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Lst>
  <p:notesMasterIdLst>
    <p:notesMasterId r:id="rId59"/>
  </p:notesMasterIdLst>
  <p:sldIdLst>
    <p:sldId id="635" r:id="rId2"/>
    <p:sldId id="294" r:id="rId3"/>
    <p:sldId id="589" r:id="rId4"/>
    <p:sldId id="640" r:id="rId5"/>
    <p:sldId id="634" r:id="rId6"/>
    <p:sldId id="306" r:id="rId7"/>
    <p:sldId id="322" r:id="rId8"/>
    <p:sldId id="257" r:id="rId9"/>
    <p:sldId id="591" r:id="rId10"/>
    <p:sldId id="592" r:id="rId11"/>
    <p:sldId id="593" r:id="rId12"/>
    <p:sldId id="594" r:id="rId13"/>
    <p:sldId id="595" r:id="rId14"/>
    <p:sldId id="315" r:id="rId15"/>
    <p:sldId id="339" r:id="rId16"/>
    <p:sldId id="609" r:id="rId17"/>
    <p:sldId id="608" r:id="rId18"/>
    <p:sldId id="612" r:id="rId19"/>
    <p:sldId id="597" r:id="rId20"/>
    <p:sldId id="628" r:id="rId21"/>
    <p:sldId id="598" r:id="rId22"/>
    <p:sldId id="372" r:id="rId23"/>
    <p:sldId id="606" r:id="rId24"/>
    <p:sldId id="263" r:id="rId25"/>
    <p:sldId id="323" r:id="rId26"/>
    <p:sldId id="638" r:id="rId27"/>
    <p:sldId id="636" r:id="rId28"/>
    <p:sldId id="615" r:id="rId29"/>
    <p:sldId id="341" r:id="rId30"/>
    <p:sldId id="637" r:id="rId31"/>
    <p:sldId id="617" r:id="rId32"/>
    <p:sldId id="337" r:id="rId33"/>
    <p:sldId id="613" r:id="rId34"/>
    <p:sldId id="342" r:id="rId35"/>
    <p:sldId id="371" r:id="rId36"/>
    <p:sldId id="338" r:id="rId37"/>
    <p:sldId id="344" r:id="rId38"/>
    <p:sldId id="364" r:id="rId39"/>
    <p:sldId id="367" r:id="rId40"/>
    <p:sldId id="368" r:id="rId41"/>
    <p:sldId id="366" r:id="rId42"/>
    <p:sldId id="365" r:id="rId43"/>
    <p:sldId id="369" r:id="rId44"/>
    <p:sldId id="619" r:id="rId45"/>
    <p:sldId id="346" r:id="rId46"/>
    <p:sldId id="348" r:id="rId47"/>
    <p:sldId id="639" r:id="rId48"/>
    <p:sldId id="345" r:id="rId49"/>
    <p:sldId id="620" r:id="rId50"/>
    <p:sldId id="588" r:id="rId51"/>
    <p:sldId id="359" r:id="rId52"/>
    <p:sldId id="351" r:id="rId53"/>
    <p:sldId id="641" r:id="rId54"/>
    <p:sldId id="624" r:id="rId55"/>
    <p:sldId id="375" r:id="rId56"/>
    <p:sldId id="627" r:id="rId57"/>
    <p:sldId id="632" r:id="rId5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5714"/>
    <p:restoredTop sz="96197"/>
  </p:normalViewPr>
  <p:slideViewPr>
    <p:cSldViewPr snapToGrid="0" snapToObjects="1">
      <p:cViewPr varScale="1">
        <p:scale>
          <a:sx n="89" d="100"/>
          <a:sy n="89" d="100"/>
        </p:scale>
        <p:origin x="184" y="8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7B5503-A5D6-1E40-8164-14CEF6AAB850}" type="datetimeFigureOut">
              <a:rPr lang="en-US" smtClean="0"/>
              <a:t>6/5/24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05FA52-D83C-7548-9E8E-7799220140DD}" type="slidenum">
              <a:rPr lang="en-US" smtClean="0"/>
              <a:t>‹#›</a:t>
            </a:fld>
            <a:endParaRPr lang="en-US" dirty="0"/>
          </a:p>
        </p:txBody>
      </p:sp>
    </p:spTree>
    <p:extLst>
      <p:ext uri="{BB962C8B-B14F-4D97-AF65-F5344CB8AC3E}">
        <p14:creationId xmlns:p14="http://schemas.microsoft.com/office/powerpoint/2010/main" val="4225738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E05FA52-D83C-7548-9E8E-7799220140DD}" type="slidenum">
              <a:rPr lang="en-US" smtClean="0"/>
              <a:t>2</a:t>
            </a:fld>
            <a:endParaRPr lang="en-US" dirty="0"/>
          </a:p>
        </p:txBody>
      </p:sp>
    </p:spTree>
    <p:extLst>
      <p:ext uri="{BB962C8B-B14F-4D97-AF65-F5344CB8AC3E}">
        <p14:creationId xmlns:p14="http://schemas.microsoft.com/office/powerpoint/2010/main" val="2306464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https://www.migrationpolicy.org/content/explainer-how-us-legal-immigration-system-works</a:t>
            </a:r>
          </a:p>
        </p:txBody>
      </p:sp>
      <p:sp>
        <p:nvSpPr>
          <p:cNvPr id="4" name="Slide Number Placeholder 3"/>
          <p:cNvSpPr>
            <a:spLocks noGrp="1"/>
          </p:cNvSpPr>
          <p:nvPr>
            <p:ph type="sldNum" sz="quarter" idx="10"/>
          </p:nvPr>
        </p:nvSpPr>
        <p:spPr/>
        <p:txBody>
          <a:bodyPr/>
          <a:lstStyle/>
          <a:p>
            <a:fld id="{3BA55C27-138A-B040-8454-CB77E18878EB}" type="slidenum">
              <a:rPr lang="en-US" smtClean="0"/>
              <a:t>7</a:t>
            </a:fld>
            <a:endParaRPr lang="en-US" dirty="0"/>
          </a:p>
        </p:txBody>
      </p:sp>
    </p:spTree>
    <p:extLst>
      <p:ext uri="{BB962C8B-B14F-4D97-AF65-F5344CB8AC3E}">
        <p14:creationId xmlns:p14="http://schemas.microsoft.com/office/powerpoint/2010/main" val="2291605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70023-B2A6-0B45-B6CA-E5557E25744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9B0F6D-4743-7646-988E-32893E42FE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E1E4E9-A2B9-6242-9F54-4C3168E9F648}"/>
              </a:ext>
            </a:extLst>
          </p:cNvPr>
          <p:cNvSpPr>
            <a:spLocks noGrp="1"/>
          </p:cNvSpPr>
          <p:nvPr>
            <p:ph type="dt" sz="half" idx="10"/>
          </p:nvPr>
        </p:nvSpPr>
        <p:spPr/>
        <p:txBody>
          <a:bodyPr/>
          <a:lstStyle/>
          <a:p>
            <a:fld id="{D7E0F127-4E9B-4444-9677-212435A13CEA}" type="datetime1">
              <a:rPr lang="en-US" smtClean="0"/>
              <a:t>6/5/24</a:t>
            </a:fld>
            <a:endParaRPr lang="en-US" dirty="0"/>
          </a:p>
        </p:txBody>
      </p:sp>
      <p:sp>
        <p:nvSpPr>
          <p:cNvPr id="5" name="Footer Placeholder 4">
            <a:extLst>
              <a:ext uri="{FF2B5EF4-FFF2-40B4-BE49-F238E27FC236}">
                <a16:creationId xmlns:a16="http://schemas.microsoft.com/office/drawing/2014/main" id="{3CC15CFE-2DEA-9D41-BDBA-619E5F5E5C04}"/>
              </a:ext>
            </a:extLst>
          </p:cNvPr>
          <p:cNvSpPr>
            <a:spLocks noGrp="1"/>
          </p:cNvSpPr>
          <p:nvPr>
            <p:ph type="ftr" sz="quarter" idx="11"/>
          </p:nvPr>
        </p:nvSpPr>
        <p:spPr/>
        <p:txBody>
          <a:bodyPr/>
          <a:lstStyle/>
          <a:p>
            <a:r>
              <a:rPr lang="en-US" dirty="0"/>
              <a:t>(c) Nick Arnosti</a:t>
            </a:r>
          </a:p>
        </p:txBody>
      </p:sp>
      <p:sp>
        <p:nvSpPr>
          <p:cNvPr id="6" name="Slide Number Placeholder 5">
            <a:extLst>
              <a:ext uri="{FF2B5EF4-FFF2-40B4-BE49-F238E27FC236}">
                <a16:creationId xmlns:a16="http://schemas.microsoft.com/office/drawing/2014/main" id="{91789FD3-35B4-E94A-976A-E6C2E581E843}"/>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30747188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72DAA-91A2-A94C-9F1B-221E358748D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9AFAB38-7601-4F4E-A198-B71A801595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231E0-093C-9E4E-95BB-191821A341F7}"/>
              </a:ext>
            </a:extLst>
          </p:cNvPr>
          <p:cNvSpPr>
            <a:spLocks noGrp="1"/>
          </p:cNvSpPr>
          <p:nvPr>
            <p:ph type="dt" sz="half" idx="10"/>
          </p:nvPr>
        </p:nvSpPr>
        <p:spPr/>
        <p:txBody>
          <a:bodyPr/>
          <a:lstStyle/>
          <a:p>
            <a:fld id="{1D4B8CC5-A558-A94F-AAC0-622D257961DB}" type="datetime1">
              <a:rPr lang="en-US" smtClean="0"/>
              <a:t>6/5/24</a:t>
            </a:fld>
            <a:endParaRPr lang="en-US" dirty="0"/>
          </a:p>
        </p:txBody>
      </p:sp>
      <p:sp>
        <p:nvSpPr>
          <p:cNvPr id="5" name="Footer Placeholder 4">
            <a:extLst>
              <a:ext uri="{FF2B5EF4-FFF2-40B4-BE49-F238E27FC236}">
                <a16:creationId xmlns:a16="http://schemas.microsoft.com/office/drawing/2014/main" id="{AD3C4375-FF03-E741-B002-B742D83412AC}"/>
              </a:ext>
            </a:extLst>
          </p:cNvPr>
          <p:cNvSpPr>
            <a:spLocks noGrp="1"/>
          </p:cNvSpPr>
          <p:nvPr>
            <p:ph type="ftr" sz="quarter" idx="11"/>
          </p:nvPr>
        </p:nvSpPr>
        <p:spPr/>
        <p:txBody>
          <a:bodyPr/>
          <a:lstStyle/>
          <a:p>
            <a:r>
              <a:rPr lang="en-US" dirty="0"/>
              <a:t>(c) Nick Arnosti</a:t>
            </a:r>
          </a:p>
        </p:txBody>
      </p:sp>
      <p:sp>
        <p:nvSpPr>
          <p:cNvPr id="6" name="Slide Number Placeholder 5">
            <a:extLst>
              <a:ext uri="{FF2B5EF4-FFF2-40B4-BE49-F238E27FC236}">
                <a16:creationId xmlns:a16="http://schemas.microsoft.com/office/drawing/2014/main" id="{285ABED1-FD4A-F44F-BF2B-40BB680DFC0C}"/>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1441122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81DBEB-77EB-A746-ADDD-2B659ABBF7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A3E27D-1F98-E24E-B60B-C05D839A17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14E269-B011-1B45-939F-FFE3C73CF603}"/>
              </a:ext>
            </a:extLst>
          </p:cNvPr>
          <p:cNvSpPr>
            <a:spLocks noGrp="1"/>
          </p:cNvSpPr>
          <p:nvPr>
            <p:ph type="dt" sz="half" idx="10"/>
          </p:nvPr>
        </p:nvSpPr>
        <p:spPr/>
        <p:txBody>
          <a:bodyPr/>
          <a:lstStyle/>
          <a:p>
            <a:fld id="{708FF514-92E9-434A-962E-EC9A4BA2E967}" type="datetime1">
              <a:rPr lang="en-US" smtClean="0"/>
              <a:t>6/5/24</a:t>
            </a:fld>
            <a:endParaRPr lang="en-US" dirty="0"/>
          </a:p>
        </p:txBody>
      </p:sp>
      <p:sp>
        <p:nvSpPr>
          <p:cNvPr id="5" name="Footer Placeholder 4">
            <a:extLst>
              <a:ext uri="{FF2B5EF4-FFF2-40B4-BE49-F238E27FC236}">
                <a16:creationId xmlns:a16="http://schemas.microsoft.com/office/drawing/2014/main" id="{78F4CFF6-576C-F64B-9F32-FB2FA04F6D93}"/>
              </a:ext>
            </a:extLst>
          </p:cNvPr>
          <p:cNvSpPr>
            <a:spLocks noGrp="1"/>
          </p:cNvSpPr>
          <p:nvPr>
            <p:ph type="ftr" sz="quarter" idx="11"/>
          </p:nvPr>
        </p:nvSpPr>
        <p:spPr/>
        <p:txBody>
          <a:bodyPr/>
          <a:lstStyle/>
          <a:p>
            <a:r>
              <a:rPr lang="en-US" dirty="0"/>
              <a:t>(c) Nick Arnosti</a:t>
            </a:r>
          </a:p>
        </p:txBody>
      </p:sp>
      <p:sp>
        <p:nvSpPr>
          <p:cNvPr id="6" name="Slide Number Placeholder 5">
            <a:extLst>
              <a:ext uri="{FF2B5EF4-FFF2-40B4-BE49-F238E27FC236}">
                <a16:creationId xmlns:a16="http://schemas.microsoft.com/office/drawing/2014/main" id="{4DFD72E9-EC23-3643-8BF4-8A59634B1E1F}"/>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134230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21724-6235-0E48-84D4-8690A58EFE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539034-8CE7-9E4F-AF97-A96CDAB887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DDC4B3-7C3C-F046-8C66-3980A0DD243C}"/>
              </a:ext>
            </a:extLst>
          </p:cNvPr>
          <p:cNvSpPr>
            <a:spLocks noGrp="1"/>
          </p:cNvSpPr>
          <p:nvPr>
            <p:ph type="dt" sz="half" idx="10"/>
          </p:nvPr>
        </p:nvSpPr>
        <p:spPr/>
        <p:txBody>
          <a:bodyPr/>
          <a:lstStyle/>
          <a:p>
            <a:fld id="{E3081873-07EE-6543-80B5-50A555C1EFA4}" type="datetime1">
              <a:rPr lang="en-US" smtClean="0"/>
              <a:t>6/5/24</a:t>
            </a:fld>
            <a:endParaRPr lang="en-US" dirty="0"/>
          </a:p>
        </p:txBody>
      </p:sp>
      <p:sp>
        <p:nvSpPr>
          <p:cNvPr id="5" name="Footer Placeholder 4">
            <a:extLst>
              <a:ext uri="{FF2B5EF4-FFF2-40B4-BE49-F238E27FC236}">
                <a16:creationId xmlns:a16="http://schemas.microsoft.com/office/drawing/2014/main" id="{624598E5-F986-0D46-9659-B9CBCDFD2B7A}"/>
              </a:ext>
            </a:extLst>
          </p:cNvPr>
          <p:cNvSpPr>
            <a:spLocks noGrp="1"/>
          </p:cNvSpPr>
          <p:nvPr>
            <p:ph type="ftr" sz="quarter" idx="11"/>
          </p:nvPr>
        </p:nvSpPr>
        <p:spPr/>
        <p:txBody>
          <a:bodyPr/>
          <a:lstStyle/>
          <a:p>
            <a:r>
              <a:rPr lang="en-US" dirty="0"/>
              <a:t>(c) Nick Arnosti</a:t>
            </a:r>
          </a:p>
        </p:txBody>
      </p:sp>
      <p:sp>
        <p:nvSpPr>
          <p:cNvPr id="6" name="Slide Number Placeholder 5">
            <a:extLst>
              <a:ext uri="{FF2B5EF4-FFF2-40B4-BE49-F238E27FC236}">
                <a16:creationId xmlns:a16="http://schemas.microsoft.com/office/drawing/2014/main" id="{C72DAAF1-C999-4444-9421-F2CAAB49CCF0}"/>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1143545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F7525-5028-7A45-AA4A-2C54D820C8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EA85AAF-1D2D-2B46-877C-7D41E69E37C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443158-BD7A-ED4D-A1D5-1292CE684C34}"/>
              </a:ext>
            </a:extLst>
          </p:cNvPr>
          <p:cNvSpPr>
            <a:spLocks noGrp="1"/>
          </p:cNvSpPr>
          <p:nvPr>
            <p:ph type="dt" sz="half" idx="10"/>
          </p:nvPr>
        </p:nvSpPr>
        <p:spPr/>
        <p:txBody>
          <a:bodyPr/>
          <a:lstStyle/>
          <a:p>
            <a:fld id="{0301979D-5280-AA47-9BA1-60A99DAC82EA}" type="datetime1">
              <a:rPr lang="en-US" smtClean="0"/>
              <a:t>6/5/24</a:t>
            </a:fld>
            <a:endParaRPr lang="en-US" dirty="0"/>
          </a:p>
        </p:txBody>
      </p:sp>
      <p:sp>
        <p:nvSpPr>
          <p:cNvPr id="5" name="Footer Placeholder 4">
            <a:extLst>
              <a:ext uri="{FF2B5EF4-FFF2-40B4-BE49-F238E27FC236}">
                <a16:creationId xmlns:a16="http://schemas.microsoft.com/office/drawing/2014/main" id="{D5E809F6-E3CC-B44B-9B88-60C3A4BF6DF0}"/>
              </a:ext>
            </a:extLst>
          </p:cNvPr>
          <p:cNvSpPr>
            <a:spLocks noGrp="1"/>
          </p:cNvSpPr>
          <p:nvPr>
            <p:ph type="ftr" sz="quarter" idx="11"/>
          </p:nvPr>
        </p:nvSpPr>
        <p:spPr/>
        <p:txBody>
          <a:bodyPr/>
          <a:lstStyle/>
          <a:p>
            <a:r>
              <a:rPr lang="en-US" dirty="0"/>
              <a:t>(c) Nick Arnosti</a:t>
            </a:r>
          </a:p>
        </p:txBody>
      </p:sp>
      <p:sp>
        <p:nvSpPr>
          <p:cNvPr id="6" name="Slide Number Placeholder 5">
            <a:extLst>
              <a:ext uri="{FF2B5EF4-FFF2-40B4-BE49-F238E27FC236}">
                <a16:creationId xmlns:a16="http://schemas.microsoft.com/office/drawing/2014/main" id="{F298AD54-8342-B74A-81F7-E0A36F533730}"/>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3441652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66DA9-8F91-C645-8749-2E416C72D1D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A999DD-A876-9245-9BFE-D5BFE652AE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34E8588-63DB-CC43-8F5F-B3D2D958A3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43629A-8EAF-7247-BEC6-9B05D27E24CB}"/>
              </a:ext>
            </a:extLst>
          </p:cNvPr>
          <p:cNvSpPr>
            <a:spLocks noGrp="1"/>
          </p:cNvSpPr>
          <p:nvPr>
            <p:ph type="dt" sz="half" idx="10"/>
          </p:nvPr>
        </p:nvSpPr>
        <p:spPr/>
        <p:txBody>
          <a:bodyPr/>
          <a:lstStyle/>
          <a:p>
            <a:fld id="{3A396320-F6EC-614B-B58F-2067ACD569A1}" type="datetime1">
              <a:rPr lang="en-US" smtClean="0"/>
              <a:t>6/5/24</a:t>
            </a:fld>
            <a:endParaRPr lang="en-US" dirty="0"/>
          </a:p>
        </p:txBody>
      </p:sp>
      <p:sp>
        <p:nvSpPr>
          <p:cNvPr id="6" name="Footer Placeholder 5">
            <a:extLst>
              <a:ext uri="{FF2B5EF4-FFF2-40B4-BE49-F238E27FC236}">
                <a16:creationId xmlns:a16="http://schemas.microsoft.com/office/drawing/2014/main" id="{CF84DB71-A5F3-D444-B593-41CC4C04BD30}"/>
              </a:ext>
            </a:extLst>
          </p:cNvPr>
          <p:cNvSpPr>
            <a:spLocks noGrp="1"/>
          </p:cNvSpPr>
          <p:nvPr>
            <p:ph type="ftr" sz="quarter" idx="11"/>
          </p:nvPr>
        </p:nvSpPr>
        <p:spPr/>
        <p:txBody>
          <a:bodyPr/>
          <a:lstStyle/>
          <a:p>
            <a:r>
              <a:rPr lang="en-US" dirty="0"/>
              <a:t>(c) Nick Arnosti</a:t>
            </a:r>
          </a:p>
        </p:txBody>
      </p:sp>
      <p:sp>
        <p:nvSpPr>
          <p:cNvPr id="7" name="Slide Number Placeholder 6">
            <a:extLst>
              <a:ext uri="{FF2B5EF4-FFF2-40B4-BE49-F238E27FC236}">
                <a16:creationId xmlns:a16="http://schemas.microsoft.com/office/drawing/2014/main" id="{8681C2A8-1825-F94A-AEBE-206E67AB415B}"/>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26764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DFCE8-9A8A-F241-BB36-73ADF68507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1EB7D9D-0ECF-984E-A584-40A613BB46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5C57D5C-6FE7-D746-B203-6B2DEC0AE7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69F657-4550-CC46-8AE3-866C2DB4886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3E6CE6E-B77E-CB42-86E8-B6BBA49B03C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3B4D32-D577-FB41-8790-E90E1DD88C8E}"/>
              </a:ext>
            </a:extLst>
          </p:cNvPr>
          <p:cNvSpPr>
            <a:spLocks noGrp="1"/>
          </p:cNvSpPr>
          <p:nvPr>
            <p:ph type="dt" sz="half" idx="10"/>
          </p:nvPr>
        </p:nvSpPr>
        <p:spPr/>
        <p:txBody>
          <a:bodyPr/>
          <a:lstStyle/>
          <a:p>
            <a:fld id="{FC319445-E82A-A149-B6BB-3219C3488769}" type="datetime1">
              <a:rPr lang="en-US" smtClean="0"/>
              <a:t>6/5/24</a:t>
            </a:fld>
            <a:endParaRPr lang="en-US" dirty="0"/>
          </a:p>
        </p:txBody>
      </p:sp>
      <p:sp>
        <p:nvSpPr>
          <p:cNvPr id="8" name="Footer Placeholder 7">
            <a:extLst>
              <a:ext uri="{FF2B5EF4-FFF2-40B4-BE49-F238E27FC236}">
                <a16:creationId xmlns:a16="http://schemas.microsoft.com/office/drawing/2014/main" id="{712A591D-C011-1F4C-9E52-3CB5899A0B1D}"/>
              </a:ext>
            </a:extLst>
          </p:cNvPr>
          <p:cNvSpPr>
            <a:spLocks noGrp="1"/>
          </p:cNvSpPr>
          <p:nvPr>
            <p:ph type="ftr" sz="quarter" idx="11"/>
          </p:nvPr>
        </p:nvSpPr>
        <p:spPr/>
        <p:txBody>
          <a:bodyPr/>
          <a:lstStyle/>
          <a:p>
            <a:r>
              <a:rPr lang="en-US" dirty="0"/>
              <a:t>(c) Nick Arnosti</a:t>
            </a:r>
          </a:p>
        </p:txBody>
      </p:sp>
      <p:sp>
        <p:nvSpPr>
          <p:cNvPr id="9" name="Slide Number Placeholder 8">
            <a:extLst>
              <a:ext uri="{FF2B5EF4-FFF2-40B4-BE49-F238E27FC236}">
                <a16:creationId xmlns:a16="http://schemas.microsoft.com/office/drawing/2014/main" id="{AD416B6F-BE2B-E74A-835C-2F7E7A0A140A}"/>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3639333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225C5-C4C8-3C43-96C4-262CDA4B3E0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B3A49BD-B027-CB44-91CD-EFF163AD9469}"/>
              </a:ext>
            </a:extLst>
          </p:cNvPr>
          <p:cNvSpPr>
            <a:spLocks noGrp="1"/>
          </p:cNvSpPr>
          <p:nvPr>
            <p:ph type="dt" sz="half" idx="10"/>
          </p:nvPr>
        </p:nvSpPr>
        <p:spPr/>
        <p:txBody>
          <a:bodyPr/>
          <a:lstStyle/>
          <a:p>
            <a:fld id="{920C782B-6574-D745-9D51-7D3444C91C75}" type="datetime1">
              <a:rPr lang="en-US" smtClean="0"/>
              <a:t>6/5/24</a:t>
            </a:fld>
            <a:endParaRPr lang="en-US" dirty="0"/>
          </a:p>
        </p:txBody>
      </p:sp>
      <p:sp>
        <p:nvSpPr>
          <p:cNvPr id="4" name="Footer Placeholder 3">
            <a:extLst>
              <a:ext uri="{FF2B5EF4-FFF2-40B4-BE49-F238E27FC236}">
                <a16:creationId xmlns:a16="http://schemas.microsoft.com/office/drawing/2014/main" id="{97B94B9F-9D46-274B-9715-44335B41328D}"/>
              </a:ext>
            </a:extLst>
          </p:cNvPr>
          <p:cNvSpPr>
            <a:spLocks noGrp="1"/>
          </p:cNvSpPr>
          <p:nvPr>
            <p:ph type="ftr" sz="quarter" idx="11"/>
          </p:nvPr>
        </p:nvSpPr>
        <p:spPr/>
        <p:txBody>
          <a:bodyPr/>
          <a:lstStyle/>
          <a:p>
            <a:r>
              <a:rPr lang="en-US" dirty="0"/>
              <a:t>(c) Nick Arnosti</a:t>
            </a:r>
          </a:p>
        </p:txBody>
      </p:sp>
      <p:sp>
        <p:nvSpPr>
          <p:cNvPr id="5" name="Slide Number Placeholder 4">
            <a:extLst>
              <a:ext uri="{FF2B5EF4-FFF2-40B4-BE49-F238E27FC236}">
                <a16:creationId xmlns:a16="http://schemas.microsoft.com/office/drawing/2014/main" id="{5D08D7EF-2AAB-994B-B6E7-0B52C21FB1A5}"/>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3801704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1CC018-85CF-444D-AF1A-3EA3BBA52215}"/>
              </a:ext>
            </a:extLst>
          </p:cNvPr>
          <p:cNvSpPr>
            <a:spLocks noGrp="1"/>
          </p:cNvSpPr>
          <p:nvPr>
            <p:ph type="dt" sz="half" idx="10"/>
          </p:nvPr>
        </p:nvSpPr>
        <p:spPr/>
        <p:txBody>
          <a:bodyPr/>
          <a:lstStyle/>
          <a:p>
            <a:fld id="{25A3F9A5-6E46-254B-BEA3-B47930EDB4EE}" type="datetime1">
              <a:rPr lang="en-US" smtClean="0"/>
              <a:t>6/5/24</a:t>
            </a:fld>
            <a:endParaRPr lang="en-US" dirty="0"/>
          </a:p>
        </p:txBody>
      </p:sp>
      <p:sp>
        <p:nvSpPr>
          <p:cNvPr id="3" name="Footer Placeholder 2">
            <a:extLst>
              <a:ext uri="{FF2B5EF4-FFF2-40B4-BE49-F238E27FC236}">
                <a16:creationId xmlns:a16="http://schemas.microsoft.com/office/drawing/2014/main" id="{4D61A4B1-E8D8-194A-B07E-7F3D59C28178}"/>
              </a:ext>
            </a:extLst>
          </p:cNvPr>
          <p:cNvSpPr>
            <a:spLocks noGrp="1"/>
          </p:cNvSpPr>
          <p:nvPr>
            <p:ph type="ftr" sz="quarter" idx="11"/>
          </p:nvPr>
        </p:nvSpPr>
        <p:spPr/>
        <p:txBody>
          <a:bodyPr/>
          <a:lstStyle/>
          <a:p>
            <a:r>
              <a:rPr lang="en-US" dirty="0"/>
              <a:t>(c) Nick Arnosti</a:t>
            </a:r>
          </a:p>
        </p:txBody>
      </p:sp>
      <p:sp>
        <p:nvSpPr>
          <p:cNvPr id="4" name="Slide Number Placeholder 3">
            <a:extLst>
              <a:ext uri="{FF2B5EF4-FFF2-40B4-BE49-F238E27FC236}">
                <a16:creationId xmlns:a16="http://schemas.microsoft.com/office/drawing/2014/main" id="{A0D0EF50-6E96-E648-8BF9-1A2C95F6698D}"/>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1756667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9C3F9-6F04-A64F-8752-82CBC246AE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B814C3-19B2-1B48-87D1-CB3FA30B4D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18D9915-8975-134D-A109-B53FE9FD5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1440AD5-B0CA-A042-97CA-F9CEB384B9D7}"/>
              </a:ext>
            </a:extLst>
          </p:cNvPr>
          <p:cNvSpPr>
            <a:spLocks noGrp="1"/>
          </p:cNvSpPr>
          <p:nvPr>
            <p:ph type="dt" sz="half" idx="10"/>
          </p:nvPr>
        </p:nvSpPr>
        <p:spPr/>
        <p:txBody>
          <a:bodyPr/>
          <a:lstStyle/>
          <a:p>
            <a:fld id="{9E97E035-0E16-3942-A81F-C241ACB13945}" type="datetime1">
              <a:rPr lang="en-US" smtClean="0"/>
              <a:t>6/5/24</a:t>
            </a:fld>
            <a:endParaRPr lang="en-US" dirty="0"/>
          </a:p>
        </p:txBody>
      </p:sp>
      <p:sp>
        <p:nvSpPr>
          <p:cNvPr id="6" name="Footer Placeholder 5">
            <a:extLst>
              <a:ext uri="{FF2B5EF4-FFF2-40B4-BE49-F238E27FC236}">
                <a16:creationId xmlns:a16="http://schemas.microsoft.com/office/drawing/2014/main" id="{4CEC8328-8104-7B49-879C-8357F0A5EF40}"/>
              </a:ext>
            </a:extLst>
          </p:cNvPr>
          <p:cNvSpPr>
            <a:spLocks noGrp="1"/>
          </p:cNvSpPr>
          <p:nvPr>
            <p:ph type="ftr" sz="quarter" idx="11"/>
          </p:nvPr>
        </p:nvSpPr>
        <p:spPr/>
        <p:txBody>
          <a:bodyPr/>
          <a:lstStyle/>
          <a:p>
            <a:r>
              <a:rPr lang="en-US" dirty="0"/>
              <a:t>(c) Nick Arnosti</a:t>
            </a:r>
          </a:p>
        </p:txBody>
      </p:sp>
      <p:sp>
        <p:nvSpPr>
          <p:cNvPr id="7" name="Slide Number Placeholder 6">
            <a:extLst>
              <a:ext uri="{FF2B5EF4-FFF2-40B4-BE49-F238E27FC236}">
                <a16:creationId xmlns:a16="http://schemas.microsoft.com/office/drawing/2014/main" id="{626D9EC5-CE74-1E44-9ACF-2C1F1A769777}"/>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173008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11A3-256A-B846-8558-53AC061C5E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088676-FE55-9E4F-8D73-A2BCEFA2DC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408C5AC3-EB6F-B34D-88C9-34B6BDEFEF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5FAF9F-138B-BA43-BFD4-8863FC3DAADD}"/>
              </a:ext>
            </a:extLst>
          </p:cNvPr>
          <p:cNvSpPr>
            <a:spLocks noGrp="1"/>
          </p:cNvSpPr>
          <p:nvPr>
            <p:ph type="dt" sz="half" idx="10"/>
          </p:nvPr>
        </p:nvSpPr>
        <p:spPr/>
        <p:txBody>
          <a:bodyPr/>
          <a:lstStyle/>
          <a:p>
            <a:fld id="{BD61A6BC-0814-BC4F-BCD6-7F5DFB30C870}" type="datetime1">
              <a:rPr lang="en-US" smtClean="0"/>
              <a:t>6/5/24</a:t>
            </a:fld>
            <a:endParaRPr lang="en-US" dirty="0"/>
          </a:p>
        </p:txBody>
      </p:sp>
      <p:sp>
        <p:nvSpPr>
          <p:cNvPr id="6" name="Footer Placeholder 5">
            <a:extLst>
              <a:ext uri="{FF2B5EF4-FFF2-40B4-BE49-F238E27FC236}">
                <a16:creationId xmlns:a16="http://schemas.microsoft.com/office/drawing/2014/main" id="{550D406A-D034-EC41-992B-5783C850577E}"/>
              </a:ext>
            </a:extLst>
          </p:cNvPr>
          <p:cNvSpPr>
            <a:spLocks noGrp="1"/>
          </p:cNvSpPr>
          <p:nvPr>
            <p:ph type="ftr" sz="quarter" idx="11"/>
          </p:nvPr>
        </p:nvSpPr>
        <p:spPr/>
        <p:txBody>
          <a:bodyPr/>
          <a:lstStyle/>
          <a:p>
            <a:r>
              <a:rPr lang="en-US" dirty="0"/>
              <a:t>(c) Nick Arnosti</a:t>
            </a:r>
          </a:p>
        </p:txBody>
      </p:sp>
      <p:sp>
        <p:nvSpPr>
          <p:cNvPr id="7" name="Slide Number Placeholder 6">
            <a:extLst>
              <a:ext uri="{FF2B5EF4-FFF2-40B4-BE49-F238E27FC236}">
                <a16:creationId xmlns:a16="http://schemas.microsoft.com/office/drawing/2014/main" id="{6AFC2ED1-E077-D74F-9323-FE75407629A5}"/>
              </a:ext>
            </a:extLst>
          </p:cNvPr>
          <p:cNvSpPr>
            <a:spLocks noGrp="1"/>
          </p:cNvSpPr>
          <p:nvPr>
            <p:ph type="sldNum" sz="quarter" idx="12"/>
          </p:nvPr>
        </p:nvSpPr>
        <p:spPr/>
        <p:txBody>
          <a:bodyPr/>
          <a:lstStyle/>
          <a:p>
            <a:fld id="{9E969584-4773-A84E-8391-EEC4BE76D611}" type="slidenum">
              <a:rPr lang="en-US" smtClean="0"/>
              <a:t>‹#›</a:t>
            </a:fld>
            <a:endParaRPr lang="en-US" dirty="0"/>
          </a:p>
        </p:txBody>
      </p:sp>
    </p:spTree>
    <p:extLst>
      <p:ext uri="{BB962C8B-B14F-4D97-AF65-F5344CB8AC3E}">
        <p14:creationId xmlns:p14="http://schemas.microsoft.com/office/powerpoint/2010/main" val="2368615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9577D7-94AD-4F4A-A845-2658631504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55BA6B-2F28-7D43-9892-D1CBB0BF5C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27F1BB9-8EAF-6147-8BC9-47FAC6669D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D601BD-7764-8244-87D9-224DF2379357}" type="datetime1">
              <a:rPr lang="en-US" smtClean="0"/>
              <a:t>6/5/24</a:t>
            </a:fld>
            <a:endParaRPr lang="en-US" dirty="0"/>
          </a:p>
        </p:txBody>
      </p:sp>
      <p:sp>
        <p:nvSpPr>
          <p:cNvPr id="5" name="Footer Placeholder 4">
            <a:extLst>
              <a:ext uri="{FF2B5EF4-FFF2-40B4-BE49-F238E27FC236}">
                <a16:creationId xmlns:a16="http://schemas.microsoft.com/office/drawing/2014/main" id="{427EAFC9-F0EE-BA46-AEBD-6E8232A382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800">
                <a:solidFill>
                  <a:schemeClr val="tx1">
                    <a:tint val="75000"/>
                  </a:schemeClr>
                </a:solidFill>
              </a:defRPr>
            </a:lvl1pPr>
          </a:lstStyle>
          <a:p>
            <a:r>
              <a:rPr lang="en-US" dirty="0"/>
              <a:t>(c) Nick Arnosti</a:t>
            </a:r>
          </a:p>
        </p:txBody>
      </p:sp>
      <p:sp>
        <p:nvSpPr>
          <p:cNvPr id="6" name="Slide Number Placeholder 5">
            <a:extLst>
              <a:ext uri="{FF2B5EF4-FFF2-40B4-BE49-F238E27FC236}">
                <a16:creationId xmlns:a16="http://schemas.microsoft.com/office/drawing/2014/main" id="{2ABD5E2D-6B01-1E47-BE43-B5559600A3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69584-4773-A84E-8391-EEC4BE76D611}" type="slidenum">
              <a:rPr lang="en-US" smtClean="0"/>
              <a:t>‹#›</a:t>
            </a:fld>
            <a:endParaRPr lang="en-US" dirty="0"/>
          </a:p>
        </p:txBody>
      </p:sp>
    </p:spTree>
    <p:extLst>
      <p:ext uri="{BB962C8B-B14F-4D97-AF65-F5344CB8AC3E}">
        <p14:creationId xmlns:p14="http://schemas.microsoft.com/office/powerpoint/2010/main" val="414756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862E-EA23-154E-B067-B6F92D5F25AA}"/>
              </a:ext>
            </a:extLst>
          </p:cNvPr>
          <p:cNvSpPr>
            <a:spLocks noGrp="1"/>
          </p:cNvSpPr>
          <p:nvPr>
            <p:ph type="ctrTitle"/>
          </p:nvPr>
        </p:nvSpPr>
        <p:spPr/>
        <p:txBody>
          <a:bodyPr>
            <a:normAutofit/>
          </a:bodyPr>
          <a:lstStyle/>
          <a:p>
            <a:r>
              <a:rPr lang="en-US" dirty="0"/>
              <a:t>Engineering The Allocation </a:t>
            </a:r>
            <a:br>
              <a:rPr lang="en-US" dirty="0"/>
            </a:br>
            <a:r>
              <a:rPr lang="en-US" dirty="0"/>
              <a:t>of Public Resources</a:t>
            </a:r>
          </a:p>
        </p:txBody>
      </p:sp>
      <p:sp>
        <p:nvSpPr>
          <p:cNvPr id="3" name="Subtitle 2">
            <a:extLst>
              <a:ext uri="{FF2B5EF4-FFF2-40B4-BE49-F238E27FC236}">
                <a16:creationId xmlns:a16="http://schemas.microsoft.com/office/drawing/2014/main" id="{3DAAB92F-519D-4B46-81BF-87132650619C}"/>
              </a:ext>
            </a:extLst>
          </p:cNvPr>
          <p:cNvSpPr>
            <a:spLocks noGrp="1"/>
          </p:cNvSpPr>
          <p:nvPr>
            <p:ph type="subTitle" idx="1"/>
          </p:nvPr>
        </p:nvSpPr>
        <p:spPr>
          <a:xfrm>
            <a:off x="1524000" y="4079875"/>
            <a:ext cx="9144000" cy="1655762"/>
          </a:xfrm>
        </p:spPr>
        <p:txBody>
          <a:bodyPr/>
          <a:lstStyle/>
          <a:p>
            <a:r>
              <a:rPr lang="en-US" dirty="0"/>
              <a:t>Professor Nick Arnosti</a:t>
            </a:r>
          </a:p>
          <a:p>
            <a:r>
              <a:rPr lang="en-US" dirty="0"/>
              <a:t>University of Minnesota</a:t>
            </a:r>
          </a:p>
        </p:txBody>
      </p:sp>
      <p:sp>
        <p:nvSpPr>
          <p:cNvPr id="4" name="Slide Number Placeholder 3">
            <a:extLst>
              <a:ext uri="{FF2B5EF4-FFF2-40B4-BE49-F238E27FC236}">
                <a16:creationId xmlns:a16="http://schemas.microsoft.com/office/drawing/2014/main" id="{BE34999E-5364-FD4E-8F5F-0E19DB5EC3F8}"/>
              </a:ext>
            </a:extLst>
          </p:cNvPr>
          <p:cNvSpPr>
            <a:spLocks noGrp="1"/>
          </p:cNvSpPr>
          <p:nvPr>
            <p:ph type="sldNum" sz="quarter" idx="12"/>
          </p:nvPr>
        </p:nvSpPr>
        <p:spPr/>
        <p:txBody>
          <a:bodyPr/>
          <a:lstStyle/>
          <a:p>
            <a:fld id="{9E969584-4773-A84E-8391-EEC4BE76D611}" type="slidenum">
              <a:rPr lang="en-US" smtClean="0"/>
              <a:t>0</a:t>
            </a:fld>
            <a:endParaRPr lang="en-US" dirty="0"/>
          </a:p>
        </p:txBody>
      </p:sp>
    </p:spTree>
    <p:extLst>
      <p:ext uri="{BB962C8B-B14F-4D97-AF65-F5344CB8AC3E}">
        <p14:creationId xmlns:p14="http://schemas.microsoft.com/office/powerpoint/2010/main" val="8250158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EAB85-6F65-8F46-9621-F42A25ED297B}"/>
              </a:ext>
            </a:extLst>
          </p:cNvPr>
          <p:cNvSpPr>
            <a:spLocks noGrp="1"/>
          </p:cNvSpPr>
          <p:nvPr>
            <p:ph type="title"/>
          </p:nvPr>
        </p:nvSpPr>
        <p:spPr/>
        <p:txBody>
          <a:bodyPr/>
          <a:lstStyle/>
          <a:p>
            <a:r>
              <a:rPr lang="en-US" dirty="0"/>
              <a:t>Maximum Quotas Example 1</a:t>
            </a:r>
          </a:p>
        </p:txBody>
      </p:sp>
      <p:sp>
        <p:nvSpPr>
          <p:cNvPr id="4" name="Slide Number Placeholder 3">
            <a:extLst>
              <a:ext uri="{FF2B5EF4-FFF2-40B4-BE49-F238E27FC236}">
                <a16:creationId xmlns:a16="http://schemas.microsoft.com/office/drawing/2014/main" id="{782894A2-8A8C-7740-95FE-AC88F566B3D9}"/>
              </a:ext>
            </a:extLst>
          </p:cNvPr>
          <p:cNvSpPr>
            <a:spLocks noGrp="1"/>
          </p:cNvSpPr>
          <p:nvPr>
            <p:ph type="sldNum" sz="quarter" idx="12"/>
          </p:nvPr>
        </p:nvSpPr>
        <p:spPr/>
        <p:txBody>
          <a:bodyPr/>
          <a:lstStyle/>
          <a:p>
            <a:fld id="{9E969584-4773-A84E-8391-EEC4BE76D611}" type="slidenum">
              <a:rPr lang="en-US" smtClean="0"/>
              <a:t>9</a:t>
            </a:fld>
            <a:endParaRPr lang="en-US" dirty="0"/>
          </a:p>
        </p:txBody>
      </p:sp>
      <p:sp>
        <p:nvSpPr>
          <p:cNvPr id="7" name="Content Placeholder 6">
            <a:extLst>
              <a:ext uri="{FF2B5EF4-FFF2-40B4-BE49-F238E27FC236}">
                <a16:creationId xmlns:a16="http://schemas.microsoft.com/office/drawing/2014/main" id="{0527C329-0302-CD43-BEDE-34DB37305F3E}"/>
              </a:ext>
            </a:extLst>
          </p:cNvPr>
          <p:cNvSpPr>
            <a:spLocks noGrp="1"/>
          </p:cNvSpPr>
          <p:nvPr>
            <p:ph idx="1"/>
          </p:nvPr>
        </p:nvSpPr>
        <p:spPr>
          <a:xfrm>
            <a:off x="838199" y="1658005"/>
            <a:ext cx="6477002" cy="4667250"/>
          </a:xfrm>
        </p:spPr>
        <p:txBody>
          <a:bodyPr>
            <a:noAutofit/>
          </a:bodyPr>
          <a:lstStyle/>
          <a:p>
            <a:pPr marL="0" indent="0">
              <a:lnSpc>
                <a:spcPct val="100000"/>
              </a:lnSpc>
              <a:spcBef>
                <a:spcPts val="0"/>
              </a:spcBef>
              <a:buNone/>
            </a:pPr>
            <a:r>
              <a:rPr lang="en-US" dirty="0"/>
              <a:t>Quotas: </a:t>
            </a:r>
          </a:p>
          <a:p>
            <a:pPr>
              <a:lnSpc>
                <a:spcPct val="100000"/>
              </a:lnSpc>
              <a:spcBef>
                <a:spcPts val="0"/>
              </a:spcBef>
            </a:pPr>
            <a:r>
              <a:rPr lang="en-US" dirty="0"/>
              <a:t>At </a:t>
            </a:r>
            <a:r>
              <a:rPr lang="en-US" b="1" dirty="0"/>
              <a:t>most </a:t>
            </a:r>
            <a:r>
              <a:rPr lang="en-US" dirty="0"/>
              <a:t>2 applicants from each country.</a:t>
            </a:r>
          </a:p>
          <a:p>
            <a:pPr>
              <a:lnSpc>
                <a:spcPct val="100000"/>
              </a:lnSpc>
              <a:spcBef>
                <a:spcPts val="0"/>
              </a:spcBef>
            </a:pPr>
            <a:r>
              <a:rPr lang="en-US" dirty="0"/>
              <a:t>At </a:t>
            </a:r>
            <a:r>
              <a:rPr lang="en-US" b="1" dirty="0"/>
              <a:t>most </a:t>
            </a:r>
            <a:r>
              <a:rPr lang="en-US" dirty="0"/>
              <a:t>3 applicants from each region.</a:t>
            </a:r>
          </a:p>
          <a:p>
            <a:pPr>
              <a:lnSpc>
                <a:spcPct val="100000"/>
              </a:lnSpc>
              <a:spcBef>
                <a:spcPts val="0"/>
              </a:spcBef>
            </a:pPr>
            <a:r>
              <a:rPr lang="en-US" dirty="0"/>
              <a:t>At </a:t>
            </a:r>
            <a:r>
              <a:rPr lang="en-US" b="1" dirty="0"/>
              <a:t>most</a:t>
            </a:r>
            <a:r>
              <a:rPr lang="en-US" dirty="0"/>
              <a:t> 6 applicants in total.</a:t>
            </a:r>
          </a:p>
          <a:p>
            <a:pPr marL="0" indent="0">
              <a:buNone/>
            </a:pPr>
            <a:endParaRPr lang="en-US" sz="800" dirty="0"/>
          </a:p>
          <a:p>
            <a:pPr marL="0" indent="0">
              <a:buNone/>
            </a:pPr>
            <a:r>
              <a:rPr lang="en-US" dirty="0"/>
              <a:t>Lottery Order: </a:t>
            </a:r>
          </a:p>
          <a:p>
            <a:pPr marL="0" indent="0">
              <a:buNone/>
            </a:pPr>
            <a:endParaRPr lang="en-US" dirty="0"/>
          </a:p>
        </p:txBody>
      </p:sp>
      <p:graphicFrame>
        <p:nvGraphicFramePr>
          <p:cNvPr id="3" name="Table 4">
            <a:extLst>
              <a:ext uri="{FF2B5EF4-FFF2-40B4-BE49-F238E27FC236}">
                <a16:creationId xmlns:a16="http://schemas.microsoft.com/office/drawing/2014/main" id="{12108089-118B-9773-D6BB-2737F4CE4CB0}"/>
              </a:ext>
            </a:extLst>
          </p:cNvPr>
          <p:cNvGraphicFramePr>
            <a:graphicFrameLocks noGrp="1"/>
          </p:cNvGraphicFramePr>
          <p:nvPr/>
        </p:nvGraphicFramePr>
        <p:xfrm>
          <a:off x="942974" y="4206528"/>
          <a:ext cx="8015952" cy="914400"/>
        </p:xfrm>
        <a:graphic>
          <a:graphicData uri="http://schemas.openxmlformats.org/drawingml/2006/table">
            <a:tbl>
              <a:tblPr firstRow="1" bandRow="1">
                <a:tableStyleId>{5C22544A-7EE6-4342-B048-85BDC9FD1C3A}</a:tableStyleId>
              </a:tblPr>
              <a:tblGrid>
                <a:gridCol w="500997">
                  <a:extLst>
                    <a:ext uri="{9D8B030D-6E8A-4147-A177-3AD203B41FA5}">
                      <a16:colId xmlns:a16="http://schemas.microsoft.com/office/drawing/2014/main" val="55530839"/>
                    </a:ext>
                  </a:extLst>
                </a:gridCol>
                <a:gridCol w="500997">
                  <a:extLst>
                    <a:ext uri="{9D8B030D-6E8A-4147-A177-3AD203B41FA5}">
                      <a16:colId xmlns:a16="http://schemas.microsoft.com/office/drawing/2014/main" val="115263666"/>
                    </a:ext>
                  </a:extLst>
                </a:gridCol>
                <a:gridCol w="500997">
                  <a:extLst>
                    <a:ext uri="{9D8B030D-6E8A-4147-A177-3AD203B41FA5}">
                      <a16:colId xmlns:a16="http://schemas.microsoft.com/office/drawing/2014/main" val="771475273"/>
                    </a:ext>
                  </a:extLst>
                </a:gridCol>
                <a:gridCol w="500997">
                  <a:extLst>
                    <a:ext uri="{9D8B030D-6E8A-4147-A177-3AD203B41FA5}">
                      <a16:colId xmlns:a16="http://schemas.microsoft.com/office/drawing/2014/main" val="346316552"/>
                    </a:ext>
                  </a:extLst>
                </a:gridCol>
                <a:gridCol w="500997">
                  <a:extLst>
                    <a:ext uri="{9D8B030D-6E8A-4147-A177-3AD203B41FA5}">
                      <a16:colId xmlns:a16="http://schemas.microsoft.com/office/drawing/2014/main" val="2198330534"/>
                    </a:ext>
                  </a:extLst>
                </a:gridCol>
                <a:gridCol w="500997">
                  <a:extLst>
                    <a:ext uri="{9D8B030D-6E8A-4147-A177-3AD203B41FA5}">
                      <a16:colId xmlns:a16="http://schemas.microsoft.com/office/drawing/2014/main" val="1250423865"/>
                    </a:ext>
                  </a:extLst>
                </a:gridCol>
                <a:gridCol w="500997">
                  <a:extLst>
                    <a:ext uri="{9D8B030D-6E8A-4147-A177-3AD203B41FA5}">
                      <a16:colId xmlns:a16="http://schemas.microsoft.com/office/drawing/2014/main" val="2599712550"/>
                    </a:ext>
                  </a:extLst>
                </a:gridCol>
                <a:gridCol w="500997">
                  <a:extLst>
                    <a:ext uri="{9D8B030D-6E8A-4147-A177-3AD203B41FA5}">
                      <a16:colId xmlns:a16="http://schemas.microsoft.com/office/drawing/2014/main" val="3056995704"/>
                    </a:ext>
                  </a:extLst>
                </a:gridCol>
                <a:gridCol w="500997">
                  <a:extLst>
                    <a:ext uri="{9D8B030D-6E8A-4147-A177-3AD203B41FA5}">
                      <a16:colId xmlns:a16="http://schemas.microsoft.com/office/drawing/2014/main" val="465971242"/>
                    </a:ext>
                  </a:extLst>
                </a:gridCol>
                <a:gridCol w="500997">
                  <a:extLst>
                    <a:ext uri="{9D8B030D-6E8A-4147-A177-3AD203B41FA5}">
                      <a16:colId xmlns:a16="http://schemas.microsoft.com/office/drawing/2014/main" val="1947582616"/>
                    </a:ext>
                  </a:extLst>
                </a:gridCol>
                <a:gridCol w="500997">
                  <a:extLst>
                    <a:ext uri="{9D8B030D-6E8A-4147-A177-3AD203B41FA5}">
                      <a16:colId xmlns:a16="http://schemas.microsoft.com/office/drawing/2014/main" val="2530109546"/>
                    </a:ext>
                  </a:extLst>
                </a:gridCol>
                <a:gridCol w="500997">
                  <a:extLst>
                    <a:ext uri="{9D8B030D-6E8A-4147-A177-3AD203B41FA5}">
                      <a16:colId xmlns:a16="http://schemas.microsoft.com/office/drawing/2014/main" val="328872977"/>
                    </a:ext>
                  </a:extLst>
                </a:gridCol>
                <a:gridCol w="500997">
                  <a:extLst>
                    <a:ext uri="{9D8B030D-6E8A-4147-A177-3AD203B41FA5}">
                      <a16:colId xmlns:a16="http://schemas.microsoft.com/office/drawing/2014/main" val="1553493980"/>
                    </a:ext>
                  </a:extLst>
                </a:gridCol>
                <a:gridCol w="500997">
                  <a:extLst>
                    <a:ext uri="{9D8B030D-6E8A-4147-A177-3AD203B41FA5}">
                      <a16:colId xmlns:a16="http://schemas.microsoft.com/office/drawing/2014/main" val="2020946611"/>
                    </a:ext>
                  </a:extLst>
                </a:gridCol>
                <a:gridCol w="500997">
                  <a:extLst>
                    <a:ext uri="{9D8B030D-6E8A-4147-A177-3AD203B41FA5}">
                      <a16:colId xmlns:a16="http://schemas.microsoft.com/office/drawing/2014/main" val="3116916142"/>
                    </a:ext>
                  </a:extLst>
                </a:gridCol>
                <a:gridCol w="500997">
                  <a:extLst>
                    <a:ext uri="{9D8B030D-6E8A-4147-A177-3AD203B41FA5}">
                      <a16:colId xmlns:a16="http://schemas.microsoft.com/office/drawing/2014/main" val="1690316595"/>
                    </a:ext>
                  </a:extLst>
                </a:gridCol>
              </a:tblGrid>
              <a:tr h="370840">
                <a:tc>
                  <a:txBody>
                    <a:bodyPr/>
                    <a:lstStyle/>
                    <a:p>
                      <a:pPr algn="ctr"/>
                      <a:r>
                        <a:rPr lang="es-ES_tradnl" sz="2400" b="1" dirty="0"/>
                        <a:t>1</a:t>
                      </a:r>
                    </a:p>
                  </a:txBody>
                  <a:tcPr/>
                </a:tc>
                <a:tc>
                  <a:txBody>
                    <a:bodyPr/>
                    <a:lstStyle/>
                    <a:p>
                      <a:pPr algn="ctr"/>
                      <a:r>
                        <a:rPr lang="es-ES_tradnl" sz="2400" b="1" dirty="0"/>
                        <a:t>2</a:t>
                      </a:r>
                    </a:p>
                  </a:txBody>
                  <a:tcPr/>
                </a:tc>
                <a:tc>
                  <a:txBody>
                    <a:bodyPr/>
                    <a:lstStyle/>
                    <a:p>
                      <a:pPr algn="ctr"/>
                      <a:r>
                        <a:rPr lang="es-ES_tradnl" sz="2400" b="1" dirty="0"/>
                        <a:t>3</a:t>
                      </a:r>
                    </a:p>
                  </a:txBody>
                  <a:tcPr/>
                </a:tc>
                <a:tc>
                  <a:txBody>
                    <a:bodyPr/>
                    <a:lstStyle/>
                    <a:p>
                      <a:pPr algn="ctr"/>
                      <a:r>
                        <a:rPr lang="es-ES_tradnl" sz="2400" b="1" dirty="0"/>
                        <a:t>4</a:t>
                      </a:r>
                    </a:p>
                  </a:txBody>
                  <a:tcPr/>
                </a:tc>
                <a:tc>
                  <a:txBody>
                    <a:bodyPr/>
                    <a:lstStyle/>
                    <a:p>
                      <a:pPr algn="ctr"/>
                      <a:r>
                        <a:rPr lang="es-ES_tradnl" sz="2400" b="1" dirty="0"/>
                        <a:t>5</a:t>
                      </a:r>
                    </a:p>
                  </a:txBody>
                  <a:tcPr/>
                </a:tc>
                <a:tc>
                  <a:txBody>
                    <a:bodyPr/>
                    <a:lstStyle/>
                    <a:p>
                      <a:pPr algn="ctr"/>
                      <a:r>
                        <a:rPr lang="es-ES_tradnl" sz="2400" b="1" dirty="0"/>
                        <a:t>6</a:t>
                      </a:r>
                    </a:p>
                  </a:txBody>
                  <a:tcPr/>
                </a:tc>
                <a:tc>
                  <a:txBody>
                    <a:bodyPr/>
                    <a:lstStyle/>
                    <a:p>
                      <a:pPr algn="ctr"/>
                      <a:r>
                        <a:rPr lang="es-ES_tradnl" sz="2400" b="1" dirty="0"/>
                        <a:t>7</a:t>
                      </a:r>
                    </a:p>
                  </a:txBody>
                  <a:tcPr/>
                </a:tc>
                <a:tc>
                  <a:txBody>
                    <a:bodyPr/>
                    <a:lstStyle/>
                    <a:p>
                      <a:pPr algn="ctr"/>
                      <a:r>
                        <a:rPr lang="es-ES_tradnl" sz="2400" b="1" dirty="0"/>
                        <a:t>8</a:t>
                      </a:r>
                    </a:p>
                  </a:txBody>
                  <a:tcPr/>
                </a:tc>
                <a:tc>
                  <a:txBody>
                    <a:bodyPr/>
                    <a:lstStyle/>
                    <a:p>
                      <a:pPr algn="ctr"/>
                      <a:r>
                        <a:rPr lang="es-ES_tradnl" sz="2400" b="1" dirty="0"/>
                        <a:t>9</a:t>
                      </a:r>
                    </a:p>
                  </a:txBody>
                  <a:tcPr/>
                </a:tc>
                <a:tc>
                  <a:txBody>
                    <a:bodyPr/>
                    <a:lstStyle/>
                    <a:p>
                      <a:pPr algn="ctr"/>
                      <a:r>
                        <a:rPr lang="es-ES_tradnl" sz="2400" b="1" dirty="0"/>
                        <a:t>10</a:t>
                      </a:r>
                    </a:p>
                  </a:txBody>
                  <a:tcPr/>
                </a:tc>
                <a:tc>
                  <a:txBody>
                    <a:bodyPr/>
                    <a:lstStyle/>
                    <a:p>
                      <a:pPr algn="ctr"/>
                      <a:r>
                        <a:rPr lang="es-ES_tradnl" sz="2400" b="1" dirty="0"/>
                        <a:t>11</a:t>
                      </a:r>
                    </a:p>
                  </a:txBody>
                  <a:tcPr/>
                </a:tc>
                <a:tc>
                  <a:txBody>
                    <a:bodyPr/>
                    <a:lstStyle/>
                    <a:p>
                      <a:pPr algn="ctr"/>
                      <a:r>
                        <a:rPr lang="es-ES_tradnl" sz="2400" b="1" dirty="0"/>
                        <a:t>12</a:t>
                      </a:r>
                    </a:p>
                  </a:txBody>
                  <a:tcPr/>
                </a:tc>
                <a:tc>
                  <a:txBody>
                    <a:bodyPr/>
                    <a:lstStyle/>
                    <a:p>
                      <a:pPr algn="ctr"/>
                      <a:r>
                        <a:rPr lang="es-ES_tradnl" sz="2400" b="1" dirty="0"/>
                        <a:t>13</a:t>
                      </a:r>
                    </a:p>
                  </a:txBody>
                  <a:tcPr/>
                </a:tc>
                <a:tc>
                  <a:txBody>
                    <a:bodyPr/>
                    <a:lstStyle/>
                    <a:p>
                      <a:pPr algn="ctr"/>
                      <a:r>
                        <a:rPr lang="es-ES_tradnl" sz="2400" b="1" dirty="0"/>
                        <a:t>14</a:t>
                      </a:r>
                    </a:p>
                  </a:txBody>
                  <a:tcPr/>
                </a:tc>
                <a:tc>
                  <a:txBody>
                    <a:bodyPr/>
                    <a:lstStyle/>
                    <a:p>
                      <a:pPr algn="ctr"/>
                      <a:r>
                        <a:rPr lang="es-ES_tradnl" sz="2400" b="1" dirty="0"/>
                        <a:t>15</a:t>
                      </a:r>
                    </a:p>
                  </a:txBody>
                  <a:tcPr/>
                </a:tc>
                <a:tc>
                  <a:txBody>
                    <a:bodyPr/>
                    <a:lstStyle/>
                    <a:p>
                      <a:pPr algn="ctr"/>
                      <a:r>
                        <a:rPr lang="es-ES_tradnl" sz="2400" b="1" dirty="0"/>
                        <a:t>16</a:t>
                      </a:r>
                    </a:p>
                  </a:txBody>
                  <a:tcPr/>
                </a:tc>
                <a:extLst>
                  <a:ext uri="{0D108BD9-81ED-4DB2-BD59-A6C34878D82A}">
                    <a16:rowId xmlns:a16="http://schemas.microsoft.com/office/drawing/2014/main" val="267275982"/>
                  </a:ext>
                </a:extLst>
              </a:tr>
              <a:tr h="370840">
                <a:tc>
                  <a:txBody>
                    <a:bodyPr/>
                    <a:lstStyle/>
                    <a:p>
                      <a:pPr algn="ctr"/>
                      <a:r>
                        <a:rPr lang="es-ES_tradnl" sz="2400" b="1" dirty="0">
                          <a:solidFill>
                            <a:schemeClr val="accent6"/>
                          </a:solidFill>
                        </a:rPr>
                        <a:t>A</a:t>
                      </a:r>
                    </a:p>
                  </a:txBody>
                  <a:tcPr/>
                </a:tc>
                <a:tc>
                  <a:txBody>
                    <a:bodyPr/>
                    <a:lstStyle/>
                    <a:p>
                      <a:pPr algn="ctr"/>
                      <a:r>
                        <a:rPr lang="es-ES_tradnl" sz="2400" b="1" dirty="0">
                          <a:solidFill>
                            <a:schemeClr val="accent6"/>
                          </a:solidFill>
                        </a:rPr>
                        <a:t>B</a:t>
                      </a:r>
                    </a:p>
                  </a:txBody>
                  <a:tcPr/>
                </a:tc>
                <a:tc>
                  <a:txBody>
                    <a:bodyPr/>
                    <a:lstStyle/>
                    <a:p>
                      <a:pPr algn="ctr"/>
                      <a:r>
                        <a:rPr lang="es-ES_tradnl" sz="2400" b="1" dirty="0">
                          <a:solidFill>
                            <a:schemeClr val="accent6"/>
                          </a:solidFill>
                        </a:rPr>
                        <a:t>A</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6"/>
                          </a:solidFill>
                        </a:rPr>
                        <a:t>B</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6"/>
                          </a:solidFill>
                        </a:rPr>
                        <a:t>B</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6"/>
                          </a:solidFill>
                        </a:rPr>
                        <a:t>A</a:t>
                      </a:r>
                    </a:p>
                  </a:txBody>
                  <a:tcPr/>
                </a:tc>
                <a:tc>
                  <a:txBody>
                    <a:bodyPr/>
                    <a:lstStyle/>
                    <a:p>
                      <a:pPr algn="ctr"/>
                      <a:r>
                        <a:rPr lang="es-ES_tradnl" sz="2400" b="1" dirty="0">
                          <a:solidFill>
                            <a:schemeClr val="accent2"/>
                          </a:solidFill>
                        </a:rPr>
                        <a:t>C</a:t>
                      </a:r>
                    </a:p>
                  </a:txBody>
                  <a:tcPr/>
                </a:tc>
                <a:tc>
                  <a:txBody>
                    <a:bodyPr/>
                    <a:lstStyle/>
                    <a:p>
                      <a:pPr algn="ctr"/>
                      <a:r>
                        <a:rPr lang="es-ES_tradnl" sz="2400" b="1" dirty="0">
                          <a:solidFill>
                            <a:schemeClr val="accent6"/>
                          </a:solidFill>
                        </a:rPr>
                        <a:t>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2400" b="1" dirty="0">
                          <a:solidFill>
                            <a:schemeClr val="accent6"/>
                          </a:solidFill>
                        </a:rPr>
                        <a:t>A</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2"/>
                          </a:solidFill>
                        </a:rPr>
                        <a:t>C</a:t>
                      </a:r>
                    </a:p>
                  </a:txBody>
                  <a:tcPr/>
                </a:tc>
                <a:tc>
                  <a:txBody>
                    <a:bodyPr/>
                    <a:lstStyle/>
                    <a:p>
                      <a:pPr algn="ctr"/>
                      <a:r>
                        <a:rPr lang="es-ES_tradnl" sz="2400" b="1" dirty="0">
                          <a:solidFill>
                            <a:schemeClr val="accent6"/>
                          </a:solidFill>
                        </a:rPr>
                        <a:t>B</a:t>
                      </a:r>
                    </a:p>
                  </a:txBody>
                  <a:tcPr/>
                </a:tc>
                <a:extLst>
                  <a:ext uri="{0D108BD9-81ED-4DB2-BD59-A6C34878D82A}">
                    <a16:rowId xmlns:a16="http://schemas.microsoft.com/office/drawing/2014/main" val="2602000896"/>
                  </a:ext>
                </a:extLst>
              </a:tr>
            </a:tbl>
          </a:graphicData>
        </a:graphic>
      </p:graphicFrame>
      <p:sp>
        <p:nvSpPr>
          <p:cNvPr id="5" name="Rectangle 4">
            <a:extLst>
              <a:ext uri="{FF2B5EF4-FFF2-40B4-BE49-F238E27FC236}">
                <a16:creationId xmlns:a16="http://schemas.microsoft.com/office/drawing/2014/main" id="{D402115C-9BC2-07DF-BA2F-10C6B7087997}"/>
              </a:ext>
            </a:extLst>
          </p:cNvPr>
          <p:cNvSpPr/>
          <p:nvPr/>
        </p:nvSpPr>
        <p:spPr>
          <a:xfrm>
            <a:off x="942975" y="5336480"/>
            <a:ext cx="8015952" cy="1384995"/>
          </a:xfrm>
          <a:prstGeom prst="rect">
            <a:avLst/>
          </a:prstGeom>
          <a:solidFill>
            <a:schemeClr val="accent4"/>
          </a:solidFill>
        </p:spPr>
        <p:txBody>
          <a:bodyPr wrap="square">
            <a:spAutoFit/>
          </a:bodyPr>
          <a:lstStyle/>
          <a:p>
            <a:r>
              <a:rPr lang="en-US" sz="2800" b="1" dirty="0"/>
              <a:t>1. </a:t>
            </a:r>
            <a:r>
              <a:rPr lang="en-US" sz="2800" dirty="0"/>
              <a:t>Which applicants should we select?</a:t>
            </a:r>
          </a:p>
          <a:p>
            <a:r>
              <a:rPr lang="en-US" sz="2800" b="1" dirty="0"/>
              <a:t>2. </a:t>
            </a:r>
            <a:r>
              <a:rPr lang="en-US" sz="2800" dirty="0"/>
              <a:t>Compare answers with your neighbor.	</a:t>
            </a:r>
          </a:p>
          <a:p>
            <a:r>
              <a:rPr lang="en-US" sz="2800" b="1" dirty="0"/>
              <a:t>3. </a:t>
            </a:r>
            <a:r>
              <a:rPr lang="en-US" sz="2800" dirty="0"/>
              <a:t>Put your answer on the whiteboard.</a:t>
            </a:r>
          </a:p>
        </p:txBody>
      </p:sp>
      <p:sp>
        <p:nvSpPr>
          <p:cNvPr id="8" name="TextBox 7">
            <a:extLst>
              <a:ext uri="{FF2B5EF4-FFF2-40B4-BE49-F238E27FC236}">
                <a16:creationId xmlns:a16="http://schemas.microsoft.com/office/drawing/2014/main" id="{5248A3C4-ACF7-6950-855B-5DD8DB93AB08}"/>
              </a:ext>
            </a:extLst>
          </p:cNvPr>
          <p:cNvSpPr txBox="1"/>
          <p:nvPr/>
        </p:nvSpPr>
        <p:spPr>
          <a:xfrm>
            <a:off x="7487448" y="1744861"/>
            <a:ext cx="6100762" cy="2246769"/>
          </a:xfrm>
          <a:prstGeom prst="rect">
            <a:avLst/>
          </a:prstGeom>
          <a:noFill/>
        </p:spPr>
        <p:txBody>
          <a:bodyPr wrap="square">
            <a:spAutoFit/>
          </a:bodyPr>
          <a:lstStyle/>
          <a:p>
            <a:pPr marL="0" indent="0">
              <a:buNone/>
            </a:pPr>
            <a:r>
              <a:rPr lang="en-US" sz="2800" dirty="0"/>
              <a:t>Countries of Origin: </a:t>
            </a:r>
          </a:p>
          <a:p>
            <a:pPr marL="457200" indent="-457200">
              <a:buFont typeface="Arial" panose="020B0604020202020204" pitchFamily="34" charset="0"/>
              <a:buChar char="•"/>
            </a:pPr>
            <a:r>
              <a:rPr lang="en-US" sz="2800" b="1" dirty="0">
                <a:solidFill>
                  <a:schemeClr val="accent6"/>
                </a:solidFill>
              </a:rPr>
              <a:t>Afghanistan</a:t>
            </a:r>
          </a:p>
          <a:p>
            <a:pPr marL="457200" indent="-457200">
              <a:buFont typeface="Arial" panose="020B0604020202020204" pitchFamily="34" charset="0"/>
              <a:buChar char="•"/>
            </a:pPr>
            <a:r>
              <a:rPr lang="en-US" sz="2800" b="1" dirty="0">
                <a:solidFill>
                  <a:schemeClr val="accent6"/>
                </a:solidFill>
              </a:rPr>
              <a:t>Bhutan</a:t>
            </a:r>
          </a:p>
          <a:p>
            <a:pPr marL="457200" indent="-457200">
              <a:buFont typeface="Arial" panose="020B0604020202020204" pitchFamily="34" charset="0"/>
              <a:buChar char="•"/>
            </a:pPr>
            <a:r>
              <a:rPr lang="en-US" sz="2800" b="1" dirty="0">
                <a:solidFill>
                  <a:schemeClr val="accent2"/>
                </a:solidFill>
              </a:rPr>
              <a:t>Cameroon</a:t>
            </a:r>
          </a:p>
          <a:p>
            <a:pPr marL="457200" indent="-457200">
              <a:buFont typeface="Arial" panose="020B0604020202020204" pitchFamily="34" charset="0"/>
              <a:buChar char="•"/>
            </a:pPr>
            <a:r>
              <a:rPr lang="en-US" sz="2800" b="1" dirty="0">
                <a:solidFill>
                  <a:schemeClr val="accent2"/>
                </a:solidFill>
              </a:rPr>
              <a:t>Djibouti</a:t>
            </a:r>
            <a:r>
              <a:rPr lang="en-US" sz="2800" dirty="0"/>
              <a:t>. </a:t>
            </a:r>
          </a:p>
        </p:txBody>
      </p:sp>
    </p:spTree>
    <p:extLst>
      <p:ext uri="{BB962C8B-B14F-4D97-AF65-F5344CB8AC3E}">
        <p14:creationId xmlns:p14="http://schemas.microsoft.com/office/powerpoint/2010/main" val="3244611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EAB85-6F65-8F46-9621-F42A25ED297B}"/>
              </a:ext>
            </a:extLst>
          </p:cNvPr>
          <p:cNvSpPr>
            <a:spLocks noGrp="1"/>
          </p:cNvSpPr>
          <p:nvPr>
            <p:ph type="title"/>
          </p:nvPr>
        </p:nvSpPr>
        <p:spPr/>
        <p:txBody>
          <a:bodyPr/>
          <a:lstStyle/>
          <a:p>
            <a:r>
              <a:rPr lang="en-US" dirty="0"/>
              <a:t>Maximum Quotas Example 1</a:t>
            </a:r>
          </a:p>
        </p:txBody>
      </p:sp>
      <p:sp>
        <p:nvSpPr>
          <p:cNvPr id="4" name="Slide Number Placeholder 3">
            <a:extLst>
              <a:ext uri="{FF2B5EF4-FFF2-40B4-BE49-F238E27FC236}">
                <a16:creationId xmlns:a16="http://schemas.microsoft.com/office/drawing/2014/main" id="{782894A2-8A8C-7740-95FE-AC88F566B3D9}"/>
              </a:ext>
            </a:extLst>
          </p:cNvPr>
          <p:cNvSpPr>
            <a:spLocks noGrp="1"/>
          </p:cNvSpPr>
          <p:nvPr>
            <p:ph type="sldNum" sz="quarter" idx="12"/>
          </p:nvPr>
        </p:nvSpPr>
        <p:spPr/>
        <p:txBody>
          <a:bodyPr/>
          <a:lstStyle/>
          <a:p>
            <a:fld id="{9E969584-4773-A84E-8391-EEC4BE76D611}" type="slidenum">
              <a:rPr lang="en-US" smtClean="0"/>
              <a:t>10</a:t>
            </a:fld>
            <a:endParaRPr lang="en-US" dirty="0"/>
          </a:p>
        </p:txBody>
      </p:sp>
      <p:sp>
        <p:nvSpPr>
          <p:cNvPr id="7" name="Content Placeholder 6">
            <a:extLst>
              <a:ext uri="{FF2B5EF4-FFF2-40B4-BE49-F238E27FC236}">
                <a16:creationId xmlns:a16="http://schemas.microsoft.com/office/drawing/2014/main" id="{0527C329-0302-CD43-BEDE-34DB37305F3E}"/>
              </a:ext>
            </a:extLst>
          </p:cNvPr>
          <p:cNvSpPr>
            <a:spLocks noGrp="1"/>
          </p:cNvSpPr>
          <p:nvPr>
            <p:ph idx="1"/>
          </p:nvPr>
        </p:nvSpPr>
        <p:spPr>
          <a:xfrm>
            <a:off x="838199" y="1658005"/>
            <a:ext cx="6477002" cy="4667250"/>
          </a:xfrm>
        </p:spPr>
        <p:txBody>
          <a:bodyPr>
            <a:noAutofit/>
          </a:bodyPr>
          <a:lstStyle/>
          <a:p>
            <a:pPr marL="0" indent="0">
              <a:lnSpc>
                <a:spcPct val="100000"/>
              </a:lnSpc>
              <a:spcBef>
                <a:spcPts val="0"/>
              </a:spcBef>
              <a:buNone/>
            </a:pPr>
            <a:r>
              <a:rPr lang="en-US" dirty="0"/>
              <a:t>Quotas: </a:t>
            </a:r>
          </a:p>
          <a:p>
            <a:pPr>
              <a:lnSpc>
                <a:spcPct val="100000"/>
              </a:lnSpc>
              <a:spcBef>
                <a:spcPts val="0"/>
              </a:spcBef>
            </a:pPr>
            <a:r>
              <a:rPr lang="en-US" dirty="0"/>
              <a:t>At </a:t>
            </a:r>
            <a:r>
              <a:rPr lang="en-US" b="1" dirty="0"/>
              <a:t>most </a:t>
            </a:r>
            <a:r>
              <a:rPr lang="en-US" dirty="0"/>
              <a:t>2 applicants from each country.</a:t>
            </a:r>
          </a:p>
          <a:p>
            <a:pPr>
              <a:lnSpc>
                <a:spcPct val="100000"/>
              </a:lnSpc>
              <a:spcBef>
                <a:spcPts val="0"/>
              </a:spcBef>
            </a:pPr>
            <a:r>
              <a:rPr lang="en-US" dirty="0"/>
              <a:t>At </a:t>
            </a:r>
            <a:r>
              <a:rPr lang="en-US" b="1" dirty="0"/>
              <a:t>most </a:t>
            </a:r>
            <a:r>
              <a:rPr lang="en-US" dirty="0"/>
              <a:t>3 applicants from each region.</a:t>
            </a:r>
          </a:p>
          <a:p>
            <a:pPr>
              <a:lnSpc>
                <a:spcPct val="100000"/>
              </a:lnSpc>
              <a:spcBef>
                <a:spcPts val="0"/>
              </a:spcBef>
            </a:pPr>
            <a:r>
              <a:rPr lang="en-US" dirty="0"/>
              <a:t>At </a:t>
            </a:r>
            <a:r>
              <a:rPr lang="en-US" b="1" dirty="0"/>
              <a:t>most</a:t>
            </a:r>
            <a:r>
              <a:rPr lang="en-US" dirty="0"/>
              <a:t> 6 applicants in total.</a:t>
            </a:r>
          </a:p>
          <a:p>
            <a:pPr marL="0" indent="0">
              <a:buNone/>
            </a:pPr>
            <a:endParaRPr lang="en-US" sz="800" dirty="0"/>
          </a:p>
          <a:p>
            <a:pPr marL="0" indent="0">
              <a:buNone/>
            </a:pPr>
            <a:r>
              <a:rPr lang="en-US" dirty="0"/>
              <a:t>Lottery Order: </a:t>
            </a:r>
          </a:p>
          <a:p>
            <a:pPr marL="0" indent="0">
              <a:buNone/>
            </a:pPr>
            <a:endParaRPr lang="en-US" dirty="0"/>
          </a:p>
        </p:txBody>
      </p:sp>
      <p:graphicFrame>
        <p:nvGraphicFramePr>
          <p:cNvPr id="3" name="Table 4">
            <a:extLst>
              <a:ext uri="{FF2B5EF4-FFF2-40B4-BE49-F238E27FC236}">
                <a16:creationId xmlns:a16="http://schemas.microsoft.com/office/drawing/2014/main" id="{12108089-118B-9773-D6BB-2737F4CE4CB0}"/>
              </a:ext>
            </a:extLst>
          </p:cNvPr>
          <p:cNvGraphicFramePr>
            <a:graphicFrameLocks noGrp="1"/>
          </p:cNvGraphicFramePr>
          <p:nvPr/>
        </p:nvGraphicFramePr>
        <p:xfrm>
          <a:off x="942974" y="4206528"/>
          <a:ext cx="8015952" cy="914400"/>
        </p:xfrm>
        <a:graphic>
          <a:graphicData uri="http://schemas.openxmlformats.org/drawingml/2006/table">
            <a:tbl>
              <a:tblPr firstRow="1" bandRow="1">
                <a:tableStyleId>{5C22544A-7EE6-4342-B048-85BDC9FD1C3A}</a:tableStyleId>
              </a:tblPr>
              <a:tblGrid>
                <a:gridCol w="500997">
                  <a:extLst>
                    <a:ext uri="{9D8B030D-6E8A-4147-A177-3AD203B41FA5}">
                      <a16:colId xmlns:a16="http://schemas.microsoft.com/office/drawing/2014/main" val="55530839"/>
                    </a:ext>
                  </a:extLst>
                </a:gridCol>
                <a:gridCol w="500997">
                  <a:extLst>
                    <a:ext uri="{9D8B030D-6E8A-4147-A177-3AD203B41FA5}">
                      <a16:colId xmlns:a16="http://schemas.microsoft.com/office/drawing/2014/main" val="115263666"/>
                    </a:ext>
                  </a:extLst>
                </a:gridCol>
                <a:gridCol w="500997">
                  <a:extLst>
                    <a:ext uri="{9D8B030D-6E8A-4147-A177-3AD203B41FA5}">
                      <a16:colId xmlns:a16="http://schemas.microsoft.com/office/drawing/2014/main" val="771475273"/>
                    </a:ext>
                  </a:extLst>
                </a:gridCol>
                <a:gridCol w="500997">
                  <a:extLst>
                    <a:ext uri="{9D8B030D-6E8A-4147-A177-3AD203B41FA5}">
                      <a16:colId xmlns:a16="http://schemas.microsoft.com/office/drawing/2014/main" val="346316552"/>
                    </a:ext>
                  </a:extLst>
                </a:gridCol>
                <a:gridCol w="500997">
                  <a:extLst>
                    <a:ext uri="{9D8B030D-6E8A-4147-A177-3AD203B41FA5}">
                      <a16:colId xmlns:a16="http://schemas.microsoft.com/office/drawing/2014/main" val="2198330534"/>
                    </a:ext>
                  </a:extLst>
                </a:gridCol>
                <a:gridCol w="500997">
                  <a:extLst>
                    <a:ext uri="{9D8B030D-6E8A-4147-A177-3AD203B41FA5}">
                      <a16:colId xmlns:a16="http://schemas.microsoft.com/office/drawing/2014/main" val="1250423865"/>
                    </a:ext>
                  </a:extLst>
                </a:gridCol>
                <a:gridCol w="500997">
                  <a:extLst>
                    <a:ext uri="{9D8B030D-6E8A-4147-A177-3AD203B41FA5}">
                      <a16:colId xmlns:a16="http://schemas.microsoft.com/office/drawing/2014/main" val="2599712550"/>
                    </a:ext>
                  </a:extLst>
                </a:gridCol>
                <a:gridCol w="500997">
                  <a:extLst>
                    <a:ext uri="{9D8B030D-6E8A-4147-A177-3AD203B41FA5}">
                      <a16:colId xmlns:a16="http://schemas.microsoft.com/office/drawing/2014/main" val="3056995704"/>
                    </a:ext>
                  </a:extLst>
                </a:gridCol>
                <a:gridCol w="500997">
                  <a:extLst>
                    <a:ext uri="{9D8B030D-6E8A-4147-A177-3AD203B41FA5}">
                      <a16:colId xmlns:a16="http://schemas.microsoft.com/office/drawing/2014/main" val="465971242"/>
                    </a:ext>
                  </a:extLst>
                </a:gridCol>
                <a:gridCol w="500997">
                  <a:extLst>
                    <a:ext uri="{9D8B030D-6E8A-4147-A177-3AD203B41FA5}">
                      <a16:colId xmlns:a16="http://schemas.microsoft.com/office/drawing/2014/main" val="1947582616"/>
                    </a:ext>
                  </a:extLst>
                </a:gridCol>
                <a:gridCol w="500997">
                  <a:extLst>
                    <a:ext uri="{9D8B030D-6E8A-4147-A177-3AD203B41FA5}">
                      <a16:colId xmlns:a16="http://schemas.microsoft.com/office/drawing/2014/main" val="2530109546"/>
                    </a:ext>
                  </a:extLst>
                </a:gridCol>
                <a:gridCol w="500997">
                  <a:extLst>
                    <a:ext uri="{9D8B030D-6E8A-4147-A177-3AD203B41FA5}">
                      <a16:colId xmlns:a16="http://schemas.microsoft.com/office/drawing/2014/main" val="328872977"/>
                    </a:ext>
                  </a:extLst>
                </a:gridCol>
                <a:gridCol w="500997">
                  <a:extLst>
                    <a:ext uri="{9D8B030D-6E8A-4147-A177-3AD203B41FA5}">
                      <a16:colId xmlns:a16="http://schemas.microsoft.com/office/drawing/2014/main" val="1553493980"/>
                    </a:ext>
                  </a:extLst>
                </a:gridCol>
                <a:gridCol w="500997">
                  <a:extLst>
                    <a:ext uri="{9D8B030D-6E8A-4147-A177-3AD203B41FA5}">
                      <a16:colId xmlns:a16="http://schemas.microsoft.com/office/drawing/2014/main" val="2020946611"/>
                    </a:ext>
                  </a:extLst>
                </a:gridCol>
                <a:gridCol w="500997">
                  <a:extLst>
                    <a:ext uri="{9D8B030D-6E8A-4147-A177-3AD203B41FA5}">
                      <a16:colId xmlns:a16="http://schemas.microsoft.com/office/drawing/2014/main" val="3116916142"/>
                    </a:ext>
                  </a:extLst>
                </a:gridCol>
                <a:gridCol w="500997">
                  <a:extLst>
                    <a:ext uri="{9D8B030D-6E8A-4147-A177-3AD203B41FA5}">
                      <a16:colId xmlns:a16="http://schemas.microsoft.com/office/drawing/2014/main" val="1690316595"/>
                    </a:ext>
                  </a:extLst>
                </a:gridCol>
              </a:tblGrid>
              <a:tr h="370840">
                <a:tc>
                  <a:txBody>
                    <a:bodyPr/>
                    <a:lstStyle/>
                    <a:p>
                      <a:pPr algn="ctr"/>
                      <a:r>
                        <a:rPr lang="es-ES_tradnl" sz="2400" b="1" dirty="0"/>
                        <a:t>1</a:t>
                      </a:r>
                    </a:p>
                  </a:txBody>
                  <a:tcPr/>
                </a:tc>
                <a:tc>
                  <a:txBody>
                    <a:bodyPr/>
                    <a:lstStyle/>
                    <a:p>
                      <a:pPr algn="ctr"/>
                      <a:r>
                        <a:rPr lang="es-ES_tradnl" sz="2400" b="1" dirty="0"/>
                        <a:t>2</a:t>
                      </a:r>
                    </a:p>
                  </a:txBody>
                  <a:tcPr/>
                </a:tc>
                <a:tc>
                  <a:txBody>
                    <a:bodyPr/>
                    <a:lstStyle/>
                    <a:p>
                      <a:pPr algn="ctr"/>
                      <a:r>
                        <a:rPr lang="es-ES_tradnl" sz="2400" b="1" dirty="0"/>
                        <a:t>3</a:t>
                      </a:r>
                    </a:p>
                  </a:txBody>
                  <a:tcPr/>
                </a:tc>
                <a:tc>
                  <a:txBody>
                    <a:bodyPr/>
                    <a:lstStyle/>
                    <a:p>
                      <a:pPr algn="ctr"/>
                      <a:r>
                        <a:rPr lang="es-ES_tradnl" sz="2400" b="1" dirty="0"/>
                        <a:t>4</a:t>
                      </a:r>
                    </a:p>
                  </a:txBody>
                  <a:tcPr/>
                </a:tc>
                <a:tc>
                  <a:txBody>
                    <a:bodyPr/>
                    <a:lstStyle/>
                    <a:p>
                      <a:pPr algn="ctr"/>
                      <a:r>
                        <a:rPr lang="es-ES_tradnl" sz="2400" b="1" dirty="0"/>
                        <a:t>5</a:t>
                      </a:r>
                    </a:p>
                  </a:txBody>
                  <a:tcPr/>
                </a:tc>
                <a:tc>
                  <a:txBody>
                    <a:bodyPr/>
                    <a:lstStyle/>
                    <a:p>
                      <a:pPr algn="ctr"/>
                      <a:r>
                        <a:rPr lang="es-ES_tradnl" sz="2400" b="1" dirty="0"/>
                        <a:t>6</a:t>
                      </a:r>
                    </a:p>
                  </a:txBody>
                  <a:tcPr/>
                </a:tc>
                <a:tc>
                  <a:txBody>
                    <a:bodyPr/>
                    <a:lstStyle/>
                    <a:p>
                      <a:pPr algn="ctr"/>
                      <a:r>
                        <a:rPr lang="es-ES_tradnl" sz="2400" b="1" dirty="0"/>
                        <a:t>7</a:t>
                      </a:r>
                    </a:p>
                  </a:txBody>
                  <a:tcPr/>
                </a:tc>
                <a:tc>
                  <a:txBody>
                    <a:bodyPr/>
                    <a:lstStyle/>
                    <a:p>
                      <a:pPr algn="ctr"/>
                      <a:r>
                        <a:rPr lang="es-ES_tradnl" sz="2400" b="1" dirty="0"/>
                        <a:t>8</a:t>
                      </a:r>
                    </a:p>
                  </a:txBody>
                  <a:tcPr/>
                </a:tc>
                <a:tc>
                  <a:txBody>
                    <a:bodyPr/>
                    <a:lstStyle/>
                    <a:p>
                      <a:pPr algn="ctr"/>
                      <a:r>
                        <a:rPr lang="es-ES_tradnl" sz="2400" b="1" dirty="0"/>
                        <a:t>9</a:t>
                      </a:r>
                    </a:p>
                  </a:txBody>
                  <a:tcPr/>
                </a:tc>
                <a:tc>
                  <a:txBody>
                    <a:bodyPr/>
                    <a:lstStyle/>
                    <a:p>
                      <a:pPr algn="ctr"/>
                      <a:r>
                        <a:rPr lang="es-ES_tradnl" sz="2400" b="1" dirty="0"/>
                        <a:t>10</a:t>
                      </a:r>
                    </a:p>
                  </a:txBody>
                  <a:tcPr/>
                </a:tc>
                <a:tc>
                  <a:txBody>
                    <a:bodyPr/>
                    <a:lstStyle/>
                    <a:p>
                      <a:pPr algn="ctr"/>
                      <a:r>
                        <a:rPr lang="es-ES_tradnl" sz="2400" b="1" dirty="0"/>
                        <a:t>11</a:t>
                      </a:r>
                    </a:p>
                  </a:txBody>
                  <a:tcPr/>
                </a:tc>
                <a:tc>
                  <a:txBody>
                    <a:bodyPr/>
                    <a:lstStyle/>
                    <a:p>
                      <a:pPr algn="ctr"/>
                      <a:r>
                        <a:rPr lang="es-ES_tradnl" sz="2400" b="1" dirty="0"/>
                        <a:t>12</a:t>
                      </a:r>
                    </a:p>
                  </a:txBody>
                  <a:tcPr/>
                </a:tc>
                <a:tc>
                  <a:txBody>
                    <a:bodyPr/>
                    <a:lstStyle/>
                    <a:p>
                      <a:pPr algn="ctr"/>
                      <a:r>
                        <a:rPr lang="es-ES_tradnl" sz="2400" b="1" dirty="0"/>
                        <a:t>13</a:t>
                      </a:r>
                    </a:p>
                  </a:txBody>
                  <a:tcPr/>
                </a:tc>
                <a:tc>
                  <a:txBody>
                    <a:bodyPr/>
                    <a:lstStyle/>
                    <a:p>
                      <a:pPr algn="ctr"/>
                      <a:r>
                        <a:rPr lang="es-ES_tradnl" sz="2400" b="1" dirty="0"/>
                        <a:t>14</a:t>
                      </a:r>
                    </a:p>
                  </a:txBody>
                  <a:tcPr/>
                </a:tc>
                <a:tc>
                  <a:txBody>
                    <a:bodyPr/>
                    <a:lstStyle/>
                    <a:p>
                      <a:pPr algn="ctr"/>
                      <a:r>
                        <a:rPr lang="es-ES_tradnl" sz="2400" b="1" dirty="0"/>
                        <a:t>15</a:t>
                      </a:r>
                    </a:p>
                  </a:txBody>
                  <a:tcPr/>
                </a:tc>
                <a:tc>
                  <a:txBody>
                    <a:bodyPr/>
                    <a:lstStyle/>
                    <a:p>
                      <a:pPr algn="ctr"/>
                      <a:r>
                        <a:rPr lang="es-ES_tradnl" sz="2400" b="1" dirty="0"/>
                        <a:t>16</a:t>
                      </a:r>
                    </a:p>
                  </a:txBody>
                  <a:tcPr/>
                </a:tc>
                <a:extLst>
                  <a:ext uri="{0D108BD9-81ED-4DB2-BD59-A6C34878D82A}">
                    <a16:rowId xmlns:a16="http://schemas.microsoft.com/office/drawing/2014/main" val="267275982"/>
                  </a:ext>
                </a:extLst>
              </a:tr>
              <a:tr h="370840">
                <a:tc>
                  <a:txBody>
                    <a:bodyPr/>
                    <a:lstStyle/>
                    <a:p>
                      <a:pPr algn="ctr"/>
                      <a:r>
                        <a:rPr lang="es-ES_tradnl" sz="2400" b="1" dirty="0">
                          <a:solidFill>
                            <a:schemeClr val="accent6"/>
                          </a:solidFill>
                        </a:rPr>
                        <a:t>A</a:t>
                      </a:r>
                    </a:p>
                  </a:txBody>
                  <a:tcPr>
                    <a:solidFill>
                      <a:schemeClr val="accent4">
                        <a:lumMod val="20000"/>
                        <a:lumOff val="80000"/>
                      </a:schemeClr>
                    </a:solidFill>
                  </a:tcPr>
                </a:tc>
                <a:tc>
                  <a:txBody>
                    <a:bodyPr/>
                    <a:lstStyle/>
                    <a:p>
                      <a:pPr algn="ctr"/>
                      <a:r>
                        <a:rPr lang="es-ES_tradnl" sz="2400" b="1" dirty="0">
                          <a:solidFill>
                            <a:schemeClr val="accent6"/>
                          </a:solidFill>
                        </a:rPr>
                        <a:t>B</a:t>
                      </a:r>
                    </a:p>
                  </a:txBody>
                  <a:tcPr>
                    <a:solidFill>
                      <a:schemeClr val="accent4">
                        <a:lumMod val="20000"/>
                        <a:lumOff val="80000"/>
                      </a:schemeClr>
                    </a:solidFill>
                  </a:tcPr>
                </a:tc>
                <a:tc>
                  <a:txBody>
                    <a:bodyPr/>
                    <a:lstStyle/>
                    <a:p>
                      <a:pPr algn="ctr"/>
                      <a:r>
                        <a:rPr lang="es-ES_tradnl" sz="2400" b="1" dirty="0">
                          <a:solidFill>
                            <a:schemeClr val="accent6"/>
                          </a:solidFill>
                        </a:rPr>
                        <a:t>A</a:t>
                      </a:r>
                    </a:p>
                  </a:txBody>
                  <a:tcPr>
                    <a:solidFill>
                      <a:schemeClr val="accent4">
                        <a:lumMod val="20000"/>
                        <a:lumOff val="80000"/>
                      </a:schemeClr>
                    </a:solidFill>
                  </a:tcPr>
                </a:tc>
                <a:tc>
                  <a:txBody>
                    <a:bodyPr/>
                    <a:lstStyle/>
                    <a:p>
                      <a:pPr algn="ctr"/>
                      <a:r>
                        <a:rPr lang="es-ES_tradnl" sz="2400" b="1" dirty="0">
                          <a:solidFill>
                            <a:schemeClr val="accent2"/>
                          </a:solidFill>
                        </a:rPr>
                        <a:t>D</a:t>
                      </a:r>
                    </a:p>
                  </a:txBody>
                  <a:tcPr>
                    <a:solidFill>
                      <a:schemeClr val="accent4">
                        <a:lumMod val="20000"/>
                        <a:lumOff val="80000"/>
                      </a:schemeClr>
                    </a:solidFill>
                  </a:tcPr>
                </a:tc>
                <a:tc>
                  <a:txBody>
                    <a:bodyPr/>
                    <a:lstStyle/>
                    <a:p>
                      <a:pPr algn="ctr"/>
                      <a:r>
                        <a:rPr lang="es-ES_tradnl" sz="2400" b="1" dirty="0">
                          <a:solidFill>
                            <a:schemeClr val="accent6"/>
                          </a:solidFill>
                        </a:rPr>
                        <a:t>B</a:t>
                      </a:r>
                    </a:p>
                  </a:txBody>
                  <a:tcPr/>
                </a:tc>
                <a:tc>
                  <a:txBody>
                    <a:bodyPr/>
                    <a:lstStyle/>
                    <a:p>
                      <a:pPr algn="ctr"/>
                      <a:r>
                        <a:rPr lang="es-ES_tradnl" sz="2400" b="1" dirty="0">
                          <a:solidFill>
                            <a:schemeClr val="accent2"/>
                          </a:solidFill>
                        </a:rPr>
                        <a:t>D</a:t>
                      </a:r>
                    </a:p>
                  </a:txBody>
                  <a:tcPr>
                    <a:solidFill>
                      <a:schemeClr val="accent4">
                        <a:lumMod val="20000"/>
                        <a:lumOff val="80000"/>
                      </a:schemeClr>
                    </a:solidFill>
                  </a:tcPr>
                </a:tc>
                <a:tc>
                  <a:txBody>
                    <a:bodyPr/>
                    <a:lstStyle/>
                    <a:p>
                      <a:pPr algn="ctr"/>
                      <a:r>
                        <a:rPr lang="es-ES_tradnl" sz="2400" b="1" dirty="0">
                          <a:solidFill>
                            <a:schemeClr val="accent6"/>
                          </a:solidFill>
                        </a:rPr>
                        <a:t>B</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6"/>
                          </a:solidFill>
                        </a:rPr>
                        <a:t>A</a:t>
                      </a:r>
                    </a:p>
                  </a:txBody>
                  <a:tcPr/>
                </a:tc>
                <a:tc>
                  <a:txBody>
                    <a:bodyPr/>
                    <a:lstStyle/>
                    <a:p>
                      <a:pPr algn="ctr"/>
                      <a:r>
                        <a:rPr lang="es-ES_tradnl" sz="2400" b="1" dirty="0">
                          <a:solidFill>
                            <a:schemeClr val="accent2"/>
                          </a:solidFill>
                        </a:rPr>
                        <a:t>C</a:t>
                      </a:r>
                    </a:p>
                  </a:txBody>
                  <a:tcPr>
                    <a:solidFill>
                      <a:schemeClr val="accent4">
                        <a:lumMod val="20000"/>
                        <a:lumOff val="80000"/>
                      </a:schemeClr>
                    </a:solidFill>
                  </a:tcPr>
                </a:tc>
                <a:tc>
                  <a:txBody>
                    <a:bodyPr/>
                    <a:lstStyle/>
                    <a:p>
                      <a:pPr algn="ctr"/>
                      <a:r>
                        <a:rPr lang="es-ES_tradnl" sz="2400" b="1" dirty="0">
                          <a:solidFill>
                            <a:schemeClr val="accent6"/>
                          </a:solidFill>
                        </a:rPr>
                        <a:t>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2400" b="1" dirty="0">
                          <a:solidFill>
                            <a:schemeClr val="accent6"/>
                          </a:solidFill>
                        </a:rPr>
                        <a:t>A</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2"/>
                          </a:solidFill>
                        </a:rPr>
                        <a:t>C</a:t>
                      </a:r>
                    </a:p>
                  </a:txBody>
                  <a:tcPr/>
                </a:tc>
                <a:tc>
                  <a:txBody>
                    <a:bodyPr/>
                    <a:lstStyle/>
                    <a:p>
                      <a:pPr algn="ctr"/>
                      <a:r>
                        <a:rPr lang="es-ES_tradnl" sz="2400" b="1" dirty="0">
                          <a:solidFill>
                            <a:schemeClr val="accent6"/>
                          </a:solidFill>
                        </a:rPr>
                        <a:t>B</a:t>
                      </a:r>
                    </a:p>
                  </a:txBody>
                  <a:tcPr/>
                </a:tc>
                <a:extLst>
                  <a:ext uri="{0D108BD9-81ED-4DB2-BD59-A6C34878D82A}">
                    <a16:rowId xmlns:a16="http://schemas.microsoft.com/office/drawing/2014/main" val="2602000896"/>
                  </a:ext>
                </a:extLst>
              </a:tr>
            </a:tbl>
          </a:graphicData>
        </a:graphic>
      </p:graphicFrame>
      <p:sp>
        <p:nvSpPr>
          <p:cNvPr id="8" name="TextBox 7">
            <a:extLst>
              <a:ext uri="{FF2B5EF4-FFF2-40B4-BE49-F238E27FC236}">
                <a16:creationId xmlns:a16="http://schemas.microsoft.com/office/drawing/2014/main" id="{5248A3C4-ACF7-6950-855B-5DD8DB93AB08}"/>
              </a:ext>
            </a:extLst>
          </p:cNvPr>
          <p:cNvSpPr txBox="1"/>
          <p:nvPr/>
        </p:nvSpPr>
        <p:spPr>
          <a:xfrm>
            <a:off x="7487448" y="1744861"/>
            <a:ext cx="6100762" cy="2246769"/>
          </a:xfrm>
          <a:prstGeom prst="rect">
            <a:avLst/>
          </a:prstGeom>
          <a:noFill/>
        </p:spPr>
        <p:txBody>
          <a:bodyPr wrap="square">
            <a:spAutoFit/>
          </a:bodyPr>
          <a:lstStyle/>
          <a:p>
            <a:pPr marL="0" indent="0">
              <a:buNone/>
            </a:pPr>
            <a:r>
              <a:rPr lang="en-US" sz="2800" dirty="0"/>
              <a:t>Countries of Origin: </a:t>
            </a:r>
          </a:p>
          <a:p>
            <a:pPr marL="457200" indent="-457200">
              <a:buFont typeface="Arial" panose="020B0604020202020204" pitchFamily="34" charset="0"/>
              <a:buChar char="•"/>
            </a:pPr>
            <a:r>
              <a:rPr lang="en-US" sz="2800" b="1" dirty="0">
                <a:solidFill>
                  <a:schemeClr val="accent6"/>
                </a:solidFill>
              </a:rPr>
              <a:t>Afghanistan</a:t>
            </a:r>
          </a:p>
          <a:p>
            <a:pPr marL="457200" indent="-457200">
              <a:buFont typeface="Arial" panose="020B0604020202020204" pitchFamily="34" charset="0"/>
              <a:buChar char="•"/>
            </a:pPr>
            <a:r>
              <a:rPr lang="en-US" sz="2800" b="1" dirty="0">
                <a:solidFill>
                  <a:schemeClr val="accent6"/>
                </a:solidFill>
              </a:rPr>
              <a:t>Bhutan</a:t>
            </a:r>
          </a:p>
          <a:p>
            <a:pPr marL="457200" indent="-457200">
              <a:buFont typeface="Arial" panose="020B0604020202020204" pitchFamily="34" charset="0"/>
              <a:buChar char="•"/>
            </a:pPr>
            <a:r>
              <a:rPr lang="en-US" sz="2800" b="1" dirty="0">
                <a:solidFill>
                  <a:schemeClr val="accent2"/>
                </a:solidFill>
              </a:rPr>
              <a:t>Cameroon</a:t>
            </a:r>
          </a:p>
          <a:p>
            <a:pPr marL="457200" indent="-457200">
              <a:buFont typeface="Arial" panose="020B0604020202020204" pitchFamily="34" charset="0"/>
              <a:buChar char="•"/>
            </a:pPr>
            <a:r>
              <a:rPr lang="en-US" sz="2800" b="1" dirty="0">
                <a:solidFill>
                  <a:schemeClr val="accent2"/>
                </a:solidFill>
              </a:rPr>
              <a:t>Djibouti</a:t>
            </a:r>
            <a:r>
              <a:rPr lang="en-US" sz="2800" dirty="0"/>
              <a:t>. </a:t>
            </a:r>
          </a:p>
        </p:txBody>
      </p:sp>
      <p:sp>
        <p:nvSpPr>
          <p:cNvPr id="9" name="TextBox 8">
            <a:extLst>
              <a:ext uri="{FF2B5EF4-FFF2-40B4-BE49-F238E27FC236}">
                <a16:creationId xmlns:a16="http://schemas.microsoft.com/office/drawing/2014/main" id="{4DB5CA23-32B0-350A-781E-463AF8955C5D}"/>
              </a:ext>
            </a:extLst>
          </p:cNvPr>
          <p:cNvSpPr txBox="1"/>
          <p:nvPr/>
        </p:nvSpPr>
        <p:spPr>
          <a:xfrm>
            <a:off x="838199" y="5313254"/>
            <a:ext cx="10515601" cy="1815882"/>
          </a:xfrm>
          <a:prstGeom prst="rect">
            <a:avLst/>
          </a:prstGeom>
          <a:noFill/>
        </p:spPr>
        <p:txBody>
          <a:bodyPr wrap="square">
            <a:spAutoFit/>
          </a:bodyPr>
          <a:lstStyle/>
          <a:p>
            <a:pPr marL="0" indent="0">
              <a:buNone/>
            </a:pPr>
            <a:r>
              <a:rPr lang="en-US" sz="2800" b="1" dirty="0"/>
              <a:t>Top Down Processing (“Greedy” Selection): </a:t>
            </a:r>
          </a:p>
          <a:p>
            <a:pPr marL="0" indent="0">
              <a:buNone/>
            </a:pPr>
            <a:r>
              <a:rPr lang="en-US" sz="2800" dirty="0"/>
              <a:t>Process applicants in priority order. At each step, allocate a visa to the     next applicant unless doing so would violate an upper quota.</a:t>
            </a:r>
          </a:p>
          <a:p>
            <a:endParaRPr lang="en-US" sz="2800" dirty="0"/>
          </a:p>
        </p:txBody>
      </p:sp>
    </p:spTree>
    <p:extLst>
      <p:ext uri="{BB962C8B-B14F-4D97-AF65-F5344CB8AC3E}">
        <p14:creationId xmlns:p14="http://schemas.microsoft.com/office/powerpoint/2010/main" val="125492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D29D80-C73D-9C82-DCED-8F8FDA3A9CCF}"/>
              </a:ext>
            </a:extLst>
          </p:cNvPr>
          <p:cNvSpPr>
            <a:spLocks noGrp="1"/>
          </p:cNvSpPr>
          <p:nvPr>
            <p:ph type="title"/>
          </p:nvPr>
        </p:nvSpPr>
        <p:spPr/>
        <p:txBody>
          <a:bodyPr/>
          <a:lstStyle/>
          <a:p>
            <a:r>
              <a:rPr lang="es-ES_tradnl" dirty="0"/>
              <a:t>Top Down (“Greedy”) Selection Algorithm</a:t>
            </a:r>
          </a:p>
        </p:txBody>
      </p:sp>
      <p:sp>
        <p:nvSpPr>
          <p:cNvPr id="3" name="Content Placeholder 2">
            <a:extLst>
              <a:ext uri="{FF2B5EF4-FFF2-40B4-BE49-F238E27FC236}">
                <a16:creationId xmlns:a16="http://schemas.microsoft.com/office/drawing/2014/main" id="{F0000E3F-D185-9314-D3A4-1083704EB977}"/>
              </a:ext>
            </a:extLst>
          </p:cNvPr>
          <p:cNvSpPr>
            <a:spLocks noGrp="1"/>
          </p:cNvSpPr>
          <p:nvPr>
            <p:ph idx="1"/>
          </p:nvPr>
        </p:nvSpPr>
        <p:spPr>
          <a:xfrm>
            <a:off x="838200" y="1825625"/>
            <a:ext cx="10134600" cy="4351338"/>
          </a:xfrm>
        </p:spPr>
        <p:txBody>
          <a:bodyPr/>
          <a:lstStyle/>
          <a:p>
            <a:pPr marL="0" indent="0">
              <a:buNone/>
            </a:pPr>
            <a:r>
              <a:rPr lang="en-US" dirty="0"/>
              <a:t>Process applicants in priority order. At each step, allocate a visa to the next applicant unless doing so would violate an upper quota (when combined with applicants that have already received visas).</a:t>
            </a:r>
          </a:p>
          <a:p>
            <a:pPr marL="0" indent="0">
              <a:buNone/>
            </a:pPr>
            <a:endParaRPr lang="en-US" dirty="0"/>
          </a:p>
          <a:p>
            <a:pPr marL="0" indent="0">
              <a:buNone/>
            </a:pPr>
            <a:r>
              <a:rPr lang="en-US" dirty="0"/>
              <a:t>This is a natural algorithm, but is it good?  </a:t>
            </a:r>
          </a:p>
          <a:p>
            <a:endParaRPr lang="en-US" dirty="0"/>
          </a:p>
          <a:p>
            <a:endParaRPr lang="es-ES_tradnl" dirty="0"/>
          </a:p>
        </p:txBody>
      </p:sp>
      <p:sp>
        <p:nvSpPr>
          <p:cNvPr id="4" name="Slide Number Placeholder 3">
            <a:extLst>
              <a:ext uri="{FF2B5EF4-FFF2-40B4-BE49-F238E27FC236}">
                <a16:creationId xmlns:a16="http://schemas.microsoft.com/office/drawing/2014/main" id="{8C2CAECE-368D-4A07-A971-D6539745ED1C}"/>
              </a:ext>
            </a:extLst>
          </p:cNvPr>
          <p:cNvSpPr>
            <a:spLocks noGrp="1"/>
          </p:cNvSpPr>
          <p:nvPr>
            <p:ph type="sldNum" sz="quarter" idx="12"/>
          </p:nvPr>
        </p:nvSpPr>
        <p:spPr/>
        <p:txBody>
          <a:bodyPr/>
          <a:lstStyle/>
          <a:p>
            <a:fld id="{9E969584-4773-A84E-8391-EEC4BE76D611}" type="slidenum">
              <a:rPr lang="en-US" smtClean="0"/>
              <a:t>11</a:t>
            </a:fld>
            <a:endParaRPr lang="en-US" dirty="0"/>
          </a:p>
        </p:txBody>
      </p:sp>
    </p:spTree>
    <p:extLst>
      <p:ext uri="{BB962C8B-B14F-4D97-AF65-F5344CB8AC3E}">
        <p14:creationId xmlns:p14="http://schemas.microsoft.com/office/powerpoint/2010/main" val="3782713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BF7C7-9E35-DC80-54CE-AC0CFB850C7D}"/>
              </a:ext>
            </a:extLst>
          </p:cNvPr>
          <p:cNvSpPr>
            <a:spLocks noGrp="1"/>
          </p:cNvSpPr>
          <p:nvPr>
            <p:ph type="title"/>
          </p:nvPr>
        </p:nvSpPr>
        <p:spPr/>
        <p:txBody>
          <a:bodyPr/>
          <a:lstStyle/>
          <a:p>
            <a:r>
              <a:rPr lang="es-ES_tradnl" dirty="0"/>
              <a:t>Goals</a:t>
            </a:r>
          </a:p>
        </p:txBody>
      </p:sp>
      <p:sp>
        <p:nvSpPr>
          <p:cNvPr id="3" name="Content Placeholder 2">
            <a:extLst>
              <a:ext uri="{FF2B5EF4-FFF2-40B4-BE49-F238E27FC236}">
                <a16:creationId xmlns:a16="http://schemas.microsoft.com/office/drawing/2014/main" id="{9CA5B632-25CF-7DB3-7615-3BC58C887613}"/>
              </a:ext>
            </a:extLst>
          </p:cNvPr>
          <p:cNvSpPr>
            <a:spLocks noGrp="1"/>
          </p:cNvSpPr>
          <p:nvPr>
            <p:ph idx="1"/>
          </p:nvPr>
        </p:nvSpPr>
        <p:spPr/>
        <p:txBody>
          <a:bodyPr/>
          <a:lstStyle/>
          <a:p>
            <a:pPr marL="514350" indent="-514350">
              <a:buFont typeface="+mj-lt"/>
              <a:buAutoNum type="arabicPeriod"/>
            </a:pPr>
            <a:r>
              <a:rPr lang="es-ES_tradnl" dirty="0"/>
              <a:t>Comply with upper quotas.</a:t>
            </a:r>
          </a:p>
          <a:p>
            <a:pPr marL="514350" indent="-514350">
              <a:buFont typeface="+mj-lt"/>
              <a:buAutoNum type="arabicPeriod"/>
            </a:pPr>
            <a:endParaRPr lang="es-ES_tradnl" dirty="0"/>
          </a:p>
          <a:p>
            <a:pPr marL="514350" indent="-514350">
              <a:buFont typeface="+mj-lt"/>
              <a:buAutoNum type="arabicPeriod"/>
            </a:pPr>
            <a:r>
              <a:rPr lang="es-ES_tradnl" dirty="0"/>
              <a:t>Select as many applicants as possible.</a:t>
            </a:r>
          </a:p>
          <a:p>
            <a:pPr marL="514350" indent="-514350">
              <a:buFont typeface="+mj-lt"/>
              <a:buAutoNum type="arabicPeriod"/>
            </a:pPr>
            <a:endParaRPr lang="es-ES_tradnl" dirty="0"/>
          </a:p>
          <a:p>
            <a:pPr marL="514350" indent="-514350">
              <a:buFont typeface="+mj-lt"/>
              <a:buAutoNum type="arabicPeriod"/>
            </a:pPr>
            <a:r>
              <a:rPr lang="es-ES_tradnl" dirty="0"/>
              <a:t>Choose high priority applicants.</a:t>
            </a:r>
          </a:p>
        </p:txBody>
      </p:sp>
      <p:sp>
        <p:nvSpPr>
          <p:cNvPr id="4" name="Slide Number Placeholder 3">
            <a:extLst>
              <a:ext uri="{FF2B5EF4-FFF2-40B4-BE49-F238E27FC236}">
                <a16:creationId xmlns:a16="http://schemas.microsoft.com/office/drawing/2014/main" id="{8754442D-E3C9-D1F2-49BA-4CBB7E208BAE}"/>
              </a:ext>
            </a:extLst>
          </p:cNvPr>
          <p:cNvSpPr>
            <a:spLocks noGrp="1"/>
          </p:cNvSpPr>
          <p:nvPr>
            <p:ph type="sldNum" sz="quarter" idx="12"/>
          </p:nvPr>
        </p:nvSpPr>
        <p:spPr/>
        <p:txBody>
          <a:bodyPr/>
          <a:lstStyle/>
          <a:p>
            <a:fld id="{9E969584-4773-A84E-8391-EEC4BE76D611}" type="slidenum">
              <a:rPr lang="en-US" smtClean="0"/>
              <a:t>12</a:t>
            </a:fld>
            <a:endParaRPr lang="en-US" dirty="0"/>
          </a:p>
        </p:txBody>
      </p:sp>
      <p:sp>
        <p:nvSpPr>
          <p:cNvPr id="5" name="TextBox 4">
            <a:extLst>
              <a:ext uri="{FF2B5EF4-FFF2-40B4-BE49-F238E27FC236}">
                <a16:creationId xmlns:a16="http://schemas.microsoft.com/office/drawing/2014/main" id="{B4438BA1-3261-983A-C322-E346D5771FF3}"/>
              </a:ext>
            </a:extLst>
          </p:cNvPr>
          <p:cNvSpPr txBox="1"/>
          <p:nvPr/>
        </p:nvSpPr>
        <p:spPr>
          <a:xfrm>
            <a:off x="7429500" y="1898651"/>
            <a:ext cx="4543425" cy="2677656"/>
          </a:xfrm>
          <a:prstGeom prst="rect">
            <a:avLst/>
          </a:prstGeom>
          <a:noFill/>
        </p:spPr>
        <p:txBody>
          <a:bodyPr wrap="square" rtlCol="0">
            <a:spAutoFit/>
          </a:bodyPr>
          <a:lstStyle/>
          <a:p>
            <a:r>
              <a:rPr lang="es-ES_tradnl" sz="2800" b="1" dirty="0">
                <a:solidFill>
                  <a:schemeClr val="accent1"/>
                </a:solidFill>
              </a:rPr>
              <a:t>Feasible</a:t>
            </a:r>
          </a:p>
          <a:p>
            <a:endParaRPr lang="es-ES_tradnl" sz="2800" b="1" dirty="0">
              <a:solidFill>
                <a:schemeClr val="accent1"/>
              </a:solidFill>
            </a:endParaRPr>
          </a:p>
          <a:p>
            <a:r>
              <a:rPr lang="es-ES_tradnl" sz="2800" b="1" dirty="0">
                <a:solidFill>
                  <a:schemeClr val="accent1"/>
                </a:solidFill>
              </a:rPr>
              <a:t>Maximize selected applicants</a:t>
            </a:r>
          </a:p>
          <a:p>
            <a:endParaRPr lang="es-ES_tradnl" sz="2800" b="1" dirty="0">
              <a:solidFill>
                <a:schemeClr val="accent1"/>
              </a:solidFill>
            </a:endParaRPr>
          </a:p>
          <a:p>
            <a:r>
              <a:rPr lang="es-ES_tradnl" sz="2800" b="1" dirty="0">
                <a:solidFill>
                  <a:schemeClr val="accent1"/>
                </a:solidFill>
              </a:rPr>
              <a:t>Priority dominate </a:t>
            </a:r>
          </a:p>
          <a:p>
            <a:r>
              <a:rPr lang="es-ES_tradnl" sz="2800" b="1" dirty="0">
                <a:solidFill>
                  <a:schemeClr val="accent1"/>
                </a:solidFill>
              </a:rPr>
              <a:t>other feasible selections</a:t>
            </a:r>
          </a:p>
        </p:txBody>
      </p:sp>
    </p:spTree>
    <p:extLst>
      <p:ext uri="{BB962C8B-B14F-4D97-AF65-F5344CB8AC3E}">
        <p14:creationId xmlns:p14="http://schemas.microsoft.com/office/powerpoint/2010/main" val="27378021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A976-489C-8D4C-912B-0BE86106484C}"/>
              </a:ext>
            </a:extLst>
          </p:cNvPr>
          <p:cNvSpPr>
            <a:spLocks noGrp="1"/>
          </p:cNvSpPr>
          <p:nvPr>
            <p:ph type="title"/>
          </p:nvPr>
        </p:nvSpPr>
        <p:spPr/>
        <p:txBody>
          <a:bodyPr/>
          <a:lstStyle/>
          <a:p>
            <a:r>
              <a:rPr lang="en-US" dirty="0"/>
              <a:t>Desirable Properties</a:t>
            </a:r>
          </a:p>
        </p:txBody>
      </p:sp>
      <p:sp>
        <p:nvSpPr>
          <p:cNvPr id="4" name="Slide Number Placeholder 3">
            <a:extLst>
              <a:ext uri="{FF2B5EF4-FFF2-40B4-BE49-F238E27FC236}">
                <a16:creationId xmlns:a16="http://schemas.microsoft.com/office/drawing/2014/main" id="{F69062BE-C724-FB46-A02E-321B4F7F0472}"/>
              </a:ext>
            </a:extLst>
          </p:cNvPr>
          <p:cNvSpPr>
            <a:spLocks noGrp="1"/>
          </p:cNvSpPr>
          <p:nvPr>
            <p:ph type="sldNum" sz="quarter" idx="12"/>
          </p:nvPr>
        </p:nvSpPr>
        <p:spPr/>
        <p:txBody>
          <a:bodyPr/>
          <a:lstStyle/>
          <a:p>
            <a:fld id="{9E969584-4773-A84E-8391-EEC4BE76D611}" type="slidenum">
              <a:rPr lang="en-US" smtClean="0"/>
              <a:t>13</a:t>
            </a:fld>
            <a:endParaRPr lang="en-US" dirty="0"/>
          </a:p>
        </p:txBody>
      </p:sp>
      <mc:AlternateContent xmlns:mc="http://schemas.openxmlformats.org/markup-compatibility/2006" xmlns:a14="http://schemas.microsoft.com/office/drawing/2010/main">
        <mc:Choice Requires="a14">
          <p:sp>
            <p:nvSpPr>
              <p:cNvPr id="30" name="Rectangle 29">
                <a:extLst>
                  <a:ext uri="{FF2B5EF4-FFF2-40B4-BE49-F238E27FC236}">
                    <a16:creationId xmlns:a16="http://schemas.microsoft.com/office/drawing/2014/main" id="{21824B3F-AAE0-9F43-9783-2E6A151665D6}"/>
                  </a:ext>
                </a:extLst>
              </p:cNvPr>
              <p:cNvSpPr/>
              <p:nvPr/>
            </p:nvSpPr>
            <p:spPr>
              <a:xfrm>
                <a:off x="838200" y="1690688"/>
                <a:ext cx="10515600" cy="3108543"/>
              </a:xfrm>
              <a:prstGeom prst="rect">
                <a:avLst/>
              </a:prstGeom>
              <a:solidFill>
                <a:schemeClr val="accent1">
                  <a:lumMod val="20000"/>
                  <a:lumOff val="80000"/>
                </a:schemeClr>
              </a:solidFill>
            </p:spPr>
            <p:txBody>
              <a:bodyPr wrap="square">
                <a:spAutoFit/>
              </a:bodyPr>
              <a:lstStyle/>
              <a:p>
                <a:r>
                  <a:rPr lang="en-US" sz="2800" dirty="0">
                    <a:solidFill>
                      <a:srgbClr val="2D3B45"/>
                    </a:solidFill>
                    <a:latin typeface="LatoWeb"/>
                  </a:rPr>
                  <a:t>A </a:t>
                </a:r>
                <a:r>
                  <a:rPr lang="en-US" sz="2800" b="1" dirty="0">
                    <a:solidFill>
                      <a:srgbClr val="2D3B45"/>
                    </a:solidFill>
                    <a:latin typeface="LatoWeb"/>
                  </a:rPr>
                  <a:t>feasible</a:t>
                </a:r>
                <a:r>
                  <a:rPr lang="en-US" sz="2800" dirty="0">
                    <a:solidFill>
                      <a:srgbClr val="2D3B45"/>
                    </a:solidFill>
                    <a:latin typeface="LatoWeb"/>
                  </a:rPr>
                  <a:t> </a:t>
                </a:r>
                <a:r>
                  <a:rPr lang="en-US" sz="2800" b="1" dirty="0">
                    <a:solidFill>
                      <a:srgbClr val="2D3B45"/>
                    </a:solidFill>
                    <a:latin typeface="LatoWeb"/>
                  </a:rPr>
                  <a:t>selection </a:t>
                </a:r>
                <a:r>
                  <a:rPr lang="en-US" sz="2800" dirty="0">
                    <a:solidFill>
                      <a:srgbClr val="2D3B45"/>
                    </a:solidFill>
                    <a:latin typeface="LatoWeb"/>
                  </a:rPr>
                  <a:t>is a subset of applicants satisfying all quotas.</a:t>
                </a:r>
              </a:p>
              <a:p>
                <a:endParaRPr lang="en-US" sz="2800" dirty="0">
                  <a:solidFill>
                    <a:srgbClr val="2D3B45"/>
                  </a:solidFill>
                  <a:latin typeface="LatoWeb"/>
                </a:endParaRPr>
              </a:p>
              <a:p>
                <a:r>
                  <a:rPr lang="en-US" sz="2800" dirty="0">
                    <a:solidFill>
                      <a:srgbClr val="2D3B45"/>
                    </a:solidFill>
                    <a:latin typeface="LatoWeb"/>
                  </a:rPr>
                  <a:t>A feasible selection </a:t>
                </a:r>
                <a:r>
                  <a:rPr lang="en-US" sz="2800" b="1" dirty="0">
                    <a:solidFill>
                      <a:srgbClr val="2D3B45"/>
                    </a:solidFill>
                    <a:latin typeface="LatoWeb"/>
                  </a:rPr>
                  <a:t>maximizes selected applicants </a:t>
                </a:r>
                <a:r>
                  <a:rPr lang="en-US" sz="2800" dirty="0">
                    <a:solidFill>
                      <a:srgbClr val="2D3B45"/>
                    </a:solidFill>
                    <a:latin typeface="LatoWeb"/>
                  </a:rPr>
                  <a:t>if no other feasible selection selects strictly more applicants.</a:t>
                </a:r>
              </a:p>
              <a:p>
                <a:endParaRPr lang="en-US" sz="2800" dirty="0">
                  <a:solidFill>
                    <a:srgbClr val="2D3B45"/>
                  </a:solidFill>
                  <a:latin typeface="LatoWeb"/>
                </a:endParaRPr>
              </a:p>
              <a:p>
                <a:r>
                  <a:rPr lang="en-US" sz="2800" dirty="0">
                    <a:solidFill>
                      <a:srgbClr val="2D3B45"/>
                    </a:solidFill>
                    <a:latin typeface="LatoWeb"/>
                  </a:rPr>
                  <a:t>Selection S </a:t>
                </a:r>
                <a:r>
                  <a:rPr lang="en-US" sz="2800" b="1" dirty="0">
                    <a:solidFill>
                      <a:srgbClr val="2D3B45"/>
                    </a:solidFill>
                    <a:latin typeface="LatoWeb"/>
                  </a:rPr>
                  <a:t>priority dominates </a:t>
                </a:r>
                <a:r>
                  <a:rPr lang="en-US" sz="2800" dirty="0">
                    <a:solidFill>
                      <a:srgbClr val="2D3B45"/>
                    </a:solidFill>
                    <a:latin typeface="LatoWeb"/>
                  </a:rPr>
                  <a:t>selection S’ if S selects at least as many of the </a:t>
                </a:r>
                <a14:m>
                  <m:oMath xmlns:m="http://schemas.openxmlformats.org/officeDocument/2006/math">
                    <m:r>
                      <a:rPr lang="en-US" sz="2800" b="0" i="1" smtClean="0">
                        <a:solidFill>
                          <a:srgbClr val="2D3B45"/>
                        </a:solidFill>
                        <a:latin typeface="Cambria Math" panose="02040503050406030204" pitchFamily="18" charset="0"/>
                      </a:rPr>
                      <m:t>𝑘</m:t>
                    </m:r>
                  </m:oMath>
                </a14:m>
                <a:r>
                  <a:rPr lang="en-US" sz="2800" dirty="0">
                    <a:solidFill>
                      <a:srgbClr val="2D3B45"/>
                    </a:solidFill>
                    <a:latin typeface="LatoWeb"/>
                  </a:rPr>
                  <a:t> highest-ranked applicants, for </a:t>
                </a:r>
                <a:r>
                  <a:rPr lang="en-US" sz="2800" i="1" u="sng" dirty="0">
                    <a:solidFill>
                      <a:srgbClr val="2D3B45"/>
                    </a:solidFill>
                    <a:latin typeface="LatoWeb"/>
                  </a:rPr>
                  <a:t>every</a:t>
                </a:r>
                <a:r>
                  <a:rPr lang="en-US" sz="2800" i="1" dirty="0">
                    <a:solidFill>
                      <a:srgbClr val="2D3B45"/>
                    </a:solidFill>
                    <a:latin typeface="LatoWeb"/>
                  </a:rPr>
                  <a:t> </a:t>
                </a:r>
                <a:r>
                  <a:rPr lang="en-US" sz="2800" dirty="0">
                    <a:solidFill>
                      <a:srgbClr val="2D3B45"/>
                    </a:solidFill>
                    <a:latin typeface="LatoWeb"/>
                  </a:rPr>
                  <a:t>value of </a:t>
                </a:r>
                <a14:m>
                  <m:oMath xmlns:m="http://schemas.openxmlformats.org/officeDocument/2006/math">
                    <m:r>
                      <a:rPr lang="en-US" sz="2800" b="0" i="1" smtClean="0">
                        <a:solidFill>
                          <a:srgbClr val="2D3B45"/>
                        </a:solidFill>
                        <a:latin typeface="Cambria Math" panose="02040503050406030204" pitchFamily="18" charset="0"/>
                      </a:rPr>
                      <m:t>𝑘</m:t>
                    </m:r>
                  </m:oMath>
                </a14:m>
                <a:r>
                  <a:rPr lang="en-US" sz="2800" dirty="0">
                    <a:solidFill>
                      <a:srgbClr val="2D3B45"/>
                    </a:solidFill>
                    <a:latin typeface="LatoWeb"/>
                  </a:rPr>
                  <a:t>.</a:t>
                </a:r>
              </a:p>
            </p:txBody>
          </p:sp>
        </mc:Choice>
        <mc:Fallback xmlns="">
          <p:sp>
            <p:nvSpPr>
              <p:cNvPr id="30" name="Rectangle 29">
                <a:extLst>
                  <a:ext uri="{FF2B5EF4-FFF2-40B4-BE49-F238E27FC236}">
                    <a16:creationId xmlns:a16="http://schemas.microsoft.com/office/drawing/2014/main" id="{21824B3F-AAE0-9F43-9783-2E6A151665D6}"/>
                  </a:ext>
                </a:extLst>
              </p:cNvPr>
              <p:cNvSpPr>
                <a:spLocks noRot="1" noChangeAspect="1" noMove="1" noResize="1" noEditPoints="1" noAdjustHandles="1" noChangeArrowheads="1" noChangeShapeType="1" noTextEdit="1"/>
              </p:cNvSpPr>
              <p:nvPr/>
            </p:nvSpPr>
            <p:spPr>
              <a:xfrm>
                <a:off x="838200" y="1690688"/>
                <a:ext cx="10515600" cy="3108543"/>
              </a:xfrm>
              <a:prstGeom prst="rect">
                <a:avLst/>
              </a:prstGeom>
              <a:blipFill>
                <a:blip r:embed="rId2"/>
                <a:stretch>
                  <a:fillRect l="-1206" t="-1626" r="-724" b="-4472"/>
                </a:stretch>
              </a:blipFill>
            </p:spPr>
            <p:txBody>
              <a:bodyPr/>
              <a:lstStyle/>
              <a:p>
                <a:r>
                  <a:rPr lang="en-US">
                    <a:noFill/>
                  </a:rPr>
                  <a:t> </a:t>
                </a:r>
              </a:p>
            </p:txBody>
          </p:sp>
        </mc:Fallback>
      </mc:AlternateContent>
    </p:spTree>
    <p:extLst>
      <p:ext uri="{BB962C8B-B14F-4D97-AF65-F5344CB8AC3E}">
        <p14:creationId xmlns:p14="http://schemas.microsoft.com/office/powerpoint/2010/main" val="3506634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9FE9C2-067D-37FB-18AC-46415A1B41E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99A6E9-3900-09E4-7C8A-CADE40B0C4D5}"/>
              </a:ext>
            </a:extLst>
          </p:cNvPr>
          <p:cNvSpPr>
            <a:spLocks noGrp="1"/>
          </p:cNvSpPr>
          <p:nvPr>
            <p:ph type="title"/>
          </p:nvPr>
        </p:nvSpPr>
        <p:spPr/>
        <p:txBody>
          <a:bodyPr/>
          <a:lstStyle/>
          <a:p>
            <a:r>
              <a:rPr lang="en-US" dirty="0"/>
              <a:t>Priority Domination: Equivalent Definitions</a:t>
            </a:r>
          </a:p>
        </p:txBody>
      </p:sp>
      <p:sp>
        <p:nvSpPr>
          <p:cNvPr id="4" name="Slide Number Placeholder 3">
            <a:extLst>
              <a:ext uri="{FF2B5EF4-FFF2-40B4-BE49-F238E27FC236}">
                <a16:creationId xmlns:a16="http://schemas.microsoft.com/office/drawing/2014/main" id="{9D07A7C1-FE53-90E1-D7C5-CDF07661DAF1}"/>
              </a:ext>
            </a:extLst>
          </p:cNvPr>
          <p:cNvSpPr>
            <a:spLocks noGrp="1"/>
          </p:cNvSpPr>
          <p:nvPr>
            <p:ph type="sldNum" sz="quarter" idx="12"/>
          </p:nvPr>
        </p:nvSpPr>
        <p:spPr/>
        <p:txBody>
          <a:bodyPr/>
          <a:lstStyle/>
          <a:p>
            <a:fld id="{9E969584-4773-A84E-8391-EEC4BE76D611}" type="slidenum">
              <a:rPr lang="en-US" smtClean="0"/>
              <a:t>14</a:t>
            </a:fld>
            <a:endParaRPr lang="en-US" dirty="0"/>
          </a:p>
        </p:txBody>
      </p:sp>
      <mc:AlternateContent xmlns:mc="http://schemas.openxmlformats.org/markup-compatibility/2006" xmlns:a14="http://schemas.microsoft.com/office/drawing/2010/main">
        <mc:Choice Requires="a14">
          <p:sp>
            <p:nvSpPr>
              <p:cNvPr id="30" name="Rectangle 29">
                <a:extLst>
                  <a:ext uri="{FF2B5EF4-FFF2-40B4-BE49-F238E27FC236}">
                    <a16:creationId xmlns:a16="http://schemas.microsoft.com/office/drawing/2014/main" id="{E933E09B-1871-F113-39F9-59D39BE5751C}"/>
                  </a:ext>
                </a:extLst>
              </p:cNvPr>
              <p:cNvSpPr/>
              <p:nvPr/>
            </p:nvSpPr>
            <p:spPr>
              <a:xfrm>
                <a:off x="838200" y="4200856"/>
                <a:ext cx="10515600" cy="2262158"/>
              </a:xfrm>
              <a:prstGeom prst="rect">
                <a:avLst/>
              </a:prstGeom>
              <a:solidFill>
                <a:schemeClr val="accent1">
                  <a:lumMod val="20000"/>
                  <a:lumOff val="80000"/>
                </a:schemeClr>
              </a:solidFill>
            </p:spPr>
            <p:txBody>
              <a:bodyPr wrap="square">
                <a:spAutoFit/>
              </a:bodyPr>
              <a:lstStyle/>
              <a:p>
                <a:r>
                  <a:rPr lang="en-US" sz="2800" dirty="0">
                    <a:solidFill>
                      <a:srgbClr val="2D3B45"/>
                    </a:solidFill>
                    <a:latin typeface="LatoWeb"/>
                  </a:rPr>
                  <a:t>Selection S </a:t>
                </a:r>
                <a:r>
                  <a:rPr lang="en-US" sz="2800" b="1" dirty="0">
                    <a:solidFill>
                      <a:srgbClr val="2D3B45"/>
                    </a:solidFill>
                    <a:latin typeface="LatoWeb"/>
                  </a:rPr>
                  <a:t>priority dominates </a:t>
                </a:r>
                <a:r>
                  <a:rPr lang="en-US" sz="2800" dirty="0">
                    <a:solidFill>
                      <a:srgbClr val="2D3B45"/>
                    </a:solidFill>
                    <a:latin typeface="LatoWeb"/>
                  </a:rPr>
                  <a:t>selection S’ if </a:t>
                </a:r>
              </a:p>
              <a:p>
                <a:pPr marL="457200" indent="-457200">
                  <a:buFont typeface="Arial" panose="020B0604020202020204" pitchFamily="34" charset="0"/>
                  <a:buChar char="•"/>
                </a:pPr>
                <a:r>
                  <a:rPr lang="en-US" sz="2800" dirty="0">
                    <a:solidFill>
                      <a:srgbClr val="2D3B45"/>
                    </a:solidFill>
                    <a:latin typeface="LatoWeb"/>
                  </a:rPr>
                  <a:t>S selects at least as many applicants as S’</a:t>
                </a:r>
              </a:p>
              <a:p>
                <a:pPr marL="457200" indent="-457200">
                  <a:buFont typeface="Arial" panose="020B0604020202020204" pitchFamily="34" charset="0"/>
                  <a:buChar char="•"/>
                </a:pPr>
                <a:r>
                  <a:rPr lang="en-US" sz="2800" dirty="0">
                    <a:solidFill>
                      <a:srgbClr val="2D3B45"/>
                    </a:solidFill>
                    <a:latin typeface="LatoWeb"/>
                  </a:rPr>
                  <a:t>For each </a:t>
                </a:r>
                <a14:m>
                  <m:oMath xmlns:m="http://schemas.openxmlformats.org/officeDocument/2006/math">
                    <m:r>
                      <a:rPr lang="en-US" sz="2800" b="0" i="1" smtClean="0">
                        <a:solidFill>
                          <a:srgbClr val="2D3B45"/>
                        </a:solidFill>
                        <a:latin typeface="Cambria Math" panose="02040503050406030204" pitchFamily="18" charset="0"/>
                      </a:rPr>
                      <m:t>𝑘</m:t>
                    </m:r>
                    <m:r>
                      <a:rPr lang="en-US" sz="2800" b="0" i="1" smtClean="0">
                        <a:solidFill>
                          <a:srgbClr val="2D3B45"/>
                        </a:solidFill>
                        <a:latin typeface="Cambria Math" panose="02040503050406030204" pitchFamily="18" charset="0"/>
                      </a:rPr>
                      <m:t>≤</m:t>
                    </m:r>
                    <m:r>
                      <m:rPr>
                        <m:sty m:val="p"/>
                      </m:rPr>
                      <a:rPr lang="en-US" sz="2800" b="0" i="1" smtClean="0">
                        <a:solidFill>
                          <a:srgbClr val="2D3B45"/>
                        </a:solidFill>
                        <a:latin typeface="Cambria Math" panose="02040503050406030204" pitchFamily="18" charset="0"/>
                      </a:rPr>
                      <m:t>min</m:t>
                    </m:r>
                    <m:d>
                      <m:dPr>
                        <m:ctrlPr>
                          <a:rPr lang="en-US" sz="2800" b="0" i="1" smtClean="0">
                            <a:solidFill>
                              <a:srgbClr val="2D3B45"/>
                            </a:solidFill>
                            <a:latin typeface="Cambria Math" panose="02040503050406030204" pitchFamily="18" charset="0"/>
                          </a:rPr>
                        </m:ctrlPr>
                      </m:dPr>
                      <m:e>
                        <m:r>
                          <a:rPr lang="en-US" sz="2800" b="0" i="1" smtClean="0">
                            <a:solidFill>
                              <a:srgbClr val="2D3B45"/>
                            </a:solidFill>
                            <a:latin typeface="Cambria Math" panose="02040503050406030204" pitchFamily="18" charset="0"/>
                          </a:rPr>
                          <m:t> </m:t>
                        </m:r>
                        <m:d>
                          <m:dPr>
                            <m:begChr m:val="|"/>
                            <m:endChr m:val="|"/>
                            <m:ctrlPr>
                              <a:rPr lang="en-US" sz="2800" b="0" i="1" smtClean="0">
                                <a:solidFill>
                                  <a:srgbClr val="2D3B45"/>
                                </a:solidFill>
                                <a:latin typeface="Cambria Math" panose="02040503050406030204" pitchFamily="18" charset="0"/>
                              </a:rPr>
                            </m:ctrlPr>
                          </m:dPr>
                          <m:e>
                            <m:r>
                              <a:rPr lang="en-US" sz="2800" b="0" i="1" smtClean="0">
                                <a:solidFill>
                                  <a:srgbClr val="2D3B45"/>
                                </a:solidFill>
                                <a:latin typeface="Cambria Math" panose="02040503050406030204" pitchFamily="18" charset="0"/>
                              </a:rPr>
                              <m:t>𝑆</m:t>
                            </m:r>
                          </m:e>
                        </m:d>
                        <m:r>
                          <a:rPr lang="en-US" sz="2800" b="0" i="1" smtClean="0">
                            <a:solidFill>
                              <a:srgbClr val="2D3B45"/>
                            </a:solidFill>
                            <a:latin typeface="Cambria Math" panose="02040503050406030204" pitchFamily="18" charset="0"/>
                          </a:rPr>
                          <m:t>, </m:t>
                        </m:r>
                        <m:d>
                          <m:dPr>
                            <m:begChr m:val="|"/>
                            <m:endChr m:val="|"/>
                            <m:ctrlPr>
                              <a:rPr lang="en-US" sz="2800" b="0" i="1" smtClean="0">
                                <a:solidFill>
                                  <a:srgbClr val="2D3B45"/>
                                </a:solidFill>
                                <a:latin typeface="Cambria Math" panose="02040503050406030204" pitchFamily="18" charset="0"/>
                              </a:rPr>
                            </m:ctrlPr>
                          </m:dPr>
                          <m:e>
                            <m:sSup>
                              <m:sSupPr>
                                <m:ctrlPr>
                                  <a:rPr lang="en-US" sz="2800" b="0" i="1" smtClean="0">
                                    <a:solidFill>
                                      <a:srgbClr val="2D3B45"/>
                                    </a:solidFill>
                                    <a:latin typeface="Cambria Math" panose="02040503050406030204" pitchFamily="18" charset="0"/>
                                  </a:rPr>
                                </m:ctrlPr>
                              </m:sSupPr>
                              <m:e>
                                <m:r>
                                  <a:rPr lang="en-US" sz="2800" b="0" i="1" smtClean="0">
                                    <a:solidFill>
                                      <a:srgbClr val="2D3B45"/>
                                    </a:solidFill>
                                    <a:latin typeface="Cambria Math" panose="02040503050406030204" pitchFamily="18" charset="0"/>
                                  </a:rPr>
                                  <m:t>𝑆</m:t>
                                </m:r>
                              </m:e>
                              <m:sup>
                                <m:r>
                                  <a:rPr lang="en-US" sz="2800" b="0" i="1" smtClean="0">
                                    <a:solidFill>
                                      <a:srgbClr val="2D3B45"/>
                                    </a:solidFill>
                                    <a:latin typeface="Cambria Math" panose="02040503050406030204" pitchFamily="18" charset="0"/>
                                  </a:rPr>
                                  <m:t>′</m:t>
                                </m:r>
                              </m:sup>
                            </m:sSup>
                          </m:e>
                        </m:d>
                      </m:e>
                    </m:d>
                    <m:r>
                      <a:rPr lang="en-US" sz="2800" b="0" i="1" smtClean="0">
                        <a:solidFill>
                          <a:srgbClr val="2D3B45"/>
                        </a:solidFill>
                        <a:latin typeface="Cambria Math" panose="02040503050406030204" pitchFamily="18" charset="0"/>
                      </a:rPr>
                      <m:t>,</m:t>
                    </m:r>
                  </m:oMath>
                </a14:m>
                <a:r>
                  <a:rPr lang="en-US" sz="2800" dirty="0">
                    <a:solidFill>
                      <a:srgbClr val="2D3B45"/>
                    </a:solidFill>
                    <a:latin typeface="LatoWeb"/>
                  </a:rPr>
                  <a:t>  the </a:t>
                </a:r>
                <a14:m>
                  <m:oMath xmlns:m="http://schemas.openxmlformats.org/officeDocument/2006/math">
                    <m:sSup>
                      <m:sSupPr>
                        <m:ctrlPr>
                          <a:rPr lang="en-US" sz="2800" b="0" i="1" smtClean="0">
                            <a:solidFill>
                              <a:srgbClr val="2D3B45"/>
                            </a:solidFill>
                            <a:latin typeface="Cambria Math" panose="02040503050406030204" pitchFamily="18" charset="0"/>
                          </a:rPr>
                        </m:ctrlPr>
                      </m:sSupPr>
                      <m:e>
                        <m:r>
                          <a:rPr lang="en-US" sz="2800" b="0" i="1" smtClean="0">
                            <a:solidFill>
                              <a:srgbClr val="2D3B45"/>
                            </a:solidFill>
                            <a:latin typeface="Cambria Math" panose="02040503050406030204" pitchFamily="18" charset="0"/>
                          </a:rPr>
                          <m:t>𝑘</m:t>
                        </m:r>
                      </m:e>
                      <m:sup>
                        <m:r>
                          <a:rPr lang="en-US" sz="2800" b="0" i="1" smtClean="0">
                            <a:solidFill>
                              <a:srgbClr val="2D3B45"/>
                            </a:solidFill>
                            <a:latin typeface="Cambria Math" panose="02040503050406030204" pitchFamily="18" charset="0"/>
                          </a:rPr>
                          <m:t>𝑡h</m:t>
                        </m:r>
                      </m:sup>
                    </m:sSup>
                  </m:oMath>
                </a14:m>
                <a:r>
                  <a:rPr lang="en-US" sz="2800" dirty="0">
                    <a:solidFill>
                      <a:srgbClr val="2D3B45"/>
                    </a:solidFill>
                    <a:latin typeface="LatoWeb"/>
                  </a:rPr>
                  <a:t> highest priority applicant from S has priority at least as high as the </a:t>
                </a:r>
                <a14:m>
                  <m:oMath xmlns:m="http://schemas.openxmlformats.org/officeDocument/2006/math">
                    <m:sSup>
                      <m:sSupPr>
                        <m:ctrlPr>
                          <a:rPr lang="en-US" sz="2800" i="1">
                            <a:solidFill>
                              <a:srgbClr val="2D3B45"/>
                            </a:solidFill>
                            <a:latin typeface="Cambria Math" panose="02040503050406030204" pitchFamily="18" charset="0"/>
                          </a:rPr>
                        </m:ctrlPr>
                      </m:sSupPr>
                      <m:e>
                        <m:r>
                          <a:rPr lang="en-US" sz="2800" i="1">
                            <a:solidFill>
                              <a:srgbClr val="2D3B45"/>
                            </a:solidFill>
                            <a:latin typeface="Cambria Math" panose="02040503050406030204" pitchFamily="18" charset="0"/>
                          </a:rPr>
                          <m:t>𝑘</m:t>
                        </m:r>
                      </m:e>
                      <m:sup>
                        <m:r>
                          <a:rPr lang="en-US" sz="2800" i="1">
                            <a:solidFill>
                              <a:srgbClr val="2D3B45"/>
                            </a:solidFill>
                            <a:latin typeface="Cambria Math" panose="02040503050406030204" pitchFamily="18" charset="0"/>
                          </a:rPr>
                          <m:t>𝑡h</m:t>
                        </m:r>
                      </m:sup>
                    </m:sSup>
                  </m:oMath>
                </a14:m>
                <a:r>
                  <a:rPr lang="en-US" sz="2800" dirty="0">
                    <a:solidFill>
                      <a:srgbClr val="2D3B45"/>
                    </a:solidFill>
                    <a:latin typeface="LatoWeb"/>
                  </a:rPr>
                  <a:t> highest priority applicant from S’.</a:t>
                </a:r>
              </a:p>
            </p:txBody>
          </p:sp>
        </mc:Choice>
        <mc:Fallback xmlns="">
          <p:sp>
            <p:nvSpPr>
              <p:cNvPr id="30" name="Rectangle 29">
                <a:extLst>
                  <a:ext uri="{FF2B5EF4-FFF2-40B4-BE49-F238E27FC236}">
                    <a16:creationId xmlns:a16="http://schemas.microsoft.com/office/drawing/2014/main" id="{E933E09B-1871-F113-39F9-59D39BE5751C}"/>
                  </a:ext>
                </a:extLst>
              </p:cNvPr>
              <p:cNvSpPr>
                <a:spLocks noRot="1" noChangeAspect="1" noMove="1" noResize="1" noEditPoints="1" noAdjustHandles="1" noChangeArrowheads="1" noChangeShapeType="1" noTextEdit="1"/>
              </p:cNvSpPr>
              <p:nvPr/>
            </p:nvSpPr>
            <p:spPr>
              <a:xfrm>
                <a:off x="838200" y="4200856"/>
                <a:ext cx="10515600" cy="2262158"/>
              </a:xfrm>
              <a:prstGeom prst="rect">
                <a:avLst/>
              </a:prstGeom>
              <a:blipFill>
                <a:blip r:embed="rId2"/>
                <a:stretch>
                  <a:fillRect l="-1206" t="-2793" b="-670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E84C0981-2076-3914-B575-578EB672FAE1}"/>
                  </a:ext>
                </a:extLst>
              </p:cNvPr>
              <p:cNvSpPr/>
              <p:nvPr/>
            </p:nvSpPr>
            <p:spPr>
              <a:xfrm>
                <a:off x="838200" y="2620920"/>
                <a:ext cx="10515600" cy="1384995"/>
              </a:xfrm>
              <a:prstGeom prst="rect">
                <a:avLst/>
              </a:prstGeom>
              <a:solidFill>
                <a:schemeClr val="accent1">
                  <a:lumMod val="20000"/>
                  <a:lumOff val="80000"/>
                </a:schemeClr>
              </a:solidFill>
            </p:spPr>
            <p:txBody>
              <a:bodyPr wrap="square">
                <a:spAutoFit/>
              </a:bodyPr>
              <a:lstStyle/>
              <a:p>
                <a:r>
                  <a:rPr lang="en-US" sz="2800" dirty="0">
                    <a:solidFill>
                      <a:srgbClr val="2D3B45"/>
                    </a:solidFill>
                    <a:latin typeface="LatoWeb"/>
                  </a:rPr>
                  <a:t>Selection S </a:t>
                </a:r>
                <a:r>
                  <a:rPr lang="en-US" sz="2800" b="1" dirty="0">
                    <a:solidFill>
                      <a:srgbClr val="2D3B45"/>
                    </a:solidFill>
                    <a:latin typeface="LatoWeb"/>
                  </a:rPr>
                  <a:t>priority dominates </a:t>
                </a:r>
                <a:r>
                  <a:rPr lang="en-US" sz="2800" dirty="0">
                    <a:solidFill>
                      <a:srgbClr val="2D3B45"/>
                    </a:solidFill>
                    <a:latin typeface="LatoWeb"/>
                  </a:rPr>
                  <a:t>selection S’ if there exists a one-to-one function </a:t>
                </a:r>
                <a14:m>
                  <m:oMath xmlns:m="http://schemas.openxmlformats.org/officeDocument/2006/math">
                    <m:r>
                      <a:rPr lang="en-US" sz="2800" b="0" i="1" smtClean="0">
                        <a:solidFill>
                          <a:srgbClr val="2D3B45"/>
                        </a:solidFill>
                        <a:latin typeface="Cambria Math" panose="02040503050406030204" pitchFamily="18" charset="0"/>
                      </a:rPr>
                      <m:t>𝑓</m:t>
                    </m:r>
                  </m:oMath>
                </a14:m>
                <a:r>
                  <a:rPr lang="en-US" sz="2800" dirty="0">
                    <a:solidFill>
                      <a:srgbClr val="2D3B45"/>
                    </a:solidFill>
                    <a:latin typeface="LatoWeb"/>
                  </a:rPr>
                  <a:t> from S’ to S such that for each </a:t>
                </a:r>
                <a14:m>
                  <m:oMath xmlns:m="http://schemas.openxmlformats.org/officeDocument/2006/math">
                    <m:r>
                      <a:rPr lang="en-US" sz="2800" b="0" i="1" smtClean="0">
                        <a:solidFill>
                          <a:srgbClr val="2D3B45"/>
                        </a:solidFill>
                        <a:latin typeface="Cambria Math" panose="02040503050406030204" pitchFamily="18" charset="0"/>
                      </a:rPr>
                      <m:t>𝑖</m:t>
                    </m:r>
                    <m:r>
                      <a:rPr lang="en-US" sz="2800" b="0" i="1" smtClean="0">
                        <a:solidFill>
                          <a:srgbClr val="2D3B45"/>
                        </a:solidFill>
                        <a:latin typeface="Cambria Math" panose="02040503050406030204" pitchFamily="18" charset="0"/>
                      </a:rPr>
                      <m:t>∈</m:t>
                    </m:r>
                    <m:sSup>
                      <m:sSupPr>
                        <m:ctrlPr>
                          <a:rPr lang="en-US" sz="2800" b="0" i="1" smtClean="0">
                            <a:solidFill>
                              <a:srgbClr val="2D3B45"/>
                            </a:solidFill>
                            <a:latin typeface="Cambria Math" panose="02040503050406030204" pitchFamily="18" charset="0"/>
                          </a:rPr>
                        </m:ctrlPr>
                      </m:sSupPr>
                      <m:e>
                        <m:r>
                          <a:rPr lang="en-US" sz="2800" b="0" i="1" smtClean="0">
                            <a:solidFill>
                              <a:srgbClr val="2D3B45"/>
                            </a:solidFill>
                            <a:latin typeface="Cambria Math" panose="02040503050406030204" pitchFamily="18" charset="0"/>
                          </a:rPr>
                          <m:t>𝑆</m:t>
                        </m:r>
                      </m:e>
                      <m:sup>
                        <m:r>
                          <a:rPr lang="en-US" sz="2800" b="0" i="1" smtClean="0">
                            <a:solidFill>
                              <a:srgbClr val="2D3B45"/>
                            </a:solidFill>
                            <a:latin typeface="Cambria Math" panose="02040503050406030204" pitchFamily="18" charset="0"/>
                          </a:rPr>
                          <m:t>′</m:t>
                        </m:r>
                      </m:sup>
                    </m:sSup>
                    <m:r>
                      <a:rPr lang="en-US" sz="2800" b="0" i="1" smtClean="0">
                        <a:solidFill>
                          <a:srgbClr val="2D3B45"/>
                        </a:solidFill>
                        <a:latin typeface="Cambria Math" panose="02040503050406030204" pitchFamily="18" charset="0"/>
                      </a:rPr>
                      <m:t>, </m:t>
                    </m:r>
                  </m:oMath>
                </a14:m>
                <a:r>
                  <a:rPr lang="en-US" sz="2800" dirty="0">
                    <a:solidFill>
                      <a:srgbClr val="2D3B45"/>
                    </a:solidFill>
                    <a:latin typeface="LatoWeb"/>
                  </a:rPr>
                  <a:t> </a:t>
                </a:r>
                <a14:m>
                  <m:oMath xmlns:m="http://schemas.openxmlformats.org/officeDocument/2006/math">
                    <m:r>
                      <a:rPr lang="en-US" sz="2800" b="0" i="1" smtClean="0">
                        <a:solidFill>
                          <a:srgbClr val="2D3B45"/>
                        </a:solidFill>
                        <a:latin typeface="Cambria Math" panose="02040503050406030204" pitchFamily="18" charset="0"/>
                      </a:rPr>
                      <m:t>𝑓</m:t>
                    </m:r>
                    <m:d>
                      <m:dPr>
                        <m:ctrlPr>
                          <a:rPr lang="en-US" sz="2800" b="0" i="1" smtClean="0">
                            <a:solidFill>
                              <a:srgbClr val="2D3B45"/>
                            </a:solidFill>
                            <a:latin typeface="Cambria Math" panose="02040503050406030204" pitchFamily="18" charset="0"/>
                          </a:rPr>
                        </m:ctrlPr>
                      </m:dPr>
                      <m:e>
                        <m:r>
                          <a:rPr lang="en-US" sz="2800" b="0" i="1" smtClean="0">
                            <a:solidFill>
                              <a:srgbClr val="2D3B45"/>
                            </a:solidFill>
                            <a:latin typeface="Cambria Math" panose="02040503050406030204" pitchFamily="18" charset="0"/>
                          </a:rPr>
                          <m:t>𝑖</m:t>
                        </m:r>
                      </m:e>
                    </m:d>
                  </m:oMath>
                </a14:m>
                <a:r>
                  <a:rPr lang="en-US" sz="2800" dirty="0">
                    <a:solidFill>
                      <a:srgbClr val="2D3B45"/>
                    </a:solidFill>
                    <a:latin typeface="LatoWeb"/>
                  </a:rPr>
                  <a:t> has weakly higher priority than </a:t>
                </a:r>
                <a14:m>
                  <m:oMath xmlns:m="http://schemas.openxmlformats.org/officeDocument/2006/math">
                    <m:r>
                      <a:rPr lang="en-US" sz="2800" b="0" i="1" smtClean="0">
                        <a:solidFill>
                          <a:srgbClr val="2D3B45"/>
                        </a:solidFill>
                        <a:latin typeface="Cambria Math" panose="02040503050406030204" pitchFamily="18" charset="0"/>
                      </a:rPr>
                      <m:t>𝑖</m:t>
                    </m:r>
                  </m:oMath>
                </a14:m>
                <a:r>
                  <a:rPr lang="en-US" sz="2800" dirty="0">
                    <a:solidFill>
                      <a:srgbClr val="2D3B45"/>
                    </a:solidFill>
                    <a:latin typeface="LatoWeb"/>
                  </a:rPr>
                  <a:t>.</a:t>
                </a:r>
              </a:p>
            </p:txBody>
          </p:sp>
        </mc:Choice>
        <mc:Fallback xmlns="">
          <p:sp>
            <p:nvSpPr>
              <p:cNvPr id="3" name="Rectangle 2">
                <a:extLst>
                  <a:ext uri="{FF2B5EF4-FFF2-40B4-BE49-F238E27FC236}">
                    <a16:creationId xmlns:a16="http://schemas.microsoft.com/office/drawing/2014/main" id="{E84C0981-2076-3914-B575-578EB672FAE1}"/>
                  </a:ext>
                </a:extLst>
              </p:cNvPr>
              <p:cNvSpPr>
                <a:spLocks noRot="1" noChangeAspect="1" noMove="1" noResize="1" noEditPoints="1" noAdjustHandles="1" noChangeArrowheads="1" noChangeShapeType="1" noTextEdit="1"/>
              </p:cNvSpPr>
              <p:nvPr/>
            </p:nvSpPr>
            <p:spPr>
              <a:xfrm>
                <a:off x="838200" y="2620920"/>
                <a:ext cx="10515600" cy="1384995"/>
              </a:xfrm>
              <a:prstGeom prst="rect">
                <a:avLst/>
              </a:prstGeom>
              <a:blipFill>
                <a:blip r:embed="rId3"/>
                <a:stretch>
                  <a:fillRect l="-1206" t="-4545" b="-1090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8B3EC2C4-7122-9291-7A68-E663DD8E158C}"/>
                  </a:ext>
                </a:extLst>
              </p:cNvPr>
              <p:cNvSpPr/>
              <p:nvPr/>
            </p:nvSpPr>
            <p:spPr>
              <a:xfrm>
                <a:off x="838200" y="1461741"/>
                <a:ext cx="10515600" cy="954107"/>
              </a:xfrm>
              <a:prstGeom prst="rect">
                <a:avLst/>
              </a:prstGeom>
              <a:solidFill>
                <a:schemeClr val="accent1">
                  <a:lumMod val="20000"/>
                  <a:lumOff val="80000"/>
                </a:schemeClr>
              </a:solidFill>
            </p:spPr>
            <p:txBody>
              <a:bodyPr wrap="square">
                <a:spAutoFit/>
              </a:bodyPr>
              <a:lstStyle/>
              <a:p>
                <a:r>
                  <a:rPr lang="en-US" sz="2800" dirty="0">
                    <a:solidFill>
                      <a:srgbClr val="2D3B45"/>
                    </a:solidFill>
                    <a:latin typeface="LatoWeb"/>
                  </a:rPr>
                  <a:t>Selection S </a:t>
                </a:r>
                <a:r>
                  <a:rPr lang="en-US" sz="2800" b="1" dirty="0">
                    <a:solidFill>
                      <a:srgbClr val="2D3B45"/>
                    </a:solidFill>
                    <a:latin typeface="LatoWeb"/>
                  </a:rPr>
                  <a:t>priority dominates </a:t>
                </a:r>
                <a:r>
                  <a:rPr lang="en-US" sz="2800" dirty="0">
                    <a:solidFill>
                      <a:srgbClr val="2D3B45"/>
                    </a:solidFill>
                    <a:latin typeface="LatoWeb"/>
                  </a:rPr>
                  <a:t>selection S’ if S selects at least as many of the </a:t>
                </a:r>
                <a14:m>
                  <m:oMath xmlns:m="http://schemas.openxmlformats.org/officeDocument/2006/math">
                    <m:r>
                      <a:rPr lang="en-US" sz="2800" b="0" i="1" smtClean="0">
                        <a:solidFill>
                          <a:srgbClr val="2D3B45"/>
                        </a:solidFill>
                        <a:latin typeface="Cambria Math" panose="02040503050406030204" pitchFamily="18" charset="0"/>
                      </a:rPr>
                      <m:t>𝑘</m:t>
                    </m:r>
                  </m:oMath>
                </a14:m>
                <a:r>
                  <a:rPr lang="en-US" sz="2800" dirty="0">
                    <a:solidFill>
                      <a:srgbClr val="2D3B45"/>
                    </a:solidFill>
                    <a:latin typeface="LatoWeb"/>
                  </a:rPr>
                  <a:t> highest-ranked applicants, for </a:t>
                </a:r>
                <a:r>
                  <a:rPr lang="en-US" sz="2800" i="1" u="sng" dirty="0">
                    <a:solidFill>
                      <a:srgbClr val="2D3B45"/>
                    </a:solidFill>
                    <a:latin typeface="LatoWeb"/>
                  </a:rPr>
                  <a:t>every</a:t>
                </a:r>
                <a:r>
                  <a:rPr lang="en-US" sz="2800" i="1" dirty="0">
                    <a:solidFill>
                      <a:srgbClr val="2D3B45"/>
                    </a:solidFill>
                    <a:latin typeface="LatoWeb"/>
                  </a:rPr>
                  <a:t> </a:t>
                </a:r>
                <a:r>
                  <a:rPr lang="en-US" sz="2800" dirty="0">
                    <a:solidFill>
                      <a:srgbClr val="2D3B45"/>
                    </a:solidFill>
                    <a:latin typeface="LatoWeb"/>
                  </a:rPr>
                  <a:t>value of </a:t>
                </a:r>
                <a14:m>
                  <m:oMath xmlns:m="http://schemas.openxmlformats.org/officeDocument/2006/math">
                    <m:r>
                      <a:rPr lang="en-US" sz="2800" b="0" i="1" smtClean="0">
                        <a:solidFill>
                          <a:srgbClr val="2D3B45"/>
                        </a:solidFill>
                        <a:latin typeface="Cambria Math" panose="02040503050406030204" pitchFamily="18" charset="0"/>
                      </a:rPr>
                      <m:t>𝑘</m:t>
                    </m:r>
                  </m:oMath>
                </a14:m>
                <a:r>
                  <a:rPr lang="en-US" sz="2800" dirty="0">
                    <a:solidFill>
                      <a:srgbClr val="2D3B45"/>
                    </a:solidFill>
                    <a:latin typeface="LatoWeb"/>
                  </a:rPr>
                  <a:t>.</a:t>
                </a:r>
              </a:p>
            </p:txBody>
          </p:sp>
        </mc:Choice>
        <mc:Fallback xmlns="">
          <p:sp>
            <p:nvSpPr>
              <p:cNvPr id="5" name="Rectangle 4">
                <a:extLst>
                  <a:ext uri="{FF2B5EF4-FFF2-40B4-BE49-F238E27FC236}">
                    <a16:creationId xmlns:a16="http://schemas.microsoft.com/office/drawing/2014/main" id="{8B3EC2C4-7122-9291-7A68-E663DD8E158C}"/>
                  </a:ext>
                </a:extLst>
              </p:cNvPr>
              <p:cNvSpPr>
                <a:spLocks noRot="1" noChangeAspect="1" noMove="1" noResize="1" noEditPoints="1" noAdjustHandles="1" noChangeArrowheads="1" noChangeShapeType="1" noTextEdit="1"/>
              </p:cNvSpPr>
              <p:nvPr/>
            </p:nvSpPr>
            <p:spPr>
              <a:xfrm>
                <a:off x="838200" y="1461741"/>
                <a:ext cx="10515600" cy="954107"/>
              </a:xfrm>
              <a:prstGeom prst="rect">
                <a:avLst/>
              </a:prstGeom>
              <a:blipFill>
                <a:blip r:embed="rId4"/>
                <a:stretch>
                  <a:fillRect l="-1206" t="-7895" r="-241" b="-17105"/>
                </a:stretch>
              </a:blipFill>
            </p:spPr>
            <p:txBody>
              <a:bodyPr/>
              <a:lstStyle/>
              <a:p>
                <a:r>
                  <a:rPr lang="en-US">
                    <a:noFill/>
                  </a:rPr>
                  <a:t> </a:t>
                </a:r>
              </a:p>
            </p:txBody>
          </p:sp>
        </mc:Fallback>
      </mc:AlternateContent>
    </p:spTree>
    <p:extLst>
      <p:ext uri="{BB962C8B-B14F-4D97-AF65-F5344CB8AC3E}">
        <p14:creationId xmlns:p14="http://schemas.microsoft.com/office/powerpoint/2010/main" val="3196507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DEC44-1B10-F2B7-969F-5A4A9583B251}"/>
            </a:ext>
          </a:extLst>
        </p:cNvPr>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6" name="Content Placeholder 2">
                <a:extLst>
                  <a:ext uri="{FF2B5EF4-FFF2-40B4-BE49-F238E27FC236}">
                    <a16:creationId xmlns:a16="http://schemas.microsoft.com/office/drawing/2014/main" id="{1C6701F9-A035-9E82-6681-58C34480FAA6}"/>
                  </a:ext>
                </a:extLst>
              </p:cNvPr>
              <p:cNvSpPr txBox="1">
                <a:spLocks/>
              </p:cNvSpPr>
              <p:nvPr/>
            </p:nvSpPr>
            <p:spPr>
              <a:xfrm>
                <a:off x="838200" y="2005011"/>
                <a:ext cx="10515600" cy="47164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_tradnl" dirty="0"/>
                  <a:t>Applicants are ranked </a:t>
                </a:r>
                <a14:m>
                  <m:oMath xmlns:m="http://schemas.openxmlformats.org/officeDocument/2006/math">
                    <m:r>
                      <a:rPr lang="en-US" i="1" smtClean="0">
                        <a:latin typeface="Cambria Math" panose="02040503050406030204" pitchFamily="18" charset="0"/>
                      </a:rPr>
                      <m:t>1≻2≻3≻4≻5≻6≻7≻8</m:t>
                    </m:r>
                  </m:oMath>
                </a14:m>
                <a:endParaRPr lang="es-ES_tradnl" dirty="0"/>
              </a:p>
              <a:p>
                <a:pPr marL="0" indent="0">
                  <a:buFont typeface="Arial" panose="020B0604020202020204" pitchFamily="34" charset="0"/>
                  <a:buNone/>
                </a:pPr>
                <a:endParaRPr lang="es-ES_tradnl" dirty="0"/>
              </a:p>
              <a:p>
                <a:pPr marL="0" indent="0">
                  <a:buFont typeface="Arial" panose="020B0604020202020204" pitchFamily="34" charset="0"/>
                  <a:buNone/>
                </a:pPr>
                <a:endParaRPr lang="es-ES_tradnl" dirty="0"/>
              </a:p>
              <a:p>
                <a:pPr marL="0" indent="0">
                  <a:buFont typeface="Arial" panose="020B0604020202020204" pitchFamily="34" charset="0"/>
                  <a:buNone/>
                </a:pPr>
                <a:r>
                  <a:rPr lang="es-ES_tradnl" dirty="0"/>
                  <a:t>Selection A: {1, 4, 5, 8}</a:t>
                </a:r>
              </a:p>
              <a:p>
                <a:pPr marL="0" indent="0">
                  <a:buFont typeface="Arial" panose="020B0604020202020204" pitchFamily="34" charset="0"/>
                  <a:buNone/>
                </a:pPr>
                <a:r>
                  <a:rPr lang="es-ES_tradnl" dirty="0"/>
                  <a:t>Selection B: {1, 3, 4}</a:t>
                </a:r>
              </a:p>
              <a:p>
                <a:pPr marL="0" indent="0">
                  <a:buFont typeface="Arial" panose="020B0604020202020204" pitchFamily="34" charset="0"/>
                  <a:buNone/>
                </a:pPr>
                <a:r>
                  <a:rPr lang="es-ES_tradnl" dirty="0"/>
                  <a:t>Selection C: {2, 3, 5, 7}</a:t>
                </a:r>
              </a:p>
              <a:p>
                <a:pPr marL="0" indent="0">
                  <a:buFont typeface="Arial" panose="020B0604020202020204" pitchFamily="34" charset="0"/>
                  <a:buNone/>
                </a:pPr>
                <a:r>
                  <a:rPr lang="es-ES_tradnl" dirty="0"/>
                  <a:t>Selection D: {1, 2, 4, 6}</a:t>
                </a:r>
              </a:p>
              <a:p>
                <a:pPr marL="0" indent="0">
                  <a:buFont typeface="Arial" panose="020B0604020202020204" pitchFamily="34" charset="0"/>
                  <a:buNone/>
                </a:pPr>
                <a:r>
                  <a:rPr lang="es-ES_tradnl" dirty="0"/>
                  <a:t>Selection E: {2, 3, 6}</a:t>
                </a:r>
              </a:p>
              <a:p>
                <a:pPr marL="0" indent="0">
                  <a:buFont typeface="Arial" panose="020B0604020202020204" pitchFamily="34" charset="0"/>
                  <a:buNone/>
                </a:pPr>
                <a:endParaRPr lang="es-ES_tradnl" dirty="0"/>
              </a:p>
            </p:txBody>
          </p:sp>
        </mc:Choice>
        <mc:Fallback xmlns="">
          <p:sp>
            <p:nvSpPr>
              <p:cNvPr id="36" name="Content Placeholder 2">
                <a:extLst>
                  <a:ext uri="{FF2B5EF4-FFF2-40B4-BE49-F238E27FC236}">
                    <a16:creationId xmlns:a16="http://schemas.microsoft.com/office/drawing/2014/main" id="{1C6701F9-A035-9E82-6681-58C34480FAA6}"/>
                  </a:ext>
                </a:extLst>
              </p:cNvPr>
              <p:cNvSpPr txBox="1">
                <a:spLocks noRot="1" noChangeAspect="1" noMove="1" noResize="1" noEditPoints="1" noAdjustHandles="1" noChangeArrowheads="1" noChangeShapeType="1" noTextEdit="1"/>
              </p:cNvSpPr>
              <p:nvPr/>
            </p:nvSpPr>
            <p:spPr>
              <a:xfrm>
                <a:off x="838200" y="2005011"/>
                <a:ext cx="10515600" cy="4716463"/>
              </a:xfrm>
              <a:prstGeom prst="rect">
                <a:avLst/>
              </a:prstGeom>
              <a:blipFill>
                <a:blip r:embed="rId2"/>
                <a:stretch>
                  <a:fillRect l="-1206" t="-2145"/>
                </a:stretch>
              </a:blipFill>
            </p:spPr>
            <p:txBody>
              <a:bodyPr/>
              <a:lstStyle/>
              <a:p>
                <a:r>
                  <a:rPr lang="en-US">
                    <a:noFill/>
                  </a:rPr>
                  <a:t> </a:t>
                </a:r>
              </a:p>
            </p:txBody>
          </p:sp>
        </mc:Fallback>
      </mc:AlternateContent>
      <p:sp>
        <p:nvSpPr>
          <p:cNvPr id="2" name="Title 1">
            <a:extLst>
              <a:ext uri="{FF2B5EF4-FFF2-40B4-BE49-F238E27FC236}">
                <a16:creationId xmlns:a16="http://schemas.microsoft.com/office/drawing/2014/main" id="{6C46CBA9-A679-45F8-7C3E-3B19FDEF4D4B}"/>
              </a:ext>
            </a:extLst>
          </p:cNvPr>
          <p:cNvSpPr>
            <a:spLocks noGrp="1"/>
          </p:cNvSpPr>
          <p:nvPr>
            <p:ph type="title"/>
          </p:nvPr>
        </p:nvSpPr>
        <p:spPr/>
        <p:txBody>
          <a:bodyPr/>
          <a:lstStyle/>
          <a:p>
            <a:r>
              <a:rPr lang="es-ES_tradnl" dirty="0"/>
              <a:t>Priority Domination Practice</a:t>
            </a:r>
          </a:p>
        </p:txBody>
      </p:sp>
      <p:sp>
        <p:nvSpPr>
          <p:cNvPr id="4" name="Slide Number Placeholder 3">
            <a:extLst>
              <a:ext uri="{FF2B5EF4-FFF2-40B4-BE49-F238E27FC236}">
                <a16:creationId xmlns:a16="http://schemas.microsoft.com/office/drawing/2014/main" id="{EB56F425-A1FC-7048-113A-B3B9C0205900}"/>
              </a:ext>
            </a:extLst>
          </p:cNvPr>
          <p:cNvSpPr>
            <a:spLocks noGrp="1"/>
          </p:cNvSpPr>
          <p:nvPr>
            <p:ph type="sldNum" sz="quarter" idx="12"/>
          </p:nvPr>
        </p:nvSpPr>
        <p:spPr/>
        <p:txBody>
          <a:bodyPr/>
          <a:lstStyle/>
          <a:p>
            <a:fld id="{9E969584-4773-A84E-8391-EEC4BE76D611}" type="slidenum">
              <a:rPr lang="en-US" smtClean="0"/>
              <a:t>15</a:t>
            </a:fld>
            <a:endParaRPr lang="en-US" dirty="0"/>
          </a:p>
        </p:txBody>
      </p:sp>
      <p:sp>
        <p:nvSpPr>
          <p:cNvPr id="6" name="TextBox 5">
            <a:extLst>
              <a:ext uri="{FF2B5EF4-FFF2-40B4-BE49-F238E27FC236}">
                <a16:creationId xmlns:a16="http://schemas.microsoft.com/office/drawing/2014/main" id="{E786F653-B92A-198F-1EA8-19315A4C5663}"/>
              </a:ext>
            </a:extLst>
          </p:cNvPr>
          <p:cNvSpPr txBox="1"/>
          <p:nvPr/>
        </p:nvSpPr>
        <p:spPr>
          <a:xfrm>
            <a:off x="4882671" y="3544020"/>
            <a:ext cx="759119" cy="2862322"/>
          </a:xfrm>
          <a:prstGeom prst="rect">
            <a:avLst/>
          </a:prstGeom>
          <a:noFill/>
        </p:spPr>
        <p:txBody>
          <a:bodyPr wrap="none" rtlCol="0">
            <a:spAutoFit/>
          </a:bodyPr>
          <a:lstStyle/>
          <a:p>
            <a:r>
              <a:rPr lang="en-US" dirty="0"/>
              <a:t>A vs B</a:t>
            </a:r>
          </a:p>
          <a:p>
            <a:r>
              <a:rPr lang="en-US" dirty="0"/>
              <a:t>A vs C</a:t>
            </a:r>
          </a:p>
          <a:p>
            <a:r>
              <a:rPr lang="en-US" dirty="0"/>
              <a:t>A vs D</a:t>
            </a:r>
          </a:p>
          <a:p>
            <a:r>
              <a:rPr lang="en-US" dirty="0"/>
              <a:t>A vs E</a:t>
            </a:r>
          </a:p>
          <a:p>
            <a:r>
              <a:rPr lang="en-US" dirty="0"/>
              <a:t>B vs C</a:t>
            </a:r>
          </a:p>
          <a:p>
            <a:r>
              <a:rPr lang="en-US" dirty="0"/>
              <a:t>B vs D</a:t>
            </a:r>
          </a:p>
          <a:p>
            <a:r>
              <a:rPr lang="en-US" dirty="0"/>
              <a:t>B vs E</a:t>
            </a:r>
          </a:p>
          <a:p>
            <a:r>
              <a:rPr lang="en-US" dirty="0"/>
              <a:t>C vs D</a:t>
            </a:r>
          </a:p>
          <a:p>
            <a:r>
              <a:rPr lang="en-US" dirty="0"/>
              <a:t>C vs E</a:t>
            </a:r>
          </a:p>
          <a:p>
            <a:r>
              <a:rPr lang="en-US" dirty="0"/>
              <a:t>D vs E</a:t>
            </a:r>
          </a:p>
        </p:txBody>
      </p:sp>
      <p:sp>
        <p:nvSpPr>
          <p:cNvPr id="37" name="TextBox 36">
            <a:extLst>
              <a:ext uri="{FF2B5EF4-FFF2-40B4-BE49-F238E27FC236}">
                <a16:creationId xmlns:a16="http://schemas.microsoft.com/office/drawing/2014/main" id="{58BC17B2-82C5-BB6A-26F6-8678DE2B1DA8}"/>
              </a:ext>
            </a:extLst>
          </p:cNvPr>
          <p:cNvSpPr txBox="1"/>
          <p:nvPr/>
        </p:nvSpPr>
        <p:spPr>
          <a:xfrm>
            <a:off x="838200" y="2899412"/>
            <a:ext cx="10112298" cy="523220"/>
          </a:xfrm>
          <a:prstGeom prst="rect">
            <a:avLst/>
          </a:prstGeom>
          <a:solidFill>
            <a:schemeClr val="accent4"/>
          </a:solidFill>
        </p:spPr>
        <p:txBody>
          <a:bodyPr wrap="square" rtlCol="0">
            <a:spAutoFit/>
          </a:bodyPr>
          <a:lstStyle/>
          <a:p>
            <a:r>
              <a:rPr lang="es-ES_tradnl" sz="2800" dirty="0"/>
              <a:t>For each pair of selections, does one priority dominate the other?</a:t>
            </a:r>
          </a:p>
        </p:txBody>
      </p:sp>
    </p:spTree>
    <p:extLst>
      <p:ext uri="{BB962C8B-B14F-4D97-AF65-F5344CB8AC3E}">
        <p14:creationId xmlns:p14="http://schemas.microsoft.com/office/powerpoint/2010/main" val="37549673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19AFB-07EE-FFDE-999A-7AB96F74E12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EB9C8A-40C0-F7FF-6055-85151AD76227}"/>
              </a:ext>
            </a:extLst>
          </p:cNvPr>
          <p:cNvSpPr>
            <a:spLocks noGrp="1"/>
          </p:cNvSpPr>
          <p:nvPr>
            <p:ph type="title"/>
          </p:nvPr>
        </p:nvSpPr>
        <p:spPr/>
        <p:txBody>
          <a:bodyPr/>
          <a:lstStyle/>
          <a:p>
            <a:r>
              <a:rPr lang="es-ES_tradnl" dirty="0"/>
              <a:t>Priority Domination Practice</a:t>
            </a:r>
          </a:p>
        </p:txBody>
      </p:sp>
      <p:sp>
        <p:nvSpPr>
          <p:cNvPr id="4" name="Slide Number Placeholder 3">
            <a:extLst>
              <a:ext uri="{FF2B5EF4-FFF2-40B4-BE49-F238E27FC236}">
                <a16:creationId xmlns:a16="http://schemas.microsoft.com/office/drawing/2014/main" id="{6023FC9E-9664-CB0C-2D7C-3FDC7FF9731E}"/>
              </a:ext>
            </a:extLst>
          </p:cNvPr>
          <p:cNvSpPr>
            <a:spLocks noGrp="1"/>
          </p:cNvSpPr>
          <p:nvPr>
            <p:ph type="sldNum" sz="quarter" idx="12"/>
          </p:nvPr>
        </p:nvSpPr>
        <p:spPr/>
        <p:txBody>
          <a:bodyPr/>
          <a:lstStyle/>
          <a:p>
            <a:fld id="{9E969584-4773-A84E-8391-EEC4BE76D611}" type="slidenum">
              <a:rPr lang="en-US" smtClean="0"/>
              <a:t>16</a:t>
            </a:fld>
            <a:endParaRPr lang="en-US" dirty="0"/>
          </a:p>
        </p:txBody>
      </p:sp>
      <p:sp>
        <p:nvSpPr>
          <p:cNvPr id="6" name="TextBox 5">
            <a:extLst>
              <a:ext uri="{FF2B5EF4-FFF2-40B4-BE49-F238E27FC236}">
                <a16:creationId xmlns:a16="http://schemas.microsoft.com/office/drawing/2014/main" id="{67E54D5E-4DA5-BFC5-C083-E73DBCF77680}"/>
              </a:ext>
            </a:extLst>
          </p:cNvPr>
          <p:cNvSpPr txBox="1"/>
          <p:nvPr/>
        </p:nvSpPr>
        <p:spPr>
          <a:xfrm>
            <a:off x="4882671" y="3544020"/>
            <a:ext cx="759119" cy="2862322"/>
          </a:xfrm>
          <a:prstGeom prst="rect">
            <a:avLst/>
          </a:prstGeom>
          <a:noFill/>
        </p:spPr>
        <p:txBody>
          <a:bodyPr wrap="none" rtlCol="0">
            <a:spAutoFit/>
          </a:bodyPr>
          <a:lstStyle/>
          <a:p>
            <a:r>
              <a:rPr lang="en-US" dirty="0"/>
              <a:t>A vs B</a:t>
            </a:r>
          </a:p>
          <a:p>
            <a:r>
              <a:rPr lang="en-US" dirty="0"/>
              <a:t>A vs C</a:t>
            </a:r>
          </a:p>
          <a:p>
            <a:r>
              <a:rPr lang="en-US" dirty="0"/>
              <a:t>A vs D</a:t>
            </a:r>
          </a:p>
          <a:p>
            <a:r>
              <a:rPr lang="en-US" dirty="0"/>
              <a:t>A vs E</a:t>
            </a:r>
          </a:p>
          <a:p>
            <a:r>
              <a:rPr lang="en-US" dirty="0"/>
              <a:t>B vs C</a:t>
            </a:r>
          </a:p>
          <a:p>
            <a:r>
              <a:rPr lang="en-US" dirty="0"/>
              <a:t>B vs D</a:t>
            </a:r>
          </a:p>
          <a:p>
            <a:r>
              <a:rPr lang="en-US" dirty="0"/>
              <a:t>B vs E</a:t>
            </a:r>
          </a:p>
          <a:p>
            <a:r>
              <a:rPr lang="en-US" dirty="0"/>
              <a:t>C vs D</a:t>
            </a:r>
          </a:p>
          <a:p>
            <a:r>
              <a:rPr lang="en-US" dirty="0"/>
              <a:t>C vs E</a:t>
            </a:r>
          </a:p>
          <a:p>
            <a:r>
              <a:rPr lang="en-US" dirty="0"/>
              <a:t>D vs E</a:t>
            </a:r>
          </a:p>
        </p:txBody>
      </p:sp>
      <p:sp>
        <p:nvSpPr>
          <p:cNvPr id="7" name="Donut 6">
            <a:extLst>
              <a:ext uri="{FF2B5EF4-FFF2-40B4-BE49-F238E27FC236}">
                <a16:creationId xmlns:a16="http://schemas.microsoft.com/office/drawing/2014/main" id="{F0184067-67FD-D905-F74A-06DEBAFAC207}"/>
              </a:ext>
            </a:extLst>
          </p:cNvPr>
          <p:cNvSpPr/>
          <p:nvPr/>
        </p:nvSpPr>
        <p:spPr>
          <a:xfrm>
            <a:off x="5294318" y="4125675"/>
            <a:ext cx="347472" cy="347472"/>
          </a:xfrm>
          <a:prstGeom prst="donut">
            <a:avLst>
              <a:gd name="adj" fmla="val 10930"/>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Donut 7">
            <a:extLst>
              <a:ext uri="{FF2B5EF4-FFF2-40B4-BE49-F238E27FC236}">
                <a16:creationId xmlns:a16="http://schemas.microsoft.com/office/drawing/2014/main" id="{D263A61F-8AAA-186F-EEA3-82D5C31EDAE9}"/>
              </a:ext>
            </a:extLst>
          </p:cNvPr>
          <p:cNvSpPr/>
          <p:nvPr/>
        </p:nvSpPr>
        <p:spPr>
          <a:xfrm>
            <a:off x="5289552" y="4935305"/>
            <a:ext cx="347472" cy="347472"/>
          </a:xfrm>
          <a:prstGeom prst="donut">
            <a:avLst>
              <a:gd name="adj" fmla="val 10930"/>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Donut 8">
            <a:extLst>
              <a:ext uri="{FF2B5EF4-FFF2-40B4-BE49-F238E27FC236}">
                <a16:creationId xmlns:a16="http://schemas.microsoft.com/office/drawing/2014/main" id="{F4FC447E-1B63-1D3B-BCD9-1F7DA2517703}"/>
              </a:ext>
            </a:extLst>
          </p:cNvPr>
          <p:cNvSpPr/>
          <p:nvPr/>
        </p:nvSpPr>
        <p:spPr>
          <a:xfrm>
            <a:off x="5289550" y="5492519"/>
            <a:ext cx="347472" cy="347472"/>
          </a:xfrm>
          <a:prstGeom prst="donut">
            <a:avLst>
              <a:gd name="adj" fmla="val 10930"/>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Donut 9">
            <a:extLst>
              <a:ext uri="{FF2B5EF4-FFF2-40B4-BE49-F238E27FC236}">
                <a16:creationId xmlns:a16="http://schemas.microsoft.com/office/drawing/2014/main" id="{4C278773-2948-7BEA-BA9A-FA34D77428C8}"/>
              </a:ext>
            </a:extLst>
          </p:cNvPr>
          <p:cNvSpPr/>
          <p:nvPr/>
        </p:nvSpPr>
        <p:spPr>
          <a:xfrm>
            <a:off x="4860924" y="6035443"/>
            <a:ext cx="347472" cy="347472"/>
          </a:xfrm>
          <a:prstGeom prst="donut">
            <a:avLst>
              <a:gd name="adj" fmla="val 10930"/>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Donut 10">
            <a:extLst>
              <a:ext uri="{FF2B5EF4-FFF2-40B4-BE49-F238E27FC236}">
                <a16:creationId xmlns:a16="http://schemas.microsoft.com/office/drawing/2014/main" id="{CD4C914C-0499-F81C-6C15-025BDDDB07A4}"/>
              </a:ext>
            </a:extLst>
          </p:cNvPr>
          <p:cNvSpPr/>
          <p:nvPr/>
        </p:nvSpPr>
        <p:spPr>
          <a:xfrm>
            <a:off x="4860924" y="5206765"/>
            <a:ext cx="347472" cy="347472"/>
          </a:xfrm>
          <a:prstGeom prst="donut">
            <a:avLst>
              <a:gd name="adj" fmla="val 10930"/>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Donut 11">
            <a:extLst>
              <a:ext uri="{FF2B5EF4-FFF2-40B4-BE49-F238E27FC236}">
                <a16:creationId xmlns:a16="http://schemas.microsoft.com/office/drawing/2014/main" id="{72772F4F-804A-0769-372D-E3D51BC0F889}"/>
              </a:ext>
            </a:extLst>
          </p:cNvPr>
          <p:cNvSpPr/>
          <p:nvPr/>
        </p:nvSpPr>
        <p:spPr>
          <a:xfrm>
            <a:off x="4860928" y="5763979"/>
            <a:ext cx="347472" cy="347472"/>
          </a:xfrm>
          <a:prstGeom prst="donut">
            <a:avLst>
              <a:gd name="adj" fmla="val 10930"/>
            </a:avLst>
          </a:prstGeom>
          <a:solidFill>
            <a:schemeClr val="accent6"/>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Donut 13">
            <a:extLst>
              <a:ext uri="{FF2B5EF4-FFF2-40B4-BE49-F238E27FC236}">
                <a16:creationId xmlns:a16="http://schemas.microsoft.com/office/drawing/2014/main" id="{B081D094-B286-BC4C-90AC-5EA548F84CC2}"/>
              </a:ext>
            </a:extLst>
          </p:cNvPr>
          <p:cNvSpPr/>
          <p:nvPr/>
        </p:nvSpPr>
        <p:spPr>
          <a:xfrm>
            <a:off x="7502371" y="4600545"/>
            <a:ext cx="636731" cy="692616"/>
          </a:xfrm>
          <a:prstGeom prst="donut">
            <a:avLst>
              <a:gd name="adj" fmla="val 10930"/>
            </a:avLst>
          </a:prstGeom>
          <a:solidFill>
            <a:schemeClr val="tx1"/>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A</a:t>
            </a:r>
          </a:p>
        </p:txBody>
      </p:sp>
      <p:sp>
        <p:nvSpPr>
          <p:cNvPr id="15" name="Donut 14">
            <a:extLst>
              <a:ext uri="{FF2B5EF4-FFF2-40B4-BE49-F238E27FC236}">
                <a16:creationId xmlns:a16="http://schemas.microsoft.com/office/drawing/2014/main" id="{D9B25B95-FE36-F2FF-761E-CF70A2E90F6E}"/>
              </a:ext>
            </a:extLst>
          </p:cNvPr>
          <p:cNvSpPr/>
          <p:nvPr/>
        </p:nvSpPr>
        <p:spPr>
          <a:xfrm>
            <a:off x="8489237" y="4590161"/>
            <a:ext cx="636731" cy="692616"/>
          </a:xfrm>
          <a:prstGeom prst="donut">
            <a:avLst>
              <a:gd name="adj" fmla="val 10930"/>
            </a:avLst>
          </a:prstGeom>
          <a:solidFill>
            <a:schemeClr val="tx1"/>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B</a:t>
            </a:r>
          </a:p>
        </p:txBody>
      </p:sp>
      <p:sp>
        <p:nvSpPr>
          <p:cNvPr id="16" name="Donut 15">
            <a:extLst>
              <a:ext uri="{FF2B5EF4-FFF2-40B4-BE49-F238E27FC236}">
                <a16:creationId xmlns:a16="http://schemas.microsoft.com/office/drawing/2014/main" id="{F3642468-2088-2BA6-2769-EBA22C95A389}"/>
              </a:ext>
            </a:extLst>
          </p:cNvPr>
          <p:cNvSpPr/>
          <p:nvPr/>
        </p:nvSpPr>
        <p:spPr>
          <a:xfrm>
            <a:off x="8489238" y="3584910"/>
            <a:ext cx="636731" cy="692616"/>
          </a:xfrm>
          <a:prstGeom prst="donut">
            <a:avLst>
              <a:gd name="adj" fmla="val 10930"/>
            </a:avLst>
          </a:prstGeom>
          <a:solidFill>
            <a:schemeClr val="tx1"/>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D</a:t>
            </a:r>
          </a:p>
        </p:txBody>
      </p:sp>
      <p:sp>
        <p:nvSpPr>
          <p:cNvPr id="17" name="Donut 16">
            <a:extLst>
              <a:ext uri="{FF2B5EF4-FFF2-40B4-BE49-F238E27FC236}">
                <a16:creationId xmlns:a16="http://schemas.microsoft.com/office/drawing/2014/main" id="{1C3C8046-CC79-8FFF-1E51-8FC11CD6ACB6}"/>
              </a:ext>
            </a:extLst>
          </p:cNvPr>
          <p:cNvSpPr/>
          <p:nvPr/>
        </p:nvSpPr>
        <p:spPr>
          <a:xfrm>
            <a:off x="9385050" y="4569929"/>
            <a:ext cx="636731" cy="692616"/>
          </a:xfrm>
          <a:prstGeom prst="donut">
            <a:avLst>
              <a:gd name="adj" fmla="val 10930"/>
            </a:avLst>
          </a:prstGeom>
          <a:solidFill>
            <a:schemeClr val="tx1"/>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C</a:t>
            </a:r>
          </a:p>
        </p:txBody>
      </p:sp>
      <p:sp>
        <p:nvSpPr>
          <p:cNvPr id="18" name="Donut 17">
            <a:extLst>
              <a:ext uri="{FF2B5EF4-FFF2-40B4-BE49-F238E27FC236}">
                <a16:creationId xmlns:a16="http://schemas.microsoft.com/office/drawing/2014/main" id="{B6A81F51-646A-28F3-FB43-47B511D4BC1A}"/>
              </a:ext>
            </a:extLst>
          </p:cNvPr>
          <p:cNvSpPr/>
          <p:nvPr/>
        </p:nvSpPr>
        <p:spPr>
          <a:xfrm>
            <a:off x="8957591" y="5592122"/>
            <a:ext cx="636731" cy="692616"/>
          </a:xfrm>
          <a:prstGeom prst="donut">
            <a:avLst>
              <a:gd name="adj" fmla="val 10930"/>
            </a:avLst>
          </a:prstGeom>
          <a:solidFill>
            <a:schemeClr val="tx1"/>
          </a:solid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tx1"/>
                </a:solidFill>
              </a:rPr>
              <a:t>E</a:t>
            </a:r>
          </a:p>
        </p:txBody>
      </p:sp>
      <p:cxnSp>
        <p:nvCxnSpPr>
          <p:cNvPr id="20" name="Straight Connector 19">
            <a:extLst>
              <a:ext uri="{FF2B5EF4-FFF2-40B4-BE49-F238E27FC236}">
                <a16:creationId xmlns:a16="http://schemas.microsoft.com/office/drawing/2014/main" id="{FD11EF66-706F-E2CD-6AC4-F3064560789A}"/>
              </a:ext>
            </a:extLst>
          </p:cNvPr>
          <p:cNvCxnSpPr>
            <a:stCxn id="16" idx="3"/>
            <a:endCxn id="14" idx="7"/>
          </p:cNvCxnSpPr>
          <p:nvPr/>
        </p:nvCxnSpPr>
        <p:spPr>
          <a:xfrm flipH="1">
            <a:off x="8045855" y="4176095"/>
            <a:ext cx="536630" cy="525881"/>
          </a:xfrm>
          <a:prstGeom prst="line">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83B3E79-AA47-8CBE-B622-7AF5C2CF6A40}"/>
              </a:ext>
            </a:extLst>
          </p:cNvPr>
          <p:cNvCxnSpPr>
            <a:cxnSpLocks/>
            <a:stCxn id="16" idx="4"/>
            <a:endCxn id="15" idx="0"/>
          </p:cNvCxnSpPr>
          <p:nvPr/>
        </p:nvCxnSpPr>
        <p:spPr>
          <a:xfrm flipH="1">
            <a:off x="8807603" y="4277526"/>
            <a:ext cx="1" cy="312635"/>
          </a:xfrm>
          <a:prstGeom prst="line">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E143A5E-AB92-3820-6BA7-E7C806D26F22}"/>
              </a:ext>
            </a:extLst>
          </p:cNvPr>
          <p:cNvCxnSpPr>
            <a:cxnSpLocks/>
            <a:stCxn id="16" idx="5"/>
            <a:endCxn id="17" idx="1"/>
          </p:cNvCxnSpPr>
          <p:nvPr/>
        </p:nvCxnSpPr>
        <p:spPr>
          <a:xfrm>
            <a:off x="9032722" y="4176095"/>
            <a:ext cx="445575" cy="495265"/>
          </a:xfrm>
          <a:prstGeom prst="line">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86E51B6-1992-802D-E8EE-9F5DB98DA47A}"/>
              </a:ext>
            </a:extLst>
          </p:cNvPr>
          <p:cNvCxnSpPr>
            <a:cxnSpLocks/>
            <a:stCxn id="15" idx="4"/>
            <a:endCxn id="18" idx="1"/>
          </p:cNvCxnSpPr>
          <p:nvPr/>
        </p:nvCxnSpPr>
        <p:spPr>
          <a:xfrm>
            <a:off x="8807603" y="5282777"/>
            <a:ext cx="243235" cy="410776"/>
          </a:xfrm>
          <a:prstGeom prst="line">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BDDAA63-9A02-69D9-7182-A7337E886E73}"/>
              </a:ext>
            </a:extLst>
          </p:cNvPr>
          <p:cNvCxnSpPr>
            <a:cxnSpLocks/>
            <a:stCxn id="17" idx="4"/>
            <a:endCxn id="18" idx="7"/>
          </p:cNvCxnSpPr>
          <p:nvPr/>
        </p:nvCxnSpPr>
        <p:spPr>
          <a:xfrm flipH="1">
            <a:off x="9501075" y="5262545"/>
            <a:ext cx="202341" cy="431008"/>
          </a:xfrm>
          <a:prstGeom prst="line">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6" name="Content Placeholder 2">
                <a:extLst>
                  <a:ext uri="{FF2B5EF4-FFF2-40B4-BE49-F238E27FC236}">
                    <a16:creationId xmlns:a16="http://schemas.microsoft.com/office/drawing/2014/main" id="{C16F96F3-60B8-9D88-A908-F368218CAF22}"/>
                  </a:ext>
                </a:extLst>
              </p:cNvPr>
              <p:cNvSpPr txBox="1">
                <a:spLocks/>
              </p:cNvSpPr>
              <p:nvPr/>
            </p:nvSpPr>
            <p:spPr>
              <a:xfrm>
                <a:off x="838200" y="2005011"/>
                <a:ext cx="10515600" cy="47164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_tradnl" dirty="0"/>
                  <a:t>Applicants are ranked </a:t>
                </a:r>
                <a14:m>
                  <m:oMath xmlns:m="http://schemas.openxmlformats.org/officeDocument/2006/math">
                    <m:r>
                      <a:rPr lang="en-US" i="1" smtClean="0">
                        <a:latin typeface="Cambria Math" panose="02040503050406030204" pitchFamily="18" charset="0"/>
                      </a:rPr>
                      <m:t>1≻2≻3≻4≻5≻6≻7≻8</m:t>
                    </m:r>
                  </m:oMath>
                </a14:m>
                <a:endParaRPr lang="es-ES_tradnl" dirty="0"/>
              </a:p>
              <a:p>
                <a:pPr marL="0" indent="0">
                  <a:buFont typeface="Arial" panose="020B0604020202020204" pitchFamily="34" charset="0"/>
                  <a:buNone/>
                </a:pPr>
                <a:endParaRPr lang="es-ES_tradnl" dirty="0"/>
              </a:p>
              <a:p>
                <a:pPr marL="0" indent="0">
                  <a:buFont typeface="Arial" panose="020B0604020202020204" pitchFamily="34" charset="0"/>
                  <a:buNone/>
                </a:pPr>
                <a:endParaRPr lang="es-ES_tradnl" dirty="0"/>
              </a:p>
              <a:p>
                <a:pPr marL="0" indent="0">
                  <a:buFont typeface="Arial" panose="020B0604020202020204" pitchFamily="34" charset="0"/>
                  <a:buNone/>
                </a:pPr>
                <a:r>
                  <a:rPr lang="es-ES_tradnl" dirty="0"/>
                  <a:t>Selection A: {1, 4, 5, 8}</a:t>
                </a:r>
              </a:p>
              <a:p>
                <a:pPr marL="0" indent="0">
                  <a:buFont typeface="Arial" panose="020B0604020202020204" pitchFamily="34" charset="0"/>
                  <a:buNone/>
                </a:pPr>
                <a:r>
                  <a:rPr lang="es-ES_tradnl" dirty="0"/>
                  <a:t>Selection B: {1, 3, 4}</a:t>
                </a:r>
              </a:p>
              <a:p>
                <a:pPr marL="0" indent="0">
                  <a:buFont typeface="Arial" panose="020B0604020202020204" pitchFamily="34" charset="0"/>
                  <a:buNone/>
                </a:pPr>
                <a:r>
                  <a:rPr lang="es-ES_tradnl" dirty="0"/>
                  <a:t>Selection C: {2, 3, 5, 7}</a:t>
                </a:r>
              </a:p>
              <a:p>
                <a:pPr marL="0" indent="0">
                  <a:buFont typeface="Arial" panose="020B0604020202020204" pitchFamily="34" charset="0"/>
                  <a:buNone/>
                </a:pPr>
                <a:r>
                  <a:rPr lang="es-ES_tradnl" dirty="0"/>
                  <a:t>Selection D: {1, 2, 4, 6}</a:t>
                </a:r>
              </a:p>
              <a:p>
                <a:pPr marL="0" indent="0">
                  <a:buFont typeface="Arial" panose="020B0604020202020204" pitchFamily="34" charset="0"/>
                  <a:buNone/>
                </a:pPr>
                <a:r>
                  <a:rPr lang="es-ES_tradnl" dirty="0"/>
                  <a:t>Selection E: {2, 3, 6}</a:t>
                </a:r>
              </a:p>
              <a:p>
                <a:pPr marL="0" indent="0">
                  <a:buFont typeface="Arial" panose="020B0604020202020204" pitchFamily="34" charset="0"/>
                  <a:buNone/>
                </a:pPr>
                <a:endParaRPr lang="es-ES_tradnl" dirty="0"/>
              </a:p>
            </p:txBody>
          </p:sp>
        </mc:Choice>
        <mc:Fallback xmlns="">
          <p:sp>
            <p:nvSpPr>
              <p:cNvPr id="36" name="Content Placeholder 2">
                <a:extLst>
                  <a:ext uri="{FF2B5EF4-FFF2-40B4-BE49-F238E27FC236}">
                    <a16:creationId xmlns:a16="http://schemas.microsoft.com/office/drawing/2014/main" id="{C16F96F3-60B8-9D88-A908-F368218CAF22}"/>
                  </a:ext>
                </a:extLst>
              </p:cNvPr>
              <p:cNvSpPr txBox="1">
                <a:spLocks noRot="1" noChangeAspect="1" noMove="1" noResize="1" noEditPoints="1" noAdjustHandles="1" noChangeArrowheads="1" noChangeShapeType="1" noTextEdit="1"/>
              </p:cNvSpPr>
              <p:nvPr/>
            </p:nvSpPr>
            <p:spPr>
              <a:xfrm>
                <a:off x="838200" y="2005011"/>
                <a:ext cx="10515600" cy="4716463"/>
              </a:xfrm>
              <a:prstGeom prst="rect">
                <a:avLst/>
              </a:prstGeom>
              <a:blipFill>
                <a:blip r:embed="rId2"/>
                <a:stretch>
                  <a:fillRect l="-1206" t="-2145"/>
                </a:stretch>
              </a:blipFill>
            </p:spPr>
            <p:txBody>
              <a:bodyPr/>
              <a:lstStyle/>
              <a:p>
                <a:r>
                  <a:rPr lang="en-US">
                    <a:noFill/>
                  </a:rPr>
                  <a:t> </a:t>
                </a:r>
              </a:p>
            </p:txBody>
          </p:sp>
        </mc:Fallback>
      </mc:AlternateContent>
      <p:sp>
        <p:nvSpPr>
          <p:cNvPr id="37" name="TextBox 36">
            <a:extLst>
              <a:ext uri="{FF2B5EF4-FFF2-40B4-BE49-F238E27FC236}">
                <a16:creationId xmlns:a16="http://schemas.microsoft.com/office/drawing/2014/main" id="{FFAB1D4A-FB2C-36ED-1F90-4D4B498B9A8F}"/>
              </a:ext>
            </a:extLst>
          </p:cNvPr>
          <p:cNvSpPr txBox="1"/>
          <p:nvPr/>
        </p:nvSpPr>
        <p:spPr>
          <a:xfrm>
            <a:off x="838200" y="2899412"/>
            <a:ext cx="10112298" cy="523220"/>
          </a:xfrm>
          <a:prstGeom prst="rect">
            <a:avLst/>
          </a:prstGeom>
          <a:solidFill>
            <a:schemeClr val="accent4"/>
          </a:solidFill>
        </p:spPr>
        <p:txBody>
          <a:bodyPr wrap="square" rtlCol="0">
            <a:spAutoFit/>
          </a:bodyPr>
          <a:lstStyle/>
          <a:p>
            <a:r>
              <a:rPr lang="es-ES_tradnl" sz="2800" dirty="0"/>
              <a:t>For each pair of selections, does one priority dominate the other?</a:t>
            </a:r>
          </a:p>
        </p:txBody>
      </p:sp>
    </p:spTree>
    <p:extLst>
      <p:ext uri="{BB962C8B-B14F-4D97-AF65-F5344CB8AC3E}">
        <p14:creationId xmlns:p14="http://schemas.microsoft.com/office/powerpoint/2010/main" val="110092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0A0BF-3163-C176-CD14-604E3779D941}"/>
              </a:ext>
            </a:extLst>
          </p:cNvPr>
          <p:cNvSpPr>
            <a:spLocks noGrp="1"/>
          </p:cNvSpPr>
          <p:nvPr>
            <p:ph type="title"/>
          </p:nvPr>
        </p:nvSpPr>
        <p:spPr/>
        <p:txBody>
          <a:bodyPr/>
          <a:lstStyle/>
          <a:p>
            <a:r>
              <a:rPr lang="en-US" dirty="0"/>
              <a:t>Priority Domination Visualization</a:t>
            </a:r>
          </a:p>
        </p:txBody>
      </p:sp>
      <p:sp>
        <p:nvSpPr>
          <p:cNvPr id="4" name="Slide Number Placeholder 3">
            <a:extLst>
              <a:ext uri="{FF2B5EF4-FFF2-40B4-BE49-F238E27FC236}">
                <a16:creationId xmlns:a16="http://schemas.microsoft.com/office/drawing/2014/main" id="{0DAEA03C-B389-CC53-C902-594D8483D6D3}"/>
              </a:ext>
            </a:extLst>
          </p:cNvPr>
          <p:cNvSpPr>
            <a:spLocks noGrp="1"/>
          </p:cNvSpPr>
          <p:nvPr>
            <p:ph type="sldNum" sz="quarter" idx="12"/>
          </p:nvPr>
        </p:nvSpPr>
        <p:spPr/>
        <p:txBody>
          <a:bodyPr/>
          <a:lstStyle/>
          <a:p>
            <a:fld id="{9E969584-4773-A84E-8391-EEC4BE76D611}" type="slidenum">
              <a:rPr lang="en-US" smtClean="0"/>
              <a:t>17</a:t>
            </a:fld>
            <a:endParaRPr lang="en-US" dirty="0"/>
          </a:p>
        </p:txBody>
      </p:sp>
      <p:sp>
        <p:nvSpPr>
          <p:cNvPr id="6" name="TextBox 5">
            <a:extLst>
              <a:ext uri="{FF2B5EF4-FFF2-40B4-BE49-F238E27FC236}">
                <a16:creationId xmlns:a16="http://schemas.microsoft.com/office/drawing/2014/main" id="{A4DA3BFF-3445-A609-F2F1-1658F8978D2C}"/>
              </a:ext>
            </a:extLst>
          </p:cNvPr>
          <p:cNvSpPr txBox="1"/>
          <p:nvPr/>
        </p:nvSpPr>
        <p:spPr>
          <a:xfrm>
            <a:off x="4404024" y="5597585"/>
            <a:ext cx="348172" cy="523220"/>
          </a:xfrm>
          <a:prstGeom prst="rect">
            <a:avLst/>
          </a:prstGeom>
          <a:noFill/>
        </p:spPr>
        <p:txBody>
          <a:bodyPr wrap="none" rtlCol="0">
            <a:spAutoFit/>
          </a:bodyPr>
          <a:lstStyle/>
          <a:p>
            <a:r>
              <a:rPr lang="en-US" sz="2800" dirty="0"/>
              <a:t>k</a:t>
            </a:r>
          </a:p>
        </p:txBody>
      </p:sp>
      <p:sp>
        <p:nvSpPr>
          <p:cNvPr id="8" name="TextBox 7">
            <a:extLst>
              <a:ext uri="{FF2B5EF4-FFF2-40B4-BE49-F238E27FC236}">
                <a16:creationId xmlns:a16="http://schemas.microsoft.com/office/drawing/2014/main" id="{47EF28B8-1AC6-DA64-27A1-6A1F52D2471C}"/>
              </a:ext>
            </a:extLst>
          </p:cNvPr>
          <p:cNvSpPr txBox="1"/>
          <p:nvPr/>
        </p:nvSpPr>
        <p:spPr>
          <a:xfrm>
            <a:off x="7522948" y="1508461"/>
            <a:ext cx="4486275" cy="2246769"/>
          </a:xfrm>
          <a:prstGeom prst="rect">
            <a:avLst/>
          </a:prstGeom>
          <a:noFill/>
        </p:spPr>
        <p:txBody>
          <a:bodyPr wrap="square" rtlCol="0">
            <a:spAutoFit/>
          </a:bodyPr>
          <a:lstStyle/>
          <a:p>
            <a:r>
              <a:rPr lang="en-US" sz="2800" dirty="0"/>
              <a:t>B does not dominate C, as it is behind at k = 7 and k = 8.</a:t>
            </a:r>
          </a:p>
          <a:p>
            <a:r>
              <a:rPr lang="en-US" sz="2800" dirty="0"/>
              <a:t>C does not dominate B, as it is behind at k = 1 and k = 4.</a:t>
            </a:r>
          </a:p>
          <a:p>
            <a:r>
              <a:rPr lang="en-US" sz="2800" dirty="0"/>
              <a:t>D dominates both B and C.</a:t>
            </a:r>
          </a:p>
        </p:txBody>
      </p:sp>
      <p:sp>
        <p:nvSpPr>
          <p:cNvPr id="9" name="TextBox 8">
            <a:extLst>
              <a:ext uri="{FF2B5EF4-FFF2-40B4-BE49-F238E27FC236}">
                <a16:creationId xmlns:a16="http://schemas.microsoft.com/office/drawing/2014/main" id="{06D33439-71DC-D9E9-E45C-BA951543AF10}"/>
              </a:ext>
            </a:extLst>
          </p:cNvPr>
          <p:cNvSpPr txBox="1"/>
          <p:nvPr/>
        </p:nvSpPr>
        <p:spPr>
          <a:xfrm>
            <a:off x="7529514" y="3870781"/>
            <a:ext cx="4486274" cy="2677656"/>
          </a:xfrm>
          <a:prstGeom prst="rect">
            <a:avLst/>
          </a:prstGeom>
          <a:noFill/>
        </p:spPr>
        <p:txBody>
          <a:bodyPr wrap="square" rtlCol="0">
            <a:spAutoFit/>
          </a:bodyPr>
          <a:lstStyle/>
          <a:p>
            <a:r>
              <a:rPr lang="en-US" sz="2800" b="1" dirty="0"/>
              <a:t>Interpretation: </a:t>
            </a:r>
          </a:p>
          <a:p>
            <a:pPr marL="285750" indent="-285750">
              <a:buFont typeface="Arial" panose="020B0604020202020204" pitchFamily="34" charset="0"/>
              <a:buChar char="•"/>
            </a:pPr>
            <a:r>
              <a:rPr lang="en-US" sz="2800" dirty="0"/>
              <a:t>Reasonable people can disagree about whether B or C is better.</a:t>
            </a:r>
          </a:p>
          <a:p>
            <a:pPr marL="285750" indent="-285750">
              <a:buFont typeface="Arial" panose="020B0604020202020204" pitchFamily="34" charset="0"/>
              <a:buChar char="•"/>
            </a:pPr>
            <a:r>
              <a:rPr lang="en-US" sz="2800" dirty="0"/>
              <a:t>Everyone should agree that D is better than B or C.</a:t>
            </a:r>
          </a:p>
        </p:txBody>
      </p:sp>
      <p:pic>
        <p:nvPicPr>
          <p:cNvPr id="11" name="Picture 10" descr="A graph with lines and numbers&#10;&#10;Description automatically generated">
            <a:extLst>
              <a:ext uri="{FF2B5EF4-FFF2-40B4-BE49-F238E27FC236}">
                <a16:creationId xmlns:a16="http://schemas.microsoft.com/office/drawing/2014/main" id="{419DB5CA-162D-E52B-5E16-D38E1772E5AC}"/>
              </a:ext>
            </a:extLst>
          </p:cNvPr>
          <p:cNvPicPr>
            <a:picLocks noChangeAspect="1"/>
          </p:cNvPicPr>
          <p:nvPr/>
        </p:nvPicPr>
        <p:blipFill>
          <a:blip r:embed="rId2"/>
          <a:stretch>
            <a:fillRect/>
          </a:stretch>
        </p:blipFill>
        <p:spPr>
          <a:xfrm>
            <a:off x="1441236" y="1364002"/>
            <a:ext cx="5925576" cy="4233583"/>
          </a:xfrm>
          <a:prstGeom prst="rect">
            <a:avLst/>
          </a:prstGeom>
        </p:spPr>
      </p:pic>
      <p:sp>
        <p:nvSpPr>
          <p:cNvPr id="7" name="TextBox 6">
            <a:extLst>
              <a:ext uri="{FF2B5EF4-FFF2-40B4-BE49-F238E27FC236}">
                <a16:creationId xmlns:a16="http://schemas.microsoft.com/office/drawing/2014/main" id="{7146F20E-65EE-D60B-A741-FC613F848E2D}"/>
              </a:ext>
            </a:extLst>
          </p:cNvPr>
          <p:cNvSpPr txBox="1"/>
          <p:nvPr/>
        </p:nvSpPr>
        <p:spPr>
          <a:xfrm rot="18117465">
            <a:off x="-42476" y="2795320"/>
            <a:ext cx="1900238" cy="954107"/>
          </a:xfrm>
          <a:prstGeom prst="rect">
            <a:avLst/>
          </a:prstGeom>
          <a:noFill/>
        </p:spPr>
        <p:txBody>
          <a:bodyPr wrap="square" rtlCol="0">
            <a:spAutoFit/>
          </a:bodyPr>
          <a:lstStyle/>
          <a:p>
            <a:r>
              <a:rPr lang="en-US" sz="2800" dirty="0"/>
              <a:t>    Top k applicants</a:t>
            </a:r>
          </a:p>
        </p:txBody>
      </p:sp>
    </p:spTree>
    <p:extLst>
      <p:ext uri="{BB962C8B-B14F-4D97-AF65-F5344CB8AC3E}">
        <p14:creationId xmlns:p14="http://schemas.microsoft.com/office/powerpoint/2010/main" val="588948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EAB85-6F65-8F46-9621-F42A25ED297B}"/>
              </a:ext>
            </a:extLst>
          </p:cNvPr>
          <p:cNvSpPr>
            <a:spLocks noGrp="1"/>
          </p:cNvSpPr>
          <p:nvPr>
            <p:ph type="title"/>
          </p:nvPr>
        </p:nvSpPr>
        <p:spPr/>
        <p:txBody>
          <a:bodyPr/>
          <a:lstStyle/>
          <a:p>
            <a:r>
              <a:rPr lang="en-US" dirty="0"/>
              <a:t>Maximum Quotas Example 1</a:t>
            </a:r>
          </a:p>
        </p:txBody>
      </p:sp>
      <p:sp>
        <p:nvSpPr>
          <p:cNvPr id="4" name="Slide Number Placeholder 3">
            <a:extLst>
              <a:ext uri="{FF2B5EF4-FFF2-40B4-BE49-F238E27FC236}">
                <a16:creationId xmlns:a16="http://schemas.microsoft.com/office/drawing/2014/main" id="{782894A2-8A8C-7740-95FE-AC88F566B3D9}"/>
              </a:ext>
            </a:extLst>
          </p:cNvPr>
          <p:cNvSpPr>
            <a:spLocks noGrp="1"/>
          </p:cNvSpPr>
          <p:nvPr>
            <p:ph type="sldNum" sz="quarter" idx="12"/>
          </p:nvPr>
        </p:nvSpPr>
        <p:spPr/>
        <p:txBody>
          <a:bodyPr/>
          <a:lstStyle/>
          <a:p>
            <a:fld id="{9E969584-4773-A84E-8391-EEC4BE76D611}" type="slidenum">
              <a:rPr lang="en-US" smtClean="0"/>
              <a:t>18</a:t>
            </a:fld>
            <a:endParaRPr lang="en-US" dirty="0"/>
          </a:p>
        </p:txBody>
      </p:sp>
      <p:sp>
        <p:nvSpPr>
          <p:cNvPr id="7" name="Content Placeholder 6">
            <a:extLst>
              <a:ext uri="{FF2B5EF4-FFF2-40B4-BE49-F238E27FC236}">
                <a16:creationId xmlns:a16="http://schemas.microsoft.com/office/drawing/2014/main" id="{0527C329-0302-CD43-BEDE-34DB37305F3E}"/>
              </a:ext>
            </a:extLst>
          </p:cNvPr>
          <p:cNvSpPr>
            <a:spLocks noGrp="1"/>
          </p:cNvSpPr>
          <p:nvPr>
            <p:ph idx="1"/>
          </p:nvPr>
        </p:nvSpPr>
        <p:spPr>
          <a:xfrm>
            <a:off x="838199" y="1658005"/>
            <a:ext cx="6477002" cy="4667250"/>
          </a:xfrm>
        </p:spPr>
        <p:txBody>
          <a:bodyPr>
            <a:noAutofit/>
          </a:bodyPr>
          <a:lstStyle/>
          <a:p>
            <a:pPr marL="0" indent="0">
              <a:lnSpc>
                <a:spcPct val="100000"/>
              </a:lnSpc>
              <a:spcBef>
                <a:spcPts val="0"/>
              </a:spcBef>
              <a:buNone/>
            </a:pPr>
            <a:r>
              <a:rPr lang="en-US" dirty="0"/>
              <a:t>Quotas: </a:t>
            </a:r>
          </a:p>
          <a:p>
            <a:pPr>
              <a:lnSpc>
                <a:spcPct val="100000"/>
              </a:lnSpc>
              <a:spcBef>
                <a:spcPts val="0"/>
              </a:spcBef>
            </a:pPr>
            <a:r>
              <a:rPr lang="en-US" dirty="0"/>
              <a:t>At </a:t>
            </a:r>
            <a:r>
              <a:rPr lang="en-US" b="1" dirty="0"/>
              <a:t>most </a:t>
            </a:r>
            <a:r>
              <a:rPr lang="en-US" dirty="0"/>
              <a:t>2 applicants from each country.</a:t>
            </a:r>
          </a:p>
          <a:p>
            <a:pPr>
              <a:lnSpc>
                <a:spcPct val="100000"/>
              </a:lnSpc>
              <a:spcBef>
                <a:spcPts val="0"/>
              </a:spcBef>
            </a:pPr>
            <a:r>
              <a:rPr lang="en-US" dirty="0"/>
              <a:t>At </a:t>
            </a:r>
            <a:r>
              <a:rPr lang="en-US" b="1" dirty="0"/>
              <a:t>most </a:t>
            </a:r>
            <a:r>
              <a:rPr lang="en-US" dirty="0"/>
              <a:t>3 applicants from each region.</a:t>
            </a:r>
          </a:p>
          <a:p>
            <a:pPr>
              <a:lnSpc>
                <a:spcPct val="100000"/>
              </a:lnSpc>
              <a:spcBef>
                <a:spcPts val="0"/>
              </a:spcBef>
            </a:pPr>
            <a:r>
              <a:rPr lang="en-US" dirty="0"/>
              <a:t>At </a:t>
            </a:r>
            <a:r>
              <a:rPr lang="en-US" b="1" dirty="0"/>
              <a:t>most</a:t>
            </a:r>
            <a:r>
              <a:rPr lang="en-US" dirty="0"/>
              <a:t> 6 applicants in total.</a:t>
            </a:r>
          </a:p>
          <a:p>
            <a:pPr marL="0" indent="0">
              <a:buNone/>
            </a:pPr>
            <a:endParaRPr lang="en-US" sz="800" dirty="0"/>
          </a:p>
          <a:p>
            <a:pPr marL="0" indent="0">
              <a:buNone/>
            </a:pPr>
            <a:r>
              <a:rPr lang="en-US" dirty="0"/>
              <a:t>Lottery Order: </a:t>
            </a:r>
          </a:p>
          <a:p>
            <a:pPr marL="0" indent="0">
              <a:buNone/>
            </a:pPr>
            <a:endParaRPr lang="en-US" dirty="0"/>
          </a:p>
        </p:txBody>
      </p:sp>
      <p:graphicFrame>
        <p:nvGraphicFramePr>
          <p:cNvPr id="3" name="Table 4">
            <a:extLst>
              <a:ext uri="{FF2B5EF4-FFF2-40B4-BE49-F238E27FC236}">
                <a16:creationId xmlns:a16="http://schemas.microsoft.com/office/drawing/2014/main" id="{12108089-118B-9773-D6BB-2737F4CE4CB0}"/>
              </a:ext>
            </a:extLst>
          </p:cNvPr>
          <p:cNvGraphicFramePr>
            <a:graphicFrameLocks noGrp="1"/>
          </p:cNvGraphicFramePr>
          <p:nvPr/>
        </p:nvGraphicFramePr>
        <p:xfrm>
          <a:off x="942974" y="4206528"/>
          <a:ext cx="8015952" cy="914400"/>
        </p:xfrm>
        <a:graphic>
          <a:graphicData uri="http://schemas.openxmlformats.org/drawingml/2006/table">
            <a:tbl>
              <a:tblPr firstRow="1" bandRow="1">
                <a:tableStyleId>{5C22544A-7EE6-4342-B048-85BDC9FD1C3A}</a:tableStyleId>
              </a:tblPr>
              <a:tblGrid>
                <a:gridCol w="500997">
                  <a:extLst>
                    <a:ext uri="{9D8B030D-6E8A-4147-A177-3AD203B41FA5}">
                      <a16:colId xmlns:a16="http://schemas.microsoft.com/office/drawing/2014/main" val="55530839"/>
                    </a:ext>
                  </a:extLst>
                </a:gridCol>
                <a:gridCol w="500997">
                  <a:extLst>
                    <a:ext uri="{9D8B030D-6E8A-4147-A177-3AD203B41FA5}">
                      <a16:colId xmlns:a16="http://schemas.microsoft.com/office/drawing/2014/main" val="115263666"/>
                    </a:ext>
                  </a:extLst>
                </a:gridCol>
                <a:gridCol w="500997">
                  <a:extLst>
                    <a:ext uri="{9D8B030D-6E8A-4147-A177-3AD203B41FA5}">
                      <a16:colId xmlns:a16="http://schemas.microsoft.com/office/drawing/2014/main" val="771475273"/>
                    </a:ext>
                  </a:extLst>
                </a:gridCol>
                <a:gridCol w="500997">
                  <a:extLst>
                    <a:ext uri="{9D8B030D-6E8A-4147-A177-3AD203B41FA5}">
                      <a16:colId xmlns:a16="http://schemas.microsoft.com/office/drawing/2014/main" val="346316552"/>
                    </a:ext>
                  </a:extLst>
                </a:gridCol>
                <a:gridCol w="500997">
                  <a:extLst>
                    <a:ext uri="{9D8B030D-6E8A-4147-A177-3AD203B41FA5}">
                      <a16:colId xmlns:a16="http://schemas.microsoft.com/office/drawing/2014/main" val="2198330534"/>
                    </a:ext>
                  </a:extLst>
                </a:gridCol>
                <a:gridCol w="500997">
                  <a:extLst>
                    <a:ext uri="{9D8B030D-6E8A-4147-A177-3AD203B41FA5}">
                      <a16:colId xmlns:a16="http://schemas.microsoft.com/office/drawing/2014/main" val="1250423865"/>
                    </a:ext>
                  </a:extLst>
                </a:gridCol>
                <a:gridCol w="500997">
                  <a:extLst>
                    <a:ext uri="{9D8B030D-6E8A-4147-A177-3AD203B41FA5}">
                      <a16:colId xmlns:a16="http://schemas.microsoft.com/office/drawing/2014/main" val="2599712550"/>
                    </a:ext>
                  </a:extLst>
                </a:gridCol>
                <a:gridCol w="500997">
                  <a:extLst>
                    <a:ext uri="{9D8B030D-6E8A-4147-A177-3AD203B41FA5}">
                      <a16:colId xmlns:a16="http://schemas.microsoft.com/office/drawing/2014/main" val="3056995704"/>
                    </a:ext>
                  </a:extLst>
                </a:gridCol>
                <a:gridCol w="500997">
                  <a:extLst>
                    <a:ext uri="{9D8B030D-6E8A-4147-A177-3AD203B41FA5}">
                      <a16:colId xmlns:a16="http://schemas.microsoft.com/office/drawing/2014/main" val="465971242"/>
                    </a:ext>
                  </a:extLst>
                </a:gridCol>
                <a:gridCol w="500997">
                  <a:extLst>
                    <a:ext uri="{9D8B030D-6E8A-4147-A177-3AD203B41FA5}">
                      <a16:colId xmlns:a16="http://schemas.microsoft.com/office/drawing/2014/main" val="1947582616"/>
                    </a:ext>
                  </a:extLst>
                </a:gridCol>
                <a:gridCol w="500997">
                  <a:extLst>
                    <a:ext uri="{9D8B030D-6E8A-4147-A177-3AD203B41FA5}">
                      <a16:colId xmlns:a16="http://schemas.microsoft.com/office/drawing/2014/main" val="2530109546"/>
                    </a:ext>
                  </a:extLst>
                </a:gridCol>
                <a:gridCol w="500997">
                  <a:extLst>
                    <a:ext uri="{9D8B030D-6E8A-4147-A177-3AD203B41FA5}">
                      <a16:colId xmlns:a16="http://schemas.microsoft.com/office/drawing/2014/main" val="328872977"/>
                    </a:ext>
                  </a:extLst>
                </a:gridCol>
                <a:gridCol w="500997">
                  <a:extLst>
                    <a:ext uri="{9D8B030D-6E8A-4147-A177-3AD203B41FA5}">
                      <a16:colId xmlns:a16="http://schemas.microsoft.com/office/drawing/2014/main" val="1553493980"/>
                    </a:ext>
                  </a:extLst>
                </a:gridCol>
                <a:gridCol w="500997">
                  <a:extLst>
                    <a:ext uri="{9D8B030D-6E8A-4147-A177-3AD203B41FA5}">
                      <a16:colId xmlns:a16="http://schemas.microsoft.com/office/drawing/2014/main" val="2020946611"/>
                    </a:ext>
                  </a:extLst>
                </a:gridCol>
                <a:gridCol w="500997">
                  <a:extLst>
                    <a:ext uri="{9D8B030D-6E8A-4147-A177-3AD203B41FA5}">
                      <a16:colId xmlns:a16="http://schemas.microsoft.com/office/drawing/2014/main" val="3116916142"/>
                    </a:ext>
                  </a:extLst>
                </a:gridCol>
                <a:gridCol w="500997">
                  <a:extLst>
                    <a:ext uri="{9D8B030D-6E8A-4147-A177-3AD203B41FA5}">
                      <a16:colId xmlns:a16="http://schemas.microsoft.com/office/drawing/2014/main" val="1690316595"/>
                    </a:ext>
                  </a:extLst>
                </a:gridCol>
              </a:tblGrid>
              <a:tr h="370840">
                <a:tc>
                  <a:txBody>
                    <a:bodyPr/>
                    <a:lstStyle/>
                    <a:p>
                      <a:pPr algn="ctr"/>
                      <a:r>
                        <a:rPr lang="es-ES_tradnl" sz="2400" b="1" dirty="0"/>
                        <a:t>1</a:t>
                      </a:r>
                    </a:p>
                  </a:txBody>
                  <a:tcPr/>
                </a:tc>
                <a:tc>
                  <a:txBody>
                    <a:bodyPr/>
                    <a:lstStyle/>
                    <a:p>
                      <a:pPr algn="ctr"/>
                      <a:r>
                        <a:rPr lang="es-ES_tradnl" sz="2400" b="1" dirty="0"/>
                        <a:t>2</a:t>
                      </a:r>
                    </a:p>
                  </a:txBody>
                  <a:tcPr/>
                </a:tc>
                <a:tc>
                  <a:txBody>
                    <a:bodyPr/>
                    <a:lstStyle/>
                    <a:p>
                      <a:pPr algn="ctr"/>
                      <a:r>
                        <a:rPr lang="es-ES_tradnl" sz="2400" b="1" dirty="0"/>
                        <a:t>3</a:t>
                      </a:r>
                    </a:p>
                  </a:txBody>
                  <a:tcPr/>
                </a:tc>
                <a:tc>
                  <a:txBody>
                    <a:bodyPr/>
                    <a:lstStyle/>
                    <a:p>
                      <a:pPr algn="ctr"/>
                      <a:r>
                        <a:rPr lang="es-ES_tradnl" sz="2400" b="1" dirty="0"/>
                        <a:t>4</a:t>
                      </a:r>
                    </a:p>
                  </a:txBody>
                  <a:tcPr/>
                </a:tc>
                <a:tc>
                  <a:txBody>
                    <a:bodyPr/>
                    <a:lstStyle/>
                    <a:p>
                      <a:pPr algn="ctr"/>
                      <a:r>
                        <a:rPr lang="es-ES_tradnl" sz="2400" b="1" dirty="0"/>
                        <a:t>5</a:t>
                      </a:r>
                    </a:p>
                  </a:txBody>
                  <a:tcPr/>
                </a:tc>
                <a:tc>
                  <a:txBody>
                    <a:bodyPr/>
                    <a:lstStyle/>
                    <a:p>
                      <a:pPr algn="ctr"/>
                      <a:r>
                        <a:rPr lang="es-ES_tradnl" sz="2400" b="1" dirty="0"/>
                        <a:t>6</a:t>
                      </a:r>
                    </a:p>
                  </a:txBody>
                  <a:tcPr/>
                </a:tc>
                <a:tc>
                  <a:txBody>
                    <a:bodyPr/>
                    <a:lstStyle/>
                    <a:p>
                      <a:pPr algn="ctr"/>
                      <a:r>
                        <a:rPr lang="es-ES_tradnl" sz="2400" b="1" dirty="0"/>
                        <a:t>7</a:t>
                      </a:r>
                    </a:p>
                  </a:txBody>
                  <a:tcPr/>
                </a:tc>
                <a:tc>
                  <a:txBody>
                    <a:bodyPr/>
                    <a:lstStyle/>
                    <a:p>
                      <a:pPr algn="ctr"/>
                      <a:r>
                        <a:rPr lang="es-ES_tradnl" sz="2400" b="1" dirty="0"/>
                        <a:t>8</a:t>
                      </a:r>
                    </a:p>
                  </a:txBody>
                  <a:tcPr/>
                </a:tc>
                <a:tc>
                  <a:txBody>
                    <a:bodyPr/>
                    <a:lstStyle/>
                    <a:p>
                      <a:pPr algn="ctr"/>
                      <a:r>
                        <a:rPr lang="es-ES_tradnl" sz="2400" b="1" dirty="0"/>
                        <a:t>9</a:t>
                      </a:r>
                    </a:p>
                  </a:txBody>
                  <a:tcPr/>
                </a:tc>
                <a:tc>
                  <a:txBody>
                    <a:bodyPr/>
                    <a:lstStyle/>
                    <a:p>
                      <a:pPr algn="ctr"/>
                      <a:r>
                        <a:rPr lang="es-ES_tradnl" sz="2400" b="1" dirty="0"/>
                        <a:t>10</a:t>
                      </a:r>
                    </a:p>
                  </a:txBody>
                  <a:tcPr/>
                </a:tc>
                <a:tc>
                  <a:txBody>
                    <a:bodyPr/>
                    <a:lstStyle/>
                    <a:p>
                      <a:pPr algn="ctr"/>
                      <a:r>
                        <a:rPr lang="es-ES_tradnl" sz="2400" b="1" dirty="0"/>
                        <a:t>11</a:t>
                      </a:r>
                    </a:p>
                  </a:txBody>
                  <a:tcPr/>
                </a:tc>
                <a:tc>
                  <a:txBody>
                    <a:bodyPr/>
                    <a:lstStyle/>
                    <a:p>
                      <a:pPr algn="ctr"/>
                      <a:r>
                        <a:rPr lang="es-ES_tradnl" sz="2400" b="1" dirty="0"/>
                        <a:t>12</a:t>
                      </a:r>
                    </a:p>
                  </a:txBody>
                  <a:tcPr/>
                </a:tc>
                <a:tc>
                  <a:txBody>
                    <a:bodyPr/>
                    <a:lstStyle/>
                    <a:p>
                      <a:pPr algn="ctr"/>
                      <a:r>
                        <a:rPr lang="es-ES_tradnl" sz="2400" b="1" dirty="0"/>
                        <a:t>13</a:t>
                      </a:r>
                    </a:p>
                  </a:txBody>
                  <a:tcPr/>
                </a:tc>
                <a:tc>
                  <a:txBody>
                    <a:bodyPr/>
                    <a:lstStyle/>
                    <a:p>
                      <a:pPr algn="ctr"/>
                      <a:r>
                        <a:rPr lang="es-ES_tradnl" sz="2400" b="1" dirty="0"/>
                        <a:t>14</a:t>
                      </a:r>
                    </a:p>
                  </a:txBody>
                  <a:tcPr/>
                </a:tc>
                <a:tc>
                  <a:txBody>
                    <a:bodyPr/>
                    <a:lstStyle/>
                    <a:p>
                      <a:pPr algn="ctr"/>
                      <a:r>
                        <a:rPr lang="es-ES_tradnl" sz="2400" b="1" dirty="0"/>
                        <a:t>15</a:t>
                      </a:r>
                    </a:p>
                  </a:txBody>
                  <a:tcPr/>
                </a:tc>
                <a:tc>
                  <a:txBody>
                    <a:bodyPr/>
                    <a:lstStyle/>
                    <a:p>
                      <a:pPr algn="ctr"/>
                      <a:r>
                        <a:rPr lang="es-ES_tradnl" sz="2400" b="1" dirty="0"/>
                        <a:t>16</a:t>
                      </a:r>
                    </a:p>
                  </a:txBody>
                  <a:tcPr/>
                </a:tc>
                <a:extLst>
                  <a:ext uri="{0D108BD9-81ED-4DB2-BD59-A6C34878D82A}">
                    <a16:rowId xmlns:a16="http://schemas.microsoft.com/office/drawing/2014/main" val="267275982"/>
                  </a:ext>
                </a:extLst>
              </a:tr>
              <a:tr h="370840">
                <a:tc>
                  <a:txBody>
                    <a:bodyPr/>
                    <a:lstStyle/>
                    <a:p>
                      <a:pPr algn="ctr"/>
                      <a:r>
                        <a:rPr lang="es-ES_tradnl" sz="2400" b="1" dirty="0">
                          <a:solidFill>
                            <a:schemeClr val="accent6"/>
                          </a:solidFill>
                        </a:rPr>
                        <a:t>A</a:t>
                      </a:r>
                    </a:p>
                  </a:txBody>
                  <a:tcPr/>
                </a:tc>
                <a:tc>
                  <a:txBody>
                    <a:bodyPr/>
                    <a:lstStyle/>
                    <a:p>
                      <a:pPr algn="ctr"/>
                      <a:r>
                        <a:rPr lang="es-ES_tradnl" sz="2400" b="1" dirty="0">
                          <a:solidFill>
                            <a:schemeClr val="accent6"/>
                          </a:solidFill>
                        </a:rPr>
                        <a:t>B</a:t>
                      </a:r>
                    </a:p>
                  </a:txBody>
                  <a:tcPr/>
                </a:tc>
                <a:tc>
                  <a:txBody>
                    <a:bodyPr/>
                    <a:lstStyle/>
                    <a:p>
                      <a:pPr algn="ctr"/>
                      <a:r>
                        <a:rPr lang="es-ES_tradnl" sz="2400" b="1" dirty="0">
                          <a:solidFill>
                            <a:schemeClr val="accent6"/>
                          </a:solidFill>
                        </a:rPr>
                        <a:t>A</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6"/>
                          </a:solidFill>
                        </a:rPr>
                        <a:t>B</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6"/>
                          </a:solidFill>
                        </a:rPr>
                        <a:t>B</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6"/>
                          </a:solidFill>
                        </a:rPr>
                        <a:t>A</a:t>
                      </a:r>
                    </a:p>
                  </a:txBody>
                  <a:tcPr/>
                </a:tc>
                <a:tc>
                  <a:txBody>
                    <a:bodyPr/>
                    <a:lstStyle/>
                    <a:p>
                      <a:pPr algn="ctr"/>
                      <a:r>
                        <a:rPr lang="es-ES_tradnl" sz="2400" b="1" dirty="0">
                          <a:solidFill>
                            <a:schemeClr val="accent2"/>
                          </a:solidFill>
                        </a:rPr>
                        <a:t>C</a:t>
                      </a:r>
                    </a:p>
                  </a:txBody>
                  <a:tcPr/>
                </a:tc>
                <a:tc>
                  <a:txBody>
                    <a:bodyPr/>
                    <a:lstStyle/>
                    <a:p>
                      <a:pPr algn="ctr"/>
                      <a:r>
                        <a:rPr lang="es-ES_tradnl" sz="2400" b="1" dirty="0">
                          <a:solidFill>
                            <a:schemeClr val="accent6"/>
                          </a:solidFill>
                        </a:rPr>
                        <a:t>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2400" b="1" dirty="0">
                          <a:solidFill>
                            <a:schemeClr val="accent6"/>
                          </a:solidFill>
                        </a:rPr>
                        <a:t>A</a:t>
                      </a:r>
                    </a:p>
                  </a:txBody>
                  <a:tcPr/>
                </a:tc>
                <a:tc>
                  <a:txBody>
                    <a:bodyPr/>
                    <a:lstStyle/>
                    <a:p>
                      <a:pPr algn="ctr"/>
                      <a:r>
                        <a:rPr lang="es-ES_tradnl" sz="2400" b="1" dirty="0">
                          <a:solidFill>
                            <a:schemeClr val="accent2"/>
                          </a:solidFill>
                        </a:rPr>
                        <a:t>D</a:t>
                      </a:r>
                    </a:p>
                  </a:txBody>
                  <a:tcPr/>
                </a:tc>
                <a:tc>
                  <a:txBody>
                    <a:bodyPr/>
                    <a:lstStyle/>
                    <a:p>
                      <a:pPr algn="ctr"/>
                      <a:r>
                        <a:rPr lang="es-ES_tradnl" sz="2400" b="1" dirty="0">
                          <a:solidFill>
                            <a:schemeClr val="accent2"/>
                          </a:solidFill>
                        </a:rPr>
                        <a:t>C</a:t>
                      </a:r>
                    </a:p>
                  </a:txBody>
                  <a:tcPr/>
                </a:tc>
                <a:tc>
                  <a:txBody>
                    <a:bodyPr/>
                    <a:lstStyle/>
                    <a:p>
                      <a:pPr algn="ctr"/>
                      <a:r>
                        <a:rPr lang="es-ES_tradnl" sz="2400" b="1" dirty="0">
                          <a:solidFill>
                            <a:schemeClr val="accent6"/>
                          </a:solidFill>
                        </a:rPr>
                        <a:t>B</a:t>
                      </a:r>
                    </a:p>
                  </a:txBody>
                  <a:tcPr/>
                </a:tc>
                <a:extLst>
                  <a:ext uri="{0D108BD9-81ED-4DB2-BD59-A6C34878D82A}">
                    <a16:rowId xmlns:a16="http://schemas.microsoft.com/office/drawing/2014/main" val="2602000896"/>
                  </a:ext>
                </a:extLst>
              </a:tr>
            </a:tbl>
          </a:graphicData>
        </a:graphic>
      </p:graphicFrame>
      <p:sp>
        <p:nvSpPr>
          <p:cNvPr id="5" name="Rectangle 4">
            <a:extLst>
              <a:ext uri="{FF2B5EF4-FFF2-40B4-BE49-F238E27FC236}">
                <a16:creationId xmlns:a16="http://schemas.microsoft.com/office/drawing/2014/main" id="{D402115C-9BC2-07DF-BA2F-10C6B7087997}"/>
              </a:ext>
            </a:extLst>
          </p:cNvPr>
          <p:cNvSpPr/>
          <p:nvPr/>
        </p:nvSpPr>
        <p:spPr>
          <a:xfrm>
            <a:off x="942975" y="5371148"/>
            <a:ext cx="10844214" cy="1384995"/>
          </a:xfrm>
          <a:prstGeom prst="rect">
            <a:avLst/>
          </a:prstGeom>
          <a:solidFill>
            <a:schemeClr val="accent4"/>
          </a:solidFill>
        </p:spPr>
        <p:txBody>
          <a:bodyPr wrap="square">
            <a:spAutoFit/>
          </a:bodyPr>
          <a:lstStyle/>
          <a:p>
            <a:pPr marL="514350" indent="-514350">
              <a:buAutoNum type="arabicPeriod"/>
            </a:pPr>
            <a:r>
              <a:rPr lang="en-US" sz="2800" dirty="0"/>
              <a:t>Choose a different lottery order (randomly arrange numbers 1-16).</a:t>
            </a:r>
          </a:p>
          <a:p>
            <a:pPr marL="514350" indent="-514350">
              <a:buAutoNum type="arabicPeriod"/>
            </a:pPr>
            <a:r>
              <a:rPr lang="en-US" sz="2800" dirty="0"/>
              <a:t>For your lottery order: Does the Greedy algorithm select 6 applicants?</a:t>
            </a:r>
          </a:p>
          <a:p>
            <a:pPr lvl="8"/>
            <a:r>
              <a:rPr lang="en-US" sz="2800" dirty="0"/>
              <a:t>  Does its selection priority dominate all others?</a:t>
            </a:r>
          </a:p>
        </p:txBody>
      </p:sp>
      <p:sp>
        <p:nvSpPr>
          <p:cNvPr id="8" name="TextBox 7">
            <a:extLst>
              <a:ext uri="{FF2B5EF4-FFF2-40B4-BE49-F238E27FC236}">
                <a16:creationId xmlns:a16="http://schemas.microsoft.com/office/drawing/2014/main" id="{5248A3C4-ACF7-6950-855B-5DD8DB93AB08}"/>
              </a:ext>
            </a:extLst>
          </p:cNvPr>
          <p:cNvSpPr txBox="1"/>
          <p:nvPr/>
        </p:nvSpPr>
        <p:spPr>
          <a:xfrm>
            <a:off x="7487448" y="1744861"/>
            <a:ext cx="6100762" cy="2246769"/>
          </a:xfrm>
          <a:prstGeom prst="rect">
            <a:avLst/>
          </a:prstGeom>
          <a:noFill/>
        </p:spPr>
        <p:txBody>
          <a:bodyPr wrap="square">
            <a:spAutoFit/>
          </a:bodyPr>
          <a:lstStyle/>
          <a:p>
            <a:pPr marL="0" indent="0">
              <a:buNone/>
            </a:pPr>
            <a:r>
              <a:rPr lang="en-US" sz="2800" dirty="0"/>
              <a:t>Countries of Origin: </a:t>
            </a:r>
          </a:p>
          <a:p>
            <a:pPr marL="457200" indent="-457200">
              <a:buFont typeface="Arial" panose="020B0604020202020204" pitchFamily="34" charset="0"/>
              <a:buChar char="•"/>
            </a:pPr>
            <a:r>
              <a:rPr lang="en-US" sz="2800" b="1" dirty="0">
                <a:solidFill>
                  <a:schemeClr val="accent6"/>
                </a:solidFill>
              </a:rPr>
              <a:t>Afghanistan</a:t>
            </a:r>
          </a:p>
          <a:p>
            <a:pPr marL="457200" indent="-457200">
              <a:buFont typeface="Arial" panose="020B0604020202020204" pitchFamily="34" charset="0"/>
              <a:buChar char="•"/>
            </a:pPr>
            <a:r>
              <a:rPr lang="en-US" sz="2800" b="1" dirty="0">
                <a:solidFill>
                  <a:schemeClr val="accent6"/>
                </a:solidFill>
              </a:rPr>
              <a:t>Bhutan</a:t>
            </a:r>
          </a:p>
          <a:p>
            <a:pPr marL="457200" indent="-457200">
              <a:buFont typeface="Arial" panose="020B0604020202020204" pitchFamily="34" charset="0"/>
              <a:buChar char="•"/>
            </a:pPr>
            <a:r>
              <a:rPr lang="en-US" sz="2800" b="1" dirty="0">
                <a:solidFill>
                  <a:schemeClr val="accent2"/>
                </a:solidFill>
              </a:rPr>
              <a:t>Cameroon</a:t>
            </a:r>
          </a:p>
          <a:p>
            <a:pPr marL="457200" indent="-457200">
              <a:buFont typeface="Arial" panose="020B0604020202020204" pitchFamily="34" charset="0"/>
              <a:buChar char="•"/>
            </a:pPr>
            <a:r>
              <a:rPr lang="en-US" sz="2800" b="1" dirty="0">
                <a:solidFill>
                  <a:schemeClr val="accent2"/>
                </a:solidFill>
              </a:rPr>
              <a:t>Djibouti</a:t>
            </a:r>
            <a:r>
              <a:rPr lang="en-US" sz="2800" dirty="0"/>
              <a:t>. </a:t>
            </a:r>
          </a:p>
        </p:txBody>
      </p:sp>
    </p:spTree>
    <p:extLst>
      <p:ext uri="{BB962C8B-B14F-4D97-AF65-F5344CB8AC3E}">
        <p14:creationId xmlns:p14="http://schemas.microsoft.com/office/powerpoint/2010/main" val="3935317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D35EA-31A2-C647-8D5F-7CF42DEDB57E}"/>
              </a:ext>
            </a:extLst>
          </p:cNvPr>
          <p:cNvSpPr>
            <a:spLocks noGrp="1"/>
          </p:cNvSpPr>
          <p:nvPr>
            <p:ph type="title"/>
          </p:nvPr>
        </p:nvSpPr>
        <p:spPr/>
        <p:txBody>
          <a:bodyPr/>
          <a:lstStyle/>
          <a:p>
            <a:r>
              <a:rPr lang="en-US" dirty="0"/>
              <a:t>Course Overview: Notions of Fairness</a:t>
            </a:r>
          </a:p>
        </p:txBody>
      </p:sp>
      <p:sp>
        <p:nvSpPr>
          <p:cNvPr id="3" name="Content Placeholder 2">
            <a:extLst>
              <a:ext uri="{FF2B5EF4-FFF2-40B4-BE49-F238E27FC236}">
                <a16:creationId xmlns:a16="http://schemas.microsoft.com/office/drawing/2014/main" id="{17187366-D66A-864F-873F-68B017C4B351}"/>
              </a:ext>
            </a:extLst>
          </p:cNvPr>
          <p:cNvSpPr>
            <a:spLocks noGrp="1"/>
          </p:cNvSpPr>
          <p:nvPr>
            <p:ph idx="1"/>
          </p:nvPr>
        </p:nvSpPr>
        <p:spPr/>
        <p:txBody>
          <a:bodyPr/>
          <a:lstStyle/>
          <a:p>
            <a:pPr marL="0" indent="0">
              <a:buNone/>
            </a:pPr>
            <a:endParaRPr lang="en-US" dirty="0"/>
          </a:p>
          <a:p>
            <a:pPr marL="0" indent="0">
              <a:buNone/>
            </a:pPr>
            <a:r>
              <a:rPr lang="en-US" dirty="0"/>
              <a:t>Unit 1: Symmetry (Equal Treatment)</a:t>
            </a:r>
          </a:p>
          <a:p>
            <a:pPr marL="0" indent="0">
              <a:buNone/>
            </a:pPr>
            <a:endParaRPr lang="en-US" dirty="0"/>
          </a:p>
          <a:p>
            <a:pPr marL="0" indent="0">
              <a:buNone/>
            </a:pPr>
            <a:r>
              <a:rPr lang="en-US" dirty="0"/>
              <a:t>Unit 2: Respecting Priorities (No Justified Envy)</a:t>
            </a:r>
          </a:p>
          <a:p>
            <a:pPr marL="0" indent="0">
              <a:buNone/>
            </a:pPr>
            <a:endParaRPr lang="en-US" dirty="0"/>
          </a:p>
          <a:p>
            <a:pPr marL="0" indent="0">
              <a:buNone/>
            </a:pPr>
            <a:r>
              <a:rPr lang="en-US" dirty="0"/>
              <a:t>Unit 3: Diversity (Representation of Different Groups)</a:t>
            </a:r>
          </a:p>
        </p:txBody>
      </p:sp>
      <p:sp>
        <p:nvSpPr>
          <p:cNvPr id="4" name="Slide Number Placeholder 3">
            <a:extLst>
              <a:ext uri="{FF2B5EF4-FFF2-40B4-BE49-F238E27FC236}">
                <a16:creationId xmlns:a16="http://schemas.microsoft.com/office/drawing/2014/main" id="{04E27834-7E14-3748-A4CD-047687B26E1F}"/>
              </a:ext>
            </a:extLst>
          </p:cNvPr>
          <p:cNvSpPr>
            <a:spLocks noGrp="1"/>
          </p:cNvSpPr>
          <p:nvPr>
            <p:ph type="sldNum" sz="quarter" idx="12"/>
          </p:nvPr>
        </p:nvSpPr>
        <p:spPr/>
        <p:txBody>
          <a:bodyPr/>
          <a:lstStyle/>
          <a:p>
            <a:fld id="{9E969584-4773-A84E-8391-EEC4BE76D611}" type="slidenum">
              <a:rPr lang="en-US" smtClean="0"/>
              <a:t>1</a:t>
            </a:fld>
            <a:endParaRPr lang="en-US" dirty="0"/>
          </a:p>
        </p:txBody>
      </p:sp>
      <p:sp>
        <p:nvSpPr>
          <p:cNvPr id="5" name="TextBox 4">
            <a:extLst>
              <a:ext uri="{FF2B5EF4-FFF2-40B4-BE49-F238E27FC236}">
                <a16:creationId xmlns:a16="http://schemas.microsoft.com/office/drawing/2014/main" id="{36C0BB76-F835-B0E4-DDA8-A441AFE730A7}"/>
              </a:ext>
            </a:extLst>
          </p:cNvPr>
          <p:cNvSpPr txBox="1"/>
          <p:nvPr/>
        </p:nvSpPr>
        <p:spPr>
          <a:xfrm>
            <a:off x="1500188" y="4943473"/>
            <a:ext cx="5372100" cy="523220"/>
          </a:xfrm>
          <a:prstGeom prst="rect">
            <a:avLst/>
          </a:prstGeom>
          <a:noFill/>
        </p:spPr>
        <p:txBody>
          <a:bodyPr wrap="square" rtlCol="0">
            <a:spAutoFit/>
          </a:bodyPr>
          <a:lstStyle/>
          <a:p>
            <a:r>
              <a:rPr lang="es-ES_tradnl" sz="2800" b="1" dirty="0"/>
              <a:t>Maximum and Minimum Quotas</a:t>
            </a:r>
          </a:p>
        </p:txBody>
      </p:sp>
      <p:sp>
        <p:nvSpPr>
          <p:cNvPr id="6" name="TextBox 5">
            <a:extLst>
              <a:ext uri="{FF2B5EF4-FFF2-40B4-BE49-F238E27FC236}">
                <a16:creationId xmlns:a16="http://schemas.microsoft.com/office/drawing/2014/main" id="{BFD1922B-225E-0473-9023-C0650F7316CD}"/>
              </a:ext>
            </a:extLst>
          </p:cNvPr>
          <p:cNvSpPr txBox="1"/>
          <p:nvPr/>
        </p:nvSpPr>
        <p:spPr>
          <a:xfrm>
            <a:off x="7534276" y="4943473"/>
            <a:ext cx="5372100" cy="523220"/>
          </a:xfrm>
          <a:prstGeom prst="rect">
            <a:avLst/>
          </a:prstGeom>
          <a:noFill/>
        </p:spPr>
        <p:txBody>
          <a:bodyPr wrap="square" rtlCol="0">
            <a:spAutoFit/>
          </a:bodyPr>
          <a:lstStyle/>
          <a:p>
            <a:r>
              <a:rPr lang="es-ES_tradnl" sz="2800" b="1" dirty="0"/>
              <a:t>Reserved Positions</a:t>
            </a:r>
          </a:p>
        </p:txBody>
      </p:sp>
    </p:spTree>
    <p:extLst>
      <p:ext uri="{BB962C8B-B14F-4D97-AF65-F5344CB8AC3E}">
        <p14:creationId xmlns:p14="http://schemas.microsoft.com/office/powerpoint/2010/main" val="8799729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EAB85-6F65-8F46-9621-F42A25ED297B}"/>
              </a:ext>
            </a:extLst>
          </p:cNvPr>
          <p:cNvSpPr>
            <a:spLocks noGrp="1"/>
          </p:cNvSpPr>
          <p:nvPr>
            <p:ph type="title"/>
          </p:nvPr>
        </p:nvSpPr>
        <p:spPr/>
        <p:txBody>
          <a:bodyPr/>
          <a:lstStyle/>
          <a:p>
            <a:r>
              <a:rPr lang="en-US" dirty="0"/>
              <a:t>Maximum Quotas Example 2</a:t>
            </a:r>
          </a:p>
        </p:txBody>
      </p:sp>
      <p:sp>
        <p:nvSpPr>
          <p:cNvPr id="4" name="Slide Number Placeholder 3">
            <a:extLst>
              <a:ext uri="{FF2B5EF4-FFF2-40B4-BE49-F238E27FC236}">
                <a16:creationId xmlns:a16="http://schemas.microsoft.com/office/drawing/2014/main" id="{782894A2-8A8C-7740-95FE-AC88F566B3D9}"/>
              </a:ext>
            </a:extLst>
          </p:cNvPr>
          <p:cNvSpPr>
            <a:spLocks noGrp="1"/>
          </p:cNvSpPr>
          <p:nvPr>
            <p:ph type="sldNum" sz="quarter" idx="12"/>
          </p:nvPr>
        </p:nvSpPr>
        <p:spPr/>
        <p:txBody>
          <a:bodyPr/>
          <a:lstStyle/>
          <a:p>
            <a:fld id="{9E969584-4773-A84E-8391-EEC4BE76D611}" type="slidenum">
              <a:rPr lang="en-US" smtClean="0"/>
              <a:t>19</a:t>
            </a:fld>
            <a:endParaRPr lang="en-US" dirty="0"/>
          </a:p>
        </p:txBody>
      </p:sp>
      <p:sp>
        <p:nvSpPr>
          <p:cNvPr id="7" name="Content Placeholder 6">
            <a:extLst>
              <a:ext uri="{FF2B5EF4-FFF2-40B4-BE49-F238E27FC236}">
                <a16:creationId xmlns:a16="http://schemas.microsoft.com/office/drawing/2014/main" id="{0527C329-0302-CD43-BEDE-34DB37305F3E}"/>
              </a:ext>
            </a:extLst>
          </p:cNvPr>
          <p:cNvSpPr>
            <a:spLocks noGrp="1"/>
          </p:cNvSpPr>
          <p:nvPr>
            <p:ph idx="1"/>
          </p:nvPr>
        </p:nvSpPr>
        <p:spPr>
          <a:xfrm>
            <a:off x="838200" y="1536700"/>
            <a:ext cx="10711070" cy="4667250"/>
          </a:xfrm>
        </p:spPr>
        <p:txBody>
          <a:bodyPr>
            <a:noAutofit/>
          </a:bodyPr>
          <a:lstStyle/>
          <a:p>
            <a:pPr marL="0" indent="0">
              <a:lnSpc>
                <a:spcPct val="100000"/>
              </a:lnSpc>
              <a:spcBef>
                <a:spcPts val="0"/>
              </a:spcBef>
              <a:buNone/>
            </a:pPr>
            <a:r>
              <a:rPr lang="en-US" dirty="0"/>
              <a:t>Quotas:</a:t>
            </a:r>
          </a:p>
          <a:p>
            <a:pPr marL="0" indent="0">
              <a:lnSpc>
                <a:spcPct val="100000"/>
              </a:lnSpc>
              <a:spcBef>
                <a:spcPts val="0"/>
              </a:spcBef>
              <a:buNone/>
            </a:pPr>
            <a:r>
              <a:rPr lang="en-US" dirty="0"/>
              <a:t>1. No more than four applicants from any one country are selected.</a:t>
            </a:r>
          </a:p>
          <a:p>
            <a:pPr marL="0" indent="0">
              <a:lnSpc>
                <a:spcPct val="100000"/>
              </a:lnSpc>
              <a:spcBef>
                <a:spcPts val="0"/>
              </a:spcBef>
              <a:buNone/>
            </a:pPr>
            <a:r>
              <a:rPr lang="en-US" dirty="0"/>
              <a:t>2. No more than three applicants of age 18-35 are selected.</a:t>
            </a:r>
          </a:p>
          <a:p>
            <a:pPr marL="0" indent="0">
              <a:lnSpc>
                <a:spcPct val="100000"/>
              </a:lnSpc>
              <a:spcBef>
                <a:spcPts val="0"/>
              </a:spcBef>
              <a:buNone/>
            </a:pPr>
            <a:r>
              <a:rPr lang="en-US" dirty="0"/>
              <a:t>3. No more than three applicants of age 36-55 are selected.</a:t>
            </a:r>
          </a:p>
          <a:p>
            <a:pPr marL="0" indent="0">
              <a:lnSpc>
                <a:spcPct val="100000"/>
              </a:lnSpc>
              <a:spcBef>
                <a:spcPts val="0"/>
              </a:spcBef>
              <a:buNone/>
            </a:pPr>
            <a:r>
              <a:rPr lang="en-US" sz="1600" dirty="0"/>
              <a:t> </a:t>
            </a:r>
            <a:br>
              <a:rPr lang="en-US" sz="1600" dirty="0"/>
            </a:br>
            <a:r>
              <a:rPr lang="en-US" dirty="0"/>
              <a:t>Applicants: </a:t>
            </a:r>
          </a:p>
          <a:p>
            <a:pPr marL="0" indent="0">
              <a:lnSpc>
                <a:spcPct val="100000"/>
              </a:lnSpc>
              <a:spcBef>
                <a:spcPts val="0"/>
              </a:spcBef>
              <a:buNone/>
            </a:pPr>
            <a:r>
              <a:rPr lang="en-US" dirty="0"/>
              <a:t>The ages of the applicants from Algeria are 19, 22, 26, 28, 41, 55. </a:t>
            </a:r>
          </a:p>
          <a:p>
            <a:pPr marL="0" indent="0">
              <a:lnSpc>
                <a:spcPct val="100000"/>
              </a:lnSpc>
              <a:spcBef>
                <a:spcPts val="0"/>
              </a:spcBef>
              <a:buNone/>
            </a:pPr>
            <a:r>
              <a:rPr lang="en-US" dirty="0"/>
              <a:t>The ages of the applicants from Cameroon are 21, 23, 25, 29, 33, 39. </a:t>
            </a:r>
          </a:p>
          <a:p>
            <a:pPr marL="0" indent="0">
              <a:lnSpc>
                <a:spcPct val="100000"/>
              </a:lnSpc>
              <a:spcBef>
                <a:spcPts val="0"/>
              </a:spcBef>
              <a:buNone/>
            </a:pPr>
            <a:endParaRPr lang="en-US" sz="1600" dirty="0"/>
          </a:p>
          <a:p>
            <a:pPr marL="0" indent="0">
              <a:lnSpc>
                <a:spcPct val="100000"/>
              </a:lnSpc>
              <a:spcBef>
                <a:spcPts val="0"/>
              </a:spcBef>
              <a:buNone/>
            </a:pPr>
            <a:endParaRPr lang="en-US" dirty="0"/>
          </a:p>
        </p:txBody>
      </p:sp>
      <p:sp>
        <p:nvSpPr>
          <p:cNvPr id="3" name="Rectangle 2">
            <a:extLst>
              <a:ext uri="{FF2B5EF4-FFF2-40B4-BE49-F238E27FC236}">
                <a16:creationId xmlns:a16="http://schemas.microsoft.com/office/drawing/2014/main" id="{D637C142-908E-6432-C16E-ABA31A2B82D4}"/>
              </a:ext>
            </a:extLst>
          </p:cNvPr>
          <p:cNvSpPr/>
          <p:nvPr/>
        </p:nvSpPr>
        <p:spPr>
          <a:xfrm>
            <a:off x="838200" y="4905593"/>
            <a:ext cx="10693323" cy="1815882"/>
          </a:xfrm>
          <a:prstGeom prst="rect">
            <a:avLst/>
          </a:prstGeom>
          <a:solidFill>
            <a:schemeClr val="accent4"/>
          </a:solidFill>
        </p:spPr>
        <p:txBody>
          <a:bodyPr wrap="square">
            <a:spAutoFit/>
          </a:bodyPr>
          <a:lstStyle/>
          <a:p>
            <a:pPr marL="514350" indent="-514350">
              <a:buFont typeface="+mj-lt"/>
              <a:buAutoNum type="arabicPeriod"/>
            </a:pPr>
            <a:r>
              <a:rPr lang="en-US" sz="2800" dirty="0"/>
              <a:t>Will Top Down Processing </a:t>
            </a:r>
            <a:r>
              <a:rPr lang="en-US" sz="2800" b="1" dirty="0"/>
              <a:t>always</a:t>
            </a:r>
            <a:r>
              <a:rPr lang="en-US" sz="2800" dirty="0"/>
              <a:t> find a selection that maximizes selected applicants?</a:t>
            </a:r>
          </a:p>
          <a:p>
            <a:pPr marL="514350" indent="-514350">
              <a:buFont typeface="+mj-lt"/>
              <a:buAutoNum type="arabicPeriod"/>
            </a:pPr>
            <a:r>
              <a:rPr lang="en-US" sz="2800" dirty="0"/>
              <a:t>Will Top Down Processing </a:t>
            </a:r>
            <a:r>
              <a:rPr lang="en-US" sz="2800" b="1" dirty="0"/>
              <a:t>always</a:t>
            </a:r>
            <a:r>
              <a:rPr lang="en-US" sz="2800" dirty="0"/>
              <a:t> find a selection that priority dominates all other feasible selections?</a:t>
            </a:r>
          </a:p>
        </p:txBody>
      </p:sp>
    </p:spTree>
    <p:extLst>
      <p:ext uri="{BB962C8B-B14F-4D97-AF65-F5344CB8AC3E}">
        <p14:creationId xmlns:p14="http://schemas.microsoft.com/office/powerpoint/2010/main" val="852681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65616-D4E8-EE41-B0F5-0E86BAEC779A}"/>
              </a:ext>
            </a:extLst>
          </p:cNvPr>
          <p:cNvSpPr>
            <a:spLocks noGrp="1"/>
          </p:cNvSpPr>
          <p:nvPr>
            <p:ph type="title"/>
          </p:nvPr>
        </p:nvSpPr>
        <p:spPr>
          <a:xfrm>
            <a:off x="838200" y="365125"/>
            <a:ext cx="11353800" cy="1325563"/>
          </a:xfrm>
        </p:spPr>
        <p:txBody>
          <a:bodyPr/>
          <a:lstStyle/>
          <a:p>
            <a:r>
              <a:rPr lang="en-US" dirty="0"/>
              <a:t>What is the difference between these examples?</a:t>
            </a:r>
          </a:p>
        </p:txBody>
      </p:sp>
      <p:sp>
        <p:nvSpPr>
          <p:cNvPr id="3" name="Content Placeholder 2">
            <a:extLst>
              <a:ext uri="{FF2B5EF4-FFF2-40B4-BE49-F238E27FC236}">
                <a16:creationId xmlns:a16="http://schemas.microsoft.com/office/drawing/2014/main" id="{82A70A64-3340-A142-ABE0-853D3570EA7C}"/>
              </a:ext>
            </a:extLst>
          </p:cNvPr>
          <p:cNvSpPr>
            <a:spLocks noGrp="1"/>
          </p:cNvSpPr>
          <p:nvPr>
            <p:ph idx="1"/>
          </p:nvPr>
        </p:nvSpPr>
        <p:spPr>
          <a:xfrm>
            <a:off x="838200" y="1825625"/>
            <a:ext cx="10734675" cy="917575"/>
          </a:xfrm>
          <a:solidFill>
            <a:schemeClr val="accent1">
              <a:lumMod val="20000"/>
              <a:lumOff val="80000"/>
            </a:schemeClr>
          </a:solidFill>
        </p:spPr>
        <p:txBody>
          <a:bodyPr/>
          <a:lstStyle/>
          <a:p>
            <a:pPr marL="0" indent="0">
              <a:buNone/>
            </a:pPr>
            <a:r>
              <a:rPr lang="en-US" dirty="0"/>
              <a:t>Quota categories are </a:t>
            </a:r>
            <a:r>
              <a:rPr lang="en-US" b="1" dirty="0"/>
              <a:t>nested</a:t>
            </a:r>
            <a:r>
              <a:rPr lang="en-US" dirty="0"/>
              <a:t> (form a </a:t>
            </a:r>
            <a:r>
              <a:rPr lang="en-US" b="1" dirty="0"/>
              <a:t>hierarchy</a:t>
            </a:r>
            <a:r>
              <a:rPr lang="en-US" dirty="0"/>
              <a:t>) if for any two categories, either one contains the other, or nobody is in both categories.</a:t>
            </a:r>
          </a:p>
        </p:txBody>
      </p:sp>
      <p:sp>
        <p:nvSpPr>
          <p:cNvPr id="4" name="Slide Number Placeholder 3">
            <a:extLst>
              <a:ext uri="{FF2B5EF4-FFF2-40B4-BE49-F238E27FC236}">
                <a16:creationId xmlns:a16="http://schemas.microsoft.com/office/drawing/2014/main" id="{D6C887F8-E021-DD49-87EC-45F41E84BF41}"/>
              </a:ext>
            </a:extLst>
          </p:cNvPr>
          <p:cNvSpPr>
            <a:spLocks noGrp="1"/>
          </p:cNvSpPr>
          <p:nvPr>
            <p:ph type="sldNum" sz="quarter" idx="12"/>
          </p:nvPr>
        </p:nvSpPr>
        <p:spPr>
          <a:xfrm>
            <a:off x="8226232" y="6357913"/>
            <a:ext cx="2743200" cy="365125"/>
          </a:xfrm>
        </p:spPr>
        <p:txBody>
          <a:bodyPr/>
          <a:lstStyle/>
          <a:p>
            <a:fld id="{9E969584-4773-A84E-8391-EEC4BE76D611}" type="slidenum">
              <a:rPr lang="en-US" smtClean="0"/>
              <a:t>20</a:t>
            </a:fld>
            <a:endParaRPr lang="en-US" dirty="0"/>
          </a:p>
        </p:txBody>
      </p:sp>
      <p:sp>
        <p:nvSpPr>
          <p:cNvPr id="5" name="Rounded Rectangle 4">
            <a:extLst>
              <a:ext uri="{FF2B5EF4-FFF2-40B4-BE49-F238E27FC236}">
                <a16:creationId xmlns:a16="http://schemas.microsoft.com/office/drawing/2014/main" id="{9F85244E-F8B0-0C4C-9C08-0B24139D49EF}"/>
              </a:ext>
            </a:extLst>
          </p:cNvPr>
          <p:cNvSpPr/>
          <p:nvPr/>
        </p:nvSpPr>
        <p:spPr>
          <a:xfrm>
            <a:off x="895350" y="3724506"/>
            <a:ext cx="5162550" cy="290171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6" name="Rounded Rectangle 5">
            <a:extLst>
              <a:ext uri="{FF2B5EF4-FFF2-40B4-BE49-F238E27FC236}">
                <a16:creationId xmlns:a16="http://schemas.microsoft.com/office/drawing/2014/main" id="{7A56ADA9-A778-204E-A120-F0933C4EDEDD}"/>
              </a:ext>
            </a:extLst>
          </p:cNvPr>
          <p:cNvSpPr/>
          <p:nvPr/>
        </p:nvSpPr>
        <p:spPr>
          <a:xfrm>
            <a:off x="1352550" y="3925228"/>
            <a:ext cx="1809750" cy="24993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r>
              <a:rPr lang="en-US" sz="4200" dirty="0">
                <a:solidFill>
                  <a:schemeClr val="tx1"/>
                </a:solidFill>
              </a:rPr>
              <a:t>R1</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7" name="Rounded Rectangle 6">
            <a:extLst>
              <a:ext uri="{FF2B5EF4-FFF2-40B4-BE49-F238E27FC236}">
                <a16:creationId xmlns:a16="http://schemas.microsoft.com/office/drawing/2014/main" id="{B6CBA4B5-BDFC-6D47-8E07-BE338275DDBE}"/>
              </a:ext>
            </a:extLst>
          </p:cNvPr>
          <p:cNvSpPr/>
          <p:nvPr/>
        </p:nvSpPr>
        <p:spPr>
          <a:xfrm>
            <a:off x="3857625" y="3925229"/>
            <a:ext cx="1809750" cy="249938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r>
              <a:rPr lang="en-US" sz="4200" dirty="0">
                <a:solidFill>
                  <a:schemeClr val="tx1"/>
                </a:solidFill>
              </a:rPr>
              <a:t>R2</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0" name="Rounded Rectangle 9">
            <a:extLst>
              <a:ext uri="{FF2B5EF4-FFF2-40B4-BE49-F238E27FC236}">
                <a16:creationId xmlns:a16="http://schemas.microsoft.com/office/drawing/2014/main" id="{5127CA96-EA98-D545-B71C-245C785DF236}"/>
              </a:ext>
            </a:extLst>
          </p:cNvPr>
          <p:cNvSpPr/>
          <p:nvPr/>
        </p:nvSpPr>
        <p:spPr>
          <a:xfrm>
            <a:off x="4071936" y="4705394"/>
            <a:ext cx="1381125"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C3</a:t>
            </a:r>
          </a:p>
        </p:txBody>
      </p:sp>
      <p:sp>
        <p:nvSpPr>
          <p:cNvPr id="11" name="Rounded Rectangle 10">
            <a:extLst>
              <a:ext uri="{FF2B5EF4-FFF2-40B4-BE49-F238E27FC236}">
                <a16:creationId xmlns:a16="http://schemas.microsoft.com/office/drawing/2014/main" id="{007EC075-4CCA-E14D-9D80-6236DF6E90AE}"/>
              </a:ext>
            </a:extLst>
          </p:cNvPr>
          <p:cNvSpPr/>
          <p:nvPr/>
        </p:nvSpPr>
        <p:spPr>
          <a:xfrm>
            <a:off x="4071936" y="5585848"/>
            <a:ext cx="1381125"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C4</a:t>
            </a:r>
          </a:p>
        </p:txBody>
      </p:sp>
      <p:sp>
        <p:nvSpPr>
          <p:cNvPr id="12" name="Rounded Rectangle 11">
            <a:extLst>
              <a:ext uri="{FF2B5EF4-FFF2-40B4-BE49-F238E27FC236}">
                <a16:creationId xmlns:a16="http://schemas.microsoft.com/office/drawing/2014/main" id="{BCE94591-6151-004B-8BDC-A95B7C8D6F73}"/>
              </a:ext>
            </a:extLst>
          </p:cNvPr>
          <p:cNvSpPr/>
          <p:nvPr/>
        </p:nvSpPr>
        <p:spPr>
          <a:xfrm>
            <a:off x="1566862" y="4712575"/>
            <a:ext cx="1381125"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C1</a:t>
            </a:r>
          </a:p>
        </p:txBody>
      </p:sp>
      <p:sp>
        <p:nvSpPr>
          <p:cNvPr id="17" name="TextBox 16">
            <a:extLst>
              <a:ext uri="{FF2B5EF4-FFF2-40B4-BE49-F238E27FC236}">
                <a16:creationId xmlns:a16="http://schemas.microsoft.com/office/drawing/2014/main" id="{27327455-3A2F-6548-92C7-7FD3FDD12040}"/>
              </a:ext>
            </a:extLst>
          </p:cNvPr>
          <p:cNvSpPr txBox="1"/>
          <p:nvPr/>
        </p:nvSpPr>
        <p:spPr>
          <a:xfrm>
            <a:off x="946460" y="3115680"/>
            <a:ext cx="6387790" cy="954107"/>
          </a:xfrm>
          <a:prstGeom prst="rect">
            <a:avLst/>
          </a:prstGeom>
          <a:noFill/>
        </p:spPr>
        <p:txBody>
          <a:bodyPr wrap="square" rtlCol="0">
            <a:spAutoFit/>
          </a:bodyPr>
          <a:lstStyle/>
          <a:p>
            <a:r>
              <a:rPr lang="en-US" sz="2800" dirty="0"/>
              <a:t>Example 1: categories are nested.</a:t>
            </a:r>
          </a:p>
          <a:p>
            <a:endParaRPr lang="en-US" sz="2800" dirty="0"/>
          </a:p>
        </p:txBody>
      </p:sp>
      <p:sp>
        <p:nvSpPr>
          <p:cNvPr id="9" name="TextBox 8">
            <a:extLst>
              <a:ext uri="{FF2B5EF4-FFF2-40B4-BE49-F238E27FC236}">
                <a16:creationId xmlns:a16="http://schemas.microsoft.com/office/drawing/2014/main" id="{9CCA39DE-5B7A-27B1-B1F9-ACB08683D4F4}"/>
              </a:ext>
            </a:extLst>
          </p:cNvPr>
          <p:cNvSpPr txBox="1"/>
          <p:nvPr/>
        </p:nvSpPr>
        <p:spPr>
          <a:xfrm>
            <a:off x="6724533" y="3115680"/>
            <a:ext cx="6322740" cy="523220"/>
          </a:xfrm>
          <a:prstGeom prst="rect">
            <a:avLst/>
          </a:prstGeom>
          <a:noFill/>
        </p:spPr>
        <p:txBody>
          <a:bodyPr wrap="square">
            <a:spAutoFit/>
          </a:bodyPr>
          <a:lstStyle/>
          <a:p>
            <a:r>
              <a:rPr lang="en-US" sz="2800" dirty="0"/>
              <a:t>Example 2: not nested</a:t>
            </a:r>
          </a:p>
        </p:txBody>
      </p:sp>
      <p:sp>
        <p:nvSpPr>
          <p:cNvPr id="14" name="Rounded Rectangle 13">
            <a:extLst>
              <a:ext uri="{FF2B5EF4-FFF2-40B4-BE49-F238E27FC236}">
                <a16:creationId xmlns:a16="http://schemas.microsoft.com/office/drawing/2014/main" id="{8940066C-FCB8-8826-8476-924D8B190B50}"/>
              </a:ext>
            </a:extLst>
          </p:cNvPr>
          <p:cNvSpPr/>
          <p:nvPr/>
        </p:nvSpPr>
        <p:spPr>
          <a:xfrm>
            <a:off x="6416482" y="3733250"/>
            <a:ext cx="5162550" cy="290171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5" name="Rounded Rectangle 14">
            <a:extLst>
              <a:ext uri="{FF2B5EF4-FFF2-40B4-BE49-F238E27FC236}">
                <a16:creationId xmlns:a16="http://schemas.microsoft.com/office/drawing/2014/main" id="{779CFDB0-2A2E-F71C-008A-8390D0037E7A}"/>
              </a:ext>
            </a:extLst>
          </p:cNvPr>
          <p:cNvSpPr/>
          <p:nvPr/>
        </p:nvSpPr>
        <p:spPr>
          <a:xfrm>
            <a:off x="6873682" y="3933972"/>
            <a:ext cx="1809750" cy="24993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r>
              <a:rPr lang="en-US" sz="4200" dirty="0">
                <a:solidFill>
                  <a:schemeClr val="tx1"/>
                </a:solidFill>
              </a:rPr>
              <a:t>Y</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6" name="Rounded Rectangle 15">
            <a:extLst>
              <a:ext uri="{FF2B5EF4-FFF2-40B4-BE49-F238E27FC236}">
                <a16:creationId xmlns:a16="http://schemas.microsoft.com/office/drawing/2014/main" id="{FE663B44-121B-5DEC-E834-4E688CEA6DE0}"/>
              </a:ext>
            </a:extLst>
          </p:cNvPr>
          <p:cNvSpPr/>
          <p:nvPr/>
        </p:nvSpPr>
        <p:spPr>
          <a:xfrm>
            <a:off x="9378757" y="3933973"/>
            <a:ext cx="1809750" cy="249938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r>
              <a:rPr lang="en-US" sz="4200" dirty="0">
                <a:solidFill>
                  <a:schemeClr val="tx1"/>
                </a:solidFill>
              </a:rPr>
              <a:t>M</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8" name="Rounded Rectangle 17">
            <a:extLst>
              <a:ext uri="{FF2B5EF4-FFF2-40B4-BE49-F238E27FC236}">
                <a16:creationId xmlns:a16="http://schemas.microsoft.com/office/drawing/2014/main" id="{B12E1D28-1C89-D8C7-E271-5269C5B07617}"/>
              </a:ext>
            </a:extLst>
          </p:cNvPr>
          <p:cNvSpPr/>
          <p:nvPr/>
        </p:nvSpPr>
        <p:spPr>
          <a:xfrm>
            <a:off x="7092756" y="4714138"/>
            <a:ext cx="3881438"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C1</a:t>
            </a:r>
          </a:p>
        </p:txBody>
      </p:sp>
      <p:sp>
        <p:nvSpPr>
          <p:cNvPr id="20" name="Rounded Rectangle 19">
            <a:extLst>
              <a:ext uri="{FF2B5EF4-FFF2-40B4-BE49-F238E27FC236}">
                <a16:creationId xmlns:a16="http://schemas.microsoft.com/office/drawing/2014/main" id="{689F6BE8-A3CC-18CA-7132-B1CE23D33912}"/>
              </a:ext>
            </a:extLst>
          </p:cNvPr>
          <p:cNvSpPr/>
          <p:nvPr/>
        </p:nvSpPr>
        <p:spPr>
          <a:xfrm>
            <a:off x="7092755" y="5594592"/>
            <a:ext cx="3876677"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C2</a:t>
            </a:r>
          </a:p>
        </p:txBody>
      </p:sp>
      <p:sp>
        <p:nvSpPr>
          <p:cNvPr id="21" name="Rounded Rectangle 20">
            <a:extLst>
              <a:ext uri="{FF2B5EF4-FFF2-40B4-BE49-F238E27FC236}">
                <a16:creationId xmlns:a16="http://schemas.microsoft.com/office/drawing/2014/main" id="{723188DF-C83D-C777-D0E7-B50B2AC8CD53}"/>
              </a:ext>
            </a:extLst>
          </p:cNvPr>
          <p:cNvSpPr/>
          <p:nvPr/>
        </p:nvSpPr>
        <p:spPr>
          <a:xfrm>
            <a:off x="1566862" y="5625705"/>
            <a:ext cx="1381125"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C2</a:t>
            </a:r>
          </a:p>
        </p:txBody>
      </p:sp>
    </p:spTree>
    <p:extLst>
      <p:ext uri="{BB962C8B-B14F-4D97-AF65-F5344CB8AC3E}">
        <p14:creationId xmlns:p14="http://schemas.microsoft.com/office/powerpoint/2010/main" val="1739463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bg/>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bg/>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bg/>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bg/>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
                                            <p:bg/>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
                                            <p:txEl>
                                              <p:pRg st="0" end="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1">
                                            <p:bg/>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5">
                                            <p:bg/>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6">
                                            <p:bg/>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6">
                                            <p:txEl>
                                              <p:pRg st="2" end="2"/>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8">
                                            <p:bg/>
                                          </p:spTgt>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8">
                                            <p:txEl>
                                              <p:pRg st="0" end="0"/>
                                            </p:txEl>
                                          </p:spTgt>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
                                            <p:bg/>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0">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p:bldP spid="5" grpId="0" animBg="1"/>
      <p:bldP spid="6" grpId="0" build="allAtOnce" animBg="1"/>
      <p:bldP spid="7" grpId="0" build="allAtOnce" animBg="1"/>
      <p:bldP spid="10" grpId="0" build="allAtOnce" animBg="1"/>
      <p:bldP spid="11" grpId="0" build="allAtOnce" animBg="1"/>
      <p:bldP spid="12" grpId="0" build="allAtOnce" animBg="1"/>
      <p:bldP spid="17" grpId="0"/>
      <p:bldP spid="9" grpId="0"/>
      <p:bldP spid="14" grpId="0" animBg="1"/>
      <p:bldP spid="15" grpId="0" build="allAtOnce" animBg="1"/>
      <p:bldP spid="16" grpId="0" build="allAtOnce" animBg="1"/>
      <p:bldP spid="18" grpId="0" build="allAtOnce" animBg="1"/>
      <p:bldP spid="20" grpId="0" build="allAtOnce" animBg="1"/>
      <p:bldP spid="21" grpId="0" build="allAtOnce"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65616-D4E8-EE41-B0F5-0E86BAEC779A}"/>
              </a:ext>
            </a:extLst>
          </p:cNvPr>
          <p:cNvSpPr>
            <a:spLocks noGrp="1"/>
          </p:cNvSpPr>
          <p:nvPr>
            <p:ph type="title"/>
          </p:nvPr>
        </p:nvSpPr>
        <p:spPr>
          <a:xfrm>
            <a:off x="838200" y="365125"/>
            <a:ext cx="11353800" cy="1325563"/>
          </a:xfrm>
        </p:spPr>
        <p:txBody>
          <a:bodyPr/>
          <a:lstStyle/>
          <a:p>
            <a:r>
              <a:rPr lang="en-US" dirty="0"/>
              <a:t>Greedy “works” when categories are nested</a:t>
            </a:r>
          </a:p>
        </p:txBody>
      </p:sp>
      <p:sp>
        <p:nvSpPr>
          <p:cNvPr id="8" name="Content Placeholder 2">
            <a:extLst>
              <a:ext uri="{FF2B5EF4-FFF2-40B4-BE49-F238E27FC236}">
                <a16:creationId xmlns:a16="http://schemas.microsoft.com/office/drawing/2014/main" id="{00812DE6-9D30-7F6A-61EC-E6611D645EAE}"/>
              </a:ext>
            </a:extLst>
          </p:cNvPr>
          <p:cNvSpPr txBox="1">
            <a:spLocks/>
          </p:cNvSpPr>
          <p:nvPr/>
        </p:nvSpPr>
        <p:spPr>
          <a:xfrm>
            <a:off x="838200" y="3152776"/>
            <a:ext cx="10759066" cy="2222112"/>
          </a:xfrm>
          <a:prstGeom prst="rect">
            <a:avLst/>
          </a:prstGeom>
          <a:solidFill>
            <a:schemeClr val="accent6">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Theorem (Maximum Quotas).</a:t>
            </a:r>
            <a:r>
              <a:rPr lang="en-US" dirty="0"/>
              <a:t> </a:t>
            </a:r>
          </a:p>
          <a:p>
            <a:pPr marL="0" indent="0">
              <a:buFont typeface="Arial" panose="020B0604020202020204" pitchFamily="34" charset="0"/>
              <a:buNone/>
            </a:pPr>
            <a:r>
              <a:rPr lang="en-US" dirty="0"/>
              <a:t>The greedy algorithm always finds a feasible selection which is not priority dominated by any other feasible selection.</a:t>
            </a:r>
          </a:p>
          <a:p>
            <a:pPr marL="0" indent="0">
              <a:buFont typeface="Arial" panose="020B0604020202020204" pitchFamily="34" charset="0"/>
              <a:buNone/>
            </a:pPr>
            <a:r>
              <a:rPr lang="en-US" dirty="0"/>
              <a:t>If categories form a hierarchy, it always finds a selection that maximizes selected applicants and priority dominates any other feasible selection.</a:t>
            </a:r>
          </a:p>
          <a:p>
            <a:pPr marL="0" indent="0">
              <a:buFont typeface="Arial" panose="020B0604020202020204" pitchFamily="34" charset="0"/>
              <a:buNone/>
            </a:pPr>
            <a:endParaRPr lang="en-US" dirty="0"/>
          </a:p>
        </p:txBody>
      </p:sp>
      <p:sp>
        <p:nvSpPr>
          <p:cNvPr id="13" name="Rectangle 12">
            <a:extLst>
              <a:ext uri="{FF2B5EF4-FFF2-40B4-BE49-F238E27FC236}">
                <a16:creationId xmlns:a16="http://schemas.microsoft.com/office/drawing/2014/main" id="{D82AAD71-5787-5FE3-C7B8-7BB2027B5017}"/>
              </a:ext>
            </a:extLst>
          </p:cNvPr>
          <p:cNvSpPr/>
          <p:nvPr/>
        </p:nvSpPr>
        <p:spPr>
          <a:xfrm>
            <a:off x="838200" y="5538768"/>
            <a:ext cx="10515599" cy="954107"/>
          </a:xfrm>
          <a:prstGeom prst="rect">
            <a:avLst/>
          </a:prstGeom>
        </p:spPr>
        <p:txBody>
          <a:bodyPr wrap="square">
            <a:spAutoFit/>
          </a:bodyPr>
          <a:lstStyle/>
          <a:p>
            <a:r>
              <a:rPr lang="en-US" sz="2800" dirty="0"/>
              <a:t>When categories do </a:t>
            </a:r>
            <a:r>
              <a:rPr lang="en-US" sz="2800" b="1" dirty="0"/>
              <a:t>not </a:t>
            </a:r>
            <a:r>
              <a:rPr lang="en-US" sz="2800" dirty="0"/>
              <a:t>form a hierarchy, the number of people selected by the greedy algorithm may depend on the processing order!</a:t>
            </a:r>
          </a:p>
        </p:txBody>
      </p:sp>
      <p:sp>
        <p:nvSpPr>
          <p:cNvPr id="6" name="Content Placeholder 2">
            <a:extLst>
              <a:ext uri="{FF2B5EF4-FFF2-40B4-BE49-F238E27FC236}">
                <a16:creationId xmlns:a16="http://schemas.microsoft.com/office/drawing/2014/main" id="{17CA0131-0D1B-E0BB-3B8F-7662BEFD4533}"/>
              </a:ext>
            </a:extLst>
          </p:cNvPr>
          <p:cNvSpPr txBox="1">
            <a:spLocks/>
          </p:cNvSpPr>
          <p:nvPr/>
        </p:nvSpPr>
        <p:spPr>
          <a:xfrm>
            <a:off x="838200" y="1825625"/>
            <a:ext cx="10734675" cy="917575"/>
          </a:xfrm>
          <a:prstGeom prst="rect">
            <a:avLst/>
          </a:prstGeom>
          <a:solidFill>
            <a:schemeClr val="accent1">
              <a:lumMod val="20000"/>
              <a:lumOff val="80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Quota categories are </a:t>
            </a:r>
            <a:r>
              <a:rPr lang="en-US" b="1" dirty="0"/>
              <a:t>nested</a:t>
            </a:r>
            <a:r>
              <a:rPr lang="en-US" dirty="0"/>
              <a:t> (form a </a:t>
            </a:r>
            <a:r>
              <a:rPr lang="en-US" b="1" dirty="0"/>
              <a:t>hierarchy</a:t>
            </a:r>
            <a:r>
              <a:rPr lang="en-US" dirty="0"/>
              <a:t>) if for any two categories, either one contains the other, or nobody is in both categories.</a:t>
            </a:r>
          </a:p>
        </p:txBody>
      </p:sp>
    </p:spTree>
    <p:extLst>
      <p:ext uri="{BB962C8B-B14F-4D97-AF65-F5344CB8AC3E}">
        <p14:creationId xmlns:p14="http://schemas.microsoft.com/office/powerpoint/2010/main" val="1714373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6" grpId="0" uiExpand="1" build="p"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D35EA-31A2-C647-8D5F-7CF42DEDB57E}"/>
              </a:ext>
            </a:extLst>
          </p:cNvPr>
          <p:cNvSpPr>
            <a:spLocks noGrp="1"/>
          </p:cNvSpPr>
          <p:nvPr>
            <p:ph type="title"/>
          </p:nvPr>
        </p:nvSpPr>
        <p:spPr>
          <a:xfrm>
            <a:off x="634602" y="234854"/>
            <a:ext cx="10515600" cy="1325563"/>
          </a:xfrm>
        </p:spPr>
        <p:txBody>
          <a:bodyPr/>
          <a:lstStyle/>
          <a:p>
            <a:r>
              <a:rPr lang="en-US" dirty="0"/>
              <a:t>Summary: Maximum Quotas</a:t>
            </a:r>
          </a:p>
        </p:txBody>
      </p:sp>
      <p:graphicFrame>
        <p:nvGraphicFramePr>
          <p:cNvPr id="5" name="Table 5">
            <a:extLst>
              <a:ext uri="{FF2B5EF4-FFF2-40B4-BE49-F238E27FC236}">
                <a16:creationId xmlns:a16="http://schemas.microsoft.com/office/drawing/2014/main" id="{7AC6B943-479B-8380-1C90-F8369A326775}"/>
              </a:ext>
            </a:extLst>
          </p:cNvPr>
          <p:cNvGraphicFramePr>
            <a:graphicFrameLocks noGrp="1"/>
          </p:cNvGraphicFramePr>
          <p:nvPr>
            <p:ph idx="1"/>
          </p:nvPr>
        </p:nvGraphicFramePr>
        <p:xfrm>
          <a:off x="4895850" y="1600554"/>
          <a:ext cx="7148512" cy="5007256"/>
        </p:xfrm>
        <a:graphic>
          <a:graphicData uri="http://schemas.openxmlformats.org/drawingml/2006/table">
            <a:tbl>
              <a:tblPr firstRow="1" bandRow="1">
                <a:tableStyleId>{5940675A-B579-460E-94D1-54222C63F5DA}</a:tableStyleId>
              </a:tblPr>
              <a:tblGrid>
                <a:gridCol w="3632850">
                  <a:extLst>
                    <a:ext uri="{9D8B030D-6E8A-4147-A177-3AD203B41FA5}">
                      <a16:colId xmlns:a16="http://schemas.microsoft.com/office/drawing/2014/main" val="376526170"/>
                    </a:ext>
                  </a:extLst>
                </a:gridCol>
                <a:gridCol w="1669940">
                  <a:extLst>
                    <a:ext uri="{9D8B030D-6E8A-4147-A177-3AD203B41FA5}">
                      <a16:colId xmlns:a16="http://schemas.microsoft.com/office/drawing/2014/main" val="1763377299"/>
                    </a:ext>
                  </a:extLst>
                </a:gridCol>
                <a:gridCol w="1845722">
                  <a:extLst>
                    <a:ext uri="{9D8B030D-6E8A-4147-A177-3AD203B41FA5}">
                      <a16:colId xmlns:a16="http://schemas.microsoft.com/office/drawing/2014/main" val="431786759"/>
                    </a:ext>
                  </a:extLst>
                </a:gridCol>
              </a:tblGrid>
              <a:tr h="782356">
                <a:tc>
                  <a:txBody>
                    <a:bodyPr/>
                    <a:lstStyle/>
                    <a:p>
                      <a:endParaRPr lang="es-ES_tradnl" sz="2800" dirty="0"/>
                    </a:p>
                  </a:txBody>
                  <a:tcPr/>
                </a:tc>
                <a:tc>
                  <a:txBody>
                    <a:bodyPr/>
                    <a:lstStyle/>
                    <a:p>
                      <a:r>
                        <a:rPr lang="es-ES_tradnl" sz="2800" dirty="0"/>
                        <a:t>Hierarchy</a:t>
                      </a:r>
                    </a:p>
                  </a:txBody>
                  <a:tcPr/>
                </a:tc>
                <a:tc>
                  <a:txBody>
                    <a:bodyPr/>
                    <a:lstStyle/>
                    <a:p>
                      <a:r>
                        <a:rPr lang="es-ES_tradnl" sz="2800" dirty="0"/>
                        <a:t>In General</a:t>
                      </a:r>
                    </a:p>
                  </a:txBody>
                  <a:tcPr/>
                </a:tc>
                <a:extLst>
                  <a:ext uri="{0D108BD9-81ED-4DB2-BD59-A6C34878D82A}">
                    <a16:rowId xmlns:a16="http://schemas.microsoft.com/office/drawing/2014/main" val="3407660406"/>
                  </a:ext>
                </a:extLst>
              </a:tr>
              <a:tr h="782356">
                <a:tc>
                  <a:txBody>
                    <a:bodyPr/>
                    <a:lstStyle/>
                    <a:p>
                      <a:r>
                        <a:rPr lang="es-ES_tradnl" sz="2800" dirty="0"/>
                        <a:t>Finds Feasible Selection</a:t>
                      </a:r>
                    </a:p>
                    <a:p>
                      <a:endParaRPr lang="es-ES_tradnl" sz="2800" dirty="0"/>
                    </a:p>
                    <a:p>
                      <a:endParaRPr lang="es-ES_tradnl" sz="2800" dirty="0"/>
                    </a:p>
                  </a:txBody>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extLst>
                  <a:ext uri="{0D108BD9-81ED-4DB2-BD59-A6C34878D82A}">
                    <a16:rowId xmlns:a16="http://schemas.microsoft.com/office/drawing/2014/main" val="2650847312"/>
                  </a:ext>
                </a:extLst>
              </a:tr>
              <a:tr h="1426650">
                <a:tc>
                  <a:txBody>
                    <a:bodyPr/>
                    <a:lstStyle/>
                    <a:p>
                      <a:r>
                        <a:rPr lang="es-ES_tradnl" sz="2800" dirty="0"/>
                        <a:t>Maximizes Selected Applicants</a:t>
                      </a:r>
                    </a:p>
                  </a:txBody>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3">
                        <a:extLst>
                          <a:ext uri="{28A0092B-C50C-407E-A947-70E740481C1C}">
                            <a14:useLocalDpi xmlns:a14="http://schemas.microsoft.com/office/drawing/2010/main" val="0"/>
                          </a:ext>
                        </a:extLst>
                      </a:blip>
                      <a:srcRect/>
                      <a:stretch>
                        <a:fillRect/>
                      </a:stretch>
                    </a:blipFill>
                  </a:tcPr>
                </a:tc>
                <a:extLst>
                  <a:ext uri="{0D108BD9-81ED-4DB2-BD59-A6C34878D82A}">
                    <a16:rowId xmlns:a16="http://schemas.microsoft.com/office/drawing/2014/main" val="2944515532"/>
                  </a:ext>
                </a:extLst>
              </a:tr>
              <a:tr h="1426650">
                <a:tc>
                  <a:txBody>
                    <a:bodyPr/>
                    <a:lstStyle/>
                    <a:p>
                      <a:r>
                        <a:rPr lang="es-ES_tradnl" sz="2800" dirty="0"/>
                        <a:t>Priority Dominates Other Feasible Selections</a:t>
                      </a:r>
                    </a:p>
                  </a:txBody>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3">
                        <a:extLst>
                          <a:ext uri="{28A0092B-C50C-407E-A947-70E740481C1C}">
                            <a14:useLocalDpi xmlns:a14="http://schemas.microsoft.com/office/drawing/2010/main" val="0"/>
                          </a:ext>
                        </a:extLst>
                      </a:blip>
                      <a:srcRect/>
                      <a:stretch>
                        <a:fillRect/>
                      </a:stretch>
                    </a:blipFill>
                  </a:tcPr>
                </a:tc>
                <a:extLst>
                  <a:ext uri="{0D108BD9-81ED-4DB2-BD59-A6C34878D82A}">
                    <a16:rowId xmlns:a16="http://schemas.microsoft.com/office/drawing/2014/main" val="2496809140"/>
                  </a:ext>
                </a:extLst>
              </a:tr>
            </a:tbl>
          </a:graphicData>
        </a:graphic>
      </p:graphicFrame>
      <p:sp>
        <p:nvSpPr>
          <p:cNvPr id="4" name="Slide Number Placeholder 3">
            <a:extLst>
              <a:ext uri="{FF2B5EF4-FFF2-40B4-BE49-F238E27FC236}">
                <a16:creationId xmlns:a16="http://schemas.microsoft.com/office/drawing/2014/main" id="{04E27834-7E14-3748-A4CD-047687B26E1F}"/>
              </a:ext>
            </a:extLst>
          </p:cNvPr>
          <p:cNvSpPr>
            <a:spLocks noGrp="1"/>
          </p:cNvSpPr>
          <p:nvPr>
            <p:ph type="sldNum" sz="quarter" idx="12"/>
          </p:nvPr>
        </p:nvSpPr>
        <p:spPr/>
        <p:txBody>
          <a:bodyPr/>
          <a:lstStyle/>
          <a:p>
            <a:fld id="{9E969584-4773-A84E-8391-EEC4BE76D611}" type="slidenum">
              <a:rPr lang="en-US" smtClean="0"/>
              <a:t>22</a:t>
            </a:fld>
            <a:endParaRPr lang="en-US" dirty="0"/>
          </a:p>
        </p:txBody>
      </p:sp>
      <p:sp>
        <p:nvSpPr>
          <p:cNvPr id="8" name="TextBox 7">
            <a:extLst>
              <a:ext uri="{FF2B5EF4-FFF2-40B4-BE49-F238E27FC236}">
                <a16:creationId xmlns:a16="http://schemas.microsoft.com/office/drawing/2014/main" id="{EDA1B13B-2C81-C6B1-215C-E42F260BF5C6}"/>
              </a:ext>
            </a:extLst>
          </p:cNvPr>
          <p:cNvSpPr txBox="1"/>
          <p:nvPr/>
        </p:nvSpPr>
        <p:spPr>
          <a:xfrm>
            <a:off x="634602" y="1598966"/>
            <a:ext cx="4261248" cy="3539430"/>
          </a:xfrm>
          <a:prstGeom prst="rect">
            <a:avLst/>
          </a:prstGeom>
          <a:noFill/>
        </p:spPr>
        <p:txBody>
          <a:bodyPr wrap="square">
            <a:spAutoFit/>
          </a:bodyPr>
          <a:lstStyle/>
          <a:p>
            <a:pPr marL="0" indent="0">
              <a:buNone/>
            </a:pPr>
            <a:r>
              <a:rPr lang="en-US" sz="2800" b="1" dirty="0"/>
              <a:t>Top Down (“Greedy”) Processing: </a:t>
            </a:r>
          </a:p>
          <a:p>
            <a:pPr marL="0" indent="0">
              <a:buNone/>
            </a:pPr>
            <a:endParaRPr lang="en-US" sz="2800" b="1" dirty="0"/>
          </a:p>
          <a:p>
            <a:pPr marL="0" indent="0">
              <a:buNone/>
            </a:pPr>
            <a:r>
              <a:rPr lang="en-US" sz="2800" dirty="0"/>
              <a:t>Process applicants in priority order. Accept each applicant unless this would violate a maximum quota.</a:t>
            </a:r>
          </a:p>
          <a:p>
            <a:endParaRPr lang="en-US" sz="2800" dirty="0"/>
          </a:p>
        </p:txBody>
      </p:sp>
    </p:spTree>
    <p:extLst>
      <p:ext uri="{BB962C8B-B14F-4D97-AF65-F5344CB8AC3E}">
        <p14:creationId xmlns:p14="http://schemas.microsoft.com/office/powerpoint/2010/main" val="4272063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63E84-7CBF-4048-B275-EEEF1AF6885E}"/>
              </a:ext>
            </a:extLst>
          </p:cNvPr>
          <p:cNvSpPr>
            <a:spLocks noGrp="1"/>
          </p:cNvSpPr>
          <p:nvPr>
            <p:ph type="title"/>
          </p:nvPr>
        </p:nvSpPr>
        <p:spPr/>
        <p:txBody>
          <a:bodyPr/>
          <a:lstStyle/>
          <a:p>
            <a:r>
              <a:rPr lang="en-US" dirty="0"/>
              <a:t>Study Guide</a:t>
            </a:r>
          </a:p>
        </p:txBody>
      </p:sp>
      <p:sp>
        <p:nvSpPr>
          <p:cNvPr id="3" name="Content Placeholder 2">
            <a:extLst>
              <a:ext uri="{FF2B5EF4-FFF2-40B4-BE49-F238E27FC236}">
                <a16:creationId xmlns:a16="http://schemas.microsoft.com/office/drawing/2014/main" id="{6E5A885C-6765-9B4D-B48F-07B69CAFC163}"/>
              </a:ext>
            </a:extLst>
          </p:cNvPr>
          <p:cNvSpPr>
            <a:spLocks noGrp="1"/>
          </p:cNvSpPr>
          <p:nvPr>
            <p:ph idx="1"/>
          </p:nvPr>
        </p:nvSpPr>
        <p:spPr>
          <a:xfrm>
            <a:off x="838200" y="1825625"/>
            <a:ext cx="4483376" cy="3147819"/>
          </a:xfrm>
        </p:spPr>
        <p:txBody>
          <a:bodyPr>
            <a:normAutofit/>
          </a:bodyPr>
          <a:lstStyle/>
          <a:p>
            <a:pPr marL="0" indent="0">
              <a:buNone/>
            </a:pPr>
            <a:r>
              <a:rPr lang="en-US" dirty="0"/>
              <a:t>Concepts</a:t>
            </a:r>
          </a:p>
          <a:p>
            <a:r>
              <a:rPr lang="en-US" dirty="0"/>
              <a:t>Maximum Quotas</a:t>
            </a:r>
          </a:p>
          <a:p>
            <a:r>
              <a:rPr lang="en-US" dirty="0"/>
              <a:t>Maximize Selected Applicants</a:t>
            </a:r>
          </a:p>
          <a:p>
            <a:r>
              <a:rPr lang="en-US" dirty="0"/>
              <a:t>Priority Domination</a:t>
            </a:r>
          </a:p>
          <a:p>
            <a:r>
              <a:rPr lang="en-US" dirty="0"/>
              <a:t>Nested (hierarchy/laminar)</a:t>
            </a:r>
          </a:p>
        </p:txBody>
      </p:sp>
      <p:sp>
        <p:nvSpPr>
          <p:cNvPr id="4" name="Slide Number Placeholder 3">
            <a:extLst>
              <a:ext uri="{FF2B5EF4-FFF2-40B4-BE49-F238E27FC236}">
                <a16:creationId xmlns:a16="http://schemas.microsoft.com/office/drawing/2014/main" id="{DBDBD3DA-DAD3-FA4D-A0E2-6D008EC4CE02}"/>
              </a:ext>
            </a:extLst>
          </p:cNvPr>
          <p:cNvSpPr>
            <a:spLocks noGrp="1"/>
          </p:cNvSpPr>
          <p:nvPr>
            <p:ph type="sldNum" sz="quarter" idx="12"/>
          </p:nvPr>
        </p:nvSpPr>
        <p:spPr/>
        <p:txBody>
          <a:bodyPr/>
          <a:lstStyle/>
          <a:p>
            <a:fld id="{9E969584-4773-A84E-8391-EEC4BE76D611}" type="slidenum">
              <a:rPr lang="en-US" smtClean="0"/>
              <a:t>23</a:t>
            </a:fld>
            <a:endParaRPr lang="en-US" dirty="0"/>
          </a:p>
        </p:txBody>
      </p:sp>
      <p:sp>
        <p:nvSpPr>
          <p:cNvPr id="5" name="Content Placeholder 2">
            <a:extLst>
              <a:ext uri="{FF2B5EF4-FFF2-40B4-BE49-F238E27FC236}">
                <a16:creationId xmlns:a16="http://schemas.microsoft.com/office/drawing/2014/main" id="{04EAF2B2-38F3-EA4D-B47D-C8D6997D8E66}"/>
              </a:ext>
            </a:extLst>
          </p:cNvPr>
          <p:cNvSpPr txBox="1">
            <a:spLocks/>
          </p:cNvSpPr>
          <p:nvPr/>
        </p:nvSpPr>
        <p:spPr>
          <a:xfrm>
            <a:off x="792692" y="5108381"/>
            <a:ext cx="545138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Algorithms</a:t>
            </a:r>
          </a:p>
          <a:p>
            <a:r>
              <a:rPr lang="en-US" dirty="0"/>
              <a:t>Top Down (“Greedy”)</a:t>
            </a:r>
          </a:p>
        </p:txBody>
      </p:sp>
      <p:sp>
        <p:nvSpPr>
          <p:cNvPr id="6" name="Content Placeholder 2">
            <a:extLst>
              <a:ext uri="{FF2B5EF4-FFF2-40B4-BE49-F238E27FC236}">
                <a16:creationId xmlns:a16="http://schemas.microsoft.com/office/drawing/2014/main" id="{BC3514A0-4810-D21A-2F09-C7EFFC0B1F4A}"/>
              </a:ext>
            </a:extLst>
          </p:cNvPr>
          <p:cNvSpPr txBox="1">
            <a:spLocks/>
          </p:cNvSpPr>
          <p:nvPr/>
        </p:nvSpPr>
        <p:spPr>
          <a:xfrm>
            <a:off x="6244081" y="1825625"/>
            <a:ext cx="545138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Facts</a:t>
            </a:r>
          </a:p>
          <a:p>
            <a:r>
              <a:rPr lang="en-US" dirty="0"/>
              <a:t>If categories are nested, Top Down finds a feasible selection that priority dominates all others.</a:t>
            </a:r>
          </a:p>
        </p:txBody>
      </p:sp>
    </p:spTree>
    <p:extLst>
      <p:ext uri="{BB962C8B-B14F-4D97-AF65-F5344CB8AC3E}">
        <p14:creationId xmlns:p14="http://schemas.microsoft.com/office/powerpoint/2010/main" val="4135099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EAB85-6F65-8F46-9621-F42A25ED297B}"/>
              </a:ext>
            </a:extLst>
          </p:cNvPr>
          <p:cNvSpPr>
            <a:spLocks noGrp="1"/>
          </p:cNvSpPr>
          <p:nvPr>
            <p:ph type="title"/>
          </p:nvPr>
        </p:nvSpPr>
        <p:spPr/>
        <p:txBody>
          <a:bodyPr/>
          <a:lstStyle/>
          <a:p>
            <a:r>
              <a:rPr lang="en-US" dirty="0"/>
              <a:t>Coming Up: Minimum Quotas</a:t>
            </a:r>
          </a:p>
        </p:txBody>
      </p:sp>
      <p:sp>
        <p:nvSpPr>
          <p:cNvPr id="4" name="Slide Number Placeholder 3">
            <a:extLst>
              <a:ext uri="{FF2B5EF4-FFF2-40B4-BE49-F238E27FC236}">
                <a16:creationId xmlns:a16="http://schemas.microsoft.com/office/drawing/2014/main" id="{782894A2-8A8C-7740-95FE-AC88F566B3D9}"/>
              </a:ext>
            </a:extLst>
          </p:cNvPr>
          <p:cNvSpPr>
            <a:spLocks noGrp="1"/>
          </p:cNvSpPr>
          <p:nvPr>
            <p:ph type="sldNum" sz="quarter" idx="12"/>
          </p:nvPr>
        </p:nvSpPr>
        <p:spPr/>
        <p:txBody>
          <a:bodyPr/>
          <a:lstStyle/>
          <a:p>
            <a:fld id="{9E969584-4773-A84E-8391-EEC4BE76D611}" type="slidenum">
              <a:rPr lang="en-US" smtClean="0"/>
              <a:t>24</a:t>
            </a:fld>
            <a:endParaRPr lang="en-US" dirty="0"/>
          </a:p>
        </p:txBody>
      </p:sp>
      <p:sp>
        <p:nvSpPr>
          <p:cNvPr id="7" name="Content Placeholder 6">
            <a:extLst>
              <a:ext uri="{FF2B5EF4-FFF2-40B4-BE49-F238E27FC236}">
                <a16:creationId xmlns:a16="http://schemas.microsoft.com/office/drawing/2014/main" id="{0527C329-0302-CD43-BEDE-34DB37305F3E}"/>
              </a:ext>
            </a:extLst>
          </p:cNvPr>
          <p:cNvSpPr>
            <a:spLocks noGrp="1"/>
          </p:cNvSpPr>
          <p:nvPr>
            <p:ph idx="1"/>
          </p:nvPr>
        </p:nvSpPr>
        <p:spPr>
          <a:xfrm>
            <a:off x="838200" y="1689100"/>
            <a:ext cx="10730948" cy="4667250"/>
          </a:xfrm>
        </p:spPr>
        <p:txBody>
          <a:bodyPr>
            <a:noAutofit/>
          </a:bodyPr>
          <a:lstStyle/>
          <a:p>
            <a:pPr marL="0" indent="0">
              <a:lnSpc>
                <a:spcPct val="100000"/>
              </a:lnSpc>
              <a:spcBef>
                <a:spcPts val="0"/>
              </a:spcBef>
              <a:buNone/>
            </a:pPr>
            <a:r>
              <a:rPr lang="en-US" dirty="0"/>
              <a:t>Quotas</a:t>
            </a:r>
          </a:p>
          <a:p>
            <a:pPr marL="0" indent="0">
              <a:lnSpc>
                <a:spcPct val="100000"/>
              </a:lnSpc>
              <a:spcBef>
                <a:spcPts val="0"/>
              </a:spcBef>
              <a:buNone/>
            </a:pPr>
            <a:r>
              <a:rPr lang="en-US" dirty="0"/>
              <a:t>1. At </a:t>
            </a:r>
            <a:r>
              <a:rPr lang="en-US" b="1" dirty="0"/>
              <a:t>least </a:t>
            </a:r>
            <a:r>
              <a:rPr lang="en-US" dirty="0"/>
              <a:t>one applicant from every country is selected.</a:t>
            </a:r>
          </a:p>
          <a:p>
            <a:pPr marL="0" indent="0">
              <a:lnSpc>
                <a:spcPct val="100000"/>
              </a:lnSpc>
              <a:spcBef>
                <a:spcPts val="0"/>
              </a:spcBef>
              <a:buNone/>
            </a:pPr>
            <a:r>
              <a:rPr lang="en-US" dirty="0"/>
              <a:t>2. At </a:t>
            </a:r>
            <a:r>
              <a:rPr lang="en-US" b="1" dirty="0"/>
              <a:t>least</a:t>
            </a:r>
            <a:r>
              <a:rPr lang="en-US" dirty="0"/>
              <a:t> three applicants from each region are selected.</a:t>
            </a:r>
          </a:p>
          <a:p>
            <a:pPr marL="0" indent="0">
              <a:lnSpc>
                <a:spcPct val="100000"/>
              </a:lnSpc>
              <a:spcBef>
                <a:spcPts val="0"/>
              </a:spcBef>
              <a:buNone/>
            </a:pPr>
            <a:r>
              <a:rPr lang="en-US" dirty="0"/>
              <a:t>3. At </a:t>
            </a:r>
            <a:r>
              <a:rPr lang="en-US" b="1" dirty="0"/>
              <a:t>most</a:t>
            </a:r>
            <a:r>
              <a:rPr lang="en-US" dirty="0"/>
              <a:t> eight applicants are selected.</a:t>
            </a:r>
          </a:p>
          <a:p>
            <a:pPr marL="0" indent="0">
              <a:buNone/>
            </a:pPr>
            <a:endParaRPr lang="en-US" sz="800" dirty="0"/>
          </a:p>
          <a:p>
            <a:pPr marL="0" indent="0">
              <a:buNone/>
            </a:pPr>
            <a:r>
              <a:rPr lang="en-US" dirty="0"/>
              <a:t>Applicants:</a:t>
            </a:r>
          </a:p>
          <a:p>
            <a:pPr marL="0" indent="0">
              <a:buNone/>
            </a:pPr>
            <a:r>
              <a:rPr lang="en-US" dirty="0"/>
              <a:t>4 from Algeria, 5 from Cameroon, 2 from Ecuador, and 6 from Venezuela. </a:t>
            </a:r>
          </a:p>
          <a:p>
            <a:pPr marL="0" indent="0">
              <a:buNone/>
            </a:pPr>
            <a:endParaRPr lang="en-US" sz="800" dirty="0"/>
          </a:p>
          <a:p>
            <a:pPr marL="0" indent="0">
              <a:buNone/>
            </a:pPr>
            <a:r>
              <a:rPr lang="en-US" b="1" dirty="0"/>
              <a:t>How to find a selection that satisfies these constraints?</a:t>
            </a:r>
          </a:p>
          <a:p>
            <a:endParaRPr lang="en-US" dirty="0"/>
          </a:p>
          <a:p>
            <a:pPr marL="0" indent="0">
              <a:buNone/>
            </a:pPr>
            <a:endParaRPr lang="en-US" dirty="0"/>
          </a:p>
        </p:txBody>
      </p:sp>
    </p:spTree>
    <p:extLst>
      <p:ext uri="{BB962C8B-B14F-4D97-AF65-F5344CB8AC3E}">
        <p14:creationId xmlns:p14="http://schemas.microsoft.com/office/powerpoint/2010/main" val="3702084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93B4A-6D7C-797F-26F9-8E4706A4FD4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14C0850-088A-C15A-D754-E10853607D38}"/>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014FA567-0F74-1E67-EBBC-55CFB669C5A6}"/>
              </a:ext>
            </a:extLst>
          </p:cNvPr>
          <p:cNvSpPr>
            <a:spLocks noGrp="1"/>
          </p:cNvSpPr>
          <p:nvPr>
            <p:ph type="sldNum" sz="quarter" idx="12"/>
          </p:nvPr>
        </p:nvSpPr>
        <p:spPr/>
        <p:txBody>
          <a:bodyPr/>
          <a:lstStyle/>
          <a:p>
            <a:fld id="{9E969584-4773-A84E-8391-EEC4BE76D611}" type="slidenum">
              <a:rPr lang="en-US" smtClean="0"/>
              <a:t>25</a:t>
            </a:fld>
            <a:endParaRPr lang="en-US" dirty="0"/>
          </a:p>
        </p:txBody>
      </p:sp>
    </p:spTree>
    <p:extLst>
      <p:ext uri="{BB962C8B-B14F-4D97-AF65-F5344CB8AC3E}">
        <p14:creationId xmlns:p14="http://schemas.microsoft.com/office/powerpoint/2010/main" val="26728316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862E-EA23-154E-B067-B6F92D5F25AA}"/>
              </a:ext>
            </a:extLst>
          </p:cNvPr>
          <p:cNvSpPr>
            <a:spLocks noGrp="1"/>
          </p:cNvSpPr>
          <p:nvPr>
            <p:ph type="ctrTitle"/>
          </p:nvPr>
        </p:nvSpPr>
        <p:spPr/>
        <p:txBody>
          <a:bodyPr>
            <a:normAutofit/>
          </a:bodyPr>
          <a:lstStyle/>
          <a:p>
            <a:r>
              <a:rPr lang="en-US" dirty="0"/>
              <a:t>Engineering The Allocation </a:t>
            </a:r>
            <a:br>
              <a:rPr lang="en-US" dirty="0"/>
            </a:br>
            <a:r>
              <a:rPr lang="en-US" dirty="0"/>
              <a:t>of Public Resources</a:t>
            </a:r>
          </a:p>
        </p:txBody>
      </p:sp>
      <p:sp>
        <p:nvSpPr>
          <p:cNvPr id="3" name="Subtitle 2">
            <a:extLst>
              <a:ext uri="{FF2B5EF4-FFF2-40B4-BE49-F238E27FC236}">
                <a16:creationId xmlns:a16="http://schemas.microsoft.com/office/drawing/2014/main" id="{3DAAB92F-519D-4B46-81BF-87132650619C}"/>
              </a:ext>
            </a:extLst>
          </p:cNvPr>
          <p:cNvSpPr>
            <a:spLocks noGrp="1"/>
          </p:cNvSpPr>
          <p:nvPr>
            <p:ph type="subTitle" idx="1"/>
          </p:nvPr>
        </p:nvSpPr>
        <p:spPr>
          <a:xfrm>
            <a:off x="1524000" y="4079875"/>
            <a:ext cx="9144000" cy="1655762"/>
          </a:xfrm>
        </p:spPr>
        <p:txBody>
          <a:bodyPr/>
          <a:lstStyle/>
          <a:p>
            <a:r>
              <a:rPr lang="en-US" dirty="0"/>
              <a:t>Professor Nick Arnosti</a:t>
            </a:r>
          </a:p>
          <a:p>
            <a:r>
              <a:rPr lang="en-US" dirty="0"/>
              <a:t>University of Minnesota</a:t>
            </a:r>
          </a:p>
        </p:txBody>
      </p:sp>
      <p:sp>
        <p:nvSpPr>
          <p:cNvPr id="4" name="Slide Number Placeholder 3">
            <a:extLst>
              <a:ext uri="{FF2B5EF4-FFF2-40B4-BE49-F238E27FC236}">
                <a16:creationId xmlns:a16="http://schemas.microsoft.com/office/drawing/2014/main" id="{BE34999E-5364-FD4E-8F5F-0E19DB5EC3F8}"/>
              </a:ext>
            </a:extLst>
          </p:cNvPr>
          <p:cNvSpPr>
            <a:spLocks noGrp="1"/>
          </p:cNvSpPr>
          <p:nvPr>
            <p:ph type="sldNum" sz="quarter" idx="12"/>
          </p:nvPr>
        </p:nvSpPr>
        <p:spPr/>
        <p:txBody>
          <a:bodyPr/>
          <a:lstStyle/>
          <a:p>
            <a:fld id="{9E969584-4773-A84E-8391-EEC4BE76D611}" type="slidenum">
              <a:rPr lang="en-US" smtClean="0"/>
              <a:t>26</a:t>
            </a:fld>
            <a:endParaRPr lang="en-US" dirty="0"/>
          </a:p>
        </p:txBody>
      </p:sp>
    </p:spTree>
    <p:extLst>
      <p:ext uri="{BB962C8B-B14F-4D97-AF65-F5344CB8AC3E}">
        <p14:creationId xmlns:p14="http://schemas.microsoft.com/office/powerpoint/2010/main" val="41011182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D35EA-31A2-C647-8D5F-7CF42DEDB57E}"/>
              </a:ext>
            </a:extLst>
          </p:cNvPr>
          <p:cNvSpPr>
            <a:spLocks noGrp="1"/>
          </p:cNvSpPr>
          <p:nvPr>
            <p:ph type="title"/>
          </p:nvPr>
        </p:nvSpPr>
        <p:spPr>
          <a:xfrm>
            <a:off x="634602" y="234854"/>
            <a:ext cx="10515600" cy="1325563"/>
          </a:xfrm>
        </p:spPr>
        <p:txBody>
          <a:bodyPr/>
          <a:lstStyle/>
          <a:p>
            <a:r>
              <a:rPr lang="en-US" dirty="0"/>
              <a:t>Recap: Maximum Quotas</a:t>
            </a:r>
          </a:p>
        </p:txBody>
      </p:sp>
      <p:graphicFrame>
        <p:nvGraphicFramePr>
          <p:cNvPr id="5" name="Table 5">
            <a:extLst>
              <a:ext uri="{FF2B5EF4-FFF2-40B4-BE49-F238E27FC236}">
                <a16:creationId xmlns:a16="http://schemas.microsoft.com/office/drawing/2014/main" id="{7AC6B943-479B-8380-1C90-F8369A326775}"/>
              </a:ext>
            </a:extLst>
          </p:cNvPr>
          <p:cNvGraphicFramePr>
            <a:graphicFrameLocks noGrp="1"/>
          </p:cNvGraphicFramePr>
          <p:nvPr>
            <p:ph idx="1"/>
          </p:nvPr>
        </p:nvGraphicFramePr>
        <p:xfrm>
          <a:off x="4895850" y="1600554"/>
          <a:ext cx="7148512" cy="5169780"/>
        </p:xfrm>
        <a:graphic>
          <a:graphicData uri="http://schemas.openxmlformats.org/drawingml/2006/table">
            <a:tbl>
              <a:tblPr firstRow="1" bandRow="1">
                <a:tableStyleId>{5940675A-B579-460E-94D1-54222C63F5DA}</a:tableStyleId>
              </a:tblPr>
              <a:tblGrid>
                <a:gridCol w="3632850">
                  <a:extLst>
                    <a:ext uri="{9D8B030D-6E8A-4147-A177-3AD203B41FA5}">
                      <a16:colId xmlns:a16="http://schemas.microsoft.com/office/drawing/2014/main" val="376526170"/>
                    </a:ext>
                  </a:extLst>
                </a:gridCol>
                <a:gridCol w="1669940">
                  <a:extLst>
                    <a:ext uri="{9D8B030D-6E8A-4147-A177-3AD203B41FA5}">
                      <a16:colId xmlns:a16="http://schemas.microsoft.com/office/drawing/2014/main" val="1763377299"/>
                    </a:ext>
                  </a:extLst>
                </a:gridCol>
                <a:gridCol w="1845722">
                  <a:extLst>
                    <a:ext uri="{9D8B030D-6E8A-4147-A177-3AD203B41FA5}">
                      <a16:colId xmlns:a16="http://schemas.microsoft.com/office/drawing/2014/main" val="431786759"/>
                    </a:ext>
                  </a:extLst>
                </a:gridCol>
              </a:tblGrid>
              <a:tr h="782356">
                <a:tc>
                  <a:txBody>
                    <a:bodyPr/>
                    <a:lstStyle/>
                    <a:p>
                      <a:endParaRPr lang="es-ES_tradnl" sz="2800" dirty="0"/>
                    </a:p>
                  </a:txBody>
                  <a:tcPr/>
                </a:tc>
                <a:tc>
                  <a:txBody>
                    <a:bodyPr/>
                    <a:lstStyle/>
                    <a:p>
                      <a:r>
                        <a:rPr lang="es-ES_tradnl" sz="2800" dirty="0"/>
                        <a:t>Hierarchy</a:t>
                      </a:r>
                    </a:p>
                  </a:txBody>
                  <a:tcPr/>
                </a:tc>
                <a:tc>
                  <a:txBody>
                    <a:bodyPr/>
                    <a:lstStyle/>
                    <a:p>
                      <a:r>
                        <a:rPr lang="es-ES_tradnl" sz="2800" dirty="0"/>
                        <a:t>General Case</a:t>
                      </a:r>
                    </a:p>
                  </a:txBody>
                  <a:tcPr/>
                </a:tc>
                <a:extLst>
                  <a:ext uri="{0D108BD9-81ED-4DB2-BD59-A6C34878D82A}">
                    <a16:rowId xmlns:a16="http://schemas.microsoft.com/office/drawing/2014/main" val="3407660406"/>
                  </a:ext>
                </a:extLst>
              </a:tr>
              <a:tr h="782356">
                <a:tc>
                  <a:txBody>
                    <a:bodyPr/>
                    <a:lstStyle/>
                    <a:p>
                      <a:r>
                        <a:rPr lang="es-ES_tradnl" sz="2800" dirty="0"/>
                        <a:t>Finds Feasible Selection</a:t>
                      </a:r>
                    </a:p>
                    <a:p>
                      <a:endParaRPr lang="es-ES_tradnl" sz="2800" dirty="0"/>
                    </a:p>
                    <a:p>
                      <a:endParaRPr lang="es-ES_tradnl" sz="2800" dirty="0"/>
                    </a:p>
                  </a:txBody>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extLst>
                  <a:ext uri="{0D108BD9-81ED-4DB2-BD59-A6C34878D82A}">
                    <a16:rowId xmlns:a16="http://schemas.microsoft.com/office/drawing/2014/main" val="2650847312"/>
                  </a:ext>
                </a:extLst>
              </a:tr>
              <a:tr h="1426650">
                <a:tc>
                  <a:txBody>
                    <a:bodyPr/>
                    <a:lstStyle/>
                    <a:p>
                      <a:r>
                        <a:rPr lang="es-ES_tradnl" sz="2800" dirty="0"/>
                        <a:t>Maximizes Selected Applicants</a:t>
                      </a:r>
                    </a:p>
                  </a:txBody>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3">
                        <a:extLst>
                          <a:ext uri="{28A0092B-C50C-407E-A947-70E740481C1C}">
                            <a14:useLocalDpi xmlns:a14="http://schemas.microsoft.com/office/drawing/2010/main" val="0"/>
                          </a:ext>
                        </a:extLst>
                      </a:blip>
                      <a:srcRect/>
                      <a:stretch>
                        <a:fillRect/>
                      </a:stretch>
                    </a:blipFill>
                  </a:tcPr>
                </a:tc>
                <a:extLst>
                  <a:ext uri="{0D108BD9-81ED-4DB2-BD59-A6C34878D82A}">
                    <a16:rowId xmlns:a16="http://schemas.microsoft.com/office/drawing/2014/main" val="2944515532"/>
                  </a:ext>
                </a:extLst>
              </a:tr>
              <a:tr h="1426650">
                <a:tc>
                  <a:txBody>
                    <a:bodyPr/>
                    <a:lstStyle/>
                    <a:p>
                      <a:r>
                        <a:rPr lang="es-ES_tradnl" sz="2800" dirty="0"/>
                        <a:t>Priority Dominates Other Feasible Selections</a:t>
                      </a:r>
                    </a:p>
                  </a:txBody>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3">
                        <a:extLst>
                          <a:ext uri="{28A0092B-C50C-407E-A947-70E740481C1C}">
                            <a14:useLocalDpi xmlns:a14="http://schemas.microsoft.com/office/drawing/2010/main" val="0"/>
                          </a:ext>
                        </a:extLst>
                      </a:blip>
                      <a:srcRect/>
                      <a:stretch>
                        <a:fillRect/>
                      </a:stretch>
                    </a:blipFill>
                  </a:tcPr>
                </a:tc>
                <a:extLst>
                  <a:ext uri="{0D108BD9-81ED-4DB2-BD59-A6C34878D82A}">
                    <a16:rowId xmlns:a16="http://schemas.microsoft.com/office/drawing/2014/main" val="2496809140"/>
                  </a:ext>
                </a:extLst>
              </a:tr>
            </a:tbl>
          </a:graphicData>
        </a:graphic>
      </p:graphicFrame>
      <p:sp>
        <p:nvSpPr>
          <p:cNvPr id="4" name="Slide Number Placeholder 3">
            <a:extLst>
              <a:ext uri="{FF2B5EF4-FFF2-40B4-BE49-F238E27FC236}">
                <a16:creationId xmlns:a16="http://schemas.microsoft.com/office/drawing/2014/main" id="{04E27834-7E14-3748-A4CD-047687B26E1F}"/>
              </a:ext>
            </a:extLst>
          </p:cNvPr>
          <p:cNvSpPr>
            <a:spLocks noGrp="1"/>
          </p:cNvSpPr>
          <p:nvPr>
            <p:ph type="sldNum" sz="quarter" idx="12"/>
          </p:nvPr>
        </p:nvSpPr>
        <p:spPr/>
        <p:txBody>
          <a:bodyPr/>
          <a:lstStyle/>
          <a:p>
            <a:fld id="{9E969584-4773-A84E-8391-EEC4BE76D611}" type="slidenum">
              <a:rPr lang="en-US" smtClean="0"/>
              <a:t>27</a:t>
            </a:fld>
            <a:endParaRPr lang="en-US" dirty="0"/>
          </a:p>
        </p:txBody>
      </p:sp>
      <p:sp>
        <p:nvSpPr>
          <p:cNvPr id="8" name="TextBox 7">
            <a:extLst>
              <a:ext uri="{FF2B5EF4-FFF2-40B4-BE49-F238E27FC236}">
                <a16:creationId xmlns:a16="http://schemas.microsoft.com/office/drawing/2014/main" id="{EDA1B13B-2C81-C6B1-215C-E42F260BF5C6}"/>
              </a:ext>
            </a:extLst>
          </p:cNvPr>
          <p:cNvSpPr txBox="1"/>
          <p:nvPr/>
        </p:nvSpPr>
        <p:spPr>
          <a:xfrm>
            <a:off x="634602" y="1598966"/>
            <a:ext cx="4079082" cy="4832092"/>
          </a:xfrm>
          <a:prstGeom prst="rect">
            <a:avLst/>
          </a:prstGeom>
          <a:noFill/>
        </p:spPr>
        <p:txBody>
          <a:bodyPr wrap="square">
            <a:spAutoFit/>
          </a:bodyPr>
          <a:lstStyle/>
          <a:p>
            <a:pPr marL="0" indent="0">
              <a:buNone/>
            </a:pPr>
            <a:r>
              <a:rPr lang="en-US" sz="2800" b="1" dirty="0"/>
              <a:t>Top Down (“Greedy”) Processing: </a:t>
            </a:r>
          </a:p>
          <a:p>
            <a:pPr marL="0" indent="0">
              <a:buNone/>
            </a:pPr>
            <a:endParaRPr lang="en-US" sz="2800" b="1" dirty="0"/>
          </a:p>
          <a:p>
            <a:pPr marL="0" indent="0">
              <a:buNone/>
            </a:pPr>
            <a:r>
              <a:rPr lang="en-US" sz="2800" dirty="0"/>
              <a:t>Process applicants in priority order. Accept each applicant unless doing so would violate a maximum quota (when combined with applicants that have already been accepted). </a:t>
            </a:r>
          </a:p>
          <a:p>
            <a:endParaRPr lang="en-US" sz="2800" dirty="0"/>
          </a:p>
        </p:txBody>
      </p:sp>
    </p:spTree>
    <p:extLst>
      <p:ext uri="{BB962C8B-B14F-4D97-AF65-F5344CB8AC3E}">
        <p14:creationId xmlns:p14="http://schemas.microsoft.com/office/powerpoint/2010/main" val="2368816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EF2FB-4B6D-4EA7-22B2-1BB548596DE8}"/>
              </a:ext>
            </a:extLst>
          </p:cNvPr>
          <p:cNvSpPr>
            <a:spLocks noGrp="1"/>
          </p:cNvSpPr>
          <p:nvPr>
            <p:ph type="title"/>
          </p:nvPr>
        </p:nvSpPr>
        <p:spPr/>
        <p:txBody>
          <a:bodyPr/>
          <a:lstStyle/>
          <a:p>
            <a:r>
              <a:rPr lang="es-ES_tradnl" dirty="0"/>
              <a:t>Plan for Today: Minimum Quotas</a:t>
            </a:r>
          </a:p>
        </p:txBody>
      </p:sp>
      <p:sp>
        <p:nvSpPr>
          <p:cNvPr id="3" name="Content Placeholder 2">
            <a:extLst>
              <a:ext uri="{FF2B5EF4-FFF2-40B4-BE49-F238E27FC236}">
                <a16:creationId xmlns:a16="http://schemas.microsoft.com/office/drawing/2014/main" id="{F300EB6E-9324-7CF6-76CF-811694D753AF}"/>
              </a:ext>
            </a:extLst>
          </p:cNvPr>
          <p:cNvSpPr>
            <a:spLocks noGrp="1"/>
          </p:cNvSpPr>
          <p:nvPr>
            <p:ph idx="1"/>
          </p:nvPr>
        </p:nvSpPr>
        <p:spPr>
          <a:xfrm>
            <a:off x="838200" y="1825625"/>
            <a:ext cx="10515600" cy="4895850"/>
          </a:xfrm>
        </p:spPr>
        <p:txBody>
          <a:bodyPr>
            <a:noAutofit/>
          </a:bodyPr>
          <a:lstStyle/>
          <a:p>
            <a:pPr marL="514350" indent="-514350">
              <a:buFont typeface="+mj-lt"/>
              <a:buAutoNum type="arabicPeriod"/>
            </a:pPr>
            <a:r>
              <a:rPr lang="es-ES_tradnl" dirty="0"/>
              <a:t>Mechinot Gap Year Matching Overview</a:t>
            </a:r>
          </a:p>
          <a:p>
            <a:pPr marL="514350" indent="-514350">
              <a:buFont typeface="+mj-lt"/>
              <a:buAutoNum type="arabicPeriod"/>
            </a:pPr>
            <a:endParaRPr lang="es-ES_tradnl" dirty="0"/>
          </a:p>
          <a:p>
            <a:pPr marL="514350" indent="-514350">
              <a:buFont typeface="+mj-lt"/>
              <a:buAutoNum type="arabicPeriod"/>
            </a:pPr>
            <a:r>
              <a:rPr lang="es-ES_tradnl" dirty="0"/>
              <a:t>Mechinot Algorithms 1 and 2 (practice)</a:t>
            </a:r>
          </a:p>
          <a:p>
            <a:pPr marL="514350" indent="-514350">
              <a:buFont typeface="+mj-lt"/>
              <a:buAutoNum type="arabicPeriod"/>
            </a:pPr>
            <a:endParaRPr lang="es-ES_tradnl" dirty="0"/>
          </a:p>
          <a:p>
            <a:pPr marL="514350" indent="-514350">
              <a:buFont typeface="+mj-lt"/>
              <a:buAutoNum type="arabicPeriod"/>
            </a:pPr>
            <a:r>
              <a:rPr lang="es-ES_tradnl" dirty="0"/>
              <a:t>Analysis: nested quota categories</a:t>
            </a:r>
          </a:p>
          <a:p>
            <a:pPr marL="514350" indent="-514350">
              <a:buFont typeface="+mj-lt"/>
              <a:buAutoNum type="arabicPeriod"/>
            </a:pPr>
            <a:endParaRPr lang="es-ES_tradnl" dirty="0"/>
          </a:p>
          <a:p>
            <a:pPr marL="514350" indent="-514350">
              <a:buFont typeface="+mj-lt"/>
              <a:buAutoNum type="arabicPeriod"/>
            </a:pPr>
            <a:r>
              <a:rPr lang="es-ES_tradnl" dirty="0"/>
              <a:t>Generalized Top Down Algorithm (if categories are not nested)</a:t>
            </a:r>
          </a:p>
        </p:txBody>
      </p:sp>
      <p:sp>
        <p:nvSpPr>
          <p:cNvPr id="4" name="Slide Number Placeholder 3">
            <a:extLst>
              <a:ext uri="{FF2B5EF4-FFF2-40B4-BE49-F238E27FC236}">
                <a16:creationId xmlns:a16="http://schemas.microsoft.com/office/drawing/2014/main" id="{E70F61E3-B151-E467-86FB-FF168A297663}"/>
              </a:ext>
            </a:extLst>
          </p:cNvPr>
          <p:cNvSpPr>
            <a:spLocks noGrp="1"/>
          </p:cNvSpPr>
          <p:nvPr>
            <p:ph type="sldNum" sz="quarter" idx="12"/>
          </p:nvPr>
        </p:nvSpPr>
        <p:spPr/>
        <p:txBody>
          <a:bodyPr/>
          <a:lstStyle/>
          <a:p>
            <a:fld id="{9E969584-4773-A84E-8391-EEC4BE76D611}" type="slidenum">
              <a:rPr lang="en-US" smtClean="0"/>
              <a:t>28</a:t>
            </a:fld>
            <a:endParaRPr lang="en-US" dirty="0"/>
          </a:p>
        </p:txBody>
      </p:sp>
    </p:spTree>
    <p:extLst>
      <p:ext uri="{BB962C8B-B14F-4D97-AF65-F5344CB8AC3E}">
        <p14:creationId xmlns:p14="http://schemas.microsoft.com/office/powerpoint/2010/main" val="2589816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9F166-DF92-01ED-2272-388648161427}"/>
              </a:ext>
            </a:extLst>
          </p:cNvPr>
          <p:cNvSpPr>
            <a:spLocks noGrp="1"/>
          </p:cNvSpPr>
          <p:nvPr>
            <p:ph type="title"/>
          </p:nvPr>
        </p:nvSpPr>
        <p:spPr/>
        <p:txBody>
          <a:bodyPr/>
          <a:lstStyle/>
          <a:p>
            <a:r>
              <a:rPr lang="en-US" dirty="0"/>
              <a:t>Examples of Matching with Diversity Goals</a:t>
            </a:r>
            <a:endParaRPr lang="es-ES_tradnl" dirty="0"/>
          </a:p>
        </p:txBody>
      </p:sp>
      <p:sp>
        <p:nvSpPr>
          <p:cNvPr id="3" name="Content Placeholder 2">
            <a:extLst>
              <a:ext uri="{FF2B5EF4-FFF2-40B4-BE49-F238E27FC236}">
                <a16:creationId xmlns:a16="http://schemas.microsoft.com/office/drawing/2014/main" id="{5E74096D-28A4-5FF2-0B40-A80876B6F8EA}"/>
              </a:ext>
            </a:extLst>
          </p:cNvPr>
          <p:cNvSpPr>
            <a:spLocks noGrp="1"/>
          </p:cNvSpPr>
          <p:nvPr>
            <p:ph idx="1"/>
          </p:nvPr>
        </p:nvSpPr>
        <p:spPr>
          <a:xfrm>
            <a:off x="838200" y="1825625"/>
            <a:ext cx="11049000" cy="4351338"/>
          </a:xfrm>
        </p:spPr>
        <p:txBody>
          <a:bodyPr/>
          <a:lstStyle/>
          <a:p>
            <a:pPr marL="0" indent="0">
              <a:buNone/>
            </a:pPr>
            <a:r>
              <a:rPr lang="es-ES_tradnl" dirty="0"/>
              <a:t>Previously: assumed institutions choose top C</a:t>
            </a:r>
            <a:r>
              <a:rPr lang="es-ES_tradnl" b="1" dirty="0"/>
              <a:t> </a:t>
            </a:r>
            <a:r>
              <a:rPr lang="es-ES_tradnl" dirty="0"/>
              <a:t>applicants.</a:t>
            </a:r>
          </a:p>
        </p:txBody>
      </p:sp>
      <p:sp>
        <p:nvSpPr>
          <p:cNvPr id="4" name="Slide Number Placeholder 3">
            <a:extLst>
              <a:ext uri="{FF2B5EF4-FFF2-40B4-BE49-F238E27FC236}">
                <a16:creationId xmlns:a16="http://schemas.microsoft.com/office/drawing/2014/main" id="{15925A5A-6AB1-C23A-73AA-AE64B37E0ADA}"/>
              </a:ext>
            </a:extLst>
          </p:cNvPr>
          <p:cNvSpPr>
            <a:spLocks noGrp="1"/>
          </p:cNvSpPr>
          <p:nvPr>
            <p:ph type="sldNum" sz="quarter" idx="12"/>
          </p:nvPr>
        </p:nvSpPr>
        <p:spPr/>
        <p:txBody>
          <a:bodyPr/>
          <a:lstStyle/>
          <a:p>
            <a:fld id="{9E969584-4773-A84E-8391-EEC4BE76D611}" type="slidenum">
              <a:rPr lang="en-US" smtClean="0"/>
              <a:t>2</a:t>
            </a:fld>
            <a:endParaRPr lang="en-US" dirty="0"/>
          </a:p>
        </p:txBody>
      </p:sp>
      <p:sp>
        <p:nvSpPr>
          <p:cNvPr id="5" name="Content Placeholder 2">
            <a:extLst>
              <a:ext uri="{FF2B5EF4-FFF2-40B4-BE49-F238E27FC236}">
                <a16:creationId xmlns:a16="http://schemas.microsoft.com/office/drawing/2014/main" id="{0672DAA0-919A-9D32-9049-164E684B0D92}"/>
              </a:ext>
            </a:extLst>
          </p:cNvPr>
          <p:cNvSpPr txBox="1">
            <a:spLocks/>
          </p:cNvSpPr>
          <p:nvPr/>
        </p:nvSpPr>
        <p:spPr>
          <a:xfrm>
            <a:off x="838200" y="3429000"/>
            <a:ext cx="52578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_tradnl" dirty="0"/>
              <a:t>Diversity Visa Lottery</a:t>
            </a:r>
          </a:p>
          <a:p>
            <a:r>
              <a:rPr lang="es-ES_tradnl" dirty="0"/>
              <a:t>Israeli Gap Year Programs</a:t>
            </a:r>
          </a:p>
          <a:p>
            <a:r>
              <a:rPr lang="es-ES_tradnl" dirty="0"/>
              <a:t>Chilean Constitutional Assembly</a:t>
            </a:r>
          </a:p>
          <a:p>
            <a:r>
              <a:rPr lang="es-ES_tradnl" dirty="0"/>
              <a:t>NYC Affordable Housing</a:t>
            </a:r>
          </a:p>
          <a:p>
            <a:endParaRPr lang="es-ES_tradnl" dirty="0"/>
          </a:p>
        </p:txBody>
      </p:sp>
      <p:sp>
        <p:nvSpPr>
          <p:cNvPr id="6" name="Content Placeholder 2">
            <a:extLst>
              <a:ext uri="{FF2B5EF4-FFF2-40B4-BE49-F238E27FC236}">
                <a16:creationId xmlns:a16="http://schemas.microsoft.com/office/drawing/2014/main" id="{97D7BF23-ACD9-C720-9C16-703B5ABE78B3}"/>
              </a:ext>
            </a:extLst>
          </p:cNvPr>
          <p:cNvSpPr txBox="1">
            <a:spLocks/>
          </p:cNvSpPr>
          <p:nvPr/>
        </p:nvSpPr>
        <p:spPr>
          <a:xfrm>
            <a:off x="6021656" y="3429000"/>
            <a:ext cx="630415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ES_tradnl" dirty="0"/>
              <a:t>H1B Visa Lottery </a:t>
            </a:r>
          </a:p>
          <a:p>
            <a:r>
              <a:rPr lang="es-ES_tradnl" dirty="0"/>
              <a:t>Indian Civil Service</a:t>
            </a:r>
          </a:p>
          <a:p>
            <a:r>
              <a:rPr lang="es-ES_tradnl" dirty="0"/>
              <a:t>Brazilian University Admissions</a:t>
            </a:r>
          </a:p>
          <a:p>
            <a:r>
              <a:rPr lang="es-ES_tradnl" dirty="0"/>
              <a:t>Chilean School Choice</a:t>
            </a:r>
          </a:p>
          <a:p>
            <a:endParaRPr lang="es-ES_tradnl" dirty="0"/>
          </a:p>
        </p:txBody>
      </p:sp>
      <p:sp>
        <p:nvSpPr>
          <p:cNvPr id="7" name="Content Placeholder 2">
            <a:extLst>
              <a:ext uri="{FF2B5EF4-FFF2-40B4-BE49-F238E27FC236}">
                <a16:creationId xmlns:a16="http://schemas.microsoft.com/office/drawing/2014/main" id="{9FF8E86D-1E6E-D082-8D34-3D39C373B71C}"/>
              </a:ext>
            </a:extLst>
          </p:cNvPr>
          <p:cNvSpPr txBox="1">
            <a:spLocks/>
          </p:cNvSpPr>
          <p:nvPr/>
        </p:nvSpPr>
        <p:spPr>
          <a:xfrm>
            <a:off x="838200" y="2824734"/>
            <a:ext cx="1030605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_tradnl" dirty="0"/>
              <a:t>Institutions often care about </a:t>
            </a:r>
            <a:r>
              <a:rPr lang="es-ES_tradnl" b="1" dirty="0"/>
              <a:t>representation of different groups</a:t>
            </a:r>
            <a:r>
              <a:rPr lang="es-ES_tradnl" dirty="0"/>
              <a:t>:  </a:t>
            </a:r>
          </a:p>
        </p:txBody>
      </p:sp>
    </p:spTree>
    <p:extLst>
      <p:ext uri="{BB962C8B-B14F-4D97-AF65-F5344CB8AC3E}">
        <p14:creationId xmlns:p14="http://schemas.microsoft.com/office/powerpoint/2010/main" val="333711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1"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6" grpId="1"/>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8B3F6-257E-8299-3AAD-642D58195D2C}"/>
              </a:ext>
            </a:extLst>
          </p:cNvPr>
          <p:cNvSpPr>
            <a:spLocks noGrp="1"/>
          </p:cNvSpPr>
          <p:nvPr>
            <p:ph type="title"/>
          </p:nvPr>
        </p:nvSpPr>
        <p:spPr>
          <a:xfrm>
            <a:off x="433754" y="544512"/>
            <a:ext cx="10515600" cy="1325563"/>
          </a:xfrm>
        </p:spPr>
        <p:txBody>
          <a:bodyPr/>
          <a:lstStyle/>
          <a:p>
            <a:r>
              <a:rPr lang="en-US" dirty="0"/>
              <a:t>By the end of class, you will be able to…</a:t>
            </a:r>
          </a:p>
        </p:txBody>
      </p:sp>
      <p:sp>
        <p:nvSpPr>
          <p:cNvPr id="3" name="Content Placeholder 2">
            <a:extLst>
              <a:ext uri="{FF2B5EF4-FFF2-40B4-BE49-F238E27FC236}">
                <a16:creationId xmlns:a16="http://schemas.microsoft.com/office/drawing/2014/main" id="{5500617E-BC0F-DC28-C898-99FDD1B4D9DF}"/>
              </a:ext>
            </a:extLst>
          </p:cNvPr>
          <p:cNvSpPr>
            <a:spLocks noGrp="1"/>
          </p:cNvSpPr>
          <p:nvPr>
            <p:ph idx="1"/>
          </p:nvPr>
        </p:nvSpPr>
        <p:spPr>
          <a:xfrm>
            <a:off x="433754" y="2005012"/>
            <a:ext cx="11353800" cy="4351338"/>
          </a:xfrm>
        </p:spPr>
        <p:txBody>
          <a:bodyPr/>
          <a:lstStyle/>
          <a:p>
            <a:endParaRPr lang="en-US" dirty="0"/>
          </a:p>
          <a:p>
            <a:r>
              <a:rPr lang="en-US" dirty="0"/>
              <a:t>Determine selections chosen by Mechinot Algorithms 1 and 2 on examples. </a:t>
            </a:r>
          </a:p>
          <a:p>
            <a:endParaRPr lang="en-US" dirty="0"/>
          </a:p>
          <a:p>
            <a:r>
              <a:rPr lang="en-US" dirty="0"/>
              <a:t>Describe how to make nested categories from non-nested ones.</a:t>
            </a:r>
          </a:p>
          <a:p>
            <a:endParaRPr lang="en-US" dirty="0"/>
          </a:p>
          <a:p>
            <a:r>
              <a:rPr lang="en-US" dirty="0"/>
              <a:t>Describe how the generalized top down algorithm works.</a:t>
            </a:r>
          </a:p>
        </p:txBody>
      </p:sp>
      <p:sp>
        <p:nvSpPr>
          <p:cNvPr id="4" name="Slide Number Placeholder 3">
            <a:extLst>
              <a:ext uri="{FF2B5EF4-FFF2-40B4-BE49-F238E27FC236}">
                <a16:creationId xmlns:a16="http://schemas.microsoft.com/office/drawing/2014/main" id="{BA5EC6E5-A930-6682-45EE-996977B30CD0}"/>
              </a:ext>
            </a:extLst>
          </p:cNvPr>
          <p:cNvSpPr>
            <a:spLocks noGrp="1"/>
          </p:cNvSpPr>
          <p:nvPr>
            <p:ph type="sldNum" sz="quarter" idx="12"/>
          </p:nvPr>
        </p:nvSpPr>
        <p:spPr/>
        <p:txBody>
          <a:bodyPr/>
          <a:lstStyle/>
          <a:p>
            <a:fld id="{9E969584-4773-A84E-8391-EEC4BE76D611}" type="slidenum">
              <a:rPr lang="en-US" smtClean="0"/>
              <a:t>29</a:t>
            </a:fld>
            <a:endParaRPr lang="en-US" dirty="0"/>
          </a:p>
        </p:txBody>
      </p:sp>
    </p:spTree>
    <p:extLst>
      <p:ext uri="{BB962C8B-B14F-4D97-AF65-F5344CB8AC3E}">
        <p14:creationId xmlns:p14="http://schemas.microsoft.com/office/powerpoint/2010/main" val="2276423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0CF66-FF1C-BBA9-287A-A7C3ABAEBACE}"/>
              </a:ext>
            </a:extLst>
          </p:cNvPr>
          <p:cNvSpPr>
            <a:spLocks noGrp="1"/>
          </p:cNvSpPr>
          <p:nvPr>
            <p:ph type="title"/>
          </p:nvPr>
        </p:nvSpPr>
        <p:spPr>
          <a:xfrm>
            <a:off x="838200" y="136525"/>
            <a:ext cx="10515600" cy="1325563"/>
          </a:xfrm>
        </p:spPr>
        <p:txBody>
          <a:bodyPr/>
          <a:lstStyle/>
          <a:p>
            <a:r>
              <a:rPr lang="es-ES_tradnl" dirty="0"/>
              <a:t>Gap Year Matching in Israel</a:t>
            </a:r>
          </a:p>
        </p:txBody>
      </p:sp>
      <p:sp>
        <p:nvSpPr>
          <p:cNvPr id="3" name="Content Placeholder 2">
            <a:extLst>
              <a:ext uri="{FF2B5EF4-FFF2-40B4-BE49-F238E27FC236}">
                <a16:creationId xmlns:a16="http://schemas.microsoft.com/office/drawing/2014/main" id="{8B2F6D7A-FE7B-4EC8-1526-EC0974E1755E}"/>
              </a:ext>
            </a:extLst>
          </p:cNvPr>
          <p:cNvSpPr>
            <a:spLocks noGrp="1"/>
          </p:cNvSpPr>
          <p:nvPr>
            <p:ph idx="1"/>
          </p:nvPr>
        </p:nvSpPr>
        <p:spPr>
          <a:xfrm>
            <a:off x="838199" y="1323976"/>
            <a:ext cx="11353801" cy="4351338"/>
          </a:xfrm>
        </p:spPr>
        <p:txBody>
          <a:bodyPr>
            <a:noAutofit/>
          </a:bodyPr>
          <a:lstStyle/>
          <a:p>
            <a:pPr marL="0" indent="0">
              <a:buNone/>
            </a:pPr>
            <a:r>
              <a:rPr lang="en-US" i="1" dirty="0">
                <a:effectLst/>
              </a:rPr>
              <a:t>Matching for the Israeli “Mechinot” Gap-Year Programs: Handling Rich Diversity Requirements</a:t>
            </a:r>
            <a:r>
              <a:rPr lang="en-US" i="1" dirty="0"/>
              <a:t> </a:t>
            </a:r>
            <a:r>
              <a:rPr lang="en-US" dirty="0">
                <a:effectLst/>
              </a:rPr>
              <a:t>(Gonczarowski</a:t>
            </a:r>
            <a:r>
              <a:rPr lang="en-US" dirty="0"/>
              <a:t>, </a:t>
            </a:r>
            <a:r>
              <a:rPr lang="en-US" dirty="0">
                <a:effectLst/>
              </a:rPr>
              <a:t>Kovalio, Nisan and Romm).</a:t>
            </a:r>
          </a:p>
          <a:p>
            <a:pPr marL="0" indent="0">
              <a:buNone/>
            </a:pPr>
            <a:endParaRPr lang="en-US" sz="800" dirty="0">
              <a:effectLst/>
            </a:endParaRPr>
          </a:p>
          <a:p>
            <a:pPr marL="0" indent="0">
              <a:buNone/>
            </a:pPr>
            <a:r>
              <a:rPr lang="en-US" dirty="0">
                <a:effectLst/>
              </a:rPr>
              <a:t>Israelis are required to enlist in the military 2-3 years after high school. </a:t>
            </a:r>
          </a:p>
          <a:p>
            <a:pPr marL="0" indent="0">
              <a:buNone/>
            </a:pPr>
            <a:r>
              <a:rPr lang="en-US" dirty="0">
                <a:effectLst/>
              </a:rPr>
              <a:t>Some institutions (PMAs) offer “gap year” before starting military service.</a:t>
            </a:r>
          </a:p>
          <a:p>
            <a:pPr marL="0" indent="0">
              <a:buNone/>
            </a:pPr>
            <a:endParaRPr lang="en-US" sz="800" dirty="0"/>
          </a:p>
          <a:p>
            <a:pPr marL="0" indent="0">
              <a:buNone/>
            </a:pPr>
            <a:r>
              <a:rPr lang="en-US" dirty="0"/>
              <a:t>These m</a:t>
            </a:r>
            <a:r>
              <a:rPr lang="en-US" dirty="0">
                <a:effectLst/>
              </a:rPr>
              <a:t>ostly focus on educational and volunteering activities. </a:t>
            </a:r>
          </a:p>
          <a:p>
            <a:pPr marL="0" indent="0">
              <a:buNone/>
            </a:pPr>
            <a:endParaRPr lang="en-US" sz="800" dirty="0"/>
          </a:p>
          <a:p>
            <a:pPr marL="457200" lvl="1" indent="0">
              <a:buNone/>
            </a:pPr>
            <a:r>
              <a:rPr lang="en-US" sz="2800" i="1" dirty="0">
                <a:effectLst/>
              </a:rPr>
              <a:t>There are over 50 different PMAs, and these are very heterogeneous: some are religious, some secular, and some mixed; some are co-ed and some (mostly the religious ones) are single-gender; they have different mixes of activities, different focuses of studies, different philosophical and social approaches (from purely religious orthodox to very progressive), and, one may comfortably say, quite different political leanings. </a:t>
            </a:r>
          </a:p>
          <a:p>
            <a:pPr marL="0" indent="0">
              <a:buNone/>
            </a:pPr>
            <a:endParaRPr lang="en-US" dirty="0"/>
          </a:p>
          <a:p>
            <a:pPr marL="0" indent="0">
              <a:buNone/>
            </a:pPr>
            <a:endParaRPr lang="en-US" dirty="0"/>
          </a:p>
          <a:p>
            <a:pPr marL="0" indent="0">
              <a:buNone/>
            </a:pPr>
            <a:endParaRPr lang="en-US" dirty="0"/>
          </a:p>
          <a:p>
            <a:pPr marL="0" indent="0">
              <a:buNone/>
            </a:pPr>
            <a:endParaRPr lang="en-US" dirty="0">
              <a:effectLst/>
            </a:endParaRPr>
          </a:p>
          <a:p>
            <a:pPr marL="0" indent="0">
              <a:buNone/>
            </a:pPr>
            <a:endParaRPr lang="en-US" dirty="0"/>
          </a:p>
          <a:p>
            <a:pPr marL="0" indent="0">
              <a:buNone/>
            </a:pPr>
            <a:endParaRPr lang="en-US" dirty="0"/>
          </a:p>
          <a:p>
            <a:pPr marL="0" indent="0">
              <a:buNone/>
            </a:pPr>
            <a:endParaRPr lang="es-ES_tradnl" dirty="0"/>
          </a:p>
        </p:txBody>
      </p:sp>
      <p:sp>
        <p:nvSpPr>
          <p:cNvPr id="4" name="Slide Number Placeholder 3">
            <a:extLst>
              <a:ext uri="{FF2B5EF4-FFF2-40B4-BE49-F238E27FC236}">
                <a16:creationId xmlns:a16="http://schemas.microsoft.com/office/drawing/2014/main" id="{8A17033E-F34E-866D-7D00-347CDAF4D3EE}"/>
              </a:ext>
            </a:extLst>
          </p:cNvPr>
          <p:cNvSpPr>
            <a:spLocks noGrp="1"/>
          </p:cNvSpPr>
          <p:nvPr>
            <p:ph type="sldNum" sz="quarter" idx="12"/>
          </p:nvPr>
        </p:nvSpPr>
        <p:spPr/>
        <p:txBody>
          <a:bodyPr/>
          <a:lstStyle/>
          <a:p>
            <a:fld id="{9E969584-4773-A84E-8391-EEC4BE76D611}" type="slidenum">
              <a:rPr lang="en-US" smtClean="0"/>
              <a:t>30</a:t>
            </a:fld>
            <a:endParaRPr lang="en-US" dirty="0"/>
          </a:p>
        </p:txBody>
      </p:sp>
    </p:spTree>
    <p:extLst>
      <p:ext uri="{BB962C8B-B14F-4D97-AF65-F5344CB8AC3E}">
        <p14:creationId xmlns:p14="http://schemas.microsoft.com/office/powerpoint/2010/main" val="31645283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0CF66-FF1C-BBA9-287A-A7C3ABAEBACE}"/>
              </a:ext>
            </a:extLst>
          </p:cNvPr>
          <p:cNvSpPr>
            <a:spLocks noGrp="1"/>
          </p:cNvSpPr>
          <p:nvPr>
            <p:ph type="title"/>
          </p:nvPr>
        </p:nvSpPr>
        <p:spPr/>
        <p:txBody>
          <a:bodyPr/>
          <a:lstStyle/>
          <a:p>
            <a:r>
              <a:rPr lang="es-ES_tradnl" dirty="0"/>
              <a:t>Gap Year Matching in Israel</a:t>
            </a:r>
          </a:p>
        </p:txBody>
      </p:sp>
      <p:sp>
        <p:nvSpPr>
          <p:cNvPr id="3" name="Content Placeholder 2">
            <a:extLst>
              <a:ext uri="{FF2B5EF4-FFF2-40B4-BE49-F238E27FC236}">
                <a16:creationId xmlns:a16="http://schemas.microsoft.com/office/drawing/2014/main" id="{8B2F6D7A-FE7B-4EC8-1526-EC0974E1755E}"/>
              </a:ext>
            </a:extLst>
          </p:cNvPr>
          <p:cNvSpPr>
            <a:spLocks noGrp="1"/>
          </p:cNvSpPr>
          <p:nvPr>
            <p:ph idx="1"/>
          </p:nvPr>
        </p:nvSpPr>
        <p:spPr>
          <a:xfrm>
            <a:off x="838200" y="1825625"/>
            <a:ext cx="10313020" cy="4351338"/>
          </a:xfrm>
        </p:spPr>
        <p:txBody>
          <a:bodyPr>
            <a:normAutofit fontScale="92500" lnSpcReduction="20000"/>
          </a:bodyPr>
          <a:lstStyle/>
          <a:p>
            <a:pPr marL="0" indent="0">
              <a:buNone/>
            </a:pPr>
            <a:r>
              <a:rPr lang="en-US" i="1" dirty="0">
                <a:effectLst/>
                <a:latin typeface="CMR17"/>
              </a:rPr>
              <a:t>Matching for the Israeli “Mechinot” Gap-Year Programs: Handling Rich Diversity Requirements</a:t>
            </a:r>
            <a:r>
              <a:rPr lang="en-US" i="1" dirty="0"/>
              <a:t> </a:t>
            </a:r>
            <a:r>
              <a:rPr lang="en-US" dirty="0">
                <a:effectLst/>
                <a:latin typeface="CMR12"/>
              </a:rPr>
              <a:t>(Gonczarowski</a:t>
            </a:r>
            <a:r>
              <a:rPr lang="en-US" dirty="0">
                <a:latin typeface="CMSY8"/>
              </a:rPr>
              <a:t>, </a:t>
            </a:r>
            <a:r>
              <a:rPr lang="en-US" dirty="0">
                <a:effectLst/>
                <a:latin typeface="CMR12"/>
              </a:rPr>
              <a:t>Kovalio, Nisan</a:t>
            </a:r>
            <a:r>
              <a:rPr lang="en-US" dirty="0">
                <a:effectLst/>
                <a:latin typeface="CMSY8"/>
              </a:rPr>
              <a:t> and </a:t>
            </a:r>
            <a:r>
              <a:rPr lang="en-US" dirty="0">
                <a:effectLst/>
                <a:latin typeface="CMR12"/>
              </a:rPr>
              <a:t>Romm).</a:t>
            </a:r>
          </a:p>
          <a:p>
            <a:pPr marL="0" indent="0">
              <a:buNone/>
            </a:pPr>
            <a:endParaRPr lang="en-US" sz="2400" dirty="0">
              <a:effectLst/>
              <a:latin typeface="CMR12"/>
            </a:endParaRPr>
          </a:p>
          <a:p>
            <a:pPr marL="0" indent="0">
              <a:buNone/>
            </a:pPr>
            <a:r>
              <a:rPr lang="en-US" sz="2400" dirty="0">
                <a:effectLst/>
              </a:rPr>
              <a:t>Israeli youth typically graduate from high school at the approximate age of 18 and are then required to enlist in the military for about two and a half years (currently a bit less for women and a bit more for men). There are several institutions that offer high-school graduates a “gap year” before starting their military service, mostly focusing on some combination of educational and volunteering activities. </a:t>
            </a:r>
          </a:p>
          <a:p>
            <a:pPr marL="0" indent="0">
              <a:buNone/>
            </a:pPr>
            <a:endParaRPr lang="en-US" sz="2400" dirty="0"/>
          </a:p>
          <a:p>
            <a:pPr marL="0" indent="0">
              <a:buNone/>
            </a:pPr>
            <a:r>
              <a:rPr lang="en-US" sz="2400" dirty="0">
                <a:effectLst/>
              </a:rPr>
              <a:t>There are over 50 different PMAs, and these are very heterogeneous: some are religious, some secular, and some mixed; some are co-ed and some (mostly the religious ones) are single-gender; they have dif- ferent mixes of activities, different focuses of studies, different philosophical and social approaches (from purely religious orthodox to very progressive), and, one may comfortably say, quite different political leanings. </a:t>
            </a:r>
          </a:p>
          <a:p>
            <a:pPr marL="0" indent="0">
              <a:buNone/>
            </a:pPr>
            <a:endParaRPr lang="en-US" sz="2400" dirty="0">
              <a:latin typeface="CMR10"/>
            </a:endParaRPr>
          </a:p>
          <a:p>
            <a:pPr marL="0" indent="0">
              <a:buNone/>
            </a:pPr>
            <a:endParaRPr lang="en-US" sz="2400" dirty="0"/>
          </a:p>
          <a:p>
            <a:pPr marL="0" indent="0">
              <a:buNone/>
            </a:pPr>
            <a:endParaRPr lang="en-US" sz="2400" dirty="0"/>
          </a:p>
          <a:p>
            <a:pPr marL="0" indent="0">
              <a:buNone/>
            </a:pPr>
            <a:endParaRPr lang="en-US" dirty="0">
              <a:effectLst/>
              <a:latin typeface="CMR12"/>
            </a:endParaRPr>
          </a:p>
          <a:p>
            <a:pPr marL="0" indent="0">
              <a:buNone/>
            </a:pPr>
            <a:endParaRPr lang="en-US" dirty="0">
              <a:latin typeface="CMR12"/>
            </a:endParaRPr>
          </a:p>
          <a:p>
            <a:pPr marL="0" indent="0">
              <a:buNone/>
            </a:pPr>
            <a:endParaRPr lang="en-US" dirty="0"/>
          </a:p>
          <a:p>
            <a:pPr marL="0" indent="0">
              <a:buNone/>
            </a:pPr>
            <a:endParaRPr lang="es-ES_tradnl" dirty="0"/>
          </a:p>
        </p:txBody>
      </p:sp>
      <p:sp>
        <p:nvSpPr>
          <p:cNvPr id="4" name="Slide Number Placeholder 3">
            <a:extLst>
              <a:ext uri="{FF2B5EF4-FFF2-40B4-BE49-F238E27FC236}">
                <a16:creationId xmlns:a16="http://schemas.microsoft.com/office/drawing/2014/main" id="{8A17033E-F34E-866D-7D00-347CDAF4D3EE}"/>
              </a:ext>
            </a:extLst>
          </p:cNvPr>
          <p:cNvSpPr>
            <a:spLocks noGrp="1"/>
          </p:cNvSpPr>
          <p:nvPr>
            <p:ph type="sldNum" sz="quarter" idx="12"/>
          </p:nvPr>
        </p:nvSpPr>
        <p:spPr/>
        <p:txBody>
          <a:bodyPr/>
          <a:lstStyle/>
          <a:p>
            <a:fld id="{9E969584-4773-A84E-8391-EEC4BE76D611}" type="slidenum">
              <a:rPr lang="en-US" smtClean="0"/>
              <a:t>31</a:t>
            </a:fld>
            <a:endParaRPr lang="en-US" dirty="0"/>
          </a:p>
        </p:txBody>
      </p:sp>
    </p:spTree>
    <p:extLst>
      <p:ext uri="{BB962C8B-B14F-4D97-AF65-F5344CB8AC3E}">
        <p14:creationId xmlns:p14="http://schemas.microsoft.com/office/powerpoint/2010/main" val="15305723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64078-5814-9995-ED2D-280932916E1B}"/>
              </a:ext>
            </a:extLst>
          </p:cNvPr>
          <p:cNvSpPr>
            <a:spLocks noGrp="1"/>
          </p:cNvSpPr>
          <p:nvPr>
            <p:ph type="title"/>
          </p:nvPr>
        </p:nvSpPr>
        <p:spPr/>
        <p:txBody>
          <a:bodyPr/>
          <a:lstStyle/>
          <a:p>
            <a:r>
              <a:rPr lang="es-ES_tradnl" dirty="0"/>
              <a:t>Old System</a:t>
            </a:r>
          </a:p>
        </p:txBody>
      </p:sp>
      <p:sp>
        <p:nvSpPr>
          <p:cNvPr id="3" name="Content Placeholder 2">
            <a:extLst>
              <a:ext uri="{FF2B5EF4-FFF2-40B4-BE49-F238E27FC236}">
                <a16:creationId xmlns:a16="http://schemas.microsoft.com/office/drawing/2014/main" id="{FD13FEE1-53E1-28C0-5968-8B100F2B46EC}"/>
              </a:ext>
            </a:extLst>
          </p:cNvPr>
          <p:cNvSpPr>
            <a:spLocks noGrp="1"/>
          </p:cNvSpPr>
          <p:nvPr>
            <p:ph idx="1"/>
          </p:nvPr>
        </p:nvSpPr>
        <p:spPr>
          <a:xfrm>
            <a:off x="838199" y="1825625"/>
            <a:ext cx="10892883" cy="4351338"/>
          </a:xfrm>
        </p:spPr>
        <p:txBody>
          <a:bodyPr>
            <a:noAutofit/>
          </a:bodyPr>
          <a:lstStyle/>
          <a:p>
            <a:pPr marL="0" indent="0">
              <a:buNone/>
            </a:pPr>
            <a:r>
              <a:rPr lang="en-US" dirty="0"/>
              <a:t>Candidates visit PMAs over a period of months. </a:t>
            </a:r>
          </a:p>
          <a:p>
            <a:pPr marL="0" indent="0">
              <a:buNone/>
            </a:pPr>
            <a:r>
              <a:rPr lang="en-US" dirty="0"/>
              <a:t>Offers made on the spot (or soon after).</a:t>
            </a:r>
          </a:p>
          <a:p>
            <a:pPr marL="0" indent="0">
              <a:buNone/>
            </a:pPr>
            <a:endParaRPr lang="en-US" dirty="0"/>
          </a:p>
          <a:p>
            <a:pPr marL="0" indent="0">
              <a:buNone/>
            </a:pPr>
            <a:r>
              <a:rPr lang="en-US" b="1" dirty="0"/>
              <a:t>Advantage: </a:t>
            </a:r>
            <a:r>
              <a:rPr lang="en-US" dirty="0"/>
              <a:t>PMAs can build a balanced cohort by considering who has already accepted when deciding on new offers. </a:t>
            </a:r>
          </a:p>
          <a:p>
            <a:pPr marL="0" indent="0">
              <a:buNone/>
            </a:pPr>
            <a:endParaRPr lang="en-US" dirty="0"/>
          </a:p>
          <a:p>
            <a:pPr marL="0" indent="0">
              <a:buNone/>
            </a:pPr>
            <a:r>
              <a:rPr lang="en-US" b="1" dirty="0"/>
              <a:t>Disadvantages: </a:t>
            </a:r>
          </a:p>
          <a:p>
            <a:r>
              <a:rPr lang="en-US" dirty="0"/>
              <a:t>PMAs make “exploding offers” (pressure candidates to accept before visiting other PMAS).</a:t>
            </a:r>
          </a:p>
          <a:p>
            <a:r>
              <a:rPr lang="en-US" dirty="0"/>
              <a:t>PMAs must make offers before seeing all candidates.</a:t>
            </a:r>
          </a:p>
          <a:p>
            <a:pPr marL="0" indent="0">
              <a:buNone/>
            </a:pPr>
            <a:endParaRPr lang="en-US" b="1" dirty="0"/>
          </a:p>
          <a:p>
            <a:pPr marL="0" indent="0">
              <a:buNone/>
            </a:pPr>
            <a:endParaRPr lang="es-ES_tradnl" dirty="0"/>
          </a:p>
        </p:txBody>
      </p:sp>
      <p:sp>
        <p:nvSpPr>
          <p:cNvPr id="4" name="Slide Number Placeholder 3">
            <a:extLst>
              <a:ext uri="{FF2B5EF4-FFF2-40B4-BE49-F238E27FC236}">
                <a16:creationId xmlns:a16="http://schemas.microsoft.com/office/drawing/2014/main" id="{CE6124A9-20BE-822B-1409-4ADA184DEF13}"/>
              </a:ext>
            </a:extLst>
          </p:cNvPr>
          <p:cNvSpPr>
            <a:spLocks noGrp="1"/>
          </p:cNvSpPr>
          <p:nvPr>
            <p:ph type="sldNum" sz="quarter" idx="12"/>
          </p:nvPr>
        </p:nvSpPr>
        <p:spPr/>
        <p:txBody>
          <a:bodyPr/>
          <a:lstStyle/>
          <a:p>
            <a:fld id="{9E969584-4773-A84E-8391-EEC4BE76D611}" type="slidenum">
              <a:rPr lang="en-US" smtClean="0"/>
              <a:t>32</a:t>
            </a:fld>
            <a:endParaRPr lang="en-US" dirty="0"/>
          </a:p>
        </p:txBody>
      </p:sp>
    </p:spTree>
    <p:extLst>
      <p:ext uri="{BB962C8B-B14F-4D97-AF65-F5344CB8AC3E}">
        <p14:creationId xmlns:p14="http://schemas.microsoft.com/office/powerpoint/2010/main" val="21543503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F80CD6-B7EF-4A6A-7BF6-00387BE1D0F9}"/>
              </a:ext>
            </a:extLst>
          </p:cNvPr>
          <p:cNvSpPr>
            <a:spLocks noGrp="1"/>
          </p:cNvSpPr>
          <p:nvPr>
            <p:ph type="title"/>
          </p:nvPr>
        </p:nvSpPr>
        <p:spPr/>
        <p:txBody>
          <a:bodyPr/>
          <a:lstStyle/>
          <a:p>
            <a:r>
              <a:rPr lang="es-ES_tradnl" dirty="0"/>
              <a:t>New System</a:t>
            </a:r>
          </a:p>
        </p:txBody>
      </p:sp>
      <p:sp>
        <p:nvSpPr>
          <p:cNvPr id="3" name="Content Placeholder 2">
            <a:extLst>
              <a:ext uri="{FF2B5EF4-FFF2-40B4-BE49-F238E27FC236}">
                <a16:creationId xmlns:a16="http://schemas.microsoft.com/office/drawing/2014/main" id="{6326D4F6-CF2E-C577-DB83-0A0B58187FC1}"/>
              </a:ext>
            </a:extLst>
          </p:cNvPr>
          <p:cNvSpPr>
            <a:spLocks noGrp="1"/>
          </p:cNvSpPr>
          <p:nvPr>
            <p:ph idx="1"/>
          </p:nvPr>
        </p:nvSpPr>
        <p:spPr>
          <a:xfrm>
            <a:off x="838199" y="1825624"/>
            <a:ext cx="11182815" cy="5913321"/>
          </a:xfrm>
        </p:spPr>
        <p:txBody>
          <a:bodyPr>
            <a:normAutofit fontScale="47500" lnSpcReduction="20000"/>
          </a:bodyPr>
          <a:lstStyle/>
          <a:p>
            <a:pPr marL="0" indent="0">
              <a:buNone/>
            </a:pPr>
            <a:r>
              <a:rPr lang="en-US" sz="5900" dirty="0"/>
              <a:t>Visits spread across months. Offers and matching at coordinated time:</a:t>
            </a:r>
          </a:p>
          <a:p>
            <a:r>
              <a:rPr lang="en-US" sz="5900" dirty="0"/>
              <a:t>Candidates rank all acceptable PMAs</a:t>
            </a:r>
          </a:p>
          <a:p>
            <a:r>
              <a:rPr lang="en-US" sz="5900" dirty="0"/>
              <a:t>PMAs rank candidates </a:t>
            </a:r>
            <a:r>
              <a:rPr lang="en-US" sz="5900" b="1" dirty="0"/>
              <a:t>AND </a:t>
            </a:r>
            <a:r>
              <a:rPr lang="en-US" sz="5900" dirty="0"/>
              <a:t>describe target demographics of final cohort.</a:t>
            </a:r>
          </a:p>
          <a:p>
            <a:pPr marL="0" indent="0">
              <a:buNone/>
            </a:pPr>
            <a:endParaRPr lang="en-US" sz="5900" dirty="0"/>
          </a:p>
          <a:p>
            <a:pPr marL="457200" lvl="1" indent="0">
              <a:buNone/>
            </a:pPr>
            <a:r>
              <a:rPr lang="en-US" sz="5500" i="1" dirty="0"/>
              <a:t>E</a:t>
            </a:r>
            <a:r>
              <a:rPr lang="en-US" sz="5500" i="1" dirty="0">
                <a:effectLst/>
              </a:rPr>
              <a:t>ach PMA defines a set of “populations” that it cares about (e.g., based on gender, religiousness, city of origin, belonging to certain minority groups). For each such population the PMA is allowed to define a maximum quota as well as minimum target. In addition to ranking the candidates individually, the PMA also specifies set of populations to which each candidate belongs. </a:t>
            </a:r>
          </a:p>
          <a:p>
            <a:pPr marL="457200" lvl="1" indent="0">
              <a:buNone/>
            </a:pPr>
            <a:endParaRPr lang="en-US" sz="5500" i="1" dirty="0"/>
          </a:p>
          <a:p>
            <a:pPr marL="0" indent="0">
              <a:buNone/>
            </a:pPr>
            <a:r>
              <a:rPr lang="en-US" sz="5900" dirty="0"/>
              <a:t>First run in January 2018:</a:t>
            </a:r>
          </a:p>
          <a:p>
            <a:r>
              <a:rPr lang="en-US" sz="5900" dirty="0">
                <a:effectLst/>
              </a:rPr>
              <a:t>35 different  programs, 1,760 positions</a:t>
            </a:r>
          </a:p>
          <a:p>
            <a:r>
              <a:rPr lang="en-US" sz="5900" dirty="0">
                <a:effectLst/>
              </a:rPr>
              <a:t>3,120 candidates</a:t>
            </a:r>
            <a:endParaRPr lang="en-US" sz="5900" dirty="0"/>
          </a:p>
          <a:p>
            <a:pPr marL="0" indent="0">
              <a:buNone/>
            </a:pPr>
            <a:endParaRPr lang="en-US" dirty="0"/>
          </a:p>
          <a:p>
            <a:pPr marL="0" indent="0">
              <a:buNone/>
            </a:pPr>
            <a:endParaRPr lang="en-US" dirty="0"/>
          </a:p>
          <a:p>
            <a:endParaRPr lang="es-ES_tradnl" dirty="0"/>
          </a:p>
        </p:txBody>
      </p:sp>
      <p:sp>
        <p:nvSpPr>
          <p:cNvPr id="4" name="Slide Number Placeholder 3">
            <a:extLst>
              <a:ext uri="{FF2B5EF4-FFF2-40B4-BE49-F238E27FC236}">
                <a16:creationId xmlns:a16="http://schemas.microsoft.com/office/drawing/2014/main" id="{A1301729-9CE0-6EF8-804C-53C7D29FDA07}"/>
              </a:ext>
            </a:extLst>
          </p:cNvPr>
          <p:cNvSpPr>
            <a:spLocks noGrp="1"/>
          </p:cNvSpPr>
          <p:nvPr>
            <p:ph type="sldNum" sz="quarter" idx="12"/>
          </p:nvPr>
        </p:nvSpPr>
        <p:spPr/>
        <p:txBody>
          <a:bodyPr/>
          <a:lstStyle/>
          <a:p>
            <a:fld id="{9E969584-4773-A84E-8391-EEC4BE76D611}" type="slidenum">
              <a:rPr lang="en-US" smtClean="0"/>
              <a:t>33</a:t>
            </a:fld>
            <a:endParaRPr lang="en-US" dirty="0"/>
          </a:p>
        </p:txBody>
      </p:sp>
      <p:sp>
        <p:nvSpPr>
          <p:cNvPr id="6" name="TextBox 5">
            <a:extLst>
              <a:ext uri="{FF2B5EF4-FFF2-40B4-BE49-F238E27FC236}">
                <a16:creationId xmlns:a16="http://schemas.microsoft.com/office/drawing/2014/main" id="{5965219B-3E45-3494-ACE2-41454DA45DCC}"/>
              </a:ext>
            </a:extLst>
          </p:cNvPr>
          <p:cNvSpPr txBox="1"/>
          <p:nvPr/>
        </p:nvSpPr>
        <p:spPr>
          <a:xfrm>
            <a:off x="7086600" y="5152718"/>
            <a:ext cx="4934414" cy="1384995"/>
          </a:xfrm>
          <a:prstGeom prst="rect">
            <a:avLst/>
          </a:prstGeom>
          <a:noFill/>
        </p:spPr>
        <p:txBody>
          <a:bodyPr wrap="square">
            <a:spAutoFit/>
          </a:bodyPr>
          <a:lstStyle/>
          <a:p>
            <a:pPr marL="0" indent="0">
              <a:buNone/>
            </a:pPr>
            <a:r>
              <a:rPr lang="es-ES_tradnl" sz="2800" dirty="0">
                <a:solidFill>
                  <a:schemeClr val="accent1"/>
                </a:solidFill>
              </a:rPr>
              <a:t>How to use candidate ranking + target demographics to choose among applicants? </a:t>
            </a:r>
          </a:p>
        </p:txBody>
      </p:sp>
    </p:spTree>
    <p:extLst>
      <p:ext uri="{BB962C8B-B14F-4D97-AF65-F5344CB8AC3E}">
        <p14:creationId xmlns:p14="http://schemas.microsoft.com/office/powerpoint/2010/main" val="13905556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3BEDD41-4016-2358-5196-12845336F22D}"/>
              </a:ext>
            </a:extLst>
          </p:cNvPr>
          <p:cNvSpPr>
            <a:spLocks noGrp="1"/>
          </p:cNvSpPr>
          <p:nvPr>
            <p:ph type="sldNum" sz="quarter" idx="12"/>
          </p:nvPr>
        </p:nvSpPr>
        <p:spPr/>
        <p:txBody>
          <a:bodyPr/>
          <a:lstStyle/>
          <a:p>
            <a:fld id="{9E969584-4773-A84E-8391-EEC4BE76D611}" type="slidenum">
              <a:rPr lang="en-US" smtClean="0"/>
              <a:t>34</a:t>
            </a:fld>
            <a:endParaRPr lang="en-US" dirty="0"/>
          </a:p>
        </p:txBody>
      </p:sp>
      <p:sp>
        <p:nvSpPr>
          <p:cNvPr id="7" name="TextBox 6">
            <a:extLst>
              <a:ext uri="{FF2B5EF4-FFF2-40B4-BE49-F238E27FC236}">
                <a16:creationId xmlns:a16="http://schemas.microsoft.com/office/drawing/2014/main" id="{E193DEAC-BB4E-39FB-1DAA-6BA928A6B635}"/>
              </a:ext>
            </a:extLst>
          </p:cNvPr>
          <p:cNvSpPr txBox="1"/>
          <p:nvPr/>
        </p:nvSpPr>
        <p:spPr>
          <a:xfrm>
            <a:off x="7304666" y="2171893"/>
            <a:ext cx="4396793" cy="2246769"/>
          </a:xfrm>
          <a:prstGeom prst="rect">
            <a:avLst/>
          </a:prstGeom>
          <a:solidFill>
            <a:schemeClr val="accent4"/>
          </a:solidFill>
        </p:spPr>
        <p:txBody>
          <a:bodyPr wrap="square" rtlCol="0">
            <a:spAutoFit/>
          </a:bodyPr>
          <a:lstStyle/>
          <a:p>
            <a:pPr marL="514350" indent="-514350">
              <a:buFont typeface="+mj-lt"/>
              <a:buAutoNum type="arabicPeriod"/>
            </a:pPr>
            <a:r>
              <a:rPr lang="es-ES_tradnl" sz="2800" dirty="0"/>
              <a:t>Which applicants are chosen by Greedy?</a:t>
            </a:r>
          </a:p>
          <a:p>
            <a:pPr marL="514350" indent="-514350">
              <a:buFont typeface="+mj-lt"/>
              <a:buAutoNum type="arabicPeriod"/>
            </a:pPr>
            <a:r>
              <a:rPr lang="es-ES_tradnl" sz="2800" dirty="0"/>
              <a:t>Can you find an ordering where Greedy fails to select 4 applicants?</a:t>
            </a:r>
          </a:p>
        </p:txBody>
      </p:sp>
      <p:graphicFrame>
        <p:nvGraphicFramePr>
          <p:cNvPr id="9" name="Table 9">
            <a:extLst>
              <a:ext uri="{FF2B5EF4-FFF2-40B4-BE49-F238E27FC236}">
                <a16:creationId xmlns:a16="http://schemas.microsoft.com/office/drawing/2014/main" id="{2FA7B0C0-651E-D457-C5A9-2539C28F88B9}"/>
              </a:ext>
            </a:extLst>
          </p:cNvPr>
          <p:cNvGraphicFramePr>
            <a:graphicFrameLocks noGrp="1"/>
          </p:cNvGraphicFramePr>
          <p:nvPr/>
        </p:nvGraphicFramePr>
        <p:xfrm>
          <a:off x="466728" y="-2572222"/>
          <a:ext cx="8143872" cy="1554480"/>
        </p:xfrm>
        <a:graphic>
          <a:graphicData uri="http://schemas.openxmlformats.org/drawingml/2006/table">
            <a:tbl>
              <a:tblPr firstRow="1" bandRow="1">
                <a:tableStyleId>{5C22544A-7EE6-4342-B048-85BDC9FD1C3A}</a:tableStyleId>
              </a:tblPr>
              <a:tblGrid>
                <a:gridCol w="1685925">
                  <a:extLst>
                    <a:ext uri="{9D8B030D-6E8A-4147-A177-3AD203B41FA5}">
                      <a16:colId xmlns:a16="http://schemas.microsoft.com/office/drawing/2014/main" val="1991018520"/>
                    </a:ext>
                  </a:extLst>
                </a:gridCol>
                <a:gridCol w="1309318">
                  <a:extLst>
                    <a:ext uri="{9D8B030D-6E8A-4147-A177-3AD203B41FA5}">
                      <a16:colId xmlns:a16="http://schemas.microsoft.com/office/drawing/2014/main" val="2881258024"/>
                    </a:ext>
                  </a:extLst>
                </a:gridCol>
                <a:gridCol w="979995">
                  <a:extLst>
                    <a:ext uri="{9D8B030D-6E8A-4147-A177-3AD203B41FA5}">
                      <a16:colId xmlns:a16="http://schemas.microsoft.com/office/drawing/2014/main" val="3271911371"/>
                    </a:ext>
                  </a:extLst>
                </a:gridCol>
                <a:gridCol w="1784469">
                  <a:extLst>
                    <a:ext uri="{9D8B030D-6E8A-4147-A177-3AD203B41FA5}">
                      <a16:colId xmlns:a16="http://schemas.microsoft.com/office/drawing/2014/main" val="1591066936"/>
                    </a:ext>
                  </a:extLst>
                </a:gridCol>
                <a:gridCol w="1360292">
                  <a:extLst>
                    <a:ext uri="{9D8B030D-6E8A-4147-A177-3AD203B41FA5}">
                      <a16:colId xmlns:a16="http://schemas.microsoft.com/office/drawing/2014/main" val="3201592347"/>
                    </a:ext>
                  </a:extLst>
                </a:gridCol>
                <a:gridCol w="1023873">
                  <a:extLst>
                    <a:ext uri="{9D8B030D-6E8A-4147-A177-3AD203B41FA5}">
                      <a16:colId xmlns:a16="http://schemas.microsoft.com/office/drawing/2014/main" val="434662165"/>
                    </a:ext>
                  </a:extLst>
                </a:gridCol>
              </a:tblGrid>
              <a:tr h="370840">
                <a:tc>
                  <a:txBody>
                    <a:bodyPr/>
                    <a:lstStyle/>
                    <a:p>
                      <a:endParaRPr lang="es-ES_tradnl" sz="2800" dirty="0"/>
                    </a:p>
                  </a:txBody>
                  <a:tcPr/>
                </a:tc>
                <a:tc>
                  <a:txBody>
                    <a:bodyPr/>
                    <a:lstStyle/>
                    <a:p>
                      <a:r>
                        <a:rPr lang="es-ES_tradnl" sz="2800" dirty="0"/>
                        <a:t>Female</a:t>
                      </a:r>
                    </a:p>
                  </a:txBody>
                  <a:tcPr/>
                </a:tc>
                <a:tc>
                  <a:txBody>
                    <a:bodyPr/>
                    <a:lstStyle/>
                    <a:p>
                      <a:r>
                        <a:rPr lang="es-ES_tradnl" sz="2800" dirty="0"/>
                        <a:t>Male</a:t>
                      </a:r>
                    </a:p>
                  </a:txBody>
                  <a:tcPr/>
                </a:tc>
                <a:tc>
                  <a:txBody>
                    <a:bodyPr/>
                    <a:lstStyle/>
                    <a:p>
                      <a:r>
                        <a:rPr lang="es-ES_tradnl" sz="2800" dirty="0"/>
                        <a:t>Jerusalem</a:t>
                      </a:r>
                    </a:p>
                  </a:txBody>
                  <a:tcPr/>
                </a:tc>
                <a:tc>
                  <a:txBody>
                    <a:bodyPr/>
                    <a:lstStyle/>
                    <a:p>
                      <a:r>
                        <a:rPr lang="es-ES_tradnl" sz="2800" dirty="0"/>
                        <a:t>Tel Aviv</a:t>
                      </a:r>
                    </a:p>
                  </a:txBody>
                  <a:tcPr/>
                </a:tc>
                <a:tc>
                  <a:txBody>
                    <a:bodyPr/>
                    <a:lstStyle/>
                    <a:p>
                      <a:r>
                        <a:rPr lang="es-ES_tradnl" sz="2800" dirty="0"/>
                        <a:t>Haifa</a:t>
                      </a:r>
                    </a:p>
                  </a:txBody>
                  <a:tcPr/>
                </a:tc>
                <a:extLst>
                  <a:ext uri="{0D108BD9-81ED-4DB2-BD59-A6C34878D82A}">
                    <a16:rowId xmlns:a16="http://schemas.microsoft.com/office/drawing/2014/main" val="3830422900"/>
                  </a:ext>
                </a:extLst>
              </a:tr>
              <a:tr h="370840">
                <a:tc>
                  <a:txBody>
                    <a:bodyPr/>
                    <a:lstStyle/>
                    <a:p>
                      <a:r>
                        <a:rPr lang="es-ES_tradnl" sz="2800" dirty="0"/>
                        <a:t>Minimum</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1</a:t>
                      </a:r>
                    </a:p>
                  </a:txBody>
                  <a:tcPr/>
                </a:tc>
                <a:tc>
                  <a:txBody>
                    <a:bodyPr/>
                    <a:lstStyle/>
                    <a:p>
                      <a:pPr algn="ctr"/>
                      <a:r>
                        <a:rPr lang="es-ES_tradnl" sz="2800" dirty="0"/>
                        <a:t>1</a:t>
                      </a:r>
                    </a:p>
                  </a:txBody>
                  <a:tcPr/>
                </a:tc>
                <a:tc>
                  <a:txBody>
                    <a:bodyPr/>
                    <a:lstStyle/>
                    <a:p>
                      <a:pPr algn="ctr"/>
                      <a:r>
                        <a:rPr lang="es-ES_tradnl" sz="2800" dirty="0"/>
                        <a:t>1</a:t>
                      </a:r>
                    </a:p>
                  </a:txBody>
                  <a:tcPr/>
                </a:tc>
                <a:extLst>
                  <a:ext uri="{0D108BD9-81ED-4DB2-BD59-A6C34878D82A}">
                    <a16:rowId xmlns:a16="http://schemas.microsoft.com/office/drawing/2014/main" val="4273182504"/>
                  </a:ext>
                </a:extLst>
              </a:tr>
              <a:tr h="370840">
                <a:tc>
                  <a:txBody>
                    <a:bodyPr/>
                    <a:lstStyle/>
                    <a:p>
                      <a:r>
                        <a:rPr lang="es-ES_tradnl" sz="2800" dirty="0"/>
                        <a:t>Maximum</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extLst>
                  <a:ext uri="{0D108BD9-81ED-4DB2-BD59-A6C34878D82A}">
                    <a16:rowId xmlns:a16="http://schemas.microsoft.com/office/drawing/2014/main" val="2824304503"/>
                  </a:ext>
                </a:extLst>
              </a:tr>
            </a:tbl>
          </a:graphicData>
        </a:graphic>
      </p:graphicFrame>
      <p:graphicFrame>
        <p:nvGraphicFramePr>
          <p:cNvPr id="10" name="Table 10">
            <a:extLst>
              <a:ext uri="{FF2B5EF4-FFF2-40B4-BE49-F238E27FC236}">
                <a16:creationId xmlns:a16="http://schemas.microsoft.com/office/drawing/2014/main" id="{0485362D-969B-73A1-779E-9B86AF455CB5}"/>
              </a:ext>
            </a:extLst>
          </p:cNvPr>
          <p:cNvGraphicFramePr>
            <a:graphicFrameLocks noGrp="1"/>
          </p:cNvGraphicFramePr>
          <p:nvPr/>
        </p:nvGraphicFramePr>
        <p:xfrm>
          <a:off x="838200" y="2135981"/>
          <a:ext cx="2217092" cy="2181225"/>
        </p:xfrm>
        <a:graphic>
          <a:graphicData uri="http://schemas.openxmlformats.org/drawingml/2006/table">
            <a:tbl>
              <a:tblPr firstRow="1" bandRow="1">
                <a:tableStyleId>{5C22544A-7EE6-4342-B048-85BDC9FD1C3A}</a:tableStyleId>
              </a:tblPr>
              <a:tblGrid>
                <a:gridCol w="1532565">
                  <a:extLst>
                    <a:ext uri="{9D8B030D-6E8A-4147-A177-3AD203B41FA5}">
                      <a16:colId xmlns:a16="http://schemas.microsoft.com/office/drawing/2014/main" val="1297171408"/>
                    </a:ext>
                  </a:extLst>
                </a:gridCol>
                <a:gridCol w="684527">
                  <a:extLst>
                    <a:ext uri="{9D8B030D-6E8A-4147-A177-3AD203B41FA5}">
                      <a16:colId xmlns:a16="http://schemas.microsoft.com/office/drawing/2014/main" val="2110762959"/>
                    </a:ext>
                  </a:extLst>
                </a:gridCol>
              </a:tblGrid>
              <a:tr h="325115">
                <a:tc>
                  <a:txBody>
                    <a:bodyPr/>
                    <a:lstStyle/>
                    <a:p>
                      <a:pPr algn="l" fontAlgn="t"/>
                      <a:r>
                        <a:rPr lang="en-US" sz="2800" b="1" i="0" u="none" strike="noStrike" dirty="0">
                          <a:solidFill>
                            <a:schemeClr val="bg1"/>
                          </a:solidFill>
                          <a:effectLst/>
                          <a:latin typeface="+mn-lt"/>
                        </a:rPr>
                        <a:t>Category</a:t>
                      </a:r>
                    </a:p>
                  </a:txBody>
                  <a:tcPr marL="9525" marR="9525" marT="9525" marB="0"/>
                </a:tc>
                <a:tc>
                  <a:txBody>
                    <a:bodyPr/>
                    <a:lstStyle/>
                    <a:p>
                      <a:pPr algn="l" rtl="0" fontAlgn="ctr"/>
                      <a:r>
                        <a:rPr lang="en-US" sz="2800" b="1" i="0" u="none" strike="noStrike" dirty="0">
                          <a:solidFill>
                            <a:schemeClr val="bg1"/>
                          </a:solidFill>
                          <a:effectLst/>
                          <a:latin typeface="+mn-lt"/>
                        </a:rPr>
                        <a:t>Max</a:t>
                      </a:r>
                    </a:p>
                  </a:txBody>
                  <a:tcPr marL="9525" marR="9525" marT="9525" marB="0" anchor="ctr"/>
                </a:tc>
                <a:extLst>
                  <a:ext uri="{0D108BD9-81ED-4DB2-BD59-A6C34878D82A}">
                    <a16:rowId xmlns:a16="http://schemas.microsoft.com/office/drawing/2014/main" val="2727728107"/>
                  </a:ext>
                </a:extLst>
              </a:tr>
              <a:tr h="298154">
                <a:tc>
                  <a:txBody>
                    <a:bodyPr/>
                    <a:lstStyle/>
                    <a:p>
                      <a:pPr algn="l" rtl="0" fontAlgn="ctr"/>
                      <a:r>
                        <a:rPr lang="en-US" sz="2800" b="0" i="0" u="none" strike="noStrike" dirty="0">
                          <a:solidFill>
                            <a:schemeClr val="tx1"/>
                          </a:solidFill>
                          <a:effectLst/>
                          <a:latin typeface="+mn-lt"/>
                        </a:rPr>
                        <a:t>Female</a:t>
                      </a:r>
                    </a:p>
                  </a:txBody>
                  <a:tcPr marL="9525" marR="9525" marT="9525" marB="0" anchor="ctr"/>
                </a:tc>
                <a:tc>
                  <a:txBody>
                    <a:bodyPr/>
                    <a:lstStyle/>
                    <a:p>
                      <a:pPr algn="ctr" rtl="0" fontAlgn="ctr"/>
                      <a:r>
                        <a:rPr lang="en-US" sz="2800" b="0" i="0" u="none" strike="noStrike" dirty="0">
                          <a:solidFill>
                            <a:schemeClr val="tx1"/>
                          </a:solidFill>
                          <a:effectLst/>
                          <a:latin typeface="+mn-lt"/>
                        </a:rPr>
                        <a:t>2</a:t>
                      </a:r>
                    </a:p>
                  </a:txBody>
                  <a:tcPr marL="9525" marR="9525" marT="9525" marB="0" anchor="ctr"/>
                </a:tc>
                <a:extLst>
                  <a:ext uri="{0D108BD9-81ED-4DB2-BD59-A6C34878D82A}">
                    <a16:rowId xmlns:a16="http://schemas.microsoft.com/office/drawing/2014/main" val="782520651"/>
                  </a:ext>
                </a:extLst>
              </a:tr>
              <a:tr h="298154">
                <a:tc>
                  <a:txBody>
                    <a:bodyPr/>
                    <a:lstStyle/>
                    <a:p>
                      <a:pPr algn="l" rtl="0" fontAlgn="ctr"/>
                      <a:r>
                        <a:rPr lang="en-US" sz="2800" b="0" i="0" u="none" strike="noStrike" dirty="0">
                          <a:solidFill>
                            <a:schemeClr val="tx1"/>
                          </a:solidFill>
                          <a:effectLst/>
                          <a:latin typeface="+mn-lt"/>
                        </a:rPr>
                        <a:t>Male</a:t>
                      </a:r>
                    </a:p>
                  </a:txBody>
                  <a:tcPr marL="9525" marR="9525" marT="9525" marB="0" anchor="ctr"/>
                </a:tc>
                <a:tc>
                  <a:txBody>
                    <a:bodyPr/>
                    <a:lstStyle/>
                    <a:p>
                      <a:pPr algn="ctr" rtl="0" fontAlgn="ctr"/>
                      <a:r>
                        <a:rPr lang="en-US" sz="2800" b="0" i="0" u="none" strike="noStrike" dirty="0">
                          <a:solidFill>
                            <a:schemeClr val="tx1"/>
                          </a:solidFill>
                          <a:effectLst/>
                          <a:latin typeface="+mn-lt"/>
                        </a:rPr>
                        <a:t>2</a:t>
                      </a:r>
                    </a:p>
                  </a:txBody>
                  <a:tcPr marL="9525" marR="9525" marT="9525" marB="0" anchor="ctr"/>
                </a:tc>
                <a:extLst>
                  <a:ext uri="{0D108BD9-81ED-4DB2-BD59-A6C34878D82A}">
                    <a16:rowId xmlns:a16="http://schemas.microsoft.com/office/drawing/2014/main" val="1502069563"/>
                  </a:ext>
                </a:extLst>
              </a:tr>
              <a:tr h="298154">
                <a:tc>
                  <a:txBody>
                    <a:bodyPr/>
                    <a:lstStyle/>
                    <a:p>
                      <a:pPr algn="l" rtl="0" fontAlgn="ctr"/>
                      <a:r>
                        <a:rPr lang="en-US" sz="2800" b="0" i="0" u="none" strike="noStrike" dirty="0">
                          <a:solidFill>
                            <a:schemeClr val="tx1"/>
                          </a:solidFill>
                          <a:effectLst/>
                          <a:latin typeface="+mn-lt"/>
                        </a:rPr>
                        <a:t>Jerusalem</a:t>
                      </a:r>
                    </a:p>
                  </a:txBody>
                  <a:tcPr marL="9525" marR="9525" marT="9525" marB="0" anchor="ctr"/>
                </a:tc>
                <a:tc>
                  <a:txBody>
                    <a:bodyPr/>
                    <a:lstStyle/>
                    <a:p>
                      <a:pPr algn="ctr" rtl="0" fontAlgn="ctr"/>
                      <a:r>
                        <a:rPr lang="en-US" sz="2800" b="0" i="0" u="none" strike="noStrike" dirty="0">
                          <a:solidFill>
                            <a:schemeClr val="tx1"/>
                          </a:solidFill>
                          <a:effectLst/>
                          <a:latin typeface="+mn-lt"/>
                        </a:rPr>
                        <a:t>2</a:t>
                      </a:r>
                    </a:p>
                  </a:txBody>
                  <a:tcPr marL="9525" marR="9525" marT="9525" marB="0" anchor="ctr"/>
                </a:tc>
                <a:extLst>
                  <a:ext uri="{0D108BD9-81ED-4DB2-BD59-A6C34878D82A}">
                    <a16:rowId xmlns:a16="http://schemas.microsoft.com/office/drawing/2014/main" val="1478775185"/>
                  </a:ext>
                </a:extLst>
              </a:tr>
              <a:tr h="298154">
                <a:tc>
                  <a:txBody>
                    <a:bodyPr/>
                    <a:lstStyle/>
                    <a:p>
                      <a:pPr algn="l" rtl="0" fontAlgn="ctr"/>
                      <a:r>
                        <a:rPr lang="en-US" sz="2800" b="0" i="0" u="none" strike="noStrike" dirty="0">
                          <a:solidFill>
                            <a:schemeClr val="tx1"/>
                          </a:solidFill>
                          <a:effectLst/>
                          <a:latin typeface="+mn-lt"/>
                        </a:rPr>
                        <a:t>Tel Aviv</a:t>
                      </a:r>
                    </a:p>
                  </a:txBody>
                  <a:tcPr marL="9525" marR="9525" marT="9525" marB="0" anchor="ctr"/>
                </a:tc>
                <a:tc>
                  <a:txBody>
                    <a:bodyPr/>
                    <a:lstStyle/>
                    <a:p>
                      <a:pPr algn="ctr" rtl="0" fontAlgn="ctr"/>
                      <a:r>
                        <a:rPr lang="en-US" sz="2800" b="0" i="0" u="none" strike="noStrike" dirty="0">
                          <a:solidFill>
                            <a:schemeClr val="tx1"/>
                          </a:solidFill>
                          <a:effectLst/>
                          <a:latin typeface="+mn-lt"/>
                        </a:rPr>
                        <a:t>2</a:t>
                      </a:r>
                    </a:p>
                  </a:txBody>
                  <a:tcPr marL="9525" marR="9525" marT="9525" marB="0" anchor="ctr"/>
                </a:tc>
                <a:extLst>
                  <a:ext uri="{0D108BD9-81ED-4DB2-BD59-A6C34878D82A}">
                    <a16:rowId xmlns:a16="http://schemas.microsoft.com/office/drawing/2014/main" val="509417086"/>
                  </a:ext>
                </a:extLst>
              </a:tr>
            </a:tbl>
          </a:graphicData>
        </a:graphic>
      </p:graphicFrame>
      <p:sp>
        <p:nvSpPr>
          <p:cNvPr id="16" name="Content Placeholder 2">
            <a:extLst>
              <a:ext uri="{FF2B5EF4-FFF2-40B4-BE49-F238E27FC236}">
                <a16:creationId xmlns:a16="http://schemas.microsoft.com/office/drawing/2014/main" id="{D1170235-5848-ACD0-68DE-062AE6FF6EB9}"/>
              </a:ext>
            </a:extLst>
          </p:cNvPr>
          <p:cNvSpPr txBox="1">
            <a:spLocks/>
          </p:cNvSpPr>
          <p:nvPr/>
        </p:nvSpPr>
        <p:spPr>
          <a:xfrm>
            <a:off x="3434522" y="2141537"/>
            <a:ext cx="349091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s-ES_tradnl" dirty="0"/>
              <a:t>Female, Jerusalem</a:t>
            </a:r>
          </a:p>
          <a:p>
            <a:pPr marL="514350" indent="-514350">
              <a:buFont typeface="+mj-lt"/>
              <a:buAutoNum type="arabicPeriod"/>
            </a:pPr>
            <a:r>
              <a:rPr lang="es-ES_tradnl" dirty="0"/>
              <a:t>Male, Tel Aviv</a:t>
            </a:r>
          </a:p>
          <a:p>
            <a:pPr marL="514350" indent="-514350">
              <a:buFont typeface="+mj-lt"/>
              <a:buAutoNum type="arabicPeriod"/>
            </a:pPr>
            <a:r>
              <a:rPr lang="es-ES_tradnl" dirty="0"/>
              <a:t>Female, Tel Aviv</a:t>
            </a:r>
          </a:p>
          <a:p>
            <a:pPr marL="514350" indent="-514350">
              <a:buFont typeface="+mj-lt"/>
              <a:buAutoNum type="arabicPeriod"/>
            </a:pPr>
            <a:r>
              <a:rPr lang="es-ES_tradnl" dirty="0"/>
              <a:t>Male, Tel Aviv</a:t>
            </a:r>
          </a:p>
          <a:p>
            <a:pPr marL="514350" indent="-514350">
              <a:buFont typeface="+mj-lt"/>
              <a:buAutoNum type="arabicPeriod"/>
            </a:pPr>
            <a:r>
              <a:rPr lang="es-ES_tradnl" dirty="0"/>
              <a:t>Male, Jerusalem</a:t>
            </a:r>
          </a:p>
          <a:p>
            <a:pPr marL="0" indent="-514350">
              <a:lnSpc>
                <a:spcPct val="100000"/>
              </a:lnSpc>
              <a:buFont typeface="+mj-lt"/>
              <a:buAutoNum type="arabicPeriod"/>
            </a:pPr>
            <a:r>
              <a:rPr lang="es-ES_tradnl" dirty="0"/>
              <a:t>Female, Jerusalem</a:t>
            </a:r>
          </a:p>
          <a:p>
            <a:pPr marL="514350" indent="-514350">
              <a:buFont typeface="+mj-lt"/>
              <a:buAutoNum type="arabicPeriod"/>
            </a:pPr>
            <a:r>
              <a:rPr lang="es-ES_tradnl" dirty="0"/>
              <a:t>Male, Jerusalem</a:t>
            </a:r>
          </a:p>
        </p:txBody>
      </p:sp>
      <p:sp>
        <p:nvSpPr>
          <p:cNvPr id="3" name="Title 1">
            <a:extLst>
              <a:ext uri="{FF2B5EF4-FFF2-40B4-BE49-F238E27FC236}">
                <a16:creationId xmlns:a16="http://schemas.microsoft.com/office/drawing/2014/main" id="{3D8E890B-175A-DA79-DBB7-C7E686BB6E18}"/>
              </a:ext>
            </a:extLst>
          </p:cNvPr>
          <p:cNvSpPr>
            <a:spLocks noGrp="1"/>
          </p:cNvSpPr>
          <p:nvPr>
            <p:ph type="title"/>
          </p:nvPr>
        </p:nvSpPr>
        <p:spPr>
          <a:xfrm>
            <a:off x="838200" y="365125"/>
            <a:ext cx="10515600" cy="1325563"/>
          </a:xfrm>
        </p:spPr>
        <p:txBody>
          <a:bodyPr/>
          <a:lstStyle/>
          <a:p>
            <a:r>
              <a:rPr lang="en-US" dirty="0"/>
              <a:t>Maximum Quotas Example 2</a:t>
            </a:r>
          </a:p>
        </p:txBody>
      </p:sp>
    </p:spTree>
    <p:extLst>
      <p:ext uri="{BB962C8B-B14F-4D97-AF65-F5344CB8AC3E}">
        <p14:creationId xmlns:p14="http://schemas.microsoft.com/office/powerpoint/2010/main" val="36079892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0CF66-FF1C-BBA9-287A-A7C3ABAEBACE}"/>
              </a:ext>
            </a:extLst>
          </p:cNvPr>
          <p:cNvSpPr>
            <a:spLocks noGrp="1"/>
          </p:cNvSpPr>
          <p:nvPr>
            <p:ph type="title"/>
          </p:nvPr>
        </p:nvSpPr>
        <p:spPr>
          <a:xfrm>
            <a:off x="76199" y="136525"/>
            <a:ext cx="10515600" cy="1325563"/>
          </a:xfrm>
        </p:spPr>
        <p:txBody>
          <a:bodyPr/>
          <a:lstStyle/>
          <a:p>
            <a:r>
              <a:rPr lang="es-ES_tradnl" dirty="0"/>
              <a:t>Proposed Gap Year Matching Algorithms</a:t>
            </a:r>
          </a:p>
        </p:txBody>
      </p:sp>
      <p:sp>
        <p:nvSpPr>
          <p:cNvPr id="3" name="Content Placeholder 2">
            <a:extLst>
              <a:ext uri="{FF2B5EF4-FFF2-40B4-BE49-F238E27FC236}">
                <a16:creationId xmlns:a16="http://schemas.microsoft.com/office/drawing/2014/main" id="{8B2F6D7A-FE7B-4EC8-1526-EC0974E1755E}"/>
              </a:ext>
            </a:extLst>
          </p:cNvPr>
          <p:cNvSpPr>
            <a:spLocks noGrp="1"/>
          </p:cNvSpPr>
          <p:nvPr>
            <p:ph idx="1"/>
          </p:nvPr>
        </p:nvSpPr>
        <p:spPr>
          <a:xfrm>
            <a:off x="76199" y="1585913"/>
            <a:ext cx="6238875" cy="4351338"/>
          </a:xfrm>
        </p:spPr>
        <p:txBody>
          <a:bodyPr>
            <a:noAutofit/>
          </a:bodyPr>
          <a:lstStyle/>
          <a:p>
            <a:pPr marL="0" indent="0">
              <a:buNone/>
            </a:pPr>
            <a:r>
              <a:rPr lang="en-US" dirty="0">
                <a:effectLst/>
              </a:rPr>
              <a:t>Algorithm 1</a:t>
            </a:r>
          </a:p>
          <a:p>
            <a:pPr marL="0" indent="0">
              <a:buNone/>
            </a:pPr>
            <a:endParaRPr lang="en-US" sz="1200" dirty="0"/>
          </a:p>
          <a:p>
            <a:pPr marL="0" indent="0">
              <a:buNone/>
            </a:pPr>
            <a:r>
              <a:rPr lang="en-US" b="1" dirty="0"/>
              <a:t>First Pass </a:t>
            </a:r>
            <a:r>
              <a:rPr lang="en-US" dirty="0"/>
              <a:t>(Fill Minimum Quotas): </a:t>
            </a:r>
          </a:p>
          <a:p>
            <a:pPr marL="0" indent="0">
              <a:buNone/>
            </a:pPr>
            <a:r>
              <a:rPr lang="en-US" dirty="0"/>
              <a:t>Consider applicants from high to low priority. Accept each applicant who helps fill an unmet minimum quota and does not cause a maximum quota violation.</a:t>
            </a:r>
          </a:p>
          <a:p>
            <a:pPr marL="0" indent="0">
              <a:buNone/>
            </a:pPr>
            <a:r>
              <a:rPr lang="en-US" b="1" dirty="0"/>
              <a:t>Second Pass </a:t>
            </a:r>
            <a:r>
              <a:rPr lang="en-US" dirty="0"/>
              <a:t>(Top-Down Processing):</a:t>
            </a:r>
          </a:p>
          <a:p>
            <a:pPr marL="0" indent="0">
              <a:buNone/>
            </a:pPr>
            <a:r>
              <a:rPr lang="en-US" dirty="0"/>
              <a:t>Consider remaining applicants from high to low priority. Accept each applicant who does not cause a maximum quota violation.</a:t>
            </a:r>
          </a:p>
          <a:p>
            <a:pPr marL="0" indent="0">
              <a:buNone/>
            </a:pPr>
            <a:endParaRPr lang="en-US" dirty="0"/>
          </a:p>
          <a:p>
            <a:pPr marL="0" indent="0">
              <a:buNone/>
            </a:pPr>
            <a:endParaRPr lang="es-ES_tradnl" dirty="0"/>
          </a:p>
        </p:txBody>
      </p:sp>
      <p:sp>
        <p:nvSpPr>
          <p:cNvPr id="4" name="Slide Number Placeholder 3">
            <a:extLst>
              <a:ext uri="{FF2B5EF4-FFF2-40B4-BE49-F238E27FC236}">
                <a16:creationId xmlns:a16="http://schemas.microsoft.com/office/drawing/2014/main" id="{8A17033E-F34E-866D-7D00-347CDAF4D3EE}"/>
              </a:ext>
            </a:extLst>
          </p:cNvPr>
          <p:cNvSpPr>
            <a:spLocks noGrp="1"/>
          </p:cNvSpPr>
          <p:nvPr>
            <p:ph type="sldNum" sz="quarter" idx="12"/>
          </p:nvPr>
        </p:nvSpPr>
        <p:spPr/>
        <p:txBody>
          <a:bodyPr/>
          <a:lstStyle/>
          <a:p>
            <a:fld id="{9E969584-4773-A84E-8391-EEC4BE76D611}" type="slidenum">
              <a:rPr lang="en-US" smtClean="0"/>
              <a:t>35</a:t>
            </a:fld>
            <a:endParaRPr lang="en-US" dirty="0"/>
          </a:p>
        </p:txBody>
      </p:sp>
      <p:sp>
        <p:nvSpPr>
          <p:cNvPr id="5" name="Content Placeholder 2">
            <a:extLst>
              <a:ext uri="{FF2B5EF4-FFF2-40B4-BE49-F238E27FC236}">
                <a16:creationId xmlns:a16="http://schemas.microsoft.com/office/drawing/2014/main" id="{981FF830-EF58-D020-35FC-CB6A3621DD46}"/>
              </a:ext>
            </a:extLst>
          </p:cNvPr>
          <p:cNvSpPr txBox="1">
            <a:spLocks/>
          </p:cNvSpPr>
          <p:nvPr/>
        </p:nvSpPr>
        <p:spPr>
          <a:xfrm>
            <a:off x="6096001" y="1585913"/>
            <a:ext cx="6096000" cy="43513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Algorithm 2</a:t>
            </a:r>
          </a:p>
          <a:p>
            <a:pPr marL="0" indent="0">
              <a:buFont typeface="Arial" panose="020B0604020202020204" pitchFamily="34" charset="0"/>
              <a:buNone/>
            </a:pPr>
            <a:endParaRPr lang="en-US" sz="1200" dirty="0"/>
          </a:p>
          <a:p>
            <a:pPr marL="0" indent="0">
              <a:buFont typeface="Arial" panose="020B0604020202020204" pitchFamily="34" charset="0"/>
              <a:buNone/>
            </a:pPr>
            <a:r>
              <a:rPr lang="en-US" dirty="0"/>
              <a:t>At each step, for each applicant who does not cause maximum quota violations, determine their “score”: the  number of unmet minimum quotas that they contribute to.</a:t>
            </a:r>
          </a:p>
          <a:p>
            <a:pPr marL="0" indent="0">
              <a:buFont typeface="Arial" panose="020B0604020202020204" pitchFamily="34" charset="0"/>
              <a:buNone/>
            </a:pPr>
            <a:r>
              <a:rPr lang="en-US" dirty="0"/>
              <a:t>Add the applicant with the highest score. Break ties using the priority list.</a:t>
            </a:r>
          </a:p>
          <a:p>
            <a:pPr marL="0" indent="0">
              <a:buFont typeface="Arial" panose="020B0604020202020204" pitchFamily="34" charset="0"/>
              <a:buNone/>
            </a:pPr>
            <a:endParaRPr lang="es-ES_tradnl" dirty="0"/>
          </a:p>
        </p:txBody>
      </p:sp>
    </p:spTree>
    <p:extLst>
      <p:ext uri="{BB962C8B-B14F-4D97-AF65-F5344CB8AC3E}">
        <p14:creationId xmlns:p14="http://schemas.microsoft.com/office/powerpoint/2010/main" val="37505638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3BEDD41-4016-2358-5196-12845336F22D}"/>
              </a:ext>
            </a:extLst>
          </p:cNvPr>
          <p:cNvSpPr>
            <a:spLocks noGrp="1"/>
          </p:cNvSpPr>
          <p:nvPr>
            <p:ph type="sldNum" sz="quarter" idx="12"/>
          </p:nvPr>
        </p:nvSpPr>
        <p:spPr/>
        <p:txBody>
          <a:bodyPr/>
          <a:lstStyle/>
          <a:p>
            <a:fld id="{9E969584-4773-A84E-8391-EEC4BE76D611}" type="slidenum">
              <a:rPr lang="en-US" smtClean="0"/>
              <a:t>36</a:t>
            </a:fld>
            <a:endParaRPr lang="en-US" dirty="0"/>
          </a:p>
        </p:txBody>
      </p:sp>
      <p:sp>
        <p:nvSpPr>
          <p:cNvPr id="7" name="TextBox 6">
            <a:extLst>
              <a:ext uri="{FF2B5EF4-FFF2-40B4-BE49-F238E27FC236}">
                <a16:creationId xmlns:a16="http://schemas.microsoft.com/office/drawing/2014/main" id="{E193DEAC-BB4E-39FB-1DAA-6BA928A6B635}"/>
              </a:ext>
            </a:extLst>
          </p:cNvPr>
          <p:cNvSpPr txBox="1"/>
          <p:nvPr/>
        </p:nvSpPr>
        <p:spPr>
          <a:xfrm>
            <a:off x="3907395" y="298186"/>
            <a:ext cx="7446405" cy="1815882"/>
          </a:xfrm>
          <a:prstGeom prst="rect">
            <a:avLst/>
          </a:prstGeom>
          <a:solidFill>
            <a:schemeClr val="accent4"/>
          </a:solidFill>
        </p:spPr>
        <p:txBody>
          <a:bodyPr wrap="square" rtlCol="0">
            <a:spAutoFit/>
          </a:bodyPr>
          <a:lstStyle/>
          <a:p>
            <a:pPr marL="514350" indent="-514350">
              <a:buFont typeface="+mj-lt"/>
              <a:buAutoNum type="arabicPeriod"/>
            </a:pPr>
            <a:r>
              <a:rPr lang="es-ES_tradnl" sz="2800" dirty="0"/>
              <a:t>Which applicants are chosen by Algorithm 1?</a:t>
            </a:r>
          </a:p>
          <a:p>
            <a:pPr marL="514350" indent="-514350">
              <a:buFont typeface="+mj-lt"/>
              <a:buAutoNum type="arabicPeriod"/>
            </a:pPr>
            <a:r>
              <a:rPr lang="es-ES_tradnl" sz="2800" dirty="0"/>
              <a:t>Which applicants are chosen by Algorithm 2?</a:t>
            </a:r>
          </a:p>
          <a:p>
            <a:pPr marL="514350" indent="-514350">
              <a:buFont typeface="+mj-lt"/>
              <a:buAutoNum type="arabicPeriod"/>
            </a:pPr>
            <a:r>
              <a:rPr lang="es-ES_tradnl" sz="2800" dirty="0"/>
              <a:t>Find an ordering of applicants such that Algorithm 2 fails to find a feasible selection.</a:t>
            </a:r>
          </a:p>
        </p:txBody>
      </p:sp>
      <p:graphicFrame>
        <p:nvGraphicFramePr>
          <p:cNvPr id="9" name="Table 9">
            <a:extLst>
              <a:ext uri="{FF2B5EF4-FFF2-40B4-BE49-F238E27FC236}">
                <a16:creationId xmlns:a16="http://schemas.microsoft.com/office/drawing/2014/main" id="{2FA7B0C0-651E-D457-C5A9-2539C28F88B9}"/>
              </a:ext>
            </a:extLst>
          </p:cNvPr>
          <p:cNvGraphicFramePr>
            <a:graphicFrameLocks noGrp="1"/>
          </p:cNvGraphicFramePr>
          <p:nvPr/>
        </p:nvGraphicFramePr>
        <p:xfrm>
          <a:off x="466728" y="-2572222"/>
          <a:ext cx="8143872" cy="1554480"/>
        </p:xfrm>
        <a:graphic>
          <a:graphicData uri="http://schemas.openxmlformats.org/drawingml/2006/table">
            <a:tbl>
              <a:tblPr firstRow="1" bandRow="1">
                <a:tableStyleId>{5C22544A-7EE6-4342-B048-85BDC9FD1C3A}</a:tableStyleId>
              </a:tblPr>
              <a:tblGrid>
                <a:gridCol w="1685925">
                  <a:extLst>
                    <a:ext uri="{9D8B030D-6E8A-4147-A177-3AD203B41FA5}">
                      <a16:colId xmlns:a16="http://schemas.microsoft.com/office/drawing/2014/main" val="1991018520"/>
                    </a:ext>
                  </a:extLst>
                </a:gridCol>
                <a:gridCol w="1309318">
                  <a:extLst>
                    <a:ext uri="{9D8B030D-6E8A-4147-A177-3AD203B41FA5}">
                      <a16:colId xmlns:a16="http://schemas.microsoft.com/office/drawing/2014/main" val="2881258024"/>
                    </a:ext>
                  </a:extLst>
                </a:gridCol>
                <a:gridCol w="979995">
                  <a:extLst>
                    <a:ext uri="{9D8B030D-6E8A-4147-A177-3AD203B41FA5}">
                      <a16:colId xmlns:a16="http://schemas.microsoft.com/office/drawing/2014/main" val="3271911371"/>
                    </a:ext>
                  </a:extLst>
                </a:gridCol>
                <a:gridCol w="1784469">
                  <a:extLst>
                    <a:ext uri="{9D8B030D-6E8A-4147-A177-3AD203B41FA5}">
                      <a16:colId xmlns:a16="http://schemas.microsoft.com/office/drawing/2014/main" val="1591066936"/>
                    </a:ext>
                  </a:extLst>
                </a:gridCol>
                <a:gridCol w="1360292">
                  <a:extLst>
                    <a:ext uri="{9D8B030D-6E8A-4147-A177-3AD203B41FA5}">
                      <a16:colId xmlns:a16="http://schemas.microsoft.com/office/drawing/2014/main" val="3201592347"/>
                    </a:ext>
                  </a:extLst>
                </a:gridCol>
                <a:gridCol w="1023873">
                  <a:extLst>
                    <a:ext uri="{9D8B030D-6E8A-4147-A177-3AD203B41FA5}">
                      <a16:colId xmlns:a16="http://schemas.microsoft.com/office/drawing/2014/main" val="434662165"/>
                    </a:ext>
                  </a:extLst>
                </a:gridCol>
              </a:tblGrid>
              <a:tr h="370840">
                <a:tc>
                  <a:txBody>
                    <a:bodyPr/>
                    <a:lstStyle/>
                    <a:p>
                      <a:endParaRPr lang="es-ES_tradnl" sz="2800" dirty="0"/>
                    </a:p>
                  </a:txBody>
                  <a:tcPr/>
                </a:tc>
                <a:tc>
                  <a:txBody>
                    <a:bodyPr/>
                    <a:lstStyle/>
                    <a:p>
                      <a:r>
                        <a:rPr lang="es-ES_tradnl" sz="2800" dirty="0"/>
                        <a:t>Female</a:t>
                      </a:r>
                    </a:p>
                  </a:txBody>
                  <a:tcPr/>
                </a:tc>
                <a:tc>
                  <a:txBody>
                    <a:bodyPr/>
                    <a:lstStyle/>
                    <a:p>
                      <a:r>
                        <a:rPr lang="es-ES_tradnl" sz="2800" dirty="0"/>
                        <a:t>Male</a:t>
                      </a:r>
                    </a:p>
                  </a:txBody>
                  <a:tcPr/>
                </a:tc>
                <a:tc>
                  <a:txBody>
                    <a:bodyPr/>
                    <a:lstStyle/>
                    <a:p>
                      <a:r>
                        <a:rPr lang="es-ES_tradnl" sz="2800" dirty="0"/>
                        <a:t>Jerusalem</a:t>
                      </a:r>
                    </a:p>
                  </a:txBody>
                  <a:tcPr/>
                </a:tc>
                <a:tc>
                  <a:txBody>
                    <a:bodyPr/>
                    <a:lstStyle/>
                    <a:p>
                      <a:r>
                        <a:rPr lang="es-ES_tradnl" sz="2800" dirty="0"/>
                        <a:t>Tel Aviv</a:t>
                      </a:r>
                    </a:p>
                  </a:txBody>
                  <a:tcPr/>
                </a:tc>
                <a:tc>
                  <a:txBody>
                    <a:bodyPr/>
                    <a:lstStyle/>
                    <a:p>
                      <a:r>
                        <a:rPr lang="es-ES_tradnl" sz="2800" dirty="0"/>
                        <a:t>Haifa</a:t>
                      </a:r>
                    </a:p>
                  </a:txBody>
                  <a:tcPr/>
                </a:tc>
                <a:extLst>
                  <a:ext uri="{0D108BD9-81ED-4DB2-BD59-A6C34878D82A}">
                    <a16:rowId xmlns:a16="http://schemas.microsoft.com/office/drawing/2014/main" val="3830422900"/>
                  </a:ext>
                </a:extLst>
              </a:tr>
              <a:tr h="370840">
                <a:tc>
                  <a:txBody>
                    <a:bodyPr/>
                    <a:lstStyle/>
                    <a:p>
                      <a:r>
                        <a:rPr lang="es-ES_tradnl" sz="2800" dirty="0"/>
                        <a:t>Minimum</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1</a:t>
                      </a:r>
                    </a:p>
                  </a:txBody>
                  <a:tcPr/>
                </a:tc>
                <a:tc>
                  <a:txBody>
                    <a:bodyPr/>
                    <a:lstStyle/>
                    <a:p>
                      <a:pPr algn="ctr"/>
                      <a:r>
                        <a:rPr lang="es-ES_tradnl" sz="2800" dirty="0"/>
                        <a:t>1</a:t>
                      </a:r>
                    </a:p>
                  </a:txBody>
                  <a:tcPr/>
                </a:tc>
                <a:tc>
                  <a:txBody>
                    <a:bodyPr/>
                    <a:lstStyle/>
                    <a:p>
                      <a:pPr algn="ctr"/>
                      <a:r>
                        <a:rPr lang="es-ES_tradnl" sz="2800" dirty="0"/>
                        <a:t>1</a:t>
                      </a:r>
                    </a:p>
                  </a:txBody>
                  <a:tcPr/>
                </a:tc>
                <a:extLst>
                  <a:ext uri="{0D108BD9-81ED-4DB2-BD59-A6C34878D82A}">
                    <a16:rowId xmlns:a16="http://schemas.microsoft.com/office/drawing/2014/main" val="4273182504"/>
                  </a:ext>
                </a:extLst>
              </a:tr>
              <a:tr h="370840">
                <a:tc>
                  <a:txBody>
                    <a:bodyPr/>
                    <a:lstStyle/>
                    <a:p>
                      <a:r>
                        <a:rPr lang="es-ES_tradnl" sz="2800" dirty="0"/>
                        <a:t>Maximum</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extLst>
                  <a:ext uri="{0D108BD9-81ED-4DB2-BD59-A6C34878D82A}">
                    <a16:rowId xmlns:a16="http://schemas.microsoft.com/office/drawing/2014/main" val="2824304503"/>
                  </a:ext>
                </a:extLst>
              </a:tr>
            </a:tbl>
          </a:graphicData>
        </a:graphic>
      </p:graphicFrame>
      <p:graphicFrame>
        <p:nvGraphicFramePr>
          <p:cNvPr id="10" name="Table 10">
            <a:extLst>
              <a:ext uri="{FF2B5EF4-FFF2-40B4-BE49-F238E27FC236}">
                <a16:creationId xmlns:a16="http://schemas.microsoft.com/office/drawing/2014/main" id="{0485362D-969B-73A1-779E-9B86AF455CB5}"/>
              </a:ext>
            </a:extLst>
          </p:cNvPr>
          <p:cNvGraphicFramePr>
            <a:graphicFrameLocks noGrp="1"/>
          </p:cNvGraphicFramePr>
          <p:nvPr/>
        </p:nvGraphicFramePr>
        <p:xfrm>
          <a:off x="645144" y="164369"/>
          <a:ext cx="2835329" cy="2617470"/>
        </p:xfrm>
        <a:graphic>
          <a:graphicData uri="http://schemas.openxmlformats.org/drawingml/2006/table">
            <a:tbl>
              <a:tblPr firstRow="1" bandRow="1">
                <a:tableStyleId>{5C22544A-7EE6-4342-B048-85BDC9FD1C3A}</a:tableStyleId>
              </a:tblPr>
              <a:tblGrid>
                <a:gridCol w="1532565">
                  <a:extLst>
                    <a:ext uri="{9D8B030D-6E8A-4147-A177-3AD203B41FA5}">
                      <a16:colId xmlns:a16="http://schemas.microsoft.com/office/drawing/2014/main" val="1297171408"/>
                    </a:ext>
                  </a:extLst>
                </a:gridCol>
                <a:gridCol w="618237">
                  <a:extLst>
                    <a:ext uri="{9D8B030D-6E8A-4147-A177-3AD203B41FA5}">
                      <a16:colId xmlns:a16="http://schemas.microsoft.com/office/drawing/2014/main" val="1010931315"/>
                    </a:ext>
                  </a:extLst>
                </a:gridCol>
                <a:gridCol w="684527">
                  <a:extLst>
                    <a:ext uri="{9D8B030D-6E8A-4147-A177-3AD203B41FA5}">
                      <a16:colId xmlns:a16="http://schemas.microsoft.com/office/drawing/2014/main" val="2110762959"/>
                    </a:ext>
                  </a:extLst>
                </a:gridCol>
              </a:tblGrid>
              <a:tr h="325115">
                <a:tc>
                  <a:txBody>
                    <a:bodyPr/>
                    <a:lstStyle/>
                    <a:p>
                      <a:pPr algn="l" fontAlgn="t"/>
                      <a:r>
                        <a:rPr lang="en-US" sz="2800" b="1" i="0" u="none" strike="noStrike" dirty="0">
                          <a:solidFill>
                            <a:schemeClr val="tx1"/>
                          </a:solidFill>
                          <a:effectLst/>
                          <a:latin typeface="Arial" panose="020B0604020202020204" pitchFamily="34" charset="0"/>
                        </a:rPr>
                        <a:t> </a:t>
                      </a:r>
                    </a:p>
                  </a:txBody>
                  <a:tcPr marL="9525" marR="9525" marT="9525" marB="0"/>
                </a:tc>
                <a:tc>
                  <a:txBody>
                    <a:bodyPr/>
                    <a:lstStyle/>
                    <a:p>
                      <a:pPr algn="l" rtl="0" fontAlgn="ctr"/>
                      <a:r>
                        <a:rPr lang="en-US" sz="2800" b="0" i="0" u="none" strike="noStrike" dirty="0">
                          <a:solidFill>
                            <a:schemeClr val="bg1"/>
                          </a:solidFill>
                          <a:effectLst/>
                          <a:latin typeface="Calibri" panose="020F0502020204030204" pitchFamily="34" charset="0"/>
                        </a:rPr>
                        <a:t>Min</a:t>
                      </a:r>
                    </a:p>
                  </a:txBody>
                  <a:tcPr marL="9525" marR="9525" marT="9525" marB="0" anchor="ctr"/>
                </a:tc>
                <a:tc>
                  <a:txBody>
                    <a:bodyPr/>
                    <a:lstStyle/>
                    <a:p>
                      <a:pPr algn="l" rtl="0" fontAlgn="ctr"/>
                      <a:r>
                        <a:rPr lang="en-US" sz="2800" b="0" i="0" u="none" strike="noStrike" dirty="0">
                          <a:solidFill>
                            <a:schemeClr val="bg1"/>
                          </a:solidFill>
                          <a:effectLst/>
                          <a:latin typeface="Calibri" panose="020F0502020204030204" pitchFamily="34" charset="0"/>
                        </a:rPr>
                        <a:t>Max</a:t>
                      </a:r>
                    </a:p>
                  </a:txBody>
                  <a:tcPr marL="9525" marR="9525" marT="9525" marB="0" anchor="ctr"/>
                </a:tc>
                <a:extLst>
                  <a:ext uri="{0D108BD9-81ED-4DB2-BD59-A6C34878D82A}">
                    <a16:rowId xmlns:a16="http://schemas.microsoft.com/office/drawing/2014/main" val="2727728107"/>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Female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782520651"/>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502069563"/>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Jerusalem</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478775185"/>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Tel Aviv</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509417086"/>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Haifa</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2094999733"/>
                  </a:ext>
                </a:extLst>
              </a:tr>
            </a:tbl>
          </a:graphicData>
        </a:graphic>
      </p:graphicFrame>
      <p:sp>
        <p:nvSpPr>
          <p:cNvPr id="16" name="Content Placeholder 2">
            <a:extLst>
              <a:ext uri="{FF2B5EF4-FFF2-40B4-BE49-F238E27FC236}">
                <a16:creationId xmlns:a16="http://schemas.microsoft.com/office/drawing/2014/main" id="{D1170235-5848-ACD0-68DE-062AE6FF6EB9}"/>
              </a:ext>
            </a:extLst>
          </p:cNvPr>
          <p:cNvSpPr txBox="1">
            <a:spLocks/>
          </p:cNvSpPr>
          <p:nvPr/>
        </p:nvSpPr>
        <p:spPr>
          <a:xfrm>
            <a:off x="466728" y="3157960"/>
            <a:ext cx="349091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s-ES_tradnl" dirty="0"/>
              <a:t>Female, Jerusalem</a:t>
            </a:r>
          </a:p>
          <a:p>
            <a:pPr marL="514350" indent="-514350">
              <a:buFont typeface="+mj-lt"/>
              <a:buAutoNum type="arabicPeriod"/>
            </a:pPr>
            <a:r>
              <a:rPr lang="es-ES_tradnl" dirty="0"/>
              <a:t>Male, Tel Aviv</a:t>
            </a:r>
          </a:p>
          <a:p>
            <a:pPr marL="514350" indent="-514350">
              <a:buFont typeface="+mj-lt"/>
              <a:buAutoNum type="arabicPeriod"/>
            </a:pPr>
            <a:r>
              <a:rPr lang="es-ES_tradnl" dirty="0"/>
              <a:t>Female, Tel Aviv</a:t>
            </a:r>
          </a:p>
          <a:p>
            <a:pPr marL="514350" indent="-514350">
              <a:buFont typeface="+mj-lt"/>
              <a:buAutoNum type="arabicPeriod"/>
            </a:pPr>
            <a:r>
              <a:rPr lang="es-ES_tradnl" dirty="0"/>
              <a:t>Male, Tel Aviv</a:t>
            </a:r>
          </a:p>
          <a:p>
            <a:pPr marL="514350" indent="-514350">
              <a:buFont typeface="+mj-lt"/>
              <a:buAutoNum type="arabicPeriod"/>
            </a:pPr>
            <a:r>
              <a:rPr lang="es-ES_tradnl" dirty="0"/>
              <a:t>Male, Jerusalem</a:t>
            </a:r>
          </a:p>
          <a:p>
            <a:pPr marL="0" indent="-514350">
              <a:lnSpc>
                <a:spcPct val="100000"/>
              </a:lnSpc>
              <a:buFont typeface="+mj-lt"/>
              <a:buAutoNum type="arabicPeriod"/>
            </a:pPr>
            <a:r>
              <a:rPr lang="es-ES_tradnl" dirty="0"/>
              <a:t>Female, Haifa</a:t>
            </a:r>
          </a:p>
          <a:p>
            <a:pPr marL="514350" indent="-514350">
              <a:buFont typeface="+mj-lt"/>
              <a:buAutoNum type="arabicPeriod"/>
            </a:pPr>
            <a:r>
              <a:rPr lang="es-ES_tradnl" dirty="0"/>
              <a:t>Male, Jerusalem</a:t>
            </a:r>
          </a:p>
        </p:txBody>
      </p:sp>
    </p:spTree>
    <p:extLst>
      <p:ext uri="{BB962C8B-B14F-4D97-AF65-F5344CB8AC3E}">
        <p14:creationId xmlns:p14="http://schemas.microsoft.com/office/powerpoint/2010/main" val="25624996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864CBD-73C1-ED34-2D9B-72AF260EC8CE}"/>
              </a:ext>
            </a:extLst>
          </p:cNvPr>
          <p:cNvSpPr>
            <a:spLocks noGrp="1"/>
          </p:cNvSpPr>
          <p:nvPr>
            <p:ph idx="1"/>
          </p:nvPr>
        </p:nvSpPr>
        <p:spPr>
          <a:xfrm>
            <a:off x="466728" y="3157960"/>
            <a:ext cx="3490913" cy="4351338"/>
          </a:xfrm>
        </p:spPr>
        <p:txBody>
          <a:bodyPr/>
          <a:lstStyle/>
          <a:p>
            <a:pPr marL="514350" indent="-514350">
              <a:buFont typeface="+mj-lt"/>
              <a:buAutoNum type="arabicPeriod"/>
            </a:pPr>
            <a:r>
              <a:rPr lang="es-ES_tradnl" dirty="0"/>
              <a:t>Female, Jerusalem</a:t>
            </a:r>
          </a:p>
          <a:p>
            <a:pPr marL="514350" indent="-514350">
              <a:buFont typeface="+mj-lt"/>
              <a:buAutoNum type="arabicPeriod"/>
            </a:pPr>
            <a:r>
              <a:rPr lang="es-ES_tradnl" dirty="0"/>
              <a:t>Male, Tel Aviv</a:t>
            </a:r>
          </a:p>
          <a:p>
            <a:pPr marL="514350" indent="-514350">
              <a:buFont typeface="+mj-lt"/>
              <a:buAutoNum type="arabicPeriod"/>
            </a:pPr>
            <a:r>
              <a:rPr lang="es-ES_tradnl" dirty="0"/>
              <a:t>Female, Tel Aviv</a:t>
            </a:r>
          </a:p>
          <a:p>
            <a:pPr marL="514350" indent="-514350">
              <a:buFont typeface="+mj-lt"/>
              <a:buAutoNum type="arabicPeriod"/>
            </a:pPr>
            <a:r>
              <a:rPr lang="es-ES_tradnl" dirty="0"/>
              <a:t>Male, Tel Aviv</a:t>
            </a:r>
          </a:p>
          <a:p>
            <a:pPr marL="514350" indent="-514350">
              <a:buFont typeface="+mj-lt"/>
              <a:buAutoNum type="arabicPeriod"/>
            </a:pPr>
            <a:r>
              <a:rPr lang="es-ES_tradnl" dirty="0"/>
              <a:t>Male, Jerusalem</a:t>
            </a:r>
          </a:p>
          <a:p>
            <a:pPr marL="0" indent="-514350">
              <a:lnSpc>
                <a:spcPct val="100000"/>
              </a:lnSpc>
              <a:buFont typeface="+mj-lt"/>
              <a:buAutoNum type="arabicPeriod"/>
            </a:pPr>
            <a:r>
              <a:rPr lang="es-ES_tradnl" dirty="0"/>
              <a:t>Female, Haifa</a:t>
            </a:r>
          </a:p>
          <a:p>
            <a:pPr marL="514350" indent="-514350">
              <a:buFont typeface="+mj-lt"/>
              <a:buAutoNum type="arabicPeriod"/>
            </a:pPr>
            <a:r>
              <a:rPr lang="es-ES_tradnl" dirty="0"/>
              <a:t>Male, Jerusalem</a:t>
            </a:r>
          </a:p>
        </p:txBody>
      </p:sp>
      <p:sp>
        <p:nvSpPr>
          <p:cNvPr id="4" name="Slide Number Placeholder 3">
            <a:extLst>
              <a:ext uri="{FF2B5EF4-FFF2-40B4-BE49-F238E27FC236}">
                <a16:creationId xmlns:a16="http://schemas.microsoft.com/office/drawing/2014/main" id="{B3BEDD41-4016-2358-5196-12845336F22D}"/>
              </a:ext>
            </a:extLst>
          </p:cNvPr>
          <p:cNvSpPr>
            <a:spLocks noGrp="1"/>
          </p:cNvSpPr>
          <p:nvPr>
            <p:ph type="sldNum" sz="quarter" idx="12"/>
          </p:nvPr>
        </p:nvSpPr>
        <p:spPr/>
        <p:txBody>
          <a:bodyPr/>
          <a:lstStyle/>
          <a:p>
            <a:fld id="{9E969584-4773-A84E-8391-EEC4BE76D611}" type="slidenum">
              <a:rPr lang="en-US" smtClean="0"/>
              <a:t>37</a:t>
            </a:fld>
            <a:endParaRPr lang="en-US" dirty="0"/>
          </a:p>
        </p:txBody>
      </p:sp>
      <p:sp>
        <p:nvSpPr>
          <p:cNvPr id="7" name="TextBox 6">
            <a:extLst>
              <a:ext uri="{FF2B5EF4-FFF2-40B4-BE49-F238E27FC236}">
                <a16:creationId xmlns:a16="http://schemas.microsoft.com/office/drawing/2014/main" id="{E193DEAC-BB4E-39FB-1DAA-6BA928A6B635}"/>
              </a:ext>
            </a:extLst>
          </p:cNvPr>
          <p:cNvSpPr txBox="1"/>
          <p:nvPr/>
        </p:nvSpPr>
        <p:spPr>
          <a:xfrm>
            <a:off x="4350543" y="347975"/>
            <a:ext cx="7446405" cy="1815882"/>
          </a:xfrm>
          <a:prstGeom prst="rect">
            <a:avLst/>
          </a:prstGeom>
          <a:solidFill>
            <a:schemeClr val="accent4"/>
          </a:solidFill>
        </p:spPr>
        <p:txBody>
          <a:bodyPr wrap="square" rtlCol="0">
            <a:spAutoFit/>
          </a:bodyPr>
          <a:lstStyle/>
          <a:p>
            <a:pPr marL="514350" indent="-514350">
              <a:buFont typeface="+mj-lt"/>
              <a:buAutoNum type="arabicPeriod"/>
            </a:pPr>
            <a:r>
              <a:rPr lang="es-ES_tradnl" sz="2800" dirty="0"/>
              <a:t>Which applicants are chosen by Algorithm 1?</a:t>
            </a:r>
          </a:p>
          <a:p>
            <a:pPr marL="514350" indent="-514350">
              <a:buFont typeface="+mj-lt"/>
              <a:buAutoNum type="arabicPeriod"/>
            </a:pPr>
            <a:r>
              <a:rPr lang="es-ES_tradnl" sz="2800" dirty="0"/>
              <a:t>Which applicants are chosen by Algorithm 2?</a:t>
            </a:r>
          </a:p>
          <a:p>
            <a:pPr marL="514350" indent="-514350">
              <a:buFont typeface="+mj-lt"/>
              <a:buAutoNum type="arabicPeriod"/>
            </a:pPr>
            <a:r>
              <a:rPr lang="es-ES_tradnl" sz="2800" dirty="0"/>
              <a:t>Find an ordering of applicants such that Algorithm 2 fails to find a feasible selection.</a:t>
            </a:r>
          </a:p>
        </p:txBody>
      </p:sp>
      <p:graphicFrame>
        <p:nvGraphicFramePr>
          <p:cNvPr id="9" name="Table 9">
            <a:extLst>
              <a:ext uri="{FF2B5EF4-FFF2-40B4-BE49-F238E27FC236}">
                <a16:creationId xmlns:a16="http://schemas.microsoft.com/office/drawing/2014/main" id="{2FA7B0C0-651E-D457-C5A9-2539C28F88B9}"/>
              </a:ext>
            </a:extLst>
          </p:cNvPr>
          <p:cNvGraphicFramePr>
            <a:graphicFrameLocks noGrp="1"/>
          </p:cNvGraphicFramePr>
          <p:nvPr/>
        </p:nvGraphicFramePr>
        <p:xfrm>
          <a:off x="466728" y="-2572222"/>
          <a:ext cx="8143872" cy="1554480"/>
        </p:xfrm>
        <a:graphic>
          <a:graphicData uri="http://schemas.openxmlformats.org/drawingml/2006/table">
            <a:tbl>
              <a:tblPr firstRow="1" bandRow="1">
                <a:tableStyleId>{5C22544A-7EE6-4342-B048-85BDC9FD1C3A}</a:tableStyleId>
              </a:tblPr>
              <a:tblGrid>
                <a:gridCol w="1685925">
                  <a:extLst>
                    <a:ext uri="{9D8B030D-6E8A-4147-A177-3AD203B41FA5}">
                      <a16:colId xmlns:a16="http://schemas.microsoft.com/office/drawing/2014/main" val="1991018520"/>
                    </a:ext>
                  </a:extLst>
                </a:gridCol>
                <a:gridCol w="1309318">
                  <a:extLst>
                    <a:ext uri="{9D8B030D-6E8A-4147-A177-3AD203B41FA5}">
                      <a16:colId xmlns:a16="http://schemas.microsoft.com/office/drawing/2014/main" val="2881258024"/>
                    </a:ext>
                  </a:extLst>
                </a:gridCol>
                <a:gridCol w="979995">
                  <a:extLst>
                    <a:ext uri="{9D8B030D-6E8A-4147-A177-3AD203B41FA5}">
                      <a16:colId xmlns:a16="http://schemas.microsoft.com/office/drawing/2014/main" val="3271911371"/>
                    </a:ext>
                  </a:extLst>
                </a:gridCol>
                <a:gridCol w="1784469">
                  <a:extLst>
                    <a:ext uri="{9D8B030D-6E8A-4147-A177-3AD203B41FA5}">
                      <a16:colId xmlns:a16="http://schemas.microsoft.com/office/drawing/2014/main" val="1591066936"/>
                    </a:ext>
                  </a:extLst>
                </a:gridCol>
                <a:gridCol w="1360292">
                  <a:extLst>
                    <a:ext uri="{9D8B030D-6E8A-4147-A177-3AD203B41FA5}">
                      <a16:colId xmlns:a16="http://schemas.microsoft.com/office/drawing/2014/main" val="3201592347"/>
                    </a:ext>
                  </a:extLst>
                </a:gridCol>
                <a:gridCol w="1023873">
                  <a:extLst>
                    <a:ext uri="{9D8B030D-6E8A-4147-A177-3AD203B41FA5}">
                      <a16:colId xmlns:a16="http://schemas.microsoft.com/office/drawing/2014/main" val="434662165"/>
                    </a:ext>
                  </a:extLst>
                </a:gridCol>
              </a:tblGrid>
              <a:tr h="370840">
                <a:tc>
                  <a:txBody>
                    <a:bodyPr/>
                    <a:lstStyle/>
                    <a:p>
                      <a:endParaRPr lang="es-ES_tradnl" sz="2800" dirty="0"/>
                    </a:p>
                  </a:txBody>
                  <a:tcPr/>
                </a:tc>
                <a:tc>
                  <a:txBody>
                    <a:bodyPr/>
                    <a:lstStyle/>
                    <a:p>
                      <a:r>
                        <a:rPr lang="es-ES_tradnl" sz="2800" dirty="0"/>
                        <a:t>Female</a:t>
                      </a:r>
                    </a:p>
                  </a:txBody>
                  <a:tcPr/>
                </a:tc>
                <a:tc>
                  <a:txBody>
                    <a:bodyPr/>
                    <a:lstStyle/>
                    <a:p>
                      <a:r>
                        <a:rPr lang="es-ES_tradnl" sz="2800" dirty="0"/>
                        <a:t>Male</a:t>
                      </a:r>
                    </a:p>
                  </a:txBody>
                  <a:tcPr/>
                </a:tc>
                <a:tc>
                  <a:txBody>
                    <a:bodyPr/>
                    <a:lstStyle/>
                    <a:p>
                      <a:r>
                        <a:rPr lang="es-ES_tradnl" sz="2800" dirty="0"/>
                        <a:t>Jerusalem</a:t>
                      </a:r>
                    </a:p>
                  </a:txBody>
                  <a:tcPr/>
                </a:tc>
                <a:tc>
                  <a:txBody>
                    <a:bodyPr/>
                    <a:lstStyle/>
                    <a:p>
                      <a:r>
                        <a:rPr lang="es-ES_tradnl" sz="2800" dirty="0"/>
                        <a:t>Tel Aviv</a:t>
                      </a:r>
                    </a:p>
                  </a:txBody>
                  <a:tcPr/>
                </a:tc>
                <a:tc>
                  <a:txBody>
                    <a:bodyPr/>
                    <a:lstStyle/>
                    <a:p>
                      <a:r>
                        <a:rPr lang="es-ES_tradnl" sz="2800" dirty="0"/>
                        <a:t>Haifa</a:t>
                      </a:r>
                    </a:p>
                  </a:txBody>
                  <a:tcPr/>
                </a:tc>
                <a:extLst>
                  <a:ext uri="{0D108BD9-81ED-4DB2-BD59-A6C34878D82A}">
                    <a16:rowId xmlns:a16="http://schemas.microsoft.com/office/drawing/2014/main" val="3830422900"/>
                  </a:ext>
                </a:extLst>
              </a:tr>
              <a:tr h="370840">
                <a:tc>
                  <a:txBody>
                    <a:bodyPr/>
                    <a:lstStyle/>
                    <a:p>
                      <a:r>
                        <a:rPr lang="es-ES_tradnl" sz="2800" dirty="0"/>
                        <a:t>Minimum</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1</a:t>
                      </a:r>
                    </a:p>
                  </a:txBody>
                  <a:tcPr/>
                </a:tc>
                <a:tc>
                  <a:txBody>
                    <a:bodyPr/>
                    <a:lstStyle/>
                    <a:p>
                      <a:pPr algn="ctr"/>
                      <a:r>
                        <a:rPr lang="es-ES_tradnl" sz="2800" dirty="0"/>
                        <a:t>1</a:t>
                      </a:r>
                    </a:p>
                  </a:txBody>
                  <a:tcPr/>
                </a:tc>
                <a:tc>
                  <a:txBody>
                    <a:bodyPr/>
                    <a:lstStyle/>
                    <a:p>
                      <a:pPr algn="ctr"/>
                      <a:r>
                        <a:rPr lang="es-ES_tradnl" sz="2800" dirty="0"/>
                        <a:t>1</a:t>
                      </a:r>
                    </a:p>
                  </a:txBody>
                  <a:tcPr/>
                </a:tc>
                <a:extLst>
                  <a:ext uri="{0D108BD9-81ED-4DB2-BD59-A6C34878D82A}">
                    <a16:rowId xmlns:a16="http://schemas.microsoft.com/office/drawing/2014/main" val="4273182504"/>
                  </a:ext>
                </a:extLst>
              </a:tr>
              <a:tr h="370840">
                <a:tc>
                  <a:txBody>
                    <a:bodyPr/>
                    <a:lstStyle/>
                    <a:p>
                      <a:r>
                        <a:rPr lang="es-ES_tradnl" sz="2800" dirty="0"/>
                        <a:t>Maximum</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extLst>
                  <a:ext uri="{0D108BD9-81ED-4DB2-BD59-A6C34878D82A}">
                    <a16:rowId xmlns:a16="http://schemas.microsoft.com/office/drawing/2014/main" val="2824304503"/>
                  </a:ext>
                </a:extLst>
              </a:tr>
            </a:tbl>
          </a:graphicData>
        </a:graphic>
      </p:graphicFrame>
      <p:graphicFrame>
        <p:nvGraphicFramePr>
          <p:cNvPr id="10" name="Table 10">
            <a:extLst>
              <a:ext uri="{FF2B5EF4-FFF2-40B4-BE49-F238E27FC236}">
                <a16:creationId xmlns:a16="http://schemas.microsoft.com/office/drawing/2014/main" id="{0485362D-969B-73A1-779E-9B86AF455CB5}"/>
              </a:ext>
            </a:extLst>
          </p:cNvPr>
          <p:cNvGraphicFramePr>
            <a:graphicFrameLocks noGrp="1"/>
          </p:cNvGraphicFramePr>
          <p:nvPr/>
        </p:nvGraphicFramePr>
        <p:xfrm>
          <a:off x="645143" y="164369"/>
          <a:ext cx="3490912" cy="2617470"/>
        </p:xfrm>
        <a:graphic>
          <a:graphicData uri="http://schemas.openxmlformats.org/drawingml/2006/table">
            <a:tbl>
              <a:tblPr firstRow="1" bandRow="1">
                <a:tableStyleId>{5C22544A-7EE6-4342-B048-85BDC9FD1C3A}</a:tableStyleId>
              </a:tblPr>
              <a:tblGrid>
                <a:gridCol w="1519963">
                  <a:extLst>
                    <a:ext uri="{9D8B030D-6E8A-4147-A177-3AD203B41FA5}">
                      <a16:colId xmlns:a16="http://schemas.microsoft.com/office/drawing/2014/main" val="1297171408"/>
                    </a:ext>
                  </a:extLst>
                </a:gridCol>
                <a:gridCol w="613153">
                  <a:extLst>
                    <a:ext uri="{9D8B030D-6E8A-4147-A177-3AD203B41FA5}">
                      <a16:colId xmlns:a16="http://schemas.microsoft.com/office/drawing/2014/main" val="1010931315"/>
                    </a:ext>
                  </a:extLst>
                </a:gridCol>
                <a:gridCol w="678898">
                  <a:extLst>
                    <a:ext uri="{9D8B030D-6E8A-4147-A177-3AD203B41FA5}">
                      <a16:colId xmlns:a16="http://schemas.microsoft.com/office/drawing/2014/main" val="936193366"/>
                    </a:ext>
                  </a:extLst>
                </a:gridCol>
                <a:gridCol w="678898">
                  <a:extLst>
                    <a:ext uri="{9D8B030D-6E8A-4147-A177-3AD203B41FA5}">
                      <a16:colId xmlns:a16="http://schemas.microsoft.com/office/drawing/2014/main" val="2110762959"/>
                    </a:ext>
                  </a:extLst>
                </a:gridCol>
              </a:tblGrid>
              <a:tr h="325115">
                <a:tc>
                  <a:txBody>
                    <a:bodyPr/>
                    <a:lstStyle/>
                    <a:p>
                      <a:pPr algn="l" fontAlgn="t"/>
                      <a:r>
                        <a:rPr lang="en-US" sz="2800" b="1" i="0" u="none" strike="noStrike" dirty="0">
                          <a:solidFill>
                            <a:schemeClr val="tx1"/>
                          </a:solidFill>
                          <a:effectLst/>
                          <a:latin typeface="Arial" panose="020B0604020202020204" pitchFamily="34" charset="0"/>
                        </a:rPr>
                        <a:t> </a:t>
                      </a:r>
                    </a:p>
                  </a:txBody>
                  <a:tcPr marL="9525" marR="9525" marT="9525" marB="0"/>
                </a:tc>
                <a:tc>
                  <a:txBody>
                    <a:bodyPr/>
                    <a:lstStyle/>
                    <a:p>
                      <a:pPr algn="l" rtl="0" fontAlgn="ctr"/>
                      <a:r>
                        <a:rPr lang="en-US" sz="2800" b="0" i="0" u="none" strike="noStrike" dirty="0">
                          <a:solidFill>
                            <a:schemeClr val="bg1"/>
                          </a:solidFill>
                          <a:effectLst/>
                          <a:latin typeface="Calibri" panose="020F0502020204030204" pitchFamily="34" charset="0"/>
                        </a:rPr>
                        <a:t>Min</a:t>
                      </a:r>
                    </a:p>
                  </a:txBody>
                  <a:tcPr marL="9525" marR="9525" marT="9525" marB="0" anchor="ctr"/>
                </a:tc>
                <a:tc>
                  <a:txBody>
                    <a:bodyPr/>
                    <a:lstStyle/>
                    <a:p>
                      <a:pPr algn="l" rtl="0" fontAlgn="ctr"/>
                      <a:endParaRPr lang="en-US" sz="2800" b="0" i="0" u="none" strike="noStrike" dirty="0">
                        <a:solidFill>
                          <a:schemeClr val="bg1"/>
                        </a:solidFill>
                        <a:effectLst/>
                        <a:latin typeface="Calibri" panose="020F0502020204030204" pitchFamily="34" charset="0"/>
                      </a:endParaRPr>
                    </a:p>
                  </a:txBody>
                  <a:tcPr marL="9525" marR="9525" marT="9525" marB="0" anchor="ctr"/>
                </a:tc>
                <a:tc>
                  <a:txBody>
                    <a:bodyPr/>
                    <a:lstStyle/>
                    <a:p>
                      <a:pPr algn="l" rtl="0" fontAlgn="ctr"/>
                      <a:r>
                        <a:rPr lang="en-US" sz="2800" b="0" i="0" u="none" strike="noStrike" dirty="0">
                          <a:solidFill>
                            <a:schemeClr val="bg1"/>
                          </a:solidFill>
                          <a:effectLst/>
                          <a:latin typeface="Calibri" panose="020F0502020204030204" pitchFamily="34" charset="0"/>
                        </a:rPr>
                        <a:t>Max</a:t>
                      </a:r>
                    </a:p>
                  </a:txBody>
                  <a:tcPr marL="9525" marR="9525" marT="9525" marB="0" anchor="ctr"/>
                </a:tc>
                <a:extLst>
                  <a:ext uri="{0D108BD9-81ED-4DB2-BD59-A6C34878D82A}">
                    <a16:rowId xmlns:a16="http://schemas.microsoft.com/office/drawing/2014/main" val="2727728107"/>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Female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782520651"/>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502069563"/>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Jerusalem</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478775185"/>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Tel Aviv</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509417086"/>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Haifa</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2094999733"/>
                  </a:ext>
                </a:extLst>
              </a:tr>
            </a:tbl>
          </a:graphicData>
        </a:graphic>
      </p:graphicFrame>
      <p:sp>
        <p:nvSpPr>
          <p:cNvPr id="13" name="TextBox 12">
            <a:extLst>
              <a:ext uri="{FF2B5EF4-FFF2-40B4-BE49-F238E27FC236}">
                <a16:creationId xmlns:a16="http://schemas.microsoft.com/office/drawing/2014/main" id="{BFF923B1-769A-37F2-EB24-7660B2CE9581}"/>
              </a:ext>
            </a:extLst>
          </p:cNvPr>
          <p:cNvSpPr txBox="1"/>
          <p:nvPr/>
        </p:nvSpPr>
        <p:spPr>
          <a:xfrm>
            <a:off x="8073745" y="-858104"/>
            <a:ext cx="1939634" cy="523220"/>
          </a:xfrm>
          <a:prstGeom prst="rect">
            <a:avLst/>
          </a:prstGeom>
          <a:noFill/>
        </p:spPr>
        <p:txBody>
          <a:bodyPr wrap="none" rtlCol="0">
            <a:spAutoFit/>
          </a:bodyPr>
          <a:lstStyle/>
          <a:p>
            <a:r>
              <a:rPr lang="es-ES_tradnl" sz="2800" b="1" dirty="0"/>
              <a:t>Algorithm 2</a:t>
            </a:r>
          </a:p>
        </p:txBody>
      </p:sp>
      <p:pic>
        <p:nvPicPr>
          <p:cNvPr id="8" name="Picture 7" descr="A picture containing text, clipart&#10;&#10;Description automatically generated">
            <a:extLst>
              <a:ext uri="{FF2B5EF4-FFF2-40B4-BE49-F238E27FC236}">
                <a16:creationId xmlns:a16="http://schemas.microsoft.com/office/drawing/2014/main" id="{2ED5DD02-F3A6-3D01-FBFC-0A5839A629C5}"/>
              </a:ext>
            </a:extLst>
          </p:cNvPr>
          <p:cNvPicPr>
            <a:picLocks noChangeAspect="1"/>
          </p:cNvPicPr>
          <p:nvPr/>
        </p:nvPicPr>
        <p:blipFill>
          <a:blip r:embed="rId2"/>
          <a:stretch>
            <a:fillRect/>
          </a:stretch>
        </p:blipFill>
        <p:spPr>
          <a:xfrm>
            <a:off x="4364578" y="3100146"/>
            <a:ext cx="548284" cy="52322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823A04B7-772B-5E1F-2211-55F9DEE66647}"/>
              </a:ext>
            </a:extLst>
          </p:cNvPr>
          <p:cNvPicPr>
            <a:picLocks noChangeAspect="1"/>
          </p:cNvPicPr>
          <p:nvPr/>
        </p:nvPicPr>
        <p:blipFill>
          <a:blip r:embed="rId2"/>
          <a:stretch>
            <a:fillRect/>
          </a:stretch>
        </p:blipFill>
        <p:spPr>
          <a:xfrm>
            <a:off x="4364578" y="3534158"/>
            <a:ext cx="548284" cy="523220"/>
          </a:xfrm>
          <a:prstGeom prst="rect">
            <a:avLst/>
          </a:prstGeom>
        </p:spPr>
      </p:pic>
      <p:sp>
        <p:nvSpPr>
          <p:cNvPr id="14" name="TextBox 13">
            <a:extLst>
              <a:ext uri="{FF2B5EF4-FFF2-40B4-BE49-F238E27FC236}">
                <a16:creationId xmlns:a16="http://schemas.microsoft.com/office/drawing/2014/main" id="{6F424F5E-C268-82B9-0D5D-063F3AE491AD}"/>
              </a:ext>
            </a:extLst>
          </p:cNvPr>
          <p:cNvSpPr txBox="1"/>
          <p:nvPr/>
        </p:nvSpPr>
        <p:spPr>
          <a:xfrm>
            <a:off x="2854712" y="546889"/>
            <a:ext cx="280846" cy="523220"/>
          </a:xfrm>
          <a:prstGeom prst="rect">
            <a:avLst/>
          </a:prstGeom>
          <a:noFill/>
        </p:spPr>
        <p:txBody>
          <a:bodyPr wrap="none" rtlCol="0">
            <a:spAutoFit/>
          </a:bodyPr>
          <a:lstStyle/>
          <a:p>
            <a:r>
              <a:rPr lang="es-ES_tradnl" sz="2800" b="1" dirty="0"/>
              <a:t>I</a:t>
            </a:r>
          </a:p>
        </p:txBody>
      </p:sp>
      <p:sp>
        <p:nvSpPr>
          <p:cNvPr id="15" name="TextBox 14">
            <a:extLst>
              <a:ext uri="{FF2B5EF4-FFF2-40B4-BE49-F238E27FC236}">
                <a16:creationId xmlns:a16="http://schemas.microsoft.com/office/drawing/2014/main" id="{5116704D-FB44-156F-1108-FCBADB08CEBF}"/>
              </a:ext>
            </a:extLst>
          </p:cNvPr>
          <p:cNvSpPr txBox="1"/>
          <p:nvPr/>
        </p:nvSpPr>
        <p:spPr>
          <a:xfrm>
            <a:off x="2854712" y="1402754"/>
            <a:ext cx="280846" cy="523220"/>
          </a:xfrm>
          <a:prstGeom prst="rect">
            <a:avLst/>
          </a:prstGeom>
          <a:noFill/>
        </p:spPr>
        <p:txBody>
          <a:bodyPr wrap="none" rtlCol="0">
            <a:spAutoFit/>
          </a:bodyPr>
          <a:lstStyle/>
          <a:p>
            <a:r>
              <a:rPr lang="es-ES_tradnl" sz="2800" b="1" dirty="0"/>
              <a:t>I</a:t>
            </a:r>
          </a:p>
        </p:txBody>
      </p:sp>
      <p:sp>
        <p:nvSpPr>
          <p:cNvPr id="16" name="TextBox 15">
            <a:extLst>
              <a:ext uri="{FF2B5EF4-FFF2-40B4-BE49-F238E27FC236}">
                <a16:creationId xmlns:a16="http://schemas.microsoft.com/office/drawing/2014/main" id="{0DEEE8BF-23F9-002C-532B-4E0A17343447}"/>
              </a:ext>
            </a:extLst>
          </p:cNvPr>
          <p:cNvSpPr txBox="1"/>
          <p:nvPr/>
        </p:nvSpPr>
        <p:spPr>
          <a:xfrm>
            <a:off x="2854712" y="1020712"/>
            <a:ext cx="280846" cy="523220"/>
          </a:xfrm>
          <a:prstGeom prst="rect">
            <a:avLst/>
          </a:prstGeom>
          <a:noFill/>
        </p:spPr>
        <p:txBody>
          <a:bodyPr wrap="none" rtlCol="0">
            <a:spAutoFit/>
          </a:bodyPr>
          <a:lstStyle/>
          <a:p>
            <a:r>
              <a:rPr lang="es-ES_tradnl" sz="2800" b="1" dirty="0"/>
              <a:t>I</a:t>
            </a:r>
          </a:p>
        </p:txBody>
      </p:sp>
      <p:sp>
        <p:nvSpPr>
          <p:cNvPr id="17" name="TextBox 16">
            <a:extLst>
              <a:ext uri="{FF2B5EF4-FFF2-40B4-BE49-F238E27FC236}">
                <a16:creationId xmlns:a16="http://schemas.microsoft.com/office/drawing/2014/main" id="{6199EBA0-A93E-A565-9E78-F5F8030989B2}"/>
              </a:ext>
            </a:extLst>
          </p:cNvPr>
          <p:cNvSpPr txBox="1"/>
          <p:nvPr/>
        </p:nvSpPr>
        <p:spPr>
          <a:xfrm>
            <a:off x="2854712" y="1852425"/>
            <a:ext cx="280846" cy="523220"/>
          </a:xfrm>
          <a:prstGeom prst="rect">
            <a:avLst/>
          </a:prstGeom>
          <a:noFill/>
        </p:spPr>
        <p:txBody>
          <a:bodyPr wrap="none" rtlCol="0">
            <a:spAutoFit/>
          </a:bodyPr>
          <a:lstStyle/>
          <a:p>
            <a:r>
              <a:rPr lang="es-ES_tradnl" sz="2800" b="1" dirty="0"/>
              <a:t>I</a:t>
            </a:r>
          </a:p>
        </p:txBody>
      </p:sp>
      <p:sp>
        <p:nvSpPr>
          <p:cNvPr id="18" name="TextBox 17">
            <a:extLst>
              <a:ext uri="{FF2B5EF4-FFF2-40B4-BE49-F238E27FC236}">
                <a16:creationId xmlns:a16="http://schemas.microsoft.com/office/drawing/2014/main" id="{BA8180C3-67B7-F149-1793-B99584022882}"/>
              </a:ext>
            </a:extLst>
          </p:cNvPr>
          <p:cNvSpPr txBox="1"/>
          <p:nvPr/>
        </p:nvSpPr>
        <p:spPr>
          <a:xfrm>
            <a:off x="2961956" y="546889"/>
            <a:ext cx="280846" cy="523220"/>
          </a:xfrm>
          <a:prstGeom prst="rect">
            <a:avLst/>
          </a:prstGeom>
          <a:noFill/>
        </p:spPr>
        <p:txBody>
          <a:bodyPr wrap="none" rtlCol="0">
            <a:spAutoFit/>
          </a:bodyPr>
          <a:lstStyle/>
          <a:p>
            <a:r>
              <a:rPr lang="es-ES_tradnl" sz="2800" b="1" dirty="0"/>
              <a:t>I</a:t>
            </a:r>
          </a:p>
        </p:txBody>
      </p:sp>
      <p:pic>
        <p:nvPicPr>
          <p:cNvPr id="19" name="Picture 18" descr="A picture containing text, clipart&#10;&#10;Description automatically generated">
            <a:extLst>
              <a:ext uri="{FF2B5EF4-FFF2-40B4-BE49-F238E27FC236}">
                <a16:creationId xmlns:a16="http://schemas.microsoft.com/office/drawing/2014/main" id="{808EC674-E056-7D5B-9659-FCCA74D0F3E4}"/>
              </a:ext>
            </a:extLst>
          </p:cNvPr>
          <p:cNvPicPr>
            <a:picLocks noChangeAspect="1"/>
          </p:cNvPicPr>
          <p:nvPr/>
        </p:nvPicPr>
        <p:blipFill>
          <a:blip r:embed="rId2"/>
          <a:stretch>
            <a:fillRect/>
          </a:stretch>
        </p:blipFill>
        <p:spPr>
          <a:xfrm>
            <a:off x="4364578" y="4041431"/>
            <a:ext cx="548284" cy="523220"/>
          </a:xfrm>
          <a:prstGeom prst="rect">
            <a:avLst/>
          </a:prstGeom>
        </p:spPr>
      </p:pic>
      <p:sp>
        <p:nvSpPr>
          <p:cNvPr id="20" name="TextBox 19">
            <a:extLst>
              <a:ext uri="{FF2B5EF4-FFF2-40B4-BE49-F238E27FC236}">
                <a16:creationId xmlns:a16="http://schemas.microsoft.com/office/drawing/2014/main" id="{21BCC544-4141-C46C-23A0-A4F818404B54}"/>
              </a:ext>
            </a:extLst>
          </p:cNvPr>
          <p:cNvSpPr txBox="1"/>
          <p:nvPr/>
        </p:nvSpPr>
        <p:spPr>
          <a:xfrm>
            <a:off x="2961956" y="1862162"/>
            <a:ext cx="280846" cy="523220"/>
          </a:xfrm>
          <a:prstGeom prst="rect">
            <a:avLst/>
          </a:prstGeom>
          <a:noFill/>
        </p:spPr>
        <p:txBody>
          <a:bodyPr wrap="none" rtlCol="0">
            <a:spAutoFit/>
          </a:bodyPr>
          <a:lstStyle/>
          <a:p>
            <a:r>
              <a:rPr lang="es-ES_tradnl" sz="2800" b="1" dirty="0"/>
              <a:t>I</a:t>
            </a:r>
          </a:p>
        </p:txBody>
      </p:sp>
      <p:pic>
        <p:nvPicPr>
          <p:cNvPr id="22" name="Picture 21" descr="A picture containing clipart&#10;&#10;Description automatically generated">
            <a:extLst>
              <a:ext uri="{FF2B5EF4-FFF2-40B4-BE49-F238E27FC236}">
                <a16:creationId xmlns:a16="http://schemas.microsoft.com/office/drawing/2014/main" id="{F5EABD8C-A84B-675F-C27F-1251EBACB79E}"/>
              </a:ext>
            </a:extLst>
          </p:cNvPr>
          <p:cNvPicPr>
            <a:picLocks noChangeAspect="1"/>
          </p:cNvPicPr>
          <p:nvPr/>
        </p:nvPicPr>
        <p:blipFill>
          <a:blip r:embed="rId3"/>
          <a:stretch>
            <a:fillRect/>
          </a:stretch>
        </p:blipFill>
        <p:spPr>
          <a:xfrm>
            <a:off x="4364578" y="4625202"/>
            <a:ext cx="548284" cy="518574"/>
          </a:xfrm>
          <a:prstGeom prst="rect">
            <a:avLst/>
          </a:prstGeom>
        </p:spPr>
      </p:pic>
      <p:pic>
        <p:nvPicPr>
          <p:cNvPr id="23" name="Picture 22" descr="A picture containing text, clipart&#10;&#10;Description automatically generated">
            <a:extLst>
              <a:ext uri="{FF2B5EF4-FFF2-40B4-BE49-F238E27FC236}">
                <a16:creationId xmlns:a16="http://schemas.microsoft.com/office/drawing/2014/main" id="{53874DFD-E591-1045-DB16-9AF72654F52B}"/>
              </a:ext>
            </a:extLst>
          </p:cNvPr>
          <p:cNvPicPr>
            <a:picLocks noChangeAspect="1"/>
          </p:cNvPicPr>
          <p:nvPr/>
        </p:nvPicPr>
        <p:blipFill>
          <a:blip r:embed="rId2"/>
          <a:stretch>
            <a:fillRect/>
          </a:stretch>
        </p:blipFill>
        <p:spPr>
          <a:xfrm>
            <a:off x="4364578" y="5204327"/>
            <a:ext cx="548284" cy="523220"/>
          </a:xfrm>
          <a:prstGeom prst="rect">
            <a:avLst/>
          </a:prstGeom>
        </p:spPr>
      </p:pic>
      <p:sp>
        <p:nvSpPr>
          <p:cNvPr id="24" name="TextBox 23">
            <a:extLst>
              <a:ext uri="{FF2B5EF4-FFF2-40B4-BE49-F238E27FC236}">
                <a16:creationId xmlns:a16="http://schemas.microsoft.com/office/drawing/2014/main" id="{065CEAD1-BE08-9DE7-5A90-895CE812115F}"/>
              </a:ext>
            </a:extLst>
          </p:cNvPr>
          <p:cNvSpPr txBox="1"/>
          <p:nvPr/>
        </p:nvSpPr>
        <p:spPr>
          <a:xfrm>
            <a:off x="2955210" y="1033335"/>
            <a:ext cx="280846" cy="523220"/>
          </a:xfrm>
          <a:prstGeom prst="rect">
            <a:avLst/>
          </a:prstGeom>
          <a:noFill/>
        </p:spPr>
        <p:txBody>
          <a:bodyPr wrap="none" rtlCol="0">
            <a:spAutoFit/>
          </a:bodyPr>
          <a:lstStyle/>
          <a:p>
            <a:r>
              <a:rPr lang="es-ES_tradnl" sz="2800" b="1" dirty="0"/>
              <a:t>I</a:t>
            </a:r>
          </a:p>
        </p:txBody>
      </p:sp>
      <p:sp>
        <p:nvSpPr>
          <p:cNvPr id="25" name="TextBox 24">
            <a:extLst>
              <a:ext uri="{FF2B5EF4-FFF2-40B4-BE49-F238E27FC236}">
                <a16:creationId xmlns:a16="http://schemas.microsoft.com/office/drawing/2014/main" id="{31DECCAC-569D-0CB5-F328-48A93DD58948}"/>
              </a:ext>
            </a:extLst>
          </p:cNvPr>
          <p:cNvSpPr txBox="1"/>
          <p:nvPr/>
        </p:nvSpPr>
        <p:spPr>
          <a:xfrm>
            <a:off x="2959478" y="1410817"/>
            <a:ext cx="280846" cy="523220"/>
          </a:xfrm>
          <a:prstGeom prst="rect">
            <a:avLst/>
          </a:prstGeom>
          <a:noFill/>
        </p:spPr>
        <p:txBody>
          <a:bodyPr wrap="none" rtlCol="0">
            <a:spAutoFit/>
          </a:bodyPr>
          <a:lstStyle/>
          <a:p>
            <a:r>
              <a:rPr lang="es-ES_tradnl" sz="2800" b="1" dirty="0"/>
              <a:t>I</a:t>
            </a:r>
          </a:p>
        </p:txBody>
      </p:sp>
      <p:pic>
        <p:nvPicPr>
          <p:cNvPr id="26" name="Picture 25" descr="A picture containing clipart&#10;&#10;Description automatically generated">
            <a:extLst>
              <a:ext uri="{FF2B5EF4-FFF2-40B4-BE49-F238E27FC236}">
                <a16:creationId xmlns:a16="http://schemas.microsoft.com/office/drawing/2014/main" id="{10FBC49D-BA6D-7A7A-4407-5F2874E92F07}"/>
              </a:ext>
            </a:extLst>
          </p:cNvPr>
          <p:cNvPicPr>
            <a:picLocks noChangeAspect="1"/>
          </p:cNvPicPr>
          <p:nvPr/>
        </p:nvPicPr>
        <p:blipFill>
          <a:blip r:embed="rId3"/>
          <a:stretch>
            <a:fillRect/>
          </a:stretch>
        </p:blipFill>
        <p:spPr>
          <a:xfrm>
            <a:off x="4364578" y="5714517"/>
            <a:ext cx="548284" cy="518574"/>
          </a:xfrm>
          <a:prstGeom prst="rect">
            <a:avLst/>
          </a:prstGeom>
        </p:spPr>
      </p:pic>
      <p:sp>
        <p:nvSpPr>
          <p:cNvPr id="27" name="TextBox 26">
            <a:extLst>
              <a:ext uri="{FF2B5EF4-FFF2-40B4-BE49-F238E27FC236}">
                <a16:creationId xmlns:a16="http://schemas.microsoft.com/office/drawing/2014/main" id="{BAA24061-F6F9-D38E-E942-2FCFD0B0BD09}"/>
              </a:ext>
            </a:extLst>
          </p:cNvPr>
          <p:cNvSpPr txBox="1"/>
          <p:nvPr/>
        </p:nvSpPr>
        <p:spPr>
          <a:xfrm>
            <a:off x="6461247" y="3012417"/>
            <a:ext cx="6267848" cy="6114494"/>
          </a:xfrm>
          <a:prstGeom prst="rect">
            <a:avLst/>
          </a:prstGeom>
          <a:noFill/>
        </p:spPr>
        <p:txBody>
          <a:bodyPr wrap="square" rtlCol="0">
            <a:spAutoFit/>
          </a:bodyPr>
          <a:lstStyle/>
          <a:p>
            <a:pPr>
              <a:spcBef>
                <a:spcPts val="1000"/>
              </a:spcBef>
            </a:pPr>
            <a:r>
              <a:rPr lang="es-ES_tradnl" sz="2800" dirty="0"/>
              <a:t>Contributes to “Female”, “Jerusalem”</a:t>
            </a:r>
          </a:p>
          <a:p>
            <a:pPr>
              <a:spcBef>
                <a:spcPts val="1000"/>
              </a:spcBef>
            </a:pPr>
            <a:r>
              <a:rPr lang="es-ES_tradnl" sz="2800" dirty="0"/>
              <a:t>Contributes to “Male”, “Tel Aviv” min</a:t>
            </a:r>
          </a:p>
          <a:p>
            <a:pPr>
              <a:spcBef>
                <a:spcPts val="1000"/>
              </a:spcBef>
            </a:pPr>
            <a:r>
              <a:rPr lang="es-ES_tradnl" sz="2800" dirty="0"/>
              <a:t>Contributes to “Female” min</a:t>
            </a:r>
          </a:p>
          <a:p>
            <a:pPr>
              <a:spcBef>
                <a:spcPts val="1000"/>
              </a:spcBef>
            </a:pPr>
            <a:r>
              <a:rPr lang="es-ES_tradnl" sz="2800" dirty="0"/>
              <a:t>Violates “Tel Aviv” max</a:t>
            </a:r>
          </a:p>
          <a:p>
            <a:pPr>
              <a:spcBef>
                <a:spcPts val="1000"/>
              </a:spcBef>
            </a:pPr>
            <a:r>
              <a:rPr lang="es-ES_tradnl" sz="2800" dirty="0"/>
              <a:t>Contributes to “Male” min</a:t>
            </a:r>
          </a:p>
          <a:p>
            <a:pPr>
              <a:spcBef>
                <a:spcPts val="1000"/>
              </a:spcBef>
            </a:pPr>
            <a:r>
              <a:rPr lang="es-ES_tradnl" sz="2800" dirty="0"/>
              <a:t>Violates “Female” max</a:t>
            </a:r>
          </a:p>
          <a:p>
            <a:pPr>
              <a:spcBef>
                <a:spcPts val="1000"/>
              </a:spcBef>
            </a:pPr>
            <a:r>
              <a:rPr lang="es-ES_tradnl" sz="2800" dirty="0"/>
              <a:t>Violates “Male”, “Jerusalem” max</a:t>
            </a:r>
          </a:p>
          <a:p>
            <a:pPr>
              <a:spcBef>
                <a:spcPts val="1000"/>
              </a:spcBef>
            </a:pPr>
            <a:endParaRPr lang="es-ES_tradnl" sz="2800" dirty="0"/>
          </a:p>
          <a:p>
            <a:pPr>
              <a:spcBef>
                <a:spcPts val="1000"/>
              </a:spcBef>
            </a:pPr>
            <a:endParaRPr lang="es-ES_tradnl" sz="2800" dirty="0"/>
          </a:p>
          <a:p>
            <a:pPr>
              <a:spcBef>
                <a:spcPts val="1000"/>
              </a:spcBef>
            </a:pPr>
            <a:endParaRPr lang="es-ES_tradnl" sz="2800" dirty="0"/>
          </a:p>
          <a:p>
            <a:pPr>
              <a:spcBef>
                <a:spcPts val="1000"/>
              </a:spcBef>
            </a:pPr>
            <a:endParaRPr lang="es-ES_tradnl" sz="2800" dirty="0"/>
          </a:p>
        </p:txBody>
      </p:sp>
      <p:pic>
        <p:nvPicPr>
          <p:cNvPr id="32" name="Picture 31" descr="A picture containing clipart&#10;&#10;Description automatically generated">
            <a:extLst>
              <a:ext uri="{FF2B5EF4-FFF2-40B4-BE49-F238E27FC236}">
                <a16:creationId xmlns:a16="http://schemas.microsoft.com/office/drawing/2014/main" id="{61CF5365-C6F6-6A81-C220-3268A97ED781}"/>
              </a:ext>
            </a:extLst>
          </p:cNvPr>
          <p:cNvPicPr>
            <a:picLocks noChangeAspect="1"/>
          </p:cNvPicPr>
          <p:nvPr/>
        </p:nvPicPr>
        <p:blipFill>
          <a:blip r:embed="rId3"/>
          <a:stretch>
            <a:fillRect/>
          </a:stretch>
        </p:blipFill>
        <p:spPr>
          <a:xfrm>
            <a:off x="4364578" y="6317278"/>
            <a:ext cx="548284" cy="518574"/>
          </a:xfrm>
          <a:prstGeom prst="rect">
            <a:avLst/>
          </a:prstGeom>
        </p:spPr>
      </p:pic>
      <p:sp>
        <p:nvSpPr>
          <p:cNvPr id="34" name="TextBox 33">
            <a:extLst>
              <a:ext uri="{FF2B5EF4-FFF2-40B4-BE49-F238E27FC236}">
                <a16:creationId xmlns:a16="http://schemas.microsoft.com/office/drawing/2014/main" id="{E125C569-C36C-300C-C1EA-9822E117A128}"/>
              </a:ext>
            </a:extLst>
          </p:cNvPr>
          <p:cNvSpPr txBox="1"/>
          <p:nvPr/>
        </p:nvSpPr>
        <p:spPr>
          <a:xfrm>
            <a:off x="4323752" y="2177187"/>
            <a:ext cx="1939634" cy="523220"/>
          </a:xfrm>
          <a:prstGeom prst="rect">
            <a:avLst/>
          </a:prstGeom>
          <a:noFill/>
        </p:spPr>
        <p:txBody>
          <a:bodyPr wrap="none" rtlCol="0">
            <a:spAutoFit/>
          </a:bodyPr>
          <a:lstStyle/>
          <a:p>
            <a:r>
              <a:rPr lang="es-ES_tradnl" sz="2800" b="1" dirty="0"/>
              <a:t>Algorithm 1</a:t>
            </a:r>
          </a:p>
        </p:txBody>
      </p:sp>
      <p:sp>
        <p:nvSpPr>
          <p:cNvPr id="35" name="TextBox 34">
            <a:extLst>
              <a:ext uri="{FF2B5EF4-FFF2-40B4-BE49-F238E27FC236}">
                <a16:creationId xmlns:a16="http://schemas.microsoft.com/office/drawing/2014/main" id="{846B5BF0-88D2-8E86-CC7C-E3BBE9FA39B7}"/>
              </a:ext>
            </a:extLst>
          </p:cNvPr>
          <p:cNvSpPr txBox="1"/>
          <p:nvPr/>
        </p:nvSpPr>
        <p:spPr>
          <a:xfrm>
            <a:off x="4164035" y="2750807"/>
            <a:ext cx="1096198" cy="523220"/>
          </a:xfrm>
          <a:prstGeom prst="rect">
            <a:avLst/>
          </a:prstGeom>
          <a:noFill/>
        </p:spPr>
        <p:txBody>
          <a:bodyPr wrap="none" rtlCol="0">
            <a:spAutoFit/>
          </a:bodyPr>
          <a:lstStyle/>
          <a:p>
            <a:r>
              <a:rPr lang="es-ES_tradnl" sz="2800" b="1" dirty="0"/>
              <a:t>Pass 1</a:t>
            </a:r>
          </a:p>
        </p:txBody>
      </p:sp>
      <p:sp>
        <p:nvSpPr>
          <p:cNvPr id="36" name="TextBox 35">
            <a:extLst>
              <a:ext uri="{FF2B5EF4-FFF2-40B4-BE49-F238E27FC236}">
                <a16:creationId xmlns:a16="http://schemas.microsoft.com/office/drawing/2014/main" id="{F7DDC0B5-5E38-DD56-C794-EA8A34654822}"/>
              </a:ext>
            </a:extLst>
          </p:cNvPr>
          <p:cNvSpPr txBox="1"/>
          <p:nvPr/>
        </p:nvSpPr>
        <p:spPr>
          <a:xfrm>
            <a:off x="5365049" y="2750807"/>
            <a:ext cx="1096198" cy="523220"/>
          </a:xfrm>
          <a:prstGeom prst="rect">
            <a:avLst/>
          </a:prstGeom>
          <a:noFill/>
        </p:spPr>
        <p:txBody>
          <a:bodyPr wrap="none" rtlCol="0">
            <a:spAutoFit/>
          </a:bodyPr>
          <a:lstStyle/>
          <a:p>
            <a:r>
              <a:rPr lang="es-ES_tradnl" sz="2800" b="1" dirty="0"/>
              <a:t>Pass 2</a:t>
            </a:r>
          </a:p>
        </p:txBody>
      </p:sp>
      <p:pic>
        <p:nvPicPr>
          <p:cNvPr id="37" name="Picture 36" descr="A picture containing clipart&#10;&#10;Description automatically generated">
            <a:extLst>
              <a:ext uri="{FF2B5EF4-FFF2-40B4-BE49-F238E27FC236}">
                <a16:creationId xmlns:a16="http://schemas.microsoft.com/office/drawing/2014/main" id="{C234E43F-FCD8-94D1-8D71-AE9AB877F8FD}"/>
              </a:ext>
            </a:extLst>
          </p:cNvPr>
          <p:cNvPicPr>
            <a:picLocks noChangeAspect="1"/>
          </p:cNvPicPr>
          <p:nvPr/>
        </p:nvPicPr>
        <p:blipFill>
          <a:blip r:embed="rId3"/>
          <a:stretch>
            <a:fillRect/>
          </a:stretch>
        </p:blipFill>
        <p:spPr>
          <a:xfrm>
            <a:off x="5506026" y="4583843"/>
            <a:ext cx="548284" cy="518574"/>
          </a:xfrm>
          <a:prstGeom prst="rect">
            <a:avLst/>
          </a:prstGeom>
        </p:spPr>
      </p:pic>
      <p:pic>
        <p:nvPicPr>
          <p:cNvPr id="38" name="Picture 37" descr="A picture containing clipart&#10;&#10;Description automatically generated">
            <a:extLst>
              <a:ext uri="{FF2B5EF4-FFF2-40B4-BE49-F238E27FC236}">
                <a16:creationId xmlns:a16="http://schemas.microsoft.com/office/drawing/2014/main" id="{BB8E0B0B-A25A-D655-4DA6-EED23ED1D154}"/>
              </a:ext>
            </a:extLst>
          </p:cNvPr>
          <p:cNvPicPr>
            <a:picLocks noChangeAspect="1"/>
          </p:cNvPicPr>
          <p:nvPr/>
        </p:nvPicPr>
        <p:blipFill>
          <a:blip r:embed="rId3"/>
          <a:stretch>
            <a:fillRect/>
          </a:stretch>
        </p:blipFill>
        <p:spPr>
          <a:xfrm>
            <a:off x="5506026" y="5673158"/>
            <a:ext cx="548284" cy="518574"/>
          </a:xfrm>
          <a:prstGeom prst="rect">
            <a:avLst/>
          </a:prstGeom>
        </p:spPr>
      </p:pic>
      <p:pic>
        <p:nvPicPr>
          <p:cNvPr id="39" name="Picture 38" descr="A picture containing clipart&#10;&#10;Description automatically generated">
            <a:extLst>
              <a:ext uri="{FF2B5EF4-FFF2-40B4-BE49-F238E27FC236}">
                <a16:creationId xmlns:a16="http://schemas.microsoft.com/office/drawing/2014/main" id="{F18A334F-1EE6-0390-9A69-ACD394908810}"/>
              </a:ext>
            </a:extLst>
          </p:cNvPr>
          <p:cNvPicPr>
            <a:picLocks noChangeAspect="1"/>
          </p:cNvPicPr>
          <p:nvPr/>
        </p:nvPicPr>
        <p:blipFill>
          <a:blip r:embed="rId3"/>
          <a:stretch>
            <a:fillRect/>
          </a:stretch>
        </p:blipFill>
        <p:spPr>
          <a:xfrm>
            <a:off x="5506026" y="6275919"/>
            <a:ext cx="548284" cy="518574"/>
          </a:xfrm>
          <a:prstGeom prst="rect">
            <a:avLst/>
          </a:prstGeom>
        </p:spPr>
      </p:pic>
    </p:spTree>
    <p:extLst>
      <p:ext uri="{BB962C8B-B14F-4D97-AF65-F5344CB8AC3E}">
        <p14:creationId xmlns:p14="http://schemas.microsoft.com/office/powerpoint/2010/main" val="247459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7">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7">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7">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7">
                                            <p:txEl>
                                              <p:pRg st="5" end="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2"/>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27">
                                            <p:txEl>
                                              <p:pRg st="6" end="6"/>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7"/>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38"/>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7" grpId="0"/>
      <p:bldP spid="18" grpId="0"/>
      <p:bldP spid="20" grpId="0"/>
      <p:bldP spid="24" grpId="0"/>
      <p:bldP spid="25"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a:extLst>
              <a:ext uri="{FF2B5EF4-FFF2-40B4-BE49-F238E27FC236}">
                <a16:creationId xmlns:a16="http://schemas.microsoft.com/office/drawing/2014/main" id="{BAA24061-F6F9-D38E-E942-2FCFD0B0BD09}"/>
              </a:ext>
            </a:extLst>
          </p:cNvPr>
          <p:cNvSpPr txBox="1"/>
          <p:nvPr/>
        </p:nvSpPr>
        <p:spPr>
          <a:xfrm>
            <a:off x="4655678" y="3092150"/>
            <a:ext cx="7662838" cy="5858014"/>
          </a:xfrm>
          <a:prstGeom prst="rect">
            <a:avLst/>
          </a:prstGeom>
          <a:noFill/>
        </p:spPr>
        <p:txBody>
          <a:bodyPr wrap="square" rtlCol="0">
            <a:spAutoFit/>
          </a:bodyPr>
          <a:lstStyle/>
          <a:p>
            <a:pPr marL="571500" indent="-571500">
              <a:spcBef>
                <a:spcPts val="1000"/>
              </a:spcBef>
              <a:buFont typeface="+mj-lt"/>
              <a:buAutoNum type="romanUcPeriod"/>
            </a:pPr>
            <a:r>
              <a:rPr lang="es-ES_tradnl" sz="2800" dirty="0"/>
              <a:t>All candidates contribute to 2 min quotas</a:t>
            </a:r>
          </a:p>
          <a:p>
            <a:pPr marL="571500" indent="-571500">
              <a:spcBef>
                <a:spcPts val="1000"/>
              </a:spcBef>
              <a:buFont typeface="+mj-lt"/>
              <a:buAutoNum type="romanUcPeriod"/>
            </a:pPr>
            <a:r>
              <a:rPr lang="es-ES_tradnl" sz="2800" dirty="0"/>
              <a:t>Candidates 2, 3, 4, 6 contribute to 2 min quotas</a:t>
            </a:r>
          </a:p>
          <a:p>
            <a:pPr marL="571500" indent="-571500">
              <a:spcBef>
                <a:spcPts val="1000"/>
              </a:spcBef>
              <a:buFont typeface="+mj-lt"/>
              <a:buAutoNum type="romanUcPeriod"/>
            </a:pPr>
            <a:r>
              <a:rPr lang="es-ES_tradnl" sz="2800" dirty="0"/>
              <a:t>Candidate 6 contributes to 2 min quotas</a:t>
            </a:r>
          </a:p>
          <a:p>
            <a:pPr marL="571500" indent="-571500">
              <a:spcBef>
                <a:spcPts val="1000"/>
              </a:spcBef>
              <a:buFont typeface="+mj-lt"/>
              <a:buAutoNum type="romanUcPeriod"/>
            </a:pPr>
            <a:r>
              <a:rPr lang="es-ES_tradnl" sz="2800" dirty="0"/>
              <a:t>Candidate 3 causes max quota violation. Candidates 4, 5, 7 contribute to 1 min quota</a:t>
            </a:r>
          </a:p>
          <a:p>
            <a:pPr marL="571500" indent="-571500">
              <a:spcBef>
                <a:spcPts val="1000"/>
              </a:spcBef>
              <a:buFont typeface="+mj-lt"/>
              <a:buAutoNum type="romanUcPeriod"/>
            </a:pPr>
            <a:r>
              <a:rPr lang="es-ES_tradnl" sz="2800" dirty="0"/>
              <a:t>All remaining candidates cause max quota violation.</a:t>
            </a:r>
          </a:p>
          <a:p>
            <a:pPr>
              <a:spcBef>
                <a:spcPts val="1000"/>
              </a:spcBef>
            </a:pPr>
            <a:endParaRPr lang="es-ES_tradnl" sz="2800" dirty="0"/>
          </a:p>
          <a:p>
            <a:pPr>
              <a:spcBef>
                <a:spcPts val="1000"/>
              </a:spcBef>
            </a:pPr>
            <a:endParaRPr lang="es-ES_tradnl" sz="2800" dirty="0"/>
          </a:p>
          <a:p>
            <a:pPr>
              <a:spcBef>
                <a:spcPts val="1000"/>
              </a:spcBef>
            </a:pPr>
            <a:endParaRPr lang="es-ES_tradnl" sz="2800" dirty="0"/>
          </a:p>
          <a:p>
            <a:pPr>
              <a:spcBef>
                <a:spcPts val="1000"/>
              </a:spcBef>
            </a:pPr>
            <a:endParaRPr lang="es-ES_tradnl" sz="2800" dirty="0"/>
          </a:p>
        </p:txBody>
      </p:sp>
      <p:sp>
        <p:nvSpPr>
          <p:cNvPr id="3" name="Content Placeholder 2">
            <a:extLst>
              <a:ext uri="{FF2B5EF4-FFF2-40B4-BE49-F238E27FC236}">
                <a16:creationId xmlns:a16="http://schemas.microsoft.com/office/drawing/2014/main" id="{BD864CBD-73C1-ED34-2D9B-72AF260EC8CE}"/>
              </a:ext>
            </a:extLst>
          </p:cNvPr>
          <p:cNvSpPr>
            <a:spLocks noGrp="1"/>
          </p:cNvSpPr>
          <p:nvPr>
            <p:ph idx="1"/>
          </p:nvPr>
        </p:nvSpPr>
        <p:spPr>
          <a:xfrm>
            <a:off x="466728" y="3157960"/>
            <a:ext cx="3490913" cy="4351338"/>
          </a:xfrm>
        </p:spPr>
        <p:txBody>
          <a:bodyPr/>
          <a:lstStyle/>
          <a:p>
            <a:pPr marL="514350" indent="-514350">
              <a:buFont typeface="+mj-lt"/>
              <a:buAutoNum type="arabicPeriod"/>
            </a:pPr>
            <a:r>
              <a:rPr lang="es-ES_tradnl" dirty="0"/>
              <a:t>Female, Jerusalem</a:t>
            </a:r>
          </a:p>
          <a:p>
            <a:pPr marL="514350" indent="-514350">
              <a:buFont typeface="+mj-lt"/>
              <a:buAutoNum type="arabicPeriod"/>
            </a:pPr>
            <a:r>
              <a:rPr lang="es-ES_tradnl" dirty="0"/>
              <a:t>Male, Tel Aviv</a:t>
            </a:r>
          </a:p>
          <a:p>
            <a:pPr marL="514350" indent="-514350">
              <a:buFont typeface="+mj-lt"/>
              <a:buAutoNum type="arabicPeriod"/>
            </a:pPr>
            <a:r>
              <a:rPr lang="es-ES_tradnl" dirty="0"/>
              <a:t>Female, Tel Aviv</a:t>
            </a:r>
          </a:p>
          <a:p>
            <a:pPr marL="514350" indent="-514350">
              <a:buFont typeface="+mj-lt"/>
              <a:buAutoNum type="arabicPeriod"/>
            </a:pPr>
            <a:r>
              <a:rPr lang="es-ES_tradnl" dirty="0"/>
              <a:t>Male, Tel Aviv</a:t>
            </a:r>
          </a:p>
          <a:p>
            <a:pPr marL="514350" indent="-514350">
              <a:buFont typeface="+mj-lt"/>
              <a:buAutoNum type="arabicPeriod"/>
            </a:pPr>
            <a:r>
              <a:rPr lang="es-ES_tradnl" dirty="0"/>
              <a:t>Male, Jerusalem</a:t>
            </a:r>
          </a:p>
          <a:p>
            <a:pPr marL="0" indent="-514350">
              <a:lnSpc>
                <a:spcPct val="100000"/>
              </a:lnSpc>
              <a:buFont typeface="+mj-lt"/>
              <a:buAutoNum type="arabicPeriod"/>
            </a:pPr>
            <a:r>
              <a:rPr lang="es-ES_tradnl" dirty="0"/>
              <a:t>Female, Haifa</a:t>
            </a:r>
          </a:p>
          <a:p>
            <a:pPr marL="514350" indent="-514350">
              <a:buFont typeface="+mj-lt"/>
              <a:buAutoNum type="arabicPeriod"/>
            </a:pPr>
            <a:r>
              <a:rPr lang="es-ES_tradnl" dirty="0"/>
              <a:t>Male, Jerusalem</a:t>
            </a:r>
          </a:p>
        </p:txBody>
      </p:sp>
      <p:sp>
        <p:nvSpPr>
          <p:cNvPr id="4" name="Slide Number Placeholder 3">
            <a:extLst>
              <a:ext uri="{FF2B5EF4-FFF2-40B4-BE49-F238E27FC236}">
                <a16:creationId xmlns:a16="http://schemas.microsoft.com/office/drawing/2014/main" id="{B3BEDD41-4016-2358-5196-12845336F22D}"/>
              </a:ext>
            </a:extLst>
          </p:cNvPr>
          <p:cNvSpPr>
            <a:spLocks noGrp="1"/>
          </p:cNvSpPr>
          <p:nvPr>
            <p:ph type="sldNum" sz="quarter" idx="12"/>
          </p:nvPr>
        </p:nvSpPr>
        <p:spPr/>
        <p:txBody>
          <a:bodyPr/>
          <a:lstStyle/>
          <a:p>
            <a:fld id="{9E969584-4773-A84E-8391-EEC4BE76D611}" type="slidenum">
              <a:rPr lang="en-US" smtClean="0"/>
              <a:t>38</a:t>
            </a:fld>
            <a:endParaRPr lang="en-US" dirty="0"/>
          </a:p>
        </p:txBody>
      </p:sp>
      <p:sp>
        <p:nvSpPr>
          <p:cNvPr id="7" name="TextBox 6">
            <a:extLst>
              <a:ext uri="{FF2B5EF4-FFF2-40B4-BE49-F238E27FC236}">
                <a16:creationId xmlns:a16="http://schemas.microsoft.com/office/drawing/2014/main" id="{E193DEAC-BB4E-39FB-1DAA-6BA928A6B635}"/>
              </a:ext>
            </a:extLst>
          </p:cNvPr>
          <p:cNvSpPr txBox="1"/>
          <p:nvPr/>
        </p:nvSpPr>
        <p:spPr>
          <a:xfrm>
            <a:off x="4350543" y="347975"/>
            <a:ext cx="7446405" cy="1815882"/>
          </a:xfrm>
          <a:prstGeom prst="rect">
            <a:avLst/>
          </a:prstGeom>
          <a:solidFill>
            <a:schemeClr val="accent4"/>
          </a:solidFill>
        </p:spPr>
        <p:txBody>
          <a:bodyPr wrap="square" rtlCol="0">
            <a:spAutoFit/>
          </a:bodyPr>
          <a:lstStyle/>
          <a:p>
            <a:pPr marL="514350" indent="-514350">
              <a:buFont typeface="+mj-lt"/>
              <a:buAutoNum type="arabicPeriod"/>
            </a:pPr>
            <a:r>
              <a:rPr lang="es-ES_tradnl" sz="2800" dirty="0"/>
              <a:t>Which applicants are chosen by Algorithm 1?</a:t>
            </a:r>
          </a:p>
          <a:p>
            <a:pPr marL="514350" indent="-514350">
              <a:buFont typeface="+mj-lt"/>
              <a:buAutoNum type="arabicPeriod"/>
            </a:pPr>
            <a:r>
              <a:rPr lang="es-ES_tradnl" sz="2800" dirty="0"/>
              <a:t>Which applicants are chosen by Algorithm 2?</a:t>
            </a:r>
          </a:p>
          <a:p>
            <a:pPr marL="514350" indent="-514350">
              <a:buFont typeface="+mj-lt"/>
              <a:buAutoNum type="arabicPeriod"/>
            </a:pPr>
            <a:r>
              <a:rPr lang="es-ES_tradnl" sz="2800" dirty="0"/>
              <a:t>Find an ordering of applicants such that Algorithm 2 fails to find a feasible selection.</a:t>
            </a:r>
          </a:p>
        </p:txBody>
      </p:sp>
      <p:graphicFrame>
        <p:nvGraphicFramePr>
          <p:cNvPr id="10" name="Table 10">
            <a:extLst>
              <a:ext uri="{FF2B5EF4-FFF2-40B4-BE49-F238E27FC236}">
                <a16:creationId xmlns:a16="http://schemas.microsoft.com/office/drawing/2014/main" id="{0485362D-969B-73A1-779E-9B86AF455CB5}"/>
              </a:ext>
            </a:extLst>
          </p:cNvPr>
          <p:cNvGraphicFramePr>
            <a:graphicFrameLocks noGrp="1"/>
          </p:cNvGraphicFramePr>
          <p:nvPr/>
        </p:nvGraphicFramePr>
        <p:xfrm>
          <a:off x="645143" y="164369"/>
          <a:ext cx="3490912" cy="2617470"/>
        </p:xfrm>
        <a:graphic>
          <a:graphicData uri="http://schemas.openxmlformats.org/drawingml/2006/table">
            <a:tbl>
              <a:tblPr firstRow="1" bandRow="1">
                <a:tableStyleId>{5C22544A-7EE6-4342-B048-85BDC9FD1C3A}</a:tableStyleId>
              </a:tblPr>
              <a:tblGrid>
                <a:gridCol w="1519963">
                  <a:extLst>
                    <a:ext uri="{9D8B030D-6E8A-4147-A177-3AD203B41FA5}">
                      <a16:colId xmlns:a16="http://schemas.microsoft.com/office/drawing/2014/main" val="1297171408"/>
                    </a:ext>
                  </a:extLst>
                </a:gridCol>
                <a:gridCol w="613153">
                  <a:extLst>
                    <a:ext uri="{9D8B030D-6E8A-4147-A177-3AD203B41FA5}">
                      <a16:colId xmlns:a16="http://schemas.microsoft.com/office/drawing/2014/main" val="1010931315"/>
                    </a:ext>
                  </a:extLst>
                </a:gridCol>
                <a:gridCol w="678898">
                  <a:extLst>
                    <a:ext uri="{9D8B030D-6E8A-4147-A177-3AD203B41FA5}">
                      <a16:colId xmlns:a16="http://schemas.microsoft.com/office/drawing/2014/main" val="936193366"/>
                    </a:ext>
                  </a:extLst>
                </a:gridCol>
                <a:gridCol w="678898">
                  <a:extLst>
                    <a:ext uri="{9D8B030D-6E8A-4147-A177-3AD203B41FA5}">
                      <a16:colId xmlns:a16="http://schemas.microsoft.com/office/drawing/2014/main" val="2110762959"/>
                    </a:ext>
                  </a:extLst>
                </a:gridCol>
              </a:tblGrid>
              <a:tr h="325115">
                <a:tc>
                  <a:txBody>
                    <a:bodyPr/>
                    <a:lstStyle/>
                    <a:p>
                      <a:pPr algn="l" fontAlgn="t"/>
                      <a:r>
                        <a:rPr lang="en-US" sz="2800" b="1" i="0" u="none" strike="noStrike" dirty="0">
                          <a:solidFill>
                            <a:schemeClr val="tx1"/>
                          </a:solidFill>
                          <a:effectLst/>
                          <a:latin typeface="Arial" panose="020B0604020202020204" pitchFamily="34" charset="0"/>
                        </a:rPr>
                        <a:t> </a:t>
                      </a:r>
                    </a:p>
                  </a:txBody>
                  <a:tcPr marL="9525" marR="9525" marT="9525" marB="0"/>
                </a:tc>
                <a:tc>
                  <a:txBody>
                    <a:bodyPr/>
                    <a:lstStyle/>
                    <a:p>
                      <a:pPr algn="l" rtl="0" fontAlgn="ctr"/>
                      <a:r>
                        <a:rPr lang="en-US" sz="2800" b="0" i="0" u="none" strike="noStrike" dirty="0">
                          <a:solidFill>
                            <a:schemeClr val="bg1"/>
                          </a:solidFill>
                          <a:effectLst/>
                          <a:latin typeface="Calibri" panose="020F0502020204030204" pitchFamily="34" charset="0"/>
                        </a:rPr>
                        <a:t>Min</a:t>
                      </a:r>
                    </a:p>
                  </a:txBody>
                  <a:tcPr marL="9525" marR="9525" marT="9525" marB="0" anchor="ctr"/>
                </a:tc>
                <a:tc>
                  <a:txBody>
                    <a:bodyPr/>
                    <a:lstStyle/>
                    <a:p>
                      <a:pPr algn="l" rtl="0" fontAlgn="ctr"/>
                      <a:endParaRPr lang="en-US" sz="2800" b="0" i="0" u="none" strike="noStrike" dirty="0">
                        <a:solidFill>
                          <a:schemeClr val="bg1"/>
                        </a:solidFill>
                        <a:effectLst/>
                        <a:latin typeface="Calibri" panose="020F0502020204030204" pitchFamily="34" charset="0"/>
                      </a:endParaRPr>
                    </a:p>
                  </a:txBody>
                  <a:tcPr marL="9525" marR="9525" marT="9525" marB="0" anchor="ctr"/>
                </a:tc>
                <a:tc>
                  <a:txBody>
                    <a:bodyPr/>
                    <a:lstStyle/>
                    <a:p>
                      <a:pPr algn="l" rtl="0" fontAlgn="ctr"/>
                      <a:r>
                        <a:rPr lang="en-US" sz="2800" b="0" i="0" u="none" strike="noStrike" dirty="0">
                          <a:solidFill>
                            <a:schemeClr val="bg1"/>
                          </a:solidFill>
                          <a:effectLst/>
                          <a:latin typeface="Calibri" panose="020F0502020204030204" pitchFamily="34" charset="0"/>
                        </a:rPr>
                        <a:t>Max</a:t>
                      </a:r>
                    </a:p>
                  </a:txBody>
                  <a:tcPr marL="9525" marR="9525" marT="9525" marB="0" anchor="ctr"/>
                </a:tc>
                <a:extLst>
                  <a:ext uri="{0D108BD9-81ED-4DB2-BD59-A6C34878D82A}">
                    <a16:rowId xmlns:a16="http://schemas.microsoft.com/office/drawing/2014/main" val="2727728107"/>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Female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782520651"/>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502069563"/>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Jerusalem</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478775185"/>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Tel Aviv</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509417086"/>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Haifa</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2094999733"/>
                  </a:ext>
                </a:extLst>
              </a:tr>
            </a:tbl>
          </a:graphicData>
        </a:graphic>
      </p:graphicFrame>
      <p:sp>
        <p:nvSpPr>
          <p:cNvPr id="13" name="TextBox 12">
            <a:extLst>
              <a:ext uri="{FF2B5EF4-FFF2-40B4-BE49-F238E27FC236}">
                <a16:creationId xmlns:a16="http://schemas.microsoft.com/office/drawing/2014/main" id="{BFF923B1-769A-37F2-EB24-7660B2CE9581}"/>
              </a:ext>
            </a:extLst>
          </p:cNvPr>
          <p:cNvSpPr txBox="1"/>
          <p:nvPr/>
        </p:nvSpPr>
        <p:spPr>
          <a:xfrm>
            <a:off x="414002" y="-701549"/>
            <a:ext cx="8997720" cy="523220"/>
          </a:xfrm>
          <a:prstGeom prst="rect">
            <a:avLst/>
          </a:prstGeom>
          <a:noFill/>
        </p:spPr>
        <p:txBody>
          <a:bodyPr wrap="none" rtlCol="0">
            <a:spAutoFit/>
          </a:bodyPr>
          <a:lstStyle/>
          <a:p>
            <a:r>
              <a:rPr lang="es-ES_tradnl" sz="2800" b="1" dirty="0"/>
              <a:t>Could create cooler animation, but would be a lot of work! </a:t>
            </a:r>
          </a:p>
        </p:txBody>
      </p:sp>
      <p:pic>
        <p:nvPicPr>
          <p:cNvPr id="8" name="Picture 7" descr="A picture containing text, clipart&#10;&#10;Description automatically generated">
            <a:extLst>
              <a:ext uri="{FF2B5EF4-FFF2-40B4-BE49-F238E27FC236}">
                <a16:creationId xmlns:a16="http://schemas.microsoft.com/office/drawing/2014/main" id="{2ED5DD02-F3A6-3D01-FBFC-0A5839A629C5}"/>
              </a:ext>
            </a:extLst>
          </p:cNvPr>
          <p:cNvPicPr>
            <a:picLocks noChangeAspect="1"/>
          </p:cNvPicPr>
          <p:nvPr/>
        </p:nvPicPr>
        <p:blipFill>
          <a:blip r:embed="rId2"/>
          <a:stretch>
            <a:fillRect/>
          </a:stretch>
        </p:blipFill>
        <p:spPr>
          <a:xfrm>
            <a:off x="3906675" y="3100146"/>
            <a:ext cx="548284" cy="52322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823A04B7-772B-5E1F-2211-55F9DEE66647}"/>
              </a:ext>
            </a:extLst>
          </p:cNvPr>
          <p:cNvPicPr>
            <a:picLocks noChangeAspect="1"/>
          </p:cNvPicPr>
          <p:nvPr/>
        </p:nvPicPr>
        <p:blipFill>
          <a:blip r:embed="rId2"/>
          <a:stretch>
            <a:fillRect/>
          </a:stretch>
        </p:blipFill>
        <p:spPr>
          <a:xfrm>
            <a:off x="3906675" y="3534158"/>
            <a:ext cx="548284" cy="523220"/>
          </a:xfrm>
          <a:prstGeom prst="rect">
            <a:avLst/>
          </a:prstGeom>
        </p:spPr>
      </p:pic>
      <p:sp>
        <p:nvSpPr>
          <p:cNvPr id="14" name="TextBox 13">
            <a:extLst>
              <a:ext uri="{FF2B5EF4-FFF2-40B4-BE49-F238E27FC236}">
                <a16:creationId xmlns:a16="http://schemas.microsoft.com/office/drawing/2014/main" id="{6F424F5E-C268-82B9-0D5D-063F3AE491AD}"/>
              </a:ext>
            </a:extLst>
          </p:cNvPr>
          <p:cNvSpPr txBox="1"/>
          <p:nvPr/>
        </p:nvSpPr>
        <p:spPr>
          <a:xfrm>
            <a:off x="2854712" y="546889"/>
            <a:ext cx="280846" cy="523220"/>
          </a:xfrm>
          <a:prstGeom prst="rect">
            <a:avLst/>
          </a:prstGeom>
          <a:noFill/>
        </p:spPr>
        <p:txBody>
          <a:bodyPr wrap="none" rtlCol="0">
            <a:spAutoFit/>
          </a:bodyPr>
          <a:lstStyle/>
          <a:p>
            <a:r>
              <a:rPr lang="es-ES_tradnl" sz="2800" b="1" dirty="0"/>
              <a:t>I</a:t>
            </a:r>
          </a:p>
        </p:txBody>
      </p:sp>
      <p:sp>
        <p:nvSpPr>
          <p:cNvPr id="15" name="TextBox 14">
            <a:extLst>
              <a:ext uri="{FF2B5EF4-FFF2-40B4-BE49-F238E27FC236}">
                <a16:creationId xmlns:a16="http://schemas.microsoft.com/office/drawing/2014/main" id="{5116704D-FB44-156F-1108-FCBADB08CEBF}"/>
              </a:ext>
            </a:extLst>
          </p:cNvPr>
          <p:cNvSpPr txBox="1"/>
          <p:nvPr/>
        </p:nvSpPr>
        <p:spPr>
          <a:xfrm>
            <a:off x="2854712" y="1402754"/>
            <a:ext cx="280846" cy="523220"/>
          </a:xfrm>
          <a:prstGeom prst="rect">
            <a:avLst/>
          </a:prstGeom>
          <a:noFill/>
        </p:spPr>
        <p:txBody>
          <a:bodyPr wrap="none" rtlCol="0">
            <a:spAutoFit/>
          </a:bodyPr>
          <a:lstStyle/>
          <a:p>
            <a:r>
              <a:rPr lang="es-ES_tradnl" sz="2800" b="1" dirty="0"/>
              <a:t>I</a:t>
            </a:r>
          </a:p>
        </p:txBody>
      </p:sp>
      <p:sp>
        <p:nvSpPr>
          <p:cNvPr id="16" name="TextBox 15">
            <a:extLst>
              <a:ext uri="{FF2B5EF4-FFF2-40B4-BE49-F238E27FC236}">
                <a16:creationId xmlns:a16="http://schemas.microsoft.com/office/drawing/2014/main" id="{0DEEE8BF-23F9-002C-532B-4E0A17343447}"/>
              </a:ext>
            </a:extLst>
          </p:cNvPr>
          <p:cNvSpPr txBox="1"/>
          <p:nvPr/>
        </p:nvSpPr>
        <p:spPr>
          <a:xfrm>
            <a:off x="2854712" y="1020712"/>
            <a:ext cx="280846" cy="523220"/>
          </a:xfrm>
          <a:prstGeom prst="rect">
            <a:avLst/>
          </a:prstGeom>
          <a:noFill/>
        </p:spPr>
        <p:txBody>
          <a:bodyPr wrap="none" rtlCol="0">
            <a:spAutoFit/>
          </a:bodyPr>
          <a:lstStyle/>
          <a:p>
            <a:r>
              <a:rPr lang="es-ES_tradnl" sz="2800" b="1" dirty="0"/>
              <a:t>I</a:t>
            </a:r>
          </a:p>
        </p:txBody>
      </p:sp>
      <p:sp>
        <p:nvSpPr>
          <p:cNvPr id="17" name="TextBox 16">
            <a:extLst>
              <a:ext uri="{FF2B5EF4-FFF2-40B4-BE49-F238E27FC236}">
                <a16:creationId xmlns:a16="http://schemas.microsoft.com/office/drawing/2014/main" id="{6199EBA0-A93E-A565-9E78-F5F8030989B2}"/>
              </a:ext>
            </a:extLst>
          </p:cNvPr>
          <p:cNvSpPr txBox="1"/>
          <p:nvPr/>
        </p:nvSpPr>
        <p:spPr>
          <a:xfrm>
            <a:off x="2854712" y="1852425"/>
            <a:ext cx="280846" cy="523220"/>
          </a:xfrm>
          <a:prstGeom prst="rect">
            <a:avLst/>
          </a:prstGeom>
          <a:noFill/>
        </p:spPr>
        <p:txBody>
          <a:bodyPr wrap="none" rtlCol="0">
            <a:spAutoFit/>
          </a:bodyPr>
          <a:lstStyle/>
          <a:p>
            <a:r>
              <a:rPr lang="es-ES_tradnl" sz="2800" b="1" dirty="0"/>
              <a:t>I</a:t>
            </a:r>
          </a:p>
        </p:txBody>
      </p:sp>
      <p:sp>
        <p:nvSpPr>
          <p:cNvPr id="18" name="TextBox 17">
            <a:extLst>
              <a:ext uri="{FF2B5EF4-FFF2-40B4-BE49-F238E27FC236}">
                <a16:creationId xmlns:a16="http://schemas.microsoft.com/office/drawing/2014/main" id="{BA8180C3-67B7-F149-1793-B99584022882}"/>
              </a:ext>
            </a:extLst>
          </p:cNvPr>
          <p:cNvSpPr txBox="1"/>
          <p:nvPr/>
        </p:nvSpPr>
        <p:spPr>
          <a:xfrm>
            <a:off x="2961956" y="546889"/>
            <a:ext cx="280846" cy="523220"/>
          </a:xfrm>
          <a:prstGeom prst="rect">
            <a:avLst/>
          </a:prstGeom>
          <a:noFill/>
        </p:spPr>
        <p:txBody>
          <a:bodyPr wrap="none" rtlCol="0">
            <a:spAutoFit/>
          </a:bodyPr>
          <a:lstStyle/>
          <a:p>
            <a:r>
              <a:rPr lang="es-ES_tradnl" sz="2800" b="1" dirty="0"/>
              <a:t>I</a:t>
            </a:r>
          </a:p>
        </p:txBody>
      </p:sp>
      <p:pic>
        <p:nvPicPr>
          <p:cNvPr id="19" name="Picture 18" descr="A picture containing text, clipart&#10;&#10;Description automatically generated">
            <a:extLst>
              <a:ext uri="{FF2B5EF4-FFF2-40B4-BE49-F238E27FC236}">
                <a16:creationId xmlns:a16="http://schemas.microsoft.com/office/drawing/2014/main" id="{808EC674-E056-7D5B-9659-FCCA74D0F3E4}"/>
              </a:ext>
            </a:extLst>
          </p:cNvPr>
          <p:cNvPicPr>
            <a:picLocks noChangeAspect="1"/>
          </p:cNvPicPr>
          <p:nvPr/>
        </p:nvPicPr>
        <p:blipFill>
          <a:blip r:embed="rId2"/>
          <a:stretch>
            <a:fillRect/>
          </a:stretch>
        </p:blipFill>
        <p:spPr>
          <a:xfrm>
            <a:off x="3854343" y="5747018"/>
            <a:ext cx="548284" cy="523220"/>
          </a:xfrm>
          <a:prstGeom prst="rect">
            <a:avLst/>
          </a:prstGeom>
        </p:spPr>
      </p:pic>
      <p:sp>
        <p:nvSpPr>
          <p:cNvPr id="20" name="TextBox 19">
            <a:extLst>
              <a:ext uri="{FF2B5EF4-FFF2-40B4-BE49-F238E27FC236}">
                <a16:creationId xmlns:a16="http://schemas.microsoft.com/office/drawing/2014/main" id="{21BCC544-4141-C46C-23A0-A4F818404B54}"/>
              </a:ext>
            </a:extLst>
          </p:cNvPr>
          <p:cNvSpPr txBox="1"/>
          <p:nvPr/>
        </p:nvSpPr>
        <p:spPr>
          <a:xfrm>
            <a:off x="2961956" y="1862162"/>
            <a:ext cx="280846" cy="523220"/>
          </a:xfrm>
          <a:prstGeom prst="rect">
            <a:avLst/>
          </a:prstGeom>
          <a:noFill/>
        </p:spPr>
        <p:txBody>
          <a:bodyPr wrap="none" rtlCol="0">
            <a:spAutoFit/>
          </a:bodyPr>
          <a:lstStyle/>
          <a:p>
            <a:r>
              <a:rPr lang="es-ES_tradnl" sz="2800" b="1" dirty="0"/>
              <a:t>I</a:t>
            </a:r>
          </a:p>
        </p:txBody>
      </p:sp>
      <p:pic>
        <p:nvPicPr>
          <p:cNvPr id="22" name="Picture 21" descr="A picture containing clipart&#10;&#10;Description automatically generated">
            <a:extLst>
              <a:ext uri="{FF2B5EF4-FFF2-40B4-BE49-F238E27FC236}">
                <a16:creationId xmlns:a16="http://schemas.microsoft.com/office/drawing/2014/main" id="{F5EABD8C-A84B-675F-C27F-1251EBACB79E}"/>
              </a:ext>
            </a:extLst>
          </p:cNvPr>
          <p:cNvPicPr>
            <a:picLocks noChangeAspect="1"/>
          </p:cNvPicPr>
          <p:nvPr/>
        </p:nvPicPr>
        <p:blipFill>
          <a:blip r:embed="rId3"/>
          <a:stretch>
            <a:fillRect/>
          </a:stretch>
        </p:blipFill>
        <p:spPr>
          <a:xfrm>
            <a:off x="3906675" y="4134964"/>
            <a:ext cx="548284" cy="518574"/>
          </a:xfrm>
          <a:prstGeom prst="rect">
            <a:avLst/>
          </a:prstGeom>
        </p:spPr>
      </p:pic>
      <p:pic>
        <p:nvPicPr>
          <p:cNvPr id="23" name="Picture 22" descr="A picture containing text, clipart&#10;&#10;Description automatically generated">
            <a:extLst>
              <a:ext uri="{FF2B5EF4-FFF2-40B4-BE49-F238E27FC236}">
                <a16:creationId xmlns:a16="http://schemas.microsoft.com/office/drawing/2014/main" id="{53874DFD-E591-1045-DB16-9AF72654F52B}"/>
              </a:ext>
            </a:extLst>
          </p:cNvPr>
          <p:cNvPicPr>
            <a:picLocks noChangeAspect="1"/>
          </p:cNvPicPr>
          <p:nvPr/>
        </p:nvPicPr>
        <p:blipFill>
          <a:blip r:embed="rId2"/>
          <a:stretch>
            <a:fillRect/>
          </a:stretch>
        </p:blipFill>
        <p:spPr>
          <a:xfrm>
            <a:off x="3906675" y="4653538"/>
            <a:ext cx="548284" cy="523220"/>
          </a:xfrm>
          <a:prstGeom prst="rect">
            <a:avLst/>
          </a:prstGeom>
        </p:spPr>
      </p:pic>
      <p:sp>
        <p:nvSpPr>
          <p:cNvPr id="24" name="TextBox 23">
            <a:extLst>
              <a:ext uri="{FF2B5EF4-FFF2-40B4-BE49-F238E27FC236}">
                <a16:creationId xmlns:a16="http://schemas.microsoft.com/office/drawing/2014/main" id="{065CEAD1-BE08-9DE7-5A90-895CE812115F}"/>
              </a:ext>
            </a:extLst>
          </p:cNvPr>
          <p:cNvSpPr txBox="1"/>
          <p:nvPr/>
        </p:nvSpPr>
        <p:spPr>
          <a:xfrm>
            <a:off x="2955210" y="1033335"/>
            <a:ext cx="280846" cy="523220"/>
          </a:xfrm>
          <a:prstGeom prst="rect">
            <a:avLst/>
          </a:prstGeom>
          <a:noFill/>
        </p:spPr>
        <p:txBody>
          <a:bodyPr wrap="none" rtlCol="0">
            <a:spAutoFit/>
          </a:bodyPr>
          <a:lstStyle/>
          <a:p>
            <a:r>
              <a:rPr lang="es-ES_tradnl" sz="2800" b="1" dirty="0"/>
              <a:t>I</a:t>
            </a:r>
          </a:p>
        </p:txBody>
      </p:sp>
      <p:sp>
        <p:nvSpPr>
          <p:cNvPr id="25" name="TextBox 24">
            <a:extLst>
              <a:ext uri="{FF2B5EF4-FFF2-40B4-BE49-F238E27FC236}">
                <a16:creationId xmlns:a16="http://schemas.microsoft.com/office/drawing/2014/main" id="{31DECCAC-569D-0CB5-F328-48A93DD58948}"/>
              </a:ext>
            </a:extLst>
          </p:cNvPr>
          <p:cNvSpPr txBox="1"/>
          <p:nvPr/>
        </p:nvSpPr>
        <p:spPr>
          <a:xfrm>
            <a:off x="2959478" y="1410817"/>
            <a:ext cx="280846" cy="523220"/>
          </a:xfrm>
          <a:prstGeom prst="rect">
            <a:avLst/>
          </a:prstGeom>
          <a:noFill/>
        </p:spPr>
        <p:txBody>
          <a:bodyPr wrap="none" rtlCol="0">
            <a:spAutoFit/>
          </a:bodyPr>
          <a:lstStyle/>
          <a:p>
            <a:r>
              <a:rPr lang="es-ES_tradnl" sz="2800" b="1" dirty="0"/>
              <a:t>I</a:t>
            </a:r>
          </a:p>
        </p:txBody>
      </p:sp>
      <p:pic>
        <p:nvPicPr>
          <p:cNvPr id="26" name="Picture 25" descr="A picture containing clipart&#10;&#10;Description automatically generated">
            <a:extLst>
              <a:ext uri="{FF2B5EF4-FFF2-40B4-BE49-F238E27FC236}">
                <a16:creationId xmlns:a16="http://schemas.microsoft.com/office/drawing/2014/main" id="{10FBC49D-BA6D-7A7A-4407-5F2874E92F07}"/>
              </a:ext>
            </a:extLst>
          </p:cNvPr>
          <p:cNvPicPr>
            <a:picLocks noChangeAspect="1"/>
          </p:cNvPicPr>
          <p:nvPr/>
        </p:nvPicPr>
        <p:blipFill>
          <a:blip r:embed="rId3"/>
          <a:stretch>
            <a:fillRect/>
          </a:stretch>
        </p:blipFill>
        <p:spPr>
          <a:xfrm>
            <a:off x="3906675" y="5228444"/>
            <a:ext cx="548284" cy="518574"/>
          </a:xfrm>
          <a:prstGeom prst="rect">
            <a:avLst/>
          </a:prstGeom>
        </p:spPr>
      </p:pic>
      <p:pic>
        <p:nvPicPr>
          <p:cNvPr id="32" name="Picture 31" descr="A picture containing clipart&#10;&#10;Description automatically generated">
            <a:extLst>
              <a:ext uri="{FF2B5EF4-FFF2-40B4-BE49-F238E27FC236}">
                <a16:creationId xmlns:a16="http://schemas.microsoft.com/office/drawing/2014/main" id="{61CF5365-C6F6-6A81-C220-3268A97ED781}"/>
              </a:ext>
            </a:extLst>
          </p:cNvPr>
          <p:cNvPicPr>
            <a:picLocks noChangeAspect="1"/>
          </p:cNvPicPr>
          <p:nvPr/>
        </p:nvPicPr>
        <p:blipFill>
          <a:blip r:embed="rId3"/>
          <a:stretch>
            <a:fillRect/>
          </a:stretch>
        </p:blipFill>
        <p:spPr>
          <a:xfrm>
            <a:off x="3864532" y="6279625"/>
            <a:ext cx="548284" cy="518574"/>
          </a:xfrm>
          <a:prstGeom prst="rect">
            <a:avLst/>
          </a:prstGeom>
        </p:spPr>
      </p:pic>
      <p:sp>
        <p:nvSpPr>
          <p:cNvPr id="34" name="TextBox 33">
            <a:extLst>
              <a:ext uri="{FF2B5EF4-FFF2-40B4-BE49-F238E27FC236}">
                <a16:creationId xmlns:a16="http://schemas.microsoft.com/office/drawing/2014/main" id="{E125C569-C36C-300C-C1EA-9822E117A128}"/>
              </a:ext>
            </a:extLst>
          </p:cNvPr>
          <p:cNvSpPr txBox="1"/>
          <p:nvPr/>
        </p:nvSpPr>
        <p:spPr>
          <a:xfrm>
            <a:off x="4655678" y="2619656"/>
            <a:ext cx="1939634" cy="523220"/>
          </a:xfrm>
          <a:prstGeom prst="rect">
            <a:avLst/>
          </a:prstGeom>
          <a:noFill/>
        </p:spPr>
        <p:txBody>
          <a:bodyPr wrap="none" rtlCol="0">
            <a:spAutoFit/>
          </a:bodyPr>
          <a:lstStyle/>
          <a:p>
            <a:r>
              <a:rPr lang="es-ES_tradnl" sz="2800" b="1" dirty="0"/>
              <a:t>Algorithm 2</a:t>
            </a:r>
          </a:p>
        </p:txBody>
      </p:sp>
    </p:spTree>
    <p:extLst>
      <p:ext uri="{BB962C8B-B14F-4D97-AF65-F5344CB8AC3E}">
        <p14:creationId xmlns:p14="http://schemas.microsoft.com/office/powerpoint/2010/main" val="2306296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EF2FB-4B6D-4EA7-22B2-1BB548596DE8}"/>
              </a:ext>
            </a:extLst>
          </p:cNvPr>
          <p:cNvSpPr>
            <a:spLocks noGrp="1"/>
          </p:cNvSpPr>
          <p:nvPr>
            <p:ph type="title"/>
          </p:nvPr>
        </p:nvSpPr>
        <p:spPr/>
        <p:txBody>
          <a:bodyPr/>
          <a:lstStyle/>
          <a:p>
            <a:r>
              <a:rPr lang="es-ES_tradnl" dirty="0"/>
              <a:t>Plan for Today: Maximum Quotas</a:t>
            </a:r>
          </a:p>
        </p:txBody>
      </p:sp>
      <p:sp>
        <p:nvSpPr>
          <p:cNvPr id="3" name="Content Placeholder 2">
            <a:extLst>
              <a:ext uri="{FF2B5EF4-FFF2-40B4-BE49-F238E27FC236}">
                <a16:creationId xmlns:a16="http://schemas.microsoft.com/office/drawing/2014/main" id="{F300EB6E-9324-7CF6-76CF-811694D753AF}"/>
              </a:ext>
            </a:extLst>
          </p:cNvPr>
          <p:cNvSpPr>
            <a:spLocks noGrp="1"/>
          </p:cNvSpPr>
          <p:nvPr>
            <p:ph idx="1"/>
          </p:nvPr>
        </p:nvSpPr>
        <p:spPr>
          <a:xfrm>
            <a:off x="838200" y="1825625"/>
            <a:ext cx="10515600" cy="4895850"/>
          </a:xfrm>
        </p:spPr>
        <p:txBody>
          <a:bodyPr>
            <a:noAutofit/>
          </a:bodyPr>
          <a:lstStyle/>
          <a:p>
            <a:pPr marL="514350" indent="-514350">
              <a:buFont typeface="+mj-lt"/>
              <a:buAutoNum type="arabicPeriod"/>
            </a:pPr>
            <a:r>
              <a:rPr lang="es-ES_tradnl" dirty="0"/>
              <a:t>Diversity visa lottery overview</a:t>
            </a:r>
          </a:p>
          <a:p>
            <a:pPr marL="514350" indent="-514350">
              <a:buFont typeface="+mj-lt"/>
              <a:buAutoNum type="arabicPeriod"/>
            </a:pPr>
            <a:endParaRPr lang="es-ES_tradnl" dirty="0"/>
          </a:p>
          <a:p>
            <a:pPr marL="514350" indent="-514350">
              <a:buFont typeface="+mj-lt"/>
              <a:buAutoNum type="arabicPeriod"/>
            </a:pPr>
            <a:r>
              <a:rPr lang="es-ES_tradnl" dirty="0"/>
              <a:t>Top Down Algorithm (practice)</a:t>
            </a:r>
          </a:p>
          <a:p>
            <a:pPr marL="514350" indent="-514350">
              <a:buFont typeface="+mj-lt"/>
              <a:buAutoNum type="arabicPeriod"/>
            </a:pPr>
            <a:endParaRPr lang="es-ES_tradnl" dirty="0"/>
          </a:p>
          <a:p>
            <a:pPr marL="514350" indent="-514350">
              <a:buFont typeface="+mj-lt"/>
              <a:buAutoNum type="arabicPeriod"/>
            </a:pPr>
            <a:r>
              <a:rPr lang="es-ES_tradnl" dirty="0"/>
              <a:t>Define goals (desirable properties):						maximize selected applicants, priority domination.</a:t>
            </a:r>
          </a:p>
          <a:p>
            <a:pPr marL="514350" indent="-514350">
              <a:buFont typeface="+mj-lt"/>
              <a:buAutoNum type="arabicPeriod"/>
            </a:pPr>
            <a:endParaRPr lang="es-ES_tradnl" dirty="0"/>
          </a:p>
          <a:p>
            <a:pPr marL="514350" indent="-514350">
              <a:buFont typeface="+mj-lt"/>
              <a:buAutoNum type="arabicPeriod"/>
            </a:pPr>
            <a:r>
              <a:rPr lang="es-ES_tradnl" dirty="0"/>
              <a:t>Conditions under which Top Down Algorithm achieves these goals</a:t>
            </a:r>
          </a:p>
        </p:txBody>
      </p:sp>
      <p:sp>
        <p:nvSpPr>
          <p:cNvPr id="4" name="Slide Number Placeholder 3">
            <a:extLst>
              <a:ext uri="{FF2B5EF4-FFF2-40B4-BE49-F238E27FC236}">
                <a16:creationId xmlns:a16="http://schemas.microsoft.com/office/drawing/2014/main" id="{E70F61E3-B151-E467-86FB-FF168A297663}"/>
              </a:ext>
            </a:extLst>
          </p:cNvPr>
          <p:cNvSpPr>
            <a:spLocks noGrp="1"/>
          </p:cNvSpPr>
          <p:nvPr>
            <p:ph type="sldNum" sz="quarter" idx="12"/>
          </p:nvPr>
        </p:nvSpPr>
        <p:spPr/>
        <p:txBody>
          <a:bodyPr/>
          <a:lstStyle/>
          <a:p>
            <a:fld id="{9E969584-4773-A84E-8391-EEC4BE76D611}" type="slidenum">
              <a:rPr lang="en-US" smtClean="0"/>
              <a:t>3</a:t>
            </a:fld>
            <a:endParaRPr lang="en-US" dirty="0"/>
          </a:p>
        </p:txBody>
      </p:sp>
    </p:spTree>
    <p:extLst>
      <p:ext uri="{BB962C8B-B14F-4D97-AF65-F5344CB8AC3E}">
        <p14:creationId xmlns:p14="http://schemas.microsoft.com/office/powerpoint/2010/main" val="424954013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30FE5-AC9A-5F21-B710-378F6BBB31D6}"/>
              </a:ext>
            </a:extLst>
          </p:cNvPr>
          <p:cNvSpPr>
            <a:spLocks noGrp="1"/>
          </p:cNvSpPr>
          <p:nvPr>
            <p:ph type="title"/>
          </p:nvPr>
        </p:nvSpPr>
        <p:spPr>
          <a:xfrm>
            <a:off x="838200" y="365125"/>
            <a:ext cx="10870580" cy="1325563"/>
          </a:xfrm>
        </p:spPr>
        <p:txBody>
          <a:bodyPr/>
          <a:lstStyle/>
          <a:p>
            <a:r>
              <a:rPr lang="es-ES_tradnl" dirty="0"/>
              <a:t>Proposed solution:</a:t>
            </a:r>
            <a:br>
              <a:rPr lang="es-ES_tradnl" dirty="0"/>
            </a:br>
            <a:r>
              <a:rPr lang="es-ES_tradnl" dirty="0"/>
              <a:t>	eliminate gender minimum quotas.</a:t>
            </a:r>
          </a:p>
        </p:txBody>
      </p:sp>
      <p:sp>
        <p:nvSpPr>
          <p:cNvPr id="3" name="Content Placeholder 2">
            <a:extLst>
              <a:ext uri="{FF2B5EF4-FFF2-40B4-BE49-F238E27FC236}">
                <a16:creationId xmlns:a16="http://schemas.microsoft.com/office/drawing/2014/main" id="{E9196C6B-EB54-C40F-DAD2-3258E43043B7}"/>
              </a:ext>
            </a:extLst>
          </p:cNvPr>
          <p:cNvSpPr>
            <a:spLocks noGrp="1"/>
          </p:cNvSpPr>
          <p:nvPr>
            <p:ph idx="1"/>
          </p:nvPr>
        </p:nvSpPr>
        <p:spPr>
          <a:xfrm>
            <a:off x="838200" y="2049462"/>
            <a:ext cx="10515600" cy="4351338"/>
          </a:xfrm>
        </p:spPr>
        <p:txBody>
          <a:bodyPr/>
          <a:lstStyle/>
          <a:p>
            <a:pPr marL="0" indent="0">
              <a:buNone/>
            </a:pPr>
            <a:r>
              <a:rPr lang="es-ES_tradnl" dirty="0"/>
              <a:t>Could still keep gender maximum quotas, other minimum quotas.</a:t>
            </a:r>
          </a:p>
        </p:txBody>
      </p:sp>
      <p:sp>
        <p:nvSpPr>
          <p:cNvPr id="4" name="Slide Number Placeholder 3">
            <a:extLst>
              <a:ext uri="{FF2B5EF4-FFF2-40B4-BE49-F238E27FC236}">
                <a16:creationId xmlns:a16="http://schemas.microsoft.com/office/drawing/2014/main" id="{7E24C400-DE1F-01CD-7A26-C30290EC9543}"/>
              </a:ext>
            </a:extLst>
          </p:cNvPr>
          <p:cNvSpPr>
            <a:spLocks noGrp="1"/>
          </p:cNvSpPr>
          <p:nvPr>
            <p:ph type="sldNum" sz="quarter" idx="12"/>
          </p:nvPr>
        </p:nvSpPr>
        <p:spPr/>
        <p:txBody>
          <a:bodyPr/>
          <a:lstStyle/>
          <a:p>
            <a:fld id="{9E969584-4773-A84E-8391-EEC4BE76D611}" type="slidenum">
              <a:rPr lang="en-US" smtClean="0"/>
              <a:t>39</a:t>
            </a:fld>
            <a:endParaRPr lang="en-US" dirty="0"/>
          </a:p>
        </p:txBody>
      </p:sp>
    </p:spTree>
    <p:extLst>
      <p:ext uri="{BB962C8B-B14F-4D97-AF65-F5344CB8AC3E}">
        <p14:creationId xmlns:p14="http://schemas.microsoft.com/office/powerpoint/2010/main" val="21816741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864CBD-73C1-ED34-2D9B-72AF260EC8CE}"/>
              </a:ext>
            </a:extLst>
          </p:cNvPr>
          <p:cNvSpPr>
            <a:spLocks noGrp="1"/>
          </p:cNvSpPr>
          <p:nvPr>
            <p:ph idx="1"/>
          </p:nvPr>
        </p:nvSpPr>
        <p:spPr>
          <a:xfrm>
            <a:off x="466728" y="3157960"/>
            <a:ext cx="3490913" cy="4351338"/>
          </a:xfrm>
        </p:spPr>
        <p:txBody>
          <a:bodyPr/>
          <a:lstStyle/>
          <a:p>
            <a:pPr marL="514350" indent="-514350">
              <a:buFont typeface="+mj-lt"/>
              <a:buAutoNum type="arabicPeriod"/>
            </a:pPr>
            <a:r>
              <a:rPr lang="es-ES_tradnl" dirty="0"/>
              <a:t>Female, Jerusalem</a:t>
            </a:r>
          </a:p>
          <a:p>
            <a:pPr marL="514350" indent="-514350">
              <a:buFont typeface="+mj-lt"/>
              <a:buAutoNum type="arabicPeriod"/>
            </a:pPr>
            <a:r>
              <a:rPr lang="es-ES_tradnl" dirty="0"/>
              <a:t>Male, Tel Aviv</a:t>
            </a:r>
          </a:p>
          <a:p>
            <a:pPr marL="514350" indent="-514350">
              <a:buFont typeface="+mj-lt"/>
              <a:buAutoNum type="arabicPeriod"/>
            </a:pPr>
            <a:r>
              <a:rPr lang="es-ES_tradnl" dirty="0"/>
              <a:t>Female, Tel Aviv</a:t>
            </a:r>
          </a:p>
          <a:p>
            <a:pPr marL="514350" indent="-514350">
              <a:buFont typeface="+mj-lt"/>
              <a:buAutoNum type="arabicPeriod"/>
            </a:pPr>
            <a:r>
              <a:rPr lang="es-ES_tradnl" dirty="0"/>
              <a:t>Male, Tel Aviv</a:t>
            </a:r>
          </a:p>
          <a:p>
            <a:pPr marL="514350" indent="-514350">
              <a:buFont typeface="+mj-lt"/>
              <a:buAutoNum type="arabicPeriod"/>
            </a:pPr>
            <a:r>
              <a:rPr lang="es-ES_tradnl" dirty="0"/>
              <a:t>Male, Jerusalem</a:t>
            </a:r>
          </a:p>
          <a:p>
            <a:pPr marL="0" indent="-514350">
              <a:lnSpc>
                <a:spcPct val="100000"/>
              </a:lnSpc>
              <a:buFont typeface="+mj-lt"/>
              <a:buAutoNum type="arabicPeriod"/>
            </a:pPr>
            <a:r>
              <a:rPr lang="es-ES_tradnl" dirty="0"/>
              <a:t>Female, Haifa</a:t>
            </a:r>
          </a:p>
          <a:p>
            <a:pPr marL="514350" indent="-514350">
              <a:buFont typeface="+mj-lt"/>
              <a:buAutoNum type="arabicPeriod"/>
            </a:pPr>
            <a:r>
              <a:rPr lang="es-ES_tradnl" dirty="0"/>
              <a:t>Male, Jerusalem</a:t>
            </a:r>
          </a:p>
        </p:txBody>
      </p:sp>
      <p:sp>
        <p:nvSpPr>
          <p:cNvPr id="4" name="Slide Number Placeholder 3">
            <a:extLst>
              <a:ext uri="{FF2B5EF4-FFF2-40B4-BE49-F238E27FC236}">
                <a16:creationId xmlns:a16="http://schemas.microsoft.com/office/drawing/2014/main" id="{B3BEDD41-4016-2358-5196-12845336F22D}"/>
              </a:ext>
            </a:extLst>
          </p:cNvPr>
          <p:cNvSpPr>
            <a:spLocks noGrp="1"/>
          </p:cNvSpPr>
          <p:nvPr>
            <p:ph type="sldNum" sz="quarter" idx="12"/>
          </p:nvPr>
        </p:nvSpPr>
        <p:spPr/>
        <p:txBody>
          <a:bodyPr/>
          <a:lstStyle/>
          <a:p>
            <a:fld id="{9E969584-4773-A84E-8391-EEC4BE76D611}" type="slidenum">
              <a:rPr lang="en-US" smtClean="0"/>
              <a:t>40</a:t>
            </a:fld>
            <a:endParaRPr lang="en-US" dirty="0"/>
          </a:p>
        </p:txBody>
      </p:sp>
      <p:sp>
        <p:nvSpPr>
          <p:cNvPr id="7" name="TextBox 6">
            <a:extLst>
              <a:ext uri="{FF2B5EF4-FFF2-40B4-BE49-F238E27FC236}">
                <a16:creationId xmlns:a16="http://schemas.microsoft.com/office/drawing/2014/main" id="{E193DEAC-BB4E-39FB-1DAA-6BA928A6B635}"/>
              </a:ext>
            </a:extLst>
          </p:cNvPr>
          <p:cNvSpPr txBox="1"/>
          <p:nvPr/>
        </p:nvSpPr>
        <p:spPr>
          <a:xfrm>
            <a:off x="4350543" y="347975"/>
            <a:ext cx="7446405" cy="1815882"/>
          </a:xfrm>
          <a:prstGeom prst="rect">
            <a:avLst/>
          </a:prstGeom>
          <a:solidFill>
            <a:schemeClr val="accent4"/>
          </a:solidFill>
        </p:spPr>
        <p:txBody>
          <a:bodyPr wrap="square" rtlCol="0">
            <a:spAutoFit/>
          </a:bodyPr>
          <a:lstStyle/>
          <a:p>
            <a:pPr marL="514350" indent="-514350">
              <a:buFont typeface="+mj-lt"/>
              <a:buAutoNum type="arabicPeriod"/>
            </a:pPr>
            <a:r>
              <a:rPr lang="es-ES_tradnl" sz="2800" dirty="0"/>
              <a:t>Which applicants are chosen by Algorithm 1?</a:t>
            </a:r>
          </a:p>
          <a:p>
            <a:pPr marL="514350" indent="-514350">
              <a:buFont typeface="+mj-lt"/>
              <a:buAutoNum type="arabicPeriod"/>
            </a:pPr>
            <a:r>
              <a:rPr lang="es-ES_tradnl" sz="2800" dirty="0"/>
              <a:t>Which applicants are chosen by Algorithm 2?</a:t>
            </a:r>
          </a:p>
          <a:p>
            <a:pPr marL="514350" indent="-514350">
              <a:buFont typeface="+mj-lt"/>
              <a:buAutoNum type="arabicPeriod"/>
            </a:pPr>
            <a:r>
              <a:rPr lang="es-ES_tradnl" sz="2800" dirty="0"/>
              <a:t>Find an ordering of applicants such that Algorithm 2 fails to find a feasible selection.</a:t>
            </a:r>
          </a:p>
        </p:txBody>
      </p:sp>
      <p:graphicFrame>
        <p:nvGraphicFramePr>
          <p:cNvPr id="10" name="Table 10">
            <a:extLst>
              <a:ext uri="{FF2B5EF4-FFF2-40B4-BE49-F238E27FC236}">
                <a16:creationId xmlns:a16="http://schemas.microsoft.com/office/drawing/2014/main" id="{0485362D-969B-73A1-779E-9B86AF455CB5}"/>
              </a:ext>
            </a:extLst>
          </p:cNvPr>
          <p:cNvGraphicFramePr>
            <a:graphicFrameLocks noGrp="1"/>
          </p:cNvGraphicFramePr>
          <p:nvPr/>
        </p:nvGraphicFramePr>
        <p:xfrm>
          <a:off x="645143" y="164369"/>
          <a:ext cx="3490912" cy="2617470"/>
        </p:xfrm>
        <a:graphic>
          <a:graphicData uri="http://schemas.openxmlformats.org/drawingml/2006/table">
            <a:tbl>
              <a:tblPr firstRow="1" bandRow="1">
                <a:tableStyleId>{5C22544A-7EE6-4342-B048-85BDC9FD1C3A}</a:tableStyleId>
              </a:tblPr>
              <a:tblGrid>
                <a:gridCol w="1519963">
                  <a:extLst>
                    <a:ext uri="{9D8B030D-6E8A-4147-A177-3AD203B41FA5}">
                      <a16:colId xmlns:a16="http://schemas.microsoft.com/office/drawing/2014/main" val="1297171408"/>
                    </a:ext>
                  </a:extLst>
                </a:gridCol>
                <a:gridCol w="613153">
                  <a:extLst>
                    <a:ext uri="{9D8B030D-6E8A-4147-A177-3AD203B41FA5}">
                      <a16:colId xmlns:a16="http://schemas.microsoft.com/office/drawing/2014/main" val="1010931315"/>
                    </a:ext>
                  </a:extLst>
                </a:gridCol>
                <a:gridCol w="678898">
                  <a:extLst>
                    <a:ext uri="{9D8B030D-6E8A-4147-A177-3AD203B41FA5}">
                      <a16:colId xmlns:a16="http://schemas.microsoft.com/office/drawing/2014/main" val="936193366"/>
                    </a:ext>
                  </a:extLst>
                </a:gridCol>
                <a:gridCol w="678898">
                  <a:extLst>
                    <a:ext uri="{9D8B030D-6E8A-4147-A177-3AD203B41FA5}">
                      <a16:colId xmlns:a16="http://schemas.microsoft.com/office/drawing/2014/main" val="2110762959"/>
                    </a:ext>
                  </a:extLst>
                </a:gridCol>
              </a:tblGrid>
              <a:tr h="325115">
                <a:tc>
                  <a:txBody>
                    <a:bodyPr/>
                    <a:lstStyle/>
                    <a:p>
                      <a:pPr algn="l" fontAlgn="t"/>
                      <a:r>
                        <a:rPr lang="en-US" sz="2800" b="1" i="0" u="none" strike="noStrike" dirty="0">
                          <a:solidFill>
                            <a:schemeClr val="tx1"/>
                          </a:solidFill>
                          <a:effectLst/>
                          <a:latin typeface="Arial" panose="020B0604020202020204" pitchFamily="34" charset="0"/>
                        </a:rPr>
                        <a:t> </a:t>
                      </a:r>
                    </a:p>
                  </a:txBody>
                  <a:tcPr marL="9525" marR="9525" marT="9525" marB="0"/>
                </a:tc>
                <a:tc>
                  <a:txBody>
                    <a:bodyPr/>
                    <a:lstStyle/>
                    <a:p>
                      <a:pPr algn="l" rtl="0" fontAlgn="ctr"/>
                      <a:r>
                        <a:rPr lang="en-US" sz="2800" b="0" i="0" u="none" strike="noStrike" dirty="0">
                          <a:solidFill>
                            <a:schemeClr val="bg1"/>
                          </a:solidFill>
                          <a:effectLst/>
                          <a:latin typeface="Calibri" panose="020F0502020204030204" pitchFamily="34" charset="0"/>
                        </a:rPr>
                        <a:t>Min</a:t>
                      </a:r>
                    </a:p>
                  </a:txBody>
                  <a:tcPr marL="9525" marR="9525" marT="9525" marB="0" anchor="ctr"/>
                </a:tc>
                <a:tc>
                  <a:txBody>
                    <a:bodyPr/>
                    <a:lstStyle/>
                    <a:p>
                      <a:pPr algn="l" rtl="0" fontAlgn="ctr"/>
                      <a:endParaRPr lang="en-US" sz="2800" b="0" i="0" u="none" strike="noStrike" dirty="0">
                        <a:solidFill>
                          <a:schemeClr val="bg1"/>
                        </a:solidFill>
                        <a:effectLst/>
                        <a:latin typeface="Calibri" panose="020F0502020204030204" pitchFamily="34" charset="0"/>
                      </a:endParaRPr>
                    </a:p>
                  </a:txBody>
                  <a:tcPr marL="9525" marR="9525" marT="9525" marB="0" anchor="ctr"/>
                </a:tc>
                <a:tc>
                  <a:txBody>
                    <a:bodyPr/>
                    <a:lstStyle/>
                    <a:p>
                      <a:pPr algn="l" rtl="0" fontAlgn="ctr"/>
                      <a:r>
                        <a:rPr lang="en-US" sz="2800" b="0" i="0" u="none" strike="noStrike" dirty="0">
                          <a:solidFill>
                            <a:schemeClr val="bg1"/>
                          </a:solidFill>
                          <a:effectLst/>
                          <a:latin typeface="Calibri" panose="020F0502020204030204" pitchFamily="34" charset="0"/>
                        </a:rPr>
                        <a:t>Max</a:t>
                      </a:r>
                    </a:p>
                  </a:txBody>
                  <a:tcPr marL="9525" marR="9525" marT="9525" marB="0" anchor="ctr"/>
                </a:tc>
                <a:extLst>
                  <a:ext uri="{0D108BD9-81ED-4DB2-BD59-A6C34878D82A}">
                    <a16:rowId xmlns:a16="http://schemas.microsoft.com/office/drawing/2014/main" val="2727728107"/>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Female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0</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782520651"/>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0</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502069563"/>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Jerusalem</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478775185"/>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Tel Aviv</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509417086"/>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Haifa</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2094999733"/>
                  </a:ext>
                </a:extLst>
              </a:tr>
            </a:tbl>
          </a:graphicData>
        </a:graphic>
      </p:graphicFrame>
      <p:sp>
        <p:nvSpPr>
          <p:cNvPr id="12" name="TextBox 11">
            <a:extLst>
              <a:ext uri="{FF2B5EF4-FFF2-40B4-BE49-F238E27FC236}">
                <a16:creationId xmlns:a16="http://schemas.microsoft.com/office/drawing/2014/main" id="{7BD48689-60E0-8765-FD76-78324E5AEC28}"/>
              </a:ext>
            </a:extLst>
          </p:cNvPr>
          <p:cNvSpPr txBox="1"/>
          <p:nvPr/>
        </p:nvSpPr>
        <p:spPr>
          <a:xfrm>
            <a:off x="4323752" y="2177187"/>
            <a:ext cx="1939634" cy="523220"/>
          </a:xfrm>
          <a:prstGeom prst="rect">
            <a:avLst/>
          </a:prstGeom>
          <a:noFill/>
        </p:spPr>
        <p:txBody>
          <a:bodyPr wrap="none" rtlCol="0">
            <a:spAutoFit/>
          </a:bodyPr>
          <a:lstStyle/>
          <a:p>
            <a:r>
              <a:rPr lang="es-ES_tradnl" sz="2800" b="1" dirty="0"/>
              <a:t>Algorithm 1</a:t>
            </a:r>
          </a:p>
        </p:txBody>
      </p:sp>
      <p:pic>
        <p:nvPicPr>
          <p:cNvPr id="8" name="Picture 7" descr="A picture containing text, clipart&#10;&#10;Description automatically generated">
            <a:extLst>
              <a:ext uri="{FF2B5EF4-FFF2-40B4-BE49-F238E27FC236}">
                <a16:creationId xmlns:a16="http://schemas.microsoft.com/office/drawing/2014/main" id="{2ED5DD02-F3A6-3D01-FBFC-0A5839A629C5}"/>
              </a:ext>
            </a:extLst>
          </p:cNvPr>
          <p:cNvPicPr>
            <a:picLocks noChangeAspect="1"/>
          </p:cNvPicPr>
          <p:nvPr/>
        </p:nvPicPr>
        <p:blipFill>
          <a:blip r:embed="rId2"/>
          <a:stretch>
            <a:fillRect/>
          </a:stretch>
        </p:blipFill>
        <p:spPr>
          <a:xfrm>
            <a:off x="4364578" y="3100146"/>
            <a:ext cx="548284" cy="52322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823A04B7-772B-5E1F-2211-55F9DEE66647}"/>
              </a:ext>
            </a:extLst>
          </p:cNvPr>
          <p:cNvPicPr>
            <a:picLocks noChangeAspect="1"/>
          </p:cNvPicPr>
          <p:nvPr/>
        </p:nvPicPr>
        <p:blipFill>
          <a:blip r:embed="rId2"/>
          <a:stretch>
            <a:fillRect/>
          </a:stretch>
        </p:blipFill>
        <p:spPr>
          <a:xfrm>
            <a:off x="4364578" y="3534158"/>
            <a:ext cx="548284" cy="523220"/>
          </a:xfrm>
          <a:prstGeom prst="rect">
            <a:avLst/>
          </a:prstGeom>
        </p:spPr>
      </p:pic>
      <p:sp>
        <p:nvSpPr>
          <p:cNvPr id="14" name="TextBox 13">
            <a:extLst>
              <a:ext uri="{FF2B5EF4-FFF2-40B4-BE49-F238E27FC236}">
                <a16:creationId xmlns:a16="http://schemas.microsoft.com/office/drawing/2014/main" id="{6F424F5E-C268-82B9-0D5D-063F3AE491AD}"/>
              </a:ext>
            </a:extLst>
          </p:cNvPr>
          <p:cNvSpPr txBox="1"/>
          <p:nvPr/>
        </p:nvSpPr>
        <p:spPr>
          <a:xfrm>
            <a:off x="2854712" y="546889"/>
            <a:ext cx="280846" cy="523220"/>
          </a:xfrm>
          <a:prstGeom prst="rect">
            <a:avLst/>
          </a:prstGeom>
          <a:noFill/>
        </p:spPr>
        <p:txBody>
          <a:bodyPr wrap="none" rtlCol="0">
            <a:spAutoFit/>
          </a:bodyPr>
          <a:lstStyle/>
          <a:p>
            <a:r>
              <a:rPr lang="es-ES_tradnl" sz="2800" b="1" dirty="0"/>
              <a:t>I</a:t>
            </a:r>
          </a:p>
        </p:txBody>
      </p:sp>
      <p:sp>
        <p:nvSpPr>
          <p:cNvPr id="15" name="TextBox 14">
            <a:extLst>
              <a:ext uri="{FF2B5EF4-FFF2-40B4-BE49-F238E27FC236}">
                <a16:creationId xmlns:a16="http://schemas.microsoft.com/office/drawing/2014/main" id="{5116704D-FB44-156F-1108-FCBADB08CEBF}"/>
              </a:ext>
            </a:extLst>
          </p:cNvPr>
          <p:cNvSpPr txBox="1"/>
          <p:nvPr/>
        </p:nvSpPr>
        <p:spPr>
          <a:xfrm>
            <a:off x="2854712" y="1402754"/>
            <a:ext cx="280846" cy="523220"/>
          </a:xfrm>
          <a:prstGeom prst="rect">
            <a:avLst/>
          </a:prstGeom>
          <a:noFill/>
        </p:spPr>
        <p:txBody>
          <a:bodyPr wrap="none" rtlCol="0">
            <a:spAutoFit/>
          </a:bodyPr>
          <a:lstStyle/>
          <a:p>
            <a:r>
              <a:rPr lang="es-ES_tradnl" sz="2800" b="1" dirty="0"/>
              <a:t>I</a:t>
            </a:r>
          </a:p>
        </p:txBody>
      </p:sp>
      <p:sp>
        <p:nvSpPr>
          <p:cNvPr id="16" name="TextBox 15">
            <a:extLst>
              <a:ext uri="{FF2B5EF4-FFF2-40B4-BE49-F238E27FC236}">
                <a16:creationId xmlns:a16="http://schemas.microsoft.com/office/drawing/2014/main" id="{0DEEE8BF-23F9-002C-532B-4E0A17343447}"/>
              </a:ext>
            </a:extLst>
          </p:cNvPr>
          <p:cNvSpPr txBox="1"/>
          <p:nvPr/>
        </p:nvSpPr>
        <p:spPr>
          <a:xfrm>
            <a:off x="2854712" y="1020712"/>
            <a:ext cx="280846" cy="523220"/>
          </a:xfrm>
          <a:prstGeom prst="rect">
            <a:avLst/>
          </a:prstGeom>
          <a:noFill/>
        </p:spPr>
        <p:txBody>
          <a:bodyPr wrap="none" rtlCol="0">
            <a:spAutoFit/>
          </a:bodyPr>
          <a:lstStyle/>
          <a:p>
            <a:r>
              <a:rPr lang="es-ES_tradnl" sz="2800" b="1" dirty="0"/>
              <a:t>I</a:t>
            </a:r>
          </a:p>
        </p:txBody>
      </p:sp>
      <p:sp>
        <p:nvSpPr>
          <p:cNvPr id="17" name="TextBox 16">
            <a:extLst>
              <a:ext uri="{FF2B5EF4-FFF2-40B4-BE49-F238E27FC236}">
                <a16:creationId xmlns:a16="http://schemas.microsoft.com/office/drawing/2014/main" id="{6199EBA0-A93E-A565-9E78-F5F8030989B2}"/>
              </a:ext>
            </a:extLst>
          </p:cNvPr>
          <p:cNvSpPr txBox="1"/>
          <p:nvPr/>
        </p:nvSpPr>
        <p:spPr>
          <a:xfrm>
            <a:off x="2854712" y="1852425"/>
            <a:ext cx="280846" cy="523220"/>
          </a:xfrm>
          <a:prstGeom prst="rect">
            <a:avLst/>
          </a:prstGeom>
          <a:noFill/>
        </p:spPr>
        <p:txBody>
          <a:bodyPr wrap="none" rtlCol="0">
            <a:spAutoFit/>
          </a:bodyPr>
          <a:lstStyle/>
          <a:p>
            <a:r>
              <a:rPr lang="es-ES_tradnl" sz="2800" b="1" dirty="0"/>
              <a:t>I</a:t>
            </a:r>
          </a:p>
        </p:txBody>
      </p:sp>
      <p:sp>
        <p:nvSpPr>
          <p:cNvPr id="18" name="TextBox 17">
            <a:extLst>
              <a:ext uri="{FF2B5EF4-FFF2-40B4-BE49-F238E27FC236}">
                <a16:creationId xmlns:a16="http://schemas.microsoft.com/office/drawing/2014/main" id="{BA8180C3-67B7-F149-1793-B99584022882}"/>
              </a:ext>
            </a:extLst>
          </p:cNvPr>
          <p:cNvSpPr txBox="1"/>
          <p:nvPr/>
        </p:nvSpPr>
        <p:spPr>
          <a:xfrm>
            <a:off x="2961956" y="546889"/>
            <a:ext cx="280846" cy="523220"/>
          </a:xfrm>
          <a:prstGeom prst="rect">
            <a:avLst/>
          </a:prstGeom>
          <a:noFill/>
        </p:spPr>
        <p:txBody>
          <a:bodyPr wrap="none" rtlCol="0">
            <a:spAutoFit/>
          </a:bodyPr>
          <a:lstStyle/>
          <a:p>
            <a:r>
              <a:rPr lang="es-ES_tradnl" sz="2800" b="1" dirty="0"/>
              <a:t>I</a:t>
            </a:r>
          </a:p>
        </p:txBody>
      </p:sp>
      <p:sp>
        <p:nvSpPr>
          <p:cNvPr id="20" name="TextBox 19">
            <a:extLst>
              <a:ext uri="{FF2B5EF4-FFF2-40B4-BE49-F238E27FC236}">
                <a16:creationId xmlns:a16="http://schemas.microsoft.com/office/drawing/2014/main" id="{21BCC544-4141-C46C-23A0-A4F818404B54}"/>
              </a:ext>
            </a:extLst>
          </p:cNvPr>
          <p:cNvSpPr txBox="1"/>
          <p:nvPr/>
        </p:nvSpPr>
        <p:spPr>
          <a:xfrm>
            <a:off x="2961956" y="1862162"/>
            <a:ext cx="280846" cy="523220"/>
          </a:xfrm>
          <a:prstGeom prst="rect">
            <a:avLst/>
          </a:prstGeom>
          <a:noFill/>
        </p:spPr>
        <p:txBody>
          <a:bodyPr wrap="none" rtlCol="0">
            <a:spAutoFit/>
          </a:bodyPr>
          <a:lstStyle/>
          <a:p>
            <a:r>
              <a:rPr lang="es-ES_tradnl" sz="2800" b="1" dirty="0"/>
              <a:t>I</a:t>
            </a:r>
          </a:p>
        </p:txBody>
      </p:sp>
      <p:pic>
        <p:nvPicPr>
          <p:cNvPr id="22" name="Picture 21" descr="A picture containing clipart&#10;&#10;Description automatically generated">
            <a:extLst>
              <a:ext uri="{FF2B5EF4-FFF2-40B4-BE49-F238E27FC236}">
                <a16:creationId xmlns:a16="http://schemas.microsoft.com/office/drawing/2014/main" id="{F5EABD8C-A84B-675F-C27F-1251EBACB79E}"/>
              </a:ext>
            </a:extLst>
          </p:cNvPr>
          <p:cNvPicPr>
            <a:picLocks noChangeAspect="1"/>
          </p:cNvPicPr>
          <p:nvPr/>
        </p:nvPicPr>
        <p:blipFill>
          <a:blip r:embed="rId3"/>
          <a:stretch>
            <a:fillRect/>
          </a:stretch>
        </p:blipFill>
        <p:spPr>
          <a:xfrm>
            <a:off x="4364578" y="4133556"/>
            <a:ext cx="548284" cy="518574"/>
          </a:xfrm>
          <a:prstGeom prst="rect">
            <a:avLst/>
          </a:prstGeom>
        </p:spPr>
      </p:pic>
      <p:pic>
        <p:nvPicPr>
          <p:cNvPr id="23" name="Picture 22" descr="A picture containing text, clipart&#10;&#10;Description automatically generated">
            <a:extLst>
              <a:ext uri="{FF2B5EF4-FFF2-40B4-BE49-F238E27FC236}">
                <a16:creationId xmlns:a16="http://schemas.microsoft.com/office/drawing/2014/main" id="{53874DFD-E591-1045-DB16-9AF72654F52B}"/>
              </a:ext>
            </a:extLst>
          </p:cNvPr>
          <p:cNvPicPr>
            <a:picLocks noChangeAspect="1"/>
          </p:cNvPicPr>
          <p:nvPr/>
        </p:nvPicPr>
        <p:blipFill>
          <a:blip r:embed="rId2"/>
          <a:stretch>
            <a:fillRect/>
          </a:stretch>
        </p:blipFill>
        <p:spPr>
          <a:xfrm>
            <a:off x="4350543" y="5724880"/>
            <a:ext cx="548284" cy="523220"/>
          </a:xfrm>
          <a:prstGeom prst="rect">
            <a:avLst/>
          </a:prstGeom>
        </p:spPr>
      </p:pic>
      <p:sp>
        <p:nvSpPr>
          <p:cNvPr id="24" name="TextBox 23">
            <a:extLst>
              <a:ext uri="{FF2B5EF4-FFF2-40B4-BE49-F238E27FC236}">
                <a16:creationId xmlns:a16="http://schemas.microsoft.com/office/drawing/2014/main" id="{065CEAD1-BE08-9DE7-5A90-895CE812115F}"/>
              </a:ext>
            </a:extLst>
          </p:cNvPr>
          <p:cNvSpPr txBox="1"/>
          <p:nvPr/>
        </p:nvSpPr>
        <p:spPr>
          <a:xfrm>
            <a:off x="2955210" y="1033335"/>
            <a:ext cx="280846" cy="523220"/>
          </a:xfrm>
          <a:prstGeom prst="rect">
            <a:avLst/>
          </a:prstGeom>
          <a:noFill/>
        </p:spPr>
        <p:txBody>
          <a:bodyPr wrap="none" rtlCol="0">
            <a:spAutoFit/>
          </a:bodyPr>
          <a:lstStyle/>
          <a:p>
            <a:r>
              <a:rPr lang="es-ES_tradnl" sz="2800" b="1" dirty="0"/>
              <a:t>I</a:t>
            </a:r>
          </a:p>
        </p:txBody>
      </p:sp>
      <p:sp>
        <p:nvSpPr>
          <p:cNvPr id="25" name="TextBox 24">
            <a:extLst>
              <a:ext uri="{FF2B5EF4-FFF2-40B4-BE49-F238E27FC236}">
                <a16:creationId xmlns:a16="http://schemas.microsoft.com/office/drawing/2014/main" id="{31DECCAC-569D-0CB5-F328-48A93DD58948}"/>
              </a:ext>
            </a:extLst>
          </p:cNvPr>
          <p:cNvSpPr txBox="1"/>
          <p:nvPr/>
        </p:nvSpPr>
        <p:spPr>
          <a:xfrm>
            <a:off x="2854712" y="2303591"/>
            <a:ext cx="280846" cy="523220"/>
          </a:xfrm>
          <a:prstGeom prst="rect">
            <a:avLst/>
          </a:prstGeom>
          <a:noFill/>
        </p:spPr>
        <p:txBody>
          <a:bodyPr wrap="none" rtlCol="0">
            <a:spAutoFit/>
          </a:bodyPr>
          <a:lstStyle/>
          <a:p>
            <a:r>
              <a:rPr lang="es-ES_tradnl" sz="2800" b="1" dirty="0"/>
              <a:t>I</a:t>
            </a:r>
          </a:p>
        </p:txBody>
      </p:sp>
      <p:pic>
        <p:nvPicPr>
          <p:cNvPr id="26" name="Picture 25" descr="A picture containing clipart&#10;&#10;Description automatically generated">
            <a:extLst>
              <a:ext uri="{FF2B5EF4-FFF2-40B4-BE49-F238E27FC236}">
                <a16:creationId xmlns:a16="http://schemas.microsoft.com/office/drawing/2014/main" id="{10FBC49D-BA6D-7A7A-4407-5F2874E92F07}"/>
              </a:ext>
            </a:extLst>
          </p:cNvPr>
          <p:cNvPicPr>
            <a:picLocks noChangeAspect="1"/>
          </p:cNvPicPr>
          <p:nvPr/>
        </p:nvPicPr>
        <p:blipFill>
          <a:blip r:embed="rId3"/>
          <a:stretch>
            <a:fillRect/>
          </a:stretch>
        </p:blipFill>
        <p:spPr>
          <a:xfrm>
            <a:off x="4364578" y="4702530"/>
            <a:ext cx="548284" cy="518574"/>
          </a:xfrm>
          <a:prstGeom prst="rect">
            <a:avLst/>
          </a:prstGeom>
        </p:spPr>
      </p:pic>
      <p:sp>
        <p:nvSpPr>
          <p:cNvPr id="27" name="TextBox 26">
            <a:extLst>
              <a:ext uri="{FF2B5EF4-FFF2-40B4-BE49-F238E27FC236}">
                <a16:creationId xmlns:a16="http://schemas.microsoft.com/office/drawing/2014/main" id="{BAA24061-F6F9-D38E-E942-2FCFD0B0BD09}"/>
              </a:ext>
            </a:extLst>
          </p:cNvPr>
          <p:cNvSpPr txBox="1"/>
          <p:nvPr/>
        </p:nvSpPr>
        <p:spPr>
          <a:xfrm>
            <a:off x="6848276" y="3100146"/>
            <a:ext cx="6267848" cy="6114494"/>
          </a:xfrm>
          <a:prstGeom prst="rect">
            <a:avLst/>
          </a:prstGeom>
          <a:noFill/>
        </p:spPr>
        <p:txBody>
          <a:bodyPr wrap="square" rtlCol="0">
            <a:spAutoFit/>
          </a:bodyPr>
          <a:lstStyle/>
          <a:p>
            <a:pPr>
              <a:spcBef>
                <a:spcPts val="1000"/>
              </a:spcBef>
            </a:pPr>
            <a:r>
              <a:rPr lang="es-ES_tradnl" sz="2800" dirty="0"/>
              <a:t>Contributes to  “Jerusalem” min</a:t>
            </a:r>
          </a:p>
          <a:p>
            <a:pPr>
              <a:spcBef>
                <a:spcPts val="1000"/>
              </a:spcBef>
            </a:pPr>
            <a:r>
              <a:rPr lang="es-ES_tradnl" sz="2800" dirty="0"/>
              <a:t>Contributes to “Tel Aviv” min</a:t>
            </a:r>
          </a:p>
          <a:p>
            <a:pPr>
              <a:spcBef>
                <a:spcPts val="1000"/>
              </a:spcBef>
            </a:pPr>
            <a:r>
              <a:rPr lang="es-ES_tradnl" sz="2800" dirty="0"/>
              <a:t>No contribution to min quota</a:t>
            </a:r>
          </a:p>
          <a:p>
            <a:pPr>
              <a:spcBef>
                <a:spcPts val="1000"/>
              </a:spcBef>
            </a:pPr>
            <a:r>
              <a:rPr lang="es-ES_tradnl" sz="2800" dirty="0"/>
              <a:t>No contribution to min quota</a:t>
            </a:r>
          </a:p>
          <a:p>
            <a:pPr>
              <a:spcBef>
                <a:spcPts val="1000"/>
              </a:spcBef>
            </a:pPr>
            <a:r>
              <a:rPr lang="es-ES_tradnl" sz="2800" dirty="0"/>
              <a:t>No contribution to min quota</a:t>
            </a:r>
          </a:p>
          <a:p>
            <a:pPr>
              <a:spcBef>
                <a:spcPts val="1000"/>
              </a:spcBef>
            </a:pPr>
            <a:r>
              <a:rPr lang="es-ES_tradnl" sz="2800" dirty="0"/>
              <a:t>Contributes to “Haifa” min</a:t>
            </a:r>
          </a:p>
          <a:p>
            <a:pPr>
              <a:spcBef>
                <a:spcPts val="1000"/>
              </a:spcBef>
            </a:pPr>
            <a:r>
              <a:rPr lang="es-ES_tradnl" sz="2800" dirty="0"/>
              <a:t>No contribution to min quota</a:t>
            </a:r>
          </a:p>
          <a:p>
            <a:pPr>
              <a:spcBef>
                <a:spcPts val="1000"/>
              </a:spcBef>
            </a:pPr>
            <a:endParaRPr lang="es-ES_tradnl" sz="2800" dirty="0"/>
          </a:p>
          <a:p>
            <a:pPr>
              <a:spcBef>
                <a:spcPts val="1000"/>
              </a:spcBef>
            </a:pPr>
            <a:endParaRPr lang="es-ES_tradnl" sz="2800" dirty="0"/>
          </a:p>
          <a:p>
            <a:pPr>
              <a:spcBef>
                <a:spcPts val="1000"/>
              </a:spcBef>
            </a:pPr>
            <a:endParaRPr lang="es-ES_tradnl" sz="2800" dirty="0"/>
          </a:p>
          <a:p>
            <a:pPr>
              <a:spcBef>
                <a:spcPts val="1000"/>
              </a:spcBef>
            </a:pPr>
            <a:endParaRPr lang="es-ES_tradnl" sz="2800" dirty="0"/>
          </a:p>
        </p:txBody>
      </p:sp>
      <p:pic>
        <p:nvPicPr>
          <p:cNvPr id="32" name="Picture 31" descr="A picture containing clipart&#10;&#10;Description automatically generated">
            <a:extLst>
              <a:ext uri="{FF2B5EF4-FFF2-40B4-BE49-F238E27FC236}">
                <a16:creationId xmlns:a16="http://schemas.microsoft.com/office/drawing/2014/main" id="{61CF5365-C6F6-6A81-C220-3268A97ED781}"/>
              </a:ext>
            </a:extLst>
          </p:cNvPr>
          <p:cNvPicPr>
            <a:picLocks noChangeAspect="1"/>
          </p:cNvPicPr>
          <p:nvPr/>
        </p:nvPicPr>
        <p:blipFill>
          <a:blip r:embed="rId3"/>
          <a:stretch>
            <a:fillRect/>
          </a:stretch>
        </p:blipFill>
        <p:spPr>
          <a:xfrm>
            <a:off x="4364578" y="5200543"/>
            <a:ext cx="548284" cy="518574"/>
          </a:xfrm>
          <a:prstGeom prst="rect">
            <a:avLst/>
          </a:prstGeom>
        </p:spPr>
      </p:pic>
      <p:sp>
        <p:nvSpPr>
          <p:cNvPr id="2" name="TextBox 1">
            <a:extLst>
              <a:ext uri="{FF2B5EF4-FFF2-40B4-BE49-F238E27FC236}">
                <a16:creationId xmlns:a16="http://schemas.microsoft.com/office/drawing/2014/main" id="{6B6E8517-AEE8-9F99-1EAE-51D885414BD0}"/>
              </a:ext>
            </a:extLst>
          </p:cNvPr>
          <p:cNvSpPr txBox="1"/>
          <p:nvPr/>
        </p:nvSpPr>
        <p:spPr>
          <a:xfrm>
            <a:off x="4164035" y="2750807"/>
            <a:ext cx="1096198" cy="523220"/>
          </a:xfrm>
          <a:prstGeom prst="rect">
            <a:avLst/>
          </a:prstGeom>
          <a:noFill/>
        </p:spPr>
        <p:txBody>
          <a:bodyPr wrap="none" rtlCol="0">
            <a:spAutoFit/>
          </a:bodyPr>
          <a:lstStyle/>
          <a:p>
            <a:r>
              <a:rPr lang="es-ES_tradnl" sz="2800" b="1" dirty="0"/>
              <a:t>Pass 1</a:t>
            </a:r>
          </a:p>
        </p:txBody>
      </p:sp>
      <p:sp>
        <p:nvSpPr>
          <p:cNvPr id="5" name="TextBox 4">
            <a:extLst>
              <a:ext uri="{FF2B5EF4-FFF2-40B4-BE49-F238E27FC236}">
                <a16:creationId xmlns:a16="http://schemas.microsoft.com/office/drawing/2014/main" id="{6CDDEB05-7F50-D651-67C3-C19FC6A47B5F}"/>
              </a:ext>
            </a:extLst>
          </p:cNvPr>
          <p:cNvSpPr txBox="1"/>
          <p:nvPr/>
        </p:nvSpPr>
        <p:spPr>
          <a:xfrm>
            <a:off x="5365049" y="2750807"/>
            <a:ext cx="1096198" cy="523220"/>
          </a:xfrm>
          <a:prstGeom prst="rect">
            <a:avLst/>
          </a:prstGeom>
          <a:noFill/>
        </p:spPr>
        <p:txBody>
          <a:bodyPr wrap="none" rtlCol="0">
            <a:spAutoFit/>
          </a:bodyPr>
          <a:lstStyle/>
          <a:p>
            <a:r>
              <a:rPr lang="es-ES_tradnl" sz="2800" b="1" dirty="0"/>
              <a:t>Pass 2</a:t>
            </a:r>
          </a:p>
        </p:txBody>
      </p:sp>
      <p:pic>
        <p:nvPicPr>
          <p:cNvPr id="6" name="Picture 5" descr="A picture containing clipart&#10;&#10;Description automatically generated">
            <a:extLst>
              <a:ext uri="{FF2B5EF4-FFF2-40B4-BE49-F238E27FC236}">
                <a16:creationId xmlns:a16="http://schemas.microsoft.com/office/drawing/2014/main" id="{C033CA0E-EC8E-AEAD-61C7-DF459D7BC5CE}"/>
              </a:ext>
            </a:extLst>
          </p:cNvPr>
          <p:cNvPicPr>
            <a:picLocks noChangeAspect="1"/>
          </p:cNvPicPr>
          <p:nvPr/>
        </p:nvPicPr>
        <p:blipFill>
          <a:blip r:embed="rId3"/>
          <a:stretch>
            <a:fillRect/>
          </a:stretch>
        </p:blipFill>
        <p:spPr>
          <a:xfrm>
            <a:off x="4340334" y="6273293"/>
            <a:ext cx="548284" cy="518574"/>
          </a:xfrm>
          <a:prstGeom prst="rect">
            <a:avLst/>
          </a:prstGeom>
        </p:spPr>
      </p:pic>
    </p:spTree>
    <p:extLst>
      <p:ext uri="{BB962C8B-B14F-4D97-AF65-F5344CB8AC3E}">
        <p14:creationId xmlns:p14="http://schemas.microsoft.com/office/powerpoint/2010/main" val="20584377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864CBD-73C1-ED34-2D9B-72AF260EC8CE}"/>
              </a:ext>
            </a:extLst>
          </p:cNvPr>
          <p:cNvSpPr>
            <a:spLocks noGrp="1"/>
          </p:cNvSpPr>
          <p:nvPr>
            <p:ph idx="1"/>
          </p:nvPr>
        </p:nvSpPr>
        <p:spPr>
          <a:xfrm>
            <a:off x="466728" y="3157960"/>
            <a:ext cx="3490913" cy="4351338"/>
          </a:xfrm>
        </p:spPr>
        <p:txBody>
          <a:bodyPr/>
          <a:lstStyle/>
          <a:p>
            <a:pPr marL="514350" indent="-514350">
              <a:buFont typeface="+mj-lt"/>
              <a:buAutoNum type="arabicPeriod"/>
            </a:pPr>
            <a:r>
              <a:rPr lang="es-ES_tradnl" dirty="0"/>
              <a:t>Female, Jerusalem</a:t>
            </a:r>
          </a:p>
          <a:p>
            <a:pPr marL="514350" indent="-514350">
              <a:buFont typeface="+mj-lt"/>
              <a:buAutoNum type="arabicPeriod"/>
            </a:pPr>
            <a:r>
              <a:rPr lang="es-ES_tradnl" dirty="0"/>
              <a:t>Male, Tel Aviv</a:t>
            </a:r>
          </a:p>
          <a:p>
            <a:pPr marL="514350" indent="-514350">
              <a:buFont typeface="+mj-lt"/>
              <a:buAutoNum type="arabicPeriod"/>
            </a:pPr>
            <a:r>
              <a:rPr lang="es-ES_tradnl" dirty="0"/>
              <a:t>Female, Tel Aviv</a:t>
            </a:r>
          </a:p>
          <a:p>
            <a:pPr marL="514350" indent="-514350">
              <a:buFont typeface="+mj-lt"/>
              <a:buAutoNum type="arabicPeriod"/>
            </a:pPr>
            <a:r>
              <a:rPr lang="es-ES_tradnl" dirty="0"/>
              <a:t>Male, Tel Aviv</a:t>
            </a:r>
          </a:p>
          <a:p>
            <a:pPr marL="514350" indent="-514350">
              <a:buFont typeface="+mj-lt"/>
              <a:buAutoNum type="arabicPeriod"/>
            </a:pPr>
            <a:r>
              <a:rPr lang="es-ES_tradnl" dirty="0"/>
              <a:t>Male, Jerusalem</a:t>
            </a:r>
          </a:p>
          <a:p>
            <a:pPr marL="0" indent="-514350">
              <a:lnSpc>
                <a:spcPct val="100000"/>
              </a:lnSpc>
              <a:buFont typeface="+mj-lt"/>
              <a:buAutoNum type="arabicPeriod"/>
            </a:pPr>
            <a:r>
              <a:rPr lang="es-ES_tradnl" dirty="0"/>
              <a:t>Female, Haifa</a:t>
            </a:r>
          </a:p>
          <a:p>
            <a:pPr marL="514350" indent="-514350">
              <a:buFont typeface="+mj-lt"/>
              <a:buAutoNum type="arabicPeriod"/>
            </a:pPr>
            <a:r>
              <a:rPr lang="es-ES_tradnl" dirty="0"/>
              <a:t>Male, Jerusalem</a:t>
            </a:r>
          </a:p>
        </p:txBody>
      </p:sp>
      <p:sp>
        <p:nvSpPr>
          <p:cNvPr id="4" name="Slide Number Placeholder 3">
            <a:extLst>
              <a:ext uri="{FF2B5EF4-FFF2-40B4-BE49-F238E27FC236}">
                <a16:creationId xmlns:a16="http://schemas.microsoft.com/office/drawing/2014/main" id="{B3BEDD41-4016-2358-5196-12845336F22D}"/>
              </a:ext>
            </a:extLst>
          </p:cNvPr>
          <p:cNvSpPr>
            <a:spLocks noGrp="1"/>
          </p:cNvSpPr>
          <p:nvPr>
            <p:ph type="sldNum" sz="quarter" idx="12"/>
          </p:nvPr>
        </p:nvSpPr>
        <p:spPr/>
        <p:txBody>
          <a:bodyPr/>
          <a:lstStyle/>
          <a:p>
            <a:fld id="{9E969584-4773-A84E-8391-EEC4BE76D611}" type="slidenum">
              <a:rPr lang="en-US" smtClean="0"/>
              <a:t>41</a:t>
            </a:fld>
            <a:endParaRPr lang="en-US" dirty="0"/>
          </a:p>
        </p:txBody>
      </p:sp>
      <p:sp>
        <p:nvSpPr>
          <p:cNvPr id="7" name="TextBox 6">
            <a:extLst>
              <a:ext uri="{FF2B5EF4-FFF2-40B4-BE49-F238E27FC236}">
                <a16:creationId xmlns:a16="http://schemas.microsoft.com/office/drawing/2014/main" id="{E193DEAC-BB4E-39FB-1DAA-6BA928A6B635}"/>
              </a:ext>
            </a:extLst>
          </p:cNvPr>
          <p:cNvSpPr txBox="1"/>
          <p:nvPr/>
        </p:nvSpPr>
        <p:spPr>
          <a:xfrm>
            <a:off x="4350543" y="347975"/>
            <a:ext cx="7446405" cy="1815882"/>
          </a:xfrm>
          <a:prstGeom prst="rect">
            <a:avLst/>
          </a:prstGeom>
          <a:solidFill>
            <a:schemeClr val="accent4"/>
          </a:solidFill>
        </p:spPr>
        <p:txBody>
          <a:bodyPr wrap="square" rtlCol="0">
            <a:spAutoFit/>
          </a:bodyPr>
          <a:lstStyle/>
          <a:p>
            <a:pPr marL="514350" indent="-514350">
              <a:buFont typeface="+mj-lt"/>
              <a:buAutoNum type="arabicPeriod"/>
            </a:pPr>
            <a:r>
              <a:rPr lang="es-ES_tradnl" sz="2800" dirty="0"/>
              <a:t>Which applicants are chosen by Algorithm 1?</a:t>
            </a:r>
          </a:p>
          <a:p>
            <a:pPr marL="514350" indent="-514350">
              <a:buFont typeface="+mj-lt"/>
              <a:buAutoNum type="arabicPeriod"/>
            </a:pPr>
            <a:r>
              <a:rPr lang="es-ES_tradnl" sz="2800" dirty="0"/>
              <a:t>Which applicants are chosen by Algorithm 2?</a:t>
            </a:r>
          </a:p>
          <a:p>
            <a:pPr marL="514350" indent="-514350">
              <a:buFont typeface="+mj-lt"/>
              <a:buAutoNum type="arabicPeriod"/>
            </a:pPr>
            <a:r>
              <a:rPr lang="es-ES_tradnl" sz="2800" dirty="0"/>
              <a:t>Find an ordering of applicants such that Algorithm 2 fails to find a feasible selection.</a:t>
            </a:r>
          </a:p>
        </p:txBody>
      </p:sp>
      <p:graphicFrame>
        <p:nvGraphicFramePr>
          <p:cNvPr id="9" name="Table 9">
            <a:extLst>
              <a:ext uri="{FF2B5EF4-FFF2-40B4-BE49-F238E27FC236}">
                <a16:creationId xmlns:a16="http://schemas.microsoft.com/office/drawing/2014/main" id="{2FA7B0C0-651E-D457-C5A9-2539C28F88B9}"/>
              </a:ext>
            </a:extLst>
          </p:cNvPr>
          <p:cNvGraphicFramePr>
            <a:graphicFrameLocks noGrp="1"/>
          </p:cNvGraphicFramePr>
          <p:nvPr/>
        </p:nvGraphicFramePr>
        <p:xfrm>
          <a:off x="466728" y="-2572222"/>
          <a:ext cx="8143872" cy="1554480"/>
        </p:xfrm>
        <a:graphic>
          <a:graphicData uri="http://schemas.openxmlformats.org/drawingml/2006/table">
            <a:tbl>
              <a:tblPr firstRow="1" bandRow="1">
                <a:tableStyleId>{5C22544A-7EE6-4342-B048-85BDC9FD1C3A}</a:tableStyleId>
              </a:tblPr>
              <a:tblGrid>
                <a:gridCol w="1685925">
                  <a:extLst>
                    <a:ext uri="{9D8B030D-6E8A-4147-A177-3AD203B41FA5}">
                      <a16:colId xmlns:a16="http://schemas.microsoft.com/office/drawing/2014/main" val="1991018520"/>
                    </a:ext>
                  </a:extLst>
                </a:gridCol>
                <a:gridCol w="1309318">
                  <a:extLst>
                    <a:ext uri="{9D8B030D-6E8A-4147-A177-3AD203B41FA5}">
                      <a16:colId xmlns:a16="http://schemas.microsoft.com/office/drawing/2014/main" val="2881258024"/>
                    </a:ext>
                  </a:extLst>
                </a:gridCol>
                <a:gridCol w="979995">
                  <a:extLst>
                    <a:ext uri="{9D8B030D-6E8A-4147-A177-3AD203B41FA5}">
                      <a16:colId xmlns:a16="http://schemas.microsoft.com/office/drawing/2014/main" val="3271911371"/>
                    </a:ext>
                  </a:extLst>
                </a:gridCol>
                <a:gridCol w="1784469">
                  <a:extLst>
                    <a:ext uri="{9D8B030D-6E8A-4147-A177-3AD203B41FA5}">
                      <a16:colId xmlns:a16="http://schemas.microsoft.com/office/drawing/2014/main" val="1591066936"/>
                    </a:ext>
                  </a:extLst>
                </a:gridCol>
                <a:gridCol w="1360292">
                  <a:extLst>
                    <a:ext uri="{9D8B030D-6E8A-4147-A177-3AD203B41FA5}">
                      <a16:colId xmlns:a16="http://schemas.microsoft.com/office/drawing/2014/main" val="3201592347"/>
                    </a:ext>
                  </a:extLst>
                </a:gridCol>
                <a:gridCol w="1023873">
                  <a:extLst>
                    <a:ext uri="{9D8B030D-6E8A-4147-A177-3AD203B41FA5}">
                      <a16:colId xmlns:a16="http://schemas.microsoft.com/office/drawing/2014/main" val="434662165"/>
                    </a:ext>
                  </a:extLst>
                </a:gridCol>
              </a:tblGrid>
              <a:tr h="370840">
                <a:tc>
                  <a:txBody>
                    <a:bodyPr/>
                    <a:lstStyle/>
                    <a:p>
                      <a:endParaRPr lang="es-ES_tradnl" sz="2800" dirty="0"/>
                    </a:p>
                  </a:txBody>
                  <a:tcPr/>
                </a:tc>
                <a:tc>
                  <a:txBody>
                    <a:bodyPr/>
                    <a:lstStyle/>
                    <a:p>
                      <a:r>
                        <a:rPr lang="es-ES_tradnl" sz="2800" dirty="0"/>
                        <a:t>Female</a:t>
                      </a:r>
                    </a:p>
                  </a:txBody>
                  <a:tcPr/>
                </a:tc>
                <a:tc>
                  <a:txBody>
                    <a:bodyPr/>
                    <a:lstStyle/>
                    <a:p>
                      <a:r>
                        <a:rPr lang="es-ES_tradnl" sz="2800" dirty="0"/>
                        <a:t>Male</a:t>
                      </a:r>
                    </a:p>
                  </a:txBody>
                  <a:tcPr/>
                </a:tc>
                <a:tc>
                  <a:txBody>
                    <a:bodyPr/>
                    <a:lstStyle/>
                    <a:p>
                      <a:r>
                        <a:rPr lang="es-ES_tradnl" sz="2800" dirty="0"/>
                        <a:t>Jerusalem</a:t>
                      </a:r>
                    </a:p>
                  </a:txBody>
                  <a:tcPr/>
                </a:tc>
                <a:tc>
                  <a:txBody>
                    <a:bodyPr/>
                    <a:lstStyle/>
                    <a:p>
                      <a:r>
                        <a:rPr lang="es-ES_tradnl" sz="2800" dirty="0"/>
                        <a:t>Tel Aviv</a:t>
                      </a:r>
                    </a:p>
                  </a:txBody>
                  <a:tcPr/>
                </a:tc>
                <a:tc>
                  <a:txBody>
                    <a:bodyPr/>
                    <a:lstStyle/>
                    <a:p>
                      <a:r>
                        <a:rPr lang="es-ES_tradnl" sz="2800" dirty="0"/>
                        <a:t>Haifa</a:t>
                      </a:r>
                    </a:p>
                  </a:txBody>
                  <a:tcPr/>
                </a:tc>
                <a:extLst>
                  <a:ext uri="{0D108BD9-81ED-4DB2-BD59-A6C34878D82A}">
                    <a16:rowId xmlns:a16="http://schemas.microsoft.com/office/drawing/2014/main" val="3830422900"/>
                  </a:ext>
                </a:extLst>
              </a:tr>
              <a:tr h="370840">
                <a:tc>
                  <a:txBody>
                    <a:bodyPr/>
                    <a:lstStyle/>
                    <a:p>
                      <a:r>
                        <a:rPr lang="es-ES_tradnl" sz="2800" dirty="0"/>
                        <a:t>Minimum</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1</a:t>
                      </a:r>
                    </a:p>
                  </a:txBody>
                  <a:tcPr/>
                </a:tc>
                <a:tc>
                  <a:txBody>
                    <a:bodyPr/>
                    <a:lstStyle/>
                    <a:p>
                      <a:pPr algn="ctr"/>
                      <a:r>
                        <a:rPr lang="es-ES_tradnl" sz="2800" dirty="0"/>
                        <a:t>1</a:t>
                      </a:r>
                    </a:p>
                  </a:txBody>
                  <a:tcPr/>
                </a:tc>
                <a:tc>
                  <a:txBody>
                    <a:bodyPr/>
                    <a:lstStyle/>
                    <a:p>
                      <a:pPr algn="ctr"/>
                      <a:r>
                        <a:rPr lang="es-ES_tradnl" sz="2800" dirty="0"/>
                        <a:t>1</a:t>
                      </a:r>
                    </a:p>
                  </a:txBody>
                  <a:tcPr/>
                </a:tc>
                <a:extLst>
                  <a:ext uri="{0D108BD9-81ED-4DB2-BD59-A6C34878D82A}">
                    <a16:rowId xmlns:a16="http://schemas.microsoft.com/office/drawing/2014/main" val="4273182504"/>
                  </a:ext>
                </a:extLst>
              </a:tr>
              <a:tr h="370840">
                <a:tc>
                  <a:txBody>
                    <a:bodyPr/>
                    <a:lstStyle/>
                    <a:p>
                      <a:r>
                        <a:rPr lang="es-ES_tradnl" sz="2800" dirty="0"/>
                        <a:t>Maximum</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tc>
                  <a:txBody>
                    <a:bodyPr/>
                    <a:lstStyle/>
                    <a:p>
                      <a:pPr algn="ctr"/>
                      <a:r>
                        <a:rPr lang="es-ES_tradnl" sz="2800" dirty="0"/>
                        <a:t>2</a:t>
                      </a:r>
                    </a:p>
                  </a:txBody>
                  <a:tcPr/>
                </a:tc>
                <a:extLst>
                  <a:ext uri="{0D108BD9-81ED-4DB2-BD59-A6C34878D82A}">
                    <a16:rowId xmlns:a16="http://schemas.microsoft.com/office/drawing/2014/main" val="2824304503"/>
                  </a:ext>
                </a:extLst>
              </a:tr>
            </a:tbl>
          </a:graphicData>
        </a:graphic>
      </p:graphicFrame>
      <p:graphicFrame>
        <p:nvGraphicFramePr>
          <p:cNvPr id="10" name="Table 10">
            <a:extLst>
              <a:ext uri="{FF2B5EF4-FFF2-40B4-BE49-F238E27FC236}">
                <a16:creationId xmlns:a16="http://schemas.microsoft.com/office/drawing/2014/main" id="{0485362D-969B-73A1-779E-9B86AF455CB5}"/>
              </a:ext>
            </a:extLst>
          </p:cNvPr>
          <p:cNvGraphicFramePr>
            <a:graphicFrameLocks noGrp="1"/>
          </p:cNvGraphicFramePr>
          <p:nvPr/>
        </p:nvGraphicFramePr>
        <p:xfrm>
          <a:off x="645143" y="164369"/>
          <a:ext cx="3490912" cy="2617470"/>
        </p:xfrm>
        <a:graphic>
          <a:graphicData uri="http://schemas.openxmlformats.org/drawingml/2006/table">
            <a:tbl>
              <a:tblPr firstRow="1" bandRow="1">
                <a:tableStyleId>{5C22544A-7EE6-4342-B048-85BDC9FD1C3A}</a:tableStyleId>
              </a:tblPr>
              <a:tblGrid>
                <a:gridCol w="1519963">
                  <a:extLst>
                    <a:ext uri="{9D8B030D-6E8A-4147-A177-3AD203B41FA5}">
                      <a16:colId xmlns:a16="http://schemas.microsoft.com/office/drawing/2014/main" val="1297171408"/>
                    </a:ext>
                  </a:extLst>
                </a:gridCol>
                <a:gridCol w="613153">
                  <a:extLst>
                    <a:ext uri="{9D8B030D-6E8A-4147-A177-3AD203B41FA5}">
                      <a16:colId xmlns:a16="http://schemas.microsoft.com/office/drawing/2014/main" val="1010931315"/>
                    </a:ext>
                  </a:extLst>
                </a:gridCol>
                <a:gridCol w="678898">
                  <a:extLst>
                    <a:ext uri="{9D8B030D-6E8A-4147-A177-3AD203B41FA5}">
                      <a16:colId xmlns:a16="http://schemas.microsoft.com/office/drawing/2014/main" val="936193366"/>
                    </a:ext>
                  </a:extLst>
                </a:gridCol>
                <a:gridCol w="678898">
                  <a:extLst>
                    <a:ext uri="{9D8B030D-6E8A-4147-A177-3AD203B41FA5}">
                      <a16:colId xmlns:a16="http://schemas.microsoft.com/office/drawing/2014/main" val="2110762959"/>
                    </a:ext>
                  </a:extLst>
                </a:gridCol>
              </a:tblGrid>
              <a:tr h="325115">
                <a:tc>
                  <a:txBody>
                    <a:bodyPr/>
                    <a:lstStyle/>
                    <a:p>
                      <a:pPr algn="l" fontAlgn="t"/>
                      <a:r>
                        <a:rPr lang="en-US" sz="2800" b="1" i="0" u="none" strike="noStrike" dirty="0">
                          <a:solidFill>
                            <a:schemeClr val="tx1"/>
                          </a:solidFill>
                          <a:effectLst/>
                          <a:latin typeface="Arial" panose="020B0604020202020204" pitchFamily="34" charset="0"/>
                        </a:rPr>
                        <a:t> </a:t>
                      </a:r>
                    </a:p>
                  </a:txBody>
                  <a:tcPr marL="9525" marR="9525" marT="9525" marB="0"/>
                </a:tc>
                <a:tc>
                  <a:txBody>
                    <a:bodyPr/>
                    <a:lstStyle/>
                    <a:p>
                      <a:pPr algn="l" rtl="0" fontAlgn="ctr"/>
                      <a:r>
                        <a:rPr lang="en-US" sz="2800" b="0" i="0" u="none" strike="noStrike" dirty="0">
                          <a:solidFill>
                            <a:schemeClr val="bg1"/>
                          </a:solidFill>
                          <a:effectLst/>
                          <a:latin typeface="Calibri" panose="020F0502020204030204" pitchFamily="34" charset="0"/>
                        </a:rPr>
                        <a:t>Min</a:t>
                      </a:r>
                    </a:p>
                  </a:txBody>
                  <a:tcPr marL="9525" marR="9525" marT="9525" marB="0" anchor="ctr"/>
                </a:tc>
                <a:tc>
                  <a:txBody>
                    <a:bodyPr/>
                    <a:lstStyle/>
                    <a:p>
                      <a:pPr algn="l" rtl="0" fontAlgn="ctr"/>
                      <a:endParaRPr lang="en-US" sz="2800" b="0" i="0" u="none" strike="noStrike" dirty="0">
                        <a:solidFill>
                          <a:schemeClr val="bg1"/>
                        </a:solidFill>
                        <a:effectLst/>
                        <a:latin typeface="Calibri" panose="020F0502020204030204" pitchFamily="34" charset="0"/>
                      </a:endParaRPr>
                    </a:p>
                  </a:txBody>
                  <a:tcPr marL="9525" marR="9525" marT="9525" marB="0" anchor="ctr"/>
                </a:tc>
                <a:tc>
                  <a:txBody>
                    <a:bodyPr/>
                    <a:lstStyle/>
                    <a:p>
                      <a:pPr algn="l" rtl="0" fontAlgn="ctr"/>
                      <a:r>
                        <a:rPr lang="en-US" sz="2800" b="0" i="0" u="none" strike="noStrike" dirty="0">
                          <a:solidFill>
                            <a:schemeClr val="bg1"/>
                          </a:solidFill>
                          <a:effectLst/>
                          <a:latin typeface="Calibri" panose="020F0502020204030204" pitchFamily="34" charset="0"/>
                        </a:rPr>
                        <a:t>Max</a:t>
                      </a:r>
                    </a:p>
                  </a:txBody>
                  <a:tcPr marL="9525" marR="9525" marT="9525" marB="0" anchor="ctr"/>
                </a:tc>
                <a:extLst>
                  <a:ext uri="{0D108BD9-81ED-4DB2-BD59-A6C34878D82A}">
                    <a16:rowId xmlns:a16="http://schemas.microsoft.com/office/drawing/2014/main" val="2727728107"/>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Female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0</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782520651"/>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0</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502069563"/>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Jerusalem</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478775185"/>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Tel Aviv</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509417086"/>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Haifa</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2094999733"/>
                  </a:ext>
                </a:extLst>
              </a:tr>
            </a:tbl>
          </a:graphicData>
        </a:graphic>
      </p:graphicFrame>
      <p:sp>
        <p:nvSpPr>
          <p:cNvPr id="12" name="TextBox 11">
            <a:extLst>
              <a:ext uri="{FF2B5EF4-FFF2-40B4-BE49-F238E27FC236}">
                <a16:creationId xmlns:a16="http://schemas.microsoft.com/office/drawing/2014/main" id="{7BD48689-60E0-8765-FD76-78324E5AEC28}"/>
              </a:ext>
            </a:extLst>
          </p:cNvPr>
          <p:cNvSpPr txBox="1"/>
          <p:nvPr/>
        </p:nvSpPr>
        <p:spPr>
          <a:xfrm>
            <a:off x="4323752" y="2177187"/>
            <a:ext cx="1939634" cy="523220"/>
          </a:xfrm>
          <a:prstGeom prst="rect">
            <a:avLst/>
          </a:prstGeom>
          <a:noFill/>
        </p:spPr>
        <p:txBody>
          <a:bodyPr wrap="none" rtlCol="0">
            <a:spAutoFit/>
          </a:bodyPr>
          <a:lstStyle/>
          <a:p>
            <a:r>
              <a:rPr lang="es-ES_tradnl" sz="2800" b="1" dirty="0"/>
              <a:t>Algorithm 1</a:t>
            </a:r>
          </a:p>
        </p:txBody>
      </p:sp>
      <p:sp>
        <p:nvSpPr>
          <p:cNvPr id="13" name="TextBox 12">
            <a:extLst>
              <a:ext uri="{FF2B5EF4-FFF2-40B4-BE49-F238E27FC236}">
                <a16:creationId xmlns:a16="http://schemas.microsoft.com/office/drawing/2014/main" id="{BFF923B1-769A-37F2-EB24-7660B2CE9581}"/>
              </a:ext>
            </a:extLst>
          </p:cNvPr>
          <p:cNvSpPr txBox="1"/>
          <p:nvPr/>
        </p:nvSpPr>
        <p:spPr>
          <a:xfrm>
            <a:off x="8073745" y="-858104"/>
            <a:ext cx="1939634" cy="523220"/>
          </a:xfrm>
          <a:prstGeom prst="rect">
            <a:avLst/>
          </a:prstGeom>
          <a:noFill/>
        </p:spPr>
        <p:txBody>
          <a:bodyPr wrap="none" rtlCol="0">
            <a:spAutoFit/>
          </a:bodyPr>
          <a:lstStyle/>
          <a:p>
            <a:r>
              <a:rPr lang="es-ES_tradnl" sz="2800" b="1" dirty="0"/>
              <a:t>Algorithm 2</a:t>
            </a:r>
          </a:p>
        </p:txBody>
      </p:sp>
      <p:pic>
        <p:nvPicPr>
          <p:cNvPr id="8" name="Picture 7" descr="A picture containing text, clipart&#10;&#10;Description automatically generated">
            <a:extLst>
              <a:ext uri="{FF2B5EF4-FFF2-40B4-BE49-F238E27FC236}">
                <a16:creationId xmlns:a16="http://schemas.microsoft.com/office/drawing/2014/main" id="{2ED5DD02-F3A6-3D01-FBFC-0A5839A629C5}"/>
              </a:ext>
            </a:extLst>
          </p:cNvPr>
          <p:cNvPicPr>
            <a:picLocks noChangeAspect="1"/>
          </p:cNvPicPr>
          <p:nvPr/>
        </p:nvPicPr>
        <p:blipFill>
          <a:blip r:embed="rId2"/>
          <a:stretch>
            <a:fillRect/>
          </a:stretch>
        </p:blipFill>
        <p:spPr>
          <a:xfrm>
            <a:off x="4364578" y="3100146"/>
            <a:ext cx="548284" cy="523220"/>
          </a:xfrm>
          <a:prstGeom prst="rect">
            <a:avLst/>
          </a:prstGeom>
        </p:spPr>
      </p:pic>
      <p:pic>
        <p:nvPicPr>
          <p:cNvPr id="11" name="Picture 10" descr="A picture containing text, clipart&#10;&#10;Description automatically generated">
            <a:extLst>
              <a:ext uri="{FF2B5EF4-FFF2-40B4-BE49-F238E27FC236}">
                <a16:creationId xmlns:a16="http://schemas.microsoft.com/office/drawing/2014/main" id="{823A04B7-772B-5E1F-2211-55F9DEE66647}"/>
              </a:ext>
            </a:extLst>
          </p:cNvPr>
          <p:cNvPicPr>
            <a:picLocks noChangeAspect="1"/>
          </p:cNvPicPr>
          <p:nvPr/>
        </p:nvPicPr>
        <p:blipFill>
          <a:blip r:embed="rId2"/>
          <a:stretch>
            <a:fillRect/>
          </a:stretch>
        </p:blipFill>
        <p:spPr>
          <a:xfrm>
            <a:off x="4364578" y="3534158"/>
            <a:ext cx="548284" cy="523220"/>
          </a:xfrm>
          <a:prstGeom prst="rect">
            <a:avLst/>
          </a:prstGeom>
        </p:spPr>
      </p:pic>
      <p:pic>
        <p:nvPicPr>
          <p:cNvPr id="19" name="Picture 18" descr="A picture containing text, clipart&#10;&#10;Description automatically generated">
            <a:extLst>
              <a:ext uri="{FF2B5EF4-FFF2-40B4-BE49-F238E27FC236}">
                <a16:creationId xmlns:a16="http://schemas.microsoft.com/office/drawing/2014/main" id="{808EC674-E056-7D5B-9659-FCCA74D0F3E4}"/>
              </a:ext>
            </a:extLst>
          </p:cNvPr>
          <p:cNvPicPr>
            <a:picLocks noChangeAspect="1"/>
          </p:cNvPicPr>
          <p:nvPr/>
        </p:nvPicPr>
        <p:blipFill>
          <a:blip r:embed="rId2"/>
          <a:stretch>
            <a:fillRect/>
          </a:stretch>
        </p:blipFill>
        <p:spPr>
          <a:xfrm>
            <a:off x="5780113" y="4652130"/>
            <a:ext cx="548284" cy="523220"/>
          </a:xfrm>
          <a:prstGeom prst="rect">
            <a:avLst/>
          </a:prstGeom>
        </p:spPr>
      </p:pic>
      <p:pic>
        <p:nvPicPr>
          <p:cNvPr id="22" name="Picture 21" descr="A picture containing clipart&#10;&#10;Description automatically generated">
            <a:extLst>
              <a:ext uri="{FF2B5EF4-FFF2-40B4-BE49-F238E27FC236}">
                <a16:creationId xmlns:a16="http://schemas.microsoft.com/office/drawing/2014/main" id="{F5EABD8C-A84B-675F-C27F-1251EBACB79E}"/>
              </a:ext>
            </a:extLst>
          </p:cNvPr>
          <p:cNvPicPr>
            <a:picLocks noChangeAspect="1"/>
          </p:cNvPicPr>
          <p:nvPr/>
        </p:nvPicPr>
        <p:blipFill>
          <a:blip r:embed="rId3"/>
          <a:stretch>
            <a:fillRect/>
          </a:stretch>
        </p:blipFill>
        <p:spPr>
          <a:xfrm>
            <a:off x="4364578" y="4133556"/>
            <a:ext cx="548284" cy="518574"/>
          </a:xfrm>
          <a:prstGeom prst="rect">
            <a:avLst/>
          </a:prstGeom>
        </p:spPr>
      </p:pic>
      <p:pic>
        <p:nvPicPr>
          <p:cNvPr id="23" name="Picture 22" descr="A picture containing text, clipart&#10;&#10;Description automatically generated">
            <a:extLst>
              <a:ext uri="{FF2B5EF4-FFF2-40B4-BE49-F238E27FC236}">
                <a16:creationId xmlns:a16="http://schemas.microsoft.com/office/drawing/2014/main" id="{53874DFD-E591-1045-DB16-9AF72654F52B}"/>
              </a:ext>
            </a:extLst>
          </p:cNvPr>
          <p:cNvPicPr>
            <a:picLocks noChangeAspect="1"/>
          </p:cNvPicPr>
          <p:nvPr/>
        </p:nvPicPr>
        <p:blipFill>
          <a:blip r:embed="rId2"/>
          <a:stretch>
            <a:fillRect/>
          </a:stretch>
        </p:blipFill>
        <p:spPr>
          <a:xfrm>
            <a:off x="4350543" y="5724880"/>
            <a:ext cx="548284" cy="523220"/>
          </a:xfrm>
          <a:prstGeom prst="rect">
            <a:avLst/>
          </a:prstGeom>
        </p:spPr>
      </p:pic>
      <p:pic>
        <p:nvPicPr>
          <p:cNvPr id="26" name="Picture 25" descr="A picture containing clipart&#10;&#10;Description automatically generated">
            <a:extLst>
              <a:ext uri="{FF2B5EF4-FFF2-40B4-BE49-F238E27FC236}">
                <a16:creationId xmlns:a16="http://schemas.microsoft.com/office/drawing/2014/main" id="{10FBC49D-BA6D-7A7A-4407-5F2874E92F07}"/>
              </a:ext>
            </a:extLst>
          </p:cNvPr>
          <p:cNvPicPr>
            <a:picLocks noChangeAspect="1"/>
          </p:cNvPicPr>
          <p:nvPr/>
        </p:nvPicPr>
        <p:blipFill>
          <a:blip r:embed="rId3"/>
          <a:stretch>
            <a:fillRect/>
          </a:stretch>
        </p:blipFill>
        <p:spPr>
          <a:xfrm>
            <a:off x="4364578" y="4702530"/>
            <a:ext cx="548284" cy="518574"/>
          </a:xfrm>
          <a:prstGeom prst="rect">
            <a:avLst/>
          </a:prstGeom>
        </p:spPr>
      </p:pic>
      <p:sp>
        <p:nvSpPr>
          <p:cNvPr id="27" name="TextBox 26">
            <a:extLst>
              <a:ext uri="{FF2B5EF4-FFF2-40B4-BE49-F238E27FC236}">
                <a16:creationId xmlns:a16="http://schemas.microsoft.com/office/drawing/2014/main" id="{BAA24061-F6F9-D38E-E942-2FCFD0B0BD09}"/>
              </a:ext>
            </a:extLst>
          </p:cNvPr>
          <p:cNvSpPr txBox="1"/>
          <p:nvPr/>
        </p:nvSpPr>
        <p:spPr>
          <a:xfrm>
            <a:off x="6848276" y="3010938"/>
            <a:ext cx="6267848" cy="6114494"/>
          </a:xfrm>
          <a:prstGeom prst="rect">
            <a:avLst/>
          </a:prstGeom>
          <a:noFill/>
        </p:spPr>
        <p:txBody>
          <a:bodyPr wrap="square" rtlCol="0">
            <a:spAutoFit/>
          </a:bodyPr>
          <a:lstStyle/>
          <a:p>
            <a:pPr>
              <a:spcBef>
                <a:spcPts val="1000"/>
              </a:spcBef>
            </a:pPr>
            <a:r>
              <a:rPr lang="es-ES_tradnl" sz="2800" dirty="0">
                <a:solidFill>
                  <a:schemeClr val="bg1"/>
                </a:solidFill>
              </a:rPr>
              <a:t>Contributes to  “Jerusalem” min</a:t>
            </a:r>
          </a:p>
          <a:p>
            <a:pPr>
              <a:spcBef>
                <a:spcPts val="1000"/>
              </a:spcBef>
            </a:pPr>
            <a:r>
              <a:rPr lang="es-ES_tradnl" sz="2800" dirty="0">
                <a:solidFill>
                  <a:schemeClr val="bg1"/>
                </a:solidFill>
              </a:rPr>
              <a:t>Contributes to “Tel Aviv” min</a:t>
            </a:r>
          </a:p>
          <a:p>
            <a:pPr>
              <a:spcBef>
                <a:spcPts val="1000"/>
              </a:spcBef>
            </a:pPr>
            <a:r>
              <a:rPr lang="es-ES_tradnl" sz="2800" dirty="0"/>
              <a:t>Violates “female” max</a:t>
            </a:r>
          </a:p>
          <a:p>
            <a:pPr>
              <a:spcBef>
                <a:spcPts val="1000"/>
              </a:spcBef>
            </a:pPr>
            <a:r>
              <a:rPr lang="es-ES_tradnl" sz="2800" dirty="0"/>
              <a:t>No violations of max quota</a:t>
            </a:r>
          </a:p>
          <a:p>
            <a:pPr>
              <a:spcBef>
                <a:spcPts val="1000"/>
              </a:spcBef>
            </a:pPr>
            <a:r>
              <a:rPr lang="es-ES_tradnl" sz="2800" dirty="0"/>
              <a:t>Violates “male” max</a:t>
            </a:r>
          </a:p>
          <a:p>
            <a:pPr>
              <a:spcBef>
                <a:spcPts val="1000"/>
              </a:spcBef>
            </a:pPr>
            <a:r>
              <a:rPr lang="es-ES_tradnl" sz="2800" dirty="0">
                <a:solidFill>
                  <a:schemeClr val="bg1"/>
                </a:solidFill>
              </a:rPr>
              <a:t>Contributes to “Haifa” min</a:t>
            </a:r>
          </a:p>
          <a:p>
            <a:pPr>
              <a:spcBef>
                <a:spcPts val="1000"/>
              </a:spcBef>
            </a:pPr>
            <a:r>
              <a:rPr lang="es-ES_tradnl" sz="2800" dirty="0"/>
              <a:t>Violates “male” max</a:t>
            </a:r>
          </a:p>
          <a:p>
            <a:pPr>
              <a:spcBef>
                <a:spcPts val="1000"/>
              </a:spcBef>
            </a:pPr>
            <a:endParaRPr lang="es-ES_tradnl" sz="2800" dirty="0"/>
          </a:p>
          <a:p>
            <a:pPr>
              <a:spcBef>
                <a:spcPts val="1000"/>
              </a:spcBef>
            </a:pPr>
            <a:endParaRPr lang="es-ES_tradnl" sz="2800" dirty="0"/>
          </a:p>
          <a:p>
            <a:pPr>
              <a:spcBef>
                <a:spcPts val="1000"/>
              </a:spcBef>
            </a:pPr>
            <a:endParaRPr lang="es-ES_tradnl" sz="2800" dirty="0"/>
          </a:p>
          <a:p>
            <a:pPr>
              <a:spcBef>
                <a:spcPts val="1000"/>
              </a:spcBef>
            </a:pPr>
            <a:endParaRPr lang="es-ES_tradnl" sz="2800" dirty="0"/>
          </a:p>
        </p:txBody>
      </p:sp>
      <p:pic>
        <p:nvPicPr>
          <p:cNvPr id="32" name="Picture 31" descr="A picture containing clipart&#10;&#10;Description automatically generated">
            <a:extLst>
              <a:ext uri="{FF2B5EF4-FFF2-40B4-BE49-F238E27FC236}">
                <a16:creationId xmlns:a16="http://schemas.microsoft.com/office/drawing/2014/main" id="{61CF5365-C6F6-6A81-C220-3268A97ED781}"/>
              </a:ext>
            </a:extLst>
          </p:cNvPr>
          <p:cNvPicPr>
            <a:picLocks noChangeAspect="1"/>
          </p:cNvPicPr>
          <p:nvPr/>
        </p:nvPicPr>
        <p:blipFill>
          <a:blip r:embed="rId3"/>
          <a:stretch>
            <a:fillRect/>
          </a:stretch>
        </p:blipFill>
        <p:spPr>
          <a:xfrm>
            <a:off x="4364578" y="5200543"/>
            <a:ext cx="548284" cy="518574"/>
          </a:xfrm>
          <a:prstGeom prst="rect">
            <a:avLst/>
          </a:prstGeom>
        </p:spPr>
      </p:pic>
      <p:sp>
        <p:nvSpPr>
          <p:cNvPr id="2" name="TextBox 1">
            <a:extLst>
              <a:ext uri="{FF2B5EF4-FFF2-40B4-BE49-F238E27FC236}">
                <a16:creationId xmlns:a16="http://schemas.microsoft.com/office/drawing/2014/main" id="{6B6E8517-AEE8-9F99-1EAE-51D885414BD0}"/>
              </a:ext>
            </a:extLst>
          </p:cNvPr>
          <p:cNvSpPr txBox="1"/>
          <p:nvPr/>
        </p:nvSpPr>
        <p:spPr>
          <a:xfrm>
            <a:off x="4164035" y="2750807"/>
            <a:ext cx="1096198" cy="523220"/>
          </a:xfrm>
          <a:prstGeom prst="rect">
            <a:avLst/>
          </a:prstGeom>
          <a:noFill/>
        </p:spPr>
        <p:txBody>
          <a:bodyPr wrap="none" rtlCol="0">
            <a:spAutoFit/>
          </a:bodyPr>
          <a:lstStyle/>
          <a:p>
            <a:r>
              <a:rPr lang="es-ES_tradnl" sz="2800" b="1" dirty="0"/>
              <a:t>Pass 1</a:t>
            </a:r>
          </a:p>
        </p:txBody>
      </p:sp>
      <p:sp>
        <p:nvSpPr>
          <p:cNvPr id="5" name="TextBox 4">
            <a:extLst>
              <a:ext uri="{FF2B5EF4-FFF2-40B4-BE49-F238E27FC236}">
                <a16:creationId xmlns:a16="http://schemas.microsoft.com/office/drawing/2014/main" id="{6CDDEB05-7F50-D651-67C3-C19FC6A47B5F}"/>
              </a:ext>
            </a:extLst>
          </p:cNvPr>
          <p:cNvSpPr txBox="1"/>
          <p:nvPr/>
        </p:nvSpPr>
        <p:spPr>
          <a:xfrm>
            <a:off x="5365049" y="2750807"/>
            <a:ext cx="1096198" cy="523220"/>
          </a:xfrm>
          <a:prstGeom prst="rect">
            <a:avLst/>
          </a:prstGeom>
          <a:noFill/>
        </p:spPr>
        <p:txBody>
          <a:bodyPr wrap="none" rtlCol="0">
            <a:spAutoFit/>
          </a:bodyPr>
          <a:lstStyle/>
          <a:p>
            <a:r>
              <a:rPr lang="es-ES_tradnl" sz="2800" b="1" dirty="0"/>
              <a:t>Pass 2</a:t>
            </a:r>
          </a:p>
        </p:txBody>
      </p:sp>
      <p:pic>
        <p:nvPicPr>
          <p:cNvPr id="6" name="Picture 5" descr="A picture containing clipart&#10;&#10;Description automatically generated">
            <a:extLst>
              <a:ext uri="{FF2B5EF4-FFF2-40B4-BE49-F238E27FC236}">
                <a16:creationId xmlns:a16="http://schemas.microsoft.com/office/drawing/2014/main" id="{C033CA0E-EC8E-AEAD-61C7-DF459D7BC5CE}"/>
              </a:ext>
            </a:extLst>
          </p:cNvPr>
          <p:cNvPicPr>
            <a:picLocks noChangeAspect="1"/>
          </p:cNvPicPr>
          <p:nvPr/>
        </p:nvPicPr>
        <p:blipFill>
          <a:blip r:embed="rId3"/>
          <a:stretch>
            <a:fillRect/>
          </a:stretch>
        </p:blipFill>
        <p:spPr>
          <a:xfrm>
            <a:off x="4340334" y="6273293"/>
            <a:ext cx="548284" cy="518574"/>
          </a:xfrm>
          <a:prstGeom prst="rect">
            <a:avLst/>
          </a:prstGeom>
        </p:spPr>
      </p:pic>
      <p:pic>
        <p:nvPicPr>
          <p:cNvPr id="21" name="Picture 20" descr="A picture containing clipart&#10;&#10;Description automatically generated">
            <a:extLst>
              <a:ext uri="{FF2B5EF4-FFF2-40B4-BE49-F238E27FC236}">
                <a16:creationId xmlns:a16="http://schemas.microsoft.com/office/drawing/2014/main" id="{1D0771FF-A961-C020-9072-39A9EAEB273A}"/>
              </a:ext>
            </a:extLst>
          </p:cNvPr>
          <p:cNvPicPr>
            <a:picLocks noChangeAspect="1"/>
          </p:cNvPicPr>
          <p:nvPr/>
        </p:nvPicPr>
        <p:blipFill>
          <a:blip r:embed="rId3"/>
          <a:stretch>
            <a:fillRect/>
          </a:stretch>
        </p:blipFill>
        <p:spPr>
          <a:xfrm>
            <a:off x="5806917" y="4183956"/>
            <a:ext cx="548284" cy="518574"/>
          </a:xfrm>
          <a:prstGeom prst="rect">
            <a:avLst/>
          </a:prstGeom>
        </p:spPr>
      </p:pic>
      <p:pic>
        <p:nvPicPr>
          <p:cNvPr id="28" name="Picture 27" descr="A picture containing clipart&#10;&#10;Description automatically generated">
            <a:extLst>
              <a:ext uri="{FF2B5EF4-FFF2-40B4-BE49-F238E27FC236}">
                <a16:creationId xmlns:a16="http://schemas.microsoft.com/office/drawing/2014/main" id="{8661CCF3-BF97-9669-4899-7D7FC0E83920}"/>
              </a:ext>
            </a:extLst>
          </p:cNvPr>
          <p:cNvPicPr>
            <a:picLocks noChangeAspect="1"/>
          </p:cNvPicPr>
          <p:nvPr/>
        </p:nvPicPr>
        <p:blipFill>
          <a:blip r:embed="rId3"/>
          <a:stretch>
            <a:fillRect/>
          </a:stretch>
        </p:blipFill>
        <p:spPr>
          <a:xfrm>
            <a:off x="5819725" y="5200543"/>
            <a:ext cx="548284" cy="518574"/>
          </a:xfrm>
          <a:prstGeom prst="rect">
            <a:avLst/>
          </a:prstGeom>
        </p:spPr>
      </p:pic>
      <p:pic>
        <p:nvPicPr>
          <p:cNvPr id="29" name="Picture 28" descr="A picture containing clipart&#10;&#10;Description automatically generated">
            <a:extLst>
              <a:ext uri="{FF2B5EF4-FFF2-40B4-BE49-F238E27FC236}">
                <a16:creationId xmlns:a16="http://schemas.microsoft.com/office/drawing/2014/main" id="{E54B0A93-CB67-96A7-EB07-21A70F3A40B1}"/>
              </a:ext>
            </a:extLst>
          </p:cNvPr>
          <p:cNvPicPr>
            <a:picLocks noChangeAspect="1"/>
          </p:cNvPicPr>
          <p:nvPr/>
        </p:nvPicPr>
        <p:blipFill>
          <a:blip r:embed="rId3"/>
          <a:stretch>
            <a:fillRect/>
          </a:stretch>
        </p:blipFill>
        <p:spPr>
          <a:xfrm>
            <a:off x="5780113" y="6273293"/>
            <a:ext cx="548284" cy="518574"/>
          </a:xfrm>
          <a:prstGeom prst="rect">
            <a:avLst/>
          </a:prstGeom>
        </p:spPr>
      </p:pic>
      <p:sp>
        <p:nvSpPr>
          <p:cNvPr id="31" name="TextBox 30">
            <a:extLst>
              <a:ext uri="{FF2B5EF4-FFF2-40B4-BE49-F238E27FC236}">
                <a16:creationId xmlns:a16="http://schemas.microsoft.com/office/drawing/2014/main" id="{C39840EF-EB53-5950-94E2-1BC1C1641EDF}"/>
              </a:ext>
            </a:extLst>
          </p:cNvPr>
          <p:cNvSpPr txBox="1"/>
          <p:nvPr/>
        </p:nvSpPr>
        <p:spPr>
          <a:xfrm>
            <a:off x="2854712" y="546889"/>
            <a:ext cx="280846" cy="523220"/>
          </a:xfrm>
          <a:prstGeom prst="rect">
            <a:avLst/>
          </a:prstGeom>
          <a:noFill/>
        </p:spPr>
        <p:txBody>
          <a:bodyPr wrap="none" rtlCol="0">
            <a:spAutoFit/>
          </a:bodyPr>
          <a:lstStyle/>
          <a:p>
            <a:r>
              <a:rPr lang="es-ES_tradnl" sz="2800" b="1" dirty="0"/>
              <a:t>I</a:t>
            </a:r>
          </a:p>
        </p:txBody>
      </p:sp>
      <p:sp>
        <p:nvSpPr>
          <p:cNvPr id="33" name="TextBox 32">
            <a:extLst>
              <a:ext uri="{FF2B5EF4-FFF2-40B4-BE49-F238E27FC236}">
                <a16:creationId xmlns:a16="http://schemas.microsoft.com/office/drawing/2014/main" id="{8A199D85-67F4-BD03-FCD3-B859630FA748}"/>
              </a:ext>
            </a:extLst>
          </p:cNvPr>
          <p:cNvSpPr txBox="1"/>
          <p:nvPr/>
        </p:nvSpPr>
        <p:spPr>
          <a:xfrm>
            <a:off x="2854712" y="1402754"/>
            <a:ext cx="280846" cy="523220"/>
          </a:xfrm>
          <a:prstGeom prst="rect">
            <a:avLst/>
          </a:prstGeom>
          <a:noFill/>
        </p:spPr>
        <p:txBody>
          <a:bodyPr wrap="none" rtlCol="0">
            <a:spAutoFit/>
          </a:bodyPr>
          <a:lstStyle/>
          <a:p>
            <a:r>
              <a:rPr lang="es-ES_tradnl" sz="2800" b="1" dirty="0"/>
              <a:t>I</a:t>
            </a:r>
          </a:p>
        </p:txBody>
      </p:sp>
      <p:sp>
        <p:nvSpPr>
          <p:cNvPr id="34" name="TextBox 33">
            <a:extLst>
              <a:ext uri="{FF2B5EF4-FFF2-40B4-BE49-F238E27FC236}">
                <a16:creationId xmlns:a16="http://schemas.microsoft.com/office/drawing/2014/main" id="{8C9A9698-EC56-4DA3-DED4-92D1985461BE}"/>
              </a:ext>
            </a:extLst>
          </p:cNvPr>
          <p:cNvSpPr txBox="1"/>
          <p:nvPr/>
        </p:nvSpPr>
        <p:spPr>
          <a:xfrm>
            <a:off x="2854712" y="1020712"/>
            <a:ext cx="280846" cy="523220"/>
          </a:xfrm>
          <a:prstGeom prst="rect">
            <a:avLst/>
          </a:prstGeom>
          <a:noFill/>
        </p:spPr>
        <p:txBody>
          <a:bodyPr wrap="none" rtlCol="0">
            <a:spAutoFit/>
          </a:bodyPr>
          <a:lstStyle/>
          <a:p>
            <a:r>
              <a:rPr lang="es-ES_tradnl" sz="2800" b="1" dirty="0"/>
              <a:t>I</a:t>
            </a:r>
          </a:p>
        </p:txBody>
      </p:sp>
      <p:sp>
        <p:nvSpPr>
          <p:cNvPr id="35" name="TextBox 34">
            <a:extLst>
              <a:ext uri="{FF2B5EF4-FFF2-40B4-BE49-F238E27FC236}">
                <a16:creationId xmlns:a16="http://schemas.microsoft.com/office/drawing/2014/main" id="{BAAE6622-1EA1-2A40-5AE3-E2593AC2A5B3}"/>
              </a:ext>
            </a:extLst>
          </p:cNvPr>
          <p:cNvSpPr txBox="1"/>
          <p:nvPr/>
        </p:nvSpPr>
        <p:spPr>
          <a:xfrm>
            <a:off x="2854712" y="1852425"/>
            <a:ext cx="280846" cy="523220"/>
          </a:xfrm>
          <a:prstGeom prst="rect">
            <a:avLst/>
          </a:prstGeom>
          <a:noFill/>
        </p:spPr>
        <p:txBody>
          <a:bodyPr wrap="none" rtlCol="0">
            <a:spAutoFit/>
          </a:bodyPr>
          <a:lstStyle/>
          <a:p>
            <a:r>
              <a:rPr lang="es-ES_tradnl" sz="2800" b="1" dirty="0"/>
              <a:t>I</a:t>
            </a:r>
          </a:p>
        </p:txBody>
      </p:sp>
      <p:sp>
        <p:nvSpPr>
          <p:cNvPr id="36" name="TextBox 35">
            <a:extLst>
              <a:ext uri="{FF2B5EF4-FFF2-40B4-BE49-F238E27FC236}">
                <a16:creationId xmlns:a16="http://schemas.microsoft.com/office/drawing/2014/main" id="{EBB2A27C-AFC8-3C85-ABE5-B49AB9E06636}"/>
              </a:ext>
            </a:extLst>
          </p:cNvPr>
          <p:cNvSpPr txBox="1"/>
          <p:nvPr/>
        </p:nvSpPr>
        <p:spPr>
          <a:xfrm>
            <a:off x="2961956" y="546889"/>
            <a:ext cx="280846" cy="523220"/>
          </a:xfrm>
          <a:prstGeom prst="rect">
            <a:avLst/>
          </a:prstGeom>
          <a:noFill/>
        </p:spPr>
        <p:txBody>
          <a:bodyPr wrap="none" rtlCol="0">
            <a:spAutoFit/>
          </a:bodyPr>
          <a:lstStyle/>
          <a:p>
            <a:r>
              <a:rPr lang="es-ES_tradnl" sz="2800" b="1" dirty="0"/>
              <a:t>I</a:t>
            </a:r>
          </a:p>
        </p:txBody>
      </p:sp>
      <p:sp>
        <p:nvSpPr>
          <p:cNvPr id="37" name="TextBox 36">
            <a:extLst>
              <a:ext uri="{FF2B5EF4-FFF2-40B4-BE49-F238E27FC236}">
                <a16:creationId xmlns:a16="http://schemas.microsoft.com/office/drawing/2014/main" id="{001746A7-17E4-AED5-F730-1892B6363634}"/>
              </a:ext>
            </a:extLst>
          </p:cNvPr>
          <p:cNvSpPr txBox="1"/>
          <p:nvPr/>
        </p:nvSpPr>
        <p:spPr>
          <a:xfrm>
            <a:off x="2961956" y="1862162"/>
            <a:ext cx="280846" cy="523220"/>
          </a:xfrm>
          <a:prstGeom prst="rect">
            <a:avLst/>
          </a:prstGeom>
          <a:noFill/>
        </p:spPr>
        <p:txBody>
          <a:bodyPr wrap="none" rtlCol="0">
            <a:spAutoFit/>
          </a:bodyPr>
          <a:lstStyle/>
          <a:p>
            <a:r>
              <a:rPr lang="es-ES_tradnl" sz="2800" b="1" dirty="0"/>
              <a:t>I</a:t>
            </a:r>
          </a:p>
        </p:txBody>
      </p:sp>
      <p:sp>
        <p:nvSpPr>
          <p:cNvPr id="38" name="TextBox 37">
            <a:extLst>
              <a:ext uri="{FF2B5EF4-FFF2-40B4-BE49-F238E27FC236}">
                <a16:creationId xmlns:a16="http://schemas.microsoft.com/office/drawing/2014/main" id="{663E9EF4-9963-0737-956F-628D5AC647CF}"/>
              </a:ext>
            </a:extLst>
          </p:cNvPr>
          <p:cNvSpPr txBox="1"/>
          <p:nvPr/>
        </p:nvSpPr>
        <p:spPr>
          <a:xfrm>
            <a:off x="2955210" y="1033335"/>
            <a:ext cx="280846" cy="523220"/>
          </a:xfrm>
          <a:prstGeom prst="rect">
            <a:avLst/>
          </a:prstGeom>
          <a:noFill/>
        </p:spPr>
        <p:txBody>
          <a:bodyPr wrap="none" rtlCol="0">
            <a:spAutoFit/>
          </a:bodyPr>
          <a:lstStyle/>
          <a:p>
            <a:r>
              <a:rPr lang="es-ES_tradnl" sz="2800" b="1" dirty="0"/>
              <a:t>I</a:t>
            </a:r>
          </a:p>
        </p:txBody>
      </p:sp>
      <p:sp>
        <p:nvSpPr>
          <p:cNvPr id="39" name="TextBox 38">
            <a:extLst>
              <a:ext uri="{FF2B5EF4-FFF2-40B4-BE49-F238E27FC236}">
                <a16:creationId xmlns:a16="http://schemas.microsoft.com/office/drawing/2014/main" id="{0C453B7F-DAA4-E1DE-18ED-3A7E54376AAF}"/>
              </a:ext>
            </a:extLst>
          </p:cNvPr>
          <p:cNvSpPr txBox="1"/>
          <p:nvPr/>
        </p:nvSpPr>
        <p:spPr>
          <a:xfrm>
            <a:off x="2854712" y="2303591"/>
            <a:ext cx="280846" cy="523220"/>
          </a:xfrm>
          <a:prstGeom prst="rect">
            <a:avLst/>
          </a:prstGeom>
          <a:noFill/>
        </p:spPr>
        <p:txBody>
          <a:bodyPr wrap="none" rtlCol="0">
            <a:spAutoFit/>
          </a:bodyPr>
          <a:lstStyle/>
          <a:p>
            <a:r>
              <a:rPr lang="es-ES_tradnl" sz="2800" b="1" dirty="0"/>
              <a:t>I</a:t>
            </a:r>
          </a:p>
        </p:txBody>
      </p:sp>
    </p:spTree>
    <p:extLst>
      <p:ext uri="{BB962C8B-B14F-4D97-AF65-F5344CB8AC3E}">
        <p14:creationId xmlns:p14="http://schemas.microsoft.com/office/powerpoint/2010/main" val="32861249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CADCE-6835-0408-54CC-43851B65A593}"/>
              </a:ext>
            </a:extLst>
          </p:cNvPr>
          <p:cNvSpPr>
            <a:spLocks noGrp="1"/>
          </p:cNvSpPr>
          <p:nvPr>
            <p:ph type="title"/>
          </p:nvPr>
        </p:nvSpPr>
        <p:spPr/>
        <p:txBody>
          <a:bodyPr/>
          <a:lstStyle/>
          <a:p>
            <a:endParaRPr lang="es-ES_tradnl" dirty="0"/>
          </a:p>
        </p:txBody>
      </p:sp>
      <p:sp>
        <p:nvSpPr>
          <p:cNvPr id="3" name="Content Placeholder 2">
            <a:extLst>
              <a:ext uri="{FF2B5EF4-FFF2-40B4-BE49-F238E27FC236}">
                <a16:creationId xmlns:a16="http://schemas.microsoft.com/office/drawing/2014/main" id="{E76CE14E-710C-1044-CB97-0362535311D7}"/>
              </a:ext>
            </a:extLst>
          </p:cNvPr>
          <p:cNvSpPr>
            <a:spLocks noGrp="1"/>
          </p:cNvSpPr>
          <p:nvPr>
            <p:ph idx="1"/>
          </p:nvPr>
        </p:nvSpPr>
        <p:spPr>
          <a:xfrm>
            <a:off x="4408214" y="360862"/>
            <a:ext cx="7274312" cy="4351338"/>
          </a:xfrm>
        </p:spPr>
        <p:txBody>
          <a:bodyPr/>
          <a:lstStyle/>
          <a:p>
            <a:pPr marL="0" indent="0">
              <a:buNone/>
            </a:pPr>
            <a:r>
              <a:rPr lang="es-ES_tradnl" dirty="0"/>
              <a:t>Regardless of whether we have minimum gender quotas, both algorithms fail if ranking is 1 &gt; 3 &gt; …</a:t>
            </a:r>
          </a:p>
          <a:p>
            <a:pPr marL="0" indent="0">
              <a:buNone/>
            </a:pPr>
            <a:r>
              <a:rPr lang="es-ES_tradnl" dirty="0"/>
              <a:t>Both algorithms choose 1 and 3, making it impossible to choose 6 later!   </a:t>
            </a:r>
          </a:p>
        </p:txBody>
      </p:sp>
      <p:sp>
        <p:nvSpPr>
          <p:cNvPr id="4" name="Slide Number Placeholder 3">
            <a:extLst>
              <a:ext uri="{FF2B5EF4-FFF2-40B4-BE49-F238E27FC236}">
                <a16:creationId xmlns:a16="http://schemas.microsoft.com/office/drawing/2014/main" id="{5710DA2C-BBB9-1E7F-D17B-408FD6A65694}"/>
              </a:ext>
            </a:extLst>
          </p:cNvPr>
          <p:cNvSpPr>
            <a:spLocks noGrp="1"/>
          </p:cNvSpPr>
          <p:nvPr>
            <p:ph type="sldNum" sz="quarter" idx="12"/>
          </p:nvPr>
        </p:nvSpPr>
        <p:spPr/>
        <p:txBody>
          <a:bodyPr/>
          <a:lstStyle/>
          <a:p>
            <a:fld id="{9E969584-4773-A84E-8391-EEC4BE76D611}" type="slidenum">
              <a:rPr lang="en-US" smtClean="0"/>
              <a:t>42</a:t>
            </a:fld>
            <a:endParaRPr lang="en-US" dirty="0"/>
          </a:p>
        </p:txBody>
      </p:sp>
      <p:sp>
        <p:nvSpPr>
          <p:cNvPr id="5" name="Content Placeholder 2">
            <a:extLst>
              <a:ext uri="{FF2B5EF4-FFF2-40B4-BE49-F238E27FC236}">
                <a16:creationId xmlns:a16="http://schemas.microsoft.com/office/drawing/2014/main" id="{C231BFEA-A7FC-6414-3FB5-68A456288137}"/>
              </a:ext>
            </a:extLst>
          </p:cNvPr>
          <p:cNvSpPr txBox="1">
            <a:spLocks/>
          </p:cNvSpPr>
          <p:nvPr/>
        </p:nvSpPr>
        <p:spPr>
          <a:xfrm>
            <a:off x="466728" y="3157960"/>
            <a:ext cx="349091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s-ES_tradnl" dirty="0"/>
              <a:t>Female, Jerusalem</a:t>
            </a:r>
          </a:p>
          <a:p>
            <a:pPr marL="514350" indent="-514350">
              <a:buFont typeface="+mj-lt"/>
              <a:buAutoNum type="arabicPeriod"/>
            </a:pPr>
            <a:r>
              <a:rPr lang="es-ES_tradnl" dirty="0"/>
              <a:t>Male, Tel Aviv</a:t>
            </a:r>
          </a:p>
          <a:p>
            <a:pPr marL="514350" indent="-514350">
              <a:buFont typeface="+mj-lt"/>
              <a:buAutoNum type="arabicPeriod"/>
            </a:pPr>
            <a:r>
              <a:rPr lang="es-ES_tradnl" dirty="0"/>
              <a:t>Female, Tel Aviv</a:t>
            </a:r>
          </a:p>
          <a:p>
            <a:pPr marL="514350" indent="-514350">
              <a:buFont typeface="+mj-lt"/>
              <a:buAutoNum type="arabicPeriod"/>
            </a:pPr>
            <a:r>
              <a:rPr lang="es-ES_tradnl" dirty="0"/>
              <a:t>Male, Tel Aviv</a:t>
            </a:r>
          </a:p>
          <a:p>
            <a:pPr marL="514350" indent="-514350">
              <a:buFont typeface="+mj-lt"/>
              <a:buAutoNum type="arabicPeriod"/>
            </a:pPr>
            <a:r>
              <a:rPr lang="es-ES_tradnl" dirty="0"/>
              <a:t>Male, Jerusalem</a:t>
            </a:r>
          </a:p>
          <a:p>
            <a:pPr marL="0" indent="-514350">
              <a:lnSpc>
                <a:spcPct val="100000"/>
              </a:lnSpc>
              <a:buFont typeface="+mj-lt"/>
              <a:buAutoNum type="arabicPeriod"/>
            </a:pPr>
            <a:r>
              <a:rPr lang="es-ES_tradnl" dirty="0"/>
              <a:t>Female, Haifa</a:t>
            </a:r>
          </a:p>
          <a:p>
            <a:pPr marL="514350" indent="-514350">
              <a:buFont typeface="+mj-lt"/>
              <a:buAutoNum type="arabicPeriod"/>
            </a:pPr>
            <a:r>
              <a:rPr lang="es-ES_tradnl" dirty="0"/>
              <a:t>Male, Jerusalem</a:t>
            </a:r>
          </a:p>
        </p:txBody>
      </p:sp>
      <p:graphicFrame>
        <p:nvGraphicFramePr>
          <p:cNvPr id="6" name="Table 10">
            <a:extLst>
              <a:ext uri="{FF2B5EF4-FFF2-40B4-BE49-F238E27FC236}">
                <a16:creationId xmlns:a16="http://schemas.microsoft.com/office/drawing/2014/main" id="{5AB49BA1-1AFC-892D-3FDC-E22A2E1BB7F9}"/>
              </a:ext>
            </a:extLst>
          </p:cNvPr>
          <p:cNvGraphicFramePr>
            <a:graphicFrameLocks noGrp="1"/>
          </p:cNvGraphicFramePr>
          <p:nvPr/>
        </p:nvGraphicFramePr>
        <p:xfrm>
          <a:off x="645143" y="164369"/>
          <a:ext cx="3490912" cy="2617470"/>
        </p:xfrm>
        <a:graphic>
          <a:graphicData uri="http://schemas.openxmlformats.org/drawingml/2006/table">
            <a:tbl>
              <a:tblPr firstRow="1" bandRow="1">
                <a:tableStyleId>{5C22544A-7EE6-4342-B048-85BDC9FD1C3A}</a:tableStyleId>
              </a:tblPr>
              <a:tblGrid>
                <a:gridCol w="1519963">
                  <a:extLst>
                    <a:ext uri="{9D8B030D-6E8A-4147-A177-3AD203B41FA5}">
                      <a16:colId xmlns:a16="http://schemas.microsoft.com/office/drawing/2014/main" val="1297171408"/>
                    </a:ext>
                  </a:extLst>
                </a:gridCol>
                <a:gridCol w="613153">
                  <a:extLst>
                    <a:ext uri="{9D8B030D-6E8A-4147-A177-3AD203B41FA5}">
                      <a16:colId xmlns:a16="http://schemas.microsoft.com/office/drawing/2014/main" val="1010931315"/>
                    </a:ext>
                  </a:extLst>
                </a:gridCol>
                <a:gridCol w="678898">
                  <a:extLst>
                    <a:ext uri="{9D8B030D-6E8A-4147-A177-3AD203B41FA5}">
                      <a16:colId xmlns:a16="http://schemas.microsoft.com/office/drawing/2014/main" val="936193366"/>
                    </a:ext>
                  </a:extLst>
                </a:gridCol>
                <a:gridCol w="678898">
                  <a:extLst>
                    <a:ext uri="{9D8B030D-6E8A-4147-A177-3AD203B41FA5}">
                      <a16:colId xmlns:a16="http://schemas.microsoft.com/office/drawing/2014/main" val="2110762959"/>
                    </a:ext>
                  </a:extLst>
                </a:gridCol>
              </a:tblGrid>
              <a:tr h="325115">
                <a:tc>
                  <a:txBody>
                    <a:bodyPr/>
                    <a:lstStyle/>
                    <a:p>
                      <a:pPr algn="l" fontAlgn="t"/>
                      <a:r>
                        <a:rPr lang="en-US" sz="2800" b="1" i="0" u="none" strike="noStrike" dirty="0">
                          <a:solidFill>
                            <a:schemeClr val="tx1"/>
                          </a:solidFill>
                          <a:effectLst/>
                          <a:latin typeface="Arial" panose="020B0604020202020204" pitchFamily="34" charset="0"/>
                        </a:rPr>
                        <a:t> </a:t>
                      </a:r>
                    </a:p>
                  </a:txBody>
                  <a:tcPr marL="9525" marR="9525" marT="9525" marB="0"/>
                </a:tc>
                <a:tc>
                  <a:txBody>
                    <a:bodyPr/>
                    <a:lstStyle/>
                    <a:p>
                      <a:pPr algn="l" rtl="0" fontAlgn="ctr"/>
                      <a:r>
                        <a:rPr lang="en-US" sz="2800" b="0" i="0" u="none" strike="noStrike" dirty="0">
                          <a:solidFill>
                            <a:schemeClr val="bg1"/>
                          </a:solidFill>
                          <a:effectLst/>
                          <a:latin typeface="Calibri" panose="020F0502020204030204" pitchFamily="34" charset="0"/>
                        </a:rPr>
                        <a:t>Min</a:t>
                      </a:r>
                    </a:p>
                  </a:txBody>
                  <a:tcPr marL="9525" marR="9525" marT="9525" marB="0" anchor="ctr"/>
                </a:tc>
                <a:tc>
                  <a:txBody>
                    <a:bodyPr/>
                    <a:lstStyle/>
                    <a:p>
                      <a:pPr algn="l" rtl="0" fontAlgn="ctr"/>
                      <a:endParaRPr lang="en-US" sz="2800" b="0" i="0" u="none" strike="noStrike" dirty="0">
                        <a:solidFill>
                          <a:schemeClr val="bg1"/>
                        </a:solidFill>
                        <a:effectLst/>
                        <a:latin typeface="Calibri" panose="020F0502020204030204" pitchFamily="34" charset="0"/>
                      </a:endParaRPr>
                    </a:p>
                  </a:txBody>
                  <a:tcPr marL="9525" marR="9525" marT="9525" marB="0" anchor="ctr"/>
                </a:tc>
                <a:tc>
                  <a:txBody>
                    <a:bodyPr/>
                    <a:lstStyle/>
                    <a:p>
                      <a:pPr algn="l" rtl="0" fontAlgn="ctr"/>
                      <a:r>
                        <a:rPr lang="en-US" sz="2800" b="0" i="0" u="none" strike="noStrike" dirty="0">
                          <a:solidFill>
                            <a:schemeClr val="bg1"/>
                          </a:solidFill>
                          <a:effectLst/>
                          <a:latin typeface="Calibri" panose="020F0502020204030204" pitchFamily="34" charset="0"/>
                        </a:rPr>
                        <a:t>Max</a:t>
                      </a:r>
                    </a:p>
                  </a:txBody>
                  <a:tcPr marL="9525" marR="9525" marT="9525" marB="0" anchor="ctr"/>
                </a:tc>
                <a:extLst>
                  <a:ext uri="{0D108BD9-81ED-4DB2-BD59-A6C34878D82A}">
                    <a16:rowId xmlns:a16="http://schemas.microsoft.com/office/drawing/2014/main" val="2727728107"/>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Female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0</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782520651"/>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Male</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0</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502069563"/>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Jerusalem</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1478775185"/>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Tel Aviv</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509417086"/>
                  </a:ext>
                </a:extLst>
              </a:tr>
              <a:tr h="298154">
                <a:tc>
                  <a:txBody>
                    <a:bodyPr/>
                    <a:lstStyle/>
                    <a:p>
                      <a:pPr algn="l" rtl="0" fontAlgn="ctr"/>
                      <a:r>
                        <a:rPr lang="en-US" sz="2800" b="0" i="0" u="none" strike="noStrike" dirty="0">
                          <a:solidFill>
                            <a:schemeClr val="tx1"/>
                          </a:solidFill>
                          <a:effectLst/>
                          <a:latin typeface="Calibri" panose="020F0502020204030204" pitchFamily="34" charset="0"/>
                        </a:rPr>
                        <a:t>Haifa</a:t>
                      </a: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1</a:t>
                      </a:r>
                    </a:p>
                  </a:txBody>
                  <a:tcPr marL="9525" marR="9525" marT="9525" marB="0" anchor="ctr"/>
                </a:tc>
                <a:tc>
                  <a:txBody>
                    <a:bodyPr/>
                    <a:lstStyle/>
                    <a:p>
                      <a:pPr algn="ctr" rtl="0" fontAlgn="ctr"/>
                      <a:endParaRPr lang="en-US" sz="2800" b="0" i="0" u="none" strike="noStrike" dirty="0">
                        <a:solidFill>
                          <a:schemeClr val="tx1"/>
                        </a:solidFill>
                        <a:effectLst/>
                        <a:latin typeface="Calibri" panose="020F0502020204030204" pitchFamily="34" charset="0"/>
                      </a:endParaRPr>
                    </a:p>
                  </a:txBody>
                  <a:tcPr marL="9525" marR="9525" marT="9525" marB="0" anchor="ctr"/>
                </a:tc>
                <a:tc>
                  <a:txBody>
                    <a:bodyPr/>
                    <a:lstStyle/>
                    <a:p>
                      <a:pPr algn="ctr" rtl="0" fontAlgn="ctr"/>
                      <a:r>
                        <a:rPr lang="en-US" sz="2800" b="0" i="0" u="none" strike="noStrike" dirty="0">
                          <a:solidFill>
                            <a:schemeClr val="tx1"/>
                          </a:solidFill>
                          <a:effectLst/>
                          <a:latin typeface="Calibri" panose="020F0502020204030204" pitchFamily="34" charset="0"/>
                        </a:rPr>
                        <a:t>2</a:t>
                      </a:r>
                    </a:p>
                  </a:txBody>
                  <a:tcPr marL="9525" marR="9525" marT="9525" marB="0" anchor="ctr"/>
                </a:tc>
                <a:extLst>
                  <a:ext uri="{0D108BD9-81ED-4DB2-BD59-A6C34878D82A}">
                    <a16:rowId xmlns:a16="http://schemas.microsoft.com/office/drawing/2014/main" val="2094999733"/>
                  </a:ext>
                </a:extLst>
              </a:tr>
            </a:tbl>
          </a:graphicData>
        </a:graphic>
      </p:graphicFrame>
    </p:spTree>
    <p:extLst>
      <p:ext uri="{BB962C8B-B14F-4D97-AF65-F5344CB8AC3E}">
        <p14:creationId xmlns:p14="http://schemas.microsoft.com/office/powerpoint/2010/main" val="26673591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7EB37-E018-0EAF-FA65-36566E684AC0}"/>
              </a:ext>
            </a:extLst>
          </p:cNvPr>
          <p:cNvSpPr>
            <a:spLocks noGrp="1"/>
          </p:cNvSpPr>
          <p:nvPr>
            <p:ph type="title"/>
          </p:nvPr>
        </p:nvSpPr>
        <p:spPr>
          <a:xfrm>
            <a:off x="838200" y="136525"/>
            <a:ext cx="10515600" cy="1325563"/>
          </a:xfrm>
        </p:spPr>
        <p:txBody>
          <a:bodyPr/>
          <a:lstStyle/>
          <a:p>
            <a:r>
              <a:rPr lang="es-ES_tradnl" dirty="0"/>
              <a:t>Can We Find A Better Algorithm?</a:t>
            </a:r>
          </a:p>
        </p:txBody>
      </p:sp>
      <p:sp>
        <p:nvSpPr>
          <p:cNvPr id="3" name="Content Placeholder 2">
            <a:extLst>
              <a:ext uri="{FF2B5EF4-FFF2-40B4-BE49-F238E27FC236}">
                <a16:creationId xmlns:a16="http://schemas.microsoft.com/office/drawing/2014/main" id="{D97BF2B1-9FD6-8680-9FFC-6B1F159BFC49}"/>
              </a:ext>
            </a:extLst>
          </p:cNvPr>
          <p:cNvSpPr>
            <a:spLocks noGrp="1"/>
          </p:cNvSpPr>
          <p:nvPr>
            <p:ph idx="1"/>
          </p:nvPr>
        </p:nvSpPr>
        <p:spPr>
          <a:xfrm>
            <a:off x="838200" y="1462088"/>
            <a:ext cx="10515600" cy="4351338"/>
          </a:xfrm>
        </p:spPr>
        <p:txBody>
          <a:bodyPr>
            <a:noAutofit/>
          </a:bodyPr>
          <a:lstStyle/>
          <a:p>
            <a:pPr marL="0" indent="0">
              <a:buNone/>
            </a:pPr>
            <a:r>
              <a:rPr lang="es-ES_tradnl" b="1" dirty="0"/>
              <a:t>Alternative #1 </a:t>
            </a:r>
            <a:r>
              <a:rPr lang="es-ES_tradnl" dirty="0"/>
              <a:t>(used for affordable housing allocation in NYC)</a:t>
            </a:r>
            <a:r>
              <a:rPr lang="es-ES_tradnl" b="1" dirty="0"/>
              <a:t>: </a:t>
            </a:r>
          </a:p>
          <a:p>
            <a:pPr marL="0" indent="0">
              <a:buNone/>
            </a:pPr>
            <a:r>
              <a:rPr lang="es-ES_tradnl" dirty="0"/>
              <a:t>Fix order of categories. Attempt to fill mínimum quotas in this order.</a:t>
            </a:r>
          </a:p>
          <a:p>
            <a:pPr marL="0" indent="0">
              <a:buNone/>
            </a:pPr>
            <a:r>
              <a:rPr lang="es-ES_tradnl" b="1" dirty="0"/>
              <a:t>Alternative #2 </a:t>
            </a:r>
            <a:r>
              <a:rPr lang="es-ES_tradnl" dirty="0"/>
              <a:t>(used for selecting citizens’ assemblies)</a:t>
            </a:r>
            <a:r>
              <a:rPr lang="es-ES_tradnl" b="1" dirty="0"/>
              <a:t>: </a:t>
            </a:r>
            <a:endParaRPr lang="es-ES_tradnl" dirty="0"/>
          </a:p>
          <a:p>
            <a:pPr marL="0" indent="0">
              <a:buNone/>
            </a:pPr>
            <a:r>
              <a:rPr lang="es-ES_tradnl" dirty="0"/>
              <a:t>Sequentially fill lower quotas that are furthest from being satisfied.</a:t>
            </a:r>
          </a:p>
          <a:p>
            <a:pPr marL="0" indent="0">
              <a:buNone/>
            </a:pPr>
            <a:r>
              <a:rPr lang="es-ES_tradnl" b="1" dirty="0"/>
              <a:t>Alternative #3 </a:t>
            </a:r>
            <a:r>
              <a:rPr lang="es-ES_tradnl" dirty="0"/>
              <a:t>(used for Chilean constitutional assembly): </a:t>
            </a:r>
          </a:p>
          <a:p>
            <a:pPr marL="0" indent="0">
              <a:buNone/>
            </a:pPr>
            <a:r>
              <a:rPr lang="es-ES_tradnl" dirty="0"/>
              <a:t>Initially ignore lower quotas, then try to satisfy them by replacing some selected candidates with others who were not initially selected.</a:t>
            </a:r>
          </a:p>
          <a:p>
            <a:pPr marL="0" indent="0">
              <a:buNone/>
            </a:pPr>
            <a:endParaRPr lang="es-ES_tradnl" sz="800" dirty="0"/>
          </a:p>
          <a:p>
            <a:pPr marL="0" indent="0">
              <a:buNone/>
            </a:pPr>
            <a:r>
              <a:rPr lang="es-ES_tradnl" b="1" dirty="0"/>
              <a:t>None of these approaches is guaranteed to find a feasible selection whenever there is one.</a:t>
            </a:r>
          </a:p>
        </p:txBody>
      </p:sp>
      <p:sp>
        <p:nvSpPr>
          <p:cNvPr id="4" name="Slide Number Placeholder 3">
            <a:extLst>
              <a:ext uri="{FF2B5EF4-FFF2-40B4-BE49-F238E27FC236}">
                <a16:creationId xmlns:a16="http://schemas.microsoft.com/office/drawing/2014/main" id="{73927553-AE26-DCC4-4489-A1229A455B69}"/>
              </a:ext>
            </a:extLst>
          </p:cNvPr>
          <p:cNvSpPr>
            <a:spLocks noGrp="1"/>
          </p:cNvSpPr>
          <p:nvPr>
            <p:ph type="sldNum" sz="quarter" idx="12"/>
          </p:nvPr>
        </p:nvSpPr>
        <p:spPr/>
        <p:txBody>
          <a:bodyPr/>
          <a:lstStyle/>
          <a:p>
            <a:fld id="{9E969584-4773-A84E-8391-EEC4BE76D611}" type="slidenum">
              <a:rPr lang="en-US" smtClean="0"/>
              <a:t>43</a:t>
            </a:fld>
            <a:endParaRPr lang="en-US" dirty="0"/>
          </a:p>
        </p:txBody>
      </p:sp>
    </p:spTree>
    <p:extLst>
      <p:ext uri="{BB962C8B-B14F-4D97-AF65-F5344CB8AC3E}">
        <p14:creationId xmlns:p14="http://schemas.microsoft.com/office/powerpoint/2010/main" val="297182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A53D2-84AC-C9D6-DEF4-EB9796108527}"/>
              </a:ext>
            </a:extLst>
          </p:cNvPr>
          <p:cNvSpPr>
            <a:spLocks noGrp="1"/>
          </p:cNvSpPr>
          <p:nvPr>
            <p:ph type="title"/>
          </p:nvPr>
        </p:nvSpPr>
        <p:spPr/>
        <p:txBody>
          <a:bodyPr/>
          <a:lstStyle/>
          <a:p>
            <a:r>
              <a:rPr lang="es-ES_tradnl" dirty="0"/>
              <a:t>Can We Find a Better Algorithm?</a:t>
            </a:r>
          </a:p>
        </p:txBody>
      </p:sp>
      <p:sp>
        <p:nvSpPr>
          <p:cNvPr id="4" name="Slide Number Placeholder 3">
            <a:extLst>
              <a:ext uri="{FF2B5EF4-FFF2-40B4-BE49-F238E27FC236}">
                <a16:creationId xmlns:a16="http://schemas.microsoft.com/office/drawing/2014/main" id="{296B2667-8B08-C781-0C7A-9ED79F731492}"/>
              </a:ext>
            </a:extLst>
          </p:cNvPr>
          <p:cNvSpPr>
            <a:spLocks noGrp="1"/>
          </p:cNvSpPr>
          <p:nvPr>
            <p:ph type="sldNum" sz="quarter" idx="12"/>
          </p:nvPr>
        </p:nvSpPr>
        <p:spPr/>
        <p:txBody>
          <a:bodyPr/>
          <a:lstStyle/>
          <a:p>
            <a:fld id="{9E969584-4773-A84E-8391-EEC4BE76D611}" type="slidenum">
              <a:rPr lang="en-US" smtClean="0"/>
              <a:t>44</a:t>
            </a:fld>
            <a:endParaRPr lang="en-US" dirty="0"/>
          </a:p>
        </p:txBody>
      </p:sp>
      <p:sp>
        <p:nvSpPr>
          <p:cNvPr id="5" name="Content Placeholder 2">
            <a:extLst>
              <a:ext uri="{FF2B5EF4-FFF2-40B4-BE49-F238E27FC236}">
                <a16:creationId xmlns:a16="http://schemas.microsoft.com/office/drawing/2014/main" id="{8329D80D-36C1-FDB4-463E-DDF6367C5345}"/>
              </a:ext>
            </a:extLst>
          </p:cNvPr>
          <p:cNvSpPr txBox="1">
            <a:spLocks/>
          </p:cNvSpPr>
          <p:nvPr/>
        </p:nvSpPr>
        <p:spPr>
          <a:xfrm>
            <a:off x="838200" y="1634550"/>
            <a:ext cx="10515600" cy="550553"/>
          </a:xfrm>
          <a:prstGeom prst="rect">
            <a:avLst/>
          </a:prstGeom>
          <a:solidFill>
            <a:schemeClr val="accent6">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Theorem. </a:t>
            </a:r>
            <a:r>
              <a:rPr lang="en-US" dirty="0"/>
              <a:t>Determining whether there is a feasible selection is NP-Hard.</a:t>
            </a:r>
          </a:p>
        </p:txBody>
      </p:sp>
      <p:sp>
        <p:nvSpPr>
          <p:cNvPr id="6" name="TextBox 5">
            <a:extLst>
              <a:ext uri="{FF2B5EF4-FFF2-40B4-BE49-F238E27FC236}">
                <a16:creationId xmlns:a16="http://schemas.microsoft.com/office/drawing/2014/main" id="{F8E2E2E7-5504-AF19-1E52-E94CB0231EE4}"/>
              </a:ext>
            </a:extLst>
          </p:cNvPr>
          <p:cNvSpPr txBox="1"/>
          <p:nvPr/>
        </p:nvSpPr>
        <p:spPr>
          <a:xfrm>
            <a:off x="838200" y="2308307"/>
            <a:ext cx="10515600" cy="2246769"/>
          </a:xfrm>
          <a:prstGeom prst="rect">
            <a:avLst/>
          </a:prstGeom>
          <a:noFill/>
        </p:spPr>
        <p:txBody>
          <a:bodyPr wrap="square" rtlCol="0">
            <a:spAutoFit/>
          </a:bodyPr>
          <a:lstStyle/>
          <a:p>
            <a:r>
              <a:rPr lang="es-ES_tradnl" sz="2800" dirty="0"/>
              <a:t>(Reductions from Independent Set and Set Cover.)</a:t>
            </a:r>
          </a:p>
          <a:p>
            <a:r>
              <a:rPr lang="es-ES_tradnl" sz="2800" dirty="0"/>
              <a:t>
</a:t>
            </a:r>
            <a:r>
              <a:rPr lang="es-ES_tradnl" sz="2800" b="1" dirty="0"/>
              <a:t>Consequence: </a:t>
            </a:r>
            <a:r>
              <a:rPr lang="es-ES_tradnl" sz="2800" dirty="0"/>
              <a:t>
Unlikely that any “simple” (computationally efficient) algorithm can be guaranteed to find a feasible selection whenever one exists.</a:t>
            </a:r>
          </a:p>
        </p:txBody>
      </p:sp>
      <p:sp>
        <p:nvSpPr>
          <p:cNvPr id="8" name="TextBox 7">
            <a:extLst>
              <a:ext uri="{FF2B5EF4-FFF2-40B4-BE49-F238E27FC236}">
                <a16:creationId xmlns:a16="http://schemas.microsoft.com/office/drawing/2014/main" id="{40DB0F10-D8C8-BD33-A87B-B987D0491F2C}"/>
              </a:ext>
            </a:extLst>
          </p:cNvPr>
          <p:cNvSpPr txBox="1"/>
          <p:nvPr/>
        </p:nvSpPr>
        <p:spPr>
          <a:xfrm>
            <a:off x="838200" y="4801483"/>
            <a:ext cx="9969717" cy="1815882"/>
          </a:xfrm>
          <a:prstGeom prst="rect">
            <a:avLst/>
          </a:prstGeom>
          <a:noFill/>
        </p:spPr>
        <p:txBody>
          <a:bodyPr wrap="none" rtlCol="0">
            <a:spAutoFit/>
          </a:bodyPr>
          <a:lstStyle/>
          <a:p>
            <a:r>
              <a:rPr lang="es-ES_tradnl" sz="2800" b="1" dirty="0"/>
              <a:t>Potential Solutions: </a:t>
            </a:r>
          </a:p>
          <a:p>
            <a:pPr marL="342900" indent="-342900">
              <a:buFont typeface="+mj-lt"/>
              <a:buAutoNum type="arabicPeriod"/>
            </a:pPr>
            <a:r>
              <a:rPr lang="es-ES_tradnl" sz="2800" dirty="0"/>
              <a:t>Use a simple algorithm that might fail to find a feasible selection.</a:t>
            </a:r>
          </a:p>
          <a:p>
            <a:pPr marL="342900" indent="-342900">
              <a:buFont typeface="+mj-lt"/>
              <a:buAutoNum type="arabicPeriod"/>
            </a:pPr>
            <a:r>
              <a:rPr lang="es-ES_tradnl" sz="2800" dirty="0"/>
              <a:t>Ensure that categories have special structure (nested).</a:t>
            </a:r>
          </a:p>
          <a:p>
            <a:pPr marL="342900" indent="-342900">
              <a:buFont typeface="+mj-lt"/>
              <a:buAutoNum type="arabicPeriod"/>
            </a:pPr>
            <a:r>
              <a:rPr lang="es-ES_tradnl" sz="2800" dirty="0"/>
              <a:t>Use an algorithm that may not be computationally efficient.</a:t>
            </a:r>
          </a:p>
        </p:txBody>
      </p:sp>
    </p:spTree>
    <p:extLst>
      <p:ext uri="{BB962C8B-B14F-4D97-AF65-F5344CB8AC3E}">
        <p14:creationId xmlns:p14="http://schemas.microsoft.com/office/powerpoint/2010/main" val="41149164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A7CE4-1F65-0A4C-B489-6F8E71BAECD8}"/>
              </a:ext>
            </a:extLst>
          </p:cNvPr>
          <p:cNvSpPr>
            <a:spLocks noGrp="1"/>
          </p:cNvSpPr>
          <p:nvPr>
            <p:ph type="title"/>
          </p:nvPr>
        </p:nvSpPr>
        <p:spPr>
          <a:xfrm>
            <a:off x="838200" y="180974"/>
            <a:ext cx="11353800" cy="1325563"/>
          </a:xfrm>
        </p:spPr>
        <p:txBody>
          <a:bodyPr>
            <a:normAutofit/>
          </a:bodyPr>
          <a:lstStyle/>
          <a:p>
            <a:r>
              <a:rPr lang="en-US" dirty="0"/>
              <a:t>Solution #2: Assume Special Structure (Nested)</a:t>
            </a:r>
          </a:p>
        </p:txBody>
      </p:sp>
      <p:sp>
        <p:nvSpPr>
          <p:cNvPr id="4" name="Slide Number Placeholder 3">
            <a:extLst>
              <a:ext uri="{FF2B5EF4-FFF2-40B4-BE49-F238E27FC236}">
                <a16:creationId xmlns:a16="http://schemas.microsoft.com/office/drawing/2014/main" id="{05979DFB-F35F-A04C-BEF8-9268113B8100}"/>
              </a:ext>
            </a:extLst>
          </p:cNvPr>
          <p:cNvSpPr>
            <a:spLocks noGrp="1"/>
          </p:cNvSpPr>
          <p:nvPr>
            <p:ph type="sldNum" sz="quarter" idx="12"/>
          </p:nvPr>
        </p:nvSpPr>
        <p:spPr/>
        <p:txBody>
          <a:bodyPr/>
          <a:lstStyle/>
          <a:p>
            <a:fld id="{9E969584-4773-A84E-8391-EEC4BE76D611}" type="slidenum">
              <a:rPr lang="en-US" smtClean="0"/>
              <a:t>45</a:t>
            </a:fld>
            <a:endParaRPr lang="en-US" dirty="0"/>
          </a:p>
        </p:txBody>
      </p:sp>
      <p:sp>
        <p:nvSpPr>
          <p:cNvPr id="6" name="TextBox 5">
            <a:extLst>
              <a:ext uri="{FF2B5EF4-FFF2-40B4-BE49-F238E27FC236}">
                <a16:creationId xmlns:a16="http://schemas.microsoft.com/office/drawing/2014/main" id="{9CFBA3BC-3CDD-708D-D4AF-FECD68C51D84}"/>
              </a:ext>
            </a:extLst>
          </p:cNvPr>
          <p:cNvSpPr txBox="1"/>
          <p:nvPr/>
        </p:nvSpPr>
        <p:spPr>
          <a:xfrm>
            <a:off x="838200" y="5277603"/>
            <a:ext cx="10089995" cy="1384995"/>
          </a:xfrm>
          <a:prstGeom prst="rect">
            <a:avLst/>
          </a:prstGeom>
          <a:solidFill>
            <a:schemeClr val="accent4"/>
          </a:solidFill>
        </p:spPr>
        <p:txBody>
          <a:bodyPr wrap="square" rtlCol="0">
            <a:spAutoFit/>
          </a:bodyPr>
          <a:lstStyle/>
          <a:p>
            <a:pPr marL="514350" indent="-514350">
              <a:buFont typeface="+mj-lt"/>
              <a:buAutoNum type="arabicPeriod"/>
            </a:pPr>
            <a:r>
              <a:rPr lang="es-ES_tradnl" sz="2800" dirty="0"/>
              <a:t>What is outcome of algorithm 1? Of algorithm 2? </a:t>
            </a:r>
          </a:p>
          <a:p>
            <a:pPr marL="514350" indent="-514350">
              <a:buFont typeface="+mj-lt"/>
              <a:buAutoNum type="arabicPeriod"/>
            </a:pPr>
            <a:r>
              <a:rPr lang="es-ES_tradnl" sz="2800" dirty="0"/>
              <a:t>Find a priority ordering of applicants such that Algorithm 2 does not find a feasible selection.</a:t>
            </a:r>
          </a:p>
        </p:txBody>
      </p:sp>
      <p:sp>
        <p:nvSpPr>
          <p:cNvPr id="8" name="Rounded Rectangle 7">
            <a:extLst>
              <a:ext uri="{FF2B5EF4-FFF2-40B4-BE49-F238E27FC236}">
                <a16:creationId xmlns:a16="http://schemas.microsoft.com/office/drawing/2014/main" id="{A1D48018-6BB4-D8B3-3051-A4603D4CC947}"/>
              </a:ext>
            </a:extLst>
          </p:cNvPr>
          <p:cNvSpPr/>
          <p:nvPr/>
        </p:nvSpPr>
        <p:spPr>
          <a:xfrm>
            <a:off x="6907606" y="1311746"/>
            <a:ext cx="5196471" cy="22467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9" name="Rounded Rectangle 8">
            <a:extLst>
              <a:ext uri="{FF2B5EF4-FFF2-40B4-BE49-F238E27FC236}">
                <a16:creationId xmlns:a16="http://schemas.microsoft.com/office/drawing/2014/main" id="{E840C015-C47A-0123-4B59-2AE838DDB48D}"/>
              </a:ext>
            </a:extLst>
          </p:cNvPr>
          <p:cNvSpPr/>
          <p:nvPr/>
        </p:nvSpPr>
        <p:spPr>
          <a:xfrm>
            <a:off x="7111238" y="1539986"/>
            <a:ext cx="2528966" cy="193524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tx1"/>
              </a:solidFill>
            </a:endParaRPr>
          </a:p>
          <a:p>
            <a:pPr algn="ctr"/>
            <a:r>
              <a:rPr lang="en-US" sz="3600" dirty="0">
                <a:solidFill>
                  <a:schemeClr val="tx1"/>
                </a:solidFill>
              </a:rPr>
              <a:t>Central</a:t>
            </a:r>
          </a:p>
          <a:p>
            <a:pPr algn="ctr"/>
            <a:endParaRPr lang="en-US" sz="1200"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endParaRPr lang="en-US" sz="3600" dirty="0">
              <a:solidFill>
                <a:schemeClr val="tx1"/>
              </a:solidFill>
            </a:endParaRPr>
          </a:p>
        </p:txBody>
      </p:sp>
      <p:sp>
        <p:nvSpPr>
          <p:cNvPr id="10" name="Rounded Rectangle 9">
            <a:extLst>
              <a:ext uri="{FF2B5EF4-FFF2-40B4-BE49-F238E27FC236}">
                <a16:creationId xmlns:a16="http://schemas.microsoft.com/office/drawing/2014/main" id="{FEA6EDBE-9B0F-E5D1-C880-4387A8D5EAD3}"/>
              </a:ext>
            </a:extLst>
          </p:cNvPr>
          <p:cNvSpPr/>
          <p:nvPr/>
        </p:nvSpPr>
        <p:spPr>
          <a:xfrm>
            <a:off x="9798182" y="1539987"/>
            <a:ext cx="2151634" cy="193524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r>
              <a:rPr lang="en-US" sz="3600" dirty="0">
                <a:solidFill>
                  <a:schemeClr val="tx1"/>
                </a:solidFill>
              </a:rPr>
              <a:t>North</a:t>
            </a:r>
          </a:p>
          <a:p>
            <a:pPr algn="ctr"/>
            <a:endParaRPr lang="en-US" sz="1200" dirty="0">
              <a:solidFill>
                <a:schemeClr val="tx1"/>
              </a:solidFill>
            </a:endParaRPr>
          </a:p>
          <a:p>
            <a:pPr algn="ctr"/>
            <a:endParaRPr lang="en-US" sz="36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1" name="Rounded Rectangle 10">
            <a:extLst>
              <a:ext uri="{FF2B5EF4-FFF2-40B4-BE49-F238E27FC236}">
                <a16:creationId xmlns:a16="http://schemas.microsoft.com/office/drawing/2014/main" id="{6967B431-50C7-70D1-8514-6AA0FFE92F04}"/>
              </a:ext>
            </a:extLst>
          </p:cNvPr>
          <p:cNvSpPr/>
          <p:nvPr/>
        </p:nvSpPr>
        <p:spPr>
          <a:xfrm>
            <a:off x="9932926" y="2827496"/>
            <a:ext cx="1882146" cy="494571"/>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Safed</a:t>
            </a:r>
          </a:p>
        </p:txBody>
      </p:sp>
      <p:sp>
        <p:nvSpPr>
          <p:cNvPr id="12" name="Rounded Rectangle 11">
            <a:extLst>
              <a:ext uri="{FF2B5EF4-FFF2-40B4-BE49-F238E27FC236}">
                <a16:creationId xmlns:a16="http://schemas.microsoft.com/office/drawing/2014/main" id="{23D6984C-478A-AC27-853E-F0D4852C016C}"/>
              </a:ext>
            </a:extLst>
          </p:cNvPr>
          <p:cNvSpPr/>
          <p:nvPr/>
        </p:nvSpPr>
        <p:spPr>
          <a:xfrm>
            <a:off x="7268072" y="2235867"/>
            <a:ext cx="2260435" cy="494571"/>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Jerusalem</a:t>
            </a:r>
          </a:p>
        </p:txBody>
      </p:sp>
      <p:sp>
        <p:nvSpPr>
          <p:cNvPr id="13" name="Rounded Rectangle 12">
            <a:extLst>
              <a:ext uri="{FF2B5EF4-FFF2-40B4-BE49-F238E27FC236}">
                <a16:creationId xmlns:a16="http://schemas.microsoft.com/office/drawing/2014/main" id="{E4B37FC8-8A38-95DA-2242-35ADFD5567F7}"/>
              </a:ext>
            </a:extLst>
          </p:cNvPr>
          <p:cNvSpPr/>
          <p:nvPr/>
        </p:nvSpPr>
        <p:spPr>
          <a:xfrm>
            <a:off x="7291101" y="2858301"/>
            <a:ext cx="2214379" cy="494571"/>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Tel Aviv</a:t>
            </a:r>
          </a:p>
        </p:txBody>
      </p:sp>
      <p:sp>
        <p:nvSpPr>
          <p:cNvPr id="14" name="TextBox 13">
            <a:extLst>
              <a:ext uri="{FF2B5EF4-FFF2-40B4-BE49-F238E27FC236}">
                <a16:creationId xmlns:a16="http://schemas.microsoft.com/office/drawing/2014/main" id="{D0632209-4412-FB9B-47DA-93AA7ED875E1}"/>
              </a:ext>
            </a:extLst>
          </p:cNvPr>
          <p:cNvSpPr txBox="1"/>
          <p:nvPr/>
        </p:nvSpPr>
        <p:spPr>
          <a:xfrm>
            <a:off x="838200" y="1298472"/>
            <a:ext cx="5911428" cy="2862322"/>
          </a:xfrm>
          <a:prstGeom prst="rect">
            <a:avLst/>
          </a:prstGeom>
          <a:noFill/>
        </p:spPr>
        <p:txBody>
          <a:bodyPr wrap="square" rtlCol="0">
            <a:spAutoFit/>
          </a:bodyPr>
          <a:lstStyle/>
          <a:p>
            <a:r>
              <a:rPr lang="es-ES_tradnl" sz="2800" u="sng" dirty="0"/>
              <a:t>Quotas:</a:t>
            </a:r>
          </a:p>
          <a:p>
            <a:r>
              <a:rPr lang="es-ES_tradnl" sz="2800" dirty="0"/>
              <a:t>At </a:t>
            </a:r>
            <a:r>
              <a:rPr lang="es-ES_tradnl" sz="2800" b="1" dirty="0"/>
              <a:t>most </a:t>
            </a:r>
            <a:r>
              <a:rPr lang="es-ES_tradnl" sz="2800" dirty="0"/>
              <a:t>7 applicants.</a:t>
            </a:r>
          </a:p>
          <a:p>
            <a:r>
              <a:rPr lang="es-ES_tradnl" sz="2800" dirty="0"/>
              <a:t>At </a:t>
            </a:r>
            <a:r>
              <a:rPr lang="es-ES_tradnl" sz="2800" b="1" dirty="0"/>
              <a:t>least </a:t>
            </a:r>
            <a:r>
              <a:rPr lang="es-ES_tradnl" sz="2800" dirty="0"/>
              <a:t>3 applicants from each region.</a:t>
            </a:r>
          </a:p>
          <a:p>
            <a:r>
              <a:rPr lang="es-ES_tradnl" sz="2800" dirty="0"/>
              <a:t>At </a:t>
            </a:r>
            <a:r>
              <a:rPr lang="es-ES_tradnl" sz="2800" b="1" dirty="0"/>
              <a:t>least</a:t>
            </a:r>
            <a:r>
              <a:rPr lang="es-ES_tradnl" sz="2800" dirty="0"/>
              <a:t> 1 applicant from each city</a:t>
            </a:r>
          </a:p>
          <a:p>
            <a:endParaRPr lang="es-ES_tradnl" sz="1200" dirty="0"/>
          </a:p>
          <a:p>
            <a:r>
              <a:rPr lang="es-ES_tradnl" sz="2800" u="sng" dirty="0"/>
              <a:t>Applicants:</a:t>
            </a:r>
            <a:r>
              <a:rPr lang="es-ES_tradnl" sz="2800" dirty="0"/>
              <a:t> ranked 1-16.</a:t>
            </a:r>
            <a:endParaRPr lang="es-ES_tradnl" sz="2800" u="sng" dirty="0"/>
          </a:p>
          <a:p>
            <a:endParaRPr lang="es-ES_tradnl" sz="2800" dirty="0"/>
          </a:p>
        </p:txBody>
      </p:sp>
      <p:graphicFrame>
        <p:nvGraphicFramePr>
          <p:cNvPr id="15" name="Table 4">
            <a:extLst>
              <a:ext uri="{FF2B5EF4-FFF2-40B4-BE49-F238E27FC236}">
                <a16:creationId xmlns:a16="http://schemas.microsoft.com/office/drawing/2014/main" id="{5459C05A-9F6D-2C31-1A6E-0DB71E2AF4D7}"/>
              </a:ext>
            </a:extLst>
          </p:cNvPr>
          <p:cNvGraphicFramePr>
            <a:graphicFrameLocks noGrp="1"/>
          </p:cNvGraphicFramePr>
          <p:nvPr>
            <p:extLst>
              <p:ext uri="{D42A27DB-BD31-4B8C-83A1-F6EECF244321}">
                <p14:modId xmlns:p14="http://schemas.microsoft.com/office/powerpoint/2010/main" val="4255919226"/>
              </p:ext>
            </p:extLst>
          </p:nvPr>
        </p:nvGraphicFramePr>
        <p:xfrm>
          <a:off x="853076" y="3752140"/>
          <a:ext cx="8015952" cy="914400"/>
        </p:xfrm>
        <a:graphic>
          <a:graphicData uri="http://schemas.openxmlformats.org/drawingml/2006/table">
            <a:tbl>
              <a:tblPr firstRow="1" bandRow="1">
                <a:tableStyleId>{5C22544A-7EE6-4342-B048-85BDC9FD1C3A}</a:tableStyleId>
              </a:tblPr>
              <a:tblGrid>
                <a:gridCol w="500997">
                  <a:extLst>
                    <a:ext uri="{9D8B030D-6E8A-4147-A177-3AD203B41FA5}">
                      <a16:colId xmlns:a16="http://schemas.microsoft.com/office/drawing/2014/main" val="55530839"/>
                    </a:ext>
                  </a:extLst>
                </a:gridCol>
                <a:gridCol w="500997">
                  <a:extLst>
                    <a:ext uri="{9D8B030D-6E8A-4147-A177-3AD203B41FA5}">
                      <a16:colId xmlns:a16="http://schemas.microsoft.com/office/drawing/2014/main" val="115263666"/>
                    </a:ext>
                  </a:extLst>
                </a:gridCol>
                <a:gridCol w="500997">
                  <a:extLst>
                    <a:ext uri="{9D8B030D-6E8A-4147-A177-3AD203B41FA5}">
                      <a16:colId xmlns:a16="http://schemas.microsoft.com/office/drawing/2014/main" val="771475273"/>
                    </a:ext>
                  </a:extLst>
                </a:gridCol>
                <a:gridCol w="500997">
                  <a:extLst>
                    <a:ext uri="{9D8B030D-6E8A-4147-A177-3AD203B41FA5}">
                      <a16:colId xmlns:a16="http://schemas.microsoft.com/office/drawing/2014/main" val="346316552"/>
                    </a:ext>
                  </a:extLst>
                </a:gridCol>
                <a:gridCol w="500997">
                  <a:extLst>
                    <a:ext uri="{9D8B030D-6E8A-4147-A177-3AD203B41FA5}">
                      <a16:colId xmlns:a16="http://schemas.microsoft.com/office/drawing/2014/main" val="2198330534"/>
                    </a:ext>
                  </a:extLst>
                </a:gridCol>
                <a:gridCol w="500997">
                  <a:extLst>
                    <a:ext uri="{9D8B030D-6E8A-4147-A177-3AD203B41FA5}">
                      <a16:colId xmlns:a16="http://schemas.microsoft.com/office/drawing/2014/main" val="1250423865"/>
                    </a:ext>
                  </a:extLst>
                </a:gridCol>
                <a:gridCol w="500997">
                  <a:extLst>
                    <a:ext uri="{9D8B030D-6E8A-4147-A177-3AD203B41FA5}">
                      <a16:colId xmlns:a16="http://schemas.microsoft.com/office/drawing/2014/main" val="2599712550"/>
                    </a:ext>
                  </a:extLst>
                </a:gridCol>
                <a:gridCol w="500997">
                  <a:extLst>
                    <a:ext uri="{9D8B030D-6E8A-4147-A177-3AD203B41FA5}">
                      <a16:colId xmlns:a16="http://schemas.microsoft.com/office/drawing/2014/main" val="3056995704"/>
                    </a:ext>
                  </a:extLst>
                </a:gridCol>
                <a:gridCol w="500997">
                  <a:extLst>
                    <a:ext uri="{9D8B030D-6E8A-4147-A177-3AD203B41FA5}">
                      <a16:colId xmlns:a16="http://schemas.microsoft.com/office/drawing/2014/main" val="465971242"/>
                    </a:ext>
                  </a:extLst>
                </a:gridCol>
                <a:gridCol w="500997">
                  <a:extLst>
                    <a:ext uri="{9D8B030D-6E8A-4147-A177-3AD203B41FA5}">
                      <a16:colId xmlns:a16="http://schemas.microsoft.com/office/drawing/2014/main" val="1947582616"/>
                    </a:ext>
                  </a:extLst>
                </a:gridCol>
                <a:gridCol w="500997">
                  <a:extLst>
                    <a:ext uri="{9D8B030D-6E8A-4147-A177-3AD203B41FA5}">
                      <a16:colId xmlns:a16="http://schemas.microsoft.com/office/drawing/2014/main" val="2530109546"/>
                    </a:ext>
                  </a:extLst>
                </a:gridCol>
                <a:gridCol w="500997">
                  <a:extLst>
                    <a:ext uri="{9D8B030D-6E8A-4147-A177-3AD203B41FA5}">
                      <a16:colId xmlns:a16="http://schemas.microsoft.com/office/drawing/2014/main" val="328872977"/>
                    </a:ext>
                  </a:extLst>
                </a:gridCol>
                <a:gridCol w="500997">
                  <a:extLst>
                    <a:ext uri="{9D8B030D-6E8A-4147-A177-3AD203B41FA5}">
                      <a16:colId xmlns:a16="http://schemas.microsoft.com/office/drawing/2014/main" val="1553493980"/>
                    </a:ext>
                  </a:extLst>
                </a:gridCol>
                <a:gridCol w="500997">
                  <a:extLst>
                    <a:ext uri="{9D8B030D-6E8A-4147-A177-3AD203B41FA5}">
                      <a16:colId xmlns:a16="http://schemas.microsoft.com/office/drawing/2014/main" val="2020946611"/>
                    </a:ext>
                  </a:extLst>
                </a:gridCol>
                <a:gridCol w="500997">
                  <a:extLst>
                    <a:ext uri="{9D8B030D-6E8A-4147-A177-3AD203B41FA5}">
                      <a16:colId xmlns:a16="http://schemas.microsoft.com/office/drawing/2014/main" val="3116916142"/>
                    </a:ext>
                  </a:extLst>
                </a:gridCol>
                <a:gridCol w="500997">
                  <a:extLst>
                    <a:ext uri="{9D8B030D-6E8A-4147-A177-3AD203B41FA5}">
                      <a16:colId xmlns:a16="http://schemas.microsoft.com/office/drawing/2014/main" val="1690316595"/>
                    </a:ext>
                  </a:extLst>
                </a:gridCol>
              </a:tblGrid>
              <a:tr h="370840">
                <a:tc>
                  <a:txBody>
                    <a:bodyPr/>
                    <a:lstStyle/>
                    <a:p>
                      <a:pPr algn="ctr"/>
                      <a:r>
                        <a:rPr lang="es-ES_tradnl" sz="2400" b="1" dirty="0"/>
                        <a:t>1</a:t>
                      </a:r>
                    </a:p>
                  </a:txBody>
                  <a:tcPr/>
                </a:tc>
                <a:tc>
                  <a:txBody>
                    <a:bodyPr/>
                    <a:lstStyle/>
                    <a:p>
                      <a:pPr algn="ctr"/>
                      <a:r>
                        <a:rPr lang="es-ES_tradnl" sz="2400" b="1" dirty="0"/>
                        <a:t>2</a:t>
                      </a:r>
                    </a:p>
                  </a:txBody>
                  <a:tcPr/>
                </a:tc>
                <a:tc>
                  <a:txBody>
                    <a:bodyPr/>
                    <a:lstStyle/>
                    <a:p>
                      <a:pPr algn="ctr"/>
                      <a:r>
                        <a:rPr lang="es-ES_tradnl" sz="2400" b="1" dirty="0"/>
                        <a:t>3</a:t>
                      </a:r>
                    </a:p>
                  </a:txBody>
                  <a:tcPr/>
                </a:tc>
                <a:tc>
                  <a:txBody>
                    <a:bodyPr/>
                    <a:lstStyle/>
                    <a:p>
                      <a:pPr algn="ctr"/>
                      <a:r>
                        <a:rPr lang="es-ES_tradnl" sz="2400" b="1" dirty="0"/>
                        <a:t>4</a:t>
                      </a:r>
                    </a:p>
                  </a:txBody>
                  <a:tcPr/>
                </a:tc>
                <a:tc>
                  <a:txBody>
                    <a:bodyPr/>
                    <a:lstStyle/>
                    <a:p>
                      <a:pPr algn="ctr"/>
                      <a:r>
                        <a:rPr lang="es-ES_tradnl" sz="2400" b="1" dirty="0"/>
                        <a:t>5</a:t>
                      </a:r>
                    </a:p>
                  </a:txBody>
                  <a:tcPr/>
                </a:tc>
                <a:tc>
                  <a:txBody>
                    <a:bodyPr/>
                    <a:lstStyle/>
                    <a:p>
                      <a:pPr algn="ctr"/>
                      <a:r>
                        <a:rPr lang="es-ES_tradnl" sz="2400" b="1" dirty="0"/>
                        <a:t>6</a:t>
                      </a:r>
                    </a:p>
                  </a:txBody>
                  <a:tcPr/>
                </a:tc>
                <a:tc>
                  <a:txBody>
                    <a:bodyPr/>
                    <a:lstStyle/>
                    <a:p>
                      <a:pPr algn="ctr"/>
                      <a:r>
                        <a:rPr lang="es-ES_tradnl" sz="2400" b="1" dirty="0"/>
                        <a:t>7</a:t>
                      </a:r>
                    </a:p>
                  </a:txBody>
                  <a:tcPr/>
                </a:tc>
                <a:tc>
                  <a:txBody>
                    <a:bodyPr/>
                    <a:lstStyle/>
                    <a:p>
                      <a:pPr algn="ctr"/>
                      <a:r>
                        <a:rPr lang="es-ES_tradnl" sz="2400" b="1" dirty="0"/>
                        <a:t>8</a:t>
                      </a:r>
                    </a:p>
                  </a:txBody>
                  <a:tcPr/>
                </a:tc>
                <a:tc>
                  <a:txBody>
                    <a:bodyPr/>
                    <a:lstStyle/>
                    <a:p>
                      <a:pPr algn="ctr"/>
                      <a:r>
                        <a:rPr lang="es-ES_tradnl" sz="2400" b="1" dirty="0"/>
                        <a:t>9</a:t>
                      </a:r>
                    </a:p>
                  </a:txBody>
                  <a:tcPr/>
                </a:tc>
                <a:tc>
                  <a:txBody>
                    <a:bodyPr/>
                    <a:lstStyle/>
                    <a:p>
                      <a:pPr algn="ctr"/>
                      <a:r>
                        <a:rPr lang="es-ES_tradnl" sz="2400" b="1" dirty="0"/>
                        <a:t>10</a:t>
                      </a:r>
                    </a:p>
                  </a:txBody>
                  <a:tcPr/>
                </a:tc>
                <a:tc>
                  <a:txBody>
                    <a:bodyPr/>
                    <a:lstStyle/>
                    <a:p>
                      <a:pPr algn="ctr"/>
                      <a:r>
                        <a:rPr lang="es-ES_tradnl" sz="2400" b="1" dirty="0"/>
                        <a:t>11</a:t>
                      </a:r>
                    </a:p>
                  </a:txBody>
                  <a:tcPr/>
                </a:tc>
                <a:tc>
                  <a:txBody>
                    <a:bodyPr/>
                    <a:lstStyle/>
                    <a:p>
                      <a:pPr algn="ctr"/>
                      <a:r>
                        <a:rPr lang="es-ES_tradnl" sz="2400" b="1" dirty="0"/>
                        <a:t>12</a:t>
                      </a:r>
                    </a:p>
                  </a:txBody>
                  <a:tcPr/>
                </a:tc>
                <a:tc>
                  <a:txBody>
                    <a:bodyPr/>
                    <a:lstStyle/>
                    <a:p>
                      <a:pPr algn="ctr"/>
                      <a:r>
                        <a:rPr lang="es-ES_tradnl" sz="2400" b="1" dirty="0"/>
                        <a:t>13</a:t>
                      </a:r>
                    </a:p>
                  </a:txBody>
                  <a:tcPr/>
                </a:tc>
                <a:tc>
                  <a:txBody>
                    <a:bodyPr/>
                    <a:lstStyle/>
                    <a:p>
                      <a:pPr algn="ctr"/>
                      <a:r>
                        <a:rPr lang="es-ES_tradnl" sz="2400" b="1" dirty="0"/>
                        <a:t>14</a:t>
                      </a:r>
                    </a:p>
                  </a:txBody>
                  <a:tcPr/>
                </a:tc>
                <a:tc>
                  <a:txBody>
                    <a:bodyPr/>
                    <a:lstStyle/>
                    <a:p>
                      <a:pPr algn="ctr"/>
                      <a:r>
                        <a:rPr lang="es-ES_tradnl" sz="2400" b="1" dirty="0"/>
                        <a:t>15</a:t>
                      </a:r>
                    </a:p>
                  </a:txBody>
                  <a:tcPr/>
                </a:tc>
                <a:tc>
                  <a:txBody>
                    <a:bodyPr/>
                    <a:lstStyle/>
                    <a:p>
                      <a:pPr algn="ctr"/>
                      <a:r>
                        <a:rPr lang="es-ES_tradnl" sz="2400" b="1" dirty="0"/>
                        <a:t>16</a:t>
                      </a:r>
                    </a:p>
                  </a:txBody>
                  <a:tcPr/>
                </a:tc>
                <a:extLst>
                  <a:ext uri="{0D108BD9-81ED-4DB2-BD59-A6C34878D82A}">
                    <a16:rowId xmlns:a16="http://schemas.microsoft.com/office/drawing/2014/main" val="267275982"/>
                  </a:ext>
                </a:extLst>
              </a:tr>
              <a:tr h="370840">
                <a:tc>
                  <a:txBody>
                    <a:bodyPr/>
                    <a:lstStyle/>
                    <a:p>
                      <a:pPr algn="ctr"/>
                      <a:r>
                        <a:rPr lang="es-ES_tradnl" sz="2400" b="1" dirty="0">
                          <a:solidFill>
                            <a:schemeClr val="accent6"/>
                          </a:solidFill>
                        </a:rPr>
                        <a:t>J</a:t>
                      </a:r>
                    </a:p>
                  </a:txBody>
                  <a:tcPr/>
                </a:tc>
                <a:tc>
                  <a:txBody>
                    <a:bodyPr/>
                    <a:lstStyle/>
                    <a:p>
                      <a:pPr algn="ctr"/>
                      <a:r>
                        <a:rPr lang="es-ES_tradnl" sz="2400" b="1" dirty="0">
                          <a:solidFill>
                            <a:schemeClr val="accent6"/>
                          </a:solidFill>
                        </a:rPr>
                        <a:t>T</a:t>
                      </a:r>
                    </a:p>
                  </a:txBody>
                  <a:tcPr/>
                </a:tc>
                <a:tc>
                  <a:txBody>
                    <a:bodyPr/>
                    <a:lstStyle/>
                    <a:p>
                      <a:pPr algn="ctr"/>
                      <a:r>
                        <a:rPr lang="es-ES_tradnl" sz="2400" b="1" dirty="0">
                          <a:solidFill>
                            <a:schemeClr val="accent6"/>
                          </a:solidFill>
                        </a:rPr>
                        <a:t>J</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6"/>
                          </a:solidFill>
                        </a:rPr>
                        <a:t>T</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6"/>
                          </a:solidFill>
                        </a:rPr>
                        <a:t>T</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6"/>
                          </a:solidFill>
                        </a:rPr>
                        <a:t>J</a:t>
                      </a:r>
                    </a:p>
                  </a:txBody>
                  <a:tcPr/>
                </a:tc>
                <a:tc>
                  <a:txBody>
                    <a:bodyPr/>
                    <a:lstStyle/>
                    <a:p>
                      <a:pPr algn="ctr"/>
                      <a:r>
                        <a:rPr lang="es-ES_tradnl" sz="2400" b="1" dirty="0">
                          <a:solidFill>
                            <a:schemeClr val="accent2"/>
                          </a:solidFill>
                        </a:rPr>
                        <a:t>S</a:t>
                      </a:r>
                    </a:p>
                  </a:txBody>
                  <a:tcPr/>
                </a:tc>
                <a:tc>
                  <a:txBody>
                    <a:bodyPr/>
                    <a:lstStyle/>
                    <a:p>
                      <a:pPr algn="ctr"/>
                      <a:r>
                        <a:rPr lang="es-ES_tradnl" sz="2400" b="1" dirty="0">
                          <a:solidFill>
                            <a:schemeClr val="accent6"/>
                          </a:solidFill>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2400" b="1" dirty="0">
                          <a:solidFill>
                            <a:schemeClr val="accent6"/>
                          </a:solidFill>
                        </a:rPr>
                        <a:t>J</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2"/>
                          </a:solidFill>
                        </a:rPr>
                        <a:t>S</a:t>
                      </a:r>
                    </a:p>
                  </a:txBody>
                  <a:tcPr/>
                </a:tc>
                <a:tc>
                  <a:txBody>
                    <a:bodyPr/>
                    <a:lstStyle/>
                    <a:p>
                      <a:pPr algn="ctr"/>
                      <a:r>
                        <a:rPr lang="es-ES_tradnl" sz="2400" b="1" dirty="0">
                          <a:solidFill>
                            <a:schemeClr val="accent6"/>
                          </a:solidFill>
                        </a:rPr>
                        <a:t>T</a:t>
                      </a:r>
                    </a:p>
                  </a:txBody>
                  <a:tcPr/>
                </a:tc>
                <a:extLst>
                  <a:ext uri="{0D108BD9-81ED-4DB2-BD59-A6C34878D82A}">
                    <a16:rowId xmlns:a16="http://schemas.microsoft.com/office/drawing/2014/main" val="2602000896"/>
                  </a:ext>
                </a:extLst>
              </a:tr>
            </a:tbl>
          </a:graphicData>
        </a:graphic>
      </p:graphicFrame>
      <p:sp>
        <p:nvSpPr>
          <p:cNvPr id="16" name="Rounded Rectangle 15">
            <a:extLst>
              <a:ext uri="{FF2B5EF4-FFF2-40B4-BE49-F238E27FC236}">
                <a16:creationId xmlns:a16="http://schemas.microsoft.com/office/drawing/2014/main" id="{98308FEF-A4A0-34DF-6331-3C190AA0746B}"/>
              </a:ext>
            </a:extLst>
          </p:cNvPr>
          <p:cNvSpPr/>
          <p:nvPr/>
        </p:nvSpPr>
        <p:spPr>
          <a:xfrm>
            <a:off x="9909692" y="2235867"/>
            <a:ext cx="1882146" cy="494571"/>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Haifa</a:t>
            </a:r>
          </a:p>
        </p:txBody>
      </p:sp>
      <p:graphicFrame>
        <p:nvGraphicFramePr>
          <p:cNvPr id="17" name="Table 4">
            <a:extLst>
              <a:ext uri="{FF2B5EF4-FFF2-40B4-BE49-F238E27FC236}">
                <a16:creationId xmlns:a16="http://schemas.microsoft.com/office/drawing/2014/main" id="{61367D85-704D-D2CA-82C2-6CEB6EE410CC}"/>
              </a:ext>
            </a:extLst>
          </p:cNvPr>
          <p:cNvGraphicFramePr>
            <a:graphicFrameLocks noGrp="1"/>
          </p:cNvGraphicFramePr>
          <p:nvPr>
            <p:extLst>
              <p:ext uri="{D42A27DB-BD31-4B8C-83A1-F6EECF244321}">
                <p14:modId xmlns:p14="http://schemas.microsoft.com/office/powerpoint/2010/main" val="1555403692"/>
              </p:ext>
            </p:extLst>
          </p:nvPr>
        </p:nvGraphicFramePr>
        <p:xfrm>
          <a:off x="853076" y="7741345"/>
          <a:ext cx="8015952" cy="914400"/>
        </p:xfrm>
        <a:graphic>
          <a:graphicData uri="http://schemas.openxmlformats.org/drawingml/2006/table">
            <a:tbl>
              <a:tblPr firstRow="1" bandRow="1">
                <a:tableStyleId>{5C22544A-7EE6-4342-B048-85BDC9FD1C3A}</a:tableStyleId>
              </a:tblPr>
              <a:tblGrid>
                <a:gridCol w="500997">
                  <a:extLst>
                    <a:ext uri="{9D8B030D-6E8A-4147-A177-3AD203B41FA5}">
                      <a16:colId xmlns:a16="http://schemas.microsoft.com/office/drawing/2014/main" val="55530839"/>
                    </a:ext>
                  </a:extLst>
                </a:gridCol>
                <a:gridCol w="500997">
                  <a:extLst>
                    <a:ext uri="{9D8B030D-6E8A-4147-A177-3AD203B41FA5}">
                      <a16:colId xmlns:a16="http://schemas.microsoft.com/office/drawing/2014/main" val="115263666"/>
                    </a:ext>
                  </a:extLst>
                </a:gridCol>
                <a:gridCol w="500997">
                  <a:extLst>
                    <a:ext uri="{9D8B030D-6E8A-4147-A177-3AD203B41FA5}">
                      <a16:colId xmlns:a16="http://schemas.microsoft.com/office/drawing/2014/main" val="771475273"/>
                    </a:ext>
                  </a:extLst>
                </a:gridCol>
                <a:gridCol w="500997">
                  <a:extLst>
                    <a:ext uri="{9D8B030D-6E8A-4147-A177-3AD203B41FA5}">
                      <a16:colId xmlns:a16="http://schemas.microsoft.com/office/drawing/2014/main" val="346316552"/>
                    </a:ext>
                  </a:extLst>
                </a:gridCol>
                <a:gridCol w="500997">
                  <a:extLst>
                    <a:ext uri="{9D8B030D-6E8A-4147-A177-3AD203B41FA5}">
                      <a16:colId xmlns:a16="http://schemas.microsoft.com/office/drawing/2014/main" val="2198330534"/>
                    </a:ext>
                  </a:extLst>
                </a:gridCol>
                <a:gridCol w="500997">
                  <a:extLst>
                    <a:ext uri="{9D8B030D-6E8A-4147-A177-3AD203B41FA5}">
                      <a16:colId xmlns:a16="http://schemas.microsoft.com/office/drawing/2014/main" val="1250423865"/>
                    </a:ext>
                  </a:extLst>
                </a:gridCol>
                <a:gridCol w="500997">
                  <a:extLst>
                    <a:ext uri="{9D8B030D-6E8A-4147-A177-3AD203B41FA5}">
                      <a16:colId xmlns:a16="http://schemas.microsoft.com/office/drawing/2014/main" val="2599712550"/>
                    </a:ext>
                  </a:extLst>
                </a:gridCol>
                <a:gridCol w="500997">
                  <a:extLst>
                    <a:ext uri="{9D8B030D-6E8A-4147-A177-3AD203B41FA5}">
                      <a16:colId xmlns:a16="http://schemas.microsoft.com/office/drawing/2014/main" val="3056995704"/>
                    </a:ext>
                  </a:extLst>
                </a:gridCol>
                <a:gridCol w="500997">
                  <a:extLst>
                    <a:ext uri="{9D8B030D-6E8A-4147-A177-3AD203B41FA5}">
                      <a16:colId xmlns:a16="http://schemas.microsoft.com/office/drawing/2014/main" val="465971242"/>
                    </a:ext>
                  </a:extLst>
                </a:gridCol>
                <a:gridCol w="500997">
                  <a:extLst>
                    <a:ext uri="{9D8B030D-6E8A-4147-A177-3AD203B41FA5}">
                      <a16:colId xmlns:a16="http://schemas.microsoft.com/office/drawing/2014/main" val="1947582616"/>
                    </a:ext>
                  </a:extLst>
                </a:gridCol>
                <a:gridCol w="500997">
                  <a:extLst>
                    <a:ext uri="{9D8B030D-6E8A-4147-A177-3AD203B41FA5}">
                      <a16:colId xmlns:a16="http://schemas.microsoft.com/office/drawing/2014/main" val="2530109546"/>
                    </a:ext>
                  </a:extLst>
                </a:gridCol>
                <a:gridCol w="500997">
                  <a:extLst>
                    <a:ext uri="{9D8B030D-6E8A-4147-A177-3AD203B41FA5}">
                      <a16:colId xmlns:a16="http://schemas.microsoft.com/office/drawing/2014/main" val="328872977"/>
                    </a:ext>
                  </a:extLst>
                </a:gridCol>
                <a:gridCol w="500997">
                  <a:extLst>
                    <a:ext uri="{9D8B030D-6E8A-4147-A177-3AD203B41FA5}">
                      <a16:colId xmlns:a16="http://schemas.microsoft.com/office/drawing/2014/main" val="1553493980"/>
                    </a:ext>
                  </a:extLst>
                </a:gridCol>
                <a:gridCol w="500997">
                  <a:extLst>
                    <a:ext uri="{9D8B030D-6E8A-4147-A177-3AD203B41FA5}">
                      <a16:colId xmlns:a16="http://schemas.microsoft.com/office/drawing/2014/main" val="2020946611"/>
                    </a:ext>
                  </a:extLst>
                </a:gridCol>
                <a:gridCol w="500997">
                  <a:extLst>
                    <a:ext uri="{9D8B030D-6E8A-4147-A177-3AD203B41FA5}">
                      <a16:colId xmlns:a16="http://schemas.microsoft.com/office/drawing/2014/main" val="3116916142"/>
                    </a:ext>
                  </a:extLst>
                </a:gridCol>
                <a:gridCol w="500997">
                  <a:extLst>
                    <a:ext uri="{9D8B030D-6E8A-4147-A177-3AD203B41FA5}">
                      <a16:colId xmlns:a16="http://schemas.microsoft.com/office/drawing/2014/main" val="1690316595"/>
                    </a:ext>
                  </a:extLst>
                </a:gridCol>
              </a:tblGrid>
              <a:tr h="370840">
                <a:tc>
                  <a:txBody>
                    <a:bodyPr/>
                    <a:lstStyle/>
                    <a:p>
                      <a:pPr algn="ctr"/>
                      <a:r>
                        <a:rPr lang="es-ES_tradnl" sz="2400" b="1" dirty="0"/>
                        <a:t>1</a:t>
                      </a:r>
                    </a:p>
                  </a:txBody>
                  <a:tcPr/>
                </a:tc>
                <a:tc>
                  <a:txBody>
                    <a:bodyPr/>
                    <a:lstStyle/>
                    <a:p>
                      <a:pPr algn="ctr"/>
                      <a:r>
                        <a:rPr lang="es-ES_tradnl" sz="2400" b="1" dirty="0"/>
                        <a:t>2</a:t>
                      </a:r>
                    </a:p>
                  </a:txBody>
                  <a:tcPr/>
                </a:tc>
                <a:tc>
                  <a:txBody>
                    <a:bodyPr/>
                    <a:lstStyle/>
                    <a:p>
                      <a:pPr algn="ctr"/>
                      <a:r>
                        <a:rPr lang="es-ES_tradnl" sz="2400" b="1" dirty="0"/>
                        <a:t>3</a:t>
                      </a:r>
                    </a:p>
                  </a:txBody>
                  <a:tcPr/>
                </a:tc>
                <a:tc>
                  <a:txBody>
                    <a:bodyPr/>
                    <a:lstStyle/>
                    <a:p>
                      <a:pPr algn="ctr"/>
                      <a:r>
                        <a:rPr lang="es-ES_tradnl" sz="2400" b="1" dirty="0"/>
                        <a:t>4</a:t>
                      </a:r>
                    </a:p>
                  </a:txBody>
                  <a:tcPr/>
                </a:tc>
                <a:tc>
                  <a:txBody>
                    <a:bodyPr/>
                    <a:lstStyle/>
                    <a:p>
                      <a:pPr algn="ctr"/>
                      <a:r>
                        <a:rPr lang="es-ES_tradnl" sz="2400" b="1" dirty="0"/>
                        <a:t>5</a:t>
                      </a:r>
                    </a:p>
                  </a:txBody>
                  <a:tcPr/>
                </a:tc>
                <a:tc>
                  <a:txBody>
                    <a:bodyPr/>
                    <a:lstStyle/>
                    <a:p>
                      <a:pPr algn="ctr"/>
                      <a:r>
                        <a:rPr lang="es-ES_tradnl" sz="2400" b="1" dirty="0"/>
                        <a:t>6</a:t>
                      </a:r>
                    </a:p>
                  </a:txBody>
                  <a:tcPr/>
                </a:tc>
                <a:tc>
                  <a:txBody>
                    <a:bodyPr/>
                    <a:lstStyle/>
                    <a:p>
                      <a:pPr algn="ctr"/>
                      <a:r>
                        <a:rPr lang="es-ES_tradnl" sz="2400" b="1" dirty="0"/>
                        <a:t>7</a:t>
                      </a:r>
                    </a:p>
                  </a:txBody>
                  <a:tcPr/>
                </a:tc>
                <a:tc>
                  <a:txBody>
                    <a:bodyPr/>
                    <a:lstStyle/>
                    <a:p>
                      <a:pPr algn="ctr"/>
                      <a:r>
                        <a:rPr lang="es-ES_tradnl" sz="2400" b="1" dirty="0"/>
                        <a:t>8</a:t>
                      </a:r>
                    </a:p>
                  </a:txBody>
                  <a:tcPr/>
                </a:tc>
                <a:tc>
                  <a:txBody>
                    <a:bodyPr/>
                    <a:lstStyle/>
                    <a:p>
                      <a:pPr algn="ctr"/>
                      <a:r>
                        <a:rPr lang="es-ES_tradnl" sz="2400" b="1" dirty="0"/>
                        <a:t>9</a:t>
                      </a:r>
                    </a:p>
                  </a:txBody>
                  <a:tcPr/>
                </a:tc>
                <a:tc>
                  <a:txBody>
                    <a:bodyPr/>
                    <a:lstStyle/>
                    <a:p>
                      <a:pPr algn="ctr"/>
                      <a:r>
                        <a:rPr lang="es-ES_tradnl" sz="2400" b="1" dirty="0"/>
                        <a:t>10</a:t>
                      </a:r>
                    </a:p>
                  </a:txBody>
                  <a:tcPr/>
                </a:tc>
                <a:tc>
                  <a:txBody>
                    <a:bodyPr/>
                    <a:lstStyle/>
                    <a:p>
                      <a:pPr algn="ctr"/>
                      <a:r>
                        <a:rPr lang="es-ES_tradnl" sz="2400" b="1" dirty="0"/>
                        <a:t>11</a:t>
                      </a:r>
                    </a:p>
                  </a:txBody>
                  <a:tcPr/>
                </a:tc>
                <a:tc>
                  <a:txBody>
                    <a:bodyPr/>
                    <a:lstStyle/>
                    <a:p>
                      <a:pPr algn="ctr"/>
                      <a:r>
                        <a:rPr lang="es-ES_tradnl" sz="2400" b="1" dirty="0"/>
                        <a:t>12</a:t>
                      </a:r>
                    </a:p>
                  </a:txBody>
                  <a:tcPr/>
                </a:tc>
                <a:tc>
                  <a:txBody>
                    <a:bodyPr/>
                    <a:lstStyle/>
                    <a:p>
                      <a:pPr algn="ctr"/>
                      <a:r>
                        <a:rPr lang="es-ES_tradnl" sz="2400" b="1" dirty="0"/>
                        <a:t>13</a:t>
                      </a:r>
                    </a:p>
                  </a:txBody>
                  <a:tcPr/>
                </a:tc>
                <a:tc>
                  <a:txBody>
                    <a:bodyPr/>
                    <a:lstStyle/>
                    <a:p>
                      <a:pPr algn="ctr"/>
                      <a:r>
                        <a:rPr lang="es-ES_tradnl" sz="2400" b="1" dirty="0"/>
                        <a:t>14</a:t>
                      </a:r>
                    </a:p>
                  </a:txBody>
                  <a:tcPr/>
                </a:tc>
                <a:tc>
                  <a:txBody>
                    <a:bodyPr/>
                    <a:lstStyle/>
                    <a:p>
                      <a:pPr algn="ctr"/>
                      <a:r>
                        <a:rPr lang="es-ES_tradnl" sz="2400" b="1" dirty="0"/>
                        <a:t>15</a:t>
                      </a:r>
                    </a:p>
                  </a:txBody>
                  <a:tcPr/>
                </a:tc>
                <a:tc>
                  <a:txBody>
                    <a:bodyPr/>
                    <a:lstStyle/>
                    <a:p>
                      <a:pPr algn="ctr"/>
                      <a:r>
                        <a:rPr lang="es-ES_tradnl" sz="2400" b="1" dirty="0"/>
                        <a:t>16</a:t>
                      </a:r>
                    </a:p>
                  </a:txBody>
                  <a:tcPr/>
                </a:tc>
                <a:extLst>
                  <a:ext uri="{0D108BD9-81ED-4DB2-BD59-A6C34878D82A}">
                    <a16:rowId xmlns:a16="http://schemas.microsoft.com/office/drawing/2014/main" val="267275982"/>
                  </a:ext>
                </a:extLst>
              </a:tr>
              <a:tr h="370840">
                <a:tc>
                  <a:txBody>
                    <a:bodyPr/>
                    <a:lstStyle/>
                    <a:p>
                      <a:pPr algn="ctr"/>
                      <a:r>
                        <a:rPr lang="es-ES_tradnl" sz="2400" b="1" dirty="0">
                          <a:solidFill>
                            <a:schemeClr val="accent6"/>
                          </a:solidFill>
                        </a:rPr>
                        <a:t>J</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solidFill>
                      <a:schemeClr val="accent4">
                        <a:lumMod val="20000"/>
                        <a:lumOff val="80000"/>
                      </a:schemeClr>
                    </a:solidFill>
                  </a:tcPr>
                </a:tc>
                <a:tc>
                  <a:txBody>
                    <a:bodyPr/>
                    <a:lstStyle/>
                    <a:p>
                      <a:pPr algn="ctr"/>
                      <a:r>
                        <a:rPr lang="es-ES_tradnl" sz="2400" b="1" dirty="0">
                          <a:solidFill>
                            <a:schemeClr val="accent6"/>
                          </a:solidFill>
                        </a:rPr>
                        <a:t>J</a:t>
                      </a:r>
                    </a:p>
                  </a:txBody>
                  <a:tcPr>
                    <a:solidFill>
                      <a:schemeClr val="accent4">
                        <a:lumMod val="20000"/>
                        <a:lumOff val="80000"/>
                      </a:schemeClr>
                    </a:solidFill>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6"/>
                          </a:solidFill>
                        </a:rPr>
                        <a:t>J</a:t>
                      </a:r>
                    </a:p>
                  </a:txBody>
                  <a:tcPr/>
                </a:tc>
                <a:tc>
                  <a:txBody>
                    <a:bodyPr/>
                    <a:lstStyle/>
                    <a:p>
                      <a:pPr algn="ctr"/>
                      <a:r>
                        <a:rPr lang="es-ES_tradnl" sz="2400" b="1" dirty="0">
                          <a:solidFill>
                            <a:schemeClr val="accent2"/>
                          </a:solidFill>
                        </a:rPr>
                        <a:t>S</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2400" b="1" dirty="0">
                          <a:solidFill>
                            <a:schemeClr val="accent6"/>
                          </a:solidFill>
                        </a:rPr>
                        <a:t>J</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2"/>
                          </a:solidFill>
                        </a:rPr>
                        <a:t>S</a:t>
                      </a:r>
                    </a:p>
                  </a:txBody>
                  <a:tcPr/>
                </a:tc>
                <a:tc>
                  <a:txBody>
                    <a:bodyPr/>
                    <a:lstStyle/>
                    <a:p>
                      <a:pPr algn="ctr"/>
                      <a:r>
                        <a:rPr lang="es-ES_tradnl" sz="2400" b="1" dirty="0">
                          <a:solidFill>
                            <a:schemeClr val="accent6"/>
                          </a:solidFill>
                        </a:rPr>
                        <a:t>T</a:t>
                      </a:r>
                    </a:p>
                  </a:txBody>
                  <a:tcPr/>
                </a:tc>
                <a:extLst>
                  <a:ext uri="{0D108BD9-81ED-4DB2-BD59-A6C34878D82A}">
                    <a16:rowId xmlns:a16="http://schemas.microsoft.com/office/drawing/2014/main" val="2602000896"/>
                  </a:ext>
                </a:extLst>
              </a:tr>
            </a:tbl>
          </a:graphicData>
        </a:graphic>
      </p:graphicFrame>
      <p:graphicFrame>
        <p:nvGraphicFramePr>
          <p:cNvPr id="18" name="Table 4">
            <a:extLst>
              <a:ext uri="{FF2B5EF4-FFF2-40B4-BE49-F238E27FC236}">
                <a16:creationId xmlns:a16="http://schemas.microsoft.com/office/drawing/2014/main" id="{AD91BD6E-7A6D-BCC4-5188-D6FDCC1E5151}"/>
              </a:ext>
            </a:extLst>
          </p:cNvPr>
          <p:cNvGraphicFramePr>
            <a:graphicFrameLocks noGrp="1"/>
          </p:cNvGraphicFramePr>
          <p:nvPr>
            <p:extLst>
              <p:ext uri="{D42A27DB-BD31-4B8C-83A1-F6EECF244321}">
                <p14:modId xmlns:p14="http://schemas.microsoft.com/office/powerpoint/2010/main" val="1219457978"/>
              </p:ext>
            </p:extLst>
          </p:nvPr>
        </p:nvGraphicFramePr>
        <p:xfrm>
          <a:off x="853076" y="7259292"/>
          <a:ext cx="8015952" cy="914400"/>
        </p:xfrm>
        <a:graphic>
          <a:graphicData uri="http://schemas.openxmlformats.org/drawingml/2006/table">
            <a:tbl>
              <a:tblPr firstRow="1" bandRow="1">
                <a:tableStyleId>{5C22544A-7EE6-4342-B048-85BDC9FD1C3A}</a:tableStyleId>
              </a:tblPr>
              <a:tblGrid>
                <a:gridCol w="500997">
                  <a:extLst>
                    <a:ext uri="{9D8B030D-6E8A-4147-A177-3AD203B41FA5}">
                      <a16:colId xmlns:a16="http://schemas.microsoft.com/office/drawing/2014/main" val="55530839"/>
                    </a:ext>
                  </a:extLst>
                </a:gridCol>
                <a:gridCol w="500997">
                  <a:extLst>
                    <a:ext uri="{9D8B030D-6E8A-4147-A177-3AD203B41FA5}">
                      <a16:colId xmlns:a16="http://schemas.microsoft.com/office/drawing/2014/main" val="115263666"/>
                    </a:ext>
                  </a:extLst>
                </a:gridCol>
                <a:gridCol w="500997">
                  <a:extLst>
                    <a:ext uri="{9D8B030D-6E8A-4147-A177-3AD203B41FA5}">
                      <a16:colId xmlns:a16="http://schemas.microsoft.com/office/drawing/2014/main" val="771475273"/>
                    </a:ext>
                  </a:extLst>
                </a:gridCol>
                <a:gridCol w="500997">
                  <a:extLst>
                    <a:ext uri="{9D8B030D-6E8A-4147-A177-3AD203B41FA5}">
                      <a16:colId xmlns:a16="http://schemas.microsoft.com/office/drawing/2014/main" val="346316552"/>
                    </a:ext>
                  </a:extLst>
                </a:gridCol>
                <a:gridCol w="500997">
                  <a:extLst>
                    <a:ext uri="{9D8B030D-6E8A-4147-A177-3AD203B41FA5}">
                      <a16:colId xmlns:a16="http://schemas.microsoft.com/office/drawing/2014/main" val="2198330534"/>
                    </a:ext>
                  </a:extLst>
                </a:gridCol>
                <a:gridCol w="500997">
                  <a:extLst>
                    <a:ext uri="{9D8B030D-6E8A-4147-A177-3AD203B41FA5}">
                      <a16:colId xmlns:a16="http://schemas.microsoft.com/office/drawing/2014/main" val="1250423865"/>
                    </a:ext>
                  </a:extLst>
                </a:gridCol>
                <a:gridCol w="500997">
                  <a:extLst>
                    <a:ext uri="{9D8B030D-6E8A-4147-A177-3AD203B41FA5}">
                      <a16:colId xmlns:a16="http://schemas.microsoft.com/office/drawing/2014/main" val="2599712550"/>
                    </a:ext>
                  </a:extLst>
                </a:gridCol>
                <a:gridCol w="500997">
                  <a:extLst>
                    <a:ext uri="{9D8B030D-6E8A-4147-A177-3AD203B41FA5}">
                      <a16:colId xmlns:a16="http://schemas.microsoft.com/office/drawing/2014/main" val="3056995704"/>
                    </a:ext>
                  </a:extLst>
                </a:gridCol>
                <a:gridCol w="500997">
                  <a:extLst>
                    <a:ext uri="{9D8B030D-6E8A-4147-A177-3AD203B41FA5}">
                      <a16:colId xmlns:a16="http://schemas.microsoft.com/office/drawing/2014/main" val="465971242"/>
                    </a:ext>
                  </a:extLst>
                </a:gridCol>
                <a:gridCol w="500997">
                  <a:extLst>
                    <a:ext uri="{9D8B030D-6E8A-4147-A177-3AD203B41FA5}">
                      <a16:colId xmlns:a16="http://schemas.microsoft.com/office/drawing/2014/main" val="1947582616"/>
                    </a:ext>
                  </a:extLst>
                </a:gridCol>
                <a:gridCol w="500997">
                  <a:extLst>
                    <a:ext uri="{9D8B030D-6E8A-4147-A177-3AD203B41FA5}">
                      <a16:colId xmlns:a16="http://schemas.microsoft.com/office/drawing/2014/main" val="2530109546"/>
                    </a:ext>
                  </a:extLst>
                </a:gridCol>
                <a:gridCol w="500997">
                  <a:extLst>
                    <a:ext uri="{9D8B030D-6E8A-4147-A177-3AD203B41FA5}">
                      <a16:colId xmlns:a16="http://schemas.microsoft.com/office/drawing/2014/main" val="328872977"/>
                    </a:ext>
                  </a:extLst>
                </a:gridCol>
                <a:gridCol w="500997">
                  <a:extLst>
                    <a:ext uri="{9D8B030D-6E8A-4147-A177-3AD203B41FA5}">
                      <a16:colId xmlns:a16="http://schemas.microsoft.com/office/drawing/2014/main" val="1553493980"/>
                    </a:ext>
                  </a:extLst>
                </a:gridCol>
                <a:gridCol w="500997">
                  <a:extLst>
                    <a:ext uri="{9D8B030D-6E8A-4147-A177-3AD203B41FA5}">
                      <a16:colId xmlns:a16="http://schemas.microsoft.com/office/drawing/2014/main" val="2020946611"/>
                    </a:ext>
                  </a:extLst>
                </a:gridCol>
                <a:gridCol w="500997">
                  <a:extLst>
                    <a:ext uri="{9D8B030D-6E8A-4147-A177-3AD203B41FA5}">
                      <a16:colId xmlns:a16="http://schemas.microsoft.com/office/drawing/2014/main" val="3116916142"/>
                    </a:ext>
                  </a:extLst>
                </a:gridCol>
                <a:gridCol w="500997">
                  <a:extLst>
                    <a:ext uri="{9D8B030D-6E8A-4147-A177-3AD203B41FA5}">
                      <a16:colId xmlns:a16="http://schemas.microsoft.com/office/drawing/2014/main" val="1690316595"/>
                    </a:ext>
                  </a:extLst>
                </a:gridCol>
              </a:tblGrid>
              <a:tr h="370840">
                <a:tc>
                  <a:txBody>
                    <a:bodyPr/>
                    <a:lstStyle/>
                    <a:p>
                      <a:pPr algn="ctr"/>
                      <a:r>
                        <a:rPr lang="es-ES_tradnl" sz="2400" b="1" dirty="0"/>
                        <a:t>1</a:t>
                      </a:r>
                    </a:p>
                  </a:txBody>
                  <a:tcPr/>
                </a:tc>
                <a:tc>
                  <a:txBody>
                    <a:bodyPr/>
                    <a:lstStyle/>
                    <a:p>
                      <a:pPr algn="ctr"/>
                      <a:r>
                        <a:rPr lang="es-ES_tradnl" sz="2400" b="1" dirty="0"/>
                        <a:t>2</a:t>
                      </a:r>
                    </a:p>
                  </a:txBody>
                  <a:tcPr/>
                </a:tc>
                <a:tc>
                  <a:txBody>
                    <a:bodyPr/>
                    <a:lstStyle/>
                    <a:p>
                      <a:pPr algn="ctr"/>
                      <a:r>
                        <a:rPr lang="es-ES_tradnl" sz="2400" b="1" dirty="0"/>
                        <a:t>3</a:t>
                      </a:r>
                    </a:p>
                  </a:txBody>
                  <a:tcPr/>
                </a:tc>
                <a:tc>
                  <a:txBody>
                    <a:bodyPr/>
                    <a:lstStyle/>
                    <a:p>
                      <a:pPr algn="ctr"/>
                      <a:r>
                        <a:rPr lang="es-ES_tradnl" sz="2400" b="1" dirty="0"/>
                        <a:t>4</a:t>
                      </a:r>
                    </a:p>
                  </a:txBody>
                  <a:tcPr/>
                </a:tc>
                <a:tc>
                  <a:txBody>
                    <a:bodyPr/>
                    <a:lstStyle/>
                    <a:p>
                      <a:pPr algn="ctr"/>
                      <a:r>
                        <a:rPr lang="es-ES_tradnl" sz="2400" b="1" dirty="0"/>
                        <a:t>5</a:t>
                      </a:r>
                    </a:p>
                  </a:txBody>
                  <a:tcPr/>
                </a:tc>
                <a:tc>
                  <a:txBody>
                    <a:bodyPr/>
                    <a:lstStyle/>
                    <a:p>
                      <a:pPr algn="ctr"/>
                      <a:r>
                        <a:rPr lang="es-ES_tradnl" sz="2400" b="1" dirty="0"/>
                        <a:t>6</a:t>
                      </a:r>
                    </a:p>
                  </a:txBody>
                  <a:tcPr/>
                </a:tc>
                <a:tc>
                  <a:txBody>
                    <a:bodyPr/>
                    <a:lstStyle/>
                    <a:p>
                      <a:pPr algn="ctr"/>
                      <a:r>
                        <a:rPr lang="es-ES_tradnl" sz="2400" b="1" dirty="0"/>
                        <a:t>7</a:t>
                      </a:r>
                    </a:p>
                  </a:txBody>
                  <a:tcPr/>
                </a:tc>
                <a:tc>
                  <a:txBody>
                    <a:bodyPr/>
                    <a:lstStyle/>
                    <a:p>
                      <a:pPr algn="ctr"/>
                      <a:r>
                        <a:rPr lang="es-ES_tradnl" sz="2400" b="1" dirty="0"/>
                        <a:t>8</a:t>
                      </a:r>
                    </a:p>
                  </a:txBody>
                  <a:tcPr/>
                </a:tc>
                <a:tc>
                  <a:txBody>
                    <a:bodyPr/>
                    <a:lstStyle/>
                    <a:p>
                      <a:pPr algn="ctr"/>
                      <a:r>
                        <a:rPr lang="es-ES_tradnl" sz="2400" b="1" dirty="0"/>
                        <a:t>9</a:t>
                      </a:r>
                    </a:p>
                  </a:txBody>
                  <a:tcPr/>
                </a:tc>
                <a:tc>
                  <a:txBody>
                    <a:bodyPr/>
                    <a:lstStyle/>
                    <a:p>
                      <a:pPr algn="ctr"/>
                      <a:r>
                        <a:rPr lang="es-ES_tradnl" sz="2400" b="1" dirty="0"/>
                        <a:t>10</a:t>
                      </a:r>
                    </a:p>
                  </a:txBody>
                  <a:tcPr/>
                </a:tc>
                <a:tc>
                  <a:txBody>
                    <a:bodyPr/>
                    <a:lstStyle/>
                    <a:p>
                      <a:pPr algn="ctr"/>
                      <a:r>
                        <a:rPr lang="es-ES_tradnl" sz="2400" b="1" dirty="0"/>
                        <a:t>11</a:t>
                      </a:r>
                    </a:p>
                  </a:txBody>
                  <a:tcPr/>
                </a:tc>
                <a:tc>
                  <a:txBody>
                    <a:bodyPr/>
                    <a:lstStyle/>
                    <a:p>
                      <a:pPr algn="ctr"/>
                      <a:r>
                        <a:rPr lang="es-ES_tradnl" sz="2400" b="1" dirty="0"/>
                        <a:t>12</a:t>
                      </a:r>
                    </a:p>
                  </a:txBody>
                  <a:tcPr/>
                </a:tc>
                <a:tc>
                  <a:txBody>
                    <a:bodyPr/>
                    <a:lstStyle/>
                    <a:p>
                      <a:pPr algn="ctr"/>
                      <a:r>
                        <a:rPr lang="es-ES_tradnl" sz="2400" b="1" dirty="0"/>
                        <a:t>13</a:t>
                      </a:r>
                    </a:p>
                  </a:txBody>
                  <a:tcPr/>
                </a:tc>
                <a:tc>
                  <a:txBody>
                    <a:bodyPr/>
                    <a:lstStyle/>
                    <a:p>
                      <a:pPr algn="ctr"/>
                      <a:r>
                        <a:rPr lang="es-ES_tradnl" sz="2400" b="1" dirty="0"/>
                        <a:t>14</a:t>
                      </a:r>
                    </a:p>
                  </a:txBody>
                  <a:tcPr/>
                </a:tc>
                <a:tc>
                  <a:txBody>
                    <a:bodyPr/>
                    <a:lstStyle/>
                    <a:p>
                      <a:pPr algn="ctr"/>
                      <a:r>
                        <a:rPr lang="es-ES_tradnl" sz="2400" b="1" dirty="0"/>
                        <a:t>15</a:t>
                      </a:r>
                    </a:p>
                  </a:txBody>
                  <a:tcPr/>
                </a:tc>
                <a:tc>
                  <a:txBody>
                    <a:bodyPr/>
                    <a:lstStyle/>
                    <a:p>
                      <a:pPr algn="ctr"/>
                      <a:r>
                        <a:rPr lang="es-ES_tradnl" sz="2400" b="1" dirty="0"/>
                        <a:t>16</a:t>
                      </a:r>
                    </a:p>
                  </a:txBody>
                  <a:tcPr/>
                </a:tc>
                <a:extLst>
                  <a:ext uri="{0D108BD9-81ED-4DB2-BD59-A6C34878D82A}">
                    <a16:rowId xmlns:a16="http://schemas.microsoft.com/office/drawing/2014/main" val="267275982"/>
                  </a:ext>
                </a:extLst>
              </a:tr>
              <a:tr h="370840">
                <a:tc>
                  <a:txBody>
                    <a:bodyPr/>
                    <a:lstStyle/>
                    <a:p>
                      <a:pPr algn="ctr"/>
                      <a:r>
                        <a:rPr lang="es-ES_tradnl" sz="2400" b="1" dirty="0">
                          <a:solidFill>
                            <a:schemeClr val="accent6"/>
                          </a:solidFill>
                        </a:rPr>
                        <a:t>J</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solidFill>
                      <a:schemeClr val="accent4">
                        <a:lumMod val="20000"/>
                        <a:lumOff val="80000"/>
                      </a:schemeClr>
                    </a:solidFill>
                  </a:tcPr>
                </a:tc>
                <a:tc>
                  <a:txBody>
                    <a:bodyPr/>
                    <a:lstStyle/>
                    <a:p>
                      <a:pPr algn="ctr"/>
                      <a:r>
                        <a:rPr lang="es-ES_tradnl" sz="2400" b="1" dirty="0">
                          <a:solidFill>
                            <a:schemeClr val="accent6"/>
                          </a:solidFill>
                        </a:rPr>
                        <a:t>J</a:t>
                      </a:r>
                    </a:p>
                  </a:txBody>
                  <a:tcPr>
                    <a:solidFill>
                      <a:schemeClr val="accent4">
                        <a:lumMod val="20000"/>
                        <a:lumOff val="80000"/>
                      </a:schemeClr>
                    </a:solidFill>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solidFill>
                      <a:schemeClr val="accent4">
                        <a:lumMod val="20000"/>
                        <a:lumOff val="80000"/>
                      </a:schemeClr>
                    </a:solidFill>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6"/>
                          </a:solidFill>
                        </a:rPr>
                        <a:t>J</a:t>
                      </a:r>
                    </a:p>
                  </a:txBody>
                  <a:tcPr/>
                </a:tc>
                <a:tc>
                  <a:txBody>
                    <a:bodyPr/>
                    <a:lstStyle/>
                    <a:p>
                      <a:pPr algn="ctr"/>
                      <a:r>
                        <a:rPr lang="es-ES_tradnl" sz="2400" b="1" dirty="0">
                          <a:solidFill>
                            <a:schemeClr val="accent2"/>
                          </a:solidFill>
                        </a:rPr>
                        <a:t>S</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2400" b="1" dirty="0">
                          <a:solidFill>
                            <a:schemeClr val="accent6"/>
                          </a:solidFill>
                        </a:rPr>
                        <a:t>J</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2"/>
                          </a:solidFill>
                        </a:rPr>
                        <a:t>S</a:t>
                      </a:r>
                    </a:p>
                  </a:txBody>
                  <a:tcPr/>
                </a:tc>
                <a:tc>
                  <a:txBody>
                    <a:bodyPr/>
                    <a:lstStyle/>
                    <a:p>
                      <a:pPr algn="ctr"/>
                      <a:r>
                        <a:rPr lang="es-ES_tradnl" sz="2400" b="1" dirty="0">
                          <a:solidFill>
                            <a:schemeClr val="accent6"/>
                          </a:solidFill>
                        </a:rPr>
                        <a:t>T</a:t>
                      </a:r>
                    </a:p>
                  </a:txBody>
                  <a:tcPr/>
                </a:tc>
                <a:extLst>
                  <a:ext uri="{0D108BD9-81ED-4DB2-BD59-A6C34878D82A}">
                    <a16:rowId xmlns:a16="http://schemas.microsoft.com/office/drawing/2014/main" val="2602000896"/>
                  </a:ext>
                </a:extLst>
              </a:tr>
            </a:tbl>
          </a:graphicData>
        </a:graphic>
      </p:graphicFrame>
      <p:sp>
        <p:nvSpPr>
          <p:cNvPr id="19" name="TextBox 18">
            <a:extLst>
              <a:ext uri="{FF2B5EF4-FFF2-40B4-BE49-F238E27FC236}">
                <a16:creationId xmlns:a16="http://schemas.microsoft.com/office/drawing/2014/main" id="{5FE6EB5C-3763-8352-483B-D70A52B854C9}"/>
              </a:ext>
            </a:extLst>
          </p:cNvPr>
          <p:cNvSpPr txBox="1"/>
          <p:nvPr/>
        </p:nvSpPr>
        <p:spPr>
          <a:xfrm>
            <a:off x="0" y="7683840"/>
            <a:ext cx="907621" cy="1031051"/>
          </a:xfrm>
          <a:prstGeom prst="rect">
            <a:avLst/>
          </a:prstGeom>
          <a:noFill/>
        </p:spPr>
        <p:txBody>
          <a:bodyPr wrap="none" rtlCol="0">
            <a:spAutoFit/>
          </a:bodyPr>
          <a:lstStyle/>
          <a:p>
            <a:pPr>
              <a:spcAft>
                <a:spcPts val="600"/>
              </a:spcAft>
            </a:pPr>
            <a:r>
              <a:rPr lang="es-ES_tradnl" sz="2800" dirty="0"/>
              <a:t>Alg 1</a:t>
            </a:r>
          </a:p>
          <a:p>
            <a:pPr>
              <a:spcAft>
                <a:spcPts val="600"/>
              </a:spcAft>
            </a:pPr>
            <a:r>
              <a:rPr lang="es-ES_tradnl" sz="2800" dirty="0"/>
              <a:t>Alg 2</a:t>
            </a:r>
          </a:p>
        </p:txBody>
      </p:sp>
    </p:spTree>
    <p:extLst>
      <p:ext uri="{BB962C8B-B14F-4D97-AF65-F5344CB8AC3E}">
        <p14:creationId xmlns:p14="http://schemas.microsoft.com/office/powerpoint/2010/main" val="1996486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A7CE4-1F65-0A4C-B489-6F8E71BAECD8}"/>
              </a:ext>
            </a:extLst>
          </p:cNvPr>
          <p:cNvSpPr>
            <a:spLocks noGrp="1"/>
          </p:cNvSpPr>
          <p:nvPr>
            <p:ph type="title"/>
          </p:nvPr>
        </p:nvSpPr>
        <p:spPr>
          <a:xfrm>
            <a:off x="838200" y="180974"/>
            <a:ext cx="11353800" cy="1325563"/>
          </a:xfrm>
        </p:spPr>
        <p:txBody>
          <a:bodyPr>
            <a:normAutofit/>
          </a:bodyPr>
          <a:lstStyle/>
          <a:p>
            <a:r>
              <a:rPr lang="en-US" dirty="0"/>
              <a:t>Solution #2: Assume Special Structure (Nested)</a:t>
            </a:r>
          </a:p>
        </p:txBody>
      </p:sp>
      <p:sp>
        <p:nvSpPr>
          <p:cNvPr id="4" name="Slide Number Placeholder 3">
            <a:extLst>
              <a:ext uri="{FF2B5EF4-FFF2-40B4-BE49-F238E27FC236}">
                <a16:creationId xmlns:a16="http://schemas.microsoft.com/office/drawing/2014/main" id="{05979DFB-F35F-A04C-BEF8-9268113B8100}"/>
              </a:ext>
            </a:extLst>
          </p:cNvPr>
          <p:cNvSpPr>
            <a:spLocks noGrp="1"/>
          </p:cNvSpPr>
          <p:nvPr>
            <p:ph type="sldNum" sz="quarter" idx="12"/>
          </p:nvPr>
        </p:nvSpPr>
        <p:spPr/>
        <p:txBody>
          <a:bodyPr/>
          <a:lstStyle/>
          <a:p>
            <a:fld id="{9E969584-4773-A84E-8391-EEC4BE76D611}" type="slidenum">
              <a:rPr lang="en-US" smtClean="0"/>
              <a:t>46</a:t>
            </a:fld>
            <a:endParaRPr lang="en-US" dirty="0"/>
          </a:p>
        </p:txBody>
      </p:sp>
      <p:sp>
        <p:nvSpPr>
          <p:cNvPr id="6" name="TextBox 5">
            <a:extLst>
              <a:ext uri="{FF2B5EF4-FFF2-40B4-BE49-F238E27FC236}">
                <a16:creationId xmlns:a16="http://schemas.microsoft.com/office/drawing/2014/main" id="{9CFBA3BC-3CDD-708D-D4AF-FECD68C51D84}"/>
              </a:ext>
            </a:extLst>
          </p:cNvPr>
          <p:cNvSpPr txBox="1"/>
          <p:nvPr/>
        </p:nvSpPr>
        <p:spPr>
          <a:xfrm>
            <a:off x="838200" y="5277603"/>
            <a:ext cx="10089995" cy="1384995"/>
          </a:xfrm>
          <a:prstGeom prst="rect">
            <a:avLst/>
          </a:prstGeom>
          <a:solidFill>
            <a:schemeClr val="accent4"/>
          </a:solidFill>
        </p:spPr>
        <p:txBody>
          <a:bodyPr wrap="square" rtlCol="0">
            <a:spAutoFit/>
          </a:bodyPr>
          <a:lstStyle/>
          <a:p>
            <a:pPr marL="514350" indent="-514350">
              <a:buFont typeface="+mj-lt"/>
              <a:buAutoNum type="arabicPeriod"/>
            </a:pPr>
            <a:r>
              <a:rPr lang="es-ES_tradnl" sz="2800" dirty="0"/>
              <a:t>What is outcome of algorithm 1? Of algorithm 2? </a:t>
            </a:r>
          </a:p>
          <a:p>
            <a:pPr marL="514350" indent="-514350">
              <a:buFont typeface="+mj-lt"/>
              <a:buAutoNum type="arabicPeriod"/>
            </a:pPr>
            <a:r>
              <a:rPr lang="es-ES_tradnl" sz="2800" dirty="0"/>
              <a:t>Find a priority ordering of applicants such that Algorithm 2 does not find a feasible selection.</a:t>
            </a:r>
          </a:p>
        </p:txBody>
      </p:sp>
      <p:sp>
        <p:nvSpPr>
          <p:cNvPr id="8" name="Rounded Rectangle 7">
            <a:extLst>
              <a:ext uri="{FF2B5EF4-FFF2-40B4-BE49-F238E27FC236}">
                <a16:creationId xmlns:a16="http://schemas.microsoft.com/office/drawing/2014/main" id="{A1D48018-6BB4-D8B3-3051-A4603D4CC947}"/>
              </a:ext>
            </a:extLst>
          </p:cNvPr>
          <p:cNvSpPr/>
          <p:nvPr/>
        </p:nvSpPr>
        <p:spPr>
          <a:xfrm>
            <a:off x="6907606" y="1311746"/>
            <a:ext cx="5196471" cy="224676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9" name="Rounded Rectangle 8">
            <a:extLst>
              <a:ext uri="{FF2B5EF4-FFF2-40B4-BE49-F238E27FC236}">
                <a16:creationId xmlns:a16="http://schemas.microsoft.com/office/drawing/2014/main" id="{E840C015-C47A-0123-4B59-2AE838DDB48D}"/>
              </a:ext>
            </a:extLst>
          </p:cNvPr>
          <p:cNvSpPr/>
          <p:nvPr/>
        </p:nvSpPr>
        <p:spPr>
          <a:xfrm>
            <a:off x="7111238" y="1539986"/>
            <a:ext cx="2528966" cy="193524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dirty="0">
              <a:solidFill>
                <a:schemeClr val="tx1"/>
              </a:solidFill>
            </a:endParaRPr>
          </a:p>
          <a:p>
            <a:pPr algn="ctr"/>
            <a:r>
              <a:rPr lang="en-US" sz="3600" dirty="0">
                <a:solidFill>
                  <a:schemeClr val="tx1"/>
                </a:solidFill>
              </a:rPr>
              <a:t>Central</a:t>
            </a:r>
          </a:p>
          <a:p>
            <a:pPr algn="ctr"/>
            <a:endParaRPr lang="en-US" sz="1200" dirty="0">
              <a:solidFill>
                <a:schemeClr val="tx1"/>
              </a:solidFill>
            </a:endParaRPr>
          </a:p>
          <a:p>
            <a:pPr algn="ctr"/>
            <a:endParaRPr lang="en-US" sz="3600" dirty="0">
              <a:solidFill>
                <a:schemeClr val="tx1"/>
              </a:solidFill>
            </a:endParaRPr>
          </a:p>
          <a:p>
            <a:pPr algn="ctr"/>
            <a:endParaRPr lang="en-US" sz="3600" dirty="0">
              <a:solidFill>
                <a:schemeClr val="tx1"/>
              </a:solidFill>
            </a:endParaRPr>
          </a:p>
          <a:p>
            <a:pPr algn="ctr"/>
            <a:endParaRPr lang="en-US" sz="3600" dirty="0">
              <a:solidFill>
                <a:schemeClr val="tx1"/>
              </a:solidFill>
            </a:endParaRPr>
          </a:p>
        </p:txBody>
      </p:sp>
      <p:sp>
        <p:nvSpPr>
          <p:cNvPr id="10" name="Rounded Rectangle 9">
            <a:extLst>
              <a:ext uri="{FF2B5EF4-FFF2-40B4-BE49-F238E27FC236}">
                <a16:creationId xmlns:a16="http://schemas.microsoft.com/office/drawing/2014/main" id="{FEA6EDBE-9B0F-E5D1-C880-4387A8D5EAD3}"/>
              </a:ext>
            </a:extLst>
          </p:cNvPr>
          <p:cNvSpPr/>
          <p:nvPr/>
        </p:nvSpPr>
        <p:spPr>
          <a:xfrm>
            <a:off x="9798182" y="1539987"/>
            <a:ext cx="2151634" cy="1935244"/>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r>
              <a:rPr lang="en-US" sz="3600" dirty="0">
                <a:solidFill>
                  <a:schemeClr val="tx1"/>
                </a:solidFill>
              </a:rPr>
              <a:t>North</a:t>
            </a:r>
          </a:p>
          <a:p>
            <a:pPr algn="ctr"/>
            <a:endParaRPr lang="en-US" sz="1200" dirty="0">
              <a:solidFill>
                <a:schemeClr val="tx1"/>
              </a:solidFill>
            </a:endParaRPr>
          </a:p>
          <a:p>
            <a:pPr algn="ctr"/>
            <a:endParaRPr lang="en-US" sz="36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11" name="Rounded Rectangle 10">
            <a:extLst>
              <a:ext uri="{FF2B5EF4-FFF2-40B4-BE49-F238E27FC236}">
                <a16:creationId xmlns:a16="http://schemas.microsoft.com/office/drawing/2014/main" id="{6967B431-50C7-70D1-8514-6AA0FFE92F04}"/>
              </a:ext>
            </a:extLst>
          </p:cNvPr>
          <p:cNvSpPr/>
          <p:nvPr/>
        </p:nvSpPr>
        <p:spPr>
          <a:xfrm>
            <a:off x="9932926" y="2827496"/>
            <a:ext cx="1882146" cy="494571"/>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Safed</a:t>
            </a:r>
          </a:p>
        </p:txBody>
      </p:sp>
      <p:sp>
        <p:nvSpPr>
          <p:cNvPr id="12" name="Rounded Rectangle 11">
            <a:extLst>
              <a:ext uri="{FF2B5EF4-FFF2-40B4-BE49-F238E27FC236}">
                <a16:creationId xmlns:a16="http://schemas.microsoft.com/office/drawing/2014/main" id="{23D6984C-478A-AC27-853E-F0D4852C016C}"/>
              </a:ext>
            </a:extLst>
          </p:cNvPr>
          <p:cNvSpPr/>
          <p:nvPr/>
        </p:nvSpPr>
        <p:spPr>
          <a:xfrm>
            <a:off x="7268072" y="2235867"/>
            <a:ext cx="2260435" cy="494571"/>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Jerusalem</a:t>
            </a:r>
          </a:p>
        </p:txBody>
      </p:sp>
      <p:sp>
        <p:nvSpPr>
          <p:cNvPr id="13" name="Rounded Rectangle 12">
            <a:extLst>
              <a:ext uri="{FF2B5EF4-FFF2-40B4-BE49-F238E27FC236}">
                <a16:creationId xmlns:a16="http://schemas.microsoft.com/office/drawing/2014/main" id="{E4B37FC8-8A38-95DA-2242-35ADFD5567F7}"/>
              </a:ext>
            </a:extLst>
          </p:cNvPr>
          <p:cNvSpPr/>
          <p:nvPr/>
        </p:nvSpPr>
        <p:spPr>
          <a:xfrm>
            <a:off x="7291101" y="2858301"/>
            <a:ext cx="2214379" cy="494571"/>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Tel Aviv</a:t>
            </a:r>
          </a:p>
        </p:txBody>
      </p:sp>
      <p:sp>
        <p:nvSpPr>
          <p:cNvPr id="14" name="TextBox 13">
            <a:extLst>
              <a:ext uri="{FF2B5EF4-FFF2-40B4-BE49-F238E27FC236}">
                <a16:creationId xmlns:a16="http://schemas.microsoft.com/office/drawing/2014/main" id="{D0632209-4412-FB9B-47DA-93AA7ED875E1}"/>
              </a:ext>
            </a:extLst>
          </p:cNvPr>
          <p:cNvSpPr txBox="1"/>
          <p:nvPr/>
        </p:nvSpPr>
        <p:spPr>
          <a:xfrm>
            <a:off x="838200" y="1298472"/>
            <a:ext cx="5911428" cy="2862322"/>
          </a:xfrm>
          <a:prstGeom prst="rect">
            <a:avLst/>
          </a:prstGeom>
          <a:noFill/>
        </p:spPr>
        <p:txBody>
          <a:bodyPr wrap="square" rtlCol="0">
            <a:spAutoFit/>
          </a:bodyPr>
          <a:lstStyle/>
          <a:p>
            <a:r>
              <a:rPr lang="es-ES_tradnl" sz="2800" u="sng" dirty="0"/>
              <a:t>Quotas:</a:t>
            </a:r>
          </a:p>
          <a:p>
            <a:r>
              <a:rPr lang="es-ES_tradnl" sz="2800" dirty="0"/>
              <a:t>At </a:t>
            </a:r>
            <a:r>
              <a:rPr lang="es-ES_tradnl" sz="2800" b="1" dirty="0"/>
              <a:t>most </a:t>
            </a:r>
            <a:r>
              <a:rPr lang="es-ES_tradnl" sz="2800" dirty="0"/>
              <a:t>7 applicants.</a:t>
            </a:r>
          </a:p>
          <a:p>
            <a:r>
              <a:rPr lang="es-ES_tradnl" sz="2800" dirty="0"/>
              <a:t>At </a:t>
            </a:r>
            <a:r>
              <a:rPr lang="es-ES_tradnl" sz="2800" b="1" dirty="0"/>
              <a:t>least </a:t>
            </a:r>
            <a:r>
              <a:rPr lang="es-ES_tradnl" sz="2800" dirty="0"/>
              <a:t>3 applicants from each region.</a:t>
            </a:r>
          </a:p>
          <a:p>
            <a:r>
              <a:rPr lang="es-ES_tradnl" sz="2800" dirty="0"/>
              <a:t>At </a:t>
            </a:r>
            <a:r>
              <a:rPr lang="es-ES_tradnl" sz="2800" b="1" dirty="0"/>
              <a:t>least</a:t>
            </a:r>
            <a:r>
              <a:rPr lang="es-ES_tradnl" sz="2800" dirty="0"/>
              <a:t> 1 applicant from each city</a:t>
            </a:r>
          </a:p>
          <a:p>
            <a:endParaRPr lang="es-ES_tradnl" sz="1200" dirty="0"/>
          </a:p>
          <a:p>
            <a:r>
              <a:rPr lang="es-ES_tradnl" sz="2800" u="sng" dirty="0"/>
              <a:t>Applicants:</a:t>
            </a:r>
            <a:r>
              <a:rPr lang="es-ES_tradnl" sz="2800" dirty="0"/>
              <a:t> ranked 1-16.</a:t>
            </a:r>
            <a:endParaRPr lang="es-ES_tradnl" sz="2800" u="sng" dirty="0"/>
          </a:p>
          <a:p>
            <a:endParaRPr lang="es-ES_tradnl" sz="2800" dirty="0"/>
          </a:p>
        </p:txBody>
      </p:sp>
      <p:sp>
        <p:nvSpPr>
          <p:cNvPr id="16" name="Rounded Rectangle 15">
            <a:extLst>
              <a:ext uri="{FF2B5EF4-FFF2-40B4-BE49-F238E27FC236}">
                <a16:creationId xmlns:a16="http://schemas.microsoft.com/office/drawing/2014/main" id="{98308FEF-A4A0-34DF-6331-3C190AA0746B}"/>
              </a:ext>
            </a:extLst>
          </p:cNvPr>
          <p:cNvSpPr/>
          <p:nvPr/>
        </p:nvSpPr>
        <p:spPr>
          <a:xfrm>
            <a:off x="9909692" y="2235867"/>
            <a:ext cx="1882146" cy="494571"/>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solidFill>
                  <a:schemeClr val="tx1"/>
                </a:solidFill>
              </a:rPr>
              <a:t>Haifa</a:t>
            </a:r>
          </a:p>
        </p:txBody>
      </p:sp>
      <p:graphicFrame>
        <p:nvGraphicFramePr>
          <p:cNvPr id="17" name="Table 4">
            <a:extLst>
              <a:ext uri="{FF2B5EF4-FFF2-40B4-BE49-F238E27FC236}">
                <a16:creationId xmlns:a16="http://schemas.microsoft.com/office/drawing/2014/main" id="{61367D85-704D-D2CA-82C2-6CEB6EE410CC}"/>
              </a:ext>
            </a:extLst>
          </p:cNvPr>
          <p:cNvGraphicFramePr>
            <a:graphicFrameLocks noGrp="1"/>
          </p:cNvGraphicFramePr>
          <p:nvPr>
            <p:extLst>
              <p:ext uri="{D42A27DB-BD31-4B8C-83A1-F6EECF244321}">
                <p14:modId xmlns:p14="http://schemas.microsoft.com/office/powerpoint/2010/main" val="996151853"/>
              </p:ext>
            </p:extLst>
          </p:nvPr>
        </p:nvGraphicFramePr>
        <p:xfrm>
          <a:off x="838200" y="4194243"/>
          <a:ext cx="8015952" cy="914400"/>
        </p:xfrm>
        <a:graphic>
          <a:graphicData uri="http://schemas.openxmlformats.org/drawingml/2006/table">
            <a:tbl>
              <a:tblPr firstRow="1" bandRow="1">
                <a:tableStyleId>{5C22544A-7EE6-4342-B048-85BDC9FD1C3A}</a:tableStyleId>
              </a:tblPr>
              <a:tblGrid>
                <a:gridCol w="500997">
                  <a:extLst>
                    <a:ext uri="{9D8B030D-6E8A-4147-A177-3AD203B41FA5}">
                      <a16:colId xmlns:a16="http://schemas.microsoft.com/office/drawing/2014/main" val="55530839"/>
                    </a:ext>
                  </a:extLst>
                </a:gridCol>
                <a:gridCol w="500997">
                  <a:extLst>
                    <a:ext uri="{9D8B030D-6E8A-4147-A177-3AD203B41FA5}">
                      <a16:colId xmlns:a16="http://schemas.microsoft.com/office/drawing/2014/main" val="115263666"/>
                    </a:ext>
                  </a:extLst>
                </a:gridCol>
                <a:gridCol w="500997">
                  <a:extLst>
                    <a:ext uri="{9D8B030D-6E8A-4147-A177-3AD203B41FA5}">
                      <a16:colId xmlns:a16="http://schemas.microsoft.com/office/drawing/2014/main" val="771475273"/>
                    </a:ext>
                  </a:extLst>
                </a:gridCol>
                <a:gridCol w="500997">
                  <a:extLst>
                    <a:ext uri="{9D8B030D-6E8A-4147-A177-3AD203B41FA5}">
                      <a16:colId xmlns:a16="http://schemas.microsoft.com/office/drawing/2014/main" val="346316552"/>
                    </a:ext>
                  </a:extLst>
                </a:gridCol>
                <a:gridCol w="500997">
                  <a:extLst>
                    <a:ext uri="{9D8B030D-6E8A-4147-A177-3AD203B41FA5}">
                      <a16:colId xmlns:a16="http://schemas.microsoft.com/office/drawing/2014/main" val="2198330534"/>
                    </a:ext>
                  </a:extLst>
                </a:gridCol>
                <a:gridCol w="500997">
                  <a:extLst>
                    <a:ext uri="{9D8B030D-6E8A-4147-A177-3AD203B41FA5}">
                      <a16:colId xmlns:a16="http://schemas.microsoft.com/office/drawing/2014/main" val="1250423865"/>
                    </a:ext>
                  </a:extLst>
                </a:gridCol>
                <a:gridCol w="500997">
                  <a:extLst>
                    <a:ext uri="{9D8B030D-6E8A-4147-A177-3AD203B41FA5}">
                      <a16:colId xmlns:a16="http://schemas.microsoft.com/office/drawing/2014/main" val="2599712550"/>
                    </a:ext>
                  </a:extLst>
                </a:gridCol>
                <a:gridCol w="500997">
                  <a:extLst>
                    <a:ext uri="{9D8B030D-6E8A-4147-A177-3AD203B41FA5}">
                      <a16:colId xmlns:a16="http://schemas.microsoft.com/office/drawing/2014/main" val="3056995704"/>
                    </a:ext>
                  </a:extLst>
                </a:gridCol>
                <a:gridCol w="500997">
                  <a:extLst>
                    <a:ext uri="{9D8B030D-6E8A-4147-A177-3AD203B41FA5}">
                      <a16:colId xmlns:a16="http://schemas.microsoft.com/office/drawing/2014/main" val="465971242"/>
                    </a:ext>
                  </a:extLst>
                </a:gridCol>
                <a:gridCol w="500997">
                  <a:extLst>
                    <a:ext uri="{9D8B030D-6E8A-4147-A177-3AD203B41FA5}">
                      <a16:colId xmlns:a16="http://schemas.microsoft.com/office/drawing/2014/main" val="1947582616"/>
                    </a:ext>
                  </a:extLst>
                </a:gridCol>
                <a:gridCol w="500997">
                  <a:extLst>
                    <a:ext uri="{9D8B030D-6E8A-4147-A177-3AD203B41FA5}">
                      <a16:colId xmlns:a16="http://schemas.microsoft.com/office/drawing/2014/main" val="2530109546"/>
                    </a:ext>
                  </a:extLst>
                </a:gridCol>
                <a:gridCol w="500997">
                  <a:extLst>
                    <a:ext uri="{9D8B030D-6E8A-4147-A177-3AD203B41FA5}">
                      <a16:colId xmlns:a16="http://schemas.microsoft.com/office/drawing/2014/main" val="328872977"/>
                    </a:ext>
                  </a:extLst>
                </a:gridCol>
                <a:gridCol w="500997">
                  <a:extLst>
                    <a:ext uri="{9D8B030D-6E8A-4147-A177-3AD203B41FA5}">
                      <a16:colId xmlns:a16="http://schemas.microsoft.com/office/drawing/2014/main" val="1553493980"/>
                    </a:ext>
                  </a:extLst>
                </a:gridCol>
                <a:gridCol w="500997">
                  <a:extLst>
                    <a:ext uri="{9D8B030D-6E8A-4147-A177-3AD203B41FA5}">
                      <a16:colId xmlns:a16="http://schemas.microsoft.com/office/drawing/2014/main" val="2020946611"/>
                    </a:ext>
                  </a:extLst>
                </a:gridCol>
                <a:gridCol w="500997">
                  <a:extLst>
                    <a:ext uri="{9D8B030D-6E8A-4147-A177-3AD203B41FA5}">
                      <a16:colId xmlns:a16="http://schemas.microsoft.com/office/drawing/2014/main" val="3116916142"/>
                    </a:ext>
                  </a:extLst>
                </a:gridCol>
                <a:gridCol w="500997">
                  <a:extLst>
                    <a:ext uri="{9D8B030D-6E8A-4147-A177-3AD203B41FA5}">
                      <a16:colId xmlns:a16="http://schemas.microsoft.com/office/drawing/2014/main" val="1690316595"/>
                    </a:ext>
                  </a:extLst>
                </a:gridCol>
              </a:tblGrid>
              <a:tr h="370840">
                <a:tc>
                  <a:txBody>
                    <a:bodyPr/>
                    <a:lstStyle/>
                    <a:p>
                      <a:pPr algn="ctr"/>
                      <a:r>
                        <a:rPr lang="es-ES_tradnl" sz="2400" b="1" dirty="0"/>
                        <a:t>1</a:t>
                      </a:r>
                    </a:p>
                  </a:txBody>
                  <a:tcPr/>
                </a:tc>
                <a:tc>
                  <a:txBody>
                    <a:bodyPr/>
                    <a:lstStyle/>
                    <a:p>
                      <a:pPr algn="ctr"/>
                      <a:r>
                        <a:rPr lang="es-ES_tradnl" sz="2400" b="1" dirty="0"/>
                        <a:t>2</a:t>
                      </a:r>
                    </a:p>
                  </a:txBody>
                  <a:tcPr/>
                </a:tc>
                <a:tc>
                  <a:txBody>
                    <a:bodyPr/>
                    <a:lstStyle/>
                    <a:p>
                      <a:pPr algn="ctr"/>
                      <a:r>
                        <a:rPr lang="es-ES_tradnl" sz="2400" b="1" dirty="0"/>
                        <a:t>3</a:t>
                      </a:r>
                    </a:p>
                  </a:txBody>
                  <a:tcPr/>
                </a:tc>
                <a:tc>
                  <a:txBody>
                    <a:bodyPr/>
                    <a:lstStyle/>
                    <a:p>
                      <a:pPr algn="ctr"/>
                      <a:r>
                        <a:rPr lang="es-ES_tradnl" sz="2400" b="1" dirty="0"/>
                        <a:t>4</a:t>
                      </a:r>
                    </a:p>
                  </a:txBody>
                  <a:tcPr/>
                </a:tc>
                <a:tc>
                  <a:txBody>
                    <a:bodyPr/>
                    <a:lstStyle/>
                    <a:p>
                      <a:pPr algn="ctr"/>
                      <a:r>
                        <a:rPr lang="es-ES_tradnl" sz="2400" b="1" dirty="0"/>
                        <a:t>5</a:t>
                      </a:r>
                    </a:p>
                  </a:txBody>
                  <a:tcPr/>
                </a:tc>
                <a:tc>
                  <a:txBody>
                    <a:bodyPr/>
                    <a:lstStyle/>
                    <a:p>
                      <a:pPr algn="ctr"/>
                      <a:r>
                        <a:rPr lang="es-ES_tradnl" sz="2400" b="1" dirty="0"/>
                        <a:t>6</a:t>
                      </a:r>
                    </a:p>
                  </a:txBody>
                  <a:tcPr/>
                </a:tc>
                <a:tc>
                  <a:txBody>
                    <a:bodyPr/>
                    <a:lstStyle/>
                    <a:p>
                      <a:pPr algn="ctr"/>
                      <a:r>
                        <a:rPr lang="es-ES_tradnl" sz="2400" b="1" dirty="0"/>
                        <a:t>7</a:t>
                      </a:r>
                    </a:p>
                  </a:txBody>
                  <a:tcPr/>
                </a:tc>
                <a:tc>
                  <a:txBody>
                    <a:bodyPr/>
                    <a:lstStyle/>
                    <a:p>
                      <a:pPr algn="ctr"/>
                      <a:r>
                        <a:rPr lang="es-ES_tradnl" sz="2400" b="1" dirty="0"/>
                        <a:t>8</a:t>
                      </a:r>
                    </a:p>
                  </a:txBody>
                  <a:tcPr/>
                </a:tc>
                <a:tc>
                  <a:txBody>
                    <a:bodyPr/>
                    <a:lstStyle/>
                    <a:p>
                      <a:pPr algn="ctr"/>
                      <a:r>
                        <a:rPr lang="es-ES_tradnl" sz="2400" b="1" dirty="0"/>
                        <a:t>9</a:t>
                      </a:r>
                    </a:p>
                  </a:txBody>
                  <a:tcPr/>
                </a:tc>
                <a:tc>
                  <a:txBody>
                    <a:bodyPr/>
                    <a:lstStyle/>
                    <a:p>
                      <a:pPr algn="ctr"/>
                      <a:r>
                        <a:rPr lang="es-ES_tradnl" sz="2400" b="1" dirty="0"/>
                        <a:t>10</a:t>
                      </a:r>
                    </a:p>
                  </a:txBody>
                  <a:tcPr/>
                </a:tc>
                <a:tc>
                  <a:txBody>
                    <a:bodyPr/>
                    <a:lstStyle/>
                    <a:p>
                      <a:pPr algn="ctr"/>
                      <a:r>
                        <a:rPr lang="es-ES_tradnl" sz="2400" b="1" dirty="0"/>
                        <a:t>11</a:t>
                      </a:r>
                    </a:p>
                  </a:txBody>
                  <a:tcPr/>
                </a:tc>
                <a:tc>
                  <a:txBody>
                    <a:bodyPr/>
                    <a:lstStyle/>
                    <a:p>
                      <a:pPr algn="ctr"/>
                      <a:r>
                        <a:rPr lang="es-ES_tradnl" sz="2400" b="1" dirty="0"/>
                        <a:t>12</a:t>
                      </a:r>
                    </a:p>
                  </a:txBody>
                  <a:tcPr/>
                </a:tc>
                <a:tc>
                  <a:txBody>
                    <a:bodyPr/>
                    <a:lstStyle/>
                    <a:p>
                      <a:pPr algn="ctr"/>
                      <a:r>
                        <a:rPr lang="es-ES_tradnl" sz="2400" b="1" dirty="0"/>
                        <a:t>13</a:t>
                      </a:r>
                    </a:p>
                  </a:txBody>
                  <a:tcPr/>
                </a:tc>
                <a:tc>
                  <a:txBody>
                    <a:bodyPr/>
                    <a:lstStyle/>
                    <a:p>
                      <a:pPr algn="ctr"/>
                      <a:r>
                        <a:rPr lang="es-ES_tradnl" sz="2400" b="1" dirty="0"/>
                        <a:t>14</a:t>
                      </a:r>
                    </a:p>
                  </a:txBody>
                  <a:tcPr/>
                </a:tc>
                <a:tc>
                  <a:txBody>
                    <a:bodyPr/>
                    <a:lstStyle/>
                    <a:p>
                      <a:pPr algn="ctr"/>
                      <a:r>
                        <a:rPr lang="es-ES_tradnl" sz="2400" b="1" dirty="0"/>
                        <a:t>15</a:t>
                      </a:r>
                    </a:p>
                  </a:txBody>
                  <a:tcPr/>
                </a:tc>
                <a:tc>
                  <a:txBody>
                    <a:bodyPr/>
                    <a:lstStyle/>
                    <a:p>
                      <a:pPr algn="ctr"/>
                      <a:r>
                        <a:rPr lang="es-ES_tradnl" sz="2400" b="1" dirty="0"/>
                        <a:t>16</a:t>
                      </a:r>
                    </a:p>
                  </a:txBody>
                  <a:tcPr/>
                </a:tc>
                <a:extLst>
                  <a:ext uri="{0D108BD9-81ED-4DB2-BD59-A6C34878D82A}">
                    <a16:rowId xmlns:a16="http://schemas.microsoft.com/office/drawing/2014/main" val="267275982"/>
                  </a:ext>
                </a:extLst>
              </a:tr>
              <a:tr h="370840">
                <a:tc>
                  <a:txBody>
                    <a:bodyPr/>
                    <a:lstStyle/>
                    <a:p>
                      <a:pPr algn="ctr"/>
                      <a:r>
                        <a:rPr lang="es-ES_tradnl" sz="2400" b="1" dirty="0">
                          <a:solidFill>
                            <a:schemeClr val="accent6"/>
                          </a:solidFill>
                        </a:rPr>
                        <a:t>J</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solidFill>
                      <a:schemeClr val="accent4">
                        <a:lumMod val="20000"/>
                        <a:lumOff val="80000"/>
                      </a:schemeClr>
                    </a:solidFill>
                  </a:tcPr>
                </a:tc>
                <a:tc>
                  <a:txBody>
                    <a:bodyPr/>
                    <a:lstStyle/>
                    <a:p>
                      <a:pPr algn="ctr"/>
                      <a:r>
                        <a:rPr lang="es-ES_tradnl" sz="2400" b="1" dirty="0">
                          <a:solidFill>
                            <a:schemeClr val="accent6"/>
                          </a:solidFill>
                        </a:rPr>
                        <a:t>J</a:t>
                      </a:r>
                    </a:p>
                  </a:txBody>
                  <a:tcPr>
                    <a:solidFill>
                      <a:schemeClr val="accent4">
                        <a:lumMod val="20000"/>
                        <a:lumOff val="80000"/>
                      </a:schemeClr>
                    </a:solidFill>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6"/>
                          </a:solidFill>
                        </a:rPr>
                        <a:t>J</a:t>
                      </a:r>
                    </a:p>
                  </a:txBody>
                  <a:tcPr/>
                </a:tc>
                <a:tc>
                  <a:txBody>
                    <a:bodyPr/>
                    <a:lstStyle/>
                    <a:p>
                      <a:pPr algn="ctr"/>
                      <a:r>
                        <a:rPr lang="es-ES_tradnl" sz="2400" b="1" dirty="0">
                          <a:solidFill>
                            <a:schemeClr val="accent2"/>
                          </a:solidFill>
                        </a:rPr>
                        <a:t>S</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2400" b="1" dirty="0">
                          <a:solidFill>
                            <a:schemeClr val="accent6"/>
                          </a:solidFill>
                        </a:rPr>
                        <a:t>J</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2"/>
                          </a:solidFill>
                        </a:rPr>
                        <a:t>S</a:t>
                      </a:r>
                    </a:p>
                  </a:txBody>
                  <a:tcPr/>
                </a:tc>
                <a:tc>
                  <a:txBody>
                    <a:bodyPr/>
                    <a:lstStyle/>
                    <a:p>
                      <a:pPr algn="ctr"/>
                      <a:r>
                        <a:rPr lang="es-ES_tradnl" sz="2400" b="1" dirty="0">
                          <a:solidFill>
                            <a:schemeClr val="accent6"/>
                          </a:solidFill>
                        </a:rPr>
                        <a:t>T</a:t>
                      </a:r>
                    </a:p>
                  </a:txBody>
                  <a:tcPr/>
                </a:tc>
                <a:extLst>
                  <a:ext uri="{0D108BD9-81ED-4DB2-BD59-A6C34878D82A}">
                    <a16:rowId xmlns:a16="http://schemas.microsoft.com/office/drawing/2014/main" val="2602000896"/>
                  </a:ext>
                </a:extLst>
              </a:tr>
            </a:tbl>
          </a:graphicData>
        </a:graphic>
      </p:graphicFrame>
      <p:graphicFrame>
        <p:nvGraphicFramePr>
          <p:cNvPr id="18" name="Table 4">
            <a:extLst>
              <a:ext uri="{FF2B5EF4-FFF2-40B4-BE49-F238E27FC236}">
                <a16:creationId xmlns:a16="http://schemas.microsoft.com/office/drawing/2014/main" id="{AD91BD6E-7A6D-BCC4-5188-D6FDCC1E5151}"/>
              </a:ext>
            </a:extLst>
          </p:cNvPr>
          <p:cNvGraphicFramePr>
            <a:graphicFrameLocks noGrp="1"/>
          </p:cNvGraphicFramePr>
          <p:nvPr>
            <p:extLst>
              <p:ext uri="{D42A27DB-BD31-4B8C-83A1-F6EECF244321}">
                <p14:modId xmlns:p14="http://schemas.microsoft.com/office/powerpoint/2010/main" val="78863030"/>
              </p:ext>
            </p:extLst>
          </p:nvPr>
        </p:nvGraphicFramePr>
        <p:xfrm>
          <a:off x="838200" y="3712190"/>
          <a:ext cx="8015952" cy="914400"/>
        </p:xfrm>
        <a:graphic>
          <a:graphicData uri="http://schemas.openxmlformats.org/drawingml/2006/table">
            <a:tbl>
              <a:tblPr firstRow="1" bandRow="1">
                <a:tableStyleId>{5C22544A-7EE6-4342-B048-85BDC9FD1C3A}</a:tableStyleId>
              </a:tblPr>
              <a:tblGrid>
                <a:gridCol w="500997">
                  <a:extLst>
                    <a:ext uri="{9D8B030D-6E8A-4147-A177-3AD203B41FA5}">
                      <a16:colId xmlns:a16="http://schemas.microsoft.com/office/drawing/2014/main" val="55530839"/>
                    </a:ext>
                  </a:extLst>
                </a:gridCol>
                <a:gridCol w="500997">
                  <a:extLst>
                    <a:ext uri="{9D8B030D-6E8A-4147-A177-3AD203B41FA5}">
                      <a16:colId xmlns:a16="http://schemas.microsoft.com/office/drawing/2014/main" val="115263666"/>
                    </a:ext>
                  </a:extLst>
                </a:gridCol>
                <a:gridCol w="500997">
                  <a:extLst>
                    <a:ext uri="{9D8B030D-6E8A-4147-A177-3AD203B41FA5}">
                      <a16:colId xmlns:a16="http://schemas.microsoft.com/office/drawing/2014/main" val="771475273"/>
                    </a:ext>
                  </a:extLst>
                </a:gridCol>
                <a:gridCol w="500997">
                  <a:extLst>
                    <a:ext uri="{9D8B030D-6E8A-4147-A177-3AD203B41FA5}">
                      <a16:colId xmlns:a16="http://schemas.microsoft.com/office/drawing/2014/main" val="346316552"/>
                    </a:ext>
                  </a:extLst>
                </a:gridCol>
                <a:gridCol w="500997">
                  <a:extLst>
                    <a:ext uri="{9D8B030D-6E8A-4147-A177-3AD203B41FA5}">
                      <a16:colId xmlns:a16="http://schemas.microsoft.com/office/drawing/2014/main" val="2198330534"/>
                    </a:ext>
                  </a:extLst>
                </a:gridCol>
                <a:gridCol w="500997">
                  <a:extLst>
                    <a:ext uri="{9D8B030D-6E8A-4147-A177-3AD203B41FA5}">
                      <a16:colId xmlns:a16="http://schemas.microsoft.com/office/drawing/2014/main" val="1250423865"/>
                    </a:ext>
                  </a:extLst>
                </a:gridCol>
                <a:gridCol w="500997">
                  <a:extLst>
                    <a:ext uri="{9D8B030D-6E8A-4147-A177-3AD203B41FA5}">
                      <a16:colId xmlns:a16="http://schemas.microsoft.com/office/drawing/2014/main" val="2599712550"/>
                    </a:ext>
                  </a:extLst>
                </a:gridCol>
                <a:gridCol w="500997">
                  <a:extLst>
                    <a:ext uri="{9D8B030D-6E8A-4147-A177-3AD203B41FA5}">
                      <a16:colId xmlns:a16="http://schemas.microsoft.com/office/drawing/2014/main" val="3056995704"/>
                    </a:ext>
                  </a:extLst>
                </a:gridCol>
                <a:gridCol w="500997">
                  <a:extLst>
                    <a:ext uri="{9D8B030D-6E8A-4147-A177-3AD203B41FA5}">
                      <a16:colId xmlns:a16="http://schemas.microsoft.com/office/drawing/2014/main" val="465971242"/>
                    </a:ext>
                  </a:extLst>
                </a:gridCol>
                <a:gridCol w="500997">
                  <a:extLst>
                    <a:ext uri="{9D8B030D-6E8A-4147-A177-3AD203B41FA5}">
                      <a16:colId xmlns:a16="http://schemas.microsoft.com/office/drawing/2014/main" val="1947582616"/>
                    </a:ext>
                  </a:extLst>
                </a:gridCol>
                <a:gridCol w="500997">
                  <a:extLst>
                    <a:ext uri="{9D8B030D-6E8A-4147-A177-3AD203B41FA5}">
                      <a16:colId xmlns:a16="http://schemas.microsoft.com/office/drawing/2014/main" val="2530109546"/>
                    </a:ext>
                  </a:extLst>
                </a:gridCol>
                <a:gridCol w="500997">
                  <a:extLst>
                    <a:ext uri="{9D8B030D-6E8A-4147-A177-3AD203B41FA5}">
                      <a16:colId xmlns:a16="http://schemas.microsoft.com/office/drawing/2014/main" val="328872977"/>
                    </a:ext>
                  </a:extLst>
                </a:gridCol>
                <a:gridCol w="500997">
                  <a:extLst>
                    <a:ext uri="{9D8B030D-6E8A-4147-A177-3AD203B41FA5}">
                      <a16:colId xmlns:a16="http://schemas.microsoft.com/office/drawing/2014/main" val="1553493980"/>
                    </a:ext>
                  </a:extLst>
                </a:gridCol>
                <a:gridCol w="500997">
                  <a:extLst>
                    <a:ext uri="{9D8B030D-6E8A-4147-A177-3AD203B41FA5}">
                      <a16:colId xmlns:a16="http://schemas.microsoft.com/office/drawing/2014/main" val="2020946611"/>
                    </a:ext>
                  </a:extLst>
                </a:gridCol>
                <a:gridCol w="500997">
                  <a:extLst>
                    <a:ext uri="{9D8B030D-6E8A-4147-A177-3AD203B41FA5}">
                      <a16:colId xmlns:a16="http://schemas.microsoft.com/office/drawing/2014/main" val="3116916142"/>
                    </a:ext>
                  </a:extLst>
                </a:gridCol>
                <a:gridCol w="500997">
                  <a:extLst>
                    <a:ext uri="{9D8B030D-6E8A-4147-A177-3AD203B41FA5}">
                      <a16:colId xmlns:a16="http://schemas.microsoft.com/office/drawing/2014/main" val="1690316595"/>
                    </a:ext>
                  </a:extLst>
                </a:gridCol>
              </a:tblGrid>
              <a:tr h="370840">
                <a:tc>
                  <a:txBody>
                    <a:bodyPr/>
                    <a:lstStyle/>
                    <a:p>
                      <a:pPr algn="ctr"/>
                      <a:r>
                        <a:rPr lang="es-ES_tradnl" sz="2400" b="1" dirty="0"/>
                        <a:t>1</a:t>
                      </a:r>
                    </a:p>
                  </a:txBody>
                  <a:tcPr/>
                </a:tc>
                <a:tc>
                  <a:txBody>
                    <a:bodyPr/>
                    <a:lstStyle/>
                    <a:p>
                      <a:pPr algn="ctr"/>
                      <a:r>
                        <a:rPr lang="es-ES_tradnl" sz="2400" b="1" dirty="0"/>
                        <a:t>2</a:t>
                      </a:r>
                    </a:p>
                  </a:txBody>
                  <a:tcPr/>
                </a:tc>
                <a:tc>
                  <a:txBody>
                    <a:bodyPr/>
                    <a:lstStyle/>
                    <a:p>
                      <a:pPr algn="ctr"/>
                      <a:r>
                        <a:rPr lang="es-ES_tradnl" sz="2400" b="1" dirty="0"/>
                        <a:t>3</a:t>
                      </a:r>
                    </a:p>
                  </a:txBody>
                  <a:tcPr/>
                </a:tc>
                <a:tc>
                  <a:txBody>
                    <a:bodyPr/>
                    <a:lstStyle/>
                    <a:p>
                      <a:pPr algn="ctr"/>
                      <a:r>
                        <a:rPr lang="es-ES_tradnl" sz="2400" b="1" dirty="0"/>
                        <a:t>4</a:t>
                      </a:r>
                    </a:p>
                  </a:txBody>
                  <a:tcPr/>
                </a:tc>
                <a:tc>
                  <a:txBody>
                    <a:bodyPr/>
                    <a:lstStyle/>
                    <a:p>
                      <a:pPr algn="ctr"/>
                      <a:r>
                        <a:rPr lang="es-ES_tradnl" sz="2400" b="1" dirty="0"/>
                        <a:t>5</a:t>
                      </a:r>
                    </a:p>
                  </a:txBody>
                  <a:tcPr/>
                </a:tc>
                <a:tc>
                  <a:txBody>
                    <a:bodyPr/>
                    <a:lstStyle/>
                    <a:p>
                      <a:pPr algn="ctr"/>
                      <a:r>
                        <a:rPr lang="es-ES_tradnl" sz="2400" b="1" dirty="0"/>
                        <a:t>6</a:t>
                      </a:r>
                    </a:p>
                  </a:txBody>
                  <a:tcPr/>
                </a:tc>
                <a:tc>
                  <a:txBody>
                    <a:bodyPr/>
                    <a:lstStyle/>
                    <a:p>
                      <a:pPr algn="ctr"/>
                      <a:r>
                        <a:rPr lang="es-ES_tradnl" sz="2400" b="1" dirty="0"/>
                        <a:t>7</a:t>
                      </a:r>
                    </a:p>
                  </a:txBody>
                  <a:tcPr/>
                </a:tc>
                <a:tc>
                  <a:txBody>
                    <a:bodyPr/>
                    <a:lstStyle/>
                    <a:p>
                      <a:pPr algn="ctr"/>
                      <a:r>
                        <a:rPr lang="es-ES_tradnl" sz="2400" b="1" dirty="0"/>
                        <a:t>8</a:t>
                      </a:r>
                    </a:p>
                  </a:txBody>
                  <a:tcPr/>
                </a:tc>
                <a:tc>
                  <a:txBody>
                    <a:bodyPr/>
                    <a:lstStyle/>
                    <a:p>
                      <a:pPr algn="ctr"/>
                      <a:r>
                        <a:rPr lang="es-ES_tradnl" sz="2400" b="1" dirty="0"/>
                        <a:t>9</a:t>
                      </a:r>
                    </a:p>
                  </a:txBody>
                  <a:tcPr/>
                </a:tc>
                <a:tc>
                  <a:txBody>
                    <a:bodyPr/>
                    <a:lstStyle/>
                    <a:p>
                      <a:pPr algn="ctr"/>
                      <a:r>
                        <a:rPr lang="es-ES_tradnl" sz="2400" b="1" dirty="0"/>
                        <a:t>10</a:t>
                      </a:r>
                    </a:p>
                  </a:txBody>
                  <a:tcPr/>
                </a:tc>
                <a:tc>
                  <a:txBody>
                    <a:bodyPr/>
                    <a:lstStyle/>
                    <a:p>
                      <a:pPr algn="ctr"/>
                      <a:r>
                        <a:rPr lang="es-ES_tradnl" sz="2400" b="1" dirty="0"/>
                        <a:t>11</a:t>
                      </a:r>
                    </a:p>
                  </a:txBody>
                  <a:tcPr/>
                </a:tc>
                <a:tc>
                  <a:txBody>
                    <a:bodyPr/>
                    <a:lstStyle/>
                    <a:p>
                      <a:pPr algn="ctr"/>
                      <a:r>
                        <a:rPr lang="es-ES_tradnl" sz="2400" b="1" dirty="0"/>
                        <a:t>12</a:t>
                      </a:r>
                    </a:p>
                  </a:txBody>
                  <a:tcPr/>
                </a:tc>
                <a:tc>
                  <a:txBody>
                    <a:bodyPr/>
                    <a:lstStyle/>
                    <a:p>
                      <a:pPr algn="ctr"/>
                      <a:r>
                        <a:rPr lang="es-ES_tradnl" sz="2400" b="1" dirty="0"/>
                        <a:t>13</a:t>
                      </a:r>
                    </a:p>
                  </a:txBody>
                  <a:tcPr/>
                </a:tc>
                <a:tc>
                  <a:txBody>
                    <a:bodyPr/>
                    <a:lstStyle/>
                    <a:p>
                      <a:pPr algn="ctr"/>
                      <a:r>
                        <a:rPr lang="es-ES_tradnl" sz="2400" b="1" dirty="0"/>
                        <a:t>14</a:t>
                      </a:r>
                    </a:p>
                  </a:txBody>
                  <a:tcPr/>
                </a:tc>
                <a:tc>
                  <a:txBody>
                    <a:bodyPr/>
                    <a:lstStyle/>
                    <a:p>
                      <a:pPr algn="ctr"/>
                      <a:r>
                        <a:rPr lang="es-ES_tradnl" sz="2400" b="1" dirty="0"/>
                        <a:t>15</a:t>
                      </a:r>
                    </a:p>
                  </a:txBody>
                  <a:tcPr/>
                </a:tc>
                <a:tc>
                  <a:txBody>
                    <a:bodyPr/>
                    <a:lstStyle/>
                    <a:p>
                      <a:pPr algn="ctr"/>
                      <a:r>
                        <a:rPr lang="es-ES_tradnl" sz="2400" b="1" dirty="0"/>
                        <a:t>16</a:t>
                      </a:r>
                    </a:p>
                  </a:txBody>
                  <a:tcPr/>
                </a:tc>
                <a:extLst>
                  <a:ext uri="{0D108BD9-81ED-4DB2-BD59-A6C34878D82A}">
                    <a16:rowId xmlns:a16="http://schemas.microsoft.com/office/drawing/2014/main" val="267275982"/>
                  </a:ext>
                </a:extLst>
              </a:tr>
              <a:tr h="370840">
                <a:tc>
                  <a:txBody>
                    <a:bodyPr/>
                    <a:lstStyle/>
                    <a:p>
                      <a:pPr algn="ctr"/>
                      <a:r>
                        <a:rPr lang="es-ES_tradnl" sz="2400" b="1" dirty="0">
                          <a:solidFill>
                            <a:schemeClr val="accent6"/>
                          </a:solidFill>
                        </a:rPr>
                        <a:t>J</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solidFill>
                      <a:schemeClr val="accent4">
                        <a:lumMod val="20000"/>
                        <a:lumOff val="80000"/>
                      </a:schemeClr>
                    </a:solidFill>
                  </a:tcPr>
                </a:tc>
                <a:tc>
                  <a:txBody>
                    <a:bodyPr/>
                    <a:lstStyle/>
                    <a:p>
                      <a:pPr algn="ctr"/>
                      <a:r>
                        <a:rPr lang="es-ES_tradnl" sz="2400" b="1" dirty="0">
                          <a:solidFill>
                            <a:schemeClr val="accent6"/>
                          </a:solidFill>
                        </a:rPr>
                        <a:t>J</a:t>
                      </a:r>
                    </a:p>
                  </a:txBody>
                  <a:tcPr>
                    <a:solidFill>
                      <a:schemeClr val="accent4">
                        <a:lumMod val="20000"/>
                        <a:lumOff val="80000"/>
                      </a:schemeClr>
                    </a:solidFill>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solidFill>
                      <a:schemeClr val="accent4">
                        <a:lumMod val="20000"/>
                        <a:lumOff val="80000"/>
                      </a:schemeClr>
                    </a:solidFill>
                  </a:tcPr>
                </a:tc>
                <a:tc>
                  <a:txBody>
                    <a:bodyPr/>
                    <a:lstStyle/>
                    <a:p>
                      <a:pPr algn="ctr"/>
                      <a:r>
                        <a:rPr lang="es-ES_tradnl" sz="2400" b="1" dirty="0">
                          <a:solidFill>
                            <a:schemeClr val="accent2"/>
                          </a:solidFill>
                        </a:rPr>
                        <a:t>H</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6"/>
                          </a:solidFill>
                        </a:rPr>
                        <a:t>J</a:t>
                      </a:r>
                    </a:p>
                  </a:txBody>
                  <a:tcPr/>
                </a:tc>
                <a:tc>
                  <a:txBody>
                    <a:bodyPr/>
                    <a:lstStyle/>
                    <a:p>
                      <a:pPr algn="ctr"/>
                      <a:r>
                        <a:rPr lang="es-ES_tradnl" sz="2400" b="1" dirty="0">
                          <a:solidFill>
                            <a:schemeClr val="accent2"/>
                          </a:solidFill>
                        </a:rPr>
                        <a:t>S</a:t>
                      </a:r>
                    </a:p>
                  </a:txBody>
                  <a:tcPr>
                    <a:solidFill>
                      <a:schemeClr val="accent4">
                        <a:lumMod val="20000"/>
                        <a:lumOff val="80000"/>
                      </a:schemeClr>
                    </a:solidFill>
                  </a:tcPr>
                </a:tc>
                <a:tc>
                  <a:txBody>
                    <a:bodyPr/>
                    <a:lstStyle/>
                    <a:p>
                      <a:pPr algn="ctr"/>
                      <a:r>
                        <a:rPr lang="es-ES_tradnl" sz="2400" b="1" dirty="0">
                          <a:solidFill>
                            <a:schemeClr val="accent6"/>
                          </a:solidFill>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ES_tradnl" sz="2400" b="1" dirty="0">
                          <a:solidFill>
                            <a:schemeClr val="accent6"/>
                          </a:solidFill>
                        </a:rPr>
                        <a:t>J</a:t>
                      </a:r>
                    </a:p>
                  </a:txBody>
                  <a:tcPr/>
                </a:tc>
                <a:tc>
                  <a:txBody>
                    <a:bodyPr/>
                    <a:lstStyle/>
                    <a:p>
                      <a:pPr algn="ctr"/>
                      <a:r>
                        <a:rPr lang="es-ES_tradnl" sz="2400" b="1" dirty="0">
                          <a:solidFill>
                            <a:schemeClr val="accent2"/>
                          </a:solidFill>
                        </a:rPr>
                        <a:t>H</a:t>
                      </a:r>
                    </a:p>
                  </a:txBody>
                  <a:tcPr/>
                </a:tc>
                <a:tc>
                  <a:txBody>
                    <a:bodyPr/>
                    <a:lstStyle/>
                    <a:p>
                      <a:pPr algn="ctr"/>
                      <a:r>
                        <a:rPr lang="es-ES_tradnl" sz="2400" b="1" dirty="0">
                          <a:solidFill>
                            <a:schemeClr val="accent2"/>
                          </a:solidFill>
                        </a:rPr>
                        <a:t>S</a:t>
                      </a:r>
                    </a:p>
                  </a:txBody>
                  <a:tcPr/>
                </a:tc>
                <a:tc>
                  <a:txBody>
                    <a:bodyPr/>
                    <a:lstStyle/>
                    <a:p>
                      <a:pPr algn="ctr"/>
                      <a:r>
                        <a:rPr lang="es-ES_tradnl" sz="2400" b="1" dirty="0">
                          <a:solidFill>
                            <a:schemeClr val="accent6"/>
                          </a:solidFill>
                        </a:rPr>
                        <a:t>T</a:t>
                      </a:r>
                    </a:p>
                  </a:txBody>
                  <a:tcPr/>
                </a:tc>
                <a:extLst>
                  <a:ext uri="{0D108BD9-81ED-4DB2-BD59-A6C34878D82A}">
                    <a16:rowId xmlns:a16="http://schemas.microsoft.com/office/drawing/2014/main" val="2602000896"/>
                  </a:ext>
                </a:extLst>
              </a:tr>
            </a:tbl>
          </a:graphicData>
        </a:graphic>
      </p:graphicFrame>
      <p:sp>
        <p:nvSpPr>
          <p:cNvPr id="19" name="TextBox 18">
            <a:extLst>
              <a:ext uri="{FF2B5EF4-FFF2-40B4-BE49-F238E27FC236}">
                <a16:creationId xmlns:a16="http://schemas.microsoft.com/office/drawing/2014/main" id="{5FE6EB5C-3763-8352-483B-D70A52B854C9}"/>
              </a:ext>
            </a:extLst>
          </p:cNvPr>
          <p:cNvSpPr txBox="1"/>
          <p:nvPr/>
        </p:nvSpPr>
        <p:spPr>
          <a:xfrm>
            <a:off x="-14876" y="4136738"/>
            <a:ext cx="907621" cy="1031051"/>
          </a:xfrm>
          <a:prstGeom prst="rect">
            <a:avLst/>
          </a:prstGeom>
          <a:noFill/>
        </p:spPr>
        <p:txBody>
          <a:bodyPr wrap="none" rtlCol="0">
            <a:spAutoFit/>
          </a:bodyPr>
          <a:lstStyle/>
          <a:p>
            <a:pPr>
              <a:spcAft>
                <a:spcPts val="600"/>
              </a:spcAft>
            </a:pPr>
            <a:r>
              <a:rPr lang="es-ES_tradnl" sz="2800" dirty="0"/>
              <a:t>Alg 1</a:t>
            </a:r>
          </a:p>
          <a:p>
            <a:pPr>
              <a:spcAft>
                <a:spcPts val="600"/>
              </a:spcAft>
            </a:pPr>
            <a:r>
              <a:rPr lang="es-ES_tradnl" sz="2800" dirty="0"/>
              <a:t>Alg 2</a:t>
            </a:r>
          </a:p>
        </p:txBody>
      </p:sp>
    </p:spTree>
    <p:extLst>
      <p:ext uri="{BB962C8B-B14F-4D97-AF65-F5344CB8AC3E}">
        <p14:creationId xmlns:p14="http://schemas.microsoft.com/office/powerpoint/2010/main" val="8407483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A7CE4-1F65-0A4C-B489-6F8E71BAECD8}"/>
              </a:ext>
            </a:extLst>
          </p:cNvPr>
          <p:cNvSpPr>
            <a:spLocks noGrp="1"/>
          </p:cNvSpPr>
          <p:nvPr>
            <p:ph type="title"/>
          </p:nvPr>
        </p:nvSpPr>
        <p:spPr/>
        <p:txBody>
          <a:bodyPr/>
          <a:lstStyle/>
          <a:p>
            <a:r>
              <a:rPr lang="en-US" dirty="0"/>
              <a:t>Solution #2: Assume Special Structure</a:t>
            </a:r>
          </a:p>
        </p:txBody>
      </p:sp>
      <p:sp>
        <p:nvSpPr>
          <p:cNvPr id="4" name="Slide Number Placeholder 3">
            <a:extLst>
              <a:ext uri="{FF2B5EF4-FFF2-40B4-BE49-F238E27FC236}">
                <a16:creationId xmlns:a16="http://schemas.microsoft.com/office/drawing/2014/main" id="{05979DFB-F35F-A04C-BEF8-9268113B8100}"/>
              </a:ext>
            </a:extLst>
          </p:cNvPr>
          <p:cNvSpPr>
            <a:spLocks noGrp="1"/>
          </p:cNvSpPr>
          <p:nvPr>
            <p:ph type="sldNum" sz="quarter" idx="12"/>
          </p:nvPr>
        </p:nvSpPr>
        <p:spPr/>
        <p:txBody>
          <a:bodyPr/>
          <a:lstStyle/>
          <a:p>
            <a:fld id="{9E969584-4773-A84E-8391-EEC4BE76D611}" type="slidenum">
              <a:rPr lang="en-US" smtClean="0"/>
              <a:t>47</a:t>
            </a:fld>
            <a:endParaRPr lang="en-US" dirty="0"/>
          </a:p>
        </p:txBody>
      </p:sp>
      <p:sp>
        <p:nvSpPr>
          <p:cNvPr id="3" name="Content Placeholder 2">
            <a:extLst>
              <a:ext uri="{FF2B5EF4-FFF2-40B4-BE49-F238E27FC236}">
                <a16:creationId xmlns:a16="http://schemas.microsoft.com/office/drawing/2014/main" id="{4151FD35-02A7-A734-AA96-5DB11928CA7E}"/>
              </a:ext>
            </a:extLst>
          </p:cNvPr>
          <p:cNvSpPr txBox="1">
            <a:spLocks/>
          </p:cNvSpPr>
          <p:nvPr/>
        </p:nvSpPr>
        <p:spPr>
          <a:xfrm>
            <a:off x="838200" y="1711073"/>
            <a:ext cx="10335323" cy="2312446"/>
          </a:xfrm>
          <a:prstGeom prst="rect">
            <a:avLst/>
          </a:prstGeom>
          <a:solidFill>
            <a:schemeClr val="accent6">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Theorem.</a:t>
            </a:r>
            <a:r>
              <a:rPr lang="en-US" dirty="0"/>
              <a:t>  If quota categories are nested and there is at least one feasible selection, </a:t>
            </a:r>
          </a:p>
          <a:p>
            <a:r>
              <a:rPr lang="en-US" dirty="0"/>
              <a:t>Algorithm 1 may fail to find a feasible selection. </a:t>
            </a:r>
          </a:p>
          <a:p>
            <a:r>
              <a:rPr lang="en-US" dirty="0"/>
              <a:t>Algorithm 2 finds a feasible selection that priority dominates all other feasible selections.</a:t>
            </a:r>
          </a:p>
          <a:p>
            <a:pPr marL="0" indent="0">
              <a:buFont typeface="Arial" panose="020B0604020202020204" pitchFamily="34" charset="0"/>
              <a:buNone/>
            </a:pPr>
            <a:endParaRPr lang="en-US" dirty="0"/>
          </a:p>
        </p:txBody>
      </p:sp>
    </p:spTree>
    <p:extLst>
      <p:ext uri="{BB962C8B-B14F-4D97-AF65-F5344CB8AC3E}">
        <p14:creationId xmlns:p14="http://schemas.microsoft.com/office/powerpoint/2010/main" val="190445663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A7CE4-1F65-0A4C-B489-6F8E71BAECD8}"/>
              </a:ext>
            </a:extLst>
          </p:cNvPr>
          <p:cNvSpPr>
            <a:spLocks noGrp="1"/>
          </p:cNvSpPr>
          <p:nvPr>
            <p:ph type="title"/>
          </p:nvPr>
        </p:nvSpPr>
        <p:spPr/>
        <p:txBody>
          <a:bodyPr/>
          <a:lstStyle/>
          <a:p>
            <a:r>
              <a:rPr lang="en-US" dirty="0"/>
              <a:t>Alternative Algorithm </a:t>
            </a:r>
            <a:br>
              <a:rPr lang="en-US" dirty="0"/>
            </a:br>
            <a:r>
              <a:rPr lang="en-US" dirty="0"/>
              <a:t>That Works For Hierarchies</a:t>
            </a:r>
          </a:p>
        </p:txBody>
      </p:sp>
      <p:sp>
        <p:nvSpPr>
          <p:cNvPr id="4" name="Slide Number Placeholder 3">
            <a:extLst>
              <a:ext uri="{FF2B5EF4-FFF2-40B4-BE49-F238E27FC236}">
                <a16:creationId xmlns:a16="http://schemas.microsoft.com/office/drawing/2014/main" id="{05979DFB-F35F-A04C-BEF8-9268113B8100}"/>
              </a:ext>
            </a:extLst>
          </p:cNvPr>
          <p:cNvSpPr>
            <a:spLocks noGrp="1"/>
          </p:cNvSpPr>
          <p:nvPr>
            <p:ph type="sldNum" sz="quarter" idx="12"/>
          </p:nvPr>
        </p:nvSpPr>
        <p:spPr/>
        <p:txBody>
          <a:bodyPr/>
          <a:lstStyle/>
          <a:p>
            <a:fld id="{9E969584-4773-A84E-8391-EEC4BE76D611}" type="slidenum">
              <a:rPr lang="en-US" smtClean="0"/>
              <a:t>48</a:t>
            </a:fld>
            <a:endParaRPr lang="en-US" dirty="0"/>
          </a:p>
        </p:txBody>
      </p:sp>
      <p:sp>
        <p:nvSpPr>
          <p:cNvPr id="5" name="Content Placeholder 2">
            <a:extLst>
              <a:ext uri="{FF2B5EF4-FFF2-40B4-BE49-F238E27FC236}">
                <a16:creationId xmlns:a16="http://schemas.microsoft.com/office/drawing/2014/main" id="{D5D917A6-C281-3444-9709-3C3CBD57BD0A}"/>
              </a:ext>
            </a:extLst>
          </p:cNvPr>
          <p:cNvSpPr txBox="1">
            <a:spLocks/>
          </p:cNvSpPr>
          <p:nvPr/>
        </p:nvSpPr>
        <p:spPr>
          <a:xfrm>
            <a:off x="851244" y="4986603"/>
            <a:ext cx="10515600" cy="1797980"/>
          </a:xfrm>
          <a:prstGeom prst="rect">
            <a:avLst/>
          </a:prstGeom>
          <a:solidFill>
            <a:schemeClr val="accent6">
              <a:lumMod val="20000"/>
              <a:lumOff val="80000"/>
            </a:schemeClr>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a:t>Theorem (Minimum + Maximum Quotas).</a:t>
            </a:r>
            <a:r>
              <a:rPr lang="en-US" dirty="0"/>
              <a:t> When quota categories form a hierarchy and there is at least one feasible selection:</a:t>
            </a:r>
          </a:p>
          <a:p>
            <a:pPr marL="0" indent="0">
              <a:buFont typeface="Arial" panose="020B0604020202020204" pitchFamily="34" charset="0"/>
              <a:buNone/>
            </a:pPr>
            <a:r>
              <a:rPr lang="en-US" dirty="0"/>
              <a:t>Bottom Up Minimums finds a feasible selection that priority dominates any other feasible selection. (Equivalent to Algorithm 2)</a:t>
            </a:r>
          </a:p>
          <a:p>
            <a:pPr marL="0" indent="0">
              <a:buFont typeface="Arial" panose="020B0604020202020204" pitchFamily="34" charset="0"/>
              <a:buNone/>
            </a:pPr>
            <a:endParaRPr lang="en-US" dirty="0"/>
          </a:p>
        </p:txBody>
      </p:sp>
      <p:sp>
        <p:nvSpPr>
          <p:cNvPr id="6" name="TextBox 5">
            <a:extLst>
              <a:ext uri="{FF2B5EF4-FFF2-40B4-BE49-F238E27FC236}">
                <a16:creationId xmlns:a16="http://schemas.microsoft.com/office/drawing/2014/main" id="{5C80C8FD-D683-5644-864D-915970AA9EB7}"/>
              </a:ext>
            </a:extLst>
          </p:cNvPr>
          <p:cNvSpPr txBox="1"/>
          <p:nvPr/>
        </p:nvSpPr>
        <p:spPr>
          <a:xfrm>
            <a:off x="838199" y="4367194"/>
            <a:ext cx="11303672" cy="523220"/>
          </a:xfrm>
          <a:prstGeom prst="rect">
            <a:avLst/>
          </a:prstGeom>
          <a:noFill/>
        </p:spPr>
        <p:txBody>
          <a:bodyPr wrap="none" rtlCol="0">
            <a:spAutoFit/>
          </a:bodyPr>
          <a:lstStyle/>
          <a:p>
            <a:r>
              <a:rPr lang="en-US" sz="2800" b="1" dirty="0"/>
              <a:t>Note:  </a:t>
            </a:r>
            <a:r>
              <a:rPr lang="en-US" sz="2800" dirty="0"/>
              <a:t>Order in which categories in each level are processed does not matter.</a:t>
            </a:r>
          </a:p>
        </p:txBody>
      </p:sp>
      <p:sp>
        <p:nvSpPr>
          <p:cNvPr id="7" name="Rounded Rectangle 6">
            <a:extLst>
              <a:ext uri="{FF2B5EF4-FFF2-40B4-BE49-F238E27FC236}">
                <a16:creationId xmlns:a16="http://schemas.microsoft.com/office/drawing/2014/main" id="{B81D57D8-C873-4643-9153-A4FFF5AD7E72}"/>
              </a:ext>
            </a:extLst>
          </p:cNvPr>
          <p:cNvSpPr/>
          <p:nvPr/>
        </p:nvSpPr>
        <p:spPr>
          <a:xfrm>
            <a:off x="8868188" y="365125"/>
            <a:ext cx="1669360" cy="51697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A</a:t>
            </a:r>
          </a:p>
        </p:txBody>
      </p:sp>
      <p:sp>
        <p:nvSpPr>
          <p:cNvPr id="8" name="Rounded Rectangle 7">
            <a:extLst>
              <a:ext uri="{FF2B5EF4-FFF2-40B4-BE49-F238E27FC236}">
                <a16:creationId xmlns:a16="http://schemas.microsoft.com/office/drawing/2014/main" id="{9D5005EC-3522-D941-9B68-015C216525B6}"/>
              </a:ext>
            </a:extLst>
          </p:cNvPr>
          <p:cNvSpPr/>
          <p:nvPr/>
        </p:nvSpPr>
        <p:spPr>
          <a:xfrm>
            <a:off x="10020713" y="1402211"/>
            <a:ext cx="1809750" cy="51697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C</a:t>
            </a:r>
          </a:p>
        </p:txBody>
      </p:sp>
      <p:sp>
        <p:nvSpPr>
          <p:cNvPr id="9" name="Rounded Rectangle 8">
            <a:extLst>
              <a:ext uri="{FF2B5EF4-FFF2-40B4-BE49-F238E27FC236}">
                <a16:creationId xmlns:a16="http://schemas.microsoft.com/office/drawing/2014/main" id="{375A4309-6ABB-114C-A238-84D384CA65E4}"/>
              </a:ext>
            </a:extLst>
          </p:cNvPr>
          <p:cNvSpPr/>
          <p:nvPr/>
        </p:nvSpPr>
        <p:spPr>
          <a:xfrm>
            <a:off x="7606124" y="1402210"/>
            <a:ext cx="1809750" cy="51697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B</a:t>
            </a:r>
          </a:p>
        </p:txBody>
      </p:sp>
      <p:sp>
        <p:nvSpPr>
          <p:cNvPr id="10" name="Rounded Rectangle 9">
            <a:extLst>
              <a:ext uri="{FF2B5EF4-FFF2-40B4-BE49-F238E27FC236}">
                <a16:creationId xmlns:a16="http://schemas.microsoft.com/office/drawing/2014/main" id="{F00BD63A-76B8-D64C-8ECC-186826FEDB3B}"/>
              </a:ext>
            </a:extLst>
          </p:cNvPr>
          <p:cNvSpPr/>
          <p:nvPr/>
        </p:nvSpPr>
        <p:spPr>
          <a:xfrm>
            <a:off x="10855393" y="2692116"/>
            <a:ext cx="1022902" cy="516973"/>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F</a:t>
            </a:r>
          </a:p>
        </p:txBody>
      </p:sp>
      <p:sp>
        <p:nvSpPr>
          <p:cNvPr id="11" name="Rounded Rectangle 10">
            <a:extLst>
              <a:ext uri="{FF2B5EF4-FFF2-40B4-BE49-F238E27FC236}">
                <a16:creationId xmlns:a16="http://schemas.microsoft.com/office/drawing/2014/main" id="{CEE74100-0470-234A-B588-F7CAE9D5CD67}"/>
              </a:ext>
            </a:extLst>
          </p:cNvPr>
          <p:cNvSpPr/>
          <p:nvPr/>
        </p:nvSpPr>
        <p:spPr>
          <a:xfrm>
            <a:off x="9648617" y="2692115"/>
            <a:ext cx="1022902" cy="516973"/>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E</a:t>
            </a:r>
          </a:p>
        </p:txBody>
      </p:sp>
      <p:sp>
        <p:nvSpPr>
          <p:cNvPr id="12" name="Rounded Rectangle 11">
            <a:extLst>
              <a:ext uri="{FF2B5EF4-FFF2-40B4-BE49-F238E27FC236}">
                <a16:creationId xmlns:a16="http://schemas.microsoft.com/office/drawing/2014/main" id="{1D604DC2-EFFB-F44C-BD5C-0878441A20C0}"/>
              </a:ext>
            </a:extLst>
          </p:cNvPr>
          <p:cNvSpPr/>
          <p:nvPr/>
        </p:nvSpPr>
        <p:spPr>
          <a:xfrm>
            <a:off x="7588316" y="2692114"/>
            <a:ext cx="1022902" cy="516973"/>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D</a:t>
            </a:r>
          </a:p>
        </p:txBody>
      </p:sp>
      <p:cxnSp>
        <p:nvCxnSpPr>
          <p:cNvPr id="13" name="Straight Connector 12">
            <a:extLst>
              <a:ext uri="{FF2B5EF4-FFF2-40B4-BE49-F238E27FC236}">
                <a16:creationId xmlns:a16="http://schemas.microsoft.com/office/drawing/2014/main" id="{E3C7056B-F8EA-044E-B56C-9A8FC8D12AD6}"/>
              </a:ext>
            </a:extLst>
          </p:cNvPr>
          <p:cNvCxnSpPr>
            <a:cxnSpLocks/>
            <a:stCxn id="7" idx="2"/>
            <a:endCxn id="9" idx="0"/>
          </p:cNvCxnSpPr>
          <p:nvPr/>
        </p:nvCxnSpPr>
        <p:spPr>
          <a:xfrm flipH="1">
            <a:off x="8510999" y="882098"/>
            <a:ext cx="1191869" cy="520112"/>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8FFF713A-4A6E-0B42-98BC-2F3D4A6F6A56}"/>
              </a:ext>
            </a:extLst>
          </p:cNvPr>
          <p:cNvCxnSpPr>
            <a:cxnSpLocks/>
            <a:stCxn id="9" idx="2"/>
            <a:endCxn id="12" idx="0"/>
          </p:cNvCxnSpPr>
          <p:nvPr/>
        </p:nvCxnSpPr>
        <p:spPr>
          <a:xfrm flipH="1">
            <a:off x="8099767" y="1919183"/>
            <a:ext cx="411232" cy="772931"/>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9D70B31-021D-9445-86DF-28F619312DCD}"/>
              </a:ext>
            </a:extLst>
          </p:cNvPr>
          <p:cNvCxnSpPr>
            <a:cxnSpLocks/>
            <a:stCxn id="8" idx="2"/>
            <a:endCxn id="11" idx="0"/>
          </p:cNvCxnSpPr>
          <p:nvPr/>
        </p:nvCxnSpPr>
        <p:spPr>
          <a:xfrm flipH="1">
            <a:off x="10160068" y="1919184"/>
            <a:ext cx="765520" cy="772931"/>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A0961094-2F89-774E-A7C0-2645C8B60D90}"/>
              </a:ext>
            </a:extLst>
          </p:cNvPr>
          <p:cNvCxnSpPr>
            <a:cxnSpLocks/>
            <a:stCxn id="8" idx="2"/>
            <a:endCxn id="10" idx="0"/>
          </p:cNvCxnSpPr>
          <p:nvPr/>
        </p:nvCxnSpPr>
        <p:spPr>
          <a:xfrm>
            <a:off x="10925588" y="1919184"/>
            <a:ext cx="441256" cy="772932"/>
          </a:xfrm>
          <a:prstGeom prst="line">
            <a:avLst/>
          </a:prstGeom>
          <a:ln w="63500"/>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5172EBA0-51F1-CE4E-B9F4-9FD821D10685}"/>
              </a:ext>
            </a:extLst>
          </p:cNvPr>
          <p:cNvCxnSpPr>
            <a:cxnSpLocks/>
            <a:stCxn id="7" idx="2"/>
            <a:endCxn id="8" idx="0"/>
          </p:cNvCxnSpPr>
          <p:nvPr/>
        </p:nvCxnSpPr>
        <p:spPr>
          <a:xfrm>
            <a:off x="9702868" y="882098"/>
            <a:ext cx="1222720" cy="520113"/>
          </a:xfrm>
          <a:prstGeom prst="line">
            <a:avLst/>
          </a:prstGeom>
          <a:ln w="63500"/>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50E2935D-7AB0-F74A-A4EB-A0014C8B822F}"/>
              </a:ext>
            </a:extLst>
          </p:cNvPr>
          <p:cNvSpPr txBox="1"/>
          <p:nvPr/>
        </p:nvSpPr>
        <p:spPr>
          <a:xfrm>
            <a:off x="825156" y="1899529"/>
            <a:ext cx="6136992" cy="1815882"/>
          </a:xfrm>
          <a:prstGeom prst="rect">
            <a:avLst/>
          </a:prstGeom>
          <a:noFill/>
        </p:spPr>
        <p:txBody>
          <a:bodyPr wrap="square" rtlCol="0">
            <a:spAutoFit/>
          </a:bodyPr>
          <a:lstStyle/>
          <a:p>
            <a:r>
              <a:rPr lang="en-US" sz="2800" b="1" dirty="0"/>
              <a:t>Bottom Up Minimums: </a:t>
            </a:r>
          </a:p>
          <a:p>
            <a:r>
              <a:rPr lang="en-US" sz="2800" dirty="0"/>
              <a:t>Process categories from bottom level up.</a:t>
            </a:r>
          </a:p>
          <a:p>
            <a:r>
              <a:rPr lang="en-US" sz="2800" dirty="0"/>
              <a:t>At each step, take highest priority applicants needed to satisfy minimums.</a:t>
            </a:r>
          </a:p>
        </p:txBody>
      </p:sp>
      <p:sp>
        <p:nvSpPr>
          <p:cNvPr id="19" name="Rectangle 18">
            <a:extLst>
              <a:ext uri="{FF2B5EF4-FFF2-40B4-BE49-F238E27FC236}">
                <a16:creationId xmlns:a16="http://schemas.microsoft.com/office/drawing/2014/main" id="{07F6B8D4-7CF3-364B-A266-729EF18B89B0}"/>
              </a:ext>
            </a:extLst>
          </p:cNvPr>
          <p:cNvSpPr/>
          <p:nvPr/>
        </p:nvSpPr>
        <p:spPr>
          <a:xfrm>
            <a:off x="801132" y="3635436"/>
            <a:ext cx="8365495" cy="523220"/>
          </a:xfrm>
          <a:prstGeom prst="rect">
            <a:avLst/>
          </a:prstGeom>
        </p:spPr>
        <p:txBody>
          <a:bodyPr wrap="none">
            <a:spAutoFit/>
          </a:bodyPr>
          <a:lstStyle/>
          <a:p>
            <a:r>
              <a:rPr lang="en-US" sz="2800" dirty="0"/>
              <a:t>Then apply Top Down Processing to fill remaining spots. </a:t>
            </a:r>
          </a:p>
        </p:txBody>
      </p:sp>
    </p:spTree>
    <p:extLst>
      <p:ext uri="{BB962C8B-B14F-4D97-AF65-F5344CB8AC3E}">
        <p14:creationId xmlns:p14="http://schemas.microsoft.com/office/powerpoint/2010/main" val="11949252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8B3F6-257E-8299-3AAD-642D58195D2C}"/>
              </a:ext>
            </a:extLst>
          </p:cNvPr>
          <p:cNvSpPr>
            <a:spLocks noGrp="1"/>
          </p:cNvSpPr>
          <p:nvPr>
            <p:ph type="title"/>
          </p:nvPr>
        </p:nvSpPr>
        <p:spPr/>
        <p:txBody>
          <a:bodyPr/>
          <a:lstStyle/>
          <a:p>
            <a:r>
              <a:rPr lang="en-US" dirty="0"/>
              <a:t>By the end of class, you will be able to…</a:t>
            </a:r>
          </a:p>
        </p:txBody>
      </p:sp>
      <p:sp>
        <p:nvSpPr>
          <p:cNvPr id="3" name="Content Placeholder 2">
            <a:extLst>
              <a:ext uri="{FF2B5EF4-FFF2-40B4-BE49-F238E27FC236}">
                <a16:creationId xmlns:a16="http://schemas.microsoft.com/office/drawing/2014/main" id="{5500617E-BC0F-DC28-C898-99FDD1B4D9DF}"/>
              </a:ext>
            </a:extLst>
          </p:cNvPr>
          <p:cNvSpPr>
            <a:spLocks noGrp="1"/>
          </p:cNvSpPr>
          <p:nvPr>
            <p:ph idx="1"/>
          </p:nvPr>
        </p:nvSpPr>
        <p:spPr>
          <a:xfrm>
            <a:off x="838200" y="1825625"/>
            <a:ext cx="11063288" cy="4351338"/>
          </a:xfrm>
        </p:spPr>
        <p:txBody>
          <a:bodyPr/>
          <a:lstStyle/>
          <a:p>
            <a:pPr marL="0" indent="0">
              <a:buNone/>
            </a:pPr>
            <a:endParaRPr lang="en-US" dirty="0"/>
          </a:p>
          <a:p>
            <a:r>
              <a:rPr lang="en-US" dirty="0"/>
              <a:t>Calculate the outcome of the Top Down Algorithm on examples.</a:t>
            </a:r>
          </a:p>
          <a:p>
            <a:endParaRPr lang="en-US" dirty="0"/>
          </a:p>
          <a:p>
            <a:r>
              <a:rPr lang="en-US" dirty="0"/>
              <a:t>Given selections, determine whether one priority dominates the other.</a:t>
            </a:r>
          </a:p>
          <a:p>
            <a:endParaRPr lang="en-US" dirty="0"/>
          </a:p>
          <a:p>
            <a:r>
              <a:rPr lang="en-US" dirty="0"/>
              <a:t>Explain what it means for quota categories to be “nested”, and why this matters.</a:t>
            </a:r>
          </a:p>
        </p:txBody>
      </p:sp>
      <p:sp>
        <p:nvSpPr>
          <p:cNvPr id="4" name="Slide Number Placeholder 3">
            <a:extLst>
              <a:ext uri="{FF2B5EF4-FFF2-40B4-BE49-F238E27FC236}">
                <a16:creationId xmlns:a16="http://schemas.microsoft.com/office/drawing/2014/main" id="{BA5EC6E5-A930-6682-45EE-996977B30CD0}"/>
              </a:ext>
            </a:extLst>
          </p:cNvPr>
          <p:cNvSpPr>
            <a:spLocks noGrp="1"/>
          </p:cNvSpPr>
          <p:nvPr>
            <p:ph type="sldNum" sz="quarter" idx="12"/>
          </p:nvPr>
        </p:nvSpPr>
        <p:spPr/>
        <p:txBody>
          <a:bodyPr/>
          <a:lstStyle/>
          <a:p>
            <a:fld id="{9E969584-4773-A84E-8391-EEC4BE76D611}" type="slidenum">
              <a:rPr lang="en-US" smtClean="0"/>
              <a:t>4</a:t>
            </a:fld>
            <a:endParaRPr lang="en-US" dirty="0"/>
          </a:p>
        </p:txBody>
      </p:sp>
    </p:spTree>
    <p:extLst>
      <p:ext uri="{BB962C8B-B14F-4D97-AF65-F5344CB8AC3E}">
        <p14:creationId xmlns:p14="http://schemas.microsoft.com/office/powerpoint/2010/main" val="422223330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FACBD-7080-C5D0-F5C1-DD3CBFEF0DA5}"/>
              </a:ext>
            </a:extLst>
          </p:cNvPr>
          <p:cNvSpPr>
            <a:spLocks noGrp="1"/>
          </p:cNvSpPr>
          <p:nvPr>
            <p:ph type="title"/>
          </p:nvPr>
        </p:nvSpPr>
        <p:spPr/>
        <p:txBody>
          <a:bodyPr/>
          <a:lstStyle/>
          <a:p>
            <a:r>
              <a:rPr lang="es-ES_tradnl" dirty="0"/>
              <a:t>Creating a Hierarchy</a:t>
            </a:r>
          </a:p>
        </p:txBody>
      </p:sp>
      <p:sp>
        <p:nvSpPr>
          <p:cNvPr id="4" name="Slide Number Placeholder 3">
            <a:extLst>
              <a:ext uri="{FF2B5EF4-FFF2-40B4-BE49-F238E27FC236}">
                <a16:creationId xmlns:a16="http://schemas.microsoft.com/office/drawing/2014/main" id="{FD4021E8-D588-2F1F-3524-76C842475F37}"/>
              </a:ext>
            </a:extLst>
          </p:cNvPr>
          <p:cNvSpPr>
            <a:spLocks noGrp="1"/>
          </p:cNvSpPr>
          <p:nvPr>
            <p:ph type="sldNum" sz="quarter" idx="12"/>
          </p:nvPr>
        </p:nvSpPr>
        <p:spPr/>
        <p:txBody>
          <a:bodyPr/>
          <a:lstStyle/>
          <a:p>
            <a:fld id="{9E969584-4773-A84E-8391-EEC4BE76D611}" type="slidenum">
              <a:rPr lang="en-US" smtClean="0"/>
              <a:t>49</a:t>
            </a:fld>
            <a:endParaRPr lang="en-US" dirty="0"/>
          </a:p>
        </p:txBody>
      </p:sp>
      <p:sp>
        <p:nvSpPr>
          <p:cNvPr id="5" name="Slide Number Placeholder 3">
            <a:extLst>
              <a:ext uri="{FF2B5EF4-FFF2-40B4-BE49-F238E27FC236}">
                <a16:creationId xmlns:a16="http://schemas.microsoft.com/office/drawing/2014/main" id="{F430E50D-9FAC-0351-C9D8-488BC0CB48D3}"/>
              </a:ext>
            </a:extLst>
          </p:cNvPr>
          <p:cNvSpPr txBox="1">
            <a:spLocks/>
          </p:cNvSpPr>
          <p:nvPr/>
        </p:nvSpPr>
        <p:spPr>
          <a:xfrm>
            <a:off x="2371837" y="4395679"/>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969584-4773-A84E-8391-EEC4BE76D611}" type="slidenum">
              <a:rPr lang="en-US" smtClean="0"/>
              <a:pPr/>
              <a:t>49</a:t>
            </a:fld>
            <a:endParaRPr lang="en-US" dirty="0"/>
          </a:p>
        </p:txBody>
      </p:sp>
      <p:sp>
        <p:nvSpPr>
          <p:cNvPr id="15" name="Right Arrow 14">
            <a:extLst>
              <a:ext uri="{FF2B5EF4-FFF2-40B4-BE49-F238E27FC236}">
                <a16:creationId xmlns:a16="http://schemas.microsoft.com/office/drawing/2014/main" id="{CF2901B6-DC0F-C161-0F73-2E98CCE63518}"/>
              </a:ext>
            </a:extLst>
          </p:cNvPr>
          <p:cNvSpPr/>
          <p:nvPr/>
        </p:nvSpPr>
        <p:spPr>
          <a:xfrm>
            <a:off x="5820015" y="2822331"/>
            <a:ext cx="619042" cy="90741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23" name="Slide Number Placeholder 3">
            <a:extLst>
              <a:ext uri="{FF2B5EF4-FFF2-40B4-BE49-F238E27FC236}">
                <a16:creationId xmlns:a16="http://schemas.microsoft.com/office/drawing/2014/main" id="{972F54B5-317B-7504-191D-823E36AB0BFF}"/>
              </a:ext>
            </a:extLst>
          </p:cNvPr>
          <p:cNvSpPr txBox="1">
            <a:spLocks/>
          </p:cNvSpPr>
          <p:nvPr/>
        </p:nvSpPr>
        <p:spPr>
          <a:xfrm>
            <a:off x="8266383" y="445028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969584-4773-A84E-8391-EEC4BE76D611}" type="slidenum">
              <a:rPr lang="en-US" smtClean="0"/>
              <a:pPr/>
              <a:t>49</a:t>
            </a:fld>
            <a:endParaRPr lang="en-US" dirty="0"/>
          </a:p>
        </p:txBody>
      </p:sp>
      <p:sp>
        <p:nvSpPr>
          <p:cNvPr id="24" name="Rounded Rectangle 23">
            <a:extLst>
              <a:ext uri="{FF2B5EF4-FFF2-40B4-BE49-F238E27FC236}">
                <a16:creationId xmlns:a16="http://schemas.microsoft.com/office/drawing/2014/main" id="{3A66E8A8-D201-21D2-DA81-AE4FDECAABB9}"/>
              </a:ext>
            </a:extLst>
          </p:cNvPr>
          <p:cNvSpPr/>
          <p:nvPr/>
        </p:nvSpPr>
        <p:spPr>
          <a:xfrm>
            <a:off x="6456633" y="1825625"/>
            <a:ext cx="4897167" cy="290171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25" name="Rounded Rectangle 24">
            <a:extLst>
              <a:ext uri="{FF2B5EF4-FFF2-40B4-BE49-F238E27FC236}">
                <a16:creationId xmlns:a16="http://schemas.microsoft.com/office/drawing/2014/main" id="{3C518921-B84E-083D-F84E-74909C3589E4}"/>
              </a:ext>
            </a:extLst>
          </p:cNvPr>
          <p:cNvSpPr/>
          <p:nvPr/>
        </p:nvSpPr>
        <p:spPr>
          <a:xfrm>
            <a:off x="6913832" y="2026347"/>
            <a:ext cx="1980055" cy="24993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r>
              <a:rPr lang="en-US" sz="4200" dirty="0">
                <a:solidFill>
                  <a:schemeClr val="tx1"/>
                </a:solidFill>
              </a:rPr>
              <a:t>W</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26" name="Rounded Rectangle 25">
            <a:extLst>
              <a:ext uri="{FF2B5EF4-FFF2-40B4-BE49-F238E27FC236}">
                <a16:creationId xmlns:a16="http://schemas.microsoft.com/office/drawing/2014/main" id="{D1AD5B57-31C0-4D42-8053-E8F5FBEF1AC8}"/>
              </a:ext>
            </a:extLst>
          </p:cNvPr>
          <p:cNvSpPr/>
          <p:nvPr/>
        </p:nvSpPr>
        <p:spPr>
          <a:xfrm>
            <a:off x="9179867" y="2026348"/>
            <a:ext cx="1934894" cy="249938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r>
              <a:rPr lang="en-US" sz="4200" dirty="0">
                <a:solidFill>
                  <a:schemeClr val="tx1"/>
                </a:solidFill>
              </a:rPr>
              <a:t>M</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27" name="Rounded Rectangle 26">
            <a:extLst>
              <a:ext uri="{FF2B5EF4-FFF2-40B4-BE49-F238E27FC236}">
                <a16:creationId xmlns:a16="http://schemas.microsoft.com/office/drawing/2014/main" id="{0B2F838C-FF42-CC31-96CE-20E944CB64B4}"/>
              </a:ext>
            </a:extLst>
          </p:cNvPr>
          <p:cNvSpPr/>
          <p:nvPr/>
        </p:nvSpPr>
        <p:spPr>
          <a:xfrm>
            <a:off x="7132907" y="2806513"/>
            <a:ext cx="1590675"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W+C1</a:t>
            </a:r>
          </a:p>
        </p:txBody>
      </p:sp>
      <p:sp>
        <p:nvSpPr>
          <p:cNvPr id="28" name="Rounded Rectangle 27">
            <a:extLst>
              <a:ext uri="{FF2B5EF4-FFF2-40B4-BE49-F238E27FC236}">
                <a16:creationId xmlns:a16="http://schemas.microsoft.com/office/drawing/2014/main" id="{66C0579B-A7AB-E469-B786-E7FE4E00520A}"/>
              </a:ext>
            </a:extLst>
          </p:cNvPr>
          <p:cNvSpPr/>
          <p:nvPr/>
        </p:nvSpPr>
        <p:spPr>
          <a:xfrm>
            <a:off x="7132906" y="3686967"/>
            <a:ext cx="1590675"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W+C2</a:t>
            </a:r>
          </a:p>
        </p:txBody>
      </p:sp>
      <p:sp>
        <p:nvSpPr>
          <p:cNvPr id="29" name="Rounded Rectangle 28">
            <a:extLst>
              <a:ext uri="{FF2B5EF4-FFF2-40B4-BE49-F238E27FC236}">
                <a16:creationId xmlns:a16="http://schemas.microsoft.com/office/drawing/2014/main" id="{B4E2617B-FFD7-613B-5FCD-6ABD71720A26}"/>
              </a:ext>
            </a:extLst>
          </p:cNvPr>
          <p:cNvSpPr/>
          <p:nvPr/>
        </p:nvSpPr>
        <p:spPr>
          <a:xfrm>
            <a:off x="9358890" y="2806513"/>
            <a:ext cx="1590675"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M+C1</a:t>
            </a:r>
          </a:p>
        </p:txBody>
      </p:sp>
      <p:sp>
        <p:nvSpPr>
          <p:cNvPr id="30" name="Rounded Rectangle 29">
            <a:extLst>
              <a:ext uri="{FF2B5EF4-FFF2-40B4-BE49-F238E27FC236}">
                <a16:creationId xmlns:a16="http://schemas.microsoft.com/office/drawing/2014/main" id="{F8BF4710-F80C-7675-A849-86A7FAC0D812}"/>
              </a:ext>
            </a:extLst>
          </p:cNvPr>
          <p:cNvSpPr/>
          <p:nvPr/>
        </p:nvSpPr>
        <p:spPr>
          <a:xfrm>
            <a:off x="9358889" y="3686967"/>
            <a:ext cx="1590675"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M+C2</a:t>
            </a:r>
          </a:p>
        </p:txBody>
      </p:sp>
      <p:sp>
        <p:nvSpPr>
          <p:cNvPr id="31" name="Slide Number Placeholder 3">
            <a:extLst>
              <a:ext uri="{FF2B5EF4-FFF2-40B4-BE49-F238E27FC236}">
                <a16:creationId xmlns:a16="http://schemas.microsoft.com/office/drawing/2014/main" id="{44231DC9-37FE-955F-95C1-D210645BDDBE}"/>
              </a:ext>
            </a:extLst>
          </p:cNvPr>
          <p:cNvSpPr txBox="1">
            <a:spLocks/>
          </p:cNvSpPr>
          <p:nvPr/>
        </p:nvSpPr>
        <p:spPr>
          <a:xfrm>
            <a:off x="2670244" y="4490172"/>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969584-4773-A84E-8391-EEC4BE76D611}" type="slidenum">
              <a:rPr lang="en-US" smtClean="0"/>
              <a:pPr/>
              <a:t>49</a:t>
            </a:fld>
            <a:endParaRPr lang="en-US" dirty="0"/>
          </a:p>
        </p:txBody>
      </p:sp>
      <p:sp>
        <p:nvSpPr>
          <p:cNvPr id="32" name="Rounded Rectangle 31">
            <a:extLst>
              <a:ext uri="{FF2B5EF4-FFF2-40B4-BE49-F238E27FC236}">
                <a16:creationId xmlns:a16="http://schemas.microsoft.com/office/drawing/2014/main" id="{5C646D7A-8C1F-162E-F29C-953A76290858}"/>
              </a:ext>
            </a:extLst>
          </p:cNvPr>
          <p:cNvSpPr/>
          <p:nvPr/>
        </p:nvSpPr>
        <p:spPr>
          <a:xfrm>
            <a:off x="860494" y="1865509"/>
            <a:ext cx="4897167" cy="290171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33" name="Rounded Rectangle 32">
            <a:extLst>
              <a:ext uri="{FF2B5EF4-FFF2-40B4-BE49-F238E27FC236}">
                <a16:creationId xmlns:a16="http://schemas.microsoft.com/office/drawing/2014/main" id="{BC50F0E9-7F09-9781-1E49-309F1223D2CB}"/>
              </a:ext>
            </a:extLst>
          </p:cNvPr>
          <p:cNvSpPr/>
          <p:nvPr/>
        </p:nvSpPr>
        <p:spPr>
          <a:xfrm>
            <a:off x="1317693" y="2066231"/>
            <a:ext cx="1980055" cy="2499383"/>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r>
              <a:rPr lang="en-US" sz="4200" dirty="0">
                <a:solidFill>
                  <a:schemeClr val="tx1"/>
                </a:solidFill>
              </a:rPr>
              <a:t>W</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34" name="Rounded Rectangle 33">
            <a:extLst>
              <a:ext uri="{FF2B5EF4-FFF2-40B4-BE49-F238E27FC236}">
                <a16:creationId xmlns:a16="http://schemas.microsoft.com/office/drawing/2014/main" id="{8323F4E7-2921-CFBF-0D62-4532B9486D2E}"/>
              </a:ext>
            </a:extLst>
          </p:cNvPr>
          <p:cNvSpPr/>
          <p:nvPr/>
        </p:nvSpPr>
        <p:spPr>
          <a:xfrm>
            <a:off x="3583728" y="2066232"/>
            <a:ext cx="1934894" cy="249938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200" dirty="0">
              <a:solidFill>
                <a:schemeClr val="tx1"/>
              </a:solidFill>
            </a:endParaRPr>
          </a:p>
          <a:p>
            <a:pPr algn="ctr"/>
            <a:endParaRPr lang="en-US" sz="4200" dirty="0">
              <a:solidFill>
                <a:schemeClr val="tx1"/>
              </a:solidFill>
            </a:endParaRPr>
          </a:p>
          <a:p>
            <a:pPr algn="ctr"/>
            <a:r>
              <a:rPr lang="en-US" sz="4200" dirty="0">
                <a:solidFill>
                  <a:schemeClr val="tx1"/>
                </a:solidFill>
              </a:rPr>
              <a:t>M</a:t>
            </a: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9" name="Rounded Rectangle 8">
            <a:extLst>
              <a:ext uri="{FF2B5EF4-FFF2-40B4-BE49-F238E27FC236}">
                <a16:creationId xmlns:a16="http://schemas.microsoft.com/office/drawing/2014/main" id="{2508CED8-EBD2-D4EB-6420-24037F773BC2}"/>
              </a:ext>
            </a:extLst>
          </p:cNvPr>
          <p:cNvSpPr/>
          <p:nvPr/>
        </p:nvSpPr>
        <p:spPr>
          <a:xfrm>
            <a:off x="1592834" y="2769362"/>
            <a:ext cx="3601851"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C1</a:t>
            </a:r>
          </a:p>
        </p:txBody>
      </p:sp>
      <p:sp>
        <p:nvSpPr>
          <p:cNvPr id="10" name="Rounded Rectangle 9">
            <a:extLst>
              <a:ext uri="{FF2B5EF4-FFF2-40B4-BE49-F238E27FC236}">
                <a16:creationId xmlns:a16="http://schemas.microsoft.com/office/drawing/2014/main" id="{25FEA05C-B554-08EA-AA11-DA44DAEF8DA4}"/>
              </a:ext>
            </a:extLst>
          </p:cNvPr>
          <p:cNvSpPr/>
          <p:nvPr/>
        </p:nvSpPr>
        <p:spPr>
          <a:xfrm>
            <a:off x="1592833" y="3649816"/>
            <a:ext cx="3601851" cy="638742"/>
          </a:xfrm>
          <a:prstGeom prst="roundRect">
            <a:avLst/>
          </a:prstGeom>
          <a:solidFill>
            <a:schemeClr val="bg1"/>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C2</a:t>
            </a:r>
          </a:p>
        </p:txBody>
      </p:sp>
    </p:spTree>
    <p:extLst>
      <p:ext uri="{BB962C8B-B14F-4D97-AF65-F5344CB8AC3E}">
        <p14:creationId xmlns:p14="http://schemas.microsoft.com/office/powerpoint/2010/main" val="1543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5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8DBC5C1-8E0C-C916-16AF-729FF53C655D}"/>
              </a:ext>
            </a:extLst>
          </p:cNvPr>
          <p:cNvSpPr>
            <a:spLocks noGrp="1"/>
          </p:cNvSpPr>
          <p:nvPr>
            <p:ph type="sldNum" sz="quarter" idx="12"/>
          </p:nvPr>
        </p:nvSpPr>
        <p:spPr/>
        <p:txBody>
          <a:bodyPr/>
          <a:lstStyle/>
          <a:p>
            <a:fld id="{9E969584-4773-A84E-8391-EEC4BE76D611}" type="slidenum">
              <a:rPr lang="en-US" smtClean="0"/>
              <a:t>50</a:t>
            </a:fld>
            <a:endParaRPr lang="en-US" dirty="0"/>
          </a:p>
        </p:txBody>
      </p:sp>
      <p:sp>
        <p:nvSpPr>
          <p:cNvPr id="5" name="Slide Number Placeholder 3">
            <a:extLst>
              <a:ext uri="{FF2B5EF4-FFF2-40B4-BE49-F238E27FC236}">
                <a16:creationId xmlns:a16="http://schemas.microsoft.com/office/drawing/2014/main" id="{35B9815D-7F8C-9565-32B6-1EA63D67132C}"/>
              </a:ext>
            </a:extLst>
          </p:cNvPr>
          <p:cNvSpPr txBox="1">
            <a:spLocks/>
          </p:cNvSpPr>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969584-4773-A84E-8391-EEC4BE76D611}" type="slidenum">
              <a:rPr lang="en-US" smtClean="0"/>
              <a:pPr/>
              <a:t>50</a:t>
            </a:fld>
            <a:endParaRPr lang="en-US" dirty="0"/>
          </a:p>
        </p:txBody>
      </p:sp>
      <p:sp>
        <p:nvSpPr>
          <p:cNvPr id="6" name="Rounded Rectangle 5">
            <a:extLst>
              <a:ext uri="{FF2B5EF4-FFF2-40B4-BE49-F238E27FC236}">
                <a16:creationId xmlns:a16="http://schemas.microsoft.com/office/drawing/2014/main" id="{FF3F05E0-CF6E-1C91-E037-4F30ADBEE2A2}"/>
              </a:ext>
            </a:extLst>
          </p:cNvPr>
          <p:cNvSpPr/>
          <p:nvPr/>
        </p:nvSpPr>
        <p:spPr>
          <a:xfrm>
            <a:off x="203543" y="125415"/>
            <a:ext cx="4457236" cy="659606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200" dirty="0">
                <a:solidFill>
                  <a:schemeClr val="tx1"/>
                </a:solidFill>
              </a:rPr>
              <a:t>    All Applicants</a:t>
            </a:r>
          </a:p>
          <a:p>
            <a:endParaRPr lang="en-US" sz="4200" dirty="0">
              <a:solidFill>
                <a:schemeClr val="tx1"/>
              </a:solidFill>
            </a:endParaRPr>
          </a:p>
          <a:p>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a:p>
            <a:pPr algn="ctr"/>
            <a:endParaRPr lang="en-US" sz="4200" dirty="0">
              <a:solidFill>
                <a:schemeClr val="tx1"/>
              </a:solidFill>
            </a:endParaRPr>
          </a:p>
        </p:txBody>
      </p:sp>
      <p:sp>
        <p:nvSpPr>
          <p:cNvPr id="7" name="Rounded Rectangle 6">
            <a:extLst>
              <a:ext uri="{FF2B5EF4-FFF2-40B4-BE49-F238E27FC236}">
                <a16:creationId xmlns:a16="http://schemas.microsoft.com/office/drawing/2014/main" id="{969495F4-DB80-8C7F-BB22-B46E52E8DADE}"/>
              </a:ext>
            </a:extLst>
          </p:cNvPr>
          <p:cNvSpPr/>
          <p:nvPr/>
        </p:nvSpPr>
        <p:spPr>
          <a:xfrm>
            <a:off x="407086" y="907255"/>
            <a:ext cx="4052971" cy="5556173"/>
          </a:xfrm>
          <a:prstGeom prst="roundRect">
            <a:avLst/>
          </a:prstGeom>
          <a:solidFill>
            <a:schemeClr val="bg1"/>
          </a:solidFill>
          <a:ln w="603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200" dirty="0">
                <a:solidFill>
                  <a:schemeClr val="tx1"/>
                </a:solidFill>
              </a:rPr>
              <a:t>Public HS</a:t>
            </a:r>
          </a:p>
          <a:p>
            <a:endParaRPr lang="en-US" sz="4200" dirty="0">
              <a:solidFill>
                <a:schemeClr val="tx1"/>
              </a:solidFill>
            </a:endParaRPr>
          </a:p>
          <a:p>
            <a:endParaRPr lang="en-US" sz="4200" dirty="0">
              <a:solidFill>
                <a:schemeClr val="tx1"/>
              </a:solidFill>
            </a:endParaRPr>
          </a:p>
          <a:p>
            <a:endParaRPr lang="en-US" sz="4200" dirty="0">
              <a:solidFill>
                <a:schemeClr val="tx1"/>
              </a:solidFill>
            </a:endParaRPr>
          </a:p>
          <a:p>
            <a:endParaRPr lang="en-US" sz="4200" dirty="0">
              <a:solidFill>
                <a:schemeClr val="tx1"/>
              </a:solidFill>
            </a:endParaRPr>
          </a:p>
          <a:p>
            <a:endParaRPr lang="en-US" sz="4200" dirty="0">
              <a:solidFill>
                <a:schemeClr val="tx1"/>
              </a:solidFill>
            </a:endParaRPr>
          </a:p>
        </p:txBody>
      </p:sp>
      <p:sp>
        <p:nvSpPr>
          <p:cNvPr id="9" name="Rounded Rectangle 8">
            <a:extLst>
              <a:ext uri="{FF2B5EF4-FFF2-40B4-BE49-F238E27FC236}">
                <a16:creationId xmlns:a16="http://schemas.microsoft.com/office/drawing/2014/main" id="{EC86387F-D8B5-74CC-5688-C3CED77CF10F}"/>
              </a:ext>
            </a:extLst>
          </p:cNvPr>
          <p:cNvSpPr/>
          <p:nvPr/>
        </p:nvSpPr>
        <p:spPr>
          <a:xfrm>
            <a:off x="572758" y="4120582"/>
            <a:ext cx="3718806" cy="2006599"/>
          </a:xfrm>
          <a:prstGeom prst="roundRect">
            <a:avLst/>
          </a:prstGeom>
          <a:solidFill>
            <a:schemeClr val="bg2"/>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200" dirty="0">
                <a:solidFill>
                  <a:schemeClr val="tx1"/>
                </a:solidFill>
              </a:rPr>
              <a:t>Public HS + </a:t>
            </a:r>
          </a:p>
          <a:p>
            <a:r>
              <a:rPr lang="en-US" sz="4200" dirty="0">
                <a:solidFill>
                  <a:schemeClr val="tx1"/>
                </a:solidFill>
              </a:rPr>
              <a:t>Low Income</a:t>
            </a:r>
          </a:p>
        </p:txBody>
      </p:sp>
      <p:sp>
        <p:nvSpPr>
          <p:cNvPr id="11" name="Rounded Rectangle 10">
            <a:extLst>
              <a:ext uri="{FF2B5EF4-FFF2-40B4-BE49-F238E27FC236}">
                <a16:creationId xmlns:a16="http://schemas.microsoft.com/office/drawing/2014/main" id="{B439539A-55AB-4B3A-ABEE-7463ECC06E1F}"/>
              </a:ext>
            </a:extLst>
          </p:cNvPr>
          <p:cNvSpPr/>
          <p:nvPr/>
        </p:nvSpPr>
        <p:spPr>
          <a:xfrm>
            <a:off x="5549610" y="188943"/>
            <a:ext cx="6438846" cy="1495517"/>
          </a:xfrm>
          <a:prstGeom prst="roundRect">
            <a:avLst/>
          </a:prstGeom>
          <a:solidFill>
            <a:schemeClr val="accent1">
              <a:lumMod val="60000"/>
              <a:lumOff val="40000"/>
            </a:schemeClr>
          </a:solidFill>
          <a:ln w="603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Not Public HS</a:t>
            </a:r>
          </a:p>
        </p:txBody>
      </p:sp>
      <p:sp>
        <p:nvSpPr>
          <p:cNvPr id="12" name="Rounded Rectangle 11">
            <a:extLst>
              <a:ext uri="{FF2B5EF4-FFF2-40B4-BE49-F238E27FC236}">
                <a16:creationId xmlns:a16="http://schemas.microsoft.com/office/drawing/2014/main" id="{A5809CDA-866E-2F4D-9487-EB49D108FC7A}"/>
              </a:ext>
            </a:extLst>
          </p:cNvPr>
          <p:cNvSpPr/>
          <p:nvPr/>
        </p:nvSpPr>
        <p:spPr>
          <a:xfrm>
            <a:off x="5552943" y="1836860"/>
            <a:ext cx="3241164" cy="2006599"/>
          </a:xfrm>
          <a:prstGeom prst="roundRect">
            <a:avLst/>
          </a:prstGeom>
          <a:solidFill>
            <a:schemeClr val="bg1"/>
          </a:solidFill>
          <a:ln w="60325"/>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200" dirty="0">
                <a:solidFill>
                  <a:schemeClr val="tx1"/>
                </a:solidFill>
              </a:rPr>
              <a:t>Public HS </a:t>
            </a:r>
          </a:p>
          <a:p>
            <a:r>
              <a:rPr lang="en-US" sz="4200" dirty="0">
                <a:solidFill>
                  <a:schemeClr val="tx1"/>
                </a:solidFill>
              </a:rPr>
              <a:t>Not Minority</a:t>
            </a:r>
          </a:p>
          <a:p>
            <a:r>
              <a:rPr lang="en-US" sz="4200" dirty="0">
                <a:solidFill>
                  <a:schemeClr val="tx1"/>
                </a:solidFill>
              </a:rPr>
              <a:t>Not Low Inc</a:t>
            </a:r>
          </a:p>
        </p:txBody>
      </p:sp>
      <p:sp>
        <p:nvSpPr>
          <p:cNvPr id="8" name="Rounded Rectangle 7">
            <a:extLst>
              <a:ext uri="{FF2B5EF4-FFF2-40B4-BE49-F238E27FC236}">
                <a16:creationId xmlns:a16="http://schemas.microsoft.com/office/drawing/2014/main" id="{74C450AD-EA3D-0CCE-A241-C9EED6FFF72B}"/>
              </a:ext>
            </a:extLst>
          </p:cNvPr>
          <p:cNvSpPr/>
          <p:nvPr/>
        </p:nvSpPr>
        <p:spPr>
          <a:xfrm rot="16200000">
            <a:off x="1450213" y="3192010"/>
            <a:ext cx="4790687" cy="662032"/>
          </a:xfrm>
          <a:prstGeom prst="roundRect">
            <a:avLst/>
          </a:prstGeom>
          <a:solidFill>
            <a:schemeClr val="bg2"/>
          </a:solidFill>
          <a:ln w="603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200" dirty="0">
                <a:solidFill>
                  <a:schemeClr val="tx1"/>
                </a:solidFill>
              </a:rPr>
              <a:t>Public HS + Minority</a:t>
            </a:r>
          </a:p>
        </p:txBody>
      </p:sp>
      <p:sp>
        <p:nvSpPr>
          <p:cNvPr id="19" name="Rounded Rectangle 18">
            <a:extLst>
              <a:ext uri="{FF2B5EF4-FFF2-40B4-BE49-F238E27FC236}">
                <a16:creationId xmlns:a16="http://schemas.microsoft.com/office/drawing/2014/main" id="{F8ACAC49-3AD0-30AA-71E7-CE6A8627CF1C}"/>
              </a:ext>
            </a:extLst>
          </p:cNvPr>
          <p:cNvSpPr/>
          <p:nvPr/>
        </p:nvSpPr>
        <p:spPr>
          <a:xfrm>
            <a:off x="5588585" y="4030930"/>
            <a:ext cx="3205522" cy="2006599"/>
          </a:xfrm>
          <a:prstGeom prst="roundRect">
            <a:avLst/>
          </a:prstGeom>
          <a:solidFill>
            <a:schemeClr val="accent3">
              <a:lumMod val="20000"/>
              <a:lumOff val="80000"/>
            </a:schemeClr>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200" dirty="0">
                <a:solidFill>
                  <a:schemeClr val="tx1"/>
                </a:solidFill>
              </a:rPr>
              <a:t>Public HS </a:t>
            </a:r>
          </a:p>
          <a:p>
            <a:r>
              <a:rPr lang="en-US" sz="4200" dirty="0">
                <a:solidFill>
                  <a:schemeClr val="tx1"/>
                </a:solidFill>
              </a:rPr>
              <a:t>Not Minority</a:t>
            </a:r>
          </a:p>
          <a:p>
            <a:r>
              <a:rPr lang="en-US" sz="4200" dirty="0">
                <a:solidFill>
                  <a:schemeClr val="tx1"/>
                </a:solidFill>
              </a:rPr>
              <a:t>Low Income</a:t>
            </a:r>
          </a:p>
        </p:txBody>
      </p:sp>
      <p:sp>
        <p:nvSpPr>
          <p:cNvPr id="20" name="Rounded Rectangle 19">
            <a:extLst>
              <a:ext uri="{FF2B5EF4-FFF2-40B4-BE49-F238E27FC236}">
                <a16:creationId xmlns:a16="http://schemas.microsoft.com/office/drawing/2014/main" id="{7A8A5829-A6BF-FDD2-8D59-7E99FCB6D183}"/>
              </a:ext>
            </a:extLst>
          </p:cNvPr>
          <p:cNvSpPr/>
          <p:nvPr/>
        </p:nvSpPr>
        <p:spPr>
          <a:xfrm>
            <a:off x="8889174" y="4030929"/>
            <a:ext cx="3099283" cy="2006599"/>
          </a:xfrm>
          <a:prstGeom prst="roundRect">
            <a:avLst/>
          </a:prstGeom>
          <a:solidFill>
            <a:schemeClr val="accent3"/>
          </a:solid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200" dirty="0">
                <a:solidFill>
                  <a:schemeClr val="tx1"/>
                </a:solidFill>
              </a:rPr>
              <a:t>Public HS </a:t>
            </a:r>
          </a:p>
          <a:p>
            <a:r>
              <a:rPr lang="en-US" sz="4200" dirty="0">
                <a:solidFill>
                  <a:schemeClr val="tx1"/>
                </a:solidFill>
              </a:rPr>
              <a:t>Minority</a:t>
            </a:r>
          </a:p>
          <a:p>
            <a:r>
              <a:rPr lang="en-US" sz="4200" dirty="0">
                <a:solidFill>
                  <a:schemeClr val="tx1"/>
                </a:solidFill>
              </a:rPr>
              <a:t>Low Income</a:t>
            </a:r>
          </a:p>
        </p:txBody>
      </p:sp>
      <p:sp>
        <p:nvSpPr>
          <p:cNvPr id="21" name="Rounded Rectangle 20">
            <a:extLst>
              <a:ext uri="{FF2B5EF4-FFF2-40B4-BE49-F238E27FC236}">
                <a16:creationId xmlns:a16="http://schemas.microsoft.com/office/drawing/2014/main" id="{816BF783-742E-E4CD-F950-333F09DA5CC9}"/>
              </a:ext>
            </a:extLst>
          </p:cNvPr>
          <p:cNvSpPr/>
          <p:nvPr/>
        </p:nvSpPr>
        <p:spPr>
          <a:xfrm>
            <a:off x="8889174" y="1864918"/>
            <a:ext cx="3099282" cy="2006600"/>
          </a:xfrm>
          <a:prstGeom prst="roundRect">
            <a:avLst/>
          </a:prstGeom>
          <a:solidFill>
            <a:schemeClr val="bg2"/>
          </a:solidFill>
          <a:ln w="60325">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4200" dirty="0">
              <a:solidFill>
                <a:schemeClr val="tx1"/>
              </a:solidFill>
            </a:endParaRPr>
          </a:p>
          <a:p>
            <a:r>
              <a:rPr lang="en-US" sz="4200" dirty="0">
                <a:solidFill>
                  <a:schemeClr val="tx1"/>
                </a:solidFill>
              </a:rPr>
              <a:t>Public HS </a:t>
            </a:r>
          </a:p>
          <a:p>
            <a:r>
              <a:rPr lang="en-US" sz="4200" dirty="0">
                <a:solidFill>
                  <a:schemeClr val="tx1"/>
                </a:solidFill>
              </a:rPr>
              <a:t>Minority</a:t>
            </a:r>
          </a:p>
          <a:p>
            <a:r>
              <a:rPr lang="en-US" sz="4200" dirty="0">
                <a:solidFill>
                  <a:schemeClr val="tx1"/>
                </a:solidFill>
              </a:rPr>
              <a:t>Not Low Inc </a:t>
            </a:r>
          </a:p>
          <a:p>
            <a:endParaRPr lang="en-US" sz="4200" dirty="0">
              <a:solidFill>
                <a:schemeClr val="tx1"/>
              </a:solidFill>
            </a:endParaRPr>
          </a:p>
        </p:txBody>
      </p:sp>
      <p:sp>
        <p:nvSpPr>
          <p:cNvPr id="23" name="Right Arrow 22">
            <a:extLst>
              <a:ext uri="{FF2B5EF4-FFF2-40B4-BE49-F238E27FC236}">
                <a16:creationId xmlns:a16="http://schemas.microsoft.com/office/drawing/2014/main" id="{E1E6A823-ED9F-4344-D390-A74AAD3503C7}"/>
              </a:ext>
            </a:extLst>
          </p:cNvPr>
          <p:cNvSpPr/>
          <p:nvPr/>
        </p:nvSpPr>
        <p:spPr>
          <a:xfrm>
            <a:off x="4829065" y="2615613"/>
            <a:ext cx="619042" cy="90741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Tree>
    <p:extLst>
      <p:ext uri="{BB962C8B-B14F-4D97-AF65-F5344CB8AC3E}">
        <p14:creationId xmlns:p14="http://schemas.microsoft.com/office/powerpoint/2010/main" val="163572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9" grpId="0" animBg="1"/>
      <p:bldP spid="20" grpId="0" animBg="1"/>
      <p:bldP spid="21" grpId="0" animBg="1"/>
      <p:bldP spid="23"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5A95E-3395-3478-A7D3-A4F3D8AE96FD}"/>
              </a:ext>
            </a:extLst>
          </p:cNvPr>
          <p:cNvSpPr>
            <a:spLocks noGrp="1"/>
          </p:cNvSpPr>
          <p:nvPr>
            <p:ph type="title"/>
          </p:nvPr>
        </p:nvSpPr>
        <p:spPr/>
        <p:txBody>
          <a:bodyPr/>
          <a:lstStyle/>
          <a:p>
            <a:r>
              <a:rPr lang="es-ES_tradnl" dirty="0"/>
              <a:t>Solution #3: use a more complex algorithm</a:t>
            </a:r>
          </a:p>
        </p:txBody>
      </p:sp>
      <p:sp>
        <p:nvSpPr>
          <p:cNvPr id="3" name="Content Placeholder 2">
            <a:extLst>
              <a:ext uri="{FF2B5EF4-FFF2-40B4-BE49-F238E27FC236}">
                <a16:creationId xmlns:a16="http://schemas.microsoft.com/office/drawing/2014/main" id="{F0C277BF-6088-D048-F9DC-553510A67FF3}"/>
              </a:ext>
            </a:extLst>
          </p:cNvPr>
          <p:cNvSpPr>
            <a:spLocks noGrp="1"/>
          </p:cNvSpPr>
          <p:nvPr>
            <p:ph idx="1"/>
          </p:nvPr>
        </p:nvSpPr>
        <p:spPr>
          <a:xfrm>
            <a:off x="838200" y="1709815"/>
            <a:ext cx="11160512" cy="5032375"/>
          </a:xfrm>
        </p:spPr>
        <p:txBody>
          <a:bodyPr>
            <a:normAutofit lnSpcReduction="10000"/>
          </a:bodyPr>
          <a:lstStyle/>
          <a:p>
            <a:pPr marL="0" indent="0">
              <a:buNone/>
            </a:pPr>
            <a:r>
              <a:rPr lang="es-ES_tradnl" b="1" dirty="0"/>
              <a:t>Generalized Top Down Processing:</a:t>
            </a:r>
            <a:endParaRPr lang="es-ES_tradnl" dirty="0"/>
          </a:p>
          <a:p>
            <a:pPr marL="0" indent="0">
              <a:buNone/>
            </a:pPr>
            <a:r>
              <a:rPr lang="es-ES_tradnl" dirty="0"/>
              <a:t>Process applicants in priority order. When considering an applicant, accept them if and only if it is possible to do so while complying with all quotas.</a:t>
            </a:r>
          </a:p>
          <a:p>
            <a:pPr marL="0" indent="0">
              <a:buNone/>
            </a:pPr>
            <a:endParaRPr lang="es-ES_tradnl" dirty="0"/>
          </a:p>
          <a:p>
            <a:pPr marL="0" indent="0">
              <a:buNone/>
            </a:pPr>
            <a:endParaRPr lang="es-ES_tradnl" dirty="0"/>
          </a:p>
          <a:p>
            <a:pPr marL="0" indent="0">
              <a:buNone/>
            </a:pPr>
            <a:r>
              <a:rPr lang="es-ES_tradnl" dirty="0"/>
              <a:t>Nice Properties:</a:t>
            </a:r>
          </a:p>
          <a:p>
            <a:pPr marL="514350" indent="-514350">
              <a:buFont typeface="+mj-lt"/>
              <a:buAutoNum type="arabicPeriod"/>
            </a:pPr>
            <a:r>
              <a:rPr lang="es-ES_tradnl" dirty="0"/>
              <a:t>Finds a feasible selection if one exists.</a:t>
            </a:r>
          </a:p>
          <a:p>
            <a:pPr marL="514350" indent="-514350">
              <a:buFont typeface="+mj-lt"/>
              <a:buAutoNum type="arabicPeriod"/>
            </a:pPr>
            <a:r>
              <a:rPr lang="es-ES_tradnl" dirty="0"/>
              <a:t>Final selection is never priority dominated by another feasible selection.</a:t>
            </a:r>
          </a:p>
          <a:p>
            <a:pPr marL="514350" indent="-514350">
              <a:buFont typeface="+mj-lt"/>
              <a:buAutoNum type="arabicPeriod"/>
            </a:pPr>
            <a:r>
              <a:rPr lang="es-ES_tradnl" dirty="0"/>
              <a:t>Final selection “respects priorities”: </a:t>
            </a:r>
          </a:p>
          <a:p>
            <a:pPr marL="457200" lvl="1" indent="0">
              <a:buNone/>
            </a:pPr>
            <a:r>
              <a:rPr lang="es-ES_tradnl" sz="2800" dirty="0"/>
              <a:t> For each applicant who was not selected, including them would require</a:t>
            </a:r>
          </a:p>
          <a:p>
            <a:pPr marL="457200" lvl="1" indent="0">
              <a:buNone/>
            </a:pPr>
            <a:r>
              <a:rPr lang="es-ES_tradnl" sz="2800" dirty="0"/>
              <a:t> violating a quota or displacing a higher-priority applicant.</a:t>
            </a:r>
          </a:p>
          <a:p>
            <a:pPr marL="514350" indent="-514350">
              <a:buFont typeface="+mj-lt"/>
              <a:buAutoNum type="arabicPeriod"/>
            </a:pPr>
            <a:endParaRPr lang="es-ES_tradnl" dirty="0"/>
          </a:p>
        </p:txBody>
      </p:sp>
      <p:sp>
        <p:nvSpPr>
          <p:cNvPr id="4" name="Slide Number Placeholder 3">
            <a:extLst>
              <a:ext uri="{FF2B5EF4-FFF2-40B4-BE49-F238E27FC236}">
                <a16:creationId xmlns:a16="http://schemas.microsoft.com/office/drawing/2014/main" id="{F6887E96-36A3-F99C-ECA1-E7594F6E41EA}"/>
              </a:ext>
            </a:extLst>
          </p:cNvPr>
          <p:cNvSpPr>
            <a:spLocks noGrp="1"/>
          </p:cNvSpPr>
          <p:nvPr>
            <p:ph type="sldNum" sz="quarter" idx="12"/>
          </p:nvPr>
        </p:nvSpPr>
        <p:spPr/>
        <p:txBody>
          <a:bodyPr/>
          <a:lstStyle/>
          <a:p>
            <a:fld id="{9E969584-4773-A84E-8391-EEC4BE76D611}" type="slidenum">
              <a:rPr lang="en-US" smtClean="0"/>
              <a:t>51</a:t>
            </a:fld>
            <a:endParaRPr lang="en-US" dirty="0"/>
          </a:p>
        </p:txBody>
      </p:sp>
      <p:sp>
        <p:nvSpPr>
          <p:cNvPr id="5" name="TextBox 4">
            <a:extLst>
              <a:ext uri="{FF2B5EF4-FFF2-40B4-BE49-F238E27FC236}">
                <a16:creationId xmlns:a16="http://schemas.microsoft.com/office/drawing/2014/main" id="{DA761DF3-2B7F-7D40-2F41-A9DA0C9798C2}"/>
              </a:ext>
            </a:extLst>
          </p:cNvPr>
          <p:cNvSpPr txBox="1"/>
          <p:nvPr/>
        </p:nvSpPr>
        <p:spPr>
          <a:xfrm>
            <a:off x="6418456" y="3136880"/>
            <a:ext cx="5165966" cy="954107"/>
          </a:xfrm>
          <a:prstGeom prst="rect">
            <a:avLst/>
          </a:prstGeom>
          <a:noFill/>
        </p:spPr>
        <p:txBody>
          <a:bodyPr wrap="none" rtlCol="0">
            <a:spAutoFit/>
          </a:bodyPr>
          <a:lstStyle/>
          <a:p>
            <a:r>
              <a:rPr lang="es-ES_tradnl" sz="2800" i="1" dirty="0">
                <a:solidFill>
                  <a:schemeClr val="accent1"/>
                </a:solidFill>
              </a:rPr>
              <a:t>Explainable Affirmative Action </a:t>
            </a:r>
          </a:p>
          <a:p>
            <a:r>
              <a:rPr lang="es-ES_tradnl" sz="2800" dirty="0">
                <a:solidFill>
                  <a:schemeClr val="accent1"/>
                </a:solidFill>
              </a:rPr>
              <a:t>(Arnosti, Bonet, and Sethuraman.)</a:t>
            </a:r>
          </a:p>
        </p:txBody>
      </p:sp>
    </p:spTree>
    <p:extLst>
      <p:ext uri="{BB962C8B-B14F-4D97-AF65-F5344CB8AC3E}">
        <p14:creationId xmlns:p14="http://schemas.microsoft.com/office/powerpoint/2010/main" val="306515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88EAD-B8E1-8E56-8B59-7900EB028C16}"/>
              </a:ext>
            </a:extLst>
          </p:cNvPr>
          <p:cNvSpPr>
            <a:spLocks noGrp="1"/>
          </p:cNvSpPr>
          <p:nvPr>
            <p:ph type="title"/>
          </p:nvPr>
        </p:nvSpPr>
        <p:spPr/>
        <p:txBody>
          <a:bodyPr/>
          <a:lstStyle/>
          <a:p>
            <a:r>
              <a:rPr lang="en-US" dirty="0"/>
              <a:t>Application: Citizens’ Assembly</a:t>
            </a:r>
          </a:p>
        </p:txBody>
      </p:sp>
      <p:sp>
        <p:nvSpPr>
          <p:cNvPr id="3" name="Content Placeholder 2">
            <a:extLst>
              <a:ext uri="{FF2B5EF4-FFF2-40B4-BE49-F238E27FC236}">
                <a16:creationId xmlns:a16="http://schemas.microsoft.com/office/drawing/2014/main" id="{11FA3E4D-A1DF-433C-E0C0-858D7ABBBA26}"/>
              </a:ext>
            </a:extLst>
          </p:cNvPr>
          <p:cNvSpPr>
            <a:spLocks noGrp="1"/>
          </p:cNvSpPr>
          <p:nvPr>
            <p:ph idx="1"/>
          </p:nvPr>
        </p:nvSpPr>
        <p:spPr/>
        <p:txBody>
          <a:bodyPr/>
          <a:lstStyle/>
          <a:p>
            <a:pPr marL="0" indent="0">
              <a:buNone/>
            </a:pPr>
            <a:endParaRPr lang="en-US" dirty="0"/>
          </a:p>
          <a:p>
            <a:pPr marL="0" indent="0">
              <a:buNone/>
            </a:pPr>
            <a:r>
              <a:rPr lang="en-US" dirty="0">
                <a:solidFill>
                  <a:srgbClr val="FF0000"/>
                </a:solidFill>
              </a:rPr>
              <a:t>Background about citizens’ assemblies</a:t>
            </a:r>
          </a:p>
          <a:p>
            <a:pPr marL="0" indent="0">
              <a:buNone/>
            </a:pPr>
            <a:endParaRPr lang="en-US" dirty="0">
              <a:solidFill>
                <a:srgbClr val="FF0000"/>
              </a:solidFill>
            </a:endParaRPr>
          </a:p>
          <a:p>
            <a:pPr marL="0" indent="0">
              <a:buNone/>
            </a:pPr>
            <a:r>
              <a:rPr lang="en-US" dirty="0"/>
              <a:t>Traditionally: goal is to simply find a feasible panel.</a:t>
            </a:r>
          </a:p>
          <a:p>
            <a:pPr marL="0" indent="0">
              <a:buNone/>
            </a:pPr>
            <a:endParaRPr lang="en-US" dirty="0"/>
          </a:p>
          <a:p>
            <a:pPr marL="0" indent="0">
              <a:buNone/>
            </a:pPr>
            <a:r>
              <a:rPr lang="en-US" dirty="0"/>
              <a:t>Reference science paper: do this in a way that is as ”fair” </a:t>
            </a:r>
            <a:r>
              <a:rPr lang="en-US"/>
              <a:t>as possible.</a:t>
            </a:r>
            <a:endParaRPr lang="en-US" dirty="0"/>
          </a:p>
        </p:txBody>
      </p:sp>
      <p:sp>
        <p:nvSpPr>
          <p:cNvPr id="4" name="Slide Number Placeholder 3">
            <a:extLst>
              <a:ext uri="{FF2B5EF4-FFF2-40B4-BE49-F238E27FC236}">
                <a16:creationId xmlns:a16="http://schemas.microsoft.com/office/drawing/2014/main" id="{6C24494F-32E7-91A5-3800-D93B86B3B38F}"/>
              </a:ext>
            </a:extLst>
          </p:cNvPr>
          <p:cNvSpPr>
            <a:spLocks noGrp="1"/>
          </p:cNvSpPr>
          <p:nvPr>
            <p:ph type="sldNum" sz="quarter" idx="12"/>
          </p:nvPr>
        </p:nvSpPr>
        <p:spPr/>
        <p:txBody>
          <a:bodyPr/>
          <a:lstStyle/>
          <a:p>
            <a:fld id="{9E969584-4773-A84E-8391-EEC4BE76D611}" type="slidenum">
              <a:rPr lang="en-US" smtClean="0"/>
              <a:t>52</a:t>
            </a:fld>
            <a:endParaRPr lang="en-US" dirty="0"/>
          </a:p>
        </p:txBody>
      </p:sp>
    </p:spTree>
    <p:extLst>
      <p:ext uri="{BB962C8B-B14F-4D97-AF65-F5344CB8AC3E}">
        <p14:creationId xmlns:p14="http://schemas.microsoft.com/office/powerpoint/2010/main" val="89484176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C940-95AB-4948-B4C5-DC5FD2167CC2}"/>
              </a:ext>
            </a:extLst>
          </p:cNvPr>
          <p:cNvSpPr>
            <a:spLocks noGrp="1"/>
          </p:cNvSpPr>
          <p:nvPr>
            <p:ph type="title"/>
          </p:nvPr>
        </p:nvSpPr>
        <p:spPr>
          <a:xfrm>
            <a:off x="838200" y="120921"/>
            <a:ext cx="10515600" cy="1325563"/>
          </a:xfrm>
        </p:spPr>
        <p:txBody>
          <a:bodyPr/>
          <a:lstStyle/>
          <a:p>
            <a:r>
              <a:rPr lang="en-US" dirty="0"/>
              <a:t>Summary</a:t>
            </a:r>
          </a:p>
        </p:txBody>
      </p:sp>
      <p:sp>
        <p:nvSpPr>
          <p:cNvPr id="3" name="Content Placeholder 2">
            <a:extLst>
              <a:ext uri="{FF2B5EF4-FFF2-40B4-BE49-F238E27FC236}">
                <a16:creationId xmlns:a16="http://schemas.microsoft.com/office/drawing/2014/main" id="{67BCCF5A-5B21-3E41-8663-46073DBBD228}"/>
              </a:ext>
            </a:extLst>
          </p:cNvPr>
          <p:cNvSpPr>
            <a:spLocks noGrp="1"/>
          </p:cNvSpPr>
          <p:nvPr>
            <p:ph idx="1"/>
          </p:nvPr>
        </p:nvSpPr>
        <p:spPr>
          <a:xfrm>
            <a:off x="838200" y="1130592"/>
            <a:ext cx="11138210" cy="4351338"/>
          </a:xfrm>
        </p:spPr>
        <p:txBody>
          <a:bodyPr>
            <a:noAutofit/>
          </a:bodyPr>
          <a:lstStyle/>
          <a:p>
            <a:pPr marL="0" indent="0">
              <a:buNone/>
            </a:pPr>
            <a:r>
              <a:rPr lang="en-US" dirty="0"/>
              <a:t>If categories are nested:  algorithm 2 finds a </a:t>
            </a:r>
            <a:r>
              <a:rPr lang="en-US" b="1" dirty="0"/>
              <a:t>feasible selection</a:t>
            </a:r>
            <a:r>
              <a:rPr lang="en-US" dirty="0"/>
              <a:t> that </a:t>
            </a:r>
            <a:r>
              <a:rPr lang="en-US" b="1" dirty="0"/>
              <a:t>priority dominates </a:t>
            </a:r>
            <a:r>
              <a:rPr lang="en-US" dirty="0"/>
              <a:t>other feasible selections.</a:t>
            </a:r>
          </a:p>
          <a:p>
            <a:pPr marL="0" indent="0">
              <a:buNone/>
            </a:pPr>
            <a:endParaRPr lang="en-US" sz="800" dirty="0"/>
          </a:p>
          <a:p>
            <a:pPr marL="0" indent="0">
              <a:buNone/>
            </a:pPr>
            <a:r>
              <a:rPr lang="en-US" dirty="0"/>
              <a:t>If categories are not nested:</a:t>
            </a:r>
          </a:p>
          <a:p>
            <a:pPr marL="0" indent="0">
              <a:buNone/>
            </a:pPr>
            <a:r>
              <a:rPr lang="en-US" dirty="0"/>
              <a:t>Likely that no simple (polynomial time) algorithm can find a feasible selection. May not be a feasible selection that priority dominates all others.</a:t>
            </a:r>
            <a:endParaRPr lang="en-US" sz="800" dirty="0"/>
          </a:p>
          <a:p>
            <a:pPr marL="0" indent="0">
              <a:buNone/>
            </a:pPr>
            <a:endParaRPr lang="en-US" sz="800" dirty="0"/>
          </a:p>
          <a:p>
            <a:pPr marL="0" indent="0">
              <a:buNone/>
            </a:pPr>
            <a:r>
              <a:rPr lang="en-US" dirty="0"/>
              <a:t>Options: </a:t>
            </a:r>
          </a:p>
          <a:p>
            <a:pPr marL="514350" indent="-514350">
              <a:buFont typeface="+mj-lt"/>
              <a:buAutoNum type="arabicPeriod"/>
            </a:pPr>
            <a:r>
              <a:rPr lang="en-US" dirty="0"/>
              <a:t>Use a simple algorithm and hope it finds a feasible selection.</a:t>
            </a:r>
          </a:p>
          <a:p>
            <a:pPr marL="514350" indent="-514350">
              <a:buFont typeface="+mj-lt"/>
              <a:buAutoNum type="arabicPeriod"/>
            </a:pPr>
            <a:r>
              <a:rPr lang="en-US" dirty="0"/>
              <a:t>Use Generalized Top Down Processing.</a:t>
            </a:r>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r>
              <a:rPr lang="en-US" dirty="0"/>
              <a:t>Use other optimization-based algorithms.</a:t>
            </a:r>
          </a:p>
        </p:txBody>
      </p:sp>
      <p:sp>
        <p:nvSpPr>
          <p:cNvPr id="4" name="Slide Number Placeholder 3">
            <a:extLst>
              <a:ext uri="{FF2B5EF4-FFF2-40B4-BE49-F238E27FC236}">
                <a16:creationId xmlns:a16="http://schemas.microsoft.com/office/drawing/2014/main" id="{FC113290-40CD-2845-BA48-93518E10FC56}"/>
              </a:ext>
            </a:extLst>
          </p:cNvPr>
          <p:cNvSpPr>
            <a:spLocks noGrp="1"/>
          </p:cNvSpPr>
          <p:nvPr>
            <p:ph type="sldNum" sz="quarter" idx="12"/>
          </p:nvPr>
        </p:nvSpPr>
        <p:spPr/>
        <p:txBody>
          <a:bodyPr/>
          <a:lstStyle/>
          <a:p>
            <a:fld id="{9E969584-4773-A84E-8391-EEC4BE76D611}" type="slidenum">
              <a:rPr lang="en-US" smtClean="0"/>
              <a:t>53</a:t>
            </a:fld>
            <a:endParaRPr lang="en-US" dirty="0"/>
          </a:p>
        </p:txBody>
      </p:sp>
      <p:sp>
        <p:nvSpPr>
          <p:cNvPr id="5" name="TextBox 4">
            <a:extLst>
              <a:ext uri="{FF2B5EF4-FFF2-40B4-BE49-F238E27FC236}">
                <a16:creationId xmlns:a16="http://schemas.microsoft.com/office/drawing/2014/main" id="{B14B4A51-7C76-C16B-933F-BB0D2D05E94B}"/>
              </a:ext>
            </a:extLst>
          </p:cNvPr>
          <p:cNvSpPr txBox="1"/>
          <p:nvPr/>
        </p:nvSpPr>
        <p:spPr>
          <a:xfrm>
            <a:off x="1353520" y="5880022"/>
            <a:ext cx="8275214" cy="523220"/>
          </a:xfrm>
          <a:prstGeom prst="rect">
            <a:avLst/>
          </a:prstGeom>
          <a:noFill/>
        </p:spPr>
        <p:txBody>
          <a:bodyPr wrap="none" rtlCol="0">
            <a:spAutoFit/>
          </a:bodyPr>
          <a:lstStyle/>
          <a:p>
            <a:r>
              <a:rPr lang="es-ES_tradnl" sz="2800" dirty="0">
                <a:solidFill>
                  <a:schemeClr val="accent2"/>
                </a:solidFill>
              </a:rPr>
              <a:t>May be slow, and may not maximize selected applicants</a:t>
            </a:r>
          </a:p>
        </p:txBody>
      </p:sp>
      <p:sp>
        <p:nvSpPr>
          <p:cNvPr id="6" name="TextBox 5">
            <a:extLst>
              <a:ext uri="{FF2B5EF4-FFF2-40B4-BE49-F238E27FC236}">
                <a16:creationId xmlns:a16="http://schemas.microsoft.com/office/drawing/2014/main" id="{97C4CDEC-9926-B0A4-0D7E-4D698F24BEA3}"/>
              </a:ext>
            </a:extLst>
          </p:cNvPr>
          <p:cNvSpPr txBox="1"/>
          <p:nvPr/>
        </p:nvSpPr>
        <p:spPr>
          <a:xfrm>
            <a:off x="1353520" y="5361133"/>
            <a:ext cx="9175845" cy="523220"/>
          </a:xfrm>
          <a:prstGeom prst="rect">
            <a:avLst/>
          </a:prstGeom>
          <a:noFill/>
        </p:spPr>
        <p:txBody>
          <a:bodyPr wrap="none" rtlCol="0">
            <a:spAutoFit/>
          </a:bodyPr>
          <a:lstStyle/>
          <a:p>
            <a:r>
              <a:rPr lang="es-ES_tradnl" sz="2800" dirty="0">
                <a:solidFill>
                  <a:schemeClr val="accent6"/>
                </a:solidFill>
              </a:rPr>
              <a:t>Always feasible, respects priorities, never priority dominated</a:t>
            </a:r>
          </a:p>
        </p:txBody>
      </p:sp>
    </p:spTree>
    <p:extLst>
      <p:ext uri="{BB962C8B-B14F-4D97-AF65-F5344CB8AC3E}">
        <p14:creationId xmlns:p14="http://schemas.microsoft.com/office/powerpoint/2010/main" val="251291418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D35EA-31A2-C647-8D5F-7CF42DEDB57E}"/>
              </a:ext>
            </a:extLst>
          </p:cNvPr>
          <p:cNvSpPr>
            <a:spLocks noGrp="1"/>
          </p:cNvSpPr>
          <p:nvPr>
            <p:ph type="title"/>
          </p:nvPr>
        </p:nvSpPr>
        <p:spPr>
          <a:xfrm>
            <a:off x="634602" y="234854"/>
            <a:ext cx="10515600" cy="1325563"/>
          </a:xfrm>
        </p:spPr>
        <p:txBody>
          <a:bodyPr/>
          <a:lstStyle/>
          <a:p>
            <a:r>
              <a:rPr lang="en-US" dirty="0"/>
              <a:t>Summary: Maximum + Minimum Quotas</a:t>
            </a:r>
          </a:p>
        </p:txBody>
      </p:sp>
      <p:graphicFrame>
        <p:nvGraphicFramePr>
          <p:cNvPr id="5" name="Table 5">
            <a:extLst>
              <a:ext uri="{FF2B5EF4-FFF2-40B4-BE49-F238E27FC236}">
                <a16:creationId xmlns:a16="http://schemas.microsoft.com/office/drawing/2014/main" id="{7AC6B943-479B-8380-1C90-F8369A326775}"/>
              </a:ext>
            </a:extLst>
          </p:cNvPr>
          <p:cNvGraphicFramePr>
            <a:graphicFrameLocks noGrp="1"/>
          </p:cNvGraphicFramePr>
          <p:nvPr>
            <p:ph idx="1"/>
          </p:nvPr>
        </p:nvGraphicFramePr>
        <p:xfrm>
          <a:off x="634602" y="1369132"/>
          <a:ext cx="9133866" cy="5169780"/>
        </p:xfrm>
        <a:graphic>
          <a:graphicData uri="http://schemas.openxmlformats.org/drawingml/2006/table">
            <a:tbl>
              <a:tblPr firstRow="1" bandRow="1">
                <a:tableStyleId>{5940675A-B579-460E-94D1-54222C63F5DA}</a:tableStyleId>
              </a:tblPr>
              <a:tblGrid>
                <a:gridCol w="3689249">
                  <a:extLst>
                    <a:ext uri="{9D8B030D-6E8A-4147-A177-3AD203B41FA5}">
                      <a16:colId xmlns:a16="http://schemas.microsoft.com/office/drawing/2014/main" val="376526170"/>
                    </a:ext>
                  </a:extLst>
                </a:gridCol>
                <a:gridCol w="1695865">
                  <a:extLst>
                    <a:ext uri="{9D8B030D-6E8A-4147-A177-3AD203B41FA5}">
                      <a16:colId xmlns:a16="http://schemas.microsoft.com/office/drawing/2014/main" val="1763377299"/>
                    </a:ext>
                  </a:extLst>
                </a:gridCol>
                <a:gridCol w="1874376">
                  <a:extLst>
                    <a:ext uri="{9D8B030D-6E8A-4147-A177-3AD203B41FA5}">
                      <a16:colId xmlns:a16="http://schemas.microsoft.com/office/drawing/2014/main" val="431786759"/>
                    </a:ext>
                  </a:extLst>
                </a:gridCol>
                <a:gridCol w="1874376">
                  <a:extLst>
                    <a:ext uri="{9D8B030D-6E8A-4147-A177-3AD203B41FA5}">
                      <a16:colId xmlns:a16="http://schemas.microsoft.com/office/drawing/2014/main" val="1307646561"/>
                    </a:ext>
                  </a:extLst>
                </a:gridCol>
              </a:tblGrid>
              <a:tr h="782356">
                <a:tc>
                  <a:txBody>
                    <a:bodyPr/>
                    <a:lstStyle/>
                    <a:p>
                      <a:endParaRPr lang="es-ES_tradnl" sz="2800" dirty="0"/>
                    </a:p>
                  </a:txBody>
                  <a:tcPr/>
                </a:tc>
                <a:tc>
                  <a:txBody>
                    <a:bodyPr/>
                    <a:lstStyle/>
                    <a:p>
                      <a:r>
                        <a:rPr lang="es-ES_tradnl" sz="2800" dirty="0"/>
                        <a:t>Hierarchy</a:t>
                      </a:r>
                    </a:p>
                  </a:txBody>
                  <a:tcPr/>
                </a:tc>
                <a:tc>
                  <a:txBody>
                    <a:bodyPr/>
                    <a:lstStyle/>
                    <a:p>
                      <a:r>
                        <a:rPr lang="es-ES_tradnl" sz="2800" dirty="0"/>
                        <a:t>In General</a:t>
                      </a:r>
                    </a:p>
                    <a:p>
                      <a:r>
                        <a:rPr lang="es-ES_tradnl" sz="2800" dirty="0"/>
                        <a:t>(Poly Time)</a:t>
                      </a:r>
                    </a:p>
                  </a:txBody>
                  <a:tcPr/>
                </a:tc>
                <a:tc>
                  <a:txBody>
                    <a:bodyPr/>
                    <a:lstStyle/>
                    <a:p>
                      <a:r>
                        <a:rPr lang="es-ES_tradnl" sz="2800" dirty="0"/>
                        <a:t>In General</a:t>
                      </a:r>
                    </a:p>
                    <a:p>
                      <a:r>
                        <a:rPr lang="es-ES_tradnl" sz="2800" dirty="0"/>
                        <a:t>(Exp Time)</a:t>
                      </a:r>
                    </a:p>
                  </a:txBody>
                  <a:tcPr/>
                </a:tc>
                <a:extLst>
                  <a:ext uri="{0D108BD9-81ED-4DB2-BD59-A6C34878D82A}">
                    <a16:rowId xmlns:a16="http://schemas.microsoft.com/office/drawing/2014/main" val="3407660406"/>
                  </a:ext>
                </a:extLst>
              </a:tr>
              <a:tr h="782356">
                <a:tc>
                  <a:txBody>
                    <a:bodyPr/>
                    <a:lstStyle/>
                    <a:p>
                      <a:r>
                        <a:rPr lang="es-ES_tradnl" sz="2800" dirty="0"/>
                        <a:t>Finds Feasible Selection</a:t>
                      </a:r>
                    </a:p>
                    <a:p>
                      <a:endParaRPr lang="es-ES_tradnl" sz="2800" dirty="0"/>
                    </a:p>
                    <a:p>
                      <a:endParaRPr lang="es-ES_tradnl" sz="2800" dirty="0"/>
                    </a:p>
                  </a:txBody>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3">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extLst>
                  <a:ext uri="{0D108BD9-81ED-4DB2-BD59-A6C34878D82A}">
                    <a16:rowId xmlns:a16="http://schemas.microsoft.com/office/drawing/2014/main" val="2650847312"/>
                  </a:ext>
                </a:extLst>
              </a:tr>
              <a:tr h="1426650">
                <a:tc>
                  <a:txBody>
                    <a:bodyPr/>
                    <a:lstStyle/>
                    <a:p>
                      <a:r>
                        <a:rPr lang="es-ES_tradnl" sz="2800" dirty="0"/>
                        <a:t>Maximizes Selected Applicants</a:t>
                      </a:r>
                    </a:p>
                  </a:txBody>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3">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extLst>
                  <a:ext uri="{0D108BD9-81ED-4DB2-BD59-A6C34878D82A}">
                    <a16:rowId xmlns:a16="http://schemas.microsoft.com/office/drawing/2014/main" val="2944515532"/>
                  </a:ext>
                </a:extLst>
              </a:tr>
              <a:tr h="1426650">
                <a:tc>
                  <a:txBody>
                    <a:bodyPr/>
                    <a:lstStyle/>
                    <a:p>
                      <a:r>
                        <a:rPr lang="es-ES_tradnl" sz="2800" dirty="0"/>
                        <a:t>Priority Dominates Other Feasible Selections</a:t>
                      </a:r>
                    </a:p>
                  </a:txBody>
                  <a:tcPr/>
                </a:tc>
                <a:tc>
                  <a:txBody>
                    <a:bodyPr/>
                    <a:lstStyle/>
                    <a:p>
                      <a:endParaRPr lang="es-ES_tradnl" sz="2800" dirty="0"/>
                    </a:p>
                  </a:txBody>
                  <a:tcPr>
                    <a:blipFill dpi="0" rotWithShape="1">
                      <a:blip r:embed="rId2">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3">
                        <a:extLst>
                          <a:ext uri="{28A0092B-C50C-407E-A947-70E740481C1C}">
                            <a14:useLocalDpi xmlns:a14="http://schemas.microsoft.com/office/drawing/2010/main" val="0"/>
                          </a:ext>
                        </a:extLst>
                      </a:blip>
                      <a:srcRect/>
                      <a:stretch>
                        <a:fillRect/>
                      </a:stretch>
                    </a:blipFill>
                  </a:tcPr>
                </a:tc>
                <a:tc>
                  <a:txBody>
                    <a:bodyPr/>
                    <a:lstStyle/>
                    <a:p>
                      <a:endParaRPr lang="es-ES_tradnl" sz="2800" dirty="0"/>
                    </a:p>
                  </a:txBody>
                  <a:tcPr>
                    <a:blipFill dpi="0" rotWithShape="1">
                      <a:blip r:embed="rId3">
                        <a:extLst>
                          <a:ext uri="{28A0092B-C50C-407E-A947-70E740481C1C}">
                            <a14:useLocalDpi xmlns:a14="http://schemas.microsoft.com/office/drawing/2010/main" val="0"/>
                          </a:ext>
                        </a:extLst>
                      </a:blip>
                      <a:srcRect/>
                      <a:stretch>
                        <a:fillRect/>
                      </a:stretch>
                    </a:blipFill>
                  </a:tcPr>
                </a:tc>
                <a:extLst>
                  <a:ext uri="{0D108BD9-81ED-4DB2-BD59-A6C34878D82A}">
                    <a16:rowId xmlns:a16="http://schemas.microsoft.com/office/drawing/2014/main" val="2496809140"/>
                  </a:ext>
                </a:extLst>
              </a:tr>
            </a:tbl>
          </a:graphicData>
        </a:graphic>
      </p:graphicFrame>
      <p:sp>
        <p:nvSpPr>
          <p:cNvPr id="4" name="Slide Number Placeholder 3">
            <a:extLst>
              <a:ext uri="{FF2B5EF4-FFF2-40B4-BE49-F238E27FC236}">
                <a16:creationId xmlns:a16="http://schemas.microsoft.com/office/drawing/2014/main" id="{04E27834-7E14-3748-A4CD-047687B26E1F}"/>
              </a:ext>
            </a:extLst>
          </p:cNvPr>
          <p:cNvSpPr>
            <a:spLocks noGrp="1"/>
          </p:cNvSpPr>
          <p:nvPr>
            <p:ph type="sldNum" sz="quarter" idx="12"/>
          </p:nvPr>
        </p:nvSpPr>
        <p:spPr/>
        <p:txBody>
          <a:bodyPr/>
          <a:lstStyle/>
          <a:p>
            <a:fld id="{9E969584-4773-A84E-8391-EEC4BE76D611}" type="slidenum">
              <a:rPr lang="en-US" smtClean="0"/>
              <a:t>54</a:t>
            </a:fld>
            <a:endParaRPr lang="en-US" dirty="0"/>
          </a:p>
        </p:txBody>
      </p:sp>
    </p:spTree>
    <p:extLst>
      <p:ext uri="{BB962C8B-B14F-4D97-AF65-F5344CB8AC3E}">
        <p14:creationId xmlns:p14="http://schemas.microsoft.com/office/powerpoint/2010/main" val="38884853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63E84-7CBF-4048-B275-EEEF1AF6885E}"/>
              </a:ext>
            </a:extLst>
          </p:cNvPr>
          <p:cNvSpPr>
            <a:spLocks noGrp="1"/>
          </p:cNvSpPr>
          <p:nvPr>
            <p:ph type="title"/>
          </p:nvPr>
        </p:nvSpPr>
        <p:spPr>
          <a:xfrm>
            <a:off x="838200" y="153192"/>
            <a:ext cx="10515600" cy="1325563"/>
          </a:xfrm>
        </p:spPr>
        <p:txBody>
          <a:bodyPr/>
          <a:lstStyle/>
          <a:p>
            <a:r>
              <a:rPr lang="en-US" dirty="0"/>
              <a:t>Study Guide</a:t>
            </a:r>
          </a:p>
        </p:txBody>
      </p:sp>
      <p:sp>
        <p:nvSpPr>
          <p:cNvPr id="4" name="Slide Number Placeholder 3">
            <a:extLst>
              <a:ext uri="{FF2B5EF4-FFF2-40B4-BE49-F238E27FC236}">
                <a16:creationId xmlns:a16="http://schemas.microsoft.com/office/drawing/2014/main" id="{DBDBD3DA-DAD3-FA4D-A0E2-6D008EC4CE02}"/>
              </a:ext>
            </a:extLst>
          </p:cNvPr>
          <p:cNvSpPr>
            <a:spLocks noGrp="1"/>
          </p:cNvSpPr>
          <p:nvPr>
            <p:ph type="sldNum" sz="quarter" idx="12"/>
          </p:nvPr>
        </p:nvSpPr>
        <p:spPr/>
        <p:txBody>
          <a:bodyPr/>
          <a:lstStyle/>
          <a:p>
            <a:fld id="{9E969584-4773-A84E-8391-EEC4BE76D611}" type="slidenum">
              <a:rPr lang="en-US" smtClean="0"/>
              <a:t>55</a:t>
            </a:fld>
            <a:endParaRPr lang="en-US" dirty="0"/>
          </a:p>
        </p:txBody>
      </p:sp>
      <p:sp>
        <p:nvSpPr>
          <p:cNvPr id="5" name="Content Placeholder 2">
            <a:extLst>
              <a:ext uri="{FF2B5EF4-FFF2-40B4-BE49-F238E27FC236}">
                <a16:creationId xmlns:a16="http://schemas.microsoft.com/office/drawing/2014/main" id="{04EAF2B2-38F3-EA4D-B47D-C8D6997D8E66}"/>
              </a:ext>
            </a:extLst>
          </p:cNvPr>
          <p:cNvSpPr txBox="1">
            <a:spLocks/>
          </p:cNvSpPr>
          <p:nvPr/>
        </p:nvSpPr>
        <p:spPr>
          <a:xfrm>
            <a:off x="838200" y="1253331"/>
            <a:ext cx="3781839"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Algorithms</a:t>
            </a:r>
          </a:p>
          <a:p>
            <a:r>
              <a:rPr lang="en-US" dirty="0"/>
              <a:t>Mechinot Algorithm 1</a:t>
            </a:r>
          </a:p>
          <a:p>
            <a:r>
              <a:rPr lang="en-US" dirty="0"/>
              <a:t>Mechinot Algorithm 2</a:t>
            </a:r>
          </a:p>
          <a:p>
            <a:r>
              <a:rPr lang="en-US" dirty="0"/>
              <a:t>Generalized Top Down Processing</a:t>
            </a:r>
          </a:p>
          <a:p>
            <a:endParaRPr lang="en-US" dirty="0"/>
          </a:p>
        </p:txBody>
      </p:sp>
      <p:sp>
        <p:nvSpPr>
          <p:cNvPr id="8" name="TextBox 7">
            <a:extLst>
              <a:ext uri="{FF2B5EF4-FFF2-40B4-BE49-F238E27FC236}">
                <a16:creationId xmlns:a16="http://schemas.microsoft.com/office/drawing/2014/main" id="{A71511E2-014E-5851-A7AE-CD7C78F38AF5}"/>
              </a:ext>
            </a:extLst>
          </p:cNvPr>
          <p:cNvSpPr txBox="1"/>
          <p:nvPr/>
        </p:nvSpPr>
        <p:spPr>
          <a:xfrm>
            <a:off x="5188105" y="1140267"/>
            <a:ext cx="6844990" cy="5262979"/>
          </a:xfrm>
          <a:prstGeom prst="rect">
            <a:avLst/>
          </a:prstGeom>
          <a:noFill/>
        </p:spPr>
        <p:txBody>
          <a:bodyPr wrap="square" rtlCol="0">
            <a:spAutoFit/>
          </a:bodyPr>
          <a:lstStyle/>
          <a:p>
            <a:r>
              <a:rPr lang="es-ES_tradnl" sz="2800" dirty="0"/>
              <a:t>Facts</a:t>
            </a:r>
          </a:p>
          <a:p>
            <a:pPr marL="457200" indent="-457200">
              <a:buFont typeface="Arial" panose="020B0604020202020204" pitchFamily="34" charset="0"/>
              <a:buChar char="•"/>
            </a:pPr>
            <a:r>
              <a:rPr lang="es-ES_tradnl" sz="2800" dirty="0"/>
              <a:t>Both Mechinot Algorithms may fail to find feasible selection (even if one exists)</a:t>
            </a:r>
          </a:p>
          <a:p>
            <a:pPr marL="457200" indent="-457200">
              <a:buFont typeface="Arial" panose="020B0604020202020204" pitchFamily="34" charset="0"/>
              <a:buChar char="•"/>
            </a:pPr>
            <a:r>
              <a:rPr lang="es-ES_tradnl" sz="2800" dirty="0"/>
              <a:t>If categories are nested, Algorithm 1 may fail, but Algorithm 2 finds “best” (priority dominant) feasible selection.</a:t>
            </a:r>
          </a:p>
          <a:p>
            <a:pPr marL="457200" indent="-457200">
              <a:buFont typeface="Arial" panose="020B0604020202020204" pitchFamily="34" charset="0"/>
              <a:buChar char="•"/>
            </a:pPr>
            <a:r>
              <a:rPr lang="es-ES_tradnl" sz="2800" dirty="0"/>
              <a:t>If categories do </a:t>
            </a:r>
            <a:r>
              <a:rPr lang="es-ES_tradnl" sz="2800" b="1" dirty="0"/>
              <a:t>not </a:t>
            </a:r>
            <a:r>
              <a:rPr lang="es-ES_tradnl" sz="2800" dirty="0"/>
              <a:t>form a hierarchy, Finding a feasible selection is NP-Hard (likely impossible for fast algorithm).</a:t>
            </a:r>
          </a:p>
          <a:p>
            <a:pPr marL="457200" indent="-457200">
              <a:buFont typeface="Arial" panose="020B0604020202020204" pitchFamily="34" charset="0"/>
              <a:buChar char="•"/>
            </a:pPr>
            <a:r>
              <a:rPr lang="es-ES_tradnl" sz="2800" dirty="0"/>
              <a:t>Generalized top down processing always finds feasible selection that is not priority dominated.</a:t>
            </a:r>
          </a:p>
        </p:txBody>
      </p:sp>
    </p:spTree>
    <p:extLst>
      <p:ext uri="{BB962C8B-B14F-4D97-AF65-F5344CB8AC3E}">
        <p14:creationId xmlns:p14="http://schemas.microsoft.com/office/powerpoint/2010/main" val="313322986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569DF-235C-1E10-F04C-6D4089F1FA15}"/>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7C807CB7-283E-5E65-933B-72BF3CB04B12}"/>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dirty="0">
                <a:solidFill>
                  <a:srgbClr val="FF0000"/>
                </a:solidFill>
              </a:rPr>
              <a:t>Mechinot Matching….</a:t>
            </a:r>
          </a:p>
        </p:txBody>
      </p:sp>
      <p:sp>
        <p:nvSpPr>
          <p:cNvPr id="4" name="Slide Number Placeholder 3">
            <a:extLst>
              <a:ext uri="{FF2B5EF4-FFF2-40B4-BE49-F238E27FC236}">
                <a16:creationId xmlns:a16="http://schemas.microsoft.com/office/drawing/2014/main" id="{73F21DAA-A1C3-641F-01BB-5D87D7A0723F}"/>
              </a:ext>
            </a:extLst>
          </p:cNvPr>
          <p:cNvSpPr>
            <a:spLocks noGrp="1"/>
          </p:cNvSpPr>
          <p:nvPr>
            <p:ph type="sldNum" sz="quarter" idx="12"/>
          </p:nvPr>
        </p:nvSpPr>
        <p:spPr/>
        <p:txBody>
          <a:bodyPr/>
          <a:lstStyle/>
          <a:p>
            <a:fld id="{9E969584-4773-A84E-8391-EEC4BE76D611}" type="slidenum">
              <a:rPr lang="en-US" smtClean="0"/>
              <a:t>56</a:t>
            </a:fld>
            <a:endParaRPr lang="en-US" dirty="0"/>
          </a:p>
        </p:txBody>
      </p:sp>
    </p:spTree>
    <p:extLst>
      <p:ext uri="{BB962C8B-B14F-4D97-AF65-F5344CB8AC3E}">
        <p14:creationId xmlns:p14="http://schemas.microsoft.com/office/powerpoint/2010/main" val="85194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73BE0-021B-6F44-8EDD-FC9D8E761A11}"/>
              </a:ext>
            </a:extLst>
          </p:cNvPr>
          <p:cNvSpPr>
            <a:spLocks noGrp="1"/>
          </p:cNvSpPr>
          <p:nvPr>
            <p:ph type="title"/>
          </p:nvPr>
        </p:nvSpPr>
        <p:spPr/>
        <p:txBody>
          <a:bodyPr/>
          <a:lstStyle/>
          <a:p>
            <a:r>
              <a:rPr lang="en-US" dirty="0"/>
              <a:t>Visa Overview</a:t>
            </a:r>
          </a:p>
        </p:txBody>
      </p:sp>
      <p:sp>
        <p:nvSpPr>
          <p:cNvPr id="3" name="Content Placeholder 2">
            <a:extLst>
              <a:ext uri="{FF2B5EF4-FFF2-40B4-BE49-F238E27FC236}">
                <a16:creationId xmlns:a16="http://schemas.microsoft.com/office/drawing/2014/main" id="{1B7DFEA9-0E53-E34D-BBDF-09D1B1E7CEF4}"/>
              </a:ext>
            </a:extLst>
          </p:cNvPr>
          <p:cNvSpPr>
            <a:spLocks noGrp="1"/>
          </p:cNvSpPr>
          <p:nvPr>
            <p:ph idx="1"/>
          </p:nvPr>
        </p:nvSpPr>
        <p:spPr>
          <a:xfrm>
            <a:off x="6379708" y="4341470"/>
            <a:ext cx="3590925" cy="2193924"/>
          </a:xfrm>
        </p:spPr>
        <p:txBody>
          <a:bodyPr>
            <a:normAutofit lnSpcReduction="10000"/>
          </a:bodyPr>
          <a:lstStyle/>
          <a:p>
            <a:pPr marL="0" indent="0" algn="ctr">
              <a:lnSpc>
                <a:spcPct val="150000"/>
              </a:lnSpc>
              <a:buNone/>
            </a:pPr>
            <a:r>
              <a:rPr lang="en-US" dirty="0"/>
              <a:t>Business and Leisure</a:t>
            </a:r>
          </a:p>
          <a:p>
            <a:pPr marL="0" indent="0" algn="ctr">
              <a:lnSpc>
                <a:spcPct val="150000"/>
              </a:lnSpc>
              <a:buNone/>
            </a:pPr>
            <a:r>
              <a:rPr lang="en-US" dirty="0"/>
              <a:t>Student</a:t>
            </a:r>
          </a:p>
          <a:p>
            <a:pPr marL="0" indent="0" algn="ctr">
              <a:lnSpc>
                <a:spcPct val="150000"/>
              </a:lnSpc>
              <a:buNone/>
            </a:pPr>
            <a:r>
              <a:rPr lang="en-US" dirty="0"/>
              <a:t>Employment</a:t>
            </a:r>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D95FA736-13BC-2F4A-B88B-3126AA5C2124}"/>
              </a:ext>
            </a:extLst>
          </p:cNvPr>
          <p:cNvSpPr>
            <a:spLocks noGrp="1"/>
          </p:cNvSpPr>
          <p:nvPr>
            <p:ph type="sldNum" sz="quarter" idx="12"/>
          </p:nvPr>
        </p:nvSpPr>
        <p:spPr/>
        <p:txBody>
          <a:bodyPr/>
          <a:lstStyle/>
          <a:p>
            <a:fld id="{9E969584-4773-A84E-8391-EEC4BE76D611}" type="slidenum">
              <a:rPr lang="en-US" smtClean="0"/>
              <a:t>5</a:t>
            </a:fld>
            <a:endParaRPr lang="en-US" dirty="0"/>
          </a:p>
        </p:txBody>
      </p:sp>
      <p:sp>
        <p:nvSpPr>
          <p:cNvPr id="5" name="Content Placeholder 2">
            <a:extLst>
              <a:ext uri="{FF2B5EF4-FFF2-40B4-BE49-F238E27FC236}">
                <a16:creationId xmlns:a16="http://schemas.microsoft.com/office/drawing/2014/main" id="{51A0C99D-8CF8-F04A-9E0B-4C0A0A716808}"/>
              </a:ext>
            </a:extLst>
          </p:cNvPr>
          <p:cNvSpPr txBox="1">
            <a:spLocks/>
          </p:cNvSpPr>
          <p:nvPr/>
        </p:nvSpPr>
        <p:spPr>
          <a:xfrm>
            <a:off x="838200" y="2247840"/>
            <a:ext cx="3590925" cy="171846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t>Permanent</a:t>
            </a:r>
          </a:p>
          <a:p>
            <a:pPr marL="0" indent="0" algn="ctr">
              <a:buFont typeface="Arial" panose="020B0604020202020204" pitchFamily="34" charset="0"/>
              <a:buNone/>
            </a:pPr>
            <a:r>
              <a:rPr lang="en-US" dirty="0"/>
              <a:t>(“Immigrant”)</a:t>
            </a:r>
          </a:p>
          <a:p>
            <a:pPr marL="0" indent="0" algn="ctr">
              <a:buFont typeface="Arial" panose="020B0604020202020204" pitchFamily="34" charset="0"/>
              <a:buNone/>
            </a:pPr>
            <a:r>
              <a:rPr lang="en-US" dirty="0"/>
              <a:t>(Green Cards)</a:t>
            </a:r>
          </a:p>
        </p:txBody>
      </p:sp>
      <p:sp>
        <p:nvSpPr>
          <p:cNvPr id="6" name="Content Placeholder 2">
            <a:extLst>
              <a:ext uri="{FF2B5EF4-FFF2-40B4-BE49-F238E27FC236}">
                <a16:creationId xmlns:a16="http://schemas.microsoft.com/office/drawing/2014/main" id="{900387DA-D68F-9347-B5FB-A7D7D033D9C1}"/>
              </a:ext>
            </a:extLst>
          </p:cNvPr>
          <p:cNvSpPr txBox="1">
            <a:spLocks/>
          </p:cNvSpPr>
          <p:nvPr/>
        </p:nvSpPr>
        <p:spPr>
          <a:xfrm>
            <a:off x="645656" y="5237615"/>
            <a:ext cx="3590925" cy="11033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t>Temporary </a:t>
            </a:r>
          </a:p>
          <a:p>
            <a:pPr marL="0" indent="0" algn="ctr">
              <a:buFont typeface="Arial" panose="020B0604020202020204" pitchFamily="34" charset="0"/>
              <a:buNone/>
            </a:pPr>
            <a:r>
              <a:rPr lang="en-US" dirty="0"/>
              <a:t>(“Non-Immigrant”)</a:t>
            </a:r>
          </a:p>
        </p:txBody>
      </p:sp>
      <p:sp>
        <p:nvSpPr>
          <p:cNvPr id="7" name="Content Placeholder 2">
            <a:extLst>
              <a:ext uri="{FF2B5EF4-FFF2-40B4-BE49-F238E27FC236}">
                <a16:creationId xmlns:a16="http://schemas.microsoft.com/office/drawing/2014/main" id="{61338361-39CB-0147-A2B3-76A0E8D88988}"/>
              </a:ext>
            </a:extLst>
          </p:cNvPr>
          <p:cNvSpPr txBox="1">
            <a:spLocks/>
          </p:cNvSpPr>
          <p:nvPr/>
        </p:nvSpPr>
        <p:spPr>
          <a:xfrm>
            <a:off x="6572252" y="990543"/>
            <a:ext cx="3590925" cy="294560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50000"/>
              </a:lnSpc>
              <a:buFont typeface="Arial" panose="020B0604020202020204" pitchFamily="34" charset="0"/>
              <a:buNone/>
            </a:pPr>
            <a:r>
              <a:rPr lang="en-US" dirty="0"/>
              <a:t>Family</a:t>
            </a:r>
          </a:p>
          <a:p>
            <a:pPr marL="0" indent="0" algn="ctr">
              <a:lnSpc>
                <a:spcPct val="150000"/>
              </a:lnSpc>
              <a:buFont typeface="Arial" panose="020B0604020202020204" pitchFamily="34" charset="0"/>
              <a:buNone/>
            </a:pPr>
            <a:r>
              <a:rPr lang="en-US" dirty="0"/>
              <a:t>Employment</a:t>
            </a:r>
          </a:p>
          <a:p>
            <a:pPr marL="0" indent="0" algn="ctr">
              <a:lnSpc>
                <a:spcPct val="150000"/>
              </a:lnSpc>
              <a:buFont typeface="Arial" panose="020B0604020202020204" pitchFamily="34" charset="0"/>
              <a:buNone/>
            </a:pPr>
            <a:r>
              <a:rPr lang="en-US" dirty="0"/>
              <a:t>Humanitarian</a:t>
            </a:r>
          </a:p>
          <a:p>
            <a:pPr marL="0" indent="0" algn="ctr">
              <a:lnSpc>
                <a:spcPct val="150000"/>
              </a:lnSpc>
              <a:buFont typeface="Arial" panose="020B0604020202020204" pitchFamily="34" charset="0"/>
              <a:buNone/>
            </a:pPr>
            <a:r>
              <a:rPr lang="en-US" dirty="0"/>
              <a:t>Diversity</a:t>
            </a:r>
          </a:p>
          <a:p>
            <a:pPr marL="0" indent="0" algn="ctr">
              <a:buFont typeface="Arial" panose="020B0604020202020204" pitchFamily="34" charset="0"/>
              <a:buNone/>
            </a:pPr>
            <a:endParaRPr lang="en-US" dirty="0"/>
          </a:p>
          <a:p>
            <a:pPr marL="0" indent="0" algn="ctr">
              <a:buFont typeface="Arial" panose="020B0604020202020204" pitchFamily="34" charset="0"/>
              <a:buNone/>
            </a:pPr>
            <a:endParaRPr lang="en-US" dirty="0"/>
          </a:p>
        </p:txBody>
      </p:sp>
      <p:cxnSp>
        <p:nvCxnSpPr>
          <p:cNvPr id="9" name="Straight Arrow Connector 8">
            <a:extLst>
              <a:ext uri="{FF2B5EF4-FFF2-40B4-BE49-F238E27FC236}">
                <a16:creationId xmlns:a16="http://schemas.microsoft.com/office/drawing/2014/main" id="{95D6E63C-3467-5D4D-AE10-D73CEB43CB40}"/>
              </a:ext>
            </a:extLst>
          </p:cNvPr>
          <p:cNvCxnSpPr/>
          <p:nvPr/>
        </p:nvCxnSpPr>
        <p:spPr>
          <a:xfrm>
            <a:off x="5895977" y="1400912"/>
            <a:ext cx="1428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83F724B7-84F8-0548-94F5-0272A0C745DA}"/>
              </a:ext>
            </a:extLst>
          </p:cNvPr>
          <p:cNvCxnSpPr/>
          <p:nvPr/>
        </p:nvCxnSpPr>
        <p:spPr>
          <a:xfrm>
            <a:off x="5895977" y="2081154"/>
            <a:ext cx="1428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ED819D6C-E2E6-A948-8C49-91E9C74FB384}"/>
              </a:ext>
            </a:extLst>
          </p:cNvPr>
          <p:cNvCxnSpPr/>
          <p:nvPr/>
        </p:nvCxnSpPr>
        <p:spPr>
          <a:xfrm>
            <a:off x="5895977" y="2843949"/>
            <a:ext cx="1428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E5E6F2E-D2CC-8543-9DB7-D27A0DD5A3AC}"/>
              </a:ext>
            </a:extLst>
          </p:cNvPr>
          <p:cNvCxnSpPr/>
          <p:nvPr/>
        </p:nvCxnSpPr>
        <p:spPr>
          <a:xfrm>
            <a:off x="5895977" y="3586898"/>
            <a:ext cx="1428750"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2A67446-E87D-264E-B62F-4FBFA454F2D1}"/>
              </a:ext>
            </a:extLst>
          </p:cNvPr>
          <p:cNvCxnSpPr>
            <a:cxnSpLocks/>
          </p:cNvCxnSpPr>
          <p:nvPr/>
        </p:nvCxnSpPr>
        <p:spPr>
          <a:xfrm>
            <a:off x="5836784" y="4692307"/>
            <a:ext cx="814387"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3D6E6316-0E17-AD4E-A06E-70F8A9F21785}"/>
              </a:ext>
            </a:extLst>
          </p:cNvPr>
          <p:cNvCxnSpPr>
            <a:cxnSpLocks/>
          </p:cNvCxnSpPr>
          <p:nvPr/>
        </p:nvCxnSpPr>
        <p:spPr>
          <a:xfrm>
            <a:off x="5836784" y="5444782"/>
            <a:ext cx="814387"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39C60193-5764-0E42-AA37-9A87C21081E2}"/>
              </a:ext>
            </a:extLst>
          </p:cNvPr>
          <p:cNvCxnSpPr>
            <a:cxnSpLocks/>
          </p:cNvCxnSpPr>
          <p:nvPr/>
        </p:nvCxnSpPr>
        <p:spPr>
          <a:xfrm>
            <a:off x="5851072" y="6197257"/>
            <a:ext cx="814387" cy="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B6336B40-EAD2-5B4C-AC18-3F22E42F48D3}"/>
              </a:ext>
            </a:extLst>
          </p:cNvPr>
          <p:cNvCxnSpPr>
            <a:cxnSpLocks/>
          </p:cNvCxnSpPr>
          <p:nvPr/>
        </p:nvCxnSpPr>
        <p:spPr>
          <a:xfrm>
            <a:off x="5860595" y="4692307"/>
            <a:ext cx="0" cy="1504950"/>
          </a:xfrm>
          <a:prstGeom prst="straightConnector1">
            <a:avLst/>
          </a:prstGeom>
          <a:ln w="57150">
            <a:solidFill>
              <a:schemeClr val="accent2"/>
            </a:solidFill>
            <a:tailEnd type="non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4A0A12EC-0D9D-E142-A0BE-A82A6E40AED1}"/>
              </a:ext>
            </a:extLst>
          </p:cNvPr>
          <p:cNvCxnSpPr>
            <a:cxnSpLocks/>
          </p:cNvCxnSpPr>
          <p:nvPr/>
        </p:nvCxnSpPr>
        <p:spPr>
          <a:xfrm>
            <a:off x="5900738" y="1400912"/>
            <a:ext cx="0" cy="2185986"/>
          </a:xfrm>
          <a:prstGeom prst="straightConnector1">
            <a:avLst/>
          </a:prstGeom>
          <a:ln w="57150">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3F233BEE-93EB-EA4D-8039-0C3B01360F66}"/>
              </a:ext>
            </a:extLst>
          </p:cNvPr>
          <p:cNvCxnSpPr>
            <a:cxnSpLocks/>
          </p:cNvCxnSpPr>
          <p:nvPr/>
        </p:nvCxnSpPr>
        <p:spPr>
          <a:xfrm flipH="1">
            <a:off x="3667125" y="2467711"/>
            <a:ext cx="2228852" cy="0"/>
          </a:xfrm>
          <a:prstGeom prst="straightConnector1">
            <a:avLst/>
          </a:prstGeom>
          <a:ln w="57150">
            <a:solidFill>
              <a:schemeClr val="accent1"/>
            </a:solidFill>
            <a:tailEnd type="non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3593A8FE-F4CC-0E41-9C93-69372C7ADAC8}"/>
              </a:ext>
            </a:extLst>
          </p:cNvPr>
          <p:cNvCxnSpPr>
            <a:cxnSpLocks/>
          </p:cNvCxnSpPr>
          <p:nvPr/>
        </p:nvCxnSpPr>
        <p:spPr>
          <a:xfrm flipH="1">
            <a:off x="3607932" y="5440021"/>
            <a:ext cx="2228852" cy="0"/>
          </a:xfrm>
          <a:prstGeom prst="straightConnector1">
            <a:avLst/>
          </a:prstGeom>
          <a:ln w="57150">
            <a:solidFill>
              <a:schemeClr val="accent2"/>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508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Permanent Visa (Green Card) Categories</a:t>
            </a:r>
          </a:p>
        </p:txBody>
      </p:sp>
      <p:pic>
        <p:nvPicPr>
          <p:cNvPr id="4" name="Content Placeholder 3" descr="Explainer_LegalImmigrationSystem-Table-updated-800x1299.png"/>
          <p:cNvPicPr>
            <a:picLocks noGrp="1" noChangeAspect="1"/>
          </p:cNvPicPr>
          <p:nvPr>
            <p:ph idx="1"/>
          </p:nvPr>
        </p:nvPicPr>
        <p:blipFill rotWithShape="1">
          <a:blip r:embed="rId2">
            <a:extLst>
              <a:ext uri="{28A0092B-C50C-407E-A947-70E740481C1C}">
                <a14:useLocalDpi xmlns:a14="http://schemas.microsoft.com/office/drawing/2010/main" val="0"/>
              </a:ext>
            </a:extLst>
          </a:blip>
          <a:srcRect l="-2138" t="37364" r="2138" b="31623"/>
          <a:stretch/>
        </p:blipFill>
        <p:spPr>
          <a:xfrm>
            <a:off x="5219957" y="1647760"/>
            <a:ext cx="6989989" cy="3520059"/>
          </a:xfrm>
        </p:spPr>
      </p:pic>
      <p:pic>
        <p:nvPicPr>
          <p:cNvPr id="5" name="Content Placeholder 3" descr="Explainer_LegalImmigrationSystem-Table-updated-800x1299.png"/>
          <p:cNvPicPr>
            <a:picLocks noChangeAspect="1"/>
          </p:cNvPicPr>
          <p:nvPr/>
        </p:nvPicPr>
        <p:blipFill rotWithShape="1">
          <a:blip r:embed="rId2">
            <a:extLst>
              <a:ext uri="{28A0092B-C50C-407E-A947-70E740481C1C}">
                <a14:useLocalDpi xmlns:a14="http://schemas.microsoft.com/office/drawing/2010/main" val="0"/>
              </a:ext>
            </a:extLst>
          </a:blip>
          <a:srcRect t="8632" b="63135"/>
          <a:stretch/>
        </p:blipFill>
        <p:spPr>
          <a:xfrm>
            <a:off x="-366165" y="1648622"/>
            <a:ext cx="7186545" cy="3294694"/>
          </a:xfrm>
          <a:prstGeom prst="rect">
            <a:avLst/>
          </a:prstGeom>
        </p:spPr>
      </p:pic>
      <p:pic>
        <p:nvPicPr>
          <p:cNvPr id="7" name="Content Placeholder 3" descr="Explainer_LegalImmigrationSystem-Table-updated-800x1299.png"/>
          <p:cNvPicPr>
            <a:picLocks noChangeAspect="1"/>
          </p:cNvPicPr>
          <p:nvPr/>
        </p:nvPicPr>
        <p:blipFill rotWithShape="1">
          <a:blip r:embed="rId2">
            <a:extLst>
              <a:ext uri="{28A0092B-C50C-407E-A947-70E740481C1C}">
                <a14:useLocalDpi xmlns:a14="http://schemas.microsoft.com/office/drawing/2010/main" val="0"/>
              </a:ext>
            </a:extLst>
          </a:blip>
          <a:srcRect t="68038" b="20698"/>
          <a:stretch/>
        </p:blipFill>
        <p:spPr>
          <a:xfrm>
            <a:off x="-366165" y="5020694"/>
            <a:ext cx="7186545" cy="1340551"/>
          </a:xfrm>
          <a:prstGeom prst="rect">
            <a:avLst/>
          </a:prstGeom>
        </p:spPr>
      </p:pic>
      <p:pic>
        <p:nvPicPr>
          <p:cNvPr id="8" name="Content Placeholder 3" descr="Explainer_LegalImmigrationSystem-Table-updated-800x1299.png"/>
          <p:cNvPicPr>
            <a:picLocks noChangeAspect="1"/>
          </p:cNvPicPr>
          <p:nvPr/>
        </p:nvPicPr>
        <p:blipFill rotWithShape="1">
          <a:blip r:embed="rId2">
            <a:extLst>
              <a:ext uri="{28A0092B-C50C-407E-A947-70E740481C1C}">
                <a14:useLocalDpi xmlns:a14="http://schemas.microsoft.com/office/drawing/2010/main" val="0"/>
              </a:ext>
            </a:extLst>
          </a:blip>
          <a:srcRect t="79255" b="14655"/>
          <a:stretch/>
        </p:blipFill>
        <p:spPr>
          <a:xfrm>
            <a:off x="5362709" y="5180038"/>
            <a:ext cx="6989990" cy="691247"/>
          </a:xfrm>
          <a:prstGeom prst="rect">
            <a:avLst/>
          </a:prstGeom>
        </p:spPr>
      </p:pic>
    </p:spTree>
    <p:extLst>
      <p:ext uri="{BB962C8B-B14F-4D97-AF65-F5344CB8AC3E}">
        <p14:creationId xmlns:p14="http://schemas.microsoft.com/office/powerpoint/2010/main" val="3902998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Permanent Visas (Immigrant Visas)</a:t>
            </a:r>
          </a:p>
        </p:txBody>
      </p:sp>
      <p:pic>
        <p:nvPicPr>
          <p:cNvPr id="4" name="Content Placeholder 3" descr="Explainer_LegalImmigrationSystem-Legal Immigration Pie_small.png"/>
          <p:cNvPicPr>
            <a:picLocks noGrp="1" noChangeAspect="1"/>
          </p:cNvPicPr>
          <p:nvPr>
            <p:ph idx="1"/>
          </p:nvPr>
        </p:nvPicPr>
        <p:blipFill rotWithShape="1">
          <a:blip r:embed="rId3">
            <a:extLst>
              <a:ext uri="{28A0092B-C50C-407E-A947-70E740481C1C}">
                <a14:useLocalDpi xmlns:a14="http://schemas.microsoft.com/office/drawing/2010/main" val="0"/>
              </a:ext>
            </a:extLst>
          </a:blip>
          <a:srcRect t="-1778"/>
          <a:stretch/>
        </p:blipFill>
        <p:spPr>
          <a:xfrm>
            <a:off x="959243" y="1490908"/>
            <a:ext cx="5136757" cy="5228047"/>
          </a:xfrm>
        </p:spPr>
      </p:pic>
      <p:sp>
        <p:nvSpPr>
          <p:cNvPr id="3" name="TextBox 2">
            <a:extLst>
              <a:ext uri="{FF2B5EF4-FFF2-40B4-BE49-F238E27FC236}">
                <a16:creationId xmlns:a16="http://schemas.microsoft.com/office/drawing/2014/main" id="{B8761A7A-A00E-3743-92D0-E44F563B3E9C}"/>
              </a:ext>
            </a:extLst>
          </p:cNvPr>
          <p:cNvSpPr txBox="1"/>
          <p:nvPr/>
        </p:nvSpPr>
        <p:spPr>
          <a:xfrm>
            <a:off x="6486526" y="4989314"/>
            <a:ext cx="4746231" cy="954107"/>
          </a:xfrm>
          <a:prstGeom prst="rect">
            <a:avLst/>
          </a:prstGeom>
          <a:noFill/>
        </p:spPr>
        <p:txBody>
          <a:bodyPr wrap="square" rtlCol="0">
            <a:spAutoFit/>
          </a:bodyPr>
          <a:lstStyle/>
          <a:p>
            <a:r>
              <a:rPr lang="en-US" sz="2800" dirty="0"/>
              <a:t>Just over 1 million Green Cards issued each year.</a:t>
            </a:r>
          </a:p>
        </p:txBody>
      </p:sp>
      <p:sp>
        <p:nvSpPr>
          <p:cNvPr id="5" name="TextBox 4">
            <a:extLst>
              <a:ext uri="{FF2B5EF4-FFF2-40B4-BE49-F238E27FC236}">
                <a16:creationId xmlns:a16="http://schemas.microsoft.com/office/drawing/2014/main" id="{803F1035-1581-8046-865A-18220D07C9D1}"/>
              </a:ext>
            </a:extLst>
          </p:cNvPr>
          <p:cNvSpPr txBox="1"/>
          <p:nvPr/>
        </p:nvSpPr>
        <p:spPr>
          <a:xfrm>
            <a:off x="6486526" y="2289049"/>
            <a:ext cx="5243512" cy="1815882"/>
          </a:xfrm>
          <a:prstGeom prst="rect">
            <a:avLst/>
          </a:prstGeom>
          <a:noFill/>
        </p:spPr>
        <p:txBody>
          <a:bodyPr wrap="square" rtlCol="0">
            <a:spAutoFit/>
          </a:bodyPr>
          <a:lstStyle/>
          <a:p>
            <a:r>
              <a:rPr lang="en-US" sz="2800" dirty="0"/>
              <a:t>Immediate Family has no Cap</a:t>
            </a:r>
          </a:p>
          <a:p>
            <a:r>
              <a:rPr lang="en-US" sz="2800" dirty="0"/>
              <a:t>Family-Sponsored Cap of 226,000</a:t>
            </a:r>
          </a:p>
          <a:p>
            <a:r>
              <a:rPr lang="en-US" sz="2800" dirty="0"/>
              <a:t>Employment-Based Cap of 140,000</a:t>
            </a:r>
          </a:p>
          <a:p>
            <a:r>
              <a:rPr lang="en-US" sz="2800" dirty="0"/>
              <a:t>Diversity Cap of 55,000</a:t>
            </a:r>
          </a:p>
        </p:txBody>
      </p:sp>
    </p:spTree>
    <p:extLst>
      <p:ext uri="{BB962C8B-B14F-4D97-AF65-F5344CB8AC3E}">
        <p14:creationId xmlns:p14="http://schemas.microsoft.com/office/powerpoint/2010/main" val="1221175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3A976-489C-8D4C-912B-0BE86106484C}"/>
              </a:ext>
            </a:extLst>
          </p:cNvPr>
          <p:cNvSpPr>
            <a:spLocks noGrp="1"/>
          </p:cNvSpPr>
          <p:nvPr>
            <p:ph type="title"/>
          </p:nvPr>
        </p:nvSpPr>
        <p:spPr/>
        <p:txBody>
          <a:bodyPr/>
          <a:lstStyle/>
          <a:p>
            <a:r>
              <a:rPr lang="en-US" dirty="0"/>
              <a:t>Diversity Visa Lottery</a:t>
            </a:r>
          </a:p>
        </p:txBody>
      </p:sp>
      <p:sp>
        <p:nvSpPr>
          <p:cNvPr id="3" name="Content Placeholder 2">
            <a:extLst>
              <a:ext uri="{FF2B5EF4-FFF2-40B4-BE49-F238E27FC236}">
                <a16:creationId xmlns:a16="http://schemas.microsoft.com/office/drawing/2014/main" id="{5CB0AB1C-3D89-C747-9DC5-3141CEC20D01}"/>
              </a:ext>
            </a:extLst>
          </p:cNvPr>
          <p:cNvSpPr>
            <a:spLocks noGrp="1"/>
          </p:cNvSpPr>
          <p:nvPr>
            <p:ph idx="1"/>
          </p:nvPr>
        </p:nvSpPr>
        <p:spPr>
          <a:xfrm>
            <a:off x="838200" y="1847850"/>
            <a:ext cx="10515600" cy="4351338"/>
          </a:xfrm>
        </p:spPr>
        <p:txBody>
          <a:bodyPr/>
          <a:lstStyle/>
          <a:p>
            <a:pPr marL="0" indent="0">
              <a:buNone/>
            </a:pPr>
            <a:r>
              <a:rPr lang="en-US" b="1" dirty="0"/>
              <a:t>Eligibility: </a:t>
            </a:r>
            <a:r>
              <a:rPr lang="en-US" dirty="0"/>
              <a:t>must be born in a country with few recent immigrants to US.</a:t>
            </a:r>
          </a:p>
          <a:p>
            <a:pPr marL="0" indent="0">
              <a:buNone/>
            </a:pPr>
            <a:endParaRPr lang="en-US" sz="1000" b="1" dirty="0"/>
          </a:p>
          <a:p>
            <a:pPr marL="0" indent="0">
              <a:buNone/>
            </a:pPr>
            <a:r>
              <a:rPr lang="en-US" b="1" dirty="0"/>
              <a:t>Maximum Quotas: </a:t>
            </a:r>
          </a:p>
          <a:p>
            <a:r>
              <a:rPr lang="en-US" dirty="0"/>
              <a:t>Total cap of 55,000.</a:t>
            </a:r>
          </a:p>
          <a:p>
            <a:r>
              <a:rPr lang="en-US" dirty="0"/>
              <a:t>No country may receive more than 7% of total.</a:t>
            </a:r>
          </a:p>
          <a:p>
            <a:r>
              <a:rPr lang="en-US" dirty="0"/>
              <a:t>Additional regional caps based on recent immigration patterns.</a:t>
            </a:r>
          </a:p>
          <a:p>
            <a:endParaRPr lang="en-US" dirty="0"/>
          </a:p>
          <a:p>
            <a:pPr marL="0" indent="0">
              <a:buNone/>
            </a:pPr>
            <a:r>
              <a:rPr lang="en-US" b="1" dirty="0"/>
              <a:t>Lottery: </a:t>
            </a:r>
            <a:endParaRPr lang="en-US" sz="2400" b="1" dirty="0"/>
          </a:p>
          <a:p>
            <a:pPr marL="0" indent="0">
              <a:buNone/>
            </a:pPr>
            <a:r>
              <a:rPr lang="en-US" sz="2800" dirty="0"/>
              <a:t>Each applicant assigned a lottery number that determines priority.</a:t>
            </a:r>
          </a:p>
        </p:txBody>
      </p:sp>
    </p:spTree>
    <p:extLst>
      <p:ext uri="{BB962C8B-B14F-4D97-AF65-F5344CB8AC3E}">
        <p14:creationId xmlns:p14="http://schemas.microsoft.com/office/powerpoint/2010/main" val="33459550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5B57AAB9-6F26-4F46-B4B4-E147A446187E}" vid="{31DC0A76-C392-3F41-8E4A-B15F0CEEF4F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10617</TotalTime>
  <Words>4425</Words>
  <Application>Microsoft Macintosh PowerPoint</Application>
  <PresentationFormat>Widescreen</PresentationFormat>
  <Paragraphs>1222</Paragraphs>
  <Slides>57</Slides>
  <Notes>2</Notes>
  <HiddenSlides>4</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57</vt:i4>
      </vt:variant>
    </vt:vector>
  </HeadingPairs>
  <TitlesOfParts>
    <vt:vector size="67" baseType="lpstr">
      <vt:lpstr>Arial</vt:lpstr>
      <vt:lpstr>Calibri</vt:lpstr>
      <vt:lpstr>Calibri Light</vt:lpstr>
      <vt:lpstr>Cambria Math</vt:lpstr>
      <vt:lpstr>CMR10</vt:lpstr>
      <vt:lpstr>CMR12</vt:lpstr>
      <vt:lpstr>CMR17</vt:lpstr>
      <vt:lpstr>CMSY8</vt:lpstr>
      <vt:lpstr>LatoWeb</vt:lpstr>
      <vt:lpstr>Office Theme</vt:lpstr>
      <vt:lpstr>Engineering The Allocation  of Public Resources</vt:lpstr>
      <vt:lpstr>Course Overview: Notions of Fairness</vt:lpstr>
      <vt:lpstr>Examples of Matching with Diversity Goals</vt:lpstr>
      <vt:lpstr>Plan for Today: Maximum Quotas</vt:lpstr>
      <vt:lpstr>By the end of class, you will be able to…</vt:lpstr>
      <vt:lpstr>Visa Overview</vt:lpstr>
      <vt:lpstr>Permanent Visa (Green Card) Categories</vt:lpstr>
      <vt:lpstr>Permanent Visas (Immigrant Visas)</vt:lpstr>
      <vt:lpstr>Diversity Visa Lottery</vt:lpstr>
      <vt:lpstr>Maximum Quotas Example 1</vt:lpstr>
      <vt:lpstr>Maximum Quotas Example 1</vt:lpstr>
      <vt:lpstr>Top Down (“Greedy”) Selection Algorithm</vt:lpstr>
      <vt:lpstr>Goals</vt:lpstr>
      <vt:lpstr>Desirable Properties</vt:lpstr>
      <vt:lpstr>Priority Domination: Equivalent Definitions</vt:lpstr>
      <vt:lpstr>Priority Domination Practice</vt:lpstr>
      <vt:lpstr>Priority Domination Practice</vt:lpstr>
      <vt:lpstr>Priority Domination Visualization</vt:lpstr>
      <vt:lpstr>Maximum Quotas Example 1</vt:lpstr>
      <vt:lpstr>Maximum Quotas Example 2</vt:lpstr>
      <vt:lpstr>What is the difference between these examples?</vt:lpstr>
      <vt:lpstr>Greedy “works” when categories are nested</vt:lpstr>
      <vt:lpstr>Summary: Maximum Quotas</vt:lpstr>
      <vt:lpstr>Study Guide</vt:lpstr>
      <vt:lpstr>Coming Up: Minimum Quotas</vt:lpstr>
      <vt:lpstr>References</vt:lpstr>
      <vt:lpstr>Engineering The Allocation  of Public Resources</vt:lpstr>
      <vt:lpstr>Recap: Maximum Quotas</vt:lpstr>
      <vt:lpstr>Plan for Today: Minimum Quotas</vt:lpstr>
      <vt:lpstr>By the end of class, you will be able to…</vt:lpstr>
      <vt:lpstr>Gap Year Matching in Israel</vt:lpstr>
      <vt:lpstr>Gap Year Matching in Israel</vt:lpstr>
      <vt:lpstr>Old System</vt:lpstr>
      <vt:lpstr>New System</vt:lpstr>
      <vt:lpstr>Maximum Quotas Example 2</vt:lpstr>
      <vt:lpstr>Proposed Gap Year Matching Algorithms</vt:lpstr>
      <vt:lpstr>PowerPoint Presentation</vt:lpstr>
      <vt:lpstr>PowerPoint Presentation</vt:lpstr>
      <vt:lpstr>PowerPoint Presentation</vt:lpstr>
      <vt:lpstr>Proposed solution:  eliminate gender minimum quotas.</vt:lpstr>
      <vt:lpstr>PowerPoint Presentation</vt:lpstr>
      <vt:lpstr>PowerPoint Presentation</vt:lpstr>
      <vt:lpstr>PowerPoint Presentation</vt:lpstr>
      <vt:lpstr>Can We Find A Better Algorithm?</vt:lpstr>
      <vt:lpstr>Can We Find a Better Algorithm?</vt:lpstr>
      <vt:lpstr>Solution #2: Assume Special Structure (Nested)</vt:lpstr>
      <vt:lpstr>Solution #2: Assume Special Structure (Nested)</vt:lpstr>
      <vt:lpstr>Solution #2: Assume Special Structure</vt:lpstr>
      <vt:lpstr>Alternative Algorithm  That Works For Hierarchies</vt:lpstr>
      <vt:lpstr>Creating a Hierarchy</vt:lpstr>
      <vt:lpstr>PowerPoint Presentation</vt:lpstr>
      <vt:lpstr>Solution #3: use a more complex algorithm</vt:lpstr>
      <vt:lpstr>Application: Citizens’ Assembly</vt:lpstr>
      <vt:lpstr>Summary</vt:lpstr>
      <vt:lpstr>Summary: Maximum + Minimum Quotas</vt:lpstr>
      <vt:lpstr>Study Guide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Engineering Systems for  Allocating Public Goods</dc:title>
  <dc:creator>Nicholas A Arnosti</dc:creator>
  <cp:lastModifiedBy>Nick Arnosti</cp:lastModifiedBy>
  <cp:revision>183</cp:revision>
  <dcterms:created xsi:type="dcterms:W3CDTF">2022-02-23T21:01:26Z</dcterms:created>
  <dcterms:modified xsi:type="dcterms:W3CDTF">2024-06-05T21:35:05Z</dcterms:modified>
</cp:coreProperties>
</file>