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99"/>
  </p:notesMasterIdLst>
  <p:sldIdLst>
    <p:sldId id="256" r:id="rId2"/>
    <p:sldId id="294" r:id="rId3"/>
    <p:sldId id="340" r:id="rId4"/>
    <p:sldId id="341" r:id="rId5"/>
    <p:sldId id="354" r:id="rId6"/>
    <p:sldId id="634" r:id="rId7"/>
    <p:sldId id="306" r:id="rId8"/>
    <p:sldId id="257" r:id="rId9"/>
    <p:sldId id="259" r:id="rId10"/>
    <p:sldId id="268" r:id="rId11"/>
    <p:sldId id="344" r:id="rId12"/>
    <p:sldId id="364" r:id="rId13"/>
    <p:sldId id="277" r:id="rId14"/>
    <p:sldId id="345" r:id="rId15"/>
    <p:sldId id="301" r:id="rId16"/>
    <p:sldId id="302" r:id="rId17"/>
    <p:sldId id="334" r:id="rId18"/>
    <p:sldId id="303" r:id="rId19"/>
    <p:sldId id="375" r:id="rId20"/>
    <p:sldId id="355" r:id="rId21"/>
    <p:sldId id="362" r:id="rId22"/>
    <p:sldId id="346" r:id="rId23"/>
    <p:sldId id="365" r:id="rId24"/>
    <p:sldId id="367" r:id="rId25"/>
    <p:sldId id="321" r:id="rId26"/>
    <p:sldId id="308" r:id="rId27"/>
    <p:sldId id="309" r:id="rId28"/>
    <p:sldId id="366" r:id="rId29"/>
    <p:sldId id="378" r:id="rId30"/>
    <p:sldId id="379" r:id="rId31"/>
    <p:sldId id="380" r:id="rId32"/>
    <p:sldId id="337" r:id="rId33"/>
    <p:sldId id="332" r:id="rId34"/>
    <p:sldId id="304" r:id="rId35"/>
    <p:sldId id="358" r:id="rId36"/>
    <p:sldId id="363" r:id="rId37"/>
    <p:sldId id="283" r:id="rId38"/>
    <p:sldId id="360" r:id="rId39"/>
    <p:sldId id="359" r:id="rId40"/>
    <p:sldId id="297" r:id="rId41"/>
    <p:sldId id="298" r:id="rId42"/>
    <p:sldId id="327" r:id="rId43"/>
    <p:sldId id="361" r:id="rId44"/>
    <p:sldId id="278" r:id="rId45"/>
    <p:sldId id="351" r:id="rId46"/>
    <p:sldId id="352" r:id="rId47"/>
    <p:sldId id="353" r:id="rId48"/>
    <p:sldId id="282" r:id="rId49"/>
    <p:sldId id="291" r:id="rId50"/>
    <p:sldId id="290" r:id="rId51"/>
    <p:sldId id="296" r:id="rId52"/>
    <p:sldId id="372" r:id="rId53"/>
    <p:sldId id="373" r:id="rId54"/>
    <p:sldId id="260" r:id="rId55"/>
    <p:sldId id="636" r:id="rId56"/>
    <p:sldId id="635" r:id="rId57"/>
    <p:sldId id="376" r:id="rId58"/>
    <p:sldId id="637" r:id="rId59"/>
    <p:sldId id="412" r:id="rId60"/>
    <p:sldId id="371" r:id="rId61"/>
    <p:sldId id="368" r:id="rId62"/>
    <p:sldId id="411" r:id="rId63"/>
    <p:sldId id="399" r:id="rId64"/>
    <p:sldId id="328" r:id="rId65"/>
    <p:sldId id="394" r:id="rId66"/>
    <p:sldId id="398" r:id="rId67"/>
    <p:sldId id="383" r:id="rId68"/>
    <p:sldId id="407" r:id="rId69"/>
    <p:sldId id="385" r:id="rId70"/>
    <p:sldId id="406" r:id="rId71"/>
    <p:sldId id="408" r:id="rId72"/>
    <p:sldId id="369" r:id="rId73"/>
    <p:sldId id="315" r:id="rId74"/>
    <p:sldId id="316" r:id="rId75"/>
    <p:sldId id="409" r:id="rId76"/>
    <p:sldId id="405" r:id="rId77"/>
    <p:sldId id="404" r:id="rId78"/>
    <p:sldId id="374" r:id="rId79"/>
    <p:sldId id="410" r:id="rId80"/>
    <p:sldId id="415" r:id="rId81"/>
    <p:sldId id="386" r:id="rId82"/>
    <p:sldId id="416" r:id="rId83"/>
    <p:sldId id="413" r:id="rId84"/>
    <p:sldId id="422" r:id="rId85"/>
    <p:sldId id="370" r:id="rId86"/>
    <p:sldId id="400" r:id="rId87"/>
    <p:sldId id="421" r:id="rId88"/>
    <p:sldId id="419" r:id="rId89"/>
    <p:sldId id="417" r:id="rId90"/>
    <p:sldId id="397" r:id="rId91"/>
    <p:sldId id="418" r:id="rId92"/>
    <p:sldId id="392" r:id="rId93"/>
    <p:sldId id="267" r:id="rId94"/>
    <p:sldId id="391" r:id="rId95"/>
    <p:sldId id="423" r:id="rId96"/>
    <p:sldId id="393" r:id="rId97"/>
    <p:sldId id="325"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765"/>
    <p:restoredTop sz="95794"/>
  </p:normalViewPr>
  <p:slideViewPr>
    <p:cSldViewPr snapToGrid="0" snapToObjects="1">
      <p:cViewPr varScale="1">
        <p:scale>
          <a:sx n="58" d="100"/>
          <a:sy n="58" d="100"/>
        </p:scale>
        <p:origin x="208" y="1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arnosti/Dropbox/Arnosti_Website/static/IE5080/Session11/TemporaryEmploymentVisa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rnosti/Dropbox/Arnosti_Website/static/IE5080/Session11/H2B_2019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rnosti/Dropbox/Arnosti_Website/static/IE5080/Session11/H2B_2019_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66-614A-9C47-703B2026AA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66-614A-9C47-703B2026AA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66-614A-9C47-703B2026AA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66-614A-9C47-703B2026AA88}"/>
              </c:ext>
            </c:extLst>
          </c:dPt>
          <c:dLbls>
            <c:delete val="1"/>
          </c:dLbls>
          <c:cat>
            <c:strRef>
              <c:f>H2A!$A$1:$A$4</c:f>
              <c:strCache>
                <c:ptCount val="4"/>
                <c:pt idx="0">
                  <c:v>Mexico</c:v>
                </c:pt>
                <c:pt idx="1">
                  <c:v>South Africa</c:v>
                </c:pt>
                <c:pt idx="2">
                  <c:v>Jamaica</c:v>
                </c:pt>
                <c:pt idx="3">
                  <c:v>Other</c:v>
                </c:pt>
              </c:strCache>
            </c:strRef>
          </c:cat>
          <c:val>
            <c:numRef>
              <c:f>H2A!$B$1:$B$4</c:f>
              <c:numCache>
                <c:formatCode>General</c:formatCode>
                <c:ptCount val="4"/>
                <c:pt idx="0">
                  <c:v>93</c:v>
                </c:pt>
                <c:pt idx="1">
                  <c:v>3</c:v>
                </c:pt>
                <c:pt idx="2">
                  <c:v>2</c:v>
                </c:pt>
                <c:pt idx="3">
                  <c:v>2</c:v>
                </c:pt>
              </c:numCache>
            </c:numRef>
          </c:val>
          <c:extLst>
            <c:ext xmlns:c16="http://schemas.microsoft.com/office/drawing/2014/chart" uri="{C3380CC4-5D6E-409C-BE32-E72D297353CC}">
              <c16:uniqueId val="{00000008-4966-614A-9C47-703B2026AA8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9C-B04F-8A41-6AAE0FEA9C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9C-B04F-8A41-6AAE0FEA9C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9C-B04F-8A41-6AAE0FEA9C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9C-B04F-8A41-6AAE0FEA9C7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29C-B04F-8A41-6AAE0FEA9C70}"/>
              </c:ext>
            </c:extLst>
          </c:dPt>
          <c:dLbls>
            <c:delete val="1"/>
          </c:dLbls>
          <c:cat>
            <c:strRef>
              <c:f>[TemporaryEmploymentVisa_Data.xlsx]H2B!$E$7:$E$11</c:f>
              <c:strCache>
                <c:ptCount val="5"/>
                <c:pt idx="0">
                  <c:v>Mexico</c:v>
                </c:pt>
                <c:pt idx="1">
                  <c:v>Jamaica</c:v>
                </c:pt>
                <c:pt idx="2">
                  <c:v>Guatemala</c:v>
                </c:pt>
                <c:pt idx="3">
                  <c:v>South Africa</c:v>
                </c:pt>
                <c:pt idx="4">
                  <c:v>Other</c:v>
                </c:pt>
              </c:strCache>
            </c:strRef>
          </c:cat>
          <c:val>
            <c:numRef>
              <c:f>[TemporaryEmploymentVisa_Data.xlsx]H2B!$F$7:$F$11</c:f>
              <c:numCache>
                <c:formatCode>General</c:formatCode>
                <c:ptCount val="5"/>
                <c:pt idx="0">
                  <c:v>72284</c:v>
                </c:pt>
                <c:pt idx="1">
                  <c:v>10078</c:v>
                </c:pt>
                <c:pt idx="2">
                  <c:v>3262</c:v>
                </c:pt>
                <c:pt idx="3">
                  <c:v>1830</c:v>
                </c:pt>
                <c:pt idx="4">
                  <c:v>9977</c:v>
                </c:pt>
              </c:numCache>
            </c:numRef>
          </c:val>
          <c:extLst>
            <c:ext xmlns:c16="http://schemas.microsoft.com/office/drawing/2014/chart" uri="{C3380CC4-5D6E-409C-BE32-E72D297353CC}">
              <c16:uniqueId val="{0000000A-529C-B04F-8A41-6AAE0FEA9C7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529C-B04F-8A41-6AAE0FEA9C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529C-B04F-8A41-6AAE0FEA9C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529C-B04F-8A41-6AAE0FEA9C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529C-B04F-8A41-6AAE0FEA9C7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529C-B04F-8A41-6AAE0FEA9C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[TemporaryEmploymentVisa_Data.xlsx]H2B!$E$7:$E$11</c:f>
              <c:strCache>
                <c:ptCount val="5"/>
                <c:pt idx="0">
                  <c:v>Mexico</c:v>
                </c:pt>
                <c:pt idx="1">
                  <c:v>Jamaica</c:v>
                </c:pt>
                <c:pt idx="2">
                  <c:v>Guatemala</c:v>
                </c:pt>
                <c:pt idx="3">
                  <c:v>South Africa</c:v>
                </c:pt>
                <c:pt idx="4">
                  <c:v>Other</c:v>
                </c:pt>
              </c:strCache>
            </c:strRef>
          </c:cat>
          <c:val>
            <c:numRef>
              <c:f>[TemporaryEmploymentVisa_Data.xlsx]H2B!$G$7:$G$11</c:f>
              <c:numCache>
                <c:formatCode>General</c:formatCode>
                <c:ptCount val="5"/>
                <c:pt idx="0">
                  <c:v>0.74189939546961436</c:v>
                </c:pt>
                <c:pt idx="1">
                  <c:v>0.10343730434871858</c:v>
                </c:pt>
                <c:pt idx="2">
                  <c:v>3.3480103868378651E-2</c:v>
                </c:pt>
                <c:pt idx="3">
                  <c:v>1.8782523016288449E-2</c:v>
                </c:pt>
                <c:pt idx="4">
                  <c:v>0.10240067329699998</c:v>
                </c:pt>
              </c:numCache>
            </c:numRef>
          </c:val>
          <c:extLst>
            <c:ext xmlns:c16="http://schemas.microsoft.com/office/drawing/2014/chart" uri="{C3380CC4-5D6E-409C-BE32-E72D297353CC}">
              <c16:uniqueId val="{00000015-529C-B04F-8A41-6AAE0FEA9C7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B9-6C43-B1EB-E59FAEF3B4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B9-6C43-B1EB-E59FAEF3B4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B9-6C43-B1EB-E59FAEF3B430}"/>
              </c:ext>
            </c:extLst>
          </c:dPt>
          <c:dLbls>
            <c:delete val="1"/>
          </c:dLbls>
          <c:cat>
            <c:strRef>
              <c:f>[TemporaryEmploymentVisa_Data.xlsx]H1B!$E$2:$E$4</c:f>
              <c:strCache>
                <c:ptCount val="3"/>
                <c:pt idx="0">
                  <c:v>India</c:v>
                </c:pt>
                <c:pt idx="1">
                  <c:v>China</c:v>
                </c:pt>
                <c:pt idx="2">
                  <c:v>Other</c:v>
                </c:pt>
              </c:strCache>
            </c:strRef>
          </c:cat>
          <c:val>
            <c:numRef>
              <c:f>[TemporaryEmploymentVisa_Data.xlsx]H1B!$F$2:$F$4</c:f>
              <c:numCache>
                <c:formatCode>General</c:formatCode>
                <c:ptCount val="3"/>
                <c:pt idx="0">
                  <c:v>319494</c:v>
                </c:pt>
                <c:pt idx="1">
                  <c:v>51597</c:v>
                </c:pt>
                <c:pt idx="2">
                  <c:v>55619</c:v>
                </c:pt>
              </c:numCache>
            </c:numRef>
          </c:val>
          <c:extLst>
            <c:ext xmlns:c16="http://schemas.microsoft.com/office/drawing/2014/chart" uri="{C3380CC4-5D6E-409C-BE32-E72D297353CC}">
              <c16:uniqueId val="{00000006-6DB9-6C43-B1EB-E59FAEF3B43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6DB9-6C43-B1EB-E59FAEF3B4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6DB9-6C43-B1EB-E59FAEF3B4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6DB9-6C43-B1EB-E59FAEF3B4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[TemporaryEmploymentVisa_Data.xlsx]H1B!$E$2:$E$4</c:f>
              <c:strCache>
                <c:ptCount val="3"/>
                <c:pt idx="0">
                  <c:v>India</c:v>
                </c:pt>
                <c:pt idx="1">
                  <c:v>China</c:v>
                </c:pt>
                <c:pt idx="2">
                  <c:v>Other</c:v>
                </c:pt>
              </c:strCache>
            </c:strRef>
          </c:cat>
          <c:val>
            <c:numRef>
              <c:f>[TemporaryEmploymentVisa_Data.xlsx]H1B!$G$2:$G$4</c:f>
              <c:numCache>
                <c:formatCode>General</c:formatCode>
                <c:ptCount val="3"/>
                <c:pt idx="0">
                  <c:v>0.74873801879496615</c:v>
                </c:pt>
                <c:pt idx="1">
                  <c:v>0.1209181879965316</c:v>
                </c:pt>
                <c:pt idx="2">
                  <c:v>0.13034379320850226</c:v>
                </c:pt>
              </c:numCache>
            </c:numRef>
          </c:val>
          <c:extLst>
            <c:ext xmlns:c16="http://schemas.microsoft.com/office/drawing/2014/chart" uri="{C3380CC4-5D6E-409C-BE32-E72D297353CC}">
              <c16:uniqueId val="{0000000D-6DB9-6C43-B1EB-E59FAEF3B43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B5503-A5D6-1E40-8164-14CEF6AAB850}" type="datetimeFigureOut">
              <a:rPr lang="en-US" smtClean="0"/>
              <a:t>6/4/24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FA52-D83C-7548-9E8E-7799220140DD}" type="slidenum">
              <a:rPr lang="en-US" smtClean="0"/>
              <a:t>‹#›</a:t>
            </a:fld>
            <a:endParaRPr lang="en-US"/>
          </a:p>
        </p:txBody>
      </p:sp>
    </p:spTree>
    <p:extLst>
      <p:ext uri="{BB962C8B-B14F-4D97-AF65-F5344CB8AC3E}">
        <p14:creationId xmlns:p14="http://schemas.microsoft.com/office/powerpoint/2010/main" val="422573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www.migrationpolicy.org</a:t>
            </a:r>
            <a:r>
              <a:rPr lang="en-US" dirty="0"/>
              <a:t>/content/explainer-how-us-legal-immigration-system-works</a:t>
            </a:r>
          </a:p>
        </p:txBody>
      </p:sp>
      <p:sp>
        <p:nvSpPr>
          <p:cNvPr id="4" name="Slide Number Placeholder 3"/>
          <p:cNvSpPr>
            <a:spLocks noGrp="1"/>
          </p:cNvSpPr>
          <p:nvPr>
            <p:ph type="sldNum" sz="quarter" idx="10"/>
          </p:nvPr>
        </p:nvSpPr>
        <p:spPr/>
        <p:txBody>
          <a:bodyPr/>
          <a:lstStyle/>
          <a:p>
            <a:fld id="{3BA55C27-138A-B040-8454-CB77E18878EB}" type="slidenum">
              <a:rPr lang="en-US" smtClean="0"/>
              <a:t>7</a:t>
            </a:fld>
            <a:endParaRPr lang="en-US"/>
          </a:p>
        </p:txBody>
      </p:sp>
    </p:spTree>
    <p:extLst>
      <p:ext uri="{BB962C8B-B14F-4D97-AF65-F5344CB8AC3E}">
        <p14:creationId xmlns:p14="http://schemas.microsoft.com/office/powerpoint/2010/main" val="229160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023-B2A6-0B45-B6CA-E5557E257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B0F6D-4743-7646-988E-32893E42F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1E4E9-A2B9-6242-9F54-4C3168E9F648}"/>
              </a:ext>
            </a:extLst>
          </p:cNvPr>
          <p:cNvSpPr>
            <a:spLocks noGrp="1"/>
          </p:cNvSpPr>
          <p:nvPr>
            <p:ph type="dt" sz="half" idx="10"/>
          </p:nvPr>
        </p:nvSpPr>
        <p:spPr/>
        <p:txBody>
          <a:bodyPr/>
          <a:lstStyle/>
          <a:p>
            <a:fld id="{D7E0F127-4E9B-4444-9677-212435A13CEA}" type="datetime1">
              <a:rPr lang="en-US" smtClean="0"/>
              <a:t>6/4/24</a:t>
            </a:fld>
            <a:endParaRPr lang="en-US"/>
          </a:p>
        </p:txBody>
      </p:sp>
      <p:sp>
        <p:nvSpPr>
          <p:cNvPr id="5" name="Footer Placeholder 4">
            <a:extLst>
              <a:ext uri="{FF2B5EF4-FFF2-40B4-BE49-F238E27FC236}">
                <a16:creationId xmlns:a16="http://schemas.microsoft.com/office/drawing/2014/main" id="{3CC15CFE-2DEA-9D41-BDBA-619E5F5E5C04}"/>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91789FD3-35B4-E94A-976A-E6C2E581E843}"/>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07471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2DAA-91A2-A94C-9F1B-221E3587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FAB38-7601-4F4E-A198-B71A80159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31E0-093C-9E4E-95BB-191821A341F7}"/>
              </a:ext>
            </a:extLst>
          </p:cNvPr>
          <p:cNvSpPr>
            <a:spLocks noGrp="1"/>
          </p:cNvSpPr>
          <p:nvPr>
            <p:ph type="dt" sz="half" idx="10"/>
          </p:nvPr>
        </p:nvSpPr>
        <p:spPr/>
        <p:txBody>
          <a:bodyPr/>
          <a:lstStyle/>
          <a:p>
            <a:fld id="{1D4B8CC5-A558-A94F-AAC0-622D257961DB}" type="datetime1">
              <a:rPr lang="en-US" smtClean="0"/>
              <a:t>6/4/24</a:t>
            </a:fld>
            <a:endParaRPr lang="en-US"/>
          </a:p>
        </p:txBody>
      </p:sp>
      <p:sp>
        <p:nvSpPr>
          <p:cNvPr id="5" name="Footer Placeholder 4">
            <a:extLst>
              <a:ext uri="{FF2B5EF4-FFF2-40B4-BE49-F238E27FC236}">
                <a16:creationId xmlns:a16="http://schemas.microsoft.com/office/drawing/2014/main" id="{AD3C4375-FF03-E741-B002-B742D83412AC}"/>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285ABED1-FD4A-F44F-BF2B-40BB680DFC0C}"/>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4411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1DBEB-77EB-A746-ADDD-2B659ABBF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3E27D-1F98-E24E-B60B-C05D839A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4E269-B011-1B45-939F-FFE3C73CF603}"/>
              </a:ext>
            </a:extLst>
          </p:cNvPr>
          <p:cNvSpPr>
            <a:spLocks noGrp="1"/>
          </p:cNvSpPr>
          <p:nvPr>
            <p:ph type="dt" sz="half" idx="10"/>
          </p:nvPr>
        </p:nvSpPr>
        <p:spPr/>
        <p:txBody>
          <a:bodyPr/>
          <a:lstStyle/>
          <a:p>
            <a:fld id="{708FF514-92E9-434A-962E-EC9A4BA2E967}" type="datetime1">
              <a:rPr lang="en-US" smtClean="0"/>
              <a:t>6/4/24</a:t>
            </a:fld>
            <a:endParaRPr lang="en-US"/>
          </a:p>
        </p:txBody>
      </p:sp>
      <p:sp>
        <p:nvSpPr>
          <p:cNvPr id="5" name="Footer Placeholder 4">
            <a:extLst>
              <a:ext uri="{FF2B5EF4-FFF2-40B4-BE49-F238E27FC236}">
                <a16:creationId xmlns:a16="http://schemas.microsoft.com/office/drawing/2014/main" id="{78F4CFF6-576C-F64B-9F32-FB2FA04F6D93}"/>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4DFD72E9-EC23-3643-8BF4-8A59634B1E1F}"/>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34230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1724-6235-0E48-84D4-8690A58EF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39034-8CE7-9E4F-AF97-A96CDAB88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C4B3-7C3C-F046-8C66-3980A0DD243C}"/>
              </a:ext>
            </a:extLst>
          </p:cNvPr>
          <p:cNvSpPr>
            <a:spLocks noGrp="1"/>
          </p:cNvSpPr>
          <p:nvPr>
            <p:ph type="dt" sz="half" idx="10"/>
          </p:nvPr>
        </p:nvSpPr>
        <p:spPr/>
        <p:txBody>
          <a:bodyPr/>
          <a:lstStyle/>
          <a:p>
            <a:fld id="{E3081873-07EE-6543-80B5-50A555C1EFA4}" type="datetime1">
              <a:rPr lang="en-US" smtClean="0"/>
              <a:t>6/4/24</a:t>
            </a:fld>
            <a:endParaRPr lang="en-US" dirty="0"/>
          </a:p>
        </p:txBody>
      </p:sp>
      <p:sp>
        <p:nvSpPr>
          <p:cNvPr id="5" name="Footer Placeholder 4">
            <a:extLst>
              <a:ext uri="{FF2B5EF4-FFF2-40B4-BE49-F238E27FC236}">
                <a16:creationId xmlns:a16="http://schemas.microsoft.com/office/drawing/2014/main" id="{624598E5-F986-0D46-9659-B9CBCDFD2B7A}"/>
              </a:ext>
            </a:extLst>
          </p:cNvPr>
          <p:cNvSpPr>
            <a:spLocks noGrp="1"/>
          </p:cNvSpPr>
          <p:nvPr>
            <p:ph type="ftr" sz="quarter" idx="11"/>
          </p:nvPr>
        </p:nvSpPr>
        <p:spPr/>
        <p:txBody>
          <a:bodyPr/>
          <a:lstStyle/>
          <a:p>
            <a:r>
              <a:rPr lang="en-US"/>
              <a:t>(c) Nick Arnosti</a:t>
            </a:r>
            <a:endParaRPr lang="en-US" dirty="0"/>
          </a:p>
        </p:txBody>
      </p:sp>
      <p:sp>
        <p:nvSpPr>
          <p:cNvPr id="6" name="Slide Number Placeholder 5">
            <a:extLst>
              <a:ext uri="{FF2B5EF4-FFF2-40B4-BE49-F238E27FC236}">
                <a16:creationId xmlns:a16="http://schemas.microsoft.com/office/drawing/2014/main" id="{C72DAAF1-C999-4444-9421-F2CAAB49CCF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1435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525-5028-7A45-AA4A-2C54D820C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85AAF-1D2D-2B46-877C-7D41E69E3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43158-BD7A-ED4D-A1D5-1292CE684C34}"/>
              </a:ext>
            </a:extLst>
          </p:cNvPr>
          <p:cNvSpPr>
            <a:spLocks noGrp="1"/>
          </p:cNvSpPr>
          <p:nvPr>
            <p:ph type="dt" sz="half" idx="10"/>
          </p:nvPr>
        </p:nvSpPr>
        <p:spPr/>
        <p:txBody>
          <a:bodyPr/>
          <a:lstStyle/>
          <a:p>
            <a:fld id="{0301979D-5280-AA47-9BA1-60A99DAC82EA}" type="datetime1">
              <a:rPr lang="en-US" smtClean="0"/>
              <a:t>6/4/24</a:t>
            </a:fld>
            <a:endParaRPr lang="en-US"/>
          </a:p>
        </p:txBody>
      </p:sp>
      <p:sp>
        <p:nvSpPr>
          <p:cNvPr id="5" name="Footer Placeholder 4">
            <a:extLst>
              <a:ext uri="{FF2B5EF4-FFF2-40B4-BE49-F238E27FC236}">
                <a16:creationId xmlns:a16="http://schemas.microsoft.com/office/drawing/2014/main" id="{D5E809F6-E3CC-B44B-9B88-60C3A4BF6DF0}"/>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F298AD54-8342-B74A-81F7-E0A36F53373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44165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6DA9-8F91-C645-8749-2E416C72D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999DD-A876-9245-9BFE-D5BFE652A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E8588-63DB-CC43-8F5F-B3D2D958A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629A-8EAF-7247-BEC6-9B05D27E24CB}"/>
              </a:ext>
            </a:extLst>
          </p:cNvPr>
          <p:cNvSpPr>
            <a:spLocks noGrp="1"/>
          </p:cNvSpPr>
          <p:nvPr>
            <p:ph type="dt" sz="half" idx="10"/>
          </p:nvPr>
        </p:nvSpPr>
        <p:spPr/>
        <p:txBody>
          <a:bodyPr/>
          <a:lstStyle/>
          <a:p>
            <a:fld id="{3A396320-F6EC-614B-B58F-2067ACD569A1}" type="datetime1">
              <a:rPr lang="en-US" smtClean="0"/>
              <a:t>6/4/24</a:t>
            </a:fld>
            <a:endParaRPr lang="en-US"/>
          </a:p>
        </p:txBody>
      </p:sp>
      <p:sp>
        <p:nvSpPr>
          <p:cNvPr id="6" name="Footer Placeholder 5">
            <a:extLst>
              <a:ext uri="{FF2B5EF4-FFF2-40B4-BE49-F238E27FC236}">
                <a16:creationId xmlns:a16="http://schemas.microsoft.com/office/drawing/2014/main" id="{CF84DB71-A5F3-D444-B593-41CC4C04BD3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8681C2A8-1825-F94A-AEBE-206E67AB415B}"/>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676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FCE8-9A8A-F241-BB36-73ADF68507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B7D9D-0ECF-984E-A584-40A613BB4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7D5C-6FE7-D746-B203-6B2DEC0AE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9F657-4550-CC46-8AE3-866C2DB48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6CE6E-B77E-CB42-86E8-B6BBA49B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B4D32-D577-FB41-8790-E90E1DD88C8E}"/>
              </a:ext>
            </a:extLst>
          </p:cNvPr>
          <p:cNvSpPr>
            <a:spLocks noGrp="1"/>
          </p:cNvSpPr>
          <p:nvPr>
            <p:ph type="dt" sz="half" idx="10"/>
          </p:nvPr>
        </p:nvSpPr>
        <p:spPr/>
        <p:txBody>
          <a:bodyPr/>
          <a:lstStyle/>
          <a:p>
            <a:fld id="{FC319445-E82A-A149-B6BB-3219C3488769}" type="datetime1">
              <a:rPr lang="en-US" smtClean="0"/>
              <a:t>6/4/24</a:t>
            </a:fld>
            <a:endParaRPr lang="en-US"/>
          </a:p>
        </p:txBody>
      </p:sp>
      <p:sp>
        <p:nvSpPr>
          <p:cNvPr id="8" name="Footer Placeholder 7">
            <a:extLst>
              <a:ext uri="{FF2B5EF4-FFF2-40B4-BE49-F238E27FC236}">
                <a16:creationId xmlns:a16="http://schemas.microsoft.com/office/drawing/2014/main" id="{712A591D-C011-1F4C-9E52-3CB5899A0B1D}"/>
              </a:ext>
            </a:extLst>
          </p:cNvPr>
          <p:cNvSpPr>
            <a:spLocks noGrp="1"/>
          </p:cNvSpPr>
          <p:nvPr>
            <p:ph type="ftr" sz="quarter" idx="11"/>
          </p:nvPr>
        </p:nvSpPr>
        <p:spPr/>
        <p:txBody>
          <a:bodyPr/>
          <a:lstStyle/>
          <a:p>
            <a:r>
              <a:rPr lang="en-US"/>
              <a:t>(c) Nick Arnosti</a:t>
            </a:r>
          </a:p>
        </p:txBody>
      </p:sp>
      <p:sp>
        <p:nvSpPr>
          <p:cNvPr id="9" name="Slide Number Placeholder 8">
            <a:extLst>
              <a:ext uri="{FF2B5EF4-FFF2-40B4-BE49-F238E27FC236}">
                <a16:creationId xmlns:a16="http://schemas.microsoft.com/office/drawing/2014/main" id="{AD416B6F-BE2B-E74A-835C-2F7E7A0A140A}"/>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6393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25C5-C4C8-3C43-96C4-262CDA4B3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A49BD-B027-CB44-91CD-EFF163AD9469}"/>
              </a:ext>
            </a:extLst>
          </p:cNvPr>
          <p:cNvSpPr>
            <a:spLocks noGrp="1"/>
          </p:cNvSpPr>
          <p:nvPr>
            <p:ph type="dt" sz="half" idx="10"/>
          </p:nvPr>
        </p:nvSpPr>
        <p:spPr/>
        <p:txBody>
          <a:bodyPr/>
          <a:lstStyle/>
          <a:p>
            <a:fld id="{920C782B-6574-D745-9D51-7D3444C91C75}" type="datetime1">
              <a:rPr lang="en-US" smtClean="0"/>
              <a:t>6/4/24</a:t>
            </a:fld>
            <a:endParaRPr lang="en-US"/>
          </a:p>
        </p:txBody>
      </p:sp>
      <p:sp>
        <p:nvSpPr>
          <p:cNvPr id="4" name="Footer Placeholder 3">
            <a:extLst>
              <a:ext uri="{FF2B5EF4-FFF2-40B4-BE49-F238E27FC236}">
                <a16:creationId xmlns:a16="http://schemas.microsoft.com/office/drawing/2014/main" id="{97B94B9F-9D46-274B-9715-44335B41328D}"/>
              </a:ext>
            </a:extLst>
          </p:cNvPr>
          <p:cNvSpPr>
            <a:spLocks noGrp="1"/>
          </p:cNvSpPr>
          <p:nvPr>
            <p:ph type="ftr" sz="quarter" idx="11"/>
          </p:nvPr>
        </p:nvSpPr>
        <p:spPr/>
        <p:txBody>
          <a:bodyPr/>
          <a:lstStyle/>
          <a:p>
            <a:r>
              <a:rPr lang="en-US"/>
              <a:t>(c) Nick Arnosti</a:t>
            </a:r>
          </a:p>
        </p:txBody>
      </p:sp>
      <p:sp>
        <p:nvSpPr>
          <p:cNvPr id="5" name="Slide Number Placeholder 4">
            <a:extLst>
              <a:ext uri="{FF2B5EF4-FFF2-40B4-BE49-F238E27FC236}">
                <a16:creationId xmlns:a16="http://schemas.microsoft.com/office/drawing/2014/main" id="{5D08D7EF-2AAB-994B-B6E7-0B52C21FB1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8017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CC018-85CF-444D-AF1A-3EA3BBA52215}"/>
              </a:ext>
            </a:extLst>
          </p:cNvPr>
          <p:cNvSpPr>
            <a:spLocks noGrp="1"/>
          </p:cNvSpPr>
          <p:nvPr>
            <p:ph type="dt" sz="half" idx="10"/>
          </p:nvPr>
        </p:nvSpPr>
        <p:spPr/>
        <p:txBody>
          <a:bodyPr/>
          <a:lstStyle/>
          <a:p>
            <a:fld id="{25A3F9A5-6E46-254B-BEA3-B47930EDB4EE}" type="datetime1">
              <a:rPr lang="en-US" smtClean="0"/>
              <a:t>6/4/24</a:t>
            </a:fld>
            <a:endParaRPr lang="en-US"/>
          </a:p>
        </p:txBody>
      </p:sp>
      <p:sp>
        <p:nvSpPr>
          <p:cNvPr id="3" name="Footer Placeholder 2">
            <a:extLst>
              <a:ext uri="{FF2B5EF4-FFF2-40B4-BE49-F238E27FC236}">
                <a16:creationId xmlns:a16="http://schemas.microsoft.com/office/drawing/2014/main" id="{4D61A4B1-E8D8-194A-B07E-7F3D59C28178}"/>
              </a:ext>
            </a:extLst>
          </p:cNvPr>
          <p:cNvSpPr>
            <a:spLocks noGrp="1"/>
          </p:cNvSpPr>
          <p:nvPr>
            <p:ph type="ftr" sz="quarter" idx="11"/>
          </p:nvPr>
        </p:nvSpPr>
        <p:spPr/>
        <p:txBody>
          <a:bodyPr/>
          <a:lstStyle/>
          <a:p>
            <a:r>
              <a:rPr lang="en-US"/>
              <a:t>(c) Nick Arnosti</a:t>
            </a:r>
          </a:p>
        </p:txBody>
      </p:sp>
      <p:sp>
        <p:nvSpPr>
          <p:cNvPr id="4" name="Slide Number Placeholder 3">
            <a:extLst>
              <a:ext uri="{FF2B5EF4-FFF2-40B4-BE49-F238E27FC236}">
                <a16:creationId xmlns:a16="http://schemas.microsoft.com/office/drawing/2014/main" id="{A0D0EF50-6E96-E648-8BF9-1A2C95F6698D}"/>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5666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C3F9-6F04-A64F-8752-82CBC246A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814C3-19B2-1B48-87D1-CB3FA30B4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D9915-8975-134D-A109-B53FE9FD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40AD5-B0CA-A042-97CA-F9CEB384B9D7}"/>
              </a:ext>
            </a:extLst>
          </p:cNvPr>
          <p:cNvSpPr>
            <a:spLocks noGrp="1"/>
          </p:cNvSpPr>
          <p:nvPr>
            <p:ph type="dt" sz="half" idx="10"/>
          </p:nvPr>
        </p:nvSpPr>
        <p:spPr/>
        <p:txBody>
          <a:bodyPr/>
          <a:lstStyle/>
          <a:p>
            <a:fld id="{9E97E035-0E16-3942-A81F-C241ACB13945}" type="datetime1">
              <a:rPr lang="en-US" smtClean="0"/>
              <a:t>6/4/24</a:t>
            </a:fld>
            <a:endParaRPr lang="en-US"/>
          </a:p>
        </p:txBody>
      </p:sp>
      <p:sp>
        <p:nvSpPr>
          <p:cNvPr id="6" name="Footer Placeholder 5">
            <a:extLst>
              <a:ext uri="{FF2B5EF4-FFF2-40B4-BE49-F238E27FC236}">
                <a16:creationId xmlns:a16="http://schemas.microsoft.com/office/drawing/2014/main" id="{4CEC8328-8104-7B49-879C-8357F0A5EF4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26D9EC5-CE74-1E44-9ACF-2C1F1A769777}"/>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300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1A3-256A-B846-8558-53AC061C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88676-FE55-9E4F-8D73-A2BCEFA2D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8C5AC3-EB6F-B34D-88C9-34B6BDEFE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AF9F-138B-BA43-BFD4-8863FC3DAADD}"/>
              </a:ext>
            </a:extLst>
          </p:cNvPr>
          <p:cNvSpPr>
            <a:spLocks noGrp="1"/>
          </p:cNvSpPr>
          <p:nvPr>
            <p:ph type="dt" sz="half" idx="10"/>
          </p:nvPr>
        </p:nvSpPr>
        <p:spPr/>
        <p:txBody>
          <a:bodyPr/>
          <a:lstStyle/>
          <a:p>
            <a:fld id="{BD61A6BC-0814-BC4F-BCD6-7F5DFB30C870}" type="datetime1">
              <a:rPr lang="en-US" smtClean="0"/>
              <a:t>6/4/24</a:t>
            </a:fld>
            <a:endParaRPr lang="en-US"/>
          </a:p>
        </p:txBody>
      </p:sp>
      <p:sp>
        <p:nvSpPr>
          <p:cNvPr id="6" name="Footer Placeholder 5">
            <a:extLst>
              <a:ext uri="{FF2B5EF4-FFF2-40B4-BE49-F238E27FC236}">
                <a16:creationId xmlns:a16="http://schemas.microsoft.com/office/drawing/2014/main" id="{550D406A-D034-EC41-992B-5783C850577E}"/>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AFC2ED1-E077-D74F-9323-FE75407629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36861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577D7-94AD-4F4A-A845-265863150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5BA6B-2F28-7D43-9892-D1CBB0BF5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F1BB9-8EAF-6147-8BC9-47FAC6669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01BD-7764-8244-87D9-224DF2379357}" type="datetime1">
              <a:rPr lang="en-US" smtClean="0"/>
              <a:t>6/4/24</a:t>
            </a:fld>
            <a:endParaRPr lang="en-US" dirty="0"/>
          </a:p>
        </p:txBody>
      </p:sp>
      <p:sp>
        <p:nvSpPr>
          <p:cNvPr id="5" name="Footer Placeholder 4">
            <a:extLst>
              <a:ext uri="{FF2B5EF4-FFF2-40B4-BE49-F238E27FC236}">
                <a16:creationId xmlns:a16="http://schemas.microsoft.com/office/drawing/2014/main" id="{427EAFC9-F0EE-BA46-AEBD-6E8232A38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(c) Nick Arnosti</a:t>
            </a:r>
            <a:endParaRPr lang="en-US" dirty="0"/>
          </a:p>
        </p:txBody>
      </p:sp>
      <p:sp>
        <p:nvSpPr>
          <p:cNvPr id="6" name="Slide Number Placeholder 5">
            <a:extLst>
              <a:ext uri="{FF2B5EF4-FFF2-40B4-BE49-F238E27FC236}">
                <a16:creationId xmlns:a16="http://schemas.microsoft.com/office/drawing/2014/main" id="{2ABD5E2D-6B01-1E47-BE43-B5559600A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9584-4773-A84E-8391-EEC4BE76D611}" type="slidenum">
              <a:rPr lang="en-US" smtClean="0"/>
              <a:t>‹#›</a:t>
            </a:fld>
            <a:endParaRPr lang="en-US"/>
          </a:p>
        </p:txBody>
      </p:sp>
    </p:spTree>
    <p:extLst>
      <p:ext uri="{BB962C8B-B14F-4D97-AF65-F5344CB8AC3E}">
        <p14:creationId xmlns:p14="http://schemas.microsoft.com/office/powerpoint/2010/main" val="41475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tpha.org/" TargetMode="External"/><Relationship Id="rId2" Type="http://schemas.openxmlformats.org/officeDocument/2006/relationships/hyperlink" Target="https://metrocouncil.org/Housing/Services/Metro-HRA-Rental-Assistance.aspx"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mphaonline.org/section-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redbus2us.com/uscis-received-484k-h1b-registrations-fy-2023/#48000-H1B-Employers-31-US-Masters-Quota-for-FY-2023"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nickarnosti.com/blog/schedulingvaccine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Engineering The Allocation </a:t>
            </a:r>
            <a:br>
              <a:rPr lang="en-US" dirty="0"/>
            </a:br>
            <a:r>
              <a:rPr lang="en-US" dirty="0"/>
              <a:t>of Public Resources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a:xfrm>
            <a:off x="1524000" y="4079875"/>
            <a:ext cx="9144000" cy="1655762"/>
          </a:xfrm>
        </p:spPr>
        <p:txBody>
          <a:bodyPr/>
          <a:lstStyle/>
          <a:p>
            <a:r>
              <a:rPr lang="en-US" dirty="0"/>
              <a:t>Professor Nick </a:t>
            </a:r>
            <a:r>
              <a:rPr lang="en-US" dirty="0" err="1"/>
              <a:t>Arnosti</a:t>
            </a:r>
            <a:endParaRPr lang="en-US" dirty="0"/>
          </a:p>
          <a:p>
            <a:r>
              <a:rPr lang="en-US" dirty="0"/>
              <a:t>University of Minnesota</a:t>
            </a:r>
          </a:p>
        </p:txBody>
      </p:sp>
      <p:sp>
        <p:nvSpPr>
          <p:cNvPr id="4" name="Slide Number Placeholder 3">
            <a:extLst>
              <a:ext uri="{FF2B5EF4-FFF2-40B4-BE49-F238E27FC236}">
                <a16:creationId xmlns:a16="http://schemas.microsoft.com/office/drawing/2014/main" id="{BE34999E-5364-FD4E-8F5F-0E19DB5EC3F8}"/>
              </a:ext>
            </a:extLst>
          </p:cNvPr>
          <p:cNvSpPr>
            <a:spLocks noGrp="1"/>
          </p:cNvSpPr>
          <p:nvPr>
            <p:ph type="sldNum" sz="quarter" idx="12"/>
          </p:nvPr>
        </p:nvSpPr>
        <p:spPr/>
        <p:txBody>
          <a:bodyPr/>
          <a:lstStyle/>
          <a:p>
            <a:fld id="{9E969584-4773-A84E-8391-EEC4BE76D611}" type="slidenum">
              <a:rPr lang="en-US" smtClean="0"/>
              <a:t>0</a:t>
            </a:fld>
            <a:endParaRPr lang="en-US"/>
          </a:p>
        </p:txBody>
      </p:sp>
    </p:spTree>
    <p:extLst>
      <p:ext uri="{BB962C8B-B14F-4D97-AF65-F5344CB8AC3E}">
        <p14:creationId xmlns:p14="http://schemas.microsoft.com/office/powerpoint/2010/main" val="156330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4A71-254C-A74B-B59C-6CF53966F5CF}"/>
              </a:ext>
            </a:extLst>
          </p:cNvPr>
          <p:cNvSpPr>
            <a:spLocks noGrp="1"/>
          </p:cNvSpPr>
          <p:nvPr>
            <p:ph type="title"/>
          </p:nvPr>
        </p:nvSpPr>
        <p:spPr/>
        <p:txBody>
          <a:bodyPr/>
          <a:lstStyle/>
          <a:p>
            <a:r>
              <a:rPr lang="en-US" dirty="0"/>
              <a:t>H1B Visa Program</a:t>
            </a:r>
          </a:p>
        </p:txBody>
      </p:sp>
      <p:sp>
        <p:nvSpPr>
          <p:cNvPr id="3" name="Content Placeholder 2">
            <a:extLst>
              <a:ext uri="{FF2B5EF4-FFF2-40B4-BE49-F238E27FC236}">
                <a16:creationId xmlns:a16="http://schemas.microsoft.com/office/drawing/2014/main" id="{3DAF1475-53FE-F34D-ABF5-48A1F920423C}"/>
              </a:ext>
            </a:extLst>
          </p:cNvPr>
          <p:cNvSpPr>
            <a:spLocks noGrp="1"/>
          </p:cNvSpPr>
          <p:nvPr>
            <p:ph idx="1"/>
          </p:nvPr>
        </p:nvSpPr>
        <p:spPr>
          <a:xfrm>
            <a:off x="838200" y="1667669"/>
            <a:ext cx="10515600" cy="5032375"/>
          </a:xfrm>
        </p:spPr>
        <p:txBody>
          <a:bodyPr>
            <a:normAutofit fontScale="85000" lnSpcReduction="20000"/>
          </a:bodyPr>
          <a:lstStyle/>
          <a:p>
            <a:pPr marL="0" indent="0">
              <a:buNone/>
            </a:pPr>
            <a:r>
              <a:rPr lang="en-US" dirty="0"/>
              <a:t>From USCIS Website: </a:t>
            </a:r>
          </a:p>
          <a:p>
            <a:pPr marL="0" indent="0">
              <a:buNone/>
            </a:pPr>
            <a:endParaRPr lang="en-US" dirty="0"/>
          </a:p>
          <a:p>
            <a:pPr marL="0" indent="0">
              <a:buNone/>
            </a:pPr>
            <a:r>
              <a:rPr lang="en-US" i="1" dirty="0"/>
              <a:t>The H-1B program allows companies and other employers in the United States to temporarily employ foreign workers in occupations that require the theoretical and practical application of a body of highly specialized knowledge and a bachelor’s degree or higher in the specific specialty, or its equivalent. </a:t>
            </a:r>
          </a:p>
          <a:p>
            <a:pPr marL="0" indent="0">
              <a:buNone/>
            </a:pPr>
            <a:endParaRPr lang="en-US" i="1" dirty="0"/>
          </a:p>
          <a:p>
            <a:pPr marL="0" indent="0">
              <a:buNone/>
            </a:pPr>
            <a:r>
              <a:rPr lang="en-US" i="1" dirty="0"/>
              <a:t>The H-1B classification has an annual numerical limit (cap) of 65,000 new statuses/visas each fiscal year. </a:t>
            </a:r>
            <a:r>
              <a:rPr lang="en-US" i="1" u="sng" dirty="0"/>
              <a:t>An additional 20,000 petitions filed on behalf of beneficiaries with a master’s degree or higher from a U.S. institution of higher education are exempt from the cap.</a:t>
            </a:r>
            <a:r>
              <a:rPr lang="en-US" i="1" dirty="0"/>
              <a:t> </a:t>
            </a:r>
          </a:p>
          <a:p>
            <a:pPr marL="0" indent="0">
              <a:buNone/>
            </a:pPr>
            <a:endParaRPr lang="en-US" i="1" dirty="0"/>
          </a:p>
          <a:p>
            <a:pPr marL="0" indent="0">
              <a:buNone/>
            </a:pPr>
            <a:r>
              <a:rPr lang="en-US" i="1" dirty="0"/>
              <a:t>Additionally, H-1B workers who are petitioned for or employed at an institution of higher education or its affiliated or related nonprofit entities, a nonprofit research organization or a government research organization are not subject to this numerical cap.</a:t>
            </a:r>
            <a:endParaRPr lang="en-US" dirty="0"/>
          </a:p>
        </p:txBody>
      </p:sp>
      <p:sp>
        <p:nvSpPr>
          <p:cNvPr id="4" name="Slide Number Placeholder 3">
            <a:extLst>
              <a:ext uri="{FF2B5EF4-FFF2-40B4-BE49-F238E27FC236}">
                <a16:creationId xmlns:a16="http://schemas.microsoft.com/office/drawing/2014/main" id="{E35CC2A6-1C63-2B41-B154-85E131D2F7F9}"/>
              </a:ext>
            </a:extLst>
          </p:cNvPr>
          <p:cNvSpPr>
            <a:spLocks noGrp="1"/>
          </p:cNvSpPr>
          <p:nvPr>
            <p:ph type="sldNum" sz="quarter" idx="12"/>
          </p:nvPr>
        </p:nvSpPr>
        <p:spPr/>
        <p:txBody>
          <a:bodyPr/>
          <a:lstStyle/>
          <a:p>
            <a:fld id="{9E969584-4773-A84E-8391-EEC4BE76D611}" type="slidenum">
              <a:rPr lang="en-US" smtClean="0"/>
              <a:t>9</a:t>
            </a:fld>
            <a:endParaRPr lang="en-US"/>
          </a:p>
        </p:txBody>
      </p:sp>
    </p:spTree>
    <p:extLst>
      <p:ext uri="{BB962C8B-B14F-4D97-AF65-F5344CB8AC3E}">
        <p14:creationId xmlns:p14="http://schemas.microsoft.com/office/powerpoint/2010/main" val="380470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7A0F-7460-1ED0-2875-71C0E17E2D93}"/>
              </a:ext>
            </a:extLst>
          </p:cNvPr>
          <p:cNvSpPr>
            <a:spLocks noGrp="1"/>
          </p:cNvSpPr>
          <p:nvPr>
            <p:ph type="title"/>
          </p:nvPr>
        </p:nvSpPr>
        <p:spPr/>
        <p:txBody>
          <a:bodyPr/>
          <a:lstStyle/>
          <a:p>
            <a:r>
              <a:rPr lang="es-ES_tradnl" dirty="0"/>
              <a:t>H1B Visa </a:t>
            </a:r>
            <a:r>
              <a:rPr lang="es-ES_tradnl" dirty="0" err="1"/>
              <a:t>History</a:t>
            </a:r>
            <a:endParaRPr lang="es-ES_tradnl" dirty="0"/>
          </a:p>
        </p:txBody>
      </p:sp>
      <p:sp>
        <p:nvSpPr>
          <p:cNvPr id="3" name="Content Placeholder 2">
            <a:extLst>
              <a:ext uri="{FF2B5EF4-FFF2-40B4-BE49-F238E27FC236}">
                <a16:creationId xmlns:a16="http://schemas.microsoft.com/office/drawing/2014/main" id="{BE6DB952-811C-C8FB-6A69-D418F4F854F8}"/>
              </a:ext>
            </a:extLst>
          </p:cNvPr>
          <p:cNvSpPr>
            <a:spLocks noGrp="1"/>
          </p:cNvSpPr>
          <p:nvPr>
            <p:ph idx="1"/>
          </p:nvPr>
        </p:nvSpPr>
        <p:spPr>
          <a:xfrm>
            <a:off x="838200" y="1825625"/>
            <a:ext cx="11136086" cy="4351338"/>
          </a:xfrm>
        </p:spPr>
        <p:txBody>
          <a:bodyPr>
            <a:normAutofit fontScale="92500"/>
          </a:bodyPr>
          <a:lstStyle/>
          <a:p>
            <a:pPr marL="0" indent="0">
              <a:buNone/>
            </a:pPr>
            <a:r>
              <a:rPr lang="es-ES_tradnl" dirty="0"/>
              <a:t>Pre-2005: </a:t>
            </a:r>
            <a:r>
              <a:rPr lang="es-ES_tradnl" dirty="0" err="1"/>
              <a:t>cap</a:t>
            </a:r>
            <a:r>
              <a:rPr lang="es-ES_tradnl" dirty="0"/>
              <a:t> </a:t>
            </a:r>
            <a:r>
              <a:rPr lang="es-ES_tradnl" dirty="0" err="1"/>
              <a:t>of</a:t>
            </a:r>
            <a:r>
              <a:rPr lang="es-ES_tradnl" dirty="0"/>
              <a:t> 65,000.</a:t>
            </a:r>
          </a:p>
          <a:p>
            <a:pPr marL="0" indent="0">
              <a:buNone/>
            </a:pPr>
            <a:r>
              <a:rPr lang="es-ES_tradnl" dirty="0"/>
              <a:t>FY 2005: </a:t>
            </a:r>
            <a:r>
              <a:rPr lang="es-ES_tradnl" dirty="0" err="1"/>
              <a:t>introduced</a:t>
            </a:r>
            <a:r>
              <a:rPr lang="es-ES_tradnl" dirty="0"/>
              <a:t> </a:t>
            </a:r>
            <a:r>
              <a:rPr lang="es-ES_tradnl" dirty="0" err="1"/>
              <a:t>exemption</a:t>
            </a:r>
            <a:r>
              <a:rPr lang="es-ES_tradnl" dirty="0"/>
              <a:t> </a:t>
            </a:r>
            <a:r>
              <a:rPr lang="es-ES_tradnl" dirty="0" err="1"/>
              <a:t>for</a:t>
            </a:r>
            <a:r>
              <a:rPr lang="es-ES_tradnl" dirty="0"/>
              <a:t> 20,000 </a:t>
            </a:r>
            <a:r>
              <a:rPr lang="es-ES_tradnl" dirty="0" err="1"/>
              <a:t>advanced</a:t>
            </a:r>
            <a:r>
              <a:rPr lang="es-ES_tradnl" dirty="0"/>
              <a:t> </a:t>
            </a:r>
            <a:r>
              <a:rPr lang="es-ES_tradnl" dirty="0" err="1"/>
              <a:t>degree</a:t>
            </a:r>
            <a:r>
              <a:rPr lang="es-ES_tradnl" dirty="0"/>
              <a:t> </a:t>
            </a:r>
            <a:r>
              <a:rPr lang="es-ES_tradnl" dirty="0" err="1"/>
              <a:t>holders</a:t>
            </a:r>
            <a:r>
              <a:rPr lang="es-ES_tradnl" dirty="0"/>
              <a:t>.</a:t>
            </a:r>
          </a:p>
          <a:p>
            <a:pPr marL="0" indent="0">
              <a:buNone/>
            </a:pPr>
            <a:endParaRPr lang="es-ES_tradnl" dirty="0"/>
          </a:p>
          <a:p>
            <a:pPr marL="0" indent="0">
              <a:buNone/>
            </a:pPr>
            <a:r>
              <a:rPr lang="es-ES_tradnl" dirty="0"/>
              <a:t>FY 2005:</a:t>
            </a:r>
          </a:p>
          <a:p>
            <a:r>
              <a:rPr lang="es-ES_tradnl" dirty="0"/>
              <a:t>After </a:t>
            </a:r>
            <a:r>
              <a:rPr lang="es-ES_tradnl" dirty="0" err="1"/>
              <a:t>cap</a:t>
            </a:r>
            <a:r>
              <a:rPr lang="es-ES_tradnl" dirty="0"/>
              <a:t> </a:t>
            </a:r>
            <a:r>
              <a:rPr lang="es-ES_tradnl" dirty="0" err="1"/>
              <a:t>of</a:t>
            </a:r>
            <a:r>
              <a:rPr lang="es-ES_tradnl" dirty="0"/>
              <a:t> 65,000 </a:t>
            </a:r>
            <a:r>
              <a:rPr lang="es-ES_tradnl" dirty="0" err="1"/>
              <a:t>is</a:t>
            </a:r>
            <a:r>
              <a:rPr lang="es-ES_tradnl" dirty="0"/>
              <a:t> </a:t>
            </a:r>
            <a:r>
              <a:rPr lang="es-ES_tradnl" dirty="0" err="1"/>
              <a:t>reached</a:t>
            </a:r>
            <a:r>
              <a:rPr lang="es-ES_tradnl" dirty="0"/>
              <a:t>, </a:t>
            </a:r>
            <a:r>
              <a:rPr lang="es-ES_tradnl" dirty="0" err="1"/>
              <a:t>award</a:t>
            </a:r>
            <a:r>
              <a:rPr lang="es-ES_tradnl" dirty="0"/>
              <a:t> </a:t>
            </a:r>
            <a:r>
              <a:rPr lang="es-ES_tradnl" dirty="0" err="1"/>
              <a:t>additional</a:t>
            </a:r>
            <a:r>
              <a:rPr lang="es-ES_tradnl" dirty="0"/>
              <a:t> 20,000 visas </a:t>
            </a:r>
            <a:r>
              <a:rPr lang="es-ES_tradnl" dirty="0" err="1"/>
              <a:t>to</a:t>
            </a:r>
            <a:r>
              <a:rPr lang="es-ES_tradnl" dirty="0"/>
              <a:t> </a:t>
            </a:r>
            <a:r>
              <a:rPr lang="es-ES_tradnl" dirty="0" err="1"/>
              <a:t>applicants</a:t>
            </a:r>
            <a:r>
              <a:rPr lang="es-ES_tradnl" dirty="0"/>
              <a:t> </a:t>
            </a:r>
            <a:r>
              <a:rPr lang="es-ES_tradnl" dirty="0" err="1"/>
              <a:t>with</a:t>
            </a:r>
            <a:r>
              <a:rPr lang="es-ES_tradnl" dirty="0"/>
              <a:t> </a:t>
            </a:r>
            <a:r>
              <a:rPr lang="es-ES_tradnl" dirty="0" err="1"/>
              <a:t>advanced</a:t>
            </a:r>
            <a:r>
              <a:rPr lang="es-ES_tradnl" dirty="0"/>
              <a:t> </a:t>
            </a:r>
            <a:r>
              <a:rPr lang="es-ES_tradnl" dirty="0" err="1"/>
              <a:t>degrees</a:t>
            </a:r>
            <a:r>
              <a:rPr lang="es-ES_tradnl" dirty="0"/>
              <a:t>. </a:t>
            </a:r>
          </a:p>
          <a:p>
            <a:pPr marL="0" indent="0">
              <a:buNone/>
            </a:pPr>
            <a:endParaRPr lang="es-ES_tradnl" dirty="0"/>
          </a:p>
          <a:p>
            <a:pPr marL="0" indent="0">
              <a:buNone/>
            </a:pPr>
            <a:r>
              <a:rPr lang="es-ES_tradnl" dirty="0"/>
              <a:t>FY 2006-2008:</a:t>
            </a:r>
          </a:p>
          <a:p>
            <a:r>
              <a:rPr lang="es-ES_tradnl" dirty="0" err="1"/>
              <a:t>First</a:t>
            </a:r>
            <a:r>
              <a:rPr lang="es-ES_tradnl" dirty="0"/>
              <a:t> 20,000 </a:t>
            </a:r>
            <a:r>
              <a:rPr lang="es-ES_tradnl" dirty="0" err="1"/>
              <a:t>applicants</a:t>
            </a:r>
            <a:r>
              <a:rPr lang="es-ES_tradnl" dirty="0"/>
              <a:t> </a:t>
            </a:r>
            <a:r>
              <a:rPr lang="es-ES_tradnl" dirty="0" err="1"/>
              <a:t>with</a:t>
            </a:r>
            <a:r>
              <a:rPr lang="es-ES_tradnl" dirty="0"/>
              <a:t> </a:t>
            </a:r>
            <a:r>
              <a:rPr lang="es-ES_tradnl" dirty="0" err="1"/>
              <a:t>advanced</a:t>
            </a:r>
            <a:r>
              <a:rPr lang="es-ES_tradnl" dirty="0"/>
              <a:t> </a:t>
            </a:r>
            <a:r>
              <a:rPr lang="es-ES_tradnl" dirty="0" err="1"/>
              <a:t>degrees</a:t>
            </a:r>
            <a:r>
              <a:rPr lang="es-ES_tradnl" dirty="0"/>
              <a:t> </a:t>
            </a:r>
            <a:r>
              <a:rPr lang="es-ES_tradnl" dirty="0" err="1"/>
              <a:t>don’t</a:t>
            </a:r>
            <a:r>
              <a:rPr lang="es-ES_tradnl" dirty="0"/>
              <a:t> </a:t>
            </a:r>
            <a:r>
              <a:rPr lang="es-ES_tradnl" dirty="0" err="1"/>
              <a:t>count</a:t>
            </a:r>
            <a:r>
              <a:rPr lang="es-ES_tradnl" dirty="0"/>
              <a:t> </a:t>
            </a:r>
            <a:r>
              <a:rPr lang="es-ES_tradnl" dirty="0" err="1"/>
              <a:t>towards</a:t>
            </a:r>
            <a:r>
              <a:rPr lang="es-ES_tradnl" dirty="0"/>
              <a:t> 65,000 cap.</a:t>
            </a:r>
          </a:p>
        </p:txBody>
      </p:sp>
      <p:sp>
        <p:nvSpPr>
          <p:cNvPr id="4" name="Slide Number Placeholder 3">
            <a:extLst>
              <a:ext uri="{FF2B5EF4-FFF2-40B4-BE49-F238E27FC236}">
                <a16:creationId xmlns:a16="http://schemas.microsoft.com/office/drawing/2014/main" id="{AE0E8749-5578-E5D4-A059-7D21CC3339FD}"/>
              </a:ext>
            </a:extLst>
          </p:cNvPr>
          <p:cNvSpPr>
            <a:spLocks noGrp="1"/>
          </p:cNvSpPr>
          <p:nvPr>
            <p:ph type="sldNum" sz="quarter" idx="12"/>
          </p:nvPr>
        </p:nvSpPr>
        <p:spPr/>
        <p:txBody>
          <a:bodyPr/>
          <a:lstStyle/>
          <a:p>
            <a:fld id="{9E969584-4773-A84E-8391-EEC4BE76D611}" type="slidenum">
              <a:rPr lang="en-US" smtClean="0"/>
              <a:t>10</a:t>
            </a:fld>
            <a:endParaRPr lang="en-US"/>
          </a:p>
        </p:txBody>
      </p:sp>
    </p:spTree>
    <p:extLst>
      <p:ext uri="{BB962C8B-B14F-4D97-AF65-F5344CB8AC3E}">
        <p14:creationId xmlns:p14="http://schemas.microsoft.com/office/powerpoint/2010/main" val="209808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FBDC-BE32-C5C7-317F-C777522C1D55}"/>
              </a:ext>
            </a:extLst>
          </p:cNvPr>
          <p:cNvSpPr>
            <a:spLocks noGrp="1"/>
          </p:cNvSpPr>
          <p:nvPr>
            <p:ph type="title"/>
          </p:nvPr>
        </p:nvSpPr>
        <p:spPr/>
        <p:txBody>
          <a:bodyPr/>
          <a:lstStyle/>
          <a:p>
            <a:r>
              <a:rPr lang="en-US" dirty="0"/>
              <a:t>Walkthrough Demonstration</a:t>
            </a:r>
          </a:p>
        </p:txBody>
      </p:sp>
      <p:sp>
        <p:nvSpPr>
          <p:cNvPr id="3" name="Content Placeholder 2">
            <a:extLst>
              <a:ext uri="{FF2B5EF4-FFF2-40B4-BE49-F238E27FC236}">
                <a16:creationId xmlns:a16="http://schemas.microsoft.com/office/drawing/2014/main" id="{828B8F8B-316C-C60A-1804-92265CE0B7C7}"/>
              </a:ext>
            </a:extLst>
          </p:cNvPr>
          <p:cNvSpPr>
            <a:spLocks noGrp="1"/>
          </p:cNvSpPr>
          <p:nvPr>
            <p:ph idx="1"/>
          </p:nvPr>
        </p:nvSpPr>
        <p:spPr>
          <a:xfrm>
            <a:off x="838200" y="1825625"/>
            <a:ext cx="10834688" cy="4351338"/>
          </a:xfrm>
        </p:spPr>
        <p:txBody>
          <a:bodyPr>
            <a:normAutofit fontScale="92500"/>
          </a:bodyPr>
          <a:lstStyle/>
          <a:p>
            <a:pPr marL="0" indent="0">
              <a:buNone/>
            </a:pPr>
            <a:r>
              <a:rPr lang="en-US" dirty="0">
                <a:solidFill>
                  <a:srgbClr val="FF0000"/>
                </a:solidFill>
              </a:rPr>
              <a:t>Have post-it notes in two different colors (I used gray and green).</a:t>
            </a:r>
          </a:p>
          <a:p>
            <a:pPr marL="0" indent="0">
              <a:buNone/>
            </a:pPr>
            <a:r>
              <a:rPr lang="en-US" dirty="0">
                <a:solidFill>
                  <a:srgbClr val="FF0000"/>
                </a:solidFill>
              </a:rPr>
              <a:t>Each student takes a post-it note (in my class of 18, 12 gray + 6 green).</a:t>
            </a:r>
          </a:p>
          <a:p>
            <a:pPr marL="0" indent="0">
              <a:buNone/>
            </a:pPr>
            <a:r>
              <a:rPr lang="en-US" dirty="0">
                <a:solidFill>
                  <a:srgbClr val="FF0000"/>
                </a:solidFill>
              </a:rPr>
              <a:t>I also have post-its: “standard” (gray: 6) and “reserved” (green: 2).</a:t>
            </a:r>
          </a:p>
          <a:p>
            <a:pPr marL="0" indent="0">
              <a:buNone/>
            </a:pPr>
            <a:r>
              <a:rPr lang="en-US" dirty="0">
                <a:solidFill>
                  <a:srgbClr val="FF0000"/>
                </a:solidFill>
              </a:rPr>
              <a:t>Have students line up. Those with green post-its are eligible for reserved visas.</a:t>
            </a:r>
          </a:p>
          <a:p>
            <a:pPr marL="0" indent="0">
              <a:buNone/>
            </a:pPr>
            <a:r>
              <a:rPr lang="en-US" dirty="0">
                <a:solidFill>
                  <a:srgbClr val="FF0000"/>
                </a:solidFill>
              </a:rPr>
              <a:t>I start at one end of the line, and simulate the 2005 procedure (hand out post-its of the appropriate color to students, or skip them, </a:t>
            </a:r>
            <a:r>
              <a:rPr lang="en-US">
                <a:solidFill>
                  <a:srgbClr val="FF0000"/>
                </a:solidFill>
              </a:rPr>
              <a:t>and narrate </a:t>
            </a:r>
            <a:r>
              <a:rPr lang="en-US" dirty="0">
                <a:solidFill>
                  <a:srgbClr val="FF0000"/>
                </a:solidFill>
              </a:rPr>
              <a:t>the process). Then I collect the post-its again, and repeat for the 2006 procedure.</a:t>
            </a:r>
          </a:p>
          <a:p>
            <a:pPr marL="0" indent="0">
              <a:buNone/>
            </a:pPr>
            <a:r>
              <a:rPr lang="en-US" dirty="0">
                <a:solidFill>
                  <a:srgbClr val="FF0000"/>
                </a:solidFill>
              </a:rPr>
              <a:t>After the exercise, students each write their name on their post-it. I collect these, to be used in a demonstration of the two lottery procedures later.</a:t>
            </a:r>
          </a:p>
        </p:txBody>
      </p:sp>
      <p:sp>
        <p:nvSpPr>
          <p:cNvPr id="4" name="Slide Number Placeholder 3">
            <a:extLst>
              <a:ext uri="{FF2B5EF4-FFF2-40B4-BE49-F238E27FC236}">
                <a16:creationId xmlns:a16="http://schemas.microsoft.com/office/drawing/2014/main" id="{F2F8F4E1-DF32-BC95-2156-C60614F6DF0D}"/>
              </a:ext>
            </a:extLst>
          </p:cNvPr>
          <p:cNvSpPr>
            <a:spLocks noGrp="1"/>
          </p:cNvSpPr>
          <p:nvPr>
            <p:ph type="sldNum" sz="quarter" idx="12"/>
          </p:nvPr>
        </p:nvSpPr>
        <p:spPr/>
        <p:txBody>
          <a:bodyPr/>
          <a:lstStyle/>
          <a:p>
            <a:fld id="{9E969584-4773-A84E-8391-EEC4BE76D611}" type="slidenum">
              <a:rPr lang="en-US" smtClean="0"/>
              <a:t>11</a:t>
            </a:fld>
            <a:endParaRPr lang="en-US"/>
          </a:p>
        </p:txBody>
      </p:sp>
    </p:spTree>
    <p:extLst>
      <p:ext uri="{BB962C8B-B14F-4D97-AF65-F5344CB8AC3E}">
        <p14:creationId xmlns:p14="http://schemas.microsoft.com/office/powerpoint/2010/main" val="119911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077C-0CDE-FF4F-BEA4-985342F49D35}"/>
              </a:ext>
            </a:extLst>
          </p:cNvPr>
          <p:cNvSpPr>
            <a:spLocks noGrp="1"/>
          </p:cNvSpPr>
          <p:nvPr>
            <p:ph type="title"/>
          </p:nvPr>
        </p:nvSpPr>
        <p:spPr/>
        <p:txBody>
          <a:bodyPr/>
          <a:lstStyle/>
          <a:p>
            <a:r>
              <a:rPr lang="en-US" dirty="0"/>
              <a:t>Reserve Example</a:t>
            </a:r>
          </a:p>
        </p:txBody>
      </p:sp>
      <p:graphicFrame>
        <p:nvGraphicFramePr>
          <p:cNvPr id="5" name="Table 5">
            <a:extLst>
              <a:ext uri="{FF2B5EF4-FFF2-40B4-BE49-F238E27FC236}">
                <a16:creationId xmlns:a16="http://schemas.microsoft.com/office/drawing/2014/main" id="{803FC6B8-94C9-FE4E-87BA-1202815B4366}"/>
              </a:ext>
            </a:extLst>
          </p:cNvPr>
          <p:cNvGraphicFramePr>
            <a:graphicFrameLocks noGrp="1"/>
          </p:cNvGraphicFramePr>
          <p:nvPr>
            <p:ph idx="1"/>
            <p:extLst>
              <p:ext uri="{D42A27DB-BD31-4B8C-83A1-F6EECF244321}">
                <p14:modId xmlns:p14="http://schemas.microsoft.com/office/powerpoint/2010/main" val="1823896243"/>
              </p:ext>
            </p:extLst>
          </p:nvPr>
        </p:nvGraphicFramePr>
        <p:xfrm>
          <a:off x="867574" y="3173500"/>
          <a:ext cx="6824244"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gridCol w="487446">
                  <a:extLst>
                    <a:ext uri="{9D8B030D-6E8A-4147-A177-3AD203B41FA5}">
                      <a16:colId xmlns:a16="http://schemas.microsoft.com/office/drawing/2014/main" val="663498259"/>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
        <p:nvSpPr>
          <p:cNvPr id="4" name="Slide Number Placeholder 3">
            <a:extLst>
              <a:ext uri="{FF2B5EF4-FFF2-40B4-BE49-F238E27FC236}">
                <a16:creationId xmlns:a16="http://schemas.microsoft.com/office/drawing/2014/main" id="{D6197054-9288-F74D-873C-3ACB1D2926B4}"/>
              </a:ext>
            </a:extLst>
          </p:cNvPr>
          <p:cNvSpPr>
            <a:spLocks noGrp="1"/>
          </p:cNvSpPr>
          <p:nvPr>
            <p:ph type="sldNum" sz="quarter" idx="12"/>
          </p:nvPr>
        </p:nvSpPr>
        <p:spPr/>
        <p:txBody>
          <a:bodyPr/>
          <a:lstStyle/>
          <a:p>
            <a:fld id="{9E969584-4773-A84E-8391-EEC4BE76D611}" type="slidenum">
              <a:rPr lang="en-US" smtClean="0"/>
              <a:t>12</a:t>
            </a:fld>
            <a:endParaRPr lang="en-US"/>
          </a:p>
        </p:txBody>
      </p:sp>
      <p:sp>
        <p:nvSpPr>
          <p:cNvPr id="6" name="TextBox 5">
            <a:extLst>
              <a:ext uri="{FF2B5EF4-FFF2-40B4-BE49-F238E27FC236}">
                <a16:creationId xmlns:a16="http://schemas.microsoft.com/office/drawing/2014/main" id="{28860E8A-3851-D74F-B0D9-039743AEE1EF}"/>
              </a:ext>
            </a:extLst>
          </p:cNvPr>
          <p:cNvSpPr txBox="1"/>
          <p:nvPr/>
        </p:nvSpPr>
        <p:spPr>
          <a:xfrm>
            <a:off x="8076806" y="3123613"/>
            <a:ext cx="3247620" cy="954107"/>
          </a:xfrm>
          <a:prstGeom prst="rect">
            <a:avLst/>
          </a:prstGeom>
          <a:noFill/>
        </p:spPr>
        <p:txBody>
          <a:bodyPr wrap="none" rtlCol="0">
            <a:spAutoFit/>
          </a:bodyPr>
          <a:lstStyle/>
          <a:p>
            <a:r>
              <a:rPr lang="en-US" sz="2800" dirty="0">
                <a:solidFill>
                  <a:schemeClr val="accent2"/>
                </a:solidFill>
              </a:rPr>
              <a:t>Advanced Degree </a:t>
            </a:r>
          </a:p>
          <a:p>
            <a:r>
              <a:rPr lang="en-US" sz="2800" dirty="0"/>
              <a:t>No Advanced Degree</a:t>
            </a:r>
          </a:p>
        </p:txBody>
      </p:sp>
      <p:sp>
        <p:nvSpPr>
          <p:cNvPr id="10" name="TextBox 9">
            <a:extLst>
              <a:ext uri="{FF2B5EF4-FFF2-40B4-BE49-F238E27FC236}">
                <a16:creationId xmlns:a16="http://schemas.microsoft.com/office/drawing/2014/main" id="{89E7987A-4915-5B4D-A334-2229A78DC4F7}"/>
              </a:ext>
            </a:extLst>
          </p:cNvPr>
          <p:cNvSpPr txBox="1"/>
          <p:nvPr/>
        </p:nvSpPr>
        <p:spPr>
          <a:xfrm>
            <a:off x="838200" y="1613118"/>
            <a:ext cx="10515600" cy="1384995"/>
          </a:xfrm>
          <a:prstGeom prst="rect">
            <a:avLst/>
          </a:prstGeom>
          <a:noFill/>
        </p:spPr>
        <p:txBody>
          <a:bodyPr wrap="square" rtlCol="0">
            <a:spAutoFit/>
          </a:bodyPr>
          <a:lstStyle/>
          <a:p>
            <a:r>
              <a:rPr lang="en-US" sz="2800" dirty="0"/>
              <a:t>We have 14 applicants for H1B visas. We can award only 6 visas, but an additional 2 spots are available to applicants with an advanced degree from a US institution. Applicants are numbered by arrival order.</a:t>
            </a:r>
          </a:p>
        </p:txBody>
      </p:sp>
      <p:cxnSp>
        <p:nvCxnSpPr>
          <p:cNvPr id="13" name="Straight Arrow Connector 12">
            <a:extLst>
              <a:ext uri="{FF2B5EF4-FFF2-40B4-BE49-F238E27FC236}">
                <a16:creationId xmlns:a16="http://schemas.microsoft.com/office/drawing/2014/main" id="{AEA4010B-C5E6-FF4E-A59E-9669852562ED}"/>
              </a:ext>
            </a:extLst>
          </p:cNvPr>
          <p:cNvCxnSpPr/>
          <p:nvPr/>
        </p:nvCxnSpPr>
        <p:spPr>
          <a:xfrm>
            <a:off x="970988" y="3915670"/>
            <a:ext cx="6617415" cy="0"/>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33220C4-083A-DB47-9E19-92DBC6496B12}"/>
              </a:ext>
            </a:extLst>
          </p:cNvPr>
          <p:cNvSpPr txBox="1"/>
          <p:nvPr/>
        </p:nvSpPr>
        <p:spPr>
          <a:xfrm>
            <a:off x="867574" y="3962081"/>
            <a:ext cx="2630144" cy="523220"/>
          </a:xfrm>
          <a:prstGeom prst="rect">
            <a:avLst/>
          </a:prstGeom>
          <a:noFill/>
        </p:spPr>
        <p:txBody>
          <a:bodyPr wrap="none" rtlCol="0">
            <a:spAutoFit/>
          </a:bodyPr>
          <a:lstStyle/>
          <a:p>
            <a:r>
              <a:rPr lang="en-US" sz="2800" dirty="0"/>
              <a:t>Earliest to Apply</a:t>
            </a:r>
          </a:p>
        </p:txBody>
      </p:sp>
      <p:sp>
        <p:nvSpPr>
          <p:cNvPr id="16" name="TextBox 15">
            <a:extLst>
              <a:ext uri="{FF2B5EF4-FFF2-40B4-BE49-F238E27FC236}">
                <a16:creationId xmlns:a16="http://schemas.microsoft.com/office/drawing/2014/main" id="{12DBAA63-2F9A-E94A-9557-8FDB5CA422BB}"/>
              </a:ext>
            </a:extLst>
          </p:cNvPr>
          <p:cNvSpPr txBox="1"/>
          <p:nvPr/>
        </p:nvSpPr>
        <p:spPr>
          <a:xfrm>
            <a:off x="5307632" y="3962081"/>
            <a:ext cx="2354812" cy="523220"/>
          </a:xfrm>
          <a:prstGeom prst="rect">
            <a:avLst/>
          </a:prstGeom>
          <a:noFill/>
        </p:spPr>
        <p:txBody>
          <a:bodyPr wrap="none" rtlCol="0">
            <a:spAutoFit/>
          </a:bodyPr>
          <a:lstStyle/>
          <a:p>
            <a:r>
              <a:rPr lang="en-US" sz="2800" dirty="0"/>
              <a:t>Latest to Apply</a:t>
            </a:r>
          </a:p>
        </p:txBody>
      </p:sp>
      <p:sp>
        <p:nvSpPr>
          <p:cNvPr id="8" name="TextBox 7">
            <a:extLst>
              <a:ext uri="{FF2B5EF4-FFF2-40B4-BE49-F238E27FC236}">
                <a16:creationId xmlns:a16="http://schemas.microsoft.com/office/drawing/2014/main" id="{81D81586-A37D-B305-0DFD-96B0231F4AA1}"/>
              </a:ext>
            </a:extLst>
          </p:cNvPr>
          <p:cNvSpPr txBox="1"/>
          <p:nvPr/>
        </p:nvSpPr>
        <p:spPr>
          <a:xfrm>
            <a:off x="867574" y="4739981"/>
            <a:ext cx="10410026" cy="1815882"/>
          </a:xfrm>
          <a:prstGeom prst="rect">
            <a:avLst/>
          </a:prstGeom>
          <a:solidFill>
            <a:schemeClr val="accent4"/>
          </a:solidFill>
        </p:spPr>
        <p:txBody>
          <a:bodyPr wrap="square" rtlCol="0">
            <a:spAutoFit/>
          </a:bodyPr>
          <a:lstStyle/>
          <a:p>
            <a:r>
              <a:rPr lang="en-US" sz="2800" dirty="0"/>
              <a:t>In 2005, which applicants would receive visas?</a:t>
            </a:r>
          </a:p>
          <a:p>
            <a:r>
              <a:rPr lang="en-US" sz="2800" dirty="0"/>
              <a:t>In 2006-2008, which applicants would receive visas?</a:t>
            </a:r>
          </a:p>
          <a:p>
            <a:r>
              <a:rPr lang="en-US" sz="2800" dirty="0"/>
              <a:t>Does either selection priority dominate the other?</a:t>
            </a:r>
          </a:p>
          <a:p>
            <a:r>
              <a:rPr lang="en-US" sz="2800" dirty="0"/>
              <a:t>Which method selects more applicants with advanced degrees?</a:t>
            </a:r>
          </a:p>
        </p:txBody>
      </p:sp>
    </p:spTree>
    <p:extLst>
      <p:ext uri="{BB962C8B-B14F-4D97-AF65-F5344CB8AC3E}">
        <p14:creationId xmlns:p14="http://schemas.microsoft.com/office/powerpoint/2010/main" val="141869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077C-0CDE-FF4F-BEA4-985342F49D35}"/>
              </a:ext>
            </a:extLst>
          </p:cNvPr>
          <p:cNvSpPr>
            <a:spLocks noGrp="1"/>
          </p:cNvSpPr>
          <p:nvPr>
            <p:ph type="title"/>
          </p:nvPr>
        </p:nvSpPr>
        <p:spPr/>
        <p:txBody>
          <a:bodyPr/>
          <a:lstStyle/>
          <a:p>
            <a:r>
              <a:rPr lang="en-US" dirty="0"/>
              <a:t>Reserve Example</a:t>
            </a:r>
          </a:p>
        </p:txBody>
      </p:sp>
      <p:graphicFrame>
        <p:nvGraphicFramePr>
          <p:cNvPr id="5" name="Table 5">
            <a:extLst>
              <a:ext uri="{FF2B5EF4-FFF2-40B4-BE49-F238E27FC236}">
                <a16:creationId xmlns:a16="http://schemas.microsoft.com/office/drawing/2014/main" id="{803FC6B8-94C9-FE4E-87BA-1202815B4366}"/>
              </a:ext>
            </a:extLst>
          </p:cNvPr>
          <p:cNvGraphicFramePr>
            <a:graphicFrameLocks noGrp="1"/>
          </p:cNvGraphicFramePr>
          <p:nvPr>
            <p:ph idx="1"/>
          </p:nvPr>
        </p:nvGraphicFramePr>
        <p:xfrm>
          <a:off x="867574" y="3173500"/>
          <a:ext cx="6824244"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gridCol w="487446">
                  <a:extLst>
                    <a:ext uri="{9D8B030D-6E8A-4147-A177-3AD203B41FA5}">
                      <a16:colId xmlns:a16="http://schemas.microsoft.com/office/drawing/2014/main" val="663498259"/>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
        <p:nvSpPr>
          <p:cNvPr id="4" name="Slide Number Placeholder 3">
            <a:extLst>
              <a:ext uri="{FF2B5EF4-FFF2-40B4-BE49-F238E27FC236}">
                <a16:creationId xmlns:a16="http://schemas.microsoft.com/office/drawing/2014/main" id="{D6197054-9288-F74D-873C-3ACB1D2926B4}"/>
              </a:ext>
            </a:extLst>
          </p:cNvPr>
          <p:cNvSpPr>
            <a:spLocks noGrp="1"/>
          </p:cNvSpPr>
          <p:nvPr>
            <p:ph type="sldNum" sz="quarter" idx="12"/>
          </p:nvPr>
        </p:nvSpPr>
        <p:spPr/>
        <p:txBody>
          <a:bodyPr/>
          <a:lstStyle/>
          <a:p>
            <a:fld id="{9E969584-4773-A84E-8391-EEC4BE76D611}" type="slidenum">
              <a:rPr lang="en-US" smtClean="0"/>
              <a:t>13</a:t>
            </a:fld>
            <a:endParaRPr lang="en-US"/>
          </a:p>
        </p:txBody>
      </p:sp>
      <p:sp>
        <p:nvSpPr>
          <p:cNvPr id="6" name="TextBox 5">
            <a:extLst>
              <a:ext uri="{FF2B5EF4-FFF2-40B4-BE49-F238E27FC236}">
                <a16:creationId xmlns:a16="http://schemas.microsoft.com/office/drawing/2014/main" id="{28860E8A-3851-D74F-B0D9-039743AEE1EF}"/>
              </a:ext>
            </a:extLst>
          </p:cNvPr>
          <p:cNvSpPr txBox="1"/>
          <p:nvPr/>
        </p:nvSpPr>
        <p:spPr>
          <a:xfrm>
            <a:off x="8076806" y="3123613"/>
            <a:ext cx="3247620" cy="954107"/>
          </a:xfrm>
          <a:prstGeom prst="rect">
            <a:avLst/>
          </a:prstGeom>
          <a:noFill/>
        </p:spPr>
        <p:txBody>
          <a:bodyPr wrap="none" rtlCol="0">
            <a:spAutoFit/>
          </a:bodyPr>
          <a:lstStyle/>
          <a:p>
            <a:r>
              <a:rPr lang="en-US" sz="2800" dirty="0">
                <a:solidFill>
                  <a:schemeClr val="accent2"/>
                </a:solidFill>
              </a:rPr>
              <a:t>Advanced Degree </a:t>
            </a:r>
          </a:p>
          <a:p>
            <a:r>
              <a:rPr lang="en-US" sz="2800" dirty="0"/>
              <a:t>No Advanced Degree</a:t>
            </a:r>
          </a:p>
        </p:txBody>
      </p:sp>
      <p:graphicFrame>
        <p:nvGraphicFramePr>
          <p:cNvPr id="7" name="Table 5">
            <a:extLst>
              <a:ext uri="{FF2B5EF4-FFF2-40B4-BE49-F238E27FC236}">
                <a16:creationId xmlns:a16="http://schemas.microsoft.com/office/drawing/2014/main" id="{963CD191-FCC1-F147-9E9A-09D63E70050F}"/>
              </a:ext>
            </a:extLst>
          </p:cNvPr>
          <p:cNvGraphicFramePr>
            <a:graphicFrameLocks/>
          </p:cNvGraphicFramePr>
          <p:nvPr>
            <p:extLst>
              <p:ext uri="{D42A27DB-BD31-4B8C-83A1-F6EECF244321}">
                <p14:modId xmlns:p14="http://schemas.microsoft.com/office/powerpoint/2010/main" val="159888359"/>
              </p:ext>
            </p:extLst>
          </p:nvPr>
        </p:nvGraphicFramePr>
        <p:xfrm>
          <a:off x="867574" y="5826870"/>
          <a:ext cx="6824244"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gridCol w="487446">
                  <a:extLst>
                    <a:ext uri="{9D8B030D-6E8A-4147-A177-3AD203B41FA5}">
                      <a16:colId xmlns:a16="http://schemas.microsoft.com/office/drawing/2014/main" val="663498259"/>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graphicFrame>
        <p:nvGraphicFramePr>
          <p:cNvPr id="9" name="Table 5">
            <a:extLst>
              <a:ext uri="{FF2B5EF4-FFF2-40B4-BE49-F238E27FC236}">
                <a16:creationId xmlns:a16="http://schemas.microsoft.com/office/drawing/2014/main" id="{47E64D6A-781C-7949-B43A-A718CCC649B8}"/>
              </a:ext>
            </a:extLst>
          </p:cNvPr>
          <p:cNvGraphicFramePr>
            <a:graphicFrameLocks/>
          </p:cNvGraphicFramePr>
          <p:nvPr>
            <p:extLst>
              <p:ext uri="{D42A27DB-BD31-4B8C-83A1-F6EECF244321}">
                <p14:modId xmlns:p14="http://schemas.microsoft.com/office/powerpoint/2010/main" val="1336737033"/>
              </p:ext>
            </p:extLst>
          </p:nvPr>
        </p:nvGraphicFramePr>
        <p:xfrm>
          <a:off x="867574" y="5244882"/>
          <a:ext cx="6824244"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gridCol w="487446">
                  <a:extLst>
                    <a:ext uri="{9D8B030D-6E8A-4147-A177-3AD203B41FA5}">
                      <a16:colId xmlns:a16="http://schemas.microsoft.com/office/drawing/2014/main" val="663498259"/>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66783715"/>
                  </a:ext>
                </a:extLst>
              </a:tr>
            </a:tbl>
          </a:graphicData>
        </a:graphic>
      </p:graphicFrame>
      <p:sp>
        <p:nvSpPr>
          <p:cNvPr id="10" name="TextBox 9">
            <a:extLst>
              <a:ext uri="{FF2B5EF4-FFF2-40B4-BE49-F238E27FC236}">
                <a16:creationId xmlns:a16="http://schemas.microsoft.com/office/drawing/2014/main" id="{89E7987A-4915-5B4D-A334-2229A78DC4F7}"/>
              </a:ext>
            </a:extLst>
          </p:cNvPr>
          <p:cNvSpPr txBox="1"/>
          <p:nvPr/>
        </p:nvSpPr>
        <p:spPr>
          <a:xfrm>
            <a:off x="838200" y="1613118"/>
            <a:ext cx="10515600" cy="1384995"/>
          </a:xfrm>
          <a:prstGeom prst="rect">
            <a:avLst/>
          </a:prstGeom>
          <a:noFill/>
        </p:spPr>
        <p:txBody>
          <a:bodyPr wrap="square" rtlCol="0">
            <a:spAutoFit/>
          </a:bodyPr>
          <a:lstStyle/>
          <a:p>
            <a:r>
              <a:rPr lang="en-US" sz="2800" dirty="0"/>
              <a:t>We have 14 applicants for H1B visas. We can award only 6 visas, but an additional 2 spots are available to applicants with an advanced degree from a US institution. Applicants are numbered by arrival order.</a:t>
            </a:r>
          </a:p>
        </p:txBody>
      </p:sp>
      <p:cxnSp>
        <p:nvCxnSpPr>
          <p:cNvPr id="13" name="Straight Arrow Connector 12">
            <a:extLst>
              <a:ext uri="{FF2B5EF4-FFF2-40B4-BE49-F238E27FC236}">
                <a16:creationId xmlns:a16="http://schemas.microsoft.com/office/drawing/2014/main" id="{AEA4010B-C5E6-FF4E-A59E-9669852562ED}"/>
              </a:ext>
            </a:extLst>
          </p:cNvPr>
          <p:cNvCxnSpPr/>
          <p:nvPr/>
        </p:nvCxnSpPr>
        <p:spPr>
          <a:xfrm>
            <a:off x="970988" y="3915670"/>
            <a:ext cx="6617415" cy="0"/>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33220C4-083A-DB47-9E19-92DBC6496B12}"/>
              </a:ext>
            </a:extLst>
          </p:cNvPr>
          <p:cNvSpPr txBox="1"/>
          <p:nvPr/>
        </p:nvSpPr>
        <p:spPr>
          <a:xfrm>
            <a:off x="867574" y="3962081"/>
            <a:ext cx="2630144" cy="523220"/>
          </a:xfrm>
          <a:prstGeom prst="rect">
            <a:avLst/>
          </a:prstGeom>
          <a:noFill/>
        </p:spPr>
        <p:txBody>
          <a:bodyPr wrap="none" rtlCol="0">
            <a:spAutoFit/>
          </a:bodyPr>
          <a:lstStyle/>
          <a:p>
            <a:r>
              <a:rPr lang="en-US" sz="2800" dirty="0"/>
              <a:t>Earliest to Apply</a:t>
            </a:r>
          </a:p>
        </p:txBody>
      </p:sp>
      <p:sp>
        <p:nvSpPr>
          <p:cNvPr id="16" name="TextBox 15">
            <a:extLst>
              <a:ext uri="{FF2B5EF4-FFF2-40B4-BE49-F238E27FC236}">
                <a16:creationId xmlns:a16="http://schemas.microsoft.com/office/drawing/2014/main" id="{12DBAA63-2F9A-E94A-9557-8FDB5CA422BB}"/>
              </a:ext>
            </a:extLst>
          </p:cNvPr>
          <p:cNvSpPr txBox="1"/>
          <p:nvPr/>
        </p:nvSpPr>
        <p:spPr>
          <a:xfrm>
            <a:off x="5307632" y="3962081"/>
            <a:ext cx="2354812" cy="523220"/>
          </a:xfrm>
          <a:prstGeom prst="rect">
            <a:avLst/>
          </a:prstGeom>
          <a:noFill/>
        </p:spPr>
        <p:txBody>
          <a:bodyPr wrap="none" rtlCol="0">
            <a:spAutoFit/>
          </a:bodyPr>
          <a:lstStyle/>
          <a:p>
            <a:r>
              <a:rPr lang="en-US" sz="2800" dirty="0"/>
              <a:t>Latest to Apply</a:t>
            </a:r>
          </a:p>
        </p:txBody>
      </p:sp>
      <p:sp>
        <p:nvSpPr>
          <p:cNvPr id="3" name="TextBox 2">
            <a:extLst>
              <a:ext uri="{FF2B5EF4-FFF2-40B4-BE49-F238E27FC236}">
                <a16:creationId xmlns:a16="http://schemas.microsoft.com/office/drawing/2014/main" id="{BF4A9E60-00B0-B3D9-9A55-488EF2DBA19B}"/>
              </a:ext>
            </a:extLst>
          </p:cNvPr>
          <p:cNvSpPr txBox="1"/>
          <p:nvPr/>
        </p:nvSpPr>
        <p:spPr>
          <a:xfrm>
            <a:off x="8076806" y="5199469"/>
            <a:ext cx="1167307" cy="461665"/>
          </a:xfrm>
          <a:prstGeom prst="rect">
            <a:avLst/>
          </a:prstGeom>
          <a:noFill/>
        </p:spPr>
        <p:txBody>
          <a:bodyPr wrap="none" rtlCol="0">
            <a:spAutoFit/>
          </a:bodyPr>
          <a:lstStyle/>
          <a:p>
            <a:r>
              <a:rPr lang="es-ES_tradnl" sz="2400" dirty="0"/>
              <a:t>FY 2005</a:t>
            </a:r>
          </a:p>
        </p:txBody>
      </p:sp>
      <p:sp>
        <p:nvSpPr>
          <p:cNvPr id="8" name="TextBox 7">
            <a:extLst>
              <a:ext uri="{FF2B5EF4-FFF2-40B4-BE49-F238E27FC236}">
                <a16:creationId xmlns:a16="http://schemas.microsoft.com/office/drawing/2014/main" id="{C61EA86F-5AA2-FD26-42C8-620F99217DD6}"/>
              </a:ext>
            </a:extLst>
          </p:cNvPr>
          <p:cNvSpPr txBox="1"/>
          <p:nvPr/>
        </p:nvSpPr>
        <p:spPr>
          <a:xfrm>
            <a:off x="8076806" y="5777909"/>
            <a:ext cx="1883849" cy="461665"/>
          </a:xfrm>
          <a:prstGeom prst="rect">
            <a:avLst/>
          </a:prstGeom>
          <a:noFill/>
        </p:spPr>
        <p:txBody>
          <a:bodyPr wrap="none" rtlCol="0">
            <a:spAutoFit/>
          </a:bodyPr>
          <a:lstStyle/>
          <a:p>
            <a:r>
              <a:rPr lang="es-ES_tradnl" sz="2400" dirty="0"/>
              <a:t>FY 2006-2008</a:t>
            </a:r>
          </a:p>
        </p:txBody>
      </p:sp>
    </p:spTree>
    <p:extLst>
      <p:ext uri="{BB962C8B-B14F-4D97-AF65-F5344CB8AC3E}">
        <p14:creationId xmlns:p14="http://schemas.microsoft.com/office/powerpoint/2010/main" val="336955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C6AF-19A5-1A4E-9F76-A11CCCE4BF7D}"/>
              </a:ext>
            </a:extLst>
          </p:cNvPr>
          <p:cNvSpPr>
            <a:spLocks noGrp="1"/>
          </p:cNvSpPr>
          <p:nvPr>
            <p:ph type="title"/>
          </p:nvPr>
        </p:nvSpPr>
        <p:spPr/>
        <p:txBody>
          <a:bodyPr/>
          <a:lstStyle/>
          <a:p>
            <a:r>
              <a:rPr lang="en-US" dirty="0"/>
              <a:t>Algorithms Based on One Priority Order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1B6E80-E25D-F54F-A3A8-5D0A5CEBD0CB}"/>
                  </a:ext>
                </a:extLst>
              </p:cNvPr>
              <p:cNvSpPr>
                <a:spLocks noGrp="1"/>
              </p:cNvSpPr>
              <p:nvPr>
                <p:ph idx="1"/>
              </p:nvPr>
            </p:nvSpPr>
            <p:spPr>
              <a:xfrm>
                <a:off x="838200" y="1507332"/>
                <a:ext cx="10874829" cy="5032375"/>
              </a:xfrm>
            </p:spPr>
            <p:txBody>
              <a:bodyPr>
                <a:noAutofit/>
              </a:bodyPr>
              <a:lstStyle/>
              <a:p>
                <a:pPr marL="0" indent="0">
                  <a:lnSpc>
                    <a:spcPct val="100000"/>
                  </a:lnSpc>
                  <a:spcBef>
                    <a:spcPts val="0"/>
                  </a:spcBef>
                  <a:buNone/>
                </a:pPr>
                <a:r>
                  <a:rPr lang="en-US" sz="2400" dirty="0"/>
                  <a:t>We have R reserved positions, U unreserved positions.</a:t>
                </a:r>
              </a:p>
              <a:p>
                <a:pPr marL="0" indent="0">
                  <a:lnSpc>
                    <a:spcPct val="100000"/>
                  </a:lnSpc>
                  <a:spcBef>
                    <a:spcPts val="0"/>
                  </a:spcBef>
                  <a:buNone/>
                </a:pPr>
                <a:r>
                  <a:rPr lang="en-US" sz="2400" dirty="0"/>
                  <a:t>Applicants are ranked according to a </a:t>
                </a:r>
                <a:r>
                  <a:rPr lang="en-US" sz="2400" b="1" dirty="0"/>
                  <a:t>single</a:t>
                </a:r>
                <a:r>
                  <a:rPr lang="en-US" sz="2400" dirty="0"/>
                  <a:t> priority order </a:t>
                </a:r>
                <a14:m>
                  <m:oMath xmlns:m="http://schemas.openxmlformats.org/officeDocument/2006/math">
                    <m:r>
                      <a:rPr lang="en-US" sz="2400" b="0" i="1" smtClean="0">
                        <a:latin typeface="Cambria Math" panose="02040503050406030204" pitchFamily="18" charset="0"/>
                      </a:rPr>
                      <m:t>≻.</m:t>
                    </m:r>
                  </m:oMath>
                </a14:m>
                <a:endParaRPr lang="en-US" sz="2400" dirty="0"/>
              </a:p>
              <a:p>
                <a:pPr marL="0" indent="0">
                  <a:lnSpc>
                    <a:spcPct val="100000"/>
                  </a:lnSpc>
                  <a:spcBef>
                    <a:spcPts val="0"/>
                  </a:spcBef>
                  <a:buNone/>
                </a:pPr>
                <a:endParaRPr lang="en-US" sz="2400" dirty="0"/>
              </a:p>
              <a:p>
                <a:pPr marL="0" indent="0">
                  <a:lnSpc>
                    <a:spcPct val="100000"/>
                  </a:lnSpc>
                  <a:spcBef>
                    <a:spcPts val="0"/>
                  </a:spcBef>
                  <a:buNone/>
                </a:pPr>
                <a:r>
                  <a:rPr lang="en-US" sz="2400" b="1" dirty="0"/>
                  <a:t>“Over and Above”: </a:t>
                </a:r>
              </a:p>
              <a:p>
                <a:pPr marL="0" indent="0">
                  <a:lnSpc>
                    <a:spcPct val="100000"/>
                  </a:lnSpc>
                  <a:spcBef>
                    <a:spcPts val="0"/>
                  </a:spcBef>
                  <a:buNone/>
                </a:pPr>
                <a:r>
                  <a:rPr lang="en-US" sz="2400" dirty="0"/>
                  <a:t>Process applicants in priority order. For each applicant,</a:t>
                </a:r>
              </a:p>
              <a:p>
                <a:pPr>
                  <a:lnSpc>
                    <a:spcPct val="100000"/>
                  </a:lnSpc>
                  <a:spcBef>
                    <a:spcPts val="0"/>
                  </a:spcBef>
                </a:pPr>
                <a:r>
                  <a:rPr lang="en-US" sz="2400" dirty="0"/>
                  <a:t>If an unreserved visa remains, give the applicant an unreserved visa.</a:t>
                </a:r>
              </a:p>
              <a:p>
                <a:pPr>
                  <a:lnSpc>
                    <a:spcPct val="100000"/>
                  </a:lnSpc>
                  <a:spcBef>
                    <a:spcPts val="0"/>
                  </a:spcBef>
                </a:pPr>
                <a:r>
                  <a:rPr lang="en-US" sz="2400" dirty="0"/>
                  <a:t>Otherwise, if the applicant is eligible for reserved visas and at least one reserved visa remains, give the applicant a reserved visa. </a:t>
                </a:r>
              </a:p>
              <a:p>
                <a:pPr>
                  <a:lnSpc>
                    <a:spcPct val="100000"/>
                  </a:lnSpc>
                  <a:spcBef>
                    <a:spcPts val="0"/>
                  </a:spcBef>
                </a:pPr>
                <a:endParaRPr lang="en-US" sz="2400" dirty="0"/>
              </a:p>
              <a:p>
                <a:pPr marL="0" indent="0">
                  <a:lnSpc>
                    <a:spcPct val="100000"/>
                  </a:lnSpc>
                  <a:spcBef>
                    <a:spcPts val="0"/>
                  </a:spcBef>
                  <a:buNone/>
                </a:pPr>
                <a:r>
                  <a:rPr lang="en-US" sz="2400" b="1" dirty="0"/>
                  <a:t>“Exemptions First”: </a:t>
                </a:r>
              </a:p>
              <a:p>
                <a:pPr marL="0" indent="0">
                  <a:lnSpc>
                    <a:spcPct val="100000"/>
                  </a:lnSpc>
                  <a:spcBef>
                    <a:spcPts val="0"/>
                  </a:spcBef>
                  <a:buNone/>
                </a:pPr>
                <a:r>
                  <a:rPr lang="en-US" sz="2400" dirty="0"/>
                  <a:t>Process applicants in priority order. For each applicant,</a:t>
                </a:r>
                <a:endParaRPr lang="en-US" sz="2400" b="1" dirty="0"/>
              </a:p>
              <a:p>
                <a:pPr>
                  <a:lnSpc>
                    <a:spcPct val="100000"/>
                  </a:lnSpc>
                  <a:spcBef>
                    <a:spcPts val="0"/>
                  </a:spcBef>
                </a:pPr>
                <a:r>
                  <a:rPr lang="en-US" sz="2400" dirty="0"/>
                  <a:t>If the applicant is eligible for reserved visas and at least one reserved visa remains, give the applicant a reserved visa. </a:t>
                </a:r>
              </a:p>
              <a:p>
                <a:pPr>
                  <a:lnSpc>
                    <a:spcPct val="100000"/>
                  </a:lnSpc>
                  <a:spcBef>
                    <a:spcPts val="0"/>
                  </a:spcBef>
                </a:pPr>
                <a:r>
                  <a:rPr lang="en-US" sz="2400" dirty="0"/>
                  <a:t>Otherwise, if an unreserved visa remains, give the applicant an unreserved visa.</a:t>
                </a:r>
              </a:p>
              <a:p>
                <a:pPr>
                  <a:lnSpc>
                    <a:spcPct val="100000"/>
                  </a:lnSpc>
                  <a:spcBef>
                    <a:spcPts val="0"/>
                  </a:spcBef>
                </a:pPr>
                <a:endParaRPr lang="en-US" sz="2400" dirty="0"/>
              </a:p>
              <a:p>
                <a:pPr marL="0" indent="0">
                  <a:lnSpc>
                    <a:spcPct val="100000"/>
                  </a:lnSpc>
                  <a:spcBef>
                    <a:spcPts val="0"/>
                  </a:spcBef>
                  <a:buNone/>
                </a:pPr>
                <a:endParaRPr lang="en-US" sz="2400" b="1" dirty="0"/>
              </a:p>
            </p:txBody>
          </p:sp>
        </mc:Choice>
        <mc:Fallback xmlns="">
          <p:sp>
            <p:nvSpPr>
              <p:cNvPr id="3" name="Content Placeholder 2">
                <a:extLst>
                  <a:ext uri="{FF2B5EF4-FFF2-40B4-BE49-F238E27FC236}">
                    <a16:creationId xmlns:a16="http://schemas.microsoft.com/office/drawing/2014/main" id="{FB1B6E80-E25D-F54F-A3A8-5D0A5CEBD0CB}"/>
                  </a:ext>
                </a:extLst>
              </p:cNvPr>
              <p:cNvSpPr>
                <a:spLocks noGrp="1" noRot="1" noChangeAspect="1" noMove="1" noResize="1" noEditPoints="1" noAdjustHandles="1" noChangeArrowheads="1" noChangeShapeType="1" noTextEdit="1"/>
              </p:cNvSpPr>
              <p:nvPr>
                <p:ph idx="1"/>
              </p:nvPr>
            </p:nvSpPr>
            <p:spPr>
              <a:xfrm>
                <a:off x="838200" y="1507332"/>
                <a:ext cx="10874829" cy="5032375"/>
              </a:xfrm>
              <a:blipFill>
                <a:blip r:embed="rId2"/>
                <a:stretch>
                  <a:fillRect l="-933" t="-1005" r="-1517" b="-60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4002AA-492F-AF49-8823-A04D75743050}"/>
              </a:ext>
            </a:extLst>
          </p:cNvPr>
          <p:cNvSpPr>
            <a:spLocks noGrp="1"/>
          </p:cNvSpPr>
          <p:nvPr>
            <p:ph type="sldNum" sz="quarter" idx="12"/>
          </p:nvPr>
        </p:nvSpPr>
        <p:spPr/>
        <p:txBody>
          <a:bodyPr/>
          <a:lstStyle/>
          <a:p>
            <a:fld id="{9E969584-4773-A84E-8391-EEC4BE76D611}" type="slidenum">
              <a:rPr lang="en-US" smtClean="0"/>
              <a:t>14</a:t>
            </a:fld>
            <a:endParaRPr lang="en-US" dirty="0"/>
          </a:p>
        </p:txBody>
      </p:sp>
      <p:sp>
        <p:nvSpPr>
          <p:cNvPr id="5" name="TextBox 4">
            <a:extLst>
              <a:ext uri="{FF2B5EF4-FFF2-40B4-BE49-F238E27FC236}">
                <a16:creationId xmlns:a16="http://schemas.microsoft.com/office/drawing/2014/main" id="{85854B1C-776E-FCA2-E532-7A511E10C4FF}"/>
              </a:ext>
            </a:extLst>
          </p:cNvPr>
          <p:cNvSpPr txBox="1"/>
          <p:nvPr/>
        </p:nvSpPr>
        <p:spPr>
          <a:xfrm>
            <a:off x="8384198" y="2417396"/>
            <a:ext cx="3196003" cy="830997"/>
          </a:xfrm>
          <a:prstGeom prst="rect">
            <a:avLst/>
          </a:prstGeom>
          <a:noFill/>
        </p:spPr>
        <p:txBody>
          <a:bodyPr wrap="none" rtlCol="0">
            <a:spAutoFit/>
          </a:bodyPr>
          <a:lstStyle/>
          <a:p>
            <a:r>
              <a:rPr lang="es-ES_tradnl" sz="2400" dirty="0">
                <a:solidFill>
                  <a:schemeClr val="accent1"/>
                </a:solidFill>
              </a:rPr>
              <a:t>FY 2005 </a:t>
            </a:r>
            <a:r>
              <a:rPr lang="es-ES_tradnl" sz="2400" dirty="0" err="1">
                <a:solidFill>
                  <a:schemeClr val="accent1"/>
                </a:solidFill>
              </a:rPr>
              <a:t>System</a:t>
            </a:r>
            <a:endParaRPr lang="es-ES_tradnl" sz="2400" dirty="0">
              <a:solidFill>
                <a:schemeClr val="accent1"/>
              </a:solidFill>
            </a:endParaRPr>
          </a:p>
          <a:p>
            <a:r>
              <a:rPr lang="es-ES_tradnl" sz="2400" dirty="0">
                <a:solidFill>
                  <a:schemeClr val="accent1"/>
                </a:solidFill>
              </a:rPr>
              <a:t>(</a:t>
            </a:r>
            <a:r>
              <a:rPr lang="es-ES_tradnl" sz="2400" dirty="0" err="1">
                <a:solidFill>
                  <a:schemeClr val="accent1"/>
                </a:solidFill>
              </a:rPr>
              <a:t>Priority</a:t>
            </a:r>
            <a:r>
              <a:rPr lang="es-ES_tradnl" sz="2400" dirty="0">
                <a:solidFill>
                  <a:schemeClr val="accent1"/>
                </a:solidFill>
              </a:rPr>
              <a:t> = </a:t>
            </a:r>
            <a:r>
              <a:rPr lang="es-ES_tradnl" sz="2400" dirty="0" err="1">
                <a:solidFill>
                  <a:schemeClr val="accent1"/>
                </a:solidFill>
              </a:rPr>
              <a:t>Arrival</a:t>
            </a:r>
            <a:r>
              <a:rPr lang="es-ES_tradnl" sz="2400" dirty="0">
                <a:solidFill>
                  <a:schemeClr val="accent1"/>
                </a:solidFill>
              </a:rPr>
              <a:t> </a:t>
            </a:r>
            <a:r>
              <a:rPr lang="es-ES_tradnl" sz="2400" dirty="0" err="1">
                <a:solidFill>
                  <a:schemeClr val="accent1"/>
                </a:solidFill>
              </a:rPr>
              <a:t>Order</a:t>
            </a:r>
            <a:r>
              <a:rPr lang="es-ES_tradnl" sz="2400" dirty="0">
                <a:solidFill>
                  <a:schemeClr val="accent1"/>
                </a:solidFill>
              </a:rPr>
              <a:t>)</a:t>
            </a:r>
          </a:p>
        </p:txBody>
      </p:sp>
      <p:sp>
        <p:nvSpPr>
          <p:cNvPr id="6" name="TextBox 5">
            <a:extLst>
              <a:ext uri="{FF2B5EF4-FFF2-40B4-BE49-F238E27FC236}">
                <a16:creationId xmlns:a16="http://schemas.microsoft.com/office/drawing/2014/main" id="{1F3281D9-119A-2DF5-5615-4D24DF6802F7}"/>
              </a:ext>
            </a:extLst>
          </p:cNvPr>
          <p:cNvSpPr txBox="1"/>
          <p:nvPr/>
        </p:nvSpPr>
        <p:spPr>
          <a:xfrm>
            <a:off x="8384198" y="4680264"/>
            <a:ext cx="3196003" cy="830997"/>
          </a:xfrm>
          <a:prstGeom prst="rect">
            <a:avLst/>
          </a:prstGeom>
          <a:noFill/>
        </p:spPr>
        <p:txBody>
          <a:bodyPr wrap="none" rtlCol="0">
            <a:spAutoFit/>
          </a:bodyPr>
          <a:lstStyle/>
          <a:p>
            <a:r>
              <a:rPr lang="es-ES_tradnl" sz="2400" dirty="0">
                <a:solidFill>
                  <a:schemeClr val="accent1"/>
                </a:solidFill>
              </a:rPr>
              <a:t>FY 2006-2008 </a:t>
            </a:r>
            <a:r>
              <a:rPr lang="es-ES_tradnl" sz="2400" dirty="0" err="1">
                <a:solidFill>
                  <a:schemeClr val="accent1"/>
                </a:solidFill>
              </a:rPr>
              <a:t>System</a:t>
            </a:r>
            <a:endParaRPr lang="es-ES_tradnl" sz="2400" dirty="0">
              <a:solidFill>
                <a:schemeClr val="accent1"/>
              </a:solidFill>
            </a:endParaRPr>
          </a:p>
          <a:p>
            <a:r>
              <a:rPr lang="es-ES_tradnl" sz="2400" dirty="0">
                <a:solidFill>
                  <a:schemeClr val="accent1"/>
                </a:solidFill>
              </a:rPr>
              <a:t>(</a:t>
            </a:r>
            <a:r>
              <a:rPr lang="es-ES_tradnl" sz="2400" dirty="0" err="1">
                <a:solidFill>
                  <a:schemeClr val="accent1"/>
                </a:solidFill>
              </a:rPr>
              <a:t>Priority</a:t>
            </a:r>
            <a:r>
              <a:rPr lang="es-ES_tradnl" sz="2400" dirty="0">
                <a:solidFill>
                  <a:schemeClr val="accent1"/>
                </a:solidFill>
              </a:rPr>
              <a:t> = </a:t>
            </a:r>
            <a:r>
              <a:rPr lang="es-ES_tradnl" sz="2400" dirty="0" err="1">
                <a:solidFill>
                  <a:schemeClr val="accent1"/>
                </a:solidFill>
              </a:rPr>
              <a:t>Arrival</a:t>
            </a:r>
            <a:r>
              <a:rPr lang="es-ES_tradnl" sz="2400" dirty="0">
                <a:solidFill>
                  <a:schemeClr val="accent1"/>
                </a:solidFill>
              </a:rPr>
              <a:t> </a:t>
            </a:r>
            <a:r>
              <a:rPr lang="es-ES_tradnl" sz="2400" dirty="0" err="1">
                <a:solidFill>
                  <a:schemeClr val="accent1"/>
                </a:solidFill>
              </a:rPr>
              <a:t>Order</a:t>
            </a:r>
            <a:r>
              <a:rPr lang="es-ES_tradnl" sz="2400" dirty="0">
                <a:solidFill>
                  <a:schemeClr val="accent1"/>
                </a:solidFill>
              </a:rPr>
              <a:t>)</a:t>
            </a:r>
          </a:p>
        </p:txBody>
      </p:sp>
    </p:spTree>
    <p:extLst>
      <p:ext uri="{BB962C8B-B14F-4D97-AF65-F5344CB8AC3E}">
        <p14:creationId xmlns:p14="http://schemas.microsoft.com/office/powerpoint/2010/main" val="272741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C6AF-19A5-1A4E-9F76-A11CCCE4BF7D}"/>
              </a:ext>
            </a:extLst>
          </p:cNvPr>
          <p:cNvSpPr>
            <a:spLocks noGrp="1"/>
          </p:cNvSpPr>
          <p:nvPr>
            <p:ph type="title"/>
          </p:nvPr>
        </p:nvSpPr>
        <p:spPr/>
        <p:txBody>
          <a:bodyPr/>
          <a:lstStyle/>
          <a:p>
            <a:r>
              <a:rPr lang="en-US" dirty="0"/>
              <a:t>Algorithms Based on Two “Passes”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1B6E80-E25D-F54F-A3A8-5D0A5CEBD0CB}"/>
                  </a:ext>
                </a:extLst>
              </p:cNvPr>
              <p:cNvSpPr>
                <a:spLocks noGrp="1"/>
              </p:cNvSpPr>
              <p:nvPr>
                <p:ph idx="1"/>
              </p:nvPr>
            </p:nvSpPr>
            <p:spPr>
              <a:xfrm>
                <a:off x="838200" y="1507332"/>
                <a:ext cx="10874829" cy="5032375"/>
              </a:xfrm>
            </p:spPr>
            <p:txBody>
              <a:bodyPr>
                <a:noAutofit/>
              </a:bodyPr>
              <a:lstStyle/>
              <a:p>
                <a:pPr marL="0" indent="0">
                  <a:buNone/>
                </a:pPr>
                <a:r>
                  <a:rPr lang="en-US" sz="2400" dirty="0"/>
                  <a:t>We have R reserved positions, U unreserved positions.</a:t>
                </a:r>
              </a:p>
              <a:p>
                <a:pPr marL="0" indent="0">
                  <a:buNone/>
                </a:pPr>
                <a:r>
                  <a:rPr lang="en-US" sz="2400" dirty="0"/>
                  <a:t>Applicants are ranked according to a </a:t>
                </a:r>
                <a:r>
                  <a:rPr lang="en-US" sz="2400" b="1" dirty="0"/>
                  <a:t>single</a:t>
                </a:r>
                <a:r>
                  <a:rPr lang="en-US" sz="2400" dirty="0"/>
                  <a:t> priority order </a:t>
                </a:r>
                <a14:m>
                  <m:oMath xmlns:m="http://schemas.openxmlformats.org/officeDocument/2006/math">
                    <m:r>
                      <a:rPr lang="en-US" sz="2400" i="1">
                        <a:latin typeface="Cambria Math" panose="02040503050406030204" pitchFamily="18" charset="0"/>
                      </a:rPr>
                      <m:t>≻.</m:t>
                    </m:r>
                  </m:oMath>
                </a14:m>
                <a:endParaRPr lang="en-US" sz="2400" dirty="0"/>
              </a:p>
              <a:p>
                <a:pPr marL="0" indent="0">
                  <a:buNone/>
                </a:pPr>
                <a:endParaRPr lang="en-US" sz="2400" dirty="0"/>
              </a:p>
              <a:p>
                <a:pPr marL="0" indent="0">
                  <a:buNone/>
                </a:pPr>
                <a:r>
                  <a:rPr lang="en-US" sz="2400" b="1" dirty="0"/>
                  <a:t>Reserved First: </a:t>
                </a:r>
              </a:p>
              <a:p>
                <a:pPr marL="514350" indent="-514350">
                  <a:buFont typeface="+mj-lt"/>
                  <a:buAutoNum type="arabicPeriod"/>
                </a:pPr>
                <a:r>
                  <a:rPr lang="en-US" sz="2400" dirty="0"/>
                  <a:t>Accept the R highest-priority applicants that quality for reserves.</a:t>
                </a:r>
              </a:p>
              <a:p>
                <a:pPr marL="514350" indent="-514350">
                  <a:buAutoNum type="arabicPeriod"/>
                </a:pPr>
                <a:r>
                  <a:rPr lang="en-US" sz="2400" dirty="0"/>
                  <a:t>Accept the U highest-priority applicants that have not yet been accepted.</a:t>
                </a:r>
              </a:p>
              <a:p>
                <a:pPr marL="514350" indent="-514350">
                  <a:buAutoNum type="arabicPeriod"/>
                </a:pPr>
                <a:endParaRPr lang="en-US" sz="2400" dirty="0"/>
              </a:p>
              <a:p>
                <a:pPr marL="0" indent="0">
                  <a:buNone/>
                </a:pPr>
                <a:r>
                  <a:rPr lang="en-US" sz="2400" b="1" dirty="0"/>
                  <a:t>Unreserved First:</a:t>
                </a:r>
              </a:p>
              <a:p>
                <a:pPr marL="514350" indent="-514350">
                  <a:buFont typeface="+mj-lt"/>
                  <a:buAutoNum type="arabicPeriod"/>
                </a:pPr>
                <a:r>
                  <a:rPr lang="en-US" sz="2400" dirty="0"/>
                  <a:t>Accept the U highest-priority applicants.</a:t>
                </a:r>
              </a:p>
              <a:p>
                <a:pPr marL="514350" indent="-514350">
                  <a:buFont typeface="+mj-lt"/>
                  <a:buAutoNum type="arabicPeriod"/>
                </a:pPr>
                <a:r>
                  <a:rPr lang="en-US" sz="2400" dirty="0"/>
                  <a:t>Accept the R highest-priority applicants that quality for reserves and have not yet been accepted. </a:t>
                </a:r>
              </a:p>
            </p:txBody>
          </p:sp>
        </mc:Choice>
        <mc:Fallback xmlns="">
          <p:sp>
            <p:nvSpPr>
              <p:cNvPr id="3" name="Content Placeholder 2">
                <a:extLst>
                  <a:ext uri="{FF2B5EF4-FFF2-40B4-BE49-F238E27FC236}">
                    <a16:creationId xmlns:a16="http://schemas.microsoft.com/office/drawing/2014/main" id="{FB1B6E80-E25D-F54F-A3A8-5D0A5CEBD0CB}"/>
                  </a:ext>
                </a:extLst>
              </p:cNvPr>
              <p:cNvSpPr>
                <a:spLocks noGrp="1" noRot="1" noChangeAspect="1" noMove="1" noResize="1" noEditPoints="1" noAdjustHandles="1" noChangeArrowheads="1" noChangeShapeType="1" noTextEdit="1"/>
              </p:cNvSpPr>
              <p:nvPr>
                <p:ph idx="1"/>
              </p:nvPr>
            </p:nvSpPr>
            <p:spPr>
              <a:xfrm>
                <a:off x="838200" y="1507332"/>
                <a:ext cx="10874829" cy="5032375"/>
              </a:xfrm>
              <a:blipFill>
                <a:blip r:embed="rId2"/>
                <a:stretch>
                  <a:fillRect l="-933" t="-1508"/>
                </a:stretch>
              </a:blipFill>
            </p:spPr>
            <p:txBody>
              <a:bodyPr/>
              <a:lstStyle/>
              <a:p>
                <a:r>
                  <a:rPr lang="es-ES_tradnl">
                    <a:noFill/>
                  </a:rPr>
                  <a:t> </a:t>
                </a:r>
              </a:p>
            </p:txBody>
          </p:sp>
        </mc:Fallback>
      </mc:AlternateContent>
      <p:sp>
        <p:nvSpPr>
          <p:cNvPr id="4" name="Slide Number Placeholder 3">
            <a:extLst>
              <a:ext uri="{FF2B5EF4-FFF2-40B4-BE49-F238E27FC236}">
                <a16:creationId xmlns:a16="http://schemas.microsoft.com/office/drawing/2014/main" id="{494002AA-492F-AF49-8823-A04D75743050}"/>
              </a:ext>
            </a:extLst>
          </p:cNvPr>
          <p:cNvSpPr>
            <a:spLocks noGrp="1"/>
          </p:cNvSpPr>
          <p:nvPr>
            <p:ph type="sldNum" sz="quarter" idx="12"/>
          </p:nvPr>
        </p:nvSpPr>
        <p:spPr/>
        <p:txBody>
          <a:bodyPr/>
          <a:lstStyle/>
          <a:p>
            <a:fld id="{9E969584-4773-A84E-8391-EEC4BE76D611}" type="slidenum">
              <a:rPr lang="en-US" smtClean="0"/>
              <a:t>15</a:t>
            </a:fld>
            <a:endParaRPr lang="en-US" dirty="0"/>
          </a:p>
        </p:txBody>
      </p:sp>
    </p:spTree>
    <p:extLst>
      <p:ext uri="{BB962C8B-B14F-4D97-AF65-F5344CB8AC3E}">
        <p14:creationId xmlns:p14="http://schemas.microsoft.com/office/powerpoint/2010/main" val="45095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A912-B52C-7D4A-8208-62522A3F0FFD}"/>
              </a:ext>
            </a:extLst>
          </p:cNvPr>
          <p:cNvSpPr>
            <a:spLocks noGrp="1"/>
          </p:cNvSpPr>
          <p:nvPr>
            <p:ph type="title"/>
          </p:nvPr>
        </p:nvSpPr>
        <p:spPr/>
        <p:txBody>
          <a:bodyPr/>
          <a:lstStyle/>
          <a:p>
            <a:r>
              <a:rPr lang="es-ES_tradnl" dirty="0" err="1"/>
              <a:t>Other</a:t>
            </a:r>
            <a:r>
              <a:rPr lang="es-ES_tradnl" dirty="0"/>
              <a:t> </a:t>
            </a:r>
            <a:r>
              <a:rPr lang="es-ES_tradnl" dirty="0" err="1"/>
              <a:t>Algorithms</a:t>
            </a:r>
            <a:r>
              <a:rPr lang="es-ES_tradnl" dirty="0"/>
              <a:t> </a:t>
            </a:r>
            <a:r>
              <a:rPr lang="es-ES_tradnl" dirty="0" err="1"/>
              <a:t>Using</a:t>
            </a:r>
            <a:r>
              <a:rPr lang="es-ES_tradnl" dirty="0"/>
              <a:t> a Single </a:t>
            </a:r>
            <a:r>
              <a:rPr lang="es-ES_tradnl" dirty="0" err="1"/>
              <a:t>Priority</a:t>
            </a:r>
            <a:r>
              <a:rPr lang="es-ES_tradnl" dirty="0"/>
              <a:t> </a:t>
            </a:r>
            <a:r>
              <a:rPr lang="es-ES_tradnl" dirty="0" err="1"/>
              <a:t>List</a:t>
            </a:r>
            <a:endParaRPr lang="es-ES_trad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1A860F-C66E-71DB-160E-C29500936ADA}"/>
                  </a:ext>
                </a:extLst>
              </p:cNvPr>
              <p:cNvSpPr>
                <a:spLocks noGrp="1"/>
              </p:cNvSpPr>
              <p:nvPr>
                <p:ph idx="1"/>
              </p:nvPr>
            </p:nvSpPr>
            <p:spPr>
              <a:xfrm>
                <a:off x="838200" y="1562615"/>
                <a:ext cx="10882745" cy="4351338"/>
              </a:xfrm>
            </p:spPr>
            <p:txBody>
              <a:bodyPr>
                <a:normAutofit fontScale="77500" lnSpcReduction="20000"/>
              </a:bodyPr>
              <a:lstStyle/>
              <a:p>
                <a:pPr marL="0" indent="0">
                  <a:buNone/>
                </a:pPr>
                <a:r>
                  <a:rPr lang="en-US" sz="2800" dirty="0"/>
                  <a:t>We have R reserved positions, U unreserved positions.</a:t>
                </a:r>
              </a:p>
              <a:p>
                <a:pPr marL="0" indent="0">
                  <a:buNone/>
                </a:pPr>
                <a:r>
                  <a:rPr lang="en-US" sz="2800" dirty="0"/>
                  <a:t>Applicants are ranked according to a </a:t>
                </a:r>
                <a:r>
                  <a:rPr lang="en-US" sz="2800" b="1" dirty="0"/>
                  <a:t>single</a:t>
                </a:r>
                <a:r>
                  <a:rPr lang="en-US" sz="2800" dirty="0"/>
                  <a:t> priority order </a:t>
                </a:r>
                <a14:m>
                  <m:oMath xmlns:m="http://schemas.openxmlformats.org/officeDocument/2006/math">
                    <m:r>
                      <a:rPr lang="en-US" sz="2800" i="1">
                        <a:latin typeface="Cambria Math" panose="02040503050406030204" pitchFamily="18" charset="0"/>
                      </a:rPr>
                      <m:t>≻.</m:t>
                    </m:r>
                  </m:oMath>
                </a14:m>
                <a:endParaRPr lang="en-US" sz="2800" dirty="0"/>
              </a:p>
              <a:p>
                <a:pPr marL="0" indent="0">
                  <a:buNone/>
                </a:pPr>
                <a:endParaRPr lang="en-US" sz="2800" dirty="0"/>
              </a:p>
              <a:p>
                <a:pPr marL="0" indent="0">
                  <a:buNone/>
                </a:pPr>
                <a:r>
                  <a:rPr lang="es-ES_tradnl" b="1" dirty="0"/>
                  <a:t>Divide and </a:t>
                </a:r>
                <a:r>
                  <a:rPr lang="es-ES_tradnl" b="1" dirty="0" err="1"/>
                  <a:t>Distribute</a:t>
                </a:r>
                <a:r>
                  <a:rPr lang="es-ES_tradnl" b="1" dirty="0"/>
                  <a:t>: </a:t>
                </a:r>
              </a:p>
              <a:p>
                <a:r>
                  <a:rPr lang="es-ES_tradnl" dirty="0" err="1"/>
                  <a:t>Award</a:t>
                </a:r>
                <a:r>
                  <a:rPr lang="es-ES_tradnl" dirty="0"/>
                  <a:t> </a:t>
                </a:r>
                <a:r>
                  <a:rPr lang="es-ES_tradnl" dirty="0" err="1"/>
                  <a:t>reserved</a:t>
                </a:r>
                <a:r>
                  <a:rPr lang="es-ES_tradnl" dirty="0"/>
                  <a:t> visas </a:t>
                </a:r>
                <a:r>
                  <a:rPr lang="es-ES_tradnl" dirty="0" err="1"/>
                  <a:t>to</a:t>
                </a:r>
                <a:r>
                  <a:rPr lang="es-ES_tradnl" dirty="0"/>
                  <a:t> top R reserve-eligible </a:t>
                </a:r>
                <a:r>
                  <a:rPr lang="es-ES_tradnl" dirty="0" err="1"/>
                  <a:t>applicants</a:t>
                </a:r>
                <a:r>
                  <a:rPr lang="es-ES_tradnl" dirty="0"/>
                  <a:t>. </a:t>
                </a:r>
              </a:p>
              <a:p>
                <a:r>
                  <a:rPr lang="es-ES_tradnl" dirty="0" err="1"/>
                  <a:t>Award</a:t>
                </a:r>
                <a:r>
                  <a:rPr lang="es-ES_tradnl" dirty="0"/>
                  <a:t> </a:t>
                </a:r>
                <a:r>
                  <a:rPr lang="es-ES_tradnl" dirty="0" err="1"/>
                  <a:t>unreserved</a:t>
                </a:r>
                <a:r>
                  <a:rPr lang="es-ES_tradnl" dirty="0"/>
                  <a:t> visas </a:t>
                </a:r>
                <a:r>
                  <a:rPr lang="es-ES_tradnl" dirty="0" err="1"/>
                  <a:t>to</a:t>
                </a:r>
                <a:r>
                  <a:rPr lang="es-ES_tradnl" dirty="0"/>
                  <a:t> top U </a:t>
                </a:r>
                <a:r>
                  <a:rPr lang="es-ES_tradnl" dirty="0" err="1"/>
                  <a:t>applicants</a:t>
                </a:r>
                <a:r>
                  <a:rPr lang="es-ES_tradnl" dirty="0"/>
                  <a:t> </a:t>
                </a:r>
                <a:r>
                  <a:rPr lang="es-ES_tradnl" dirty="0" err="1"/>
                  <a:t>who</a:t>
                </a:r>
                <a:r>
                  <a:rPr lang="es-ES_tradnl" dirty="0"/>
                  <a:t> are </a:t>
                </a:r>
                <a:r>
                  <a:rPr lang="es-ES_tradnl" dirty="0" err="1"/>
                  <a:t>not</a:t>
                </a:r>
                <a:r>
                  <a:rPr lang="es-ES_tradnl" dirty="0"/>
                  <a:t> reserve-eligible.</a:t>
                </a:r>
              </a:p>
              <a:p>
                <a:pPr marL="0" indent="0">
                  <a:buNone/>
                </a:pPr>
                <a:endParaRPr lang="es-ES_tradnl" b="1" dirty="0"/>
              </a:p>
              <a:p>
                <a:pPr marL="0" indent="0">
                  <a:buNone/>
                </a:pPr>
                <a:r>
                  <a:rPr lang="es-ES_tradnl" b="1" dirty="0"/>
                  <a:t>Ignore and </a:t>
                </a:r>
                <a:r>
                  <a:rPr lang="es-ES_tradnl" b="1" dirty="0" err="1"/>
                  <a:t>Correct</a:t>
                </a:r>
                <a:r>
                  <a:rPr lang="es-ES_tradnl" b="1" dirty="0"/>
                  <a:t> (“</a:t>
                </a:r>
                <a:r>
                  <a:rPr lang="es-ES_tradnl" b="1" dirty="0" err="1"/>
                  <a:t>Minimum</a:t>
                </a:r>
                <a:r>
                  <a:rPr lang="es-ES_tradnl" b="1" dirty="0"/>
                  <a:t> </a:t>
                </a:r>
                <a:r>
                  <a:rPr lang="es-ES_tradnl" b="1" dirty="0" err="1"/>
                  <a:t>Guarantee</a:t>
                </a:r>
                <a:r>
                  <a:rPr lang="es-ES_tradnl" b="1" dirty="0"/>
                  <a:t>”): </a:t>
                </a:r>
              </a:p>
              <a:p>
                <a:pPr marL="514350" indent="-514350">
                  <a:buFont typeface="+mj-lt"/>
                  <a:buAutoNum type="arabicPeriod"/>
                </a:pPr>
                <a:r>
                  <a:rPr lang="es-ES_tradnl" dirty="0"/>
                  <a:t>Tentatively </a:t>
                </a:r>
                <a:r>
                  <a:rPr lang="es-ES_tradnl" dirty="0" err="1"/>
                  <a:t>select</a:t>
                </a:r>
                <a:r>
                  <a:rPr lang="es-ES_tradnl" dirty="0"/>
                  <a:t> </a:t>
                </a:r>
                <a:r>
                  <a:rPr lang="es-ES_tradnl" dirty="0" err="1"/>
                  <a:t>the</a:t>
                </a:r>
                <a:r>
                  <a:rPr lang="es-ES_tradnl" dirty="0"/>
                  <a:t> top R+U </a:t>
                </a:r>
                <a:r>
                  <a:rPr lang="es-ES_tradnl" dirty="0" err="1"/>
                  <a:t>applicants</a:t>
                </a:r>
                <a:r>
                  <a:rPr lang="es-ES_tradnl" dirty="0"/>
                  <a:t>. </a:t>
                </a:r>
              </a:p>
              <a:p>
                <a:pPr marL="514350" indent="-514350">
                  <a:buFont typeface="+mj-lt"/>
                  <a:buAutoNum type="arabicPeriod"/>
                </a:pPr>
                <a:r>
                  <a:rPr lang="es-ES_tradnl" dirty="0" err="1"/>
                  <a:t>If</a:t>
                </a:r>
                <a:r>
                  <a:rPr lang="es-ES_tradnl" dirty="0"/>
                  <a:t> </a:t>
                </a:r>
                <a:r>
                  <a:rPr lang="es-ES_tradnl" dirty="0" err="1"/>
                  <a:t>fewer</a:t>
                </a:r>
                <a:r>
                  <a:rPr lang="es-ES_tradnl" dirty="0"/>
                  <a:t> </a:t>
                </a:r>
                <a:r>
                  <a:rPr lang="es-ES_tradnl" dirty="0" err="1"/>
                  <a:t>than</a:t>
                </a:r>
                <a:r>
                  <a:rPr lang="es-ES_tradnl" dirty="0"/>
                  <a:t> R </a:t>
                </a:r>
                <a:r>
                  <a:rPr lang="es-ES_tradnl" dirty="0" err="1"/>
                  <a:t>of</a:t>
                </a:r>
                <a:r>
                  <a:rPr lang="es-ES_tradnl" dirty="0"/>
                  <a:t> </a:t>
                </a:r>
                <a:r>
                  <a:rPr lang="es-ES_tradnl" dirty="0" err="1"/>
                  <a:t>these</a:t>
                </a:r>
                <a:r>
                  <a:rPr lang="es-ES_tradnl" dirty="0"/>
                  <a:t> </a:t>
                </a:r>
                <a:r>
                  <a:rPr lang="es-ES_tradnl" dirty="0" err="1"/>
                  <a:t>applicants</a:t>
                </a:r>
                <a:r>
                  <a:rPr lang="es-ES_tradnl" dirty="0"/>
                  <a:t> are reserve-eligible, </a:t>
                </a:r>
                <a:r>
                  <a:rPr lang="es-ES_tradnl" dirty="0" err="1"/>
                  <a:t>replace</a:t>
                </a:r>
                <a:r>
                  <a:rPr lang="es-ES_tradnl" dirty="0"/>
                  <a:t> </a:t>
                </a:r>
                <a:r>
                  <a:rPr lang="es-ES_tradnl" dirty="0" err="1"/>
                  <a:t>lowest-priority</a:t>
                </a:r>
                <a:r>
                  <a:rPr lang="es-ES_tradnl" dirty="0"/>
                  <a:t> </a:t>
                </a:r>
                <a:r>
                  <a:rPr lang="es-ES_tradnl" dirty="0" err="1"/>
                  <a:t>selected</a:t>
                </a:r>
                <a:r>
                  <a:rPr lang="es-ES_tradnl" dirty="0"/>
                  <a:t> </a:t>
                </a:r>
                <a:r>
                  <a:rPr lang="es-ES_tradnl" dirty="0" err="1"/>
                  <a:t>applicant</a:t>
                </a:r>
                <a:r>
                  <a:rPr lang="es-ES_tradnl" dirty="0"/>
                  <a:t> </a:t>
                </a:r>
                <a:r>
                  <a:rPr lang="es-ES_tradnl" dirty="0" err="1"/>
                  <a:t>who</a:t>
                </a:r>
                <a:r>
                  <a:rPr lang="es-ES_tradnl" dirty="0"/>
                  <a:t> </a:t>
                </a:r>
                <a:r>
                  <a:rPr lang="es-ES_tradnl" dirty="0" err="1"/>
                  <a:t>is</a:t>
                </a:r>
                <a:r>
                  <a:rPr lang="es-ES_tradnl" dirty="0"/>
                  <a:t> </a:t>
                </a:r>
                <a:r>
                  <a:rPr lang="es-ES_tradnl" dirty="0" err="1"/>
                  <a:t>not</a:t>
                </a:r>
                <a:r>
                  <a:rPr lang="es-ES_tradnl" dirty="0"/>
                  <a:t> reserve-eligible </a:t>
                </a:r>
                <a:r>
                  <a:rPr lang="es-ES_tradnl" dirty="0" err="1"/>
                  <a:t>with</a:t>
                </a:r>
                <a:r>
                  <a:rPr lang="es-ES_tradnl" dirty="0"/>
                  <a:t> </a:t>
                </a:r>
                <a:r>
                  <a:rPr lang="es-ES_tradnl" dirty="0" err="1"/>
                  <a:t>the</a:t>
                </a:r>
                <a:r>
                  <a:rPr lang="es-ES_tradnl" dirty="0"/>
                  <a:t> </a:t>
                </a:r>
                <a:r>
                  <a:rPr lang="es-ES_tradnl" dirty="0" err="1"/>
                  <a:t>highest-priority</a:t>
                </a:r>
                <a:r>
                  <a:rPr lang="es-ES_tradnl" dirty="0"/>
                  <a:t> reserve-eligible </a:t>
                </a:r>
                <a:r>
                  <a:rPr lang="es-ES_tradnl" dirty="0" err="1"/>
                  <a:t>applicants</a:t>
                </a:r>
                <a:r>
                  <a:rPr lang="es-ES_tradnl" dirty="0"/>
                  <a:t> </a:t>
                </a:r>
                <a:r>
                  <a:rPr lang="es-ES_tradnl" dirty="0" err="1"/>
                  <a:t>who</a:t>
                </a:r>
                <a:r>
                  <a:rPr lang="es-ES_tradnl" dirty="0"/>
                  <a:t> </a:t>
                </a:r>
                <a:r>
                  <a:rPr lang="es-ES_tradnl" dirty="0" err="1"/>
                  <a:t>have</a:t>
                </a:r>
                <a:r>
                  <a:rPr lang="es-ES_tradnl" dirty="0"/>
                  <a:t> </a:t>
                </a:r>
                <a:r>
                  <a:rPr lang="es-ES_tradnl" dirty="0" err="1"/>
                  <a:t>not</a:t>
                </a:r>
                <a:r>
                  <a:rPr lang="es-ES_tradnl" dirty="0"/>
                  <a:t> </a:t>
                </a:r>
                <a:r>
                  <a:rPr lang="es-ES_tradnl" dirty="0" err="1"/>
                  <a:t>been</a:t>
                </a:r>
                <a:r>
                  <a:rPr lang="es-ES_tradnl" dirty="0"/>
                  <a:t> </a:t>
                </a:r>
                <a:r>
                  <a:rPr lang="es-ES_tradnl" dirty="0" err="1"/>
                  <a:t>selected</a:t>
                </a:r>
                <a:r>
                  <a:rPr lang="es-ES_tradnl" dirty="0"/>
                  <a:t>. Continue </a:t>
                </a:r>
                <a:r>
                  <a:rPr lang="es-ES_tradnl" dirty="0" err="1"/>
                  <a:t>until</a:t>
                </a:r>
                <a:r>
                  <a:rPr lang="es-ES_tradnl" dirty="0"/>
                  <a:t> </a:t>
                </a:r>
                <a14:m>
                  <m:oMath xmlns:m="http://schemas.openxmlformats.org/officeDocument/2006/math">
                    <m:r>
                      <a:rPr lang="en-US" i="1">
                        <a:latin typeface="Cambria Math" panose="02040503050406030204" pitchFamily="18" charset="0"/>
                      </a:rPr>
                      <m:t>𝑟</m:t>
                    </m:r>
                  </m:oMath>
                </a14:m>
                <a:r>
                  <a:rPr lang="es-ES_tradnl" dirty="0"/>
                  <a:t> reserve-eligible </a:t>
                </a:r>
                <a:r>
                  <a:rPr lang="es-ES_tradnl" dirty="0" err="1"/>
                  <a:t>applicants</a:t>
                </a:r>
                <a:r>
                  <a:rPr lang="es-ES_tradnl" dirty="0"/>
                  <a:t> are </a:t>
                </a:r>
                <a:r>
                  <a:rPr lang="es-ES_tradnl" dirty="0" err="1"/>
                  <a:t>selected</a:t>
                </a:r>
                <a:r>
                  <a:rPr lang="es-ES_tradnl" dirty="0"/>
                  <a:t>.</a:t>
                </a:r>
              </a:p>
              <a:p>
                <a:pPr marL="0" indent="0">
                  <a:buNone/>
                </a:pPr>
                <a:endParaRPr lang="es-ES_tradnl" b="1" dirty="0"/>
              </a:p>
            </p:txBody>
          </p:sp>
        </mc:Choice>
        <mc:Fallback xmlns="">
          <p:sp>
            <p:nvSpPr>
              <p:cNvPr id="3" name="Content Placeholder 2">
                <a:extLst>
                  <a:ext uri="{FF2B5EF4-FFF2-40B4-BE49-F238E27FC236}">
                    <a16:creationId xmlns:a16="http://schemas.microsoft.com/office/drawing/2014/main" id="{091A860F-C66E-71DB-160E-C29500936ADA}"/>
                  </a:ext>
                </a:extLst>
              </p:cNvPr>
              <p:cNvSpPr>
                <a:spLocks noGrp="1" noRot="1" noChangeAspect="1" noMove="1" noResize="1" noEditPoints="1" noAdjustHandles="1" noChangeArrowheads="1" noChangeShapeType="1" noTextEdit="1"/>
              </p:cNvSpPr>
              <p:nvPr>
                <p:ph idx="1"/>
              </p:nvPr>
            </p:nvSpPr>
            <p:spPr>
              <a:xfrm>
                <a:off x="838200" y="1562615"/>
                <a:ext cx="10882745" cy="4351338"/>
              </a:xfrm>
              <a:blipFill>
                <a:blip r:embed="rId2"/>
                <a:stretch>
                  <a:fillRect l="-816" t="-2907"/>
                </a:stretch>
              </a:blipFill>
            </p:spPr>
            <p:txBody>
              <a:bodyPr/>
              <a:lstStyle/>
              <a:p>
                <a:r>
                  <a:rPr lang="es-ES_tradnl">
                    <a:noFill/>
                  </a:rPr>
                  <a:t> </a:t>
                </a:r>
              </a:p>
            </p:txBody>
          </p:sp>
        </mc:Fallback>
      </mc:AlternateContent>
      <p:sp>
        <p:nvSpPr>
          <p:cNvPr id="4" name="Slide Number Placeholder 3">
            <a:extLst>
              <a:ext uri="{FF2B5EF4-FFF2-40B4-BE49-F238E27FC236}">
                <a16:creationId xmlns:a16="http://schemas.microsoft.com/office/drawing/2014/main" id="{1C82305A-8AB2-B532-0BDF-ADAFA6CFA1EC}"/>
              </a:ext>
            </a:extLst>
          </p:cNvPr>
          <p:cNvSpPr>
            <a:spLocks noGrp="1"/>
          </p:cNvSpPr>
          <p:nvPr>
            <p:ph type="sldNum" sz="quarter" idx="12"/>
          </p:nvPr>
        </p:nvSpPr>
        <p:spPr/>
        <p:txBody>
          <a:bodyPr/>
          <a:lstStyle/>
          <a:p>
            <a:fld id="{9E969584-4773-A84E-8391-EEC4BE76D611}" type="slidenum">
              <a:rPr lang="en-US" smtClean="0"/>
              <a:t>16</a:t>
            </a:fld>
            <a:endParaRPr lang="en-US"/>
          </a:p>
        </p:txBody>
      </p:sp>
    </p:spTree>
    <p:extLst>
      <p:ext uri="{BB962C8B-B14F-4D97-AF65-F5344CB8AC3E}">
        <p14:creationId xmlns:p14="http://schemas.microsoft.com/office/powerpoint/2010/main" val="292289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C6AF-19A5-1A4E-9F76-A11CCCE4BF7D}"/>
              </a:ext>
            </a:extLst>
          </p:cNvPr>
          <p:cNvSpPr>
            <a:spLocks noGrp="1"/>
          </p:cNvSpPr>
          <p:nvPr>
            <p:ph type="title"/>
          </p:nvPr>
        </p:nvSpPr>
        <p:spPr/>
        <p:txBody>
          <a:bodyPr/>
          <a:lstStyle/>
          <a:p>
            <a:r>
              <a:rPr lang="en-US" dirty="0"/>
              <a:t>Minimum Guarantee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1B6E80-E25D-F54F-A3A8-5D0A5CEBD0CB}"/>
                  </a:ext>
                </a:extLst>
              </p:cNvPr>
              <p:cNvSpPr>
                <a:spLocks noGrp="1"/>
              </p:cNvSpPr>
              <p:nvPr>
                <p:ph idx="1"/>
              </p:nvPr>
            </p:nvSpPr>
            <p:spPr>
              <a:xfrm>
                <a:off x="838200" y="1507333"/>
                <a:ext cx="10874829" cy="3537108"/>
              </a:xfrm>
            </p:spPr>
            <p:txBody>
              <a:bodyPr>
                <a:noAutofit/>
              </a:bodyPr>
              <a:lstStyle/>
              <a:p>
                <a:pPr marL="0" indent="0">
                  <a:buNone/>
                </a:pPr>
                <a:r>
                  <a:rPr lang="en-US" sz="2400" dirty="0"/>
                  <a:t>We have R reserved positions, U unreserved positions.</a:t>
                </a:r>
              </a:p>
              <a:p>
                <a:pPr marL="0" indent="0">
                  <a:buNone/>
                </a:pPr>
                <a:r>
                  <a:rPr lang="en-US" sz="2400" dirty="0"/>
                  <a:t>Applicants are ranked according to a single priority order </a:t>
                </a:r>
                <a14:m>
                  <m:oMath xmlns:m="http://schemas.openxmlformats.org/officeDocument/2006/math">
                    <m:r>
                      <a:rPr lang="en-US" sz="2400" i="1" smtClean="0">
                        <a:latin typeface="Cambria Math" panose="02040503050406030204" pitchFamily="18" charset="0"/>
                      </a:rPr>
                      <m:t>≻</m:t>
                    </m:r>
                  </m:oMath>
                </a14:m>
                <a:r>
                  <a:rPr lang="en-US" sz="2400" dirty="0"/>
                  <a:t>.</a:t>
                </a:r>
              </a:p>
              <a:p>
                <a:pPr marL="0" indent="0">
                  <a:buNone/>
                </a:pPr>
                <a:endParaRPr lang="en-US" sz="2400" dirty="0"/>
              </a:p>
              <a:p>
                <a:pPr marL="0" indent="0">
                  <a:buNone/>
                </a:pPr>
                <a:r>
                  <a:rPr lang="en-US" sz="2400" b="1" dirty="0"/>
                  <a:t>Minimum Guarantee: </a:t>
                </a:r>
              </a:p>
              <a:p>
                <a:pPr marL="0" indent="0">
                  <a:buNone/>
                </a:pPr>
                <a:r>
                  <a:rPr lang="en-US" sz="2400" dirty="0"/>
                  <a:t>Let X be the number of reserve-eligible applicants in the first R+U positions of </a:t>
                </a:r>
                <a14:m>
                  <m:oMath xmlns:m="http://schemas.openxmlformats.org/officeDocument/2006/math">
                    <m:r>
                      <a:rPr lang="en-US" sz="2400" i="1">
                        <a:latin typeface="Cambria Math" panose="02040503050406030204" pitchFamily="18" charset="0"/>
                      </a:rPr>
                      <m:t>≻</m:t>
                    </m:r>
                  </m:oMath>
                </a14:m>
                <a:r>
                  <a:rPr lang="en-US" sz="2400" dirty="0"/>
                  <a:t>.</a:t>
                </a:r>
              </a:p>
              <a:p>
                <a:pPr marL="0" indent="0">
                  <a:buNone/>
                </a:pPr>
                <a:r>
                  <a:rPr lang="en-US" sz="2400" dirty="0"/>
                  <a:t>Accept the </a:t>
                </a:r>
                <a14:m>
                  <m:oMath xmlns:m="http://schemas.openxmlformats.org/officeDocument/2006/math">
                    <m:r>
                      <m:rPr>
                        <m:sty m:val="p"/>
                      </m:rPr>
                      <a:rPr lang="en-US" sz="2400" b="0" i="1" dirty="0" smtClean="0">
                        <a:latin typeface="Cambria Math" panose="02040503050406030204" pitchFamily="18" charset="0"/>
                      </a:rPr>
                      <m:t>max</m:t>
                    </m:r>
                    <m:r>
                      <a:rPr lang="en-US" sz="2400" b="0" i="1" dirty="0" smtClean="0">
                        <a:latin typeface="Cambria Math" panose="02040503050406030204" pitchFamily="18" charset="0"/>
                      </a:rPr>
                      <m:t>⁡(</m:t>
                    </m:r>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dirty="0" smtClean="0">
                        <a:latin typeface="Cambria Math" panose="02040503050406030204" pitchFamily="18" charset="0"/>
                      </a:rPr>
                      <m:t>𝑅</m:t>
                    </m:r>
                    <m:r>
                      <a:rPr lang="en-US" sz="2400" b="0" i="1" dirty="0" smtClean="0">
                        <a:latin typeface="Cambria Math" panose="02040503050406030204" pitchFamily="18" charset="0"/>
                      </a:rPr>
                      <m:t>) </m:t>
                    </m:r>
                  </m:oMath>
                </a14:m>
                <a:r>
                  <a:rPr lang="en-US" sz="2400" dirty="0"/>
                  <a:t>highest-priority reserve-eligible applicants.</a:t>
                </a:r>
              </a:p>
              <a:p>
                <a:pPr marL="0" indent="0">
                  <a:buNone/>
                </a:pPr>
                <a:r>
                  <a:rPr lang="en-US" sz="2400" dirty="0"/>
                  <a:t>Fill the remaining   </a:t>
                </a:r>
                <a14:m>
                  <m:oMath xmlns:m="http://schemas.openxmlformats.org/officeDocument/2006/math">
                    <m:r>
                      <a:rPr lang="en-US" sz="2400" i="1" dirty="0" smtClean="0">
                        <a:latin typeface="Cambria Math" panose="02040503050406030204" pitchFamily="18" charset="0"/>
                      </a:rPr>
                      <m:t>𝑅</m:t>
                    </m:r>
                    <m:r>
                      <a:rPr lang="en-US" sz="2400" i="1" dirty="0" smtClean="0">
                        <a:latin typeface="Cambria Math" panose="02040503050406030204" pitchFamily="18" charset="0"/>
                      </a:rPr>
                      <m:t>+</m:t>
                    </m:r>
                    <m:r>
                      <a:rPr lang="en-US" sz="2400" i="1" dirty="0" smtClean="0">
                        <a:latin typeface="Cambria Math" panose="02040503050406030204" pitchFamily="18" charset="0"/>
                      </a:rPr>
                      <m:t>𝑈</m:t>
                    </m:r>
                    <m:r>
                      <a:rPr lang="en-US" sz="2400" i="1" dirty="0" smtClean="0">
                        <a:latin typeface="Cambria Math" panose="02040503050406030204" pitchFamily="18" charset="0"/>
                      </a:rPr>
                      <m:t>− </m:t>
                    </m:r>
                    <m:r>
                      <m:rPr>
                        <m:sty m:val="p"/>
                      </m:rPr>
                      <a:rPr lang="en-US" sz="2400" i="1" dirty="0" smtClean="0">
                        <a:latin typeface="Cambria Math" panose="02040503050406030204" pitchFamily="18" charset="0"/>
                      </a:rPr>
                      <m:t>max</m:t>
                    </m:r>
                    <m:r>
                      <a:rPr lang="en-US" sz="2400" i="1" dirty="0" smtClean="0">
                        <a:latin typeface="Cambria Math" panose="02040503050406030204" pitchFamily="18" charset="0"/>
                      </a:rPr>
                      <m:t>⁡(</m:t>
                    </m:r>
                    <m:r>
                      <a:rPr lang="en-US" sz="2400" i="1" dirty="0" smtClean="0">
                        <a:latin typeface="Cambria Math" panose="02040503050406030204" pitchFamily="18" charset="0"/>
                      </a:rPr>
                      <m:t>𝑋</m:t>
                    </m:r>
                    <m:r>
                      <a:rPr lang="en-US" sz="2400" i="1" dirty="0" smtClean="0">
                        <a:latin typeface="Cambria Math" panose="02040503050406030204" pitchFamily="18" charset="0"/>
                      </a:rPr>
                      <m:t>,</m:t>
                    </m:r>
                    <m:r>
                      <a:rPr lang="en-US" sz="2400" i="1" dirty="0" smtClean="0">
                        <a:latin typeface="Cambria Math" panose="02040503050406030204" pitchFamily="18" charset="0"/>
                      </a:rPr>
                      <m:t>𝑅</m:t>
                    </m:r>
                    <m:r>
                      <a:rPr lang="en-US" sz="2400" i="1" dirty="0" smtClean="0">
                        <a:latin typeface="Cambria Math" panose="02040503050406030204" pitchFamily="18" charset="0"/>
                      </a:rPr>
                      <m:t>) </m:t>
                    </m:r>
                  </m:oMath>
                </a14:m>
                <a:r>
                  <a:rPr lang="en-US" sz="2400" dirty="0"/>
                  <a:t>positions with the highest-priority applicants who are not eligible for reserves. </a:t>
                </a:r>
              </a:p>
              <a:p>
                <a:pPr marL="0" indent="0">
                  <a:buNone/>
                </a:pPr>
                <a:endParaRPr lang="en-US" sz="24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FB1B6E80-E25D-F54F-A3A8-5D0A5CEBD0CB}"/>
                  </a:ext>
                </a:extLst>
              </p:cNvPr>
              <p:cNvSpPr>
                <a:spLocks noGrp="1" noRot="1" noChangeAspect="1" noMove="1" noResize="1" noEditPoints="1" noAdjustHandles="1" noChangeArrowheads="1" noChangeShapeType="1" noTextEdit="1"/>
              </p:cNvSpPr>
              <p:nvPr>
                <p:ph idx="1"/>
              </p:nvPr>
            </p:nvSpPr>
            <p:spPr>
              <a:xfrm>
                <a:off x="838200" y="1507333"/>
                <a:ext cx="10874829" cy="3537108"/>
              </a:xfrm>
              <a:blipFill>
                <a:blip r:embed="rId2"/>
                <a:stretch>
                  <a:fillRect l="-933" t="-2143" b="-25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4002AA-492F-AF49-8823-A04D75743050}"/>
              </a:ext>
            </a:extLst>
          </p:cNvPr>
          <p:cNvSpPr>
            <a:spLocks noGrp="1"/>
          </p:cNvSpPr>
          <p:nvPr>
            <p:ph type="sldNum" sz="quarter" idx="12"/>
          </p:nvPr>
        </p:nvSpPr>
        <p:spPr/>
        <p:txBody>
          <a:bodyPr/>
          <a:lstStyle/>
          <a:p>
            <a:fld id="{9E969584-4773-A84E-8391-EEC4BE76D611}" type="slidenum">
              <a:rPr lang="en-US" smtClean="0"/>
              <a:t>17</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4E17E06-37A9-7140-8EE1-614C95A0319B}"/>
                  </a:ext>
                </a:extLst>
              </p:cNvPr>
              <p:cNvSpPr/>
              <p:nvPr/>
            </p:nvSpPr>
            <p:spPr>
              <a:xfrm>
                <a:off x="838200" y="5350667"/>
                <a:ext cx="10874828" cy="1292662"/>
              </a:xfrm>
              <a:prstGeom prst="rect">
                <a:avLst/>
              </a:prstGeom>
              <a:solidFill>
                <a:schemeClr val="accent1">
                  <a:lumMod val="20000"/>
                  <a:lumOff val="80000"/>
                </a:schemeClr>
              </a:solidFill>
            </p:spPr>
            <p:txBody>
              <a:bodyPr wrap="square">
                <a:spAutoFit/>
              </a:bodyPr>
              <a:lstStyle/>
              <a:p>
                <a:r>
                  <a:rPr lang="en-US" sz="2600" dirty="0"/>
                  <a:t>For any R, U, reserve-eligible applicants </a:t>
                </a:r>
                <a14:m>
                  <m:oMath xmlns:m="http://schemas.openxmlformats.org/officeDocument/2006/math">
                    <m:r>
                      <m:rPr>
                        <m:sty m:val="p"/>
                      </m:rPr>
                      <a:rPr lang="en-US" sz="2600">
                        <a:latin typeface="Cambria Math" panose="02040503050406030204" pitchFamily="18" charset="0"/>
                      </a:rPr>
                      <m:t>E</m:t>
                    </m:r>
                    <m:r>
                      <a:rPr lang="en-US" sz="2600" i="1">
                        <a:latin typeface="Cambria Math" panose="02040503050406030204" pitchFamily="18" charset="0"/>
                      </a:rPr>
                      <m:t>⊆</m:t>
                    </m:r>
                    <m:r>
                      <a:rPr lang="en-US" sz="2600" i="1">
                        <a:latin typeface="Cambria Math" panose="02040503050406030204" pitchFamily="18" charset="0"/>
                      </a:rPr>
                      <m:t>𝐴</m:t>
                    </m:r>
                  </m:oMath>
                </a14:m>
                <a:r>
                  <a:rPr lang="en-US" sz="2600" dirty="0"/>
                  <a:t>, and priority order </a:t>
                </a:r>
                <a14:m>
                  <m:oMath xmlns:m="http://schemas.openxmlformats.org/officeDocument/2006/math">
                    <m:r>
                      <a:rPr lang="en-US" sz="2600" i="1">
                        <a:latin typeface="Cambria Math" panose="02040503050406030204" pitchFamily="18" charset="0"/>
                      </a:rPr>
                      <m:t>≻</m:t>
                    </m:r>
                  </m:oMath>
                </a14:m>
                <a:r>
                  <a:rPr lang="en-US" sz="2600" dirty="0"/>
                  <a:t> over </a:t>
                </a:r>
                <a14:m>
                  <m:oMath xmlns:m="http://schemas.openxmlformats.org/officeDocument/2006/math">
                    <m:r>
                      <a:rPr lang="en-US" sz="2600" i="1">
                        <a:latin typeface="Cambria Math" panose="02040503050406030204" pitchFamily="18" charset="0"/>
                      </a:rPr>
                      <m:t>𝐴</m:t>
                    </m:r>
                  </m:oMath>
                </a14:m>
                <a:r>
                  <a:rPr lang="en-US" sz="2600" dirty="0"/>
                  <a:t>,</a:t>
                </a:r>
              </a:p>
              <a:p>
                <a:pPr algn="ctr"/>
                <a:r>
                  <a:rPr lang="en-US" sz="2600" dirty="0"/>
                  <a:t>Applicants Prefer Reserved = Reserve Initiated = Minimum Guarantee</a:t>
                </a:r>
              </a:p>
              <a:p>
                <a:pPr algn="ctr"/>
                <a:r>
                  <a:rPr lang="en-US" sz="2600" dirty="0"/>
                  <a:t>Applicants Prefer Unreserved = Unreserved Initiated = Over and Above.</a:t>
                </a:r>
              </a:p>
            </p:txBody>
          </p:sp>
        </mc:Choice>
        <mc:Fallback xmlns="">
          <p:sp>
            <p:nvSpPr>
              <p:cNvPr id="5" name="Rectangle 4">
                <a:extLst>
                  <a:ext uri="{FF2B5EF4-FFF2-40B4-BE49-F238E27FC236}">
                    <a16:creationId xmlns:a16="http://schemas.microsoft.com/office/drawing/2014/main" id="{54E17E06-37A9-7140-8EE1-614C95A0319B}"/>
                  </a:ext>
                </a:extLst>
              </p:cNvPr>
              <p:cNvSpPr>
                <a:spLocks noRot="1" noChangeAspect="1" noMove="1" noResize="1" noEditPoints="1" noAdjustHandles="1" noChangeArrowheads="1" noChangeShapeType="1" noTextEdit="1"/>
              </p:cNvSpPr>
              <p:nvPr/>
            </p:nvSpPr>
            <p:spPr>
              <a:xfrm>
                <a:off x="838200" y="5350667"/>
                <a:ext cx="10874828" cy="1292662"/>
              </a:xfrm>
              <a:prstGeom prst="rect">
                <a:avLst/>
              </a:prstGeom>
              <a:blipFill>
                <a:blip r:embed="rId3"/>
                <a:stretch>
                  <a:fillRect l="-1050" t="-3883" b="-10680"/>
                </a:stretch>
              </a:blipFill>
            </p:spPr>
            <p:txBody>
              <a:bodyPr/>
              <a:lstStyle/>
              <a:p>
                <a:r>
                  <a:rPr lang="en-US">
                    <a:noFill/>
                  </a:rPr>
                  <a:t> </a:t>
                </a:r>
              </a:p>
            </p:txBody>
          </p:sp>
        </mc:Fallback>
      </mc:AlternateContent>
    </p:spTree>
    <p:extLst>
      <p:ext uri="{BB962C8B-B14F-4D97-AF65-F5344CB8AC3E}">
        <p14:creationId xmlns:p14="http://schemas.microsoft.com/office/powerpoint/2010/main" val="176069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663A-3C4D-4AA9-318C-E651A885DA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E7587A-739C-F044-E798-EC59B6C209BF}"/>
              </a:ext>
            </a:extLst>
          </p:cNvPr>
          <p:cNvSpPr>
            <a:spLocks noGrp="1"/>
          </p:cNvSpPr>
          <p:nvPr>
            <p:ph idx="1"/>
          </p:nvPr>
        </p:nvSpPr>
        <p:spPr/>
        <p:txBody>
          <a:bodyPr/>
          <a:lstStyle/>
          <a:p>
            <a:pPr marL="0" indent="0">
              <a:buNone/>
            </a:pPr>
            <a:r>
              <a:rPr lang="en-US" dirty="0"/>
              <a:t>Compare Exemptions first to Minimum Guarantee:</a:t>
            </a:r>
          </a:p>
          <a:p>
            <a:r>
              <a:rPr lang="en-US" dirty="0"/>
              <a:t>Award reserved visas to top R reserve-eligible applicants (if there are fewer than R such applicants, they all get reserved visas)</a:t>
            </a:r>
          </a:p>
          <a:p>
            <a:r>
              <a:rPr lang="en-US" dirty="0"/>
              <a:t>Award unreserved visas to top U applicants that remain.</a:t>
            </a:r>
          </a:p>
          <a:p>
            <a:endParaRPr lang="en-US" dirty="0"/>
          </a:p>
          <a:p>
            <a:endParaRPr lang="en-US" dirty="0"/>
          </a:p>
          <a:p>
            <a:pPr marL="0" indent="0">
              <a:buNone/>
            </a:pPr>
            <a:r>
              <a:rPr lang="en-US" dirty="0">
                <a:solidFill>
                  <a:srgbClr val="FF0000"/>
                </a:solidFill>
              </a:rPr>
              <a:t>Point: minimum guarantee is equivalent to exemptions first (all priority orders, all values of R, U)</a:t>
            </a:r>
          </a:p>
        </p:txBody>
      </p:sp>
      <p:sp>
        <p:nvSpPr>
          <p:cNvPr id="4" name="Slide Number Placeholder 3">
            <a:extLst>
              <a:ext uri="{FF2B5EF4-FFF2-40B4-BE49-F238E27FC236}">
                <a16:creationId xmlns:a16="http://schemas.microsoft.com/office/drawing/2014/main" id="{013BF89A-31A4-301F-6C17-02CEE6ED00D0}"/>
              </a:ext>
            </a:extLst>
          </p:cNvPr>
          <p:cNvSpPr>
            <a:spLocks noGrp="1"/>
          </p:cNvSpPr>
          <p:nvPr>
            <p:ph type="sldNum" sz="quarter" idx="12"/>
          </p:nvPr>
        </p:nvSpPr>
        <p:spPr/>
        <p:txBody>
          <a:bodyPr/>
          <a:lstStyle/>
          <a:p>
            <a:fld id="{9E969584-4773-A84E-8391-EEC4BE76D611}" type="slidenum">
              <a:rPr lang="en-US" smtClean="0"/>
              <a:t>18</a:t>
            </a:fld>
            <a:endParaRPr lang="en-US"/>
          </a:p>
        </p:txBody>
      </p:sp>
    </p:spTree>
    <p:extLst>
      <p:ext uri="{BB962C8B-B14F-4D97-AF65-F5344CB8AC3E}">
        <p14:creationId xmlns:p14="http://schemas.microsoft.com/office/powerpoint/2010/main" val="229825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35EA-31A2-C647-8D5F-7CF42DEDB57E}"/>
              </a:ext>
            </a:extLst>
          </p:cNvPr>
          <p:cNvSpPr>
            <a:spLocks noGrp="1"/>
          </p:cNvSpPr>
          <p:nvPr>
            <p:ph type="title"/>
          </p:nvPr>
        </p:nvSpPr>
        <p:spPr/>
        <p:txBody>
          <a:bodyPr/>
          <a:lstStyle/>
          <a:p>
            <a:r>
              <a:rPr lang="en-US" dirty="0"/>
              <a:t>Course Overview: Notions of Fairness</a:t>
            </a:r>
          </a:p>
        </p:txBody>
      </p:sp>
      <p:sp>
        <p:nvSpPr>
          <p:cNvPr id="3" name="Content Placeholder 2">
            <a:extLst>
              <a:ext uri="{FF2B5EF4-FFF2-40B4-BE49-F238E27FC236}">
                <a16:creationId xmlns:a16="http://schemas.microsoft.com/office/drawing/2014/main" id="{17187366-D66A-864F-873F-68B017C4B351}"/>
              </a:ext>
            </a:extLst>
          </p:cNvPr>
          <p:cNvSpPr>
            <a:spLocks noGrp="1"/>
          </p:cNvSpPr>
          <p:nvPr>
            <p:ph idx="1"/>
          </p:nvPr>
        </p:nvSpPr>
        <p:spPr/>
        <p:txBody>
          <a:bodyPr/>
          <a:lstStyle/>
          <a:p>
            <a:pPr marL="0" indent="0">
              <a:buNone/>
            </a:pPr>
            <a:endParaRPr lang="en-US" dirty="0"/>
          </a:p>
          <a:p>
            <a:pPr marL="0" indent="0">
              <a:buNone/>
            </a:pPr>
            <a:r>
              <a:rPr lang="en-US" dirty="0"/>
              <a:t>Unit 1: Symmetry (Equal Treatment)</a:t>
            </a:r>
          </a:p>
          <a:p>
            <a:pPr marL="0" indent="0">
              <a:buNone/>
            </a:pPr>
            <a:endParaRPr lang="en-US" dirty="0"/>
          </a:p>
          <a:p>
            <a:pPr marL="0" indent="0">
              <a:buNone/>
            </a:pPr>
            <a:r>
              <a:rPr lang="en-US" dirty="0"/>
              <a:t>Unit 2: Respecting Priorities (No Justified Envy)</a:t>
            </a:r>
          </a:p>
          <a:p>
            <a:pPr marL="0" indent="0">
              <a:buNone/>
            </a:pPr>
            <a:endParaRPr lang="en-US" dirty="0"/>
          </a:p>
          <a:p>
            <a:pPr marL="0" indent="0">
              <a:buNone/>
            </a:pPr>
            <a:r>
              <a:rPr lang="en-US" dirty="0"/>
              <a:t>Unit 3: Diversity (Representation of Different Groups)</a:t>
            </a:r>
          </a:p>
        </p:txBody>
      </p:sp>
      <p:sp>
        <p:nvSpPr>
          <p:cNvPr id="4" name="Slide Number Placeholder 3">
            <a:extLst>
              <a:ext uri="{FF2B5EF4-FFF2-40B4-BE49-F238E27FC236}">
                <a16:creationId xmlns:a16="http://schemas.microsoft.com/office/drawing/2014/main" id="{04E27834-7E14-3748-A4CD-047687B26E1F}"/>
              </a:ext>
            </a:extLst>
          </p:cNvPr>
          <p:cNvSpPr>
            <a:spLocks noGrp="1"/>
          </p:cNvSpPr>
          <p:nvPr>
            <p:ph type="sldNum" sz="quarter" idx="12"/>
          </p:nvPr>
        </p:nvSpPr>
        <p:spPr/>
        <p:txBody>
          <a:bodyPr/>
          <a:lstStyle/>
          <a:p>
            <a:fld id="{9E969584-4773-A84E-8391-EEC4BE76D611}" type="slidenum">
              <a:rPr lang="en-US" smtClean="0"/>
              <a:t>1</a:t>
            </a:fld>
            <a:endParaRPr lang="en-US"/>
          </a:p>
        </p:txBody>
      </p:sp>
      <p:sp>
        <p:nvSpPr>
          <p:cNvPr id="5" name="TextBox 4">
            <a:extLst>
              <a:ext uri="{FF2B5EF4-FFF2-40B4-BE49-F238E27FC236}">
                <a16:creationId xmlns:a16="http://schemas.microsoft.com/office/drawing/2014/main" id="{8DC53671-543E-B34E-D573-DC24D59E9932}"/>
              </a:ext>
            </a:extLst>
          </p:cNvPr>
          <p:cNvSpPr txBox="1"/>
          <p:nvPr/>
        </p:nvSpPr>
        <p:spPr>
          <a:xfrm>
            <a:off x="1500188" y="4943473"/>
            <a:ext cx="5372100" cy="523220"/>
          </a:xfrm>
          <a:prstGeom prst="rect">
            <a:avLst/>
          </a:prstGeom>
          <a:noFill/>
        </p:spPr>
        <p:txBody>
          <a:bodyPr wrap="square" rtlCol="0">
            <a:spAutoFit/>
          </a:bodyPr>
          <a:lstStyle/>
          <a:p>
            <a:r>
              <a:rPr lang="es-ES_tradnl" sz="2800" b="1" dirty="0" err="1"/>
              <a:t>Maximum</a:t>
            </a:r>
            <a:r>
              <a:rPr lang="es-ES_tradnl" sz="2800" b="1" dirty="0"/>
              <a:t> and </a:t>
            </a:r>
            <a:r>
              <a:rPr lang="es-ES_tradnl" sz="2800" b="1" dirty="0" err="1"/>
              <a:t>Minimum</a:t>
            </a:r>
            <a:r>
              <a:rPr lang="es-ES_tradnl" sz="2800" b="1" dirty="0"/>
              <a:t> </a:t>
            </a:r>
            <a:r>
              <a:rPr lang="es-ES_tradnl" sz="2800" b="1" dirty="0" err="1"/>
              <a:t>Quotas</a:t>
            </a:r>
            <a:endParaRPr lang="es-ES_tradnl" sz="2800" b="1" dirty="0"/>
          </a:p>
        </p:txBody>
      </p:sp>
      <p:sp>
        <p:nvSpPr>
          <p:cNvPr id="6" name="TextBox 5">
            <a:extLst>
              <a:ext uri="{FF2B5EF4-FFF2-40B4-BE49-F238E27FC236}">
                <a16:creationId xmlns:a16="http://schemas.microsoft.com/office/drawing/2014/main" id="{5D525CA6-279F-A809-493E-65AFB1171A84}"/>
              </a:ext>
            </a:extLst>
          </p:cNvPr>
          <p:cNvSpPr txBox="1"/>
          <p:nvPr/>
        </p:nvSpPr>
        <p:spPr>
          <a:xfrm>
            <a:off x="7534276" y="4943473"/>
            <a:ext cx="5372100" cy="523220"/>
          </a:xfrm>
          <a:prstGeom prst="rect">
            <a:avLst/>
          </a:prstGeom>
          <a:noFill/>
        </p:spPr>
        <p:txBody>
          <a:bodyPr wrap="square" rtlCol="0">
            <a:spAutoFit/>
          </a:bodyPr>
          <a:lstStyle/>
          <a:p>
            <a:r>
              <a:rPr lang="es-ES_tradnl" sz="2800" b="1" dirty="0" err="1"/>
              <a:t>Reserved</a:t>
            </a:r>
            <a:r>
              <a:rPr lang="es-ES_tradnl" sz="2800" b="1" dirty="0"/>
              <a:t> Positions</a:t>
            </a:r>
          </a:p>
        </p:txBody>
      </p:sp>
      <p:sp>
        <p:nvSpPr>
          <p:cNvPr id="7" name="TextBox 6">
            <a:extLst>
              <a:ext uri="{FF2B5EF4-FFF2-40B4-BE49-F238E27FC236}">
                <a16:creationId xmlns:a16="http://schemas.microsoft.com/office/drawing/2014/main" id="{C436112D-4C85-20BB-E3A0-68F40EA3C943}"/>
              </a:ext>
            </a:extLst>
          </p:cNvPr>
          <p:cNvSpPr txBox="1"/>
          <p:nvPr/>
        </p:nvSpPr>
        <p:spPr>
          <a:xfrm>
            <a:off x="2757488" y="5481827"/>
            <a:ext cx="1671098" cy="523220"/>
          </a:xfrm>
          <a:prstGeom prst="rect">
            <a:avLst/>
          </a:prstGeom>
          <a:noFill/>
        </p:spPr>
        <p:txBody>
          <a:bodyPr wrap="none" rtlCol="0">
            <a:spAutoFit/>
          </a:bodyPr>
          <a:lstStyle/>
          <a:p>
            <a:r>
              <a:rPr lang="en-US" sz="2800" dirty="0">
                <a:solidFill>
                  <a:schemeClr val="accent1"/>
                </a:solidFill>
              </a:rPr>
              <a:t>Last Week</a:t>
            </a:r>
          </a:p>
        </p:txBody>
      </p:sp>
      <p:sp>
        <p:nvSpPr>
          <p:cNvPr id="8" name="TextBox 7">
            <a:extLst>
              <a:ext uri="{FF2B5EF4-FFF2-40B4-BE49-F238E27FC236}">
                <a16:creationId xmlns:a16="http://schemas.microsoft.com/office/drawing/2014/main" id="{2D402E04-4402-E8D5-9FC8-B7020B8467C7}"/>
              </a:ext>
            </a:extLst>
          </p:cNvPr>
          <p:cNvSpPr txBox="1"/>
          <p:nvPr/>
        </p:nvSpPr>
        <p:spPr>
          <a:xfrm>
            <a:off x="8196263" y="5481827"/>
            <a:ext cx="1678345" cy="523220"/>
          </a:xfrm>
          <a:prstGeom prst="rect">
            <a:avLst/>
          </a:prstGeom>
          <a:noFill/>
        </p:spPr>
        <p:txBody>
          <a:bodyPr wrap="none" rtlCol="0">
            <a:spAutoFit/>
          </a:bodyPr>
          <a:lstStyle/>
          <a:p>
            <a:r>
              <a:rPr lang="en-US" sz="2800" dirty="0">
                <a:solidFill>
                  <a:schemeClr val="accent6"/>
                </a:solidFill>
              </a:rPr>
              <a:t>This Week</a:t>
            </a:r>
          </a:p>
        </p:txBody>
      </p:sp>
    </p:spTree>
    <p:extLst>
      <p:ext uri="{BB962C8B-B14F-4D97-AF65-F5344CB8AC3E}">
        <p14:creationId xmlns:p14="http://schemas.microsoft.com/office/powerpoint/2010/main" val="87997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FB55-8299-CFF9-B965-235194B100A4}"/>
              </a:ext>
            </a:extLst>
          </p:cNvPr>
          <p:cNvSpPr>
            <a:spLocks noGrp="1"/>
          </p:cNvSpPr>
          <p:nvPr>
            <p:ph type="title"/>
          </p:nvPr>
        </p:nvSpPr>
        <p:spPr>
          <a:xfrm>
            <a:off x="838200" y="365125"/>
            <a:ext cx="11353800" cy="1325563"/>
          </a:xfrm>
        </p:spPr>
        <p:txBody>
          <a:bodyPr/>
          <a:lstStyle/>
          <a:p>
            <a:r>
              <a:rPr lang="es-ES_tradnl" dirty="0" err="1"/>
              <a:t>Comparing</a:t>
            </a:r>
            <a:r>
              <a:rPr lang="es-ES_tradnl" dirty="0"/>
              <a:t> </a:t>
            </a:r>
            <a:r>
              <a:rPr lang="es-ES_tradnl" dirty="0" err="1"/>
              <a:t>Exemptions</a:t>
            </a:r>
            <a:r>
              <a:rPr lang="es-ES_tradnl" dirty="0"/>
              <a:t> </a:t>
            </a:r>
            <a:r>
              <a:rPr lang="es-ES_tradnl" dirty="0" err="1"/>
              <a:t>First</a:t>
            </a:r>
            <a:r>
              <a:rPr lang="es-ES_tradnl" dirty="0"/>
              <a:t> to </a:t>
            </a:r>
            <a:r>
              <a:rPr lang="es-ES_tradnl" dirty="0" err="1"/>
              <a:t>Over</a:t>
            </a:r>
            <a:r>
              <a:rPr lang="es-ES_tradnl" dirty="0"/>
              <a:t> and </a:t>
            </a:r>
            <a:r>
              <a:rPr lang="es-ES_tradnl" dirty="0" err="1"/>
              <a:t>Above</a:t>
            </a:r>
            <a:endParaRPr lang="es-ES_tradnl" dirty="0"/>
          </a:p>
        </p:txBody>
      </p:sp>
      <p:sp>
        <p:nvSpPr>
          <p:cNvPr id="4" name="Slide Number Placeholder 3">
            <a:extLst>
              <a:ext uri="{FF2B5EF4-FFF2-40B4-BE49-F238E27FC236}">
                <a16:creationId xmlns:a16="http://schemas.microsoft.com/office/drawing/2014/main" id="{B0DF7E75-7BA5-FACB-F880-A264B85A905A}"/>
              </a:ext>
            </a:extLst>
          </p:cNvPr>
          <p:cNvSpPr>
            <a:spLocks noGrp="1"/>
          </p:cNvSpPr>
          <p:nvPr>
            <p:ph type="sldNum" sz="quarter" idx="12"/>
          </p:nvPr>
        </p:nvSpPr>
        <p:spPr/>
        <p:txBody>
          <a:bodyPr/>
          <a:lstStyle/>
          <a:p>
            <a:fld id="{9E969584-4773-A84E-8391-EEC4BE76D611}" type="slidenum">
              <a:rPr lang="en-US" smtClean="0"/>
              <a:t>19</a:t>
            </a:fld>
            <a:endParaRPr lang="en-US"/>
          </a:p>
        </p:txBody>
      </p:sp>
      <p:sp>
        <p:nvSpPr>
          <p:cNvPr id="5" name="Content Placeholder 2">
            <a:extLst>
              <a:ext uri="{FF2B5EF4-FFF2-40B4-BE49-F238E27FC236}">
                <a16:creationId xmlns:a16="http://schemas.microsoft.com/office/drawing/2014/main" id="{8F323E89-E218-85ED-22D0-0EE3F01C35E5}"/>
              </a:ext>
            </a:extLst>
          </p:cNvPr>
          <p:cNvSpPr txBox="1">
            <a:spLocks/>
          </p:cNvSpPr>
          <p:nvPr/>
        </p:nvSpPr>
        <p:spPr>
          <a:xfrm>
            <a:off x="838200" y="1825625"/>
            <a:ext cx="10163175" cy="2354489"/>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Theorem. </a:t>
            </a:r>
            <a:r>
              <a:rPr lang="en-US" dirty="0"/>
              <a:t>For any set of applicants, any priority order, and any R, U: </a:t>
            </a:r>
            <a:endParaRPr lang="en-US" b="1" dirty="0"/>
          </a:p>
          <a:p>
            <a:r>
              <a:rPr lang="en-US" dirty="0"/>
              <a:t>Exemptions First Reserves result in a selection that priority dominates the selection of Over and Above Reserves. </a:t>
            </a:r>
          </a:p>
          <a:p>
            <a:r>
              <a:rPr lang="en-US" dirty="0"/>
              <a:t>Over and Above reserves select weakly more reserve-eligible applicants than Exemptions First Reserves.</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976307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B3E0-6A8B-0560-EDAE-6CA18B06D2B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872C69-EBF3-FA4D-CA84-4E160654E1DA}"/>
              </a:ext>
            </a:extLst>
          </p:cNvPr>
          <p:cNvSpPr>
            <a:spLocks noGrp="1"/>
          </p:cNvSpPr>
          <p:nvPr>
            <p:ph idx="1"/>
          </p:nvPr>
        </p:nvSpPr>
        <p:spPr/>
        <p:txBody>
          <a:bodyPr/>
          <a:lstStyle/>
          <a:p>
            <a:pPr marL="0" indent="0">
              <a:buNone/>
            </a:pPr>
            <a:r>
              <a:rPr lang="en-US" dirty="0">
                <a:solidFill>
                  <a:srgbClr val="FF0000"/>
                </a:solidFill>
              </a:rPr>
              <a:t>Priority domination -- is it compelling in this application?</a:t>
            </a:r>
          </a:p>
          <a:p>
            <a:pPr marL="0" indent="0">
              <a:buNone/>
            </a:pPr>
            <a:r>
              <a:rPr lang="en-US" dirty="0">
                <a:solidFill>
                  <a:srgbClr val="FF0000"/>
                </a:solidFill>
              </a:rPr>
              <a:t>More politically salient goal: select degree holders (or not).</a:t>
            </a:r>
          </a:p>
          <a:p>
            <a:pPr marL="0" indent="0">
              <a:buNone/>
            </a:pPr>
            <a:endParaRPr lang="en-US" dirty="0">
              <a:solidFill>
                <a:srgbClr val="FF0000"/>
              </a:solidFill>
            </a:endParaRPr>
          </a:p>
          <a:p>
            <a:pPr marL="0" indent="0">
              <a:buNone/>
            </a:pPr>
            <a:r>
              <a:rPr lang="en-US" dirty="0">
                <a:solidFill>
                  <a:srgbClr val="FF0000"/>
                </a:solidFill>
              </a:rPr>
              <a:t>Must comply with law, but how far can you stretch ambiguity?</a:t>
            </a:r>
          </a:p>
          <a:p>
            <a:pPr marL="0" indent="0">
              <a:buNone/>
            </a:pPr>
            <a:r>
              <a:rPr lang="en-US" dirty="0">
                <a:solidFill>
                  <a:srgbClr val="FF0000"/>
                </a:solidFill>
              </a:rPr>
              <a:t>Seemingly small procedural changes can have big effects!</a:t>
            </a:r>
          </a:p>
          <a:p>
            <a:pPr marL="0" indent="0">
              <a:buNone/>
            </a:pPr>
            <a:endParaRPr lang="en-US" dirty="0">
              <a:solidFill>
                <a:srgbClr val="FF0000"/>
              </a:solidFill>
            </a:endParaRPr>
          </a:p>
          <a:p>
            <a:pPr marL="0" indent="0">
              <a:buNone/>
            </a:pPr>
            <a:r>
              <a:rPr lang="en-US" dirty="0">
                <a:solidFill>
                  <a:srgbClr val="FF0000"/>
                </a:solidFill>
              </a:rPr>
              <a:t>Usually, this class defines objectives, then procedures to satisfy them. In reality, people usually design (ill-specified) procedures, then leave you guessing at their objectives.</a:t>
            </a:r>
          </a:p>
        </p:txBody>
      </p:sp>
      <p:sp>
        <p:nvSpPr>
          <p:cNvPr id="4" name="Slide Number Placeholder 3">
            <a:extLst>
              <a:ext uri="{FF2B5EF4-FFF2-40B4-BE49-F238E27FC236}">
                <a16:creationId xmlns:a16="http://schemas.microsoft.com/office/drawing/2014/main" id="{039E53C3-7A9F-9D33-B68E-925144DF94AB}"/>
              </a:ext>
            </a:extLst>
          </p:cNvPr>
          <p:cNvSpPr>
            <a:spLocks noGrp="1"/>
          </p:cNvSpPr>
          <p:nvPr>
            <p:ph type="sldNum" sz="quarter" idx="12"/>
          </p:nvPr>
        </p:nvSpPr>
        <p:spPr/>
        <p:txBody>
          <a:bodyPr/>
          <a:lstStyle/>
          <a:p>
            <a:fld id="{9E969584-4773-A84E-8391-EEC4BE76D611}" type="slidenum">
              <a:rPr lang="en-US" smtClean="0"/>
              <a:t>20</a:t>
            </a:fld>
            <a:endParaRPr lang="en-US"/>
          </a:p>
        </p:txBody>
      </p:sp>
    </p:spTree>
    <p:extLst>
      <p:ext uri="{BB962C8B-B14F-4D97-AF65-F5344CB8AC3E}">
        <p14:creationId xmlns:p14="http://schemas.microsoft.com/office/powerpoint/2010/main" val="284534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451F-1CE6-28BF-B0EA-2AEEAA2EFF1F}"/>
              </a:ext>
            </a:extLst>
          </p:cNvPr>
          <p:cNvSpPr>
            <a:spLocks noGrp="1"/>
          </p:cNvSpPr>
          <p:nvPr>
            <p:ph type="title"/>
          </p:nvPr>
        </p:nvSpPr>
        <p:spPr/>
        <p:txBody>
          <a:bodyPr/>
          <a:lstStyle/>
          <a:p>
            <a:r>
              <a:rPr lang="es-ES_tradnl" dirty="0" err="1"/>
              <a:t>Reform</a:t>
            </a:r>
            <a:r>
              <a:rPr lang="es-ES_tradnl" dirty="0"/>
              <a:t> in 2008 (in place </a:t>
            </a:r>
            <a:r>
              <a:rPr lang="es-ES_tradnl" dirty="0" err="1"/>
              <a:t>for</a:t>
            </a:r>
            <a:r>
              <a:rPr lang="es-ES_tradnl" dirty="0"/>
              <a:t> FY 2009)</a:t>
            </a:r>
          </a:p>
        </p:txBody>
      </p:sp>
      <p:sp>
        <p:nvSpPr>
          <p:cNvPr id="3" name="Content Placeholder 2">
            <a:extLst>
              <a:ext uri="{FF2B5EF4-FFF2-40B4-BE49-F238E27FC236}">
                <a16:creationId xmlns:a16="http://schemas.microsoft.com/office/drawing/2014/main" id="{E1CF5FCA-F909-65F1-0D02-0C73F7074036}"/>
              </a:ext>
            </a:extLst>
          </p:cNvPr>
          <p:cNvSpPr>
            <a:spLocks noGrp="1"/>
          </p:cNvSpPr>
          <p:nvPr>
            <p:ph idx="1"/>
          </p:nvPr>
        </p:nvSpPr>
        <p:spPr>
          <a:xfrm>
            <a:off x="838200" y="1825625"/>
            <a:ext cx="11177588" cy="4351338"/>
          </a:xfrm>
        </p:spPr>
        <p:txBody>
          <a:bodyPr>
            <a:normAutofit/>
          </a:bodyPr>
          <a:lstStyle/>
          <a:p>
            <a:pPr marL="0" indent="0">
              <a:buNone/>
            </a:pPr>
            <a:endParaRPr lang="es-ES_tradnl" dirty="0"/>
          </a:p>
          <a:p>
            <a:pPr marL="0" indent="0">
              <a:buNone/>
            </a:pPr>
            <a:r>
              <a:rPr lang="es-ES_tradnl" b="1" dirty="0" err="1"/>
              <a:t>Concern</a:t>
            </a:r>
            <a:r>
              <a:rPr lang="es-ES_tradnl" b="1" dirty="0"/>
              <a:t>: </a:t>
            </a:r>
            <a:r>
              <a:rPr lang="es-ES_tradnl" dirty="0"/>
              <a:t>150,000 </a:t>
            </a:r>
            <a:r>
              <a:rPr lang="es-ES_tradnl" dirty="0" err="1"/>
              <a:t>applications</a:t>
            </a:r>
            <a:r>
              <a:rPr lang="es-ES_tradnl" dirty="0"/>
              <a:t> </a:t>
            </a:r>
            <a:r>
              <a:rPr lang="es-ES_tradnl" dirty="0" err="1"/>
              <a:t>sent</a:t>
            </a:r>
            <a:r>
              <a:rPr lang="es-ES_tradnl" dirty="0"/>
              <a:t> </a:t>
            </a:r>
            <a:r>
              <a:rPr lang="es-ES_tradnl" dirty="0" err="1"/>
              <a:t>by</a:t>
            </a:r>
            <a:r>
              <a:rPr lang="es-ES_tradnl" dirty="0"/>
              <a:t> overnight mail </a:t>
            </a:r>
            <a:r>
              <a:rPr lang="es-ES_tradnl" dirty="0" err="1"/>
              <a:t>arrive</a:t>
            </a:r>
            <a:r>
              <a:rPr lang="es-ES_tradnl" dirty="0"/>
              <a:t> </a:t>
            </a:r>
            <a:r>
              <a:rPr lang="es-ES_tradnl" dirty="0" err="1"/>
              <a:t>on</a:t>
            </a:r>
            <a:r>
              <a:rPr lang="es-ES_tradnl" dirty="0"/>
              <a:t> </a:t>
            </a:r>
            <a:r>
              <a:rPr lang="es-ES_tradnl" dirty="0" err="1"/>
              <a:t>first</a:t>
            </a:r>
            <a:r>
              <a:rPr lang="es-ES_tradnl" dirty="0"/>
              <a:t> </a:t>
            </a:r>
            <a:r>
              <a:rPr lang="es-ES_tradnl" dirty="0" err="1"/>
              <a:t>day</a:t>
            </a:r>
            <a:r>
              <a:rPr lang="es-ES_tradnl" dirty="0"/>
              <a:t> </a:t>
            </a:r>
            <a:r>
              <a:rPr lang="es-ES_tradnl" dirty="0" err="1"/>
              <a:t>of</a:t>
            </a:r>
            <a:r>
              <a:rPr lang="es-ES_tradnl" dirty="0"/>
              <a:t> </a:t>
            </a:r>
            <a:r>
              <a:rPr lang="es-ES_tradnl" dirty="0" err="1"/>
              <a:t>processing</a:t>
            </a:r>
            <a:r>
              <a:rPr lang="es-ES_tradnl" dirty="0"/>
              <a:t>.</a:t>
            </a:r>
          </a:p>
          <a:p>
            <a:pPr marL="0" indent="0">
              <a:buNone/>
            </a:pPr>
            <a:endParaRPr lang="es-ES_tradnl" b="1" dirty="0"/>
          </a:p>
          <a:p>
            <a:pPr marL="0" indent="0">
              <a:buNone/>
            </a:pPr>
            <a:r>
              <a:rPr lang="es-ES_tradnl" b="1" dirty="0" err="1"/>
              <a:t>Solution</a:t>
            </a:r>
            <a:r>
              <a:rPr lang="es-ES_tradnl" b="1" dirty="0"/>
              <a:t>: </a:t>
            </a:r>
            <a:r>
              <a:rPr lang="es-ES_tradnl" dirty="0" err="1"/>
              <a:t>any</a:t>
            </a:r>
            <a:r>
              <a:rPr lang="es-ES_tradnl" dirty="0"/>
              <a:t> </a:t>
            </a:r>
            <a:r>
              <a:rPr lang="es-ES_tradnl" dirty="0" err="1"/>
              <a:t>applications</a:t>
            </a:r>
            <a:r>
              <a:rPr lang="es-ES_tradnl" dirty="0"/>
              <a:t> in </a:t>
            </a:r>
            <a:r>
              <a:rPr lang="es-ES_tradnl" dirty="0" err="1"/>
              <a:t>the</a:t>
            </a:r>
            <a:r>
              <a:rPr lang="es-ES_tradnl" dirty="0"/>
              <a:t> </a:t>
            </a:r>
            <a:r>
              <a:rPr lang="es-ES_tradnl" dirty="0" err="1"/>
              <a:t>first</a:t>
            </a:r>
            <a:r>
              <a:rPr lang="es-ES_tradnl" dirty="0"/>
              <a:t> </a:t>
            </a:r>
            <a:r>
              <a:rPr lang="es-ES_tradnl" dirty="0" err="1"/>
              <a:t>five</a:t>
            </a:r>
            <a:r>
              <a:rPr lang="es-ES_tradnl" dirty="0"/>
              <a:t> </a:t>
            </a:r>
            <a:r>
              <a:rPr lang="es-ES_tradnl" dirty="0" err="1"/>
              <a:t>days</a:t>
            </a:r>
            <a:r>
              <a:rPr lang="es-ES_tradnl" dirty="0"/>
              <a:t> </a:t>
            </a:r>
            <a:r>
              <a:rPr lang="es-ES_tradnl" dirty="0" err="1"/>
              <a:t>treated</a:t>
            </a:r>
            <a:r>
              <a:rPr lang="es-ES_tradnl" dirty="0"/>
              <a:t> </a:t>
            </a:r>
            <a:r>
              <a:rPr lang="es-ES_tradnl" dirty="0" err="1"/>
              <a:t>equally</a:t>
            </a:r>
            <a:r>
              <a:rPr lang="es-ES_tradnl" dirty="0"/>
              <a:t> (</a:t>
            </a:r>
            <a:r>
              <a:rPr lang="es-ES_tradnl" dirty="0" err="1"/>
              <a:t>lottery</a:t>
            </a:r>
            <a:r>
              <a:rPr lang="es-ES_tradnl" dirty="0"/>
              <a:t>).</a:t>
            </a:r>
          </a:p>
          <a:p>
            <a:pPr marL="0" indent="0">
              <a:buNone/>
            </a:pPr>
            <a:endParaRPr lang="es-ES_tradnl" b="1" dirty="0"/>
          </a:p>
          <a:p>
            <a:pPr marL="0" indent="0">
              <a:buNone/>
            </a:pPr>
            <a:r>
              <a:rPr lang="es-ES_tradnl" b="1" dirty="0" err="1"/>
              <a:t>How</a:t>
            </a:r>
            <a:r>
              <a:rPr lang="es-ES_tradnl" b="1" dirty="0"/>
              <a:t> </a:t>
            </a:r>
            <a:r>
              <a:rPr lang="es-ES_tradnl" b="1" dirty="0" err="1"/>
              <a:t>to</a:t>
            </a:r>
            <a:r>
              <a:rPr lang="es-ES_tradnl" b="1" dirty="0"/>
              <a:t> run </a:t>
            </a:r>
            <a:r>
              <a:rPr lang="es-ES_tradnl" b="1" dirty="0" err="1"/>
              <a:t>the</a:t>
            </a:r>
            <a:r>
              <a:rPr lang="es-ES_tradnl" b="1" dirty="0"/>
              <a:t> </a:t>
            </a:r>
            <a:r>
              <a:rPr lang="es-ES_tradnl" b="1" dirty="0" err="1"/>
              <a:t>lotteries</a:t>
            </a:r>
            <a:r>
              <a:rPr lang="es-ES_tradnl" b="1" dirty="0"/>
              <a:t>?</a:t>
            </a:r>
          </a:p>
        </p:txBody>
      </p:sp>
      <p:sp>
        <p:nvSpPr>
          <p:cNvPr id="4" name="Slide Number Placeholder 3">
            <a:extLst>
              <a:ext uri="{FF2B5EF4-FFF2-40B4-BE49-F238E27FC236}">
                <a16:creationId xmlns:a16="http://schemas.microsoft.com/office/drawing/2014/main" id="{32EC7668-8C2F-19D0-08A8-BC2D1DBA74BF}"/>
              </a:ext>
            </a:extLst>
          </p:cNvPr>
          <p:cNvSpPr>
            <a:spLocks noGrp="1"/>
          </p:cNvSpPr>
          <p:nvPr>
            <p:ph type="sldNum" sz="quarter" idx="12"/>
          </p:nvPr>
        </p:nvSpPr>
        <p:spPr/>
        <p:txBody>
          <a:bodyPr/>
          <a:lstStyle/>
          <a:p>
            <a:fld id="{9E969584-4773-A84E-8391-EEC4BE76D611}" type="slidenum">
              <a:rPr lang="en-US" smtClean="0"/>
              <a:t>21</a:t>
            </a:fld>
            <a:endParaRPr lang="en-US"/>
          </a:p>
        </p:txBody>
      </p:sp>
    </p:spTree>
    <p:extLst>
      <p:ext uri="{BB962C8B-B14F-4D97-AF65-F5344CB8AC3E}">
        <p14:creationId xmlns:p14="http://schemas.microsoft.com/office/powerpoint/2010/main" val="8331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E0F-97CE-15C5-DD45-91BB52C19A34}"/>
              </a:ext>
            </a:extLst>
          </p:cNvPr>
          <p:cNvSpPr>
            <a:spLocks noGrp="1"/>
          </p:cNvSpPr>
          <p:nvPr>
            <p:ph type="title"/>
          </p:nvPr>
        </p:nvSpPr>
        <p:spPr/>
        <p:txBody>
          <a:bodyPr/>
          <a:lstStyle/>
          <a:p>
            <a:r>
              <a:rPr lang="es-ES_tradnl" dirty="0"/>
              <a:t>A </a:t>
            </a:r>
            <a:r>
              <a:rPr lang="es-ES_tradnl" dirty="0" err="1"/>
              <a:t>Common</a:t>
            </a:r>
            <a:r>
              <a:rPr lang="es-ES_tradnl" dirty="0"/>
              <a:t> </a:t>
            </a:r>
            <a:r>
              <a:rPr lang="es-ES_tradnl" dirty="0" err="1"/>
              <a:t>Story</a:t>
            </a:r>
            <a:r>
              <a:rPr lang="es-ES_tradnl" dirty="0"/>
              <a:t>: FCFS </a:t>
            </a:r>
            <a:r>
              <a:rPr lang="es-ES_tradnl" dirty="0" err="1"/>
              <a:t>turns</a:t>
            </a:r>
            <a:r>
              <a:rPr lang="es-ES_tradnl" dirty="0"/>
              <a:t> </a:t>
            </a:r>
            <a:r>
              <a:rPr lang="es-ES_tradnl" dirty="0" err="1"/>
              <a:t>to</a:t>
            </a:r>
            <a:r>
              <a:rPr lang="es-ES_tradnl" dirty="0"/>
              <a:t> </a:t>
            </a:r>
            <a:r>
              <a:rPr lang="es-ES_tradnl" dirty="0" err="1"/>
              <a:t>Lottery</a:t>
            </a:r>
            <a:endParaRPr lang="es-ES_tradnl" dirty="0"/>
          </a:p>
        </p:txBody>
      </p:sp>
      <p:sp>
        <p:nvSpPr>
          <p:cNvPr id="3" name="Content Placeholder 2">
            <a:extLst>
              <a:ext uri="{FF2B5EF4-FFF2-40B4-BE49-F238E27FC236}">
                <a16:creationId xmlns:a16="http://schemas.microsoft.com/office/drawing/2014/main" id="{D82FC081-6C90-B9B9-948E-84CEC4BE95A6}"/>
              </a:ext>
            </a:extLst>
          </p:cNvPr>
          <p:cNvSpPr>
            <a:spLocks noGrp="1"/>
          </p:cNvSpPr>
          <p:nvPr>
            <p:ph idx="1"/>
          </p:nvPr>
        </p:nvSpPr>
        <p:spPr/>
        <p:txBody>
          <a:bodyPr/>
          <a:lstStyle/>
          <a:p>
            <a:pPr marL="514350" indent="-514350">
              <a:buFont typeface="+mj-lt"/>
              <a:buAutoNum type="arabicPeriod"/>
            </a:pPr>
            <a:r>
              <a:rPr lang="es-ES_tradnl" dirty="0" err="1"/>
              <a:t>Start</a:t>
            </a:r>
            <a:r>
              <a:rPr lang="es-ES_tradnl" dirty="0"/>
              <a:t> </a:t>
            </a:r>
            <a:r>
              <a:rPr lang="es-ES_tradnl" dirty="0" err="1"/>
              <a:t>with</a:t>
            </a:r>
            <a:r>
              <a:rPr lang="es-ES_tradnl" dirty="0"/>
              <a:t> </a:t>
            </a:r>
            <a:r>
              <a:rPr lang="es-ES_tradnl" dirty="0" err="1"/>
              <a:t>First</a:t>
            </a:r>
            <a:r>
              <a:rPr lang="es-ES_tradnl" dirty="0"/>
              <a:t> Come, </a:t>
            </a:r>
            <a:r>
              <a:rPr lang="es-ES_tradnl" dirty="0" err="1"/>
              <a:t>First</a:t>
            </a:r>
            <a:r>
              <a:rPr lang="es-ES_tradnl" dirty="0"/>
              <a:t> </a:t>
            </a:r>
            <a:r>
              <a:rPr lang="es-ES_tradnl" dirty="0" err="1"/>
              <a:t>Served</a:t>
            </a:r>
            <a:r>
              <a:rPr lang="es-ES_tradnl" dirty="0"/>
              <a:t> </a:t>
            </a:r>
            <a:r>
              <a:rPr lang="es-ES_tradnl" dirty="0" err="1"/>
              <a:t>Reservation</a:t>
            </a:r>
            <a:r>
              <a:rPr lang="es-ES_tradnl" dirty="0"/>
              <a:t> </a:t>
            </a:r>
            <a:r>
              <a:rPr lang="es-ES_tradnl" dirty="0" err="1"/>
              <a:t>System</a:t>
            </a:r>
            <a:endParaRPr lang="es-ES_tradnl" dirty="0"/>
          </a:p>
          <a:p>
            <a:pPr marL="514350" indent="-514350">
              <a:buFont typeface="+mj-lt"/>
              <a:buAutoNum type="arabicPeriod"/>
            </a:pPr>
            <a:endParaRPr lang="es-ES_tradnl" dirty="0"/>
          </a:p>
          <a:p>
            <a:pPr marL="514350" indent="-514350">
              <a:buFont typeface="+mj-lt"/>
              <a:buAutoNum type="arabicPeriod"/>
            </a:pPr>
            <a:r>
              <a:rPr lang="es-ES_tradnl" dirty="0" err="1"/>
              <a:t>Increasing</a:t>
            </a:r>
            <a:r>
              <a:rPr lang="es-ES_tradnl" dirty="0"/>
              <a:t> </a:t>
            </a:r>
            <a:r>
              <a:rPr lang="es-ES_tradnl" dirty="0" err="1"/>
              <a:t>volume</a:t>
            </a:r>
            <a:r>
              <a:rPr lang="es-ES_tradnl" dirty="0"/>
              <a:t> </a:t>
            </a:r>
            <a:r>
              <a:rPr lang="es-ES_tradnl" dirty="0" err="1"/>
              <a:t>of</a:t>
            </a:r>
            <a:r>
              <a:rPr lang="es-ES_tradnl" dirty="0"/>
              <a:t> </a:t>
            </a:r>
            <a:r>
              <a:rPr lang="es-ES_tradnl" dirty="0" err="1"/>
              <a:t>applications</a:t>
            </a:r>
            <a:endParaRPr lang="es-ES_tradnl" dirty="0"/>
          </a:p>
          <a:p>
            <a:pPr marL="514350" indent="-514350">
              <a:buFont typeface="+mj-lt"/>
              <a:buAutoNum type="arabicPeriod"/>
            </a:pPr>
            <a:endParaRPr lang="es-ES_tradnl" dirty="0"/>
          </a:p>
          <a:p>
            <a:pPr marL="514350" indent="-514350">
              <a:buFont typeface="+mj-lt"/>
              <a:buAutoNum type="arabicPeriod"/>
            </a:pPr>
            <a:r>
              <a:rPr lang="es-ES_tradnl" dirty="0" err="1"/>
              <a:t>This</a:t>
            </a:r>
            <a:r>
              <a:rPr lang="es-ES_tradnl" dirty="0"/>
              <a:t> induces a </a:t>
            </a:r>
            <a:r>
              <a:rPr lang="es-ES_tradnl" dirty="0" err="1"/>
              <a:t>mad</a:t>
            </a:r>
            <a:r>
              <a:rPr lang="es-ES_tradnl" dirty="0"/>
              <a:t> </a:t>
            </a:r>
            <a:r>
              <a:rPr lang="es-ES_tradnl" dirty="0" err="1"/>
              <a:t>scramble</a:t>
            </a:r>
            <a:r>
              <a:rPr lang="es-ES_tradnl" dirty="0"/>
              <a:t> </a:t>
            </a:r>
            <a:r>
              <a:rPr lang="es-ES_tradnl" dirty="0" err="1"/>
              <a:t>for</a:t>
            </a:r>
            <a:r>
              <a:rPr lang="es-ES_tradnl" dirty="0"/>
              <a:t> </a:t>
            </a:r>
            <a:r>
              <a:rPr lang="es-ES_tradnl" dirty="0" err="1"/>
              <a:t>reservations</a:t>
            </a:r>
            <a:endParaRPr lang="es-ES_tradnl" dirty="0"/>
          </a:p>
          <a:p>
            <a:pPr marL="514350" indent="-514350">
              <a:buFont typeface="+mj-lt"/>
              <a:buAutoNum type="arabicPeriod"/>
            </a:pPr>
            <a:endParaRPr lang="es-ES_tradnl" dirty="0"/>
          </a:p>
          <a:p>
            <a:pPr marL="514350" indent="-514350">
              <a:buFont typeface="+mj-lt"/>
              <a:buAutoNum type="arabicPeriod"/>
            </a:pPr>
            <a:r>
              <a:rPr lang="es-ES_tradnl" dirty="0" err="1"/>
              <a:t>System</a:t>
            </a:r>
            <a:r>
              <a:rPr lang="es-ES_tradnl" dirty="0"/>
              <a:t> </a:t>
            </a:r>
            <a:r>
              <a:rPr lang="es-ES_tradnl" dirty="0" err="1"/>
              <a:t>replaced</a:t>
            </a:r>
            <a:r>
              <a:rPr lang="es-ES_tradnl" dirty="0"/>
              <a:t> </a:t>
            </a:r>
            <a:r>
              <a:rPr lang="es-ES_tradnl" dirty="0" err="1"/>
              <a:t>by</a:t>
            </a:r>
            <a:r>
              <a:rPr lang="es-ES_tradnl" dirty="0"/>
              <a:t> a </a:t>
            </a:r>
            <a:r>
              <a:rPr lang="es-ES_tradnl" dirty="0" err="1"/>
              <a:t>lottery</a:t>
            </a:r>
            <a:endParaRPr lang="es-ES_tradnl" dirty="0"/>
          </a:p>
        </p:txBody>
      </p:sp>
      <p:sp>
        <p:nvSpPr>
          <p:cNvPr id="4" name="Slide Number Placeholder 3">
            <a:extLst>
              <a:ext uri="{FF2B5EF4-FFF2-40B4-BE49-F238E27FC236}">
                <a16:creationId xmlns:a16="http://schemas.microsoft.com/office/drawing/2014/main" id="{B3F8004F-4968-DC6A-3FE6-1B4690932965}"/>
              </a:ext>
            </a:extLst>
          </p:cNvPr>
          <p:cNvSpPr>
            <a:spLocks noGrp="1"/>
          </p:cNvSpPr>
          <p:nvPr>
            <p:ph type="sldNum" sz="quarter" idx="12"/>
          </p:nvPr>
        </p:nvSpPr>
        <p:spPr/>
        <p:txBody>
          <a:bodyPr/>
          <a:lstStyle/>
          <a:p>
            <a:fld id="{9E969584-4773-A84E-8391-EEC4BE76D611}" type="slidenum">
              <a:rPr lang="en-US" smtClean="0"/>
              <a:t>22</a:t>
            </a:fld>
            <a:endParaRPr lang="en-US"/>
          </a:p>
        </p:txBody>
      </p:sp>
    </p:spTree>
    <p:extLst>
      <p:ext uri="{BB962C8B-B14F-4D97-AF65-F5344CB8AC3E}">
        <p14:creationId xmlns:p14="http://schemas.microsoft.com/office/powerpoint/2010/main" val="289899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2310-F411-D065-F946-3FCF97D2C9A7}"/>
              </a:ext>
            </a:extLst>
          </p:cNvPr>
          <p:cNvSpPr>
            <a:spLocks noGrp="1"/>
          </p:cNvSpPr>
          <p:nvPr>
            <p:ph type="title"/>
          </p:nvPr>
        </p:nvSpPr>
        <p:spPr/>
        <p:txBody>
          <a:bodyPr/>
          <a:lstStyle/>
          <a:p>
            <a:r>
              <a:rPr lang="es-ES_tradnl" dirty="0"/>
              <a:t>H2B Visas</a:t>
            </a:r>
          </a:p>
        </p:txBody>
      </p:sp>
      <p:sp>
        <p:nvSpPr>
          <p:cNvPr id="3" name="Content Placeholder 2">
            <a:extLst>
              <a:ext uri="{FF2B5EF4-FFF2-40B4-BE49-F238E27FC236}">
                <a16:creationId xmlns:a16="http://schemas.microsoft.com/office/drawing/2014/main" id="{D00F06F6-0BAB-A92D-40BD-A75988B95B69}"/>
              </a:ext>
            </a:extLst>
          </p:cNvPr>
          <p:cNvSpPr>
            <a:spLocks noGrp="1"/>
          </p:cNvSpPr>
          <p:nvPr>
            <p:ph idx="1"/>
          </p:nvPr>
        </p:nvSpPr>
        <p:spPr/>
        <p:txBody>
          <a:bodyPr/>
          <a:lstStyle/>
          <a:p>
            <a:endParaRPr lang="es-ES_tradnl"/>
          </a:p>
        </p:txBody>
      </p:sp>
      <p:sp>
        <p:nvSpPr>
          <p:cNvPr id="4" name="Slide Number Placeholder 3">
            <a:extLst>
              <a:ext uri="{FF2B5EF4-FFF2-40B4-BE49-F238E27FC236}">
                <a16:creationId xmlns:a16="http://schemas.microsoft.com/office/drawing/2014/main" id="{0FA61DC3-31D6-47F2-4AF0-97C059FA93BF}"/>
              </a:ext>
            </a:extLst>
          </p:cNvPr>
          <p:cNvSpPr>
            <a:spLocks noGrp="1"/>
          </p:cNvSpPr>
          <p:nvPr>
            <p:ph type="sldNum" sz="quarter" idx="12"/>
          </p:nvPr>
        </p:nvSpPr>
        <p:spPr/>
        <p:txBody>
          <a:bodyPr/>
          <a:lstStyle/>
          <a:p>
            <a:fld id="{9E969584-4773-A84E-8391-EEC4BE76D611}" type="slidenum">
              <a:rPr lang="en-US" smtClean="0"/>
              <a:t>23</a:t>
            </a:fld>
            <a:endParaRPr lang="en-US"/>
          </a:p>
        </p:txBody>
      </p:sp>
    </p:spTree>
    <p:extLst>
      <p:ext uri="{BB962C8B-B14F-4D97-AF65-F5344CB8AC3E}">
        <p14:creationId xmlns:p14="http://schemas.microsoft.com/office/powerpoint/2010/main" val="202571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C88E-A301-C04E-B95D-7D8E2284D82B}"/>
              </a:ext>
            </a:extLst>
          </p:cNvPr>
          <p:cNvSpPr>
            <a:spLocks noGrp="1"/>
          </p:cNvSpPr>
          <p:nvPr>
            <p:ph type="title"/>
          </p:nvPr>
        </p:nvSpPr>
        <p:spPr/>
        <p:txBody>
          <a:bodyPr/>
          <a:lstStyle/>
          <a:p>
            <a:r>
              <a:rPr lang="en-US" dirty="0"/>
              <a:t>Increasing Volume of Applications</a:t>
            </a:r>
          </a:p>
        </p:txBody>
      </p:sp>
      <p:sp>
        <p:nvSpPr>
          <p:cNvPr id="3" name="Content Placeholder 2">
            <a:extLst>
              <a:ext uri="{FF2B5EF4-FFF2-40B4-BE49-F238E27FC236}">
                <a16:creationId xmlns:a16="http://schemas.microsoft.com/office/drawing/2014/main" id="{632FB2D3-DAFF-9E48-87A4-885871B951CF}"/>
              </a:ext>
            </a:extLst>
          </p:cNvPr>
          <p:cNvSpPr>
            <a:spLocks noGrp="1"/>
          </p:cNvSpPr>
          <p:nvPr>
            <p:ph idx="1"/>
          </p:nvPr>
        </p:nvSpPr>
        <p:spPr>
          <a:xfrm>
            <a:off x="838200" y="1825625"/>
            <a:ext cx="10515600" cy="4667250"/>
          </a:xfrm>
        </p:spPr>
        <p:txBody>
          <a:bodyPr>
            <a:normAutofit lnSpcReduction="10000"/>
          </a:bodyPr>
          <a:lstStyle/>
          <a:p>
            <a:pPr marL="0" indent="0">
              <a:buNone/>
            </a:pPr>
            <a:r>
              <a:rPr lang="en-US" i="1" dirty="0"/>
              <a:t>Prior to 2018, OFLC processed applications irrespective of the time of day the application was filed and processed applications based on the day they were filed. On January 1, 2018, OFLC received approximately 4,498 applications covering 81,008 worker positions for April 1 start dates of work, exceeding the semi-annual visa allotment by nearly 250 percent. This was the first time in recent years that applications received within the first day of the filing period exceeded the semi-annual visa allocation.</a:t>
            </a:r>
          </a:p>
          <a:p>
            <a:pPr marL="0" indent="0">
              <a:buNone/>
            </a:pPr>
            <a:r>
              <a:rPr lang="en-US" i="1" dirty="0"/>
              <a:t>On June 1, 2018, OFLC announced that it would sequentially assign H-2B applications to analysts based on the calendar date and time on which the applications were received, based on Eastern Time, and measured to the millisecond.</a:t>
            </a:r>
          </a:p>
        </p:txBody>
      </p:sp>
      <p:sp>
        <p:nvSpPr>
          <p:cNvPr id="4" name="Slide Number Placeholder 3">
            <a:extLst>
              <a:ext uri="{FF2B5EF4-FFF2-40B4-BE49-F238E27FC236}">
                <a16:creationId xmlns:a16="http://schemas.microsoft.com/office/drawing/2014/main" id="{3581B80C-26A5-9141-BB3E-FDCB75A74727}"/>
              </a:ext>
            </a:extLst>
          </p:cNvPr>
          <p:cNvSpPr>
            <a:spLocks noGrp="1"/>
          </p:cNvSpPr>
          <p:nvPr>
            <p:ph type="sldNum" sz="quarter" idx="12"/>
          </p:nvPr>
        </p:nvSpPr>
        <p:spPr/>
        <p:txBody>
          <a:bodyPr/>
          <a:lstStyle/>
          <a:p>
            <a:fld id="{9E969584-4773-A84E-8391-EEC4BE76D611}" type="slidenum">
              <a:rPr lang="en-US" smtClean="0"/>
              <a:t>24</a:t>
            </a:fld>
            <a:endParaRPr lang="en-US"/>
          </a:p>
        </p:txBody>
      </p:sp>
    </p:spTree>
    <p:extLst>
      <p:ext uri="{BB962C8B-B14F-4D97-AF65-F5344CB8AC3E}">
        <p14:creationId xmlns:p14="http://schemas.microsoft.com/office/powerpoint/2010/main" val="64440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3A01-FE0F-5C46-9478-1C3243866278}"/>
              </a:ext>
            </a:extLst>
          </p:cNvPr>
          <p:cNvSpPr>
            <a:spLocks noGrp="1"/>
          </p:cNvSpPr>
          <p:nvPr>
            <p:ph type="title"/>
          </p:nvPr>
        </p:nvSpPr>
        <p:spPr/>
        <p:txBody>
          <a:bodyPr/>
          <a:lstStyle/>
          <a:p>
            <a:r>
              <a:rPr lang="en-US" dirty="0"/>
              <a:t>A Mad Scramble</a:t>
            </a:r>
          </a:p>
        </p:txBody>
      </p:sp>
      <p:sp>
        <p:nvSpPr>
          <p:cNvPr id="3" name="Content Placeholder 2">
            <a:extLst>
              <a:ext uri="{FF2B5EF4-FFF2-40B4-BE49-F238E27FC236}">
                <a16:creationId xmlns:a16="http://schemas.microsoft.com/office/drawing/2014/main" id="{966BC23B-807F-6D4E-9A5C-7520794CA306}"/>
              </a:ext>
            </a:extLst>
          </p:cNvPr>
          <p:cNvSpPr>
            <a:spLocks noGrp="1"/>
          </p:cNvSpPr>
          <p:nvPr>
            <p:ph idx="1"/>
          </p:nvPr>
        </p:nvSpPr>
        <p:spPr/>
        <p:txBody>
          <a:bodyPr/>
          <a:lstStyle/>
          <a:p>
            <a:pPr marL="0" indent="0">
              <a:buNone/>
            </a:pPr>
            <a:r>
              <a:rPr lang="en-US" i="1" dirty="0"/>
              <a:t>Within the first five minutes of opening the semi-annual H-2B certification process on January 1, 2019, the Department’s network infrastructure supporting OFLC’s electronic filing system experienced more than 22,900 server login attempts, in contrast with only 721 attempts in approximately the same time period for the 2018 filing season. This unprecedented volume of simultaneous system users—30 times the number of users in the previous year—ultimately caused the electronic filing system to become unresponsive and prevented almost all employers from filing H-2B applications</a:t>
            </a:r>
          </a:p>
        </p:txBody>
      </p:sp>
      <p:sp>
        <p:nvSpPr>
          <p:cNvPr id="4" name="Slide Number Placeholder 3">
            <a:extLst>
              <a:ext uri="{FF2B5EF4-FFF2-40B4-BE49-F238E27FC236}">
                <a16:creationId xmlns:a16="http://schemas.microsoft.com/office/drawing/2014/main" id="{65092A89-16C0-474E-A706-12A990B7B739}"/>
              </a:ext>
            </a:extLst>
          </p:cNvPr>
          <p:cNvSpPr>
            <a:spLocks noGrp="1"/>
          </p:cNvSpPr>
          <p:nvPr>
            <p:ph type="sldNum" sz="quarter" idx="12"/>
          </p:nvPr>
        </p:nvSpPr>
        <p:spPr/>
        <p:txBody>
          <a:bodyPr/>
          <a:lstStyle/>
          <a:p>
            <a:fld id="{9E969584-4773-A84E-8391-EEC4BE76D611}" type="slidenum">
              <a:rPr lang="en-US" smtClean="0"/>
              <a:t>25</a:t>
            </a:fld>
            <a:endParaRPr lang="en-US"/>
          </a:p>
        </p:txBody>
      </p:sp>
    </p:spTree>
    <p:extLst>
      <p:ext uri="{BB962C8B-B14F-4D97-AF65-F5344CB8AC3E}">
        <p14:creationId xmlns:p14="http://schemas.microsoft.com/office/powerpoint/2010/main" val="68270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1923-82FF-204C-A494-AE1170CCBF49}"/>
              </a:ext>
            </a:extLst>
          </p:cNvPr>
          <p:cNvSpPr>
            <a:spLocks noGrp="1"/>
          </p:cNvSpPr>
          <p:nvPr>
            <p:ph type="title"/>
          </p:nvPr>
        </p:nvSpPr>
        <p:spPr/>
        <p:txBody>
          <a:bodyPr/>
          <a:lstStyle/>
          <a:p>
            <a:r>
              <a:rPr lang="en-US" dirty="0"/>
              <a:t>Implementing a Lottery</a:t>
            </a:r>
          </a:p>
        </p:txBody>
      </p:sp>
      <p:sp>
        <p:nvSpPr>
          <p:cNvPr id="3" name="Content Placeholder 2">
            <a:extLst>
              <a:ext uri="{FF2B5EF4-FFF2-40B4-BE49-F238E27FC236}">
                <a16:creationId xmlns:a16="http://schemas.microsoft.com/office/drawing/2014/main" id="{236D216E-0D2C-C047-818F-284164107236}"/>
              </a:ext>
            </a:extLst>
          </p:cNvPr>
          <p:cNvSpPr>
            <a:spLocks noGrp="1"/>
          </p:cNvSpPr>
          <p:nvPr>
            <p:ph idx="1"/>
          </p:nvPr>
        </p:nvSpPr>
        <p:spPr/>
        <p:txBody>
          <a:bodyPr/>
          <a:lstStyle/>
          <a:p>
            <a:pPr marL="0" indent="0">
              <a:buNone/>
            </a:pPr>
            <a:r>
              <a:rPr lang="en-US" i="1" dirty="0"/>
              <a:t>For these reasons, OFLC has concluded that changes to the procedures under which H-2B applications are assigned to NPC analysts are necessary to promote a more orderly and fair process for all employers seeking access to the H-2B visa program.</a:t>
            </a:r>
          </a:p>
          <a:p>
            <a:pPr marL="0" indent="0">
              <a:buNone/>
            </a:pPr>
            <a:endParaRPr lang="en-US" i="1" dirty="0"/>
          </a:p>
          <a:p>
            <a:pPr marL="0" indent="0">
              <a:buNone/>
            </a:pPr>
            <a:r>
              <a:rPr lang="en-US" b="1" dirty="0"/>
              <a:t>New System: </a:t>
            </a:r>
          </a:p>
          <a:p>
            <a:pPr marL="0" indent="0">
              <a:buNone/>
            </a:pPr>
            <a:r>
              <a:rPr lang="en-US" i="1" dirty="0"/>
              <a:t>Random Selection Process for Assigning H-2B Applications Received During the Initial Three Days of the Filing Period for the Earliest Start Date of Work.</a:t>
            </a:r>
          </a:p>
        </p:txBody>
      </p:sp>
      <p:sp>
        <p:nvSpPr>
          <p:cNvPr id="4" name="Slide Number Placeholder 3">
            <a:extLst>
              <a:ext uri="{FF2B5EF4-FFF2-40B4-BE49-F238E27FC236}">
                <a16:creationId xmlns:a16="http://schemas.microsoft.com/office/drawing/2014/main" id="{A3BFA56D-E44A-674E-B4CD-022330F562EA}"/>
              </a:ext>
            </a:extLst>
          </p:cNvPr>
          <p:cNvSpPr>
            <a:spLocks noGrp="1"/>
          </p:cNvSpPr>
          <p:nvPr>
            <p:ph type="sldNum" sz="quarter" idx="12"/>
          </p:nvPr>
        </p:nvSpPr>
        <p:spPr/>
        <p:txBody>
          <a:bodyPr/>
          <a:lstStyle/>
          <a:p>
            <a:fld id="{9E969584-4773-A84E-8391-EEC4BE76D611}" type="slidenum">
              <a:rPr lang="en-US" smtClean="0"/>
              <a:t>26</a:t>
            </a:fld>
            <a:endParaRPr lang="en-US"/>
          </a:p>
        </p:txBody>
      </p:sp>
    </p:spTree>
    <p:extLst>
      <p:ext uri="{BB962C8B-B14F-4D97-AF65-F5344CB8AC3E}">
        <p14:creationId xmlns:p14="http://schemas.microsoft.com/office/powerpoint/2010/main" val="157438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4E63-0D58-5A99-A858-092EC98E60BA}"/>
              </a:ext>
            </a:extLst>
          </p:cNvPr>
          <p:cNvSpPr>
            <a:spLocks noGrp="1"/>
          </p:cNvSpPr>
          <p:nvPr>
            <p:ph type="title"/>
          </p:nvPr>
        </p:nvSpPr>
        <p:spPr/>
        <p:txBody>
          <a:bodyPr/>
          <a:lstStyle/>
          <a:p>
            <a:r>
              <a:rPr lang="es-ES_tradnl" dirty="0" err="1"/>
              <a:t>When</a:t>
            </a:r>
            <a:r>
              <a:rPr lang="es-ES_tradnl" dirty="0"/>
              <a:t> </a:t>
            </a:r>
            <a:r>
              <a:rPr lang="es-ES_tradnl" dirty="0" err="1"/>
              <a:t>Have</a:t>
            </a:r>
            <a:r>
              <a:rPr lang="es-ES_tradnl" dirty="0"/>
              <a:t> </a:t>
            </a:r>
            <a:r>
              <a:rPr lang="es-ES_tradnl" dirty="0" err="1"/>
              <a:t>You</a:t>
            </a:r>
            <a:r>
              <a:rPr lang="es-ES_tradnl" dirty="0"/>
              <a:t> </a:t>
            </a:r>
            <a:r>
              <a:rPr lang="es-ES_tradnl" dirty="0" err="1"/>
              <a:t>Seen</a:t>
            </a:r>
            <a:r>
              <a:rPr lang="es-ES_tradnl" dirty="0"/>
              <a:t> </a:t>
            </a:r>
            <a:r>
              <a:rPr lang="es-ES_tradnl" dirty="0" err="1"/>
              <a:t>This</a:t>
            </a:r>
            <a:r>
              <a:rPr lang="es-ES_tradnl" dirty="0"/>
              <a:t> Play </a:t>
            </a:r>
            <a:r>
              <a:rPr lang="es-ES_tradnl" dirty="0" err="1"/>
              <a:t>Out</a:t>
            </a:r>
            <a:r>
              <a:rPr lang="es-ES_tradnl" dirty="0"/>
              <a:t>?</a:t>
            </a:r>
          </a:p>
        </p:txBody>
      </p:sp>
      <p:sp>
        <p:nvSpPr>
          <p:cNvPr id="3" name="Content Placeholder 2">
            <a:extLst>
              <a:ext uri="{FF2B5EF4-FFF2-40B4-BE49-F238E27FC236}">
                <a16:creationId xmlns:a16="http://schemas.microsoft.com/office/drawing/2014/main" id="{2BD36242-32F8-B0E6-57E3-D4BF06577A3D}"/>
              </a:ext>
            </a:extLst>
          </p:cNvPr>
          <p:cNvSpPr>
            <a:spLocks noGrp="1"/>
          </p:cNvSpPr>
          <p:nvPr>
            <p:ph idx="1"/>
          </p:nvPr>
        </p:nvSpPr>
        <p:spPr/>
        <p:txBody>
          <a:bodyPr/>
          <a:lstStyle/>
          <a:p>
            <a:endParaRPr lang="es-ES_tradnl"/>
          </a:p>
        </p:txBody>
      </p:sp>
      <p:sp>
        <p:nvSpPr>
          <p:cNvPr id="4" name="Slide Number Placeholder 3">
            <a:extLst>
              <a:ext uri="{FF2B5EF4-FFF2-40B4-BE49-F238E27FC236}">
                <a16:creationId xmlns:a16="http://schemas.microsoft.com/office/drawing/2014/main" id="{F2EA58DA-C7F0-4D43-8E1A-084ACF7D464A}"/>
              </a:ext>
            </a:extLst>
          </p:cNvPr>
          <p:cNvSpPr>
            <a:spLocks noGrp="1"/>
          </p:cNvSpPr>
          <p:nvPr>
            <p:ph type="sldNum" sz="quarter" idx="12"/>
          </p:nvPr>
        </p:nvSpPr>
        <p:spPr/>
        <p:txBody>
          <a:bodyPr/>
          <a:lstStyle/>
          <a:p>
            <a:fld id="{9E969584-4773-A84E-8391-EEC4BE76D611}" type="slidenum">
              <a:rPr lang="en-US" smtClean="0"/>
              <a:t>27</a:t>
            </a:fld>
            <a:endParaRPr lang="en-US"/>
          </a:p>
        </p:txBody>
      </p:sp>
    </p:spTree>
    <p:extLst>
      <p:ext uri="{BB962C8B-B14F-4D97-AF65-F5344CB8AC3E}">
        <p14:creationId xmlns:p14="http://schemas.microsoft.com/office/powerpoint/2010/main" val="202828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40EC-577D-E42F-7C9D-AB958B6C690B}"/>
              </a:ext>
            </a:extLst>
          </p:cNvPr>
          <p:cNvSpPr>
            <a:spLocks noGrp="1"/>
          </p:cNvSpPr>
          <p:nvPr>
            <p:ph type="title"/>
          </p:nvPr>
        </p:nvSpPr>
        <p:spPr/>
        <p:txBody>
          <a:bodyPr/>
          <a:lstStyle/>
          <a:p>
            <a:r>
              <a:rPr lang="es-ES_tradnl" dirty="0" err="1"/>
              <a:t>Recreation.gov</a:t>
            </a:r>
            <a:r>
              <a:rPr lang="es-ES_tradnl" dirty="0"/>
              <a:t> </a:t>
            </a:r>
            <a:r>
              <a:rPr lang="es-ES_tradnl" dirty="0" err="1"/>
              <a:t>Permit</a:t>
            </a:r>
            <a:r>
              <a:rPr lang="es-ES_tradnl" dirty="0"/>
              <a:t> </a:t>
            </a:r>
            <a:r>
              <a:rPr lang="es-ES_tradnl" dirty="0" err="1"/>
              <a:t>Lotteries</a:t>
            </a:r>
            <a:endParaRPr lang="es-ES_tradnl" dirty="0"/>
          </a:p>
        </p:txBody>
      </p:sp>
      <p:sp>
        <p:nvSpPr>
          <p:cNvPr id="4" name="Slide Number Placeholder 3">
            <a:extLst>
              <a:ext uri="{FF2B5EF4-FFF2-40B4-BE49-F238E27FC236}">
                <a16:creationId xmlns:a16="http://schemas.microsoft.com/office/drawing/2014/main" id="{E1EAF56F-AAB3-01A7-235E-A4874875A75A}"/>
              </a:ext>
            </a:extLst>
          </p:cNvPr>
          <p:cNvSpPr>
            <a:spLocks noGrp="1"/>
          </p:cNvSpPr>
          <p:nvPr>
            <p:ph type="sldNum" sz="quarter" idx="12"/>
          </p:nvPr>
        </p:nvSpPr>
        <p:spPr/>
        <p:txBody>
          <a:bodyPr/>
          <a:lstStyle/>
          <a:p>
            <a:fld id="{9E969584-4773-A84E-8391-EEC4BE76D611}" type="slidenum">
              <a:rPr lang="en-US" smtClean="0"/>
              <a:t>28</a:t>
            </a:fld>
            <a:endParaRPr lang="en-US"/>
          </a:p>
        </p:txBody>
      </p:sp>
      <p:pic>
        <p:nvPicPr>
          <p:cNvPr id="5" name="Picture 4">
            <a:extLst>
              <a:ext uri="{FF2B5EF4-FFF2-40B4-BE49-F238E27FC236}">
                <a16:creationId xmlns:a16="http://schemas.microsoft.com/office/drawing/2014/main" id="{F124E385-1240-8877-A694-1C755F428B96}"/>
              </a:ext>
            </a:extLst>
          </p:cNvPr>
          <p:cNvPicPr>
            <a:picLocks noChangeAspect="1"/>
          </p:cNvPicPr>
          <p:nvPr/>
        </p:nvPicPr>
        <p:blipFill>
          <a:blip r:embed="rId2"/>
          <a:stretch>
            <a:fillRect/>
          </a:stretch>
        </p:blipFill>
        <p:spPr>
          <a:xfrm>
            <a:off x="838200" y="1698624"/>
            <a:ext cx="8194288" cy="4619599"/>
          </a:xfrm>
          <a:prstGeom prst="rect">
            <a:avLst/>
          </a:prstGeom>
        </p:spPr>
      </p:pic>
    </p:spTree>
    <p:extLst>
      <p:ext uri="{BB962C8B-B14F-4D97-AF65-F5344CB8AC3E}">
        <p14:creationId xmlns:p14="http://schemas.microsoft.com/office/powerpoint/2010/main" val="246364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2F15-DF8E-CFF0-2A64-5C0876383A65}"/>
              </a:ext>
            </a:extLst>
          </p:cNvPr>
          <p:cNvSpPr>
            <a:spLocks noGrp="1"/>
          </p:cNvSpPr>
          <p:nvPr>
            <p:ph type="title"/>
          </p:nvPr>
        </p:nvSpPr>
        <p:spPr/>
        <p:txBody>
          <a:bodyPr/>
          <a:lstStyle/>
          <a:p>
            <a:r>
              <a:rPr lang="es-ES_tradnl" dirty="0" err="1"/>
              <a:t>Minimum</a:t>
            </a:r>
            <a:r>
              <a:rPr lang="es-ES_tradnl" dirty="0"/>
              <a:t> </a:t>
            </a:r>
            <a:r>
              <a:rPr lang="es-ES_tradnl" dirty="0" err="1"/>
              <a:t>Quotas</a:t>
            </a:r>
            <a:r>
              <a:rPr lang="es-ES_tradnl" dirty="0"/>
              <a:t> vs </a:t>
            </a:r>
            <a:r>
              <a:rPr lang="es-ES_tradnl" dirty="0" err="1"/>
              <a:t>Reserved</a:t>
            </a:r>
            <a:r>
              <a:rPr lang="es-ES_tradnl" dirty="0"/>
              <a:t> Positions</a:t>
            </a:r>
          </a:p>
        </p:txBody>
      </p:sp>
      <p:sp>
        <p:nvSpPr>
          <p:cNvPr id="3" name="Content Placeholder 2">
            <a:extLst>
              <a:ext uri="{FF2B5EF4-FFF2-40B4-BE49-F238E27FC236}">
                <a16:creationId xmlns:a16="http://schemas.microsoft.com/office/drawing/2014/main" id="{518F30B5-1E4A-FF96-F2B5-DE95D161E23D}"/>
              </a:ext>
            </a:extLst>
          </p:cNvPr>
          <p:cNvSpPr>
            <a:spLocks noGrp="1"/>
          </p:cNvSpPr>
          <p:nvPr>
            <p:ph idx="1"/>
          </p:nvPr>
        </p:nvSpPr>
        <p:spPr>
          <a:xfrm>
            <a:off x="838200" y="1825625"/>
            <a:ext cx="11177588" cy="4351338"/>
          </a:xfrm>
        </p:spPr>
        <p:txBody>
          <a:bodyPr>
            <a:noAutofit/>
          </a:bodyPr>
          <a:lstStyle/>
          <a:p>
            <a:pPr marL="0" indent="0">
              <a:buNone/>
            </a:pPr>
            <a:r>
              <a:rPr lang="es-ES_tradnl" sz="2600" dirty="0"/>
              <a:t>Key </a:t>
            </a:r>
            <a:r>
              <a:rPr lang="es-ES_tradnl" sz="2600" dirty="0" err="1"/>
              <a:t>difference</a:t>
            </a:r>
            <a:r>
              <a:rPr lang="es-ES_tradnl" sz="2600" dirty="0"/>
              <a:t> </a:t>
            </a:r>
            <a:r>
              <a:rPr lang="es-ES_tradnl" sz="2600" dirty="0" err="1"/>
              <a:t>is</a:t>
            </a:r>
            <a:r>
              <a:rPr lang="es-ES_tradnl" sz="2600" dirty="0"/>
              <a:t> </a:t>
            </a:r>
            <a:r>
              <a:rPr lang="es-ES_tradnl" sz="2600" dirty="0" err="1"/>
              <a:t>how</a:t>
            </a:r>
            <a:r>
              <a:rPr lang="es-ES_tradnl" sz="2600" dirty="0"/>
              <a:t> </a:t>
            </a:r>
            <a:r>
              <a:rPr lang="es-ES_tradnl" sz="2600" dirty="0" err="1"/>
              <a:t>they</a:t>
            </a:r>
            <a:r>
              <a:rPr lang="es-ES_tradnl" sz="2600" dirty="0"/>
              <a:t> </a:t>
            </a:r>
            <a:r>
              <a:rPr lang="es-ES_tradnl" sz="2600" dirty="0" err="1"/>
              <a:t>handle</a:t>
            </a:r>
            <a:r>
              <a:rPr lang="es-ES_tradnl" sz="2600" dirty="0"/>
              <a:t> </a:t>
            </a:r>
            <a:r>
              <a:rPr lang="es-ES_tradnl" sz="2600" dirty="0" err="1"/>
              <a:t>overlapping</a:t>
            </a:r>
            <a:r>
              <a:rPr lang="es-ES_tradnl" sz="2600" dirty="0"/>
              <a:t> </a:t>
            </a:r>
            <a:r>
              <a:rPr lang="es-ES_tradnl" sz="2600" dirty="0" err="1"/>
              <a:t>categories</a:t>
            </a:r>
            <a:r>
              <a:rPr lang="es-ES_tradnl" sz="2600" dirty="0"/>
              <a:t>.</a:t>
            </a:r>
          </a:p>
          <a:p>
            <a:pPr marL="0" indent="0">
              <a:buNone/>
            </a:pPr>
            <a:endParaRPr lang="es-ES_tradnl" sz="2600" dirty="0"/>
          </a:p>
          <a:p>
            <a:pPr marL="0" indent="0">
              <a:buNone/>
            </a:pPr>
            <a:r>
              <a:rPr lang="es-ES_tradnl" sz="2600" b="1" dirty="0" err="1"/>
              <a:t>Quotas</a:t>
            </a:r>
            <a:r>
              <a:rPr lang="es-ES_tradnl" sz="2600" b="1" dirty="0"/>
              <a:t>: </a:t>
            </a:r>
            <a:r>
              <a:rPr lang="es-ES_tradnl" sz="2600" dirty="0" err="1"/>
              <a:t>individuals</a:t>
            </a:r>
            <a:r>
              <a:rPr lang="es-ES_tradnl" sz="2600" dirty="0"/>
              <a:t> </a:t>
            </a:r>
            <a:r>
              <a:rPr lang="es-ES_tradnl" sz="2600" dirty="0" err="1"/>
              <a:t>contribute</a:t>
            </a:r>
            <a:r>
              <a:rPr lang="es-ES_tradnl" sz="2600" dirty="0"/>
              <a:t> </a:t>
            </a:r>
            <a:r>
              <a:rPr lang="es-ES_tradnl" sz="2600" dirty="0" err="1"/>
              <a:t>to</a:t>
            </a:r>
            <a:r>
              <a:rPr lang="es-ES_tradnl" sz="2600" dirty="0"/>
              <a:t> </a:t>
            </a:r>
            <a:r>
              <a:rPr lang="es-ES_tradnl" sz="2600" dirty="0" err="1"/>
              <a:t>minimum</a:t>
            </a:r>
            <a:r>
              <a:rPr lang="es-ES_tradnl" sz="2600" dirty="0"/>
              <a:t> </a:t>
            </a:r>
            <a:r>
              <a:rPr lang="es-ES_tradnl" sz="2600" dirty="0" err="1"/>
              <a:t>quota</a:t>
            </a:r>
            <a:r>
              <a:rPr lang="es-ES_tradnl" sz="2600" dirty="0"/>
              <a:t> </a:t>
            </a:r>
            <a:r>
              <a:rPr lang="es-ES_tradnl" sz="2600" dirty="0" err="1"/>
              <a:t>for</a:t>
            </a:r>
            <a:r>
              <a:rPr lang="es-ES_tradnl" sz="2600" dirty="0"/>
              <a:t> </a:t>
            </a:r>
            <a:r>
              <a:rPr lang="es-ES_tradnl" sz="2600" i="1" dirty="0" err="1"/>
              <a:t>every</a:t>
            </a:r>
            <a:r>
              <a:rPr lang="es-ES_tradnl" sz="2600" i="1" dirty="0"/>
              <a:t> </a:t>
            </a:r>
            <a:r>
              <a:rPr lang="es-ES_tradnl" sz="2600" dirty="0" err="1"/>
              <a:t>group</a:t>
            </a:r>
            <a:r>
              <a:rPr lang="es-ES_tradnl" sz="2600" dirty="0"/>
              <a:t> </a:t>
            </a:r>
            <a:r>
              <a:rPr lang="es-ES_tradnl" sz="2600" dirty="0" err="1"/>
              <a:t>they</a:t>
            </a:r>
            <a:r>
              <a:rPr lang="es-ES_tradnl" sz="2600" dirty="0"/>
              <a:t> </a:t>
            </a:r>
            <a:r>
              <a:rPr lang="es-ES_tradnl" sz="2600" dirty="0" err="1"/>
              <a:t>belong</a:t>
            </a:r>
            <a:r>
              <a:rPr lang="es-ES_tradnl" sz="2600" dirty="0"/>
              <a:t> </a:t>
            </a:r>
            <a:r>
              <a:rPr lang="es-ES_tradnl" sz="2600" dirty="0" err="1"/>
              <a:t>to</a:t>
            </a:r>
            <a:r>
              <a:rPr lang="es-ES_tradnl" sz="2600" dirty="0"/>
              <a:t>.</a:t>
            </a:r>
          </a:p>
          <a:p>
            <a:r>
              <a:rPr lang="es-ES_tradnl" sz="2600" dirty="0" err="1"/>
              <a:t>If</a:t>
            </a:r>
            <a:r>
              <a:rPr lang="es-ES_tradnl" sz="2600" dirty="0"/>
              <a:t> </a:t>
            </a:r>
            <a:r>
              <a:rPr lang="es-ES_tradnl" sz="2600" dirty="0" err="1"/>
              <a:t>we</a:t>
            </a:r>
            <a:r>
              <a:rPr lang="es-ES_tradnl" sz="2600" dirty="0"/>
              <a:t> </a:t>
            </a:r>
            <a:r>
              <a:rPr lang="es-ES_tradnl" sz="2600" dirty="0" err="1"/>
              <a:t>have</a:t>
            </a:r>
            <a:r>
              <a:rPr lang="es-ES_tradnl" sz="2600" dirty="0"/>
              <a:t> </a:t>
            </a:r>
            <a:r>
              <a:rPr lang="es-ES_tradnl" sz="2600" dirty="0" err="1"/>
              <a:t>minimum</a:t>
            </a:r>
            <a:r>
              <a:rPr lang="es-ES_tradnl" sz="2600" dirty="0"/>
              <a:t> </a:t>
            </a:r>
            <a:r>
              <a:rPr lang="es-ES_tradnl" sz="2600" dirty="0" err="1"/>
              <a:t>quotas</a:t>
            </a:r>
            <a:r>
              <a:rPr lang="es-ES_tradnl" sz="2600" dirty="0"/>
              <a:t> </a:t>
            </a:r>
            <a:r>
              <a:rPr lang="es-ES_tradnl" sz="2600" dirty="0" err="1"/>
              <a:t>of</a:t>
            </a:r>
            <a:r>
              <a:rPr lang="es-ES_tradnl" sz="2600" dirty="0"/>
              <a:t> </a:t>
            </a:r>
            <a:r>
              <a:rPr lang="es-ES_tradnl" sz="2600" dirty="0" err="1"/>
              <a:t>one</a:t>
            </a:r>
            <a:r>
              <a:rPr lang="es-ES_tradnl" sz="2600" dirty="0"/>
              <a:t> </a:t>
            </a:r>
            <a:r>
              <a:rPr lang="es-ES_tradnl" sz="2600" dirty="0" err="1"/>
              <a:t>woman</a:t>
            </a:r>
            <a:r>
              <a:rPr lang="es-ES_tradnl" sz="2600" dirty="0"/>
              <a:t> and </a:t>
            </a:r>
            <a:r>
              <a:rPr lang="es-ES_tradnl" sz="2600" dirty="0" err="1"/>
              <a:t>one</a:t>
            </a:r>
            <a:r>
              <a:rPr lang="es-ES_tradnl" sz="2600" dirty="0"/>
              <a:t> </a:t>
            </a:r>
            <a:r>
              <a:rPr lang="es-ES_tradnl" sz="2600" dirty="0" err="1"/>
              <a:t>minority</a:t>
            </a:r>
            <a:r>
              <a:rPr lang="es-ES_tradnl" sz="2600" dirty="0"/>
              <a:t> candidate, a </a:t>
            </a:r>
            <a:r>
              <a:rPr lang="es-ES_tradnl" sz="2600" dirty="0" err="1"/>
              <a:t>female</a:t>
            </a:r>
            <a:r>
              <a:rPr lang="es-ES_tradnl" sz="2600" dirty="0"/>
              <a:t> </a:t>
            </a:r>
            <a:r>
              <a:rPr lang="es-ES_tradnl" sz="2600" dirty="0" err="1"/>
              <a:t>minority</a:t>
            </a:r>
            <a:r>
              <a:rPr lang="es-ES_tradnl" sz="2600" dirty="0"/>
              <a:t> candidate can </a:t>
            </a:r>
            <a:r>
              <a:rPr lang="es-ES_tradnl" sz="2600" dirty="0" err="1"/>
              <a:t>satisfy</a:t>
            </a:r>
            <a:r>
              <a:rPr lang="es-ES_tradnl" sz="2600" dirty="0"/>
              <a:t> </a:t>
            </a:r>
            <a:r>
              <a:rPr lang="es-ES_tradnl" sz="2600" dirty="0" err="1"/>
              <a:t>both</a:t>
            </a:r>
            <a:r>
              <a:rPr lang="es-ES_tradnl" sz="2600" dirty="0"/>
              <a:t> </a:t>
            </a:r>
            <a:r>
              <a:rPr lang="es-ES_tradnl" sz="2600" dirty="0" err="1"/>
              <a:t>simultaneously</a:t>
            </a:r>
            <a:r>
              <a:rPr lang="es-ES_tradnl" sz="2600" dirty="0"/>
              <a:t>.</a:t>
            </a:r>
          </a:p>
          <a:p>
            <a:pPr marL="0" indent="0">
              <a:buNone/>
            </a:pPr>
            <a:endParaRPr lang="es-ES_tradnl" sz="2600" dirty="0"/>
          </a:p>
          <a:p>
            <a:pPr marL="0" indent="0">
              <a:buNone/>
            </a:pPr>
            <a:r>
              <a:rPr lang="es-ES_tradnl" sz="2600" b="1" dirty="0"/>
              <a:t>Reserves: </a:t>
            </a:r>
            <a:r>
              <a:rPr lang="es-ES_tradnl" sz="2600" dirty="0" err="1"/>
              <a:t>individuals</a:t>
            </a:r>
            <a:r>
              <a:rPr lang="es-ES_tradnl" sz="2600" dirty="0"/>
              <a:t> </a:t>
            </a:r>
            <a:r>
              <a:rPr lang="es-ES_tradnl" sz="2600" dirty="0" err="1"/>
              <a:t>claim</a:t>
            </a:r>
            <a:r>
              <a:rPr lang="es-ES_tradnl" sz="2600" dirty="0"/>
              <a:t> </a:t>
            </a:r>
            <a:r>
              <a:rPr lang="es-ES_tradnl" sz="2600" dirty="0" err="1"/>
              <a:t>one</a:t>
            </a:r>
            <a:r>
              <a:rPr lang="es-ES_tradnl" sz="2600" dirty="0"/>
              <a:t> position (</a:t>
            </a:r>
            <a:r>
              <a:rPr lang="es-ES_tradnl" sz="2600" dirty="0" err="1"/>
              <a:t>reserved</a:t>
            </a:r>
            <a:r>
              <a:rPr lang="es-ES_tradnl" sz="2600" dirty="0"/>
              <a:t> </a:t>
            </a:r>
            <a:r>
              <a:rPr lang="es-ES_tradnl" sz="2600" dirty="0" err="1"/>
              <a:t>for</a:t>
            </a:r>
            <a:r>
              <a:rPr lang="es-ES_tradnl" sz="2600" dirty="0"/>
              <a:t> </a:t>
            </a:r>
            <a:r>
              <a:rPr lang="es-ES_tradnl" sz="2600" i="1" dirty="0" err="1"/>
              <a:t>one</a:t>
            </a:r>
            <a:r>
              <a:rPr lang="es-ES_tradnl" sz="2600" dirty="0"/>
              <a:t> </a:t>
            </a:r>
            <a:r>
              <a:rPr lang="es-ES_tradnl" sz="2600" dirty="0" err="1"/>
              <a:t>group</a:t>
            </a:r>
            <a:r>
              <a:rPr lang="es-ES_tradnl" sz="2600" dirty="0"/>
              <a:t> </a:t>
            </a:r>
            <a:r>
              <a:rPr lang="es-ES_tradnl" sz="2600" dirty="0" err="1"/>
              <a:t>they</a:t>
            </a:r>
            <a:r>
              <a:rPr lang="es-ES_tradnl" sz="2600" dirty="0"/>
              <a:t> </a:t>
            </a:r>
            <a:r>
              <a:rPr lang="es-ES_tradnl" sz="2600" dirty="0" err="1"/>
              <a:t>belong</a:t>
            </a:r>
            <a:r>
              <a:rPr lang="es-ES_tradnl" sz="2600" dirty="0"/>
              <a:t> </a:t>
            </a:r>
            <a:r>
              <a:rPr lang="es-ES_tradnl" sz="2600" dirty="0" err="1"/>
              <a:t>to</a:t>
            </a:r>
            <a:r>
              <a:rPr lang="es-ES_tradnl" sz="2600" dirty="0"/>
              <a:t>).</a:t>
            </a:r>
          </a:p>
          <a:p>
            <a:r>
              <a:rPr lang="es-ES_tradnl" sz="2600" dirty="0" err="1"/>
              <a:t>If</a:t>
            </a:r>
            <a:r>
              <a:rPr lang="es-ES_tradnl" sz="2600" dirty="0"/>
              <a:t> </a:t>
            </a:r>
            <a:r>
              <a:rPr lang="es-ES_tradnl" sz="2600" dirty="0" err="1"/>
              <a:t>we</a:t>
            </a:r>
            <a:r>
              <a:rPr lang="es-ES_tradnl" sz="2600" dirty="0"/>
              <a:t> reserve </a:t>
            </a:r>
            <a:r>
              <a:rPr lang="es-ES_tradnl" sz="2600" dirty="0" err="1"/>
              <a:t>one</a:t>
            </a:r>
            <a:r>
              <a:rPr lang="es-ES_tradnl" sz="2600" dirty="0"/>
              <a:t> position </a:t>
            </a:r>
            <a:r>
              <a:rPr lang="es-ES_tradnl" sz="2600" dirty="0" err="1"/>
              <a:t>for</a:t>
            </a:r>
            <a:r>
              <a:rPr lang="es-ES_tradnl" sz="2600" dirty="0"/>
              <a:t> a </a:t>
            </a:r>
            <a:r>
              <a:rPr lang="es-ES_tradnl" sz="2600" dirty="0" err="1"/>
              <a:t>woman</a:t>
            </a:r>
            <a:r>
              <a:rPr lang="es-ES_tradnl" sz="2600" dirty="0"/>
              <a:t> and </a:t>
            </a:r>
            <a:r>
              <a:rPr lang="es-ES_tradnl" sz="2600" dirty="0" err="1"/>
              <a:t>another</a:t>
            </a:r>
            <a:r>
              <a:rPr lang="es-ES_tradnl" sz="2600" dirty="0"/>
              <a:t> </a:t>
            </a:r>
            <a:r>
              <a:rPr lang="es-ES_tradnl" sz="2600" dirty="0" err="1"/>
              <a:t>for</a:t>
            </a:r>
            <a:r>
              <a:rPr lang="es-ES_tradnl" sz="2600" dirty="0"/>
              <a:t> a </a:t>
            </a:r>
            <a:r>
              <a:rPr lang="es-ES_tradnl" sz="2600" dirty="0" err="1"/>
              <a:t>minority</a:t>
            </a:r>
            <a:r>
              <a:rPr lang="es-ES_tradnl" sz="2600" dirty="0"/>
              <a:t> candidate, a </a:t>
            </a:r>
            <a:r>
              <a:rPr lang="es-ES_tradnl" sz="2600" dirty="0" err="1"/>
              <a:t>female</a:t>
            </a:r>
            <a:r>
              <a:rPr lang="es-ES_tradnl" sz="2600" dirty="0"/>
              <a:t> </a:t>
            </a:r>
            <a:r>
              <a:rPr lang="es-ES_tradnl" sz="2600" dirty="0" err="1"/>
              <a:t>minority</a:t>
            </a:r>
            <a:r>
              <a:rPr lang="es-ES_tradnl" sz="2600" dirty="0"/>
              <a:t> candidate can </a:t>
            </a:r>
            <a:r>
              <a:rPr lang="es-ES_tradnl" sz="2600" dirty="0" err="1"/>
              <a:t>fill</a:t>
            </a:r>
            <a:r>
              <a:rPr lang="es-ES_tradnl" sz="2600" dirty="0"/>
              <a:t> </a:t>
            </a:r>
            <a:r>
              <a:rPr lang="es-ES_tradnl" sz="2600" dirty="0" err="1"/>
              <a:t>either</a:t>
            </a:r>
            <a:r>
              <a:rPr lang="es-ES_tradnl" sz="2600" dirty="0"/>
              <a:t> position (</a:t>
            </a:r>
            <a:r>
              <a:rPr lang="es-ES_tradnl" sz="2600" dirty="0" err="1"/>
              <a:t>but</a:t>
            </a:r>
            <a:r>
              <a:rPr lang="es-ES_tradnl" sz="2600" dirty="0"/>
              <a:t> </a:t>
            </a:r>
            <a:r>
              <a:rPr lang="es-ES_tradnl" sz="2600" dirty="0" err="1"/>
              <a:t>not</a:t>
            </a:r>
            <a:r>
              <a:rPr lang="es-ES_tradnl" sz="2600" dirty="0"/>
              <a:t> </a:t>
            </a:r>
            <a:r>
              <a:rPr lang="es-ES_tradnl" sz="2600" dirty="0" err="1"/>
              <a:t>both</a:t>
            </a:r>
            <a:r>
              <a:rPr lang="es-ES_tradnl" sz="2600" dirty="0"/>
              <a:t>).</a:t>
            </a:r>
          </a:p>
        </p:txBody>
      </p:sp>
      <p:sp>
        <p:nvSpPr>
          <p:cNvPr id="4" name="Slide Number Placeholder 3">
            <a:extLst>
              <a:ext uri="{FF2B5EF4-FFF2-40B4-BE49-F238E27FC236}">
                <a16:creationId xmlns:a16="http://schemas.microsoft.com/office/drawing/2014/main" id="{C6647E37-C01A-8BF6-3EEB-00CC40B2E461}"/>
              </a:ext>
            </a:extLst>
          </p:cNvPr>
          <p:cNvSpPr>
            <a:spLocks noGrp="1"/>
          </p:cNvSpPr>
          <p:nvPr>
            <p:ph type="sldNum" sz="quarter" idx="12"/>
          </p:nvPr>
        </p:nvSpPr>
        <p:spPr/>
        <p:txBody>
          <a:bodyPr/>
          <a:lstStyle/>
          <a:p>
            <a:fld id="{9E969584-4773-A84E-8391-EEC4BE76D611}" type="slidenum">
              <a:rPr lang="en-US" smtClean="0"/>
              <a:t>2</a:t>
            </a:fld>
            <a:endParaRPr lang="en-US"/>
          </a:p>
        </p:txBody>
      </p:sp>
      <p:sp>
        <p:nvSpPr>
          <p:cNvPr id="5" name="TextBox 4">
            <a:extLst>
              <a:ext uri="{FF2B5EF4-FFF2-40B4-BE49-F238E27FC236}">
                <a16:creationId xmlns:a16="http://schemas.microsoft.com/office/drawing/2014/main" id="{3D1B31E1-DA72-D2C7-DBBC-042319C23B33}"/>
              </a:ext>
            </a:extLst>
          </p:cNvPr>
          <p:cNvSpPr txBox="1"/>
          <p:nvPr/>
        </p:nvSpPr>
        <p:spPr>
          <a:xfrm>
            <a:off x="1057275" y="6050290"/>
            <a:ext cx="8034764" cy="492443"/>
          </a:xfrm>
          <a:prstGeom prst="rect">
            <a:avLst/>
          </a:prstGeom>
          <a:noFill/>
        </p:spPr>
        <p:txBody>
          <a:bodyPr wrap="none" rtlCol="0">
            <a:spAutoFit/>
          </a:bodyPr>
          <a:lstStyle/>
          <a:p>
            <a:r>
              <a:rPr lang="es-ES_tradnl" sz="2600" dirty="0" err="1">
                <a:solidFill>
                  <a:schemeClr val="accent1"/>
                </a:solidFill>
              </a:rPr>
              <a:t>Some</a:t>
            </a:r>
            <a:r>
              <a:rPr lang="es-ES_tradnl" sz="2600" dirty="0">
                <a:solidFill>
                  <a:schemeClr val="accent1"/>
                </a:solidFill>
              </a:rPr>
              <a:t> </a:t>
            </a:r>
            <a:r>
              <a:rPr lang="es-ES_tradnl" sz="2600" dirty="0" err="1">
                <a:solidFill>
                  <a:schemeClr val="accent1"/>
                </a:solidFill>
              </a:rPr>
              <a:t>ambiguity</a:t>
            </a:r>
            <a:r>
              <a:rPr lang="es-ES_tradnl" sz="2600" dirty="0">
                <a:solidFill>
                  <a:schemeClr val="accent1"/>
                </a:solidFill>
              </a:rPr>
              <a:t>: </a:t>
            </a:r>
            <a:r>
              <a:rPr lang="es-ES_tradnl" sz="2600" dirty="0" err="1">
                <a:solidFill>
                  <a:schemeClr val="accent1"/>
                </a:solidFill>
              </a:rPr>
              <a:t>which</a:t>
            </a:r>
            <a:r>
              <a:rPr lang="es-ES_tradnl" sz="2600" dirty="0">
                <a:solidFill>
                  <a:schemeClr val="accent1"/>
                </a:solidFill>
              </a:rPr>
              <a:t> position </a:t>
            </a:r>
            <a:r>
              <a:rPr lang="es-ES_tradnl" sz="2600" dirty="0" err="1">
                <a:solidFill>
                  <a:schemeClr val="accent1"/>
                </a:solidFill>
              </a:rPr>
              <a:t>should</a:t>
            </a:r>
            <a:r>
              <a:rPr lang="es-ES_tradnl" sz="2600" dirty="0">
                <a:solidFill>
                  <a:schemeClr val="accent1"/>
                </a:solidFill>
              </a:rPr>
              <a:t> </a:t>
            </a:r>
            <a:r>
              <a:rPr lang="es-ES_tradnl" sz="2600" dirty="0" err="1">
                <a:solidFill>
                  <a:schemeClr val="accent1"/>
                </a:solidFill>
              </a:rPr>
              <a:t>this</a:t>
            </a:r>
            <a:r>
              <a:rPr lang="es-ES_tradnl" sz="2600" dirty="0">
                <a:solidFill>
                  <a:schemeClr val="accent1"/>
                </a:solidFill>
              </a:rPr>
              <a:t> candidate </a:t>
            </a:r>
            <a:r>
              <a:rPr lang="es-ES_tradnl" sz="2600" dirty="0" err="1">
                <a:solidFill>
                  <a:schemeClr val="accent1"/>
                </a:solidFill>
              </a:rPr>
              <a:t>fill</a:t>
            </a:r>
            <a:r>
              <a:rPr lang="es-ES_tradnl" sz="2600" dirty="0">
                <a:solidFill>
                  <a:schemeClr val="accent1"/>
                </a:solidFill>
              </a:rPr>
              <a:t>?</a:t>
            </a:r>
          </a:p>
        </p:txBody>
      </p:sp>
    </p:spTree>
    <p:extLst>
      <p:ext uri="{BB962C8B-B14F-4D97-AF65-F5344CB8AC3E}">
        <p14:creationId xmlns:p14="http://schemas.microsoft.com/office/powerpoint/2010/main" val="38597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E193-6941-9EDF-5CE4-31C8C2B90F9F}"/>
              </a:ext>
            </a:extLst>
          </p:cNvPr>
          <p:cNvSpPr>
            <a:spLocks noGrp="1"/>
          </p:cNvSpPr>
          <p:nvPr>
            <p:ph type="title"/>
          </p:nvPr>
        </p:nvSpPr>
        <p:spPr/>
        <p:txBody>
          <a:bodyPr/>
          <a:lstStyle/>
          <a:p>
            <a:r>
              <a:rPr lang="es-ES_tradnl" dirty="0"/>
              <a:t>COVID-19 </a:t>
            </a:r>
            <a:r>
              <a:rPr lang="es-ES_tradnl" dirty="0" err="1"/>
              <a:t>Vaccine</a:t>
            </a:r>
            <a:r>
              <a:rPr lang="es-ES_tradnl" dirty="0"/>
              <a:t> </a:t>
            </a:r>
            <a:r>
              <a:rPr lang="es-ES_tradnl" dirty="0" err="1"/>
              <a:t>Reservations</a:t>
            </a:r>
            <a:endParaRPr lang="es-ES_tradnl" dirty="0"/>
          </a:p>
        </p:txBody>
      </p:sp>
      <p:sp>
        <p:nvSpPr>
          <p:cNvPr id="4" name="Slide Number Placeholder 3">
            <a:extLst>
              <a:ext uri="{FF2B5EF4-FFF2-40B4-BE49-F238E27FC236}">
                <a16:creationId xmlns:a16="http://schemas.microsoft.com/office/drawing/2014/main" id="{3A3AD6F0-3011-1A2E-1051-C252CD1018AF}"/>
              </a:ext>
            </a:extLst>
          </p:cNvPr>
          <p:cNvSpPr>
            <a:spLocks noGrp="1"/>
          </p:cNvSpPr>
          <p:nvPr>
            <p:ph type="sldNum" sz="quarter" idx="12"/>
          </p:nvPr>
        </p:nvSpPr>
        <p:spPr/>
        <p:txBody>
          <a:bodyPr/>
          <a:lstStyle/>
          <a:p>
            <a:fld id="{9E969584-4773-A84E-8391-EEC4BE76D611}" type="slidenum">
              <a:rPr lang="en-US" smtClean="0"/>
              <a:t>29</a:t>
            </a:fld>
            <a:endParaRPr lang="en-US"/>
          </a:p>
        </p:txBody>
      </p:sp>
      <p:pic>
        <p:nvPicPr>
          <p:cNvPr id="5" name="Picture 4">
            <a:extLst>
              <a:ext uri="{FF2B5EF4-FFF2-40B4-BE49-F238E27FC236}">
                <a16:creationId xmlns:a16="http://schemas.microsoft.com/office/drawing/2014/main" id="{AF0F93CD-130B-890A-1FDE-0F4F7F42048C}"/>
              </a:ext>
            </a:extLst>
          </p:cNvPr>
          <p:cNvPicPr>
            <a:picLocks noChangeAspect="1"/>
          </p:cNvPicPr>
          <p:nvPr/>
        </p:nvPicPr>
        <p:blipFill>
          <a:blip r:embed="rId2"/>
          <a:stretch>
            <a:fillRect/>
          </a:stretch>
        </p:blipFill>
        <p:spPr>
          <a:xfrm>
            <a:off x="2877015" y="1545758"/>
            <a:ext cx="9212492" cy="5158996"/>
          </a:xfrm>
          <a:prstGeom prst="rect">
            <a:avLst/>
          </a:prstGeom>
        </p:spPr>
      </p:pic>
      <p:pic>
        <p:nvPicPr>
          <p:cNvPr id="6" name="Picture 5">
            <a:extLst>
              <a:ext uri="{FF2B5EF4-FFF2-40B4-BE49-F238E27FC236}">
                <a16:creationId xmlns:a16="http://schemas.microsoft.com/office/drawing/2014/main" id="{BB3275E2-8811-F570-EE1D-A8A36AAE6362}"/>
              </a:ext>
            </a:extLst>
          </p:cNvPr>
          <p:cNvPicPr>
            <a:picLocks noChangeAspect="1"/>
          </p:cNvPicPr>
          <p:nvPr/>
        </p:nvPicPr>
        <p:blipFill>
          <a:blip r:embed="rId3"/>
          <a:stretch>
            <a:fillRect/>
          </a:stretch>
        </p:blipFill>
        <p:spPr>
          <a:xfrm>
            <a:off x="838200" y="3429000"/>
            <a:ext cx="4098462" cy="2722336"/>
          </a:xfrm>
          <a:prstGeom prst="rect">
            <a:avLst/>
          </a:prstGeom>
        </p:spPr>
      </p:pic>
    </p:spTree>
    <p:extLst>
      <p:ext uri="{BB962C8B-B14F-4D97-AF65-F5344CB8AC3E}">
        <p14:creationId xmlns:p14="http://schemas.microsoft.com/office/powerpoint/2010/main" val="185807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1CF1-B470-2421-6C7D-7B33F626DE80}"/>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8634F270-9BF6-40FE-BAE5-1101BC08E5DF}"/>
              </a:ext>
            </a:extLst>
          </p:cNvPr>
          <p:cNvSpPr>
            <a:spLocks noGrp="1"/>
          </p:cNvSpPr>
          <p:nvPr>
            <p:ph idx="1"/>
          </p:nvPr>
        </p:nvSpPr>
        <p:spPr/>
        <p:txBody>
          <a:bodyPr/>
          <a:lstStyle/>
          <a:p>
            <a:endParaRPr lang="es-ES_tradnl" dirty="0"/>
          </a:p>
        </p:txBody>
      </p:sp>
      <p:sp>
        <p:nvSpPr>
          <p:cNvPr id="4" name="Slide Number Placeholder 3">
            <a:extLst>
              <a:ext uri="{FF2B5EF4-FFF2-40B4-BE49-F238E27FC236}">
                <a16:creationId xmlns:a16="http://schemas.microsoft.com/office/drawing/2014/main" id="{E9E76A75-30C9-23F9-495E-F50F556CA1B6}"/>
              </a:ext>
            </a:extLst>
          </p:cNvPr>
          <p:cNvSpPr>
            <a:spLocks noGrp="1"/>
          </p:cNvSpPr>
          <p:nvPr>
            <p:ph type="sldNum" sz="quarter" idx="12"/>
          </p:nvPr>
        </p:nvSpPr>
        <p:spPr/>
        <p:txBody>
          <a:bodyPr/>
          <a:lstStyle/>
          <a:p>
            <a:fld id="{9E969584-4773-A84E-8391-EEC4BE76D611}" type="slidenum">
              <a:rPr lang="en-US" smtClean="0"/>
              <a:t>30</a:t>
            </a:fld>
            <a:endParaRPr lang="en-US"/>
          </a:p>
        </p:txBody>
      </p:sp>
      <p:pic>
        <p:nvPicPr>
          <p:cNvPr id="5" name="Picture 4">
            <a:extLst>
              <a:ext uri="{FF2B5EF4-FFF2-40B4-BE49-F238E27FC236}">
                <a16:creationId xmlns:a16="http://schemas.microsoft.com/office/drawing/2014/main" id="{ED7EACF8-78A8-DEC3-A481-30A4CE1EB6D8}"/>
              </a:ext>
            </a:extLst>
          </p:cNvPr>
          <p:cNvPicPr>
            <a:picLocks noChangeAspect="1"/>
          </p:cNvPicPr>
          <p:nvPr/>
        </p:nvPicPr>
        <p:blipFill>
          <a:blip r:embed="rId2"/>
          <a:stretch>
            <a:fillRect/>
          </a:stretch>
        </p:blipFill>
        <p:spPr>
          <a:xfrm>
            <a:off x="838200" y="711200"/>
            <a:ext cx="8525933" cy="5683955"/>
          </a:xfrm>
          <a:prstGeom prst="rect">
            <a:avLst/>
          </a:prstGeom>
        </p:spPr>
      </p:pic>
    </p:spTree>
    <p:extLst>
      <p:ext uri="{BB962C8B-B14F-4D97-AF65-F5344CB8AC3E}">
        <p14:creationId xmlns:p14="http://schemas.microsoft.com/office/powerpoint/2010/main" val="694890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0825-E19E-1DDC-B6E5-5C695250C498}"/>
              </a:ext>
            </a:extLst>
          </p:cNvPr>
          <p:cNvSpPr>
            <a:spLocks noGrp="1"/>
          </p:cNvSpPr>
          <p:nvPr>
            <p:ph type="title"/>
          </p:nvPr>
        </p:nvSpPr>
        <p:spPr/>
        <p:txBody>
          <a:bodyPr/>
          <a:lstStyle/>
          <a:p>
            <a:r>
              <a:rPr lang="es-ES_tradnl" dirty="0" err="1"/>
              <a:t>Figured</a:t>
            </a:r>
            <a:r>
              <a:rPr lang="es-ES_tradnl" dirty="0"/>
              <a:t> </a:t>
            </a:r>
            <a:r>
              <a:rPr lang="es-ES_tradnl" dirty="0" err="1"/>
              <a:t>it</a:t>
            </a:r>
            <a:r>
              <a:rPr lang="es-ES_tradnl" dirty="0"/>
              <a:t> </a:t>
            </a:r>
            <a:r>
              <a:rPr lang="es-ES_tradnl" dirty="0" err="1"/>
              <a:t>Out</a:t>
            </a:r>
            <a:endParaRPr lang="es-ES_tradnl" dirty="0"/>
          </a:p>
        </p:txBody>
      </p:sp>
      <p:sp>
        <p:nvSpPr>
          <p:cNvPr id="3" name="Content Placeholder 2">
            <a:extLst>
              <a:ext uri="{FF2B5EF4-FFF2-40B4-BE49-F238E27FC236}">
                <a16:creationId xmlns:a16="http://schemas.microsoft.com/office/drawing/2014/main" id="{33846EC4-F92C-87BF-8E04-52A0F8FB999A}"/>
              </a:ext>
            </a:extLst>
          </p:cNvPr>
          <p:cNvSpPr>
            <a:spLocks noGrp="1"/>
          </p:cNvSpPr>
          <p:nvPr>
            <p:ph idx="1"/>
          </p:nvPr>
        </p:nvSpPr>
        <p:spPr/>
        <p:txBody>
          <a:bodyPr>
            <a:normAutofit fontScale="62500" lnSpcReduction="20000"/>
          </a:bodyPr>
          <a:lstStyle/>
          <a:p>
            <a:pPr algn="l"/>
            <a:r>
              <a:rPr lang="en-US" b="1" i="0" dirty="0">
                <a:effectLst/>
                <a:latin typeface="var(--h2_typography-font-family)"/>
              </a:rPr>
              <a:t>Three largest housing agencies exceed 45,000 total applications</a:t>
            </a:r>
          </a:p>
          <a:p>
            <a:pPr algn="l"/>
            <a:r>
              <a:rPr lang="en-US" b="0" i="0" dirty="0">
                <a:solidFill>
                  <a:srgbClr val="000000"/>
                </a:solidFill>
                <a:effectLst/>
                <a:latin typeface="Arial" panose="020B0604020202020204" pitchFamily="34" charset="0"/>
              </a:rPr>
              <a:t>When the state’s three largest housing authorities opened their waiting lists for applications earlier this month, they knew the demand would be high. For the </a:t>
            </a:r>
            <a:r>
              <a:rPr lang="en-US" b="0" i="0" u="none" strike="noStrike" dirty="0">
                <a:solidFill>
                  <a:srgbClr val="000000"/>
                </a:solidFill>
                <a:effectLst/>
                <a:latin typeface="Arial" panose="020B0604020202020204" pitchFamily="34" charset="0"/>
                <a:hlinkClick r:id="rId2"/>
              </a:rPr>
              <a:t>Metropolitan Council’s Housing and Redevelopment Authority (Metro HRA)</a:t>
            </a:r>
            <a:r>
              <a:rPr lang="en-US" b="0" i="0" dirty="0">
                <a:solidFill>
                  <a:srgbClr val="000000"/>
                </a:solidFill>
                <a:effectLst/>
                <a:latin typeface="Arial" panose="020B0604020202020204" pitchFamily="34" charset="0"/>
              </a:rPr>
              <a:t> and </a:t>
            </a:r>
            <a:r>
              <a:rPr lang="en-US" b="0" i="0" u="none" strike="noStrike" dirty="0">
                <a:solidFill>
                  <a:srgbClr val="000000"/>
                </a:solidFill>
                <a:effectLst/>
                <a:latin typeface="Arial" panose="020B0604020202020204" pitchFamily="34" charset="0"/>
                <a:hlinkClick r:id="rId3"/>
              </a:rPr>
              <a:t>Saint Paul Public Housing Agency</a:t>
            </a:r>
            <a:r>
              <a:rPr lang="en-US" b="0" i="0" dirty="0">
                <a:solidFill>
                  <a:srgbClr val="000000"/>
                </a:solidFill>
                <a:effectLst/>
                <a:latin typeface="Arial" panose="020B0604020202020204" pitchFamily="34" charset="0"/>
              </a:rPr>
              <a:t>, the lists hadn’t been opened for four years. For the </a:t>
            </a:r>
            <a:r>
              <a:rPr lang="en-US" b="0" i="0" u="none" strike="noStrike" dirty="0">
                <a:solidFill>
                  <a:srgbClr val="000000"/>
                </a:solidFill>
                <a:effectLst/>
                <a:latin typeface="Arial" panose="020B0604020202020204" pitchFamily="34" charset="0"/>
                <a:hlinkClick r:id="rId4"/>
              </a:rPr>
              <a:t>Minneapolis Public Housing Authority (MPHA)</a:t>
            </a:r>
            <a:r>
              <a:rPr lang="en-US" b="0" i="0" dirty="0">
                <a:solidFill>
                  <a:srgbClr val="000000"/>
                </a:solidFill>
                <a:effectLst/>
                <a:latin typeface="Arial" panose="020B0604020202020204" pitchFamily="34" charset="0"/>
              </a:rPr>
              <a:t>, it had been more than 10 years.</a:t>
            </a:r>
          </a:p>
          <a:p>
            <a:pPr algn="l"/>
            <a:r>
              <a:rPr lang="en-US" b="0" i="0" dirty="0">
                <a:solidFill>
                  <a:srgbClr val="000000"/>
                </a:solidFill>
                <a:effectLst/>
                <a:latin typeface="Arial" panose="020B0604020202020204" pitchFamily="34" charset="0"/>
              </a:rPr>
              <a:t>Over the week-long application period, the three agencies received more than 45,000 applications for a total of 33,171 individual applicants when accounting for duplication. Specifically, Metro HRA received more than 17,000, Minneapolis more than 14,000 and St. Paul more than 13,000.</a:t>
            </a:r>
          </a:p>
          <a:p>
            <a:pPr algn="l"/>
            <a:r>
              <a:rPr lang="en-US" b="0" i="0" dirty="0">
                <a:solidFill>
                  <a:srgbClr val="000000"/>
                </a:solidFill>
                <a:effectLst/>
                <a:latin typeface="Arial" panose="020B0604020202020204" pitchFamily="34" charset="0"/>
              </a:rPr>
              <a:t>Each agency will place applicants on its waiting list through random lottery. Metro HRA will place 2,000 on its list, Minneapolis 2,000, and St. Paul 3,500.</a:t>
            </a:r>
          </a:p>
          <a:p>
            <a:pPr algn="l"/>
            <a:r>
              <a:rPr lang="en-US" b="0" i="0" dirty="0">
                <a:solidFill>
                  <a:srgbClr val="000000"/>
                </a:solidFill>
                <a:effectLst/>
                <a:latin typeface="Arial" panose="020B0604020202020204" pitchFamily="34" charset="0"/>
              </a:rPr>
              <a:t>More than 6,000 applicants—or 13% of applicants—applied for all three lists, which housing officials say indicates what’s at stake for people in need of stable housing in the region combined with the limited resources for housing.</a:t>
            </a:r>
          </a:p>
          <a:p>
            <a:pPr algn="l"/>
            <a:r>
              <a:rPr lang="en-US" b="0" i="0" dirty="0">
                <a:solidFill>
                  <a:srgbClr val="000000"/>
                </a:solidFill>
                <a:effectLst/>
                <a:latin typeface="Arial" panose="020B0604020202020204" pitchFamily="34" charset="0"/>
              </a:rPr>
              <a:t>“Opening all three lists at the same time was a great opportunity for regional collaboration,” said Terri Smith, director of the Metro HRA. “The number of people who applied illustrates the tremendous need for affordable housing for low-income families who seek safe, stable housing, in their communities.”</a:t>
            </a:r>
          </a:p>
          <a:p>
            <a:endParaRPr lang="es-ES_tradnl" dirty="0"/>
          </a:p>
        </p:txBody>
      </p:sp>
      <p:sp>
        <p:nvSpPr>
          <p:cNvPr id="4" name="Slide Number Placeholder 3">
            <a:extLst>
              <a:ext uri="{FF2B5EF4-FFF2-40B4-BE49-F238E27FC236}">
                <a16:creationId xmlns:a16="http://schemas.microsoft.com/office/drawing/2014/main" id="{59F559BF-9691-0922-B366-BE7FA7941536}"/>
              </a:ext>
            </a:extLst>
          </p:cNvPr>
          <p:cNvSpPr>
            <a:spLocks noGrp="1"/>
          </p:cNvSpPr>
          <p:nvPr>
            <p:ph type="sldNum" sz="quarter" idx="12"/>
          </p:nvPr>
        </p:nvSpPr>
        <p:spPr/>
        <p:txBody>
          <a:bodyPr/>
          <a:lstStyle/>
          <a:p>
            <a:fld id="{9E969584-4773-A84E-8391-EEC4BE76D611}" type="slidenum">
              <a:rPr lang="en-US" smtClean="0"/>
              <a:t>31</a:t>
            </a:fld>
            <a:endParaRPr lang="en-US"/>
          </a:p>
        </p:txBody>
      </p:sp>
      <p:pic>
        <p:nvPicPr>
          <p:cNvPr id="5" name="Picture 4">
            <a:extLst>
              <a:ext uri="{FF2B5EF4-FFF2-40B4-BE49-F238E27FC236}">
                <a16:creationId xmlns:a16="http://schemas.microsoft.com/office/drawing/2014/main" id="{ADA3394A-F72B-1BB0-FAD0-E9FA5EC66E68}"/>
              </a:ext>
            </a:extLst>
          </p:cNvPr>
          <p:cNvPicPr>
            <a:picLocks noChangeAspect="1"/>
          </p:cNvPicPr>
          <p:nvPr/>
        </p:nvPicPr>
        <p:blipFill>
          <a:blip r:embed="rId5"/>
          <a:stretch>
            <a:fillRect/>
          </a:stretch>
        </p:blipFill>
        <p:spPr>
          <a:xfrm>
            <a:off x="8260729" y="138906"/>
            <a:ext cx="2756675" cy="1864418"/>
          </a:xfrm>
          <a:prstGeom prst="rect">
            <a:avLst/>
          </a:prstGeom>
        </p:spPr>
      </p:pic>
    </p:spTree>
    <p:extLst>
      <p:ext uri="{BB962C8B-B14F-4D97-AF65-F5344CB8AC3E}">
        <p14:creationId xmlns:p14="http://schemas.microsoft.com/office/powerpoint/2010/main" val="3759069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842-D14B-9023-A09F-5AD682052875}"/>
              </a:ext>
            </a:extLst>
          </p:cNvPr>
          <p:cNvSpPr>
            <a:spLocks noGrp="1"/>
          </p:cNvSpPr>
          <p:nvPr>
            <p:ph type="title"/>
          </p:nvPr>
        </p:nvSpPr>
        <p:spPr/>
        <p:txBody>
          <a:bodyPr/>
          <a:lstStyle/>
          <a:p>
            <a:r>
              <a:rPr lang="es-ES_tradnl" dirty="0" err="1"/>
              <a:t>Two-lottery</a:t>
            </a:r>
            <a:r>
              <a:rPr lang="es-ES_tradnl" dirty="0"/>
              <a:t> </a:t>
            </a:r>
            <a:r>
              <a:rPr lang="es-ES_tradnl" dirty="0" err="1"/>
              <a:t>systems</a:t>
            </a:r>
            <a:endParaRPr lang="es-ES_tradnl" dirty="0"/>
          </a:p>
        </p:txBody>
      </p:sp>
      <p:sp>
        <p:nvSpPr>
          <p:cNvPr id="3" name="Content Placeholder 2">
            <a:extLst>
              <a:ext uri="{FF2B5EF4-FFF2-40B4-BE49-F238E27FC236}">
                <a16:creationId xmlns:a16="http://schemas.microsoft.com/office/drawing/2014/main" id="{BBD478E8-B589-18A4-93E8-6B09163FB235}"/>
              </a:ext>
            </a:extLst>
          </p:cNvPr>
          <p:cNvSpPr>
            <a:spLocks noGrp="1"/>
          </p:cNvSpPr>
          <p:nvPr>
            <p:ph idx="1"/>
          </p:nvPr>
        </p:nvSpPr>
        <p:spPr>
          <a:xfrm>
            <a:off x="838199" y="1704193"/>
            <a:ext cx="10787743" cy="4351338"/>
          </a:xfrm>
        </p:spPr>
        <p:txBody>
          <a:bodyPr>
            <a:normAutofit lnSpcReduction="10000"/>
          </a:bodyPr>
          <a:lstStyle/>
          <a:p>
            <a:pPr marL="0" indent="0">
              <a:buNone/>
            </a:pPr>
            <a:r>
              <a:rPr lang="es-ES_tradnl" dirty="0"/>
              <a:t>2009-2019:</a:t>
            </a:r>
          </a:p>
          <a:p>
            <a:pPr marL="514350" indent="-514350">
              <a:buFont typeface="+mj-lt"/>
              <a:buAutoNum type="arabicPeriod"/>
            </a:pPr>
            <a:r>
              <a:rPr lang="es-ES_tradnl" dirty="0" err="1"/>
              <a:t>Award</a:t>
            </a:r>
            <a:r>
              <a:rPr lang="es-ES_tradnl" dirty="0"/>
              <a:t> R </a:t>
            </a:r>
            <a:r>
              <a:rPr lang="es-ES_tradnl" dirty="0" err="1"/>
              <a:t>reserved</a:t>
            </a:r>
            <a:r>
              <a:rPr lang="es-ES_tradnl" dirty="0"/>
              <a:t> visas </a:t>
            </a:r>
            <a:r>
              <a:rPr lang="es-ES_tradnl" dirty="0" err="1"/>
              <a:t>by</a:t>
            </a:r>
            <a:r>
              <a:rPr lang="es-ES_tradnl" dirty="0"/>
              <a:t> </a:t>
            </a:r>
            <a:r>
              <a:rPr lang="es-ES_tradnl" dirty="0" err="1"/>
              <a:t>lottery</a:t>
            </a:r>
            <a:r>
              <a:rPr lang="es-ES_tradnl" dirty="0"/>
              <a:t> </a:t>
            </a:r>
            <a:r>
              <a:rPr lang="es-ES_tradnl" dirty="0" err="1"/>
              <a:t>for</a:t>
            </a:r>
            <a:r>
              <a:rPr lang="es-ES_tradnl" dirty="0"/>
              <a:t> reserve-eligible </a:t>
            </a:r>
            <a:r>
              <a:rPr lang="es-ES_tradnl" dirty="0" err="1"/>
              <a:t>applicants</a:t>
            </a:r>
            <a:r>
              <a:rPr lang="es-ES_tradnl" dirty="0"/>
              <a:t>.</a:t>
            </a:r>
          </a:p>
          <a:p>
            <a:pPr marL="514350" indent="-514350">
              <a:buFont typeface="+mj-lt"/>
              <a:buAutoNum type="arabicPeriod"/>
            </a:pPr>
            <a:r>
              <a:rPr lang="es-ES_tradnl" dirty="0" err="1"/>
              <a:t>Award</a:t>
            </a:r>
            <a:r>
              <a:rPr lang="es-ES_tradnl" dirty="0"/>
              <a:t> U </a:t>
            </a:r>
            <a:r>
              <a:rPr lang="es-ES_tradnl" dirty="0" err="1"/>
              <a:t>unreserved</a:t>
            </a:r>
            <a:r>
              <a:rPr lang="es-ES_tradnl" dirty="0"/>
              <a:t> visas </a:t>
            </a:r>
            <a:r>
              <a:rPr lang="es-ES_tradnl" dirty="0" err="1"/>
              <a:t>by</a:t>
            </a:r>
            <a:r>
              <a:rPr lang="es-ES_tradnl" dirty="0"/>
              <a:t> </a:t>
            </a:r>
            <a:r>
              <a:rPr lang="es-ES_tradnl" dirty="0" err="1"/>
              <a:t>lottery</a:t>
            </a:r>
            <a:r>
              <a:rPr lang="es-ES_tradnl" dirty="0"/>
              <a:t> </a:t>
            </a:r>
            <a:r>
              <a:rPr lang="es-ES_tradnl" dirty="0" err="1"/>
              <a:t>for</a:t>
            </a:r>
            <a:r>
              <a:rPr lang="es-ES_tradnl" dirty="0"/>
              <a:t> </a:t>
            </a:r>
            <a:r>
              <a:rPr lang="es-ES_tradnl" dirty="0" err="1"/>
              <a:t>remaining</a:t>
            </a:r>
            <a:r>
              <a:rPr lang="es-ES_tradnl" dirty="0"/>
              <a:t> </a:t>
            </a:r>
            <a:r>
              <a:rPr lang="es-ES_tradnl" dirty="0" err="1"/>
              <a:t>applicants</a:t>
            </a:r>
            <a:r>
              <a:rPr lang="es-ES_tradnl" dirty="0"/>
              <a:t>.</a:t>
            </a:r>
          </a:p>
          <a:p>
            <a:pPr marL="457200" lvl="1" indent="0">
              <a:buNone/>
            </a:pPr>
            <a:r>
              <a:rPr lang="es-ES_tradnl" sz="2800" dirty="0"/>
              <a:t>(</a:t>
            </a:r>
            <a:r>
              <a:rPr lang="es-ES_tradnl" sz="2800" dirty="0" err="1"/>
              <a:t>The</a:t>
            </a:r>
            <a:r>
              <a:rPr lang="es-ES_tradnl" sz="2800" dirty="0"/>
              <a:t> </a:t>
            </a:r>
            <a:r>
              <a:rPr lang="es-ES_tradnl" sz="2800" dirty="0" err="1"/>
              <a:t>second</a:t>
            </a:r>
            <a:r>
              <a:rPr lang="es-ES_tradnl" sz="2800" dirty="0"/>
              <a:t> </a:t>
            </a:r>
            <a:r>
              <a:rPr lang="es-ES_tradnl" sz="2800" dirty="0" err="1"/>
              <a:t>lottery</a:t>
            </a:r>
            <a:r>
              <a:rPr lang="es-ES_tradnl" sz="2800" dirty="0"/>
              <a:t> </a:t>
            </a:r>
            <a:r>
              <a:rPr lang="es-ES_tradnl" sz="2800" dirty="0" err="1"/>
              <a:t>includes</a:t>
            </a:r>
            <a:r>
              <a:rPr lang="es-ES_tradnl" sz="2800" dirty="0"/>
              <a:t> </a:t>
            </a:r>
            <a:r>
              <a:rPr lang="es-ES_tradnl" sz="2800" dirty="0" err="1"/>
              <a:t>losers</a:t>
            </a:r>
            <a:r>
              <a:rPr lang="es-ES_tradnl" sz="2800" dirty="0"/>
              <a:t> </a:t>
            </a:r>
            <a:r>
              <a:rPr lang="es-ES_tradnl" sz="2800" dirty="0" err="1"/>
              <a:t>of</a:t>
            </a:r>
            <a:r>
              <a:rPr lang="es-ES_tradnl" sz="2800" dirty="0"/>
              <a:t> </a:t>
            </a:r>
            <a:r>
              <a:rPr lang="es-ES_tradnl" sz="2800" dirty="0" err="1"/>
              <a:t>the</a:t>
            </a:r>
            <a:r>
              <a:rPr lang="es-ES_tradnl" sz="2800" dirty="0"/>
              <a:t> </a:t>
            </a:r>
            <a:r>
              <a:rPr lang="es-ES_tradnl" sz="2800" dirty="0" err="1"/>
              <a:t>first</a:t>
            </a:r>
            <a:r>
              <a:rPr lang="es-ES_tradnl" sz="2800" dirty="0"/>
              <a:t> </a:t>
            </a:r>
            <a:r>
              <a:rPr lang="es-ES_tradnl" sz="2800" dirty="0" err="1"/>
              <a:t>lottery</a:t>
            </a:r>
            <a:r>
              <a:rPr lang="es-ES_tradnl" sz="2800" dirty="0"/>
              <a:t>, as </a:t>
            </a:r>
            <a:r>
              <a:rPr lang="es-ES_tradnl" sz="2800" dirty="0" err="1"/>
              <a:t>well</a:t>
            </a:r>
            <a:r>
              <a:rPr lang="es-ES_tradnl" sz="2800" dirty="0"/>
              <a:t> as </a:t>
            </a:r>
            <a:r>
              <a:rPr lang="es-ES_tradnl" sz="2800" dirty="0" err="1"/>
              <a:t>applicants</a:t>
            </a:r>
            <a:r>
              <a:rPr lang="es-ES_tradnl" sz="2800" dirty="0"/>
              <a:t> </a:t>
            </a:r>
            <a:r>
              <a:rPr lang="es-ES_tradnl" sz="2800" dirty="0" err="1"/>
              <a:t>who</a:t>
            </a:r>
            <a:r>
              <a:rPr lang="es-ES_tradnl" sz="2800" dirty="0"/>
              <a:t> are </a:t>
            </a:r>
            <a:r>
              <a:rPr lang="es-ES_tradnl" sz="2800" dirty="0" err="1"/>
              <a:t>not</a:t>
            </a:r>
            <a:r>
              <a:rPr lang="es-ES_tradnl" sz="2800" dirty="0"/>
              <a:t> reserve-eligible.)</a:t>
            </a:r>
          </a:p>
          <a:p>
            <a:pPr marL="457200" lvl="1" indent="0">
              <a:buNone/>
            </a:pPr>
            <a:endParaRPr lang="es-ES_tradnl" sz="800" dirty="0"/>
          </a:p>
          <a:p>
            <a:pPr marL="0" indent="0">
              <a:buNone/>
            </a:pPr>
            <a:r>
              <a:rPr lang="es-ES_tradnl" dirty="0"/>
              <a:t>2020:</a:t>
            </a:r>
          </a:p>
          <a:p>
            <a:pPr marL="514350" indent="-514350">
              <a:buFont typeface="+mj-lt"/>
              <a:buAutoNum type="arabicPeriod"/>
            </a:pPr>
            <a:r>
              <a:rPr lang="es-ES_tradnl" dirty="0" err="1"/>
              <a:t>Award</a:t>
            </a:r>
            <a:r>
              <a:rPr lang="es-ES_tradnl" dirty="0"/>
              <a:t> U </a:t>
            </a:r>
            <a:r>
              <a:rPr lang="es-ES_tradnl" dirty="0" err="1"/>
              <a:t>unreserved</a:t>
            </a:r>
            <a:r>
              <a:rPr lang="es-ES_tradnl" dirty="0"/>
              <a:t> visas </a:t>
            </a:r>
            <a:r>
              <a:rPr lang="es-ES_tradnl" dirty="0" err="1"/>
              <a:t>by</a:t>
            </a:r>
            <a:r>
              <a:rPr lang="es-ES_tradnl" dirty="0"/>
              <a:t> </a:t>
            </a:r>
            <a:r>
              <a:rPr lang="es-ES_tradnl" dirty="0" err="1"/>
              <a:t>lottery</a:t>
            </a:r>
            <a:r>
              <a:rPr lang="es-ES_tradnl" dirty="0"/>
              <a:t> </a:t>
            </a:r>
            <a:r>
              <a:rPr lang="es-ES_tradnl" dirty="0" err="1"/>
              <a:t>for</a:t>
            </a:r>
            <a:r>
              <a:rPr lang="es-ES_tradnl" dirty="0"/>
              <a:t> </a:t>
            </a:r>
            <a:r>
              <a:rPr lang="es-ES_tradnl" dirty="0" err="1"/>
              <a:t>all</a:t>
            </a:r>
            <a:r>
              <a:rPr lang="es-ES_tradnl" dirty="0"/>
              <a:t> </a:t>
            </a:r>
            <a:r>
              <a:rPr lang="es-ES_tradnl" dirty="0" err="1"/>
              <a:t>applicants</a:t>
            </a:r>
            <a:r>
              <a:rPr lang="es-ES_tradnl" dirty="0"/>
              <a:t>.</a:t>
            </a:r>
          </a:p>
          <a:p>
            <a:pPr marL="514350" indent="-514350">
              <a:buFont typeface="+mj-lt"/>
              <a:buAutoNum type="arabicPeriod"/>
            </a:pPr>
            <a:r>
              <a:rPr lang="es-ES_tradnl" dirty="0" err="1"/>
              <a:t>Award</a:t>
            </a:r>
            <a:r>
              <a:rPr lang="es-ES_tradnl" dirty="0"/>
              <a:t> R </a:t>
            </a:r>
            <a:r>
              <a:rPr lang="es-ES_tradnl" dirty="0" err="1"/>
              <a:t>reserved</a:t>
            </a:r>
            <a:r>
              <a:rPr lang="es-ES_tradnl" dirty="0"/>
              <a:t> visas </a:t>
            </a:r>
            <a:r>
              <a:rPr lang="es-ES_tradnl" dirty="0" err="1"/>
              <a:t>by</a:t>
            </a:r>
            <a:r>
              <a:rPr lang="es-ES_tradnl" dirty="0"/>
              <a:t> </a:t>
            </a:r>
            <a:r>
              <a:rPr lang="es-ES_tradnl" dirty="0" err="1"/>
              <a:t>lottery</a:t>
            </a:r>
            <a:r>
              <a:rPr lang="es-ES_tradnl" dirty="0"/>
              <a:t> </a:t>
            </a:r>
            <a:r>
              <a:rPr lang="es-ES_tradnl" dirty="0" err="1"/>
              <a:t>for</a:t>
            </a:r>
            <a:r>
              <a:rPr lang="es-ES_tradnl" dirty="0"/>
              <a:t> reserve-eligible </a:t>
            </a:r>
            <a:r>
              <a:rPr lang="es-ES_tradnl" dirty="0" err="1"/>
              <a:t>applicants</a:t>
            </a:r>
            <a:r>
              <a:rPr lang="es-ES_tradnl" dirty="0"/>
              <a:t> </a:t>
            </a:r>
            <a:r>
              <a:rPr lang="es-ES_tradnl" dirty="0" err="1"/>
              <a:t>who</a:t>
            </a:r>
            <a:r>
              <a:rPr lang="es-ES_tradnl" dirty="0"/>
              <a:t> </a:t>
            </a:r>
            <a:r>
              <a:rPr lang="es-ES_tradnl" dirty="0" err="1"/>
              <a:t>lost</a:t>
            </a:r>
            <a:r>
              <a:rPr lang="es-ES_tradnl" dirty="0"/>
              <a:t> </a:t>
            </a:r>
            <a:r>
              <a:rPr lang="es-ES_tradnl" dirty="0" err="1"/>
              <a:t>the</a:t>
            </a:r>
            <a:r>
              <a:rPr lang="es-ES_tradnl" dirty="0"/>
              <a:t> </a:t>
            </a:r>
            <a:r>
              <a:rPr lang="es-ES_tradnl" dirty="0" err="1"/>
              <a:t>first</a:t>
            </a:r>
            <a:r>
              <a:rPr lang="es-ES_tradnl" dirty="0"/>
              <a:t> </a:t>
            </a:r>
            <a:r>
              <a:rPr lang="es-ES_tradnl" dirty="0" err="1"/>
              <a:t>lottery</a:t>
            </a:r>
            <a:r>
              <a:rPr lang="es-ES_tradnl" dirty="0"/>
              <a:t>.</a:t>
            </a:r>
          </a:p>
          <a:p>
            <a:pPr marL="0" indent="0">
              <a:buNone/>
            </a:pPr>
            <a:endParaRPr lang="es-ES_tradnl" dirty="0"/>
          </a:p>
        </p:txBody>
      </p:sp>
      <p:sp>
        <p:nvSpPr>
          <p:cNvPr id="4" name="Slide Number Placeholder 3">
            <a:extLst>
              <a:ext uri="{FF2B5EF4-FFF2-40B4-BE49-F238E27FC236}">
                <a16:creationId xmlns:a16="http://schemas.microsoft.com/office/drawing/2014/main" id="{42D7138D-900F-E304-F78D-E24BD41A4FB5}"/>
              </a:ext>
            </a:extLst>
          </p:cNvPr>
          <p:cNvSpPr>
            <a:spLocks noGrp="1"/>
          </p:cNvSpPr>
          <p:nvPr>
            <p:ph type="sldNum" sz="quarter" idx="12"/>
          </p:nvPr>
        </p:nvSpPr>
        <p:spPr/>
        <p:txBody>
          <a:bodyPr/>
          <a:lstStyle/>
          <a:p>
            <a:fld id="{9E969584-4773-A84E-8391-EEC4BE76D611}" type="slidenum">
              <a:rPr lang="en-US" smtClean="0"/>
              <a:t>32</a:t>
            </a:fld>
            <a:endParaRPr lang="en-US"/>
          </a:p>
        </p:txBody>
      </p:sp>
      <p:sp>
        <p:nvSpPr>
          <p:cNvPr id="6" name="TextBox 5">
            <a:extLst>
              <a:ext uri="{FF2B5EF4-FFF2-40B4-BE49-F238E27FC236}">
                <a16:creationId xmlns:a16="http://schemas.microsoft.com/office/drawing/2014/main" id="{5BF6BC67-00F1-D127-FAA3-B72CBAD19594}"/>
              </a:ext>
            </a:extLst>
          </p:cNvPr>
          <p:cNvSpPr txBox="1"/>
          <p:nvPr/>
        </p:nvSpPr>
        <p:spPr>
          <a:xfrm>
            <a:off x="838198" y="5940851"/>
            <a:ext cx="10287001" cy="830997"/>
          </a:xfrm>
          <a:prstGeom prst="rect">
            <a:avLst/>
          </a:prstGeom>
          <a:solidFill>
            <a:schemeClr val="accent4"/>
          </a:solidFill>
        </p:spPr>
        <p:txBody>
          <a:bodyPr wrap="square" rtlCol="0">
            <a:spAutoFit/>
          </a:bodyPr>
          <a:lstStyle/>
          <a:p>
            <a:r>
              <a:rPr lang="es-ES_tradnl" sz="2400" dirty="0" err="1"/>
              <a:t>Which</a:t>
            </a:r>
            <a:r>
              <a:rPr lang="es-ES_tradnl" sz="2400" dirty="0"/>
              <a:t> </a:t>
            </a:r>
            <a:r>
              <a:rPr lang="es-ES_tradnl" sz="2400" dirty="0" err="1"/>
              <a:t>system</a:t>
            </a:r>
            <a:r>
              <a:rPr lang="es-ES_tradnl" sz="2400" dirty="0"/>
              <a:t> do </a:t>
            </a:r>
            <a:r>
              <a:rPr lang="es-ES_tradnl" sz="2400" dirty="0" err="1"/>
              <a:t>you</a:t>
            </a:r>
            <a:r>
              <a:rPr lang="es-ES_tradnl" sz="2400" dirty="0"/>
              <a:t> </a:t>
            </a:r>
            <a:r>
              <a:rPr lang="es-ES_tradnl" sz="2400" dirty="0" err="1"/>
              <a:t>expect</a:t>
            </a:r>
            <a:r>
              <a:rPr lang="es-ES_tradnl" sz="2400" dirty="0"/>
              <a:t> </a:t>
            </a:r>
            <a:r>
              <a:rPr lang="es-ES_tradnl" sz="2400" dirty="0" err="1"/>
              <a:t>to</a:t>
            </a:r>
            <a:r>
              <a:rPr lang="es-ES_tradnl" sz="2400" dirty="0"/>
              <a:t> </a:t>
            </a:r>
            <a:r>
              <a:rPr lang="es-ES_tradnl" sz="2400" dirty="0" err="1"/>
              <a:t>select</a:t>
            </a:r>
            <a:r>
              <a:rPr lang="es-ES_tradnl" sz="2400" dirty="0"/>
              <a:t> more </a:t>
            </a:r>
            <a:r>
              <a:rPr lang="es-ES_tradnl" sz="2400" dirty="0" err="1"/>
              <a:t>applicants</a:t>
            </a:r>
            <a:r>
              <a:rPr lang="es-ES_tradnl" sz="2400" dirty="0"/>
              <a:t> </a:t>
            </a:r>
            <a:r>
              <a:rPr lang="es-ES_tradnl" sz="2400" dirty="0" err="1"/>
              <a:t>with</a:t>
            </a:r>
            <a:r>
              <a:rPr lang="es-ES_tradnl" sz="2400" dirty="0"/>
              <a:t> </a:t>
            </a:r>
            <a:r>
              <a:rPr lang="es-ES_tradnl" sz="2400" dirty="0" err="1"/>
              <a:t>advanced</a:t>
            </a:r>
            <a:r>
              <a:rPr lang="es-ES_tradnl" sz="2400" dirty="0"/>
              <a:t> </a:t>
            </a:r>
            <a:r>
              <a:rPr lang="es-ES_tradnl" sz="2400" dirty="0" err="1"/>
              <a:t>degrees</a:t>
            </a:r>
            <a:r>
              <a:rPr lang="es-ES_tradnl" sz="2400" dirty="0"/>
              <a:t>? </a:t>
            </a:r>
            <a:r>
              <a:rPr lang="es-ES_tradnl" sz="2400" dirty="0" err="1"/>
              <a:t>Explain</a:t>
            </a:r>
            <a:r>
              <a:rPr lang="es-ES_tradnl" sz="2400" dirty="0"/>
              <a:t> </a:t>
            </a:r>
            <a:r>
              <a:rPr lang="es-ES_tradnl" sz="2400" dirty="0" err="1"/>
              <a:t>your</a:t>
            </a:r>
            <a:r>
              <a:rPr lang="es-ES_tradnl" sz="2400" dirty="0"/>
              <a:t> </a:t>
            </a:r>
            <a:r>
              <a:rPr lang="es-ES_tradnl" sz="2400" dirty="0" err="1"/>
              <a:t>answer</a:t>
            </a:r>
            <a:r>
              <a:rPr lang="es-ES_tradnl" sz="2400" dirty="0"/>
              <a:t>.</a:t>
            </a:r>
          </a:p>
        </p:txBody>
      </p:sp>
    </p:spTree>
    <p:extLst>
      <p:ext uri="{BB962C8B-B14F-4D97-AF65-F5344CB8AC3E}">
        <p14:creationId xmlns:p14="http://schemas.microsoft.com/office/powerpoint/2010/main" val="30488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C6AF-19A5-1A4E-9F76-A11CCCE4BF7D}"/>
              </a:ext>
            </a:extLst>
          </p:cNvPr>
          <p:cNvSpPr>
            <a:spLocks noGrp="1"/>
          </p:cNvSpPr>
          <p:nvPr>
            <p:ph type="title"/>
          </p:nvPr>
        </p:nvSpPr>
        <p:spPr/>
        <p:txBody>
          <a:bodyPr/>
          <a:lstStyle/>
          <a:p>
            <a:r>
              <a:rPr lang="en-US" dirty="0"/>
              <a:t>Algorithms Based on Two Priority Lists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1B6E80-E25D-F54F-A3A8-5D0A5CEBD0CB}"/>
                  </a:ext>
                </a:extLst>
              </p:cNvPr>
              <p:cNvSpPr>
                <a:spLocks noGrp="1"/>
              </p:cNvSpPr>
              <p:nvPr>
                <p:ph idx="1"/>
              </p:nvPr>
            </p:nvSpPr>
            <p:spPr>
              <a:xfrm>
                <a:off x="838200" y="1520506"/>
                <a:ext cx="10874829" cy="5437507"/>
              </a:xfrm>
            </p:spPr>
            <p:txBody>
              <a:bodyPr>
                <a:noAutofit/>
              </a:bodyPr>
              <a:lstStyle/>
              <a:p>
                <a:pPr marL="0" indent="0">
                  <a:lnSpc>
                    <a:spcPct val="100000"/>
                  </a:lnSpc>
                  <a:spcBef>
                    <a:spcPts val="0"/>
                  </a:spcBef>
                  <a:buNone/>
                </a:pPr>
                <a:r>
                  <a:rPr lang="en-US" dirty="0"/>
                  <a:t>We have R reserved positions, U unreserved positions.</a:t>
                </a:r>
              </a:p>
              <a:p>
                <a:pPr marL="0" indent="0">
                  <a:lnSpc>
                    <a:spcPct val="100000"/>
                  </a:lnSpc>
                  <a:spcBef>
                    <a:spcPts val="0"/>
                  </a:spcBef>
                  <a:buNone/>
                </a:pPr>
                <a:r>
                  <a:rPr lang="en-US" dirty="0"/>
                  <a:t>Priority order </a:t>
                </a:r>
                <a14:m>
                  <m:oMath xmlns:m="http://schemas.openxmlformats.org/officeDocument/2006/math">
                    <m:r>
                      <a:rPr lang="en-US" i="1">
                        <a:latin typeface="Cambria Math" panose="02040503050406030204" pitchFamily="18" charset="0"/>
                      </a:rPr>
                      <m:t>≻</m:t>
                    </m:r>
                  </m:oMath>
                </a14:m>
                <a:r>
                  <a:rPr lang="en-US" dirty="0"/>
                  <a:t> over all applicants, and priority order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𝑅</m:t>
                        </m:r>
                      </m:sub>
                    </m:sSub>
                  </m:oMath>
                </a14:m>
                <a:r>
                  <a:rPr lang="en-US" dirty="0"/>
                  <a:t> over reserve-eligible applicants.</a:t>
                </a:r>
              </a:p>
              <a:p>
                <a:pPr marL="0" indent="0">
                  <a:lnSpc>
                    <a:spcPct val="100000"/>
                  </a:lnSpc>
                  <a:spcBef>
                    <a:spcPts val="0"/>
                  </a:spcBef>
                  <a:buNone/>
                </a:pPr>
                <a:endParaRPr lang="en-US" dirty="0"/>
              </a:p>
              <a:p>
                <a:pPr marL="0" indent="0">
                  <a:lnSpc>
                    <a:spcPct val="100000"/>
                  </a:lnSpc>
                  <a:spcBef>
                    <a:spcPts val="0"/>
                  </a:spcBef>
                  <a:buNone/>
                </a:pPr>
                <a:r>
                  <a:rPr lang="en-US" b="1" dirty="0"/>
                  <a:t>Reserved-Open</a:t>
                </a:r>
              </a:p>
              <a:p>
                <a:pPr marL="0" indent="0">
                  <a:lnSpc>
                    <a:spcPct val="100000"/>
                  </a:lnSpc>
                  <a:spcBef>
                    <a:spcPts val="0"/>
                  </a:spcBef>
                  <a:buNone/>
                </a:pPr>
                <a:r>
                  <a:rPr lang="en-US" dirty="0"/>
                  <a:t>Allocate R reserved positions using priority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𝑅</m:t>
                        </m:r>
                      </m:sub>
                    </m:sSub>
                  </m:oMath>
                </a14:m>
                <a:r>
                  <a:rPr lang="en-US" dirty="0"/>
                  <a:t> .</a:t>
                </a:r>
              </a:p>
              <a:p>
                <a:pPr marL="0" indent="0">
                  <a:lnSpc>
                    <a:spcPct val="100000"/>
                  </a:lnSpc>
                  <a:spcBef>
                    <a:spcPts val="0"/>
                  </a:spcBef>
                  <a:buNone/>
                </a:pPr>
                <a:r>
                  <a:rPr lang="en-US" dirty="0"/>
                  <a:t>Allocate U unreserved positions to remaining applicants using priority </a:t>
                </a:r>
                <a14:m>
                  <m:oMath xmlns:m="http://schemas.openxmlformats.org/officeDocument/2006/math">
                    <m:r>
                      <a:rPr lang="en-US" i="1">
                        <a:latin typeface="Cambria Math" panose="02040503050406030204" pitchFamily="18" charset="0"/>
                      </a:rPr>
                      <m:t>≻</m:t>
                    </m:r>
                  </m:oMath>
                </a14:m>
                <a:r>
                  <a:rPr lang="en-US" dirty="0"/>
                  <a:t>.</a:t>
                </a:r>
              </a:p>
              <a:p>
                <a:pPr marL="0" indent="0">
                  <a:lnSpc>
                    <a:spcPct val="100000"/>
                  </a:lnSpc>
                  <a:spcBef>
                    <a:spcPts val="0"/>
                  </a:spcBef>
                  <a:buNone/>
                </a:pPr>
                <a:endParaRPr lang="en-US" b="1" dirty="0"/>
              </a:p>
              <a:p>
                <a:pPr marL="0" indent="0">
                  <a:lnSpc>
                    <a:spcPct val="100000"/>
                  </a:lnSpc>
                  <a:spcBef>
                    <a:spcPts val="0"/>
                  </a:spcBef>
                  <a:buNone/>
                </a:pPr>
                <a:r>
                  <a:rPr lang="en-US" b="1" dirty="0"/>
                  <a:t>Open-Reserved</a:t>
                </a:r>
              </a:p>
              <a:p>
                <a:pPr marL="0" indent="0">
                  <a:lnSpc>
                    <a:spcPct val="100000"/>
                  </a:lnSpc>
                  <a:spcBef>
                    <a:spcPts val="0"/>
                  </a:spcBef>
                  <a:buNone/>
                </a:pPr>
                <a:r>
                  <a:rPr lang="en-US" dirty="0"/>
                  <a:t>Allocate U unreserved positions using priority </a:t>
                </a:r>
                <a14:m>
                  <m:oMath xmlns:m="http://schemas.openxmlformats.org/officeDocument/2006/math">
                    <m:r>
                      <a:rPr lang="en-US" b="0" i="1" smtClean="0">
                        <a:latin typeface="Cambria Math" panose="02040503050406030204" pitchFamily="18" charset="0"/>
                      </a:rPr>
                      <m:t>≻</m:t>
                    </m:r>
                  </m:oMath>
                </a14:m>
                <a:r>
                  <a:rPr lang="en-US" dirty="0"/>
                  <a:t>.</a:t>
                </a:r>
              </a:p>
              <a:p>
                <a:pPr marL="0" indent="0">
                  <a:lnSpc>
                    <a:spcPct val="100000"/>
                  </a:lnSpc>
                  <a:spcBef>
                    <a:spcPts val="0"/>
                  </a:spcBef>
                  <a:buNone/>
                </a:pPr>
                <a:r>
                  <a:rPr lang="en-US" dirty="0"/>
                  <a:t>Allocate R reserved positions to remaining reserve-eligible applicants using priority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m:t>
                        </m:r>
                      </m:e>
                      <m:sub>
                        <m:r>
                          <a:rPr lang="en-US" b="0" i="1" smtClean="0">
                            <a:latin typeface="Cambria Math" panose="02040503050406030204" pitchFamily="18" charset="0"/>
                          </a:rPr>
                          <m:t>𝑅</m:t>
                        </m:r>
                      </m:sub>
                    </m:sSub>
                  </m:oMath>
                </a14:m>
                <a:r>
                  <a:rPr lang="en-US" dirty="0"/>
                  <a:t>.</a:t>
                </a:r>
                <a:endParaRPr lang="en-US" b="1" dirty="0"/>
              </a:p>
              <a:p>
                <a:pPr marL="0" indent="0">
                  <a:lnSpc>
                    <a:spcPct val="100000"/>
                  </a:lnSpc>
                  <a:spcBef>
                    <a:spcPts val="0"/>
                  </a:spcBef>
                  <a:buNone/>
                </a:pPr>
                <a:endParaRPr lang="en-US" dirty="0"/>
              </a:p>
              <a:p>
                <a:pPr marL="0" indent="0">
                  <a:lnSpc>
                    <a:spcPct val="100000"/>
                  </a:lnSpc>
                  <a:spcBef>
                    <a:spcPts val="0"/>
                  </a:spcBef>
                  <a:buNone/>
                </a:pPr>
                <a:endParaRPr lang="en-US" dirty="0"/>
              </a:p>
            </p:txBody>
          </p:sp>
        </mc:Choice>
        <mc:Fallback xmlns="">
          <p:sp>
            <p:nvSpPr>
              <p:cNvPr id="3" name="Content Placeholder 2">
                <a:extLst>
                  <a:ext uri="{FF2B5EF4-FFF2-40B4-BE49-F238E27FC236}">
                    <a16:creationId xmlns:a16="http://schemas.microsoft.com/office/drawing/2014/main" id="{FB1B6E80-E25D-F54F-A3A8-5D0A5CEBD0CB}"/>
                  </a:ext>
                </a:extLst>
              </p:cNvPr>
              <p:cNvSpPr>
                <a:spLocks noGrp="1" noRot="1" noChangeAspect="1" noMove="1" noResize="1" noEditPoints="1" noAdjustHandles="1" noChangeArrowheads="1" noChangeShapeType="1" noTextEdit="1"/>
              </p:cNvSpPr>
              <p:nvPr>
                <p:ph idx="1"/>
              </p:nvPr>
            </p:nvSpPr>
            <p:spPr>
              <a:xfrm>
                <a:off x="838200" y="1520506"/>
                <a:ext cx="10874829" cy="5437507"/>
              </a:xfrm>
              <a:blipFill>
                <a:blip r:embed="rId2"/>
                <a:stretch>
                  <a:fillRect l="-1167" t="-11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4002AA-492F-AF49-8823-A04D75743050}"/>
              </a:ext>
            </a:extLst>
          </p:cNvPr>
          <p:cNvSpPr>
            <a:spLocks noGrp="1"/>
          </p:cNvSpPr>
          <p:nvPr>
            <p:ph type="sldNum" sz="quarter" idx="12"/>
          </p:nvPr>
        </p:nvSpPr>
        <p:spPr/>
        <p:txBody>
          <a:bodyPr/>
          <a:lstStyle/>
          <a:p>
            <a:fld id="{9E969584-4773-A84E-8391-EEC4BE76D611}" type="slidenum">
              <a:rPr lang="en-US" smtClean="0"/>
              <a:t>33</a:t>
            </a:fld>
            <a:endParaRPr lang="en-US"/>
          </a:p>
        </p:txBody>
      </p:sp>
      <p:sp>
        <p:nvSpPr>
          <p:cNvPr id="5" name="TextBox 4">
            <a:extLst>
              <a:ext uri="{FF2B5EF4-FFF2-40B4-BE49-F238E27FC236}">
                <a16:creationId xmlns:a16="http://schemas.microsoft.com/office/drawing/2014/main" id="{3B1DD562-CB9E-E8D5-FD29-81557C22808F}"/>
              </a:ext>
            </a:extLst>
          </p:cNvPr>
          <p:cNvSpPr txBox="1"/>
          <p:nvPr/>
        </p:nvSpPr>
        <p:spPr>
          <a:xfrm>
            <a:off x="8517026" y="3013501"/>
            <a:ext cx="3261342" cy="830997"/>
          </a:xfrm>
          <a:prstGeom prst="rect">
            <a:avLst/>
          </a:prstGeom>
          <a:noFill/>
        </p:spPr>
        <p:txBody>
          <a:bodyPr wrap="none" rtlCol="0">
            <a:spAutoFit/>
          </a:bodyPr>
          <a:lstStyle/>
          <a:p>
            <a:r>
              <a:rPr lang="es-ES_tradnl" sz="2400" dirty="0">
                <a:solidFill>
                  <a:schemeClr val="accent1"/>
                </a:solidFill>
              </a:rPr>
              <a:t>FY 2009-2019 </a:t>
            </a:r>
            <a:r>
              <a:rPr lang="es-ES_tradnl" sz="2400" dirty="0" err="1">
                <a:solidFill>
                  <a:schemeClr val="accent1"/>
                </a:solidFill>
              </a:rPr>
              <a:t>System</a:t>
            </a:r>
            <a:endParaRPr lang="es-ES_tradnl" sz="2400" dirty="0">
              <a:solidFill>
                <a:schemeClr val="accent1"/>
              </a:solidFill>
            </a:endParaRPr>
          </a:p>
          <a:p>
            <a:r>
              <a:rPr lang="es-ES_tradnl" sz="2400" dirty="0">
                <a:solidFill>
                  <a:schemeClr val="accent1"/>
                </a:solidFill>
              </a:rPr>
              <a:t>(</a:t>
            </a:r>
            <a:r>
              <a:rPr lang="es-ES_tradnl" sz="2400" dirty="0" err="1">
                <a:solidFill>
                  <a:schemeClr val="accent1"/>
                </a:solidFill>
              </a:rPr>
              <a:t>Priority</a:t>
            </a:r>
            <a:r>
              <a:rPr lang="es-ES_tradnl" sz="2400" dirty="0">
                <a:solidFill>
                  <a:schemeClr val="accent1"/>
                </a:solidFill>
              </a:rPr>
              <a:t> = </a:t>
            </a:r>
            <a:r>
              <a:rPr lang="es-ES_tradnl" sz="2400" dirty="0" err="1">
                <a:solidFill>
                  <a:schemeClr val="accent1"/>
                </a:solidFill>
              </a:rPr>
              <a:t>Two</a:t>
            </a:r>
            <a:r>
              <a:rPr lang="es-ES_tradnl" sz="2400" dirty="0">
                <a:solidFill>
                  <a:schemeClr val="accent1"/>
                </a:solidFill>
              </a:rPr>
              <a:t> </a:t>
            </a:r>
            <a:r>
              <a:rPr lang="es-ES_tradnl" sz="2400" dirty="0" err="1">
                <a:solidFill>
                  <a:schemeClr val="accent1"/>
                </a:solidFill>
              </a:rPr>
              <a:t>Lotteries</a:t>
            </a:r>
            <a:r>
              <a:rPr lang="es-ES_tradnl" sz="2400" dirty="0">
                <a:solidFill>
                  <a:schemeClr val="accent1"/>
                </a:solidFill>
              </a:rPr>
              <a:t>)</a:t>
            </a:r>
          </a:p>
        </p:txBody>
      </p:sp>
      <p:sp>
        <p:nvSpPr>
          <p:cNvPr id="6" name="TextBox 5">
            <a:extLst>
              <a:ext uri="{FF2B5EF4-FFF2-40B4-BE49-F238E27FC236}">
                <a16:creationId xmlns:a16="http://schemas.microsoft.com/office/drawing/2014/main" id="{47F6C7DC-1587-8E64-CA6E-77793BABA500}"/>
              </a:ext>
            </a:extLst>
          </p:cNvPr>
          <p:cNvSpPr txBox="1"/>
          <p:nvPr/>
        </p:nvSpPr>
        <p:spPr>
          <a:xfrm>
            <a:off x="8517026" y="4921994"/>
            <a:ext cx="3261342" cy="830997"/>
          </a:xfrm>
          <a:prstGeom prst="rect">
            <a:avLst/>
          </a:prstGeom>
          <a:noFill/>
        </p:spPr>
        <p:txBody>
          <a:bodyPr wrap="none" rtlCol="0">
            <a:spAutoFit/>
          </a:bodyPr>
          <a:lstStyle/>
          <a:p>
            <a:r>
              <a:rPr lang="es-ES_tradnl" sz="2400" dirty="0">
                <a:solidFill>
                  <a:schemeClr val="accent1"/>
                </a:solidFill>
              </a:rPr>
              <a:t>FY 2020 </a:t>
            </a:r>
            <a:r>
              <a:rPr lang="es-ES_tradnl" sz="2400" dirty="0" err="1">
                <a:solidFill>
                  <a:schemeClr val="accent1"/>
                </a:solidFill>
              </a:rPr>
              <a:t>System</a:t>
            </a:r>
            <a:endParaRPr lang="es-ES_tradnl" sz="2400" dirty="0">
              <a:solidFill>
                <a:schemeClr val="accent1"/>
              </a:solidFill>
            </a:endParaRPr>
          </a:p>
          <a:p>
            <a:r>
              <a:rPr lang="es-ES_tradnl" sz="2400" dirty="0">
                <a:solidFill>
                  <a:schemeClr val="accent1"/>
                </a:solidFill>
              </a:rPr>
              <a:t>(</a:t>
            </a:r>
            <a:r>
              <a:rPr lang="es-ES_tradnl" sz="2400" dirty="0" err="1">
                <a:solidFill>
                  <a:schemeClr val="accent1"/>
                </a:solidFill>
              </a:rPr>
              <a:t>Priority</a:t>
            </a:r>
            <a:r>
              <a:rPr lang="es-ES_tradnl" sz="2400" dirty="0">
                <a:solidFill>
                  <a:schemeClr val="accent1"/>
                </a:solidFill>
              </a:rPr>
              <a:t> = </a:t>
            </a:r>
            <a:r>
              <a:rPr lang="es-ES_tradnl" sz="2400" dirty="0" err="1">
                <a:solidFill>
                  <a:schemeClr val="accent1"/>
                </a:solidFill>
              </a:rPr>
              <a:t>Two</a:t>
            </a:r>
            <a:r>
              <a:rPr lang="es-ES_tradnl" sz="2400" dirty="0">
                <a:solidFill>
                  <a:schemeClr val="accent1"/>
                </a:solidFill>
              </a:rPr>
              <a:t> </a:t>
            </a:r>
            <a:r>
              <a:rPr lang="es-ES_tradnl" sz="2400" dirty="0" err="1">
                <a:solidFill>
                  <a:schemeClr val="accent1"/>
                </a:solidFill>
              </a:rPr>
              <a:t>Lotteries</a:t>
            </a:r>
            <a:r>
              <a:rPr lang="es-ES_tradnl" sz="2400" dirty="0">
                <a:solidFill>
                  <a:schemeClr val="accent1"/>
                </a:solidFill>
              </a:rPr>
              <a:t>)</a:t>
            </a:r>
          </a:p>
        </p:txBody>
      </p:sp>
    </p:spTree>
    <p:extLst>
      <p:ext uri="{BB962C8B-B14F-4D97-AF65-F5344CB8AC3E}">
        <p14:creationId xmlns:p14="http://schemas.microsoft.com/office/powerpoint/2010/main" val="41620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34</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extLst>
              <p:ext uri="{D42A27DB-BD31-4B8C-83A1-F6EECF244321}">
                <p14:modId xmlns:p14="http://schemas.microsoft.com/office/powerpoint/2010/main" val="2293638086"/>
              </p:ext>
            </p:extLst>
          </p:nvPr>
        </p:nvGraphicFramePr>
        <p:xfrm>
          <a:off x="3897086" y="1027906"/>
          <a:ext cx="8101939" cy="551688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1068085542"/>
                    </a:ext>
                  </a:extLst>
                </a:gridCol>
                <a:gridCol w="1611086">
                  <a:extLst>
                    <a:ext uri="{9D8B030D-6E8A-4147-A177-3AD203B41FA5}">
                      <a16:colId xmlns:a16="http://schemas.microsoft.com/office/drawing/2014/main" val="1688829207"/>
                    </a:ext>
                  </a:extLst>
                </a:gridCol>
                <a:gridCol w="3374571">
                  <a:extLst>
                    <a:ext uri="{9D8B030D-6E8A-4147-A177-3AD203B41FA5}">
                      <a16:colId xmlns:a16="http://schemas.microsoft.com/office/drawing/2014/main" val="1644000423"/>
                    </a:ext>
                  </a:extLst>
                </a:gridCol>
                <a:gridCol w="1679368">
                  <a:extLst>
                    <a:ext uri="{9D8B030D-6E8A-4147-A177-3AD203B41FA5}">
                      <a16:colId xmlns:a16="http://schemas.microsoft.com/office/drawing/2014/main" val="1289472727"/>
                    </a:ext>
                  </a:extLst>
                </a:gridCol>
              </a:tblGrid>
              <a:tr h="1115742">
                <a:tc>
                  <a:txBody>
                    <a:bodyPr/>
                    <a:lstStyle/>
                    <a:p>
                      <a:r>
                        <a:rPr lang="en-US" sz="2800" dirty="0"/>
                        <a:t>Non-Degree-Holders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Algorithm</a:t>
                      </a:r>
                    </a:p>
                  </a:txBody>
                  <a:tcPr/>
                </a:tc>
                <a:tc>
                  <a:txBody>
                    <a:bodyPr/>
                    <a:lstStyle/>
                    <a:p>
                      <a:r>
                        <a:rPr lang="en-US" sz="2800" dirty="0"/>
                        <a:t>Degree-Holders Selected</a:t>
                      </a:r>
                    </a:p>
                  </a:txBody>
                  <a:tcPr>
                    <a:lnB w="38100" cmpd="sng">
                      <a:noFill/>
                    </a:lnB>
                  </a:tcPr>
                </a:tc>
                <a:extLst>
                  <a:ext uri="{0D108BD9-81ED-4DB2-BD59-A6C34878D82A}">
                    <a16:rowId xmlns:a16="http://schemas.microsoft.com/office/drawing/2014/main" val="1213453350"/>
                  </a:ext>
                </a:extLst>
              </a:tr>
              <a:tr h="421502">
                <a:tc rowSpan="4">
                  <a:txBody>
                    <a:bodyPr/>
                    <a:lstStyle/>
                    <a:p>
                      <a:endParaRPr lang="en-US" sz="1400" dirty="0"/>
                    </a:p>
                    <a:p>
                      <a:endParaRPr lang="en-US" sz="2800" dirty="0"/>
                    </a:p>
                    <a:p>
                      <a:r>
                        <a:rPr lang="en-US" sz="2800" dirty="0"/>
                        <a:t>111,080</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87,380</a:t>
                      </a:r>
                    </a:p>
                  </a:txBody>
                  <a:tcPr>
                    <a:solidFill>
                      <a:schemeClr val="accent1">
                        <a:lumMod val="20000"/>
                        <a:lumOff val="80000"/>
                      </a:schemeClr>
                    </a:solidFill>
                  </a:tcPr>
                </a:tc>
                <a:tc>
                  <a:txBody>
                    <a:bodyPr/>
                    <a:lstStyle/>
                    <a:p>
                      <a:r>
                        <a:rPr lang="en-US" sz="2800" dirty="0"/>
                        <a:t>Exemptions First</a:t>
                      </a:r>
                    </a:p>
                  </a:txBody>
                  <a:tcPr>
                    <a:lnR w="12700" cmpd="sng">
                      <a:noFill/>
                    </a:lnR>
                    <a:solidFill>
                      <a:schemeClr val="accent1">
                        <a:lumMod val="20000"/>
                        <a:lumOff val="80000"/>
                      </a:schemeClr>
                    </a:solidFill>
                  </a:tcPr>
                </a:tc>
                <a:tc>
                  <a:txBody>
                    <a:bodyPr/>
                    <a:lstStyle/>
                    <a:p>
                      <a:pPr algn="ctr"/>
                      <a:endParaRPr lang="en-US" sz="2800" dirty="0"/>
                    </a:p>
                  </a:txBody>
                  <a:tcP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82909129"/>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lnR w="12700" cmpd="sng">
                      <a:noFill/>
                    </a:lnR>
                    <a:solidFill>
                      <a:schemeClr val="accent1">
                        <a:lumMod val="20000"/>
                        <a:lumOff val="80000"/>
                      </a:schemeClr>
                    </a:solidFill>
                  </a:tcPr>
                </a:tc>
                <a:tc>
                  <a:txBody>
                    <a:bodyPr/>
                    <a:lstStyle/>
                    <a:p>
                      <a:pPr algn="ctr"/>
                      <a:endParaRPr lang="en-US" sz="2800" dirty="0"/>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8796154"/>
                  </a:ext>
                </a:extLst>
              </a:tr>
              <a:tr h="188298">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Reserved-Open</a:t>
                      </a:r>
                    </a:p>
                  </a:txBody>
                  <a:tcPr>
                    <a:lnR w="12700" cmpd="sng">
                      <a:noFill/>
                    </a:lnR>
                    <a:solidFill>
                      <a:schemeClr val="accent1">
                        <a:lumMod val="20000"/>
                        <a:lumOff val="80000"/>
                      </a:schemeClr>
                    </a:solidFill>
                  </a:tcPr>
                </a:tc>
                <a:tc>
                  <a:txBody>
                    <a:bodyPr/>
                    <a:lstStyle/>
                    <a:p>
                      <a:pPr algn="ctr"/>
                      <a:endParaRPr lang="en-US" sz="2800" dirty="0"/>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97487851"/>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Open-Reserved</a:t>
                      </a:r>
                    </a:p>
                  </a:txBody>
                  <a:tcPr>
                    <a:lnR w="12700" cmpd="sng">
                      <a:noFill/>
                    </a:lnR>
                    <a:solidFill>
                      <a:schemeClr val="accent1">
                        <a:lumMod val="20000"/>
                        <a:lumOff val="80000"/>
                      </a:schemeClr>
                    </a:solidFill>
                  </a:tcPr>
                </a:tc>
                <a:tc>
                  <a:txBody>
                    <a:bodyPr/>
                    <a:lstStyle/>
                    <a:p>
                      <a:pPr algn="ctr"/>
                      <a:endParaRPr lang="en-US" sz="2800" dirty="0"/>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3545238"/>
                  </a:ext>
                </a:extLst>
              </a:tr>
              <a:tr h="421502">
                <a:tc rowSpan="4">
                  <a:txBody>
                    <a:bodyPr/>
                    <a:lstStyle/>
                    <a:p>
                      <a:endParaRPr lang="en-US" sz="1400" dirty="0"/>
                    </a:p>
                    <a:p>
                      <a:endParaRPr lang="en-US" sz="2800" dirty="0"/>
                    </a:p>
                    <a:p>
                      <a:r>
                        <a:rPr lang="en-US" sz="2800" dirty="0"/>
                        <a:t>137,017</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55,900</a:t>
                      </a:r>
                    </a:p>
                  </a:txBody>
                  <a:tcPr>
                    <a:solidFill>
                      <a:schemeClr val="accent1">
                        <a:lumMod val="20000"/>
                        <a:lumOff val="80000"/>
                      </a:schemeClr>
                    </a:solidFill>
                  </a:tcPr>
                </a:tc>
                <a:tc>
                  <a:txBody>
                    <a:bodyPr/>
                    <a:lstStyle/>
                    <a:p>
                      <a:r>
                        <a:rPr lang="en-US" sz="2800" dirty="0"/>
                        <a:t>Exemptions First</a:t>
                      </a:r>
                    </a:p>
                  </a:txBody>
                  <a:tcPr>
                    <a:solidFill>
                      <a:schemeClr val="accent1">
                        <a:lumMod val="20000"/>
                        <a:lumOff val="80000"/>
                      </a:schemeClr>
                    </a:solidFill>
                  </a:tcPr>
                </a:tc>
                <a:tc>
                  <a:txBody>
                    <a:bodyPr/>
                    <a:lstStyle/>
                    <a:p>
                      <a:pPr algn="ctr"/>
                      <a:endParaRPr lang="en-US" sz="2800" dirty="0"/>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283190426"/>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solidFill>
                      <a:schemeClr val="accent1">
                        <a:lumMod val="20000"/>
                        <a:lumOff val="80000"/>
                      </a:schemeClr>
                    </a:solidFill>
                  </a:tcPr>
                </a:tc>
                <a:tc>
                  <a:txBody>
                    <a:bodyPr/>
                    <a:lstStyle/>
                    <a:p>
                      <a:pPr algn="ctr"/>
                      <a:endParaRPr lang="en-US" sz="2800" dirty="0"/>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828240584"/>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Reserved-Open</a:t>
                      </a:r>
                    </a:p>
                  </a:txBody>
                  <a:tcPr>
                    <a:solidFill>
                      <a:schemeClr val="accent1">
                        <a:lumMod val="20000"/>
                        <a:lumOff val="80000"/>
                      </a:schemeClr>
                    </a:solidFill>
                  </a:tcPr>
                </a:tc>
                <a:tc>
                  <a:txBody>
                    <a:bodyPr/>
                    <a:lstStyle/>
                    <a:p>
                      <a:pPr algn="ctr"/>
                      <a:endParaRPr lang="en-US" sz="2800" dirty="0"/>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96376468"/>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Open-Reserved</a:t>
                      </a:r>
                    </a:p>
                  </a:txBody>
                  <a:tcPr>
                    <a:solidFill>
                      <a:schemeClr val="accent1">
                        <a:lumMod val="20000"/>
                        <a:lumOff val="80000"/>
                      </a:schemeClr>
                    </a:solidFill>
                  </a:tcPr>
                </a:tc>
                <a:tc>
                  <a:txBody>
                    <a:bodyPr/>
                    <a:lstStyle/>
                    <a:p>
                      <a:pPr algn="ctr"/>
                      <a:endParaRPr lang="en-US" sz="2800" dirty="0"/>
                    </a:p>
                  </a:txBody>
                  <a:tcPr>
                    <a:lnT w="12700" cmpd="sng">
                      <a:noFill/>
                    </a:lnT>
                    <a:solidFill>
                      <a:schemeClr val="accent1">
                        <a:lumMod val="20000"/>
                        <a:lumOff val="80000"/>
                      </a:schemeClr>
                    </a:solidFill>
                  </a:tcPr>
                </a:tc>
                <a:extLst>
                  <a:ext uri="{0D108BD9-81ED-4DB2-BD59-A6C34878D82A}">
                    <a16:rowId xmlns:a16="http://schemas.microsoft.com/office/drawing/2014/main" val="3050533850"/>
                  </a:ext>
                </a:extLst>
              </a:tr>
            </a:tbl>
          </a:graphicData>
        </a:graphic>
      </p:graphicFrame>
      <p:sp>
        <p:nvSpPr>
          <p:cNvPr id="8" name="Content Placeholder 2">
            <a:extLst>
              <a:ext uri="{FF2B5EF4-FFF2-40B4-BE49-F238E27FC236}">
                <a16:creationId xmlns:a16="http://schemas.microsoft.com/office/drawing/2014/main" id="{16D70350-AC8A-7437-0603-1F70E02765E9}"/>
              </a:ext>
            </a:extLst>
          </p:cNvPr>
          <p:cNvSpPr txBox="1">
            <a:spLocks/>
          </p:cNvSpPr>
          <p:nvPr/>
        </p:nvSpPr>
        <p:spPr>
          <a:xfrm>
            <a:off x="838200" y="1027905"/>
            <a:ext cx="2819400" cy="5516880"/>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Group Work:</a:t>
            </a:r>
          </a:p>
          <a:p>
            <a:pPr marL="0" indent="0">
              <a:buFont typeface="Arial" panose="020B0604020202020204" pitchFamily="34" charset="0"/>
              <a:buNone/>
            </a:pPr>
            <a:r>
              <a:rPr lang="en-US"/>
              <a:t>U = 65,000 unreserved visas.</a:t>
            </a:r>
          </a:p>
          <a:p>
            <a:pPr marL="0" indent="0">
              <a:buFont typeface="Arial" panose="020B0604020202020204" pitchFamily="34" charset="0"/>
              <a:buNone/>
            </a:pPr>
            <a:r>
              <a:rPr lang="en-US"/>
              <a:t>R = 20,000 reserved visas.</a:t>
            </a:r>
          </a:p>
          <a:p>
            <a:pPr marL="0" indent="0">
              <a:buFont typeface="Arial" panose="020B0604020202020204" pitchFamily="34" charset="0"/>
              <a:buNone/>
            </a:pPr>
            <a:endParaRPr lang="en-US"/>
          </a:p>
          <a:p>
            <a:pPr marL="0" indent="0">
              <a:buFont typeface="Arial" panose="020B0604020202020204" pitchFamily="34" charset="0"/>
              <a:buNone/>
            </a:pPr>
            <a:r>
              <a:rPr lang="en-US"/>
              <a:t>In each scenario, how many degree-holders are expected to be selected under each policy?</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63700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CF1-55DA-F322-B73D-CBD657D8F0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59C62C-1DA0-464F-BB9D-8588ABED215E}"/>
              </a:ext>
            </a:extLst>
          </p:cNvPr>
          <p:cNvSpPr>
            <a:spLocks noGrp="1"/>
          </p:cNvSpPr>
          <p:nvPr>
            <p:ph idx="1"/>
          </p:nvPr>
        </p:nvSpPr>
        <p:spPr/>
        <p:txBody>
          <a:bodyPr/>
          <a:lstStyle/>
          <a:p>
            <a:r>
              <a:rPr lang="en-US" dirty="0">
                <a:solidFill>
                  <a:srgbClr val="FF0000"/>
                </a:solidFill>
              </a:rPr>
              <a:t>111,080-87,380 = FY 2017 (last year before statute)</a:t>
            </a:r>
          </a:p>
          <a:p>
            <a:r>
              <a:rPr lang="en-US" dirty="0">
                <a:solidFill>
                  <a:srgbClr val="FF0000"/>
                </a:solidFill>
              </a:rPr>
              <a:t>Second scenario = 5 year average (FY 2013-2017)</a:t>
            </a:r>
          </a:p>
        </p:txBody>
      </p:sp>
      <p:sp>
        <p:nvSpPr>
          <p:cNvPr id="4" name="Slide Number Placeholder 3">
            <a:extLst>
              <a:ext uri="{FF2B5EF4-FFF2-40B4-BE49-F238E27FC236}">
                <a16:creationId xmlns:a16="http://schemas.microsoft.com/office/drawing/2014/main" id="{04FFF434-82E8-143E-B681-4EDC3D1D5B90}"/>
              </a:ext>
            </a:extLst>
          </p:cNvPr>
          <p:cNvSpPr>
            <a:spLocks noGrp="1"/>
          </p:cNvSpPr>
          <p:nvPr>
            <p:ph type="sldNum" sz="quarter" idx="12"/>
          </p:nvPr>
        </p:nvSpPr>
        <p:spPr/>
        <p:txBody>
          <a:bodyPr/>
          <a:lstStyle/>
          <a:p>
            <a:fld id="{9E969584-4773-A84E-8391-EEC4BE76D611}" type="slidenum">
              <a:rPr lang="en-US" smtClean="0"/>
              <a:t>35</a:t>
            </a:fld>
            <a:endParaRPr lang="en-US"/>
          </a:p>
        </p:txBody>
      </p:sp>
    </p:spTree>
    <p:extLst>
      <p:ext uri="{BB962C8B-B14F-4D97-AF65-F5344CB8AC3E}">
        <p14:creationId xmlns:p14="http://schemas.microsoft.com/office/powerpoint/2010/main" val="2877082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0C0A-46B8-A348-BF69-5129AF2A9834}"/>
              </a:ext>
            </a:extLst>
          </p:cNvPr>
          <p:cNvSpPr>
            <a:spLocks noGrp="1"/>
          </p:cNvSpPr>
          <p:nvPr>
            <p:ph type="title"/>
          </p:nvPr>
        </p:nvSpPr>
        <p:spPr/>
        <p:txBody>
          <a:bodyPr/>
          <a:lstStyle/>
          <a:p>
            <a:r>
              <a:rPr lang="en-US" dirty="0"/>
              <a:t>USCIS Announcement and Analysis</a:t>
            </a:r>
          </a:p>
        </p:txBody>
      </p:sp>
      <p:sp>
        <p:nvSpPr>
          <p:cNvPr id="3" name="Content Placeholder 2">
            <a:extLst>
              <a:ext uri="{FF2B5EF4-FFF2-40B4-BE49-F238E27FC236}">
                <a16:creationId xmlns:a16="http://schemas.microsoft.com/office/drawing/2014/main" id="{7864A377-07DB-D94A-827B-41B97367D237}"/>
              </a:ext>
            </a:extLst>
          </p:cNvPr>
          <p:cNvSpPr>
            <a:spLocks noGrp="1"/>
          </p:cNvSpPr>
          <p:nvPr>
            <p:ph idx="1"/>
          </p:nvPr>
        </p:nvSpPr>
        <p:spPr/>
        <p:txBody>
          <a:bodyPr>
            <a:normAutofit lnSpcReduction="10000"/>
          </a:bodyPr>
          <a:lstStyle/>
          <a:p>
            <a:pPr marL="0" indent="0">
              <a:buNone/>
            </a:pPr>
            <a:r>
              <a:rPr lang="en-US" i="1" dirty="0"/>
              <a:t>Effective April 1, USCIS will first select H-1B petitions submitted on behalf of all beneficiaries, including those that may be eligible for the advanced degree exemption. USCIS will then select from the remaining eligible petitions, a number projected to reach the advanced degree exemption. </a:t>
            </a:r>
          </a:p>
          <a:p>
            <a:pPr marL="0" indent="0">
              <a:buNone/>
            </a:pPr>
            <a:r>
              <a:rPr lang="en-US" i="1" dirty="0"/>
              <a:t>Changing the order in which USCIS counts these allocations will likely increase the number of petitions for beneficiaries with a master’s or higher degree from a U.S. institution of higher education to be selected under the H-1B numerical allocations. Specifically, the change will result in an estimated increase of up to 16% (or 5,340 workers) in the number of selected petitions for H-1B beneficiaries with a master’s degree or higher from a U.S. institution of higher education.</a:t>
            </a:r>
          </a:p>
        </p:txBody>
      </p:sp>
      <p:sp>
        <p:nvSpPr>
          <p:cNvPr id="4" name="Slide Number Placeholder 3">
            <a:extLst>
              <a:ext uri="{FF2B5EF4-FFF2-40B4-BE49-F238E27FC236}">
                <a16:creationId xmlns:a16="http://schemas.microsoft.com/office/drawing/2014/main" id="{12EB1ADF-F840-5244-8EDE-AA7A310E863A}"/>
              </a:ext>
            </a:extLst>
          </p:cNvPr>
          <p:cNvSpPr>
            <a:spLocks noGrp="1"/>
          </p:cNvSpPr>
          <p:nvPr>
            <p:ph type="sldNum" sz="quarter" idx="12"/>
          </p:nvPr>
        </p:nvSpPr>
        <p:spPr/>
        <p:txBody>
          <a:bodyPr/>
          <a:lstStyle/>
          <a:p>
            <a:fld id="{9E969584-4773-A84E-8391-EEC4BE76D611}" type="slidenum">
              <a:rPr lang="en-US" smtClean="0"/>
              <a:t>36</a:t>
            </a:fld>
            <a:endParaRPr lang="en-US"/>
          </a:p>
        </p:txBody>
      </p:sp>
    </p:spTree>
    <p:extLst>
      <p:ext uri="{BB962C8B-B14F-4D97-AF65-F5344CB8AC3E}">
        <p14:creationId xmlns:p14="http://schemas.microsoft.com/office/powerpoint/2010/main" val="4685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B3B0-D661-2D7B-C9F7-5672D1EF5878}"/>
              </a:ext>
            </a:extLst>
          </p:cNvPr>
          <p:cNvSpPr>
            <a:spLocks noGrp="1"/>
          </p:cNvSpPr>
          <p:nvPr>
            <p:ph type="title"/>
          </p:nvPr>
        </p:nvSpPr>
        <p:spPr/>
        <p:txBody>
          <a:bodyPr/>
          <a:lstStyle/>
          <a:p>
            <a:r>
              <a:rPr lang="en-US" dirty="0"/>
              <a:t>Other Possible Policies</a:t>
            </a:r>
          </a:p>
        </p:txBody>
      </p:sp>
      <p:sp>
        <p:nvSpPr>
          <p:cNvPr id="3" name="Content Placeholder 2">
            <a:extLst>
              <a:ext uri="{FF2B5EF4-FFF2-40B4-BE49-F238E27FC236}">
                <a16:creationId xmlns:a16="http://schemas.microsoft.com/office/drawing/2014/main" id="{0515F4E1-5149-1A19-8542-01C737F647EC}"/>
              </a:ext>
            </a:extLst>
          </p:cNvPr>
          <p:cNvSpPr>
            <a:spLocks noGrp="1"/>
          </p:cNvSpPr>
          <p:nvPr>
            <p:ph idx="1"/>
          </p:nvPr>
        </p:nvSpPr>
        <p:spPr/>
        <p:txBody>
          <a:bodyPr/>
          <a:lstStyle/>
          <a:p>
            <a:pPr marL="0" indent="0">
              <a:buNone/>
            </a:pPr>
            <a:endParaRPr lang="en-US" dirty="0"/>
          </a:p>
          <a:p>
            <a:pPr marL="0" indent="0">
              <a:buNone/>
            </a:pPr>
            <a:r>
              <a:rPr lang="es-ES_tradnl" dirty="0"/>
              <a:t>Use </a:t>
            </a:r>
            <a:r>
              <a:rPr lang="es-ES_tradnl" dirty="0" err="1"/>
              <a:t>lottery</a:t>
            </a:r>
            <a:r>
              <a:rPr lang="es-ES_tradnl" dirty="0"/>
              <a:t> </a:t>
            </a:r>
            <a:r>
              <a:rPr lang="es-ES_tradnl" dirty="0" err="1"/>
              <a:t>to</a:t>
            </a:r>
            <a:r>
              <a:rPr lang="es-ES_tradnl" dirty="0"/>
              <a:t> </a:t>
            </a:r>
            <a:r>
              <a:rPr lang="es-ES_tradnl" dirty="0" err="1"/>
              <a:t>generate</a:t>
            </a:r>
            <a:r>
              <a:rPr lang="es-ES_tradnl" dirty="0"/>
              <a:t> single </a:t>
            </a:r>
            <a:r>
              <a:rPr lang="es-ES_tradnl" dirty="0" err="1"/>
              <a:t>priority</a:t>
            </a:r>
            <a:r>
              <a:rPr lang="es-ES_tradnl" dirty="0"/>
              <a:t> </a:t>
            </a:r>
            <a:r>
              <a:rPr lang="es-ES_tradnl" dirty="0" err="1"/>
              <a:t>order</a:t>
            </a:r>
            <a:r>
              <a:rPr lang="es-ES_tradnl" dirty="0"/>
              <a:t>, </a:t>
            </a:r>
            <a:r>
              <a:rPr lang="es-ES_tradnl" dirty="0" err="1"/>
              <a:t>then</a:t>
            </a:r>
            <a:r>
              <a:rPr lang="es-ES_tradnl" dirty="0"/>
              <a:t> use </a:t>
            </a:r>
            <a:r>
              <a:rPr lang="es-ES_tradnl" dirty="0" err="1"/>
              <a:t>exemptions</a:t>
            </a:r>
            <a:r>
              <a:rPr lang="es-ES_tradnl" dirty="0"/>
              <a:t> </a:t>
            </a:r>
            <a:r>
              <a:rPr lang="es-ES_tradnl" dirty="0" err="1"/>
              <a:t>first</a:t>
            </a:r>
            <a:r>
              <a:rPr lang="es-ES_tradnl" dirty="0"/>
              <a:t>.</a:t>
            </a:r>
          </a:p>
          <a:p>
            <a:pPr marL="0" indent="0">
              <a:buNone/>
            </a:pPr>
            <a:endParaRPr lang="en-US" dirty="0"/>
          </a:p>
        </p:txBody>
      </p:sp>
      <p:sp>
        <p:nvSpPr>
          <p:cNvPr id="4" name="Slide Number Placeholder 3">
            <a:extLst>
              <a:ext uri="{FF2B5EF4-FFF2-40B4-BE49-F238E27FC236}">
                <a16:creationId xmlns:a16="http://schemas.microsoft.com/office/drawing/2014/main" id="{DFF6129A-BF6B-1945-1FB3-1BF961497C4D}"/>
              </a:ext>
            </a:extLst>
          </p:cNvPr>
          <p:cNvSpPr>
            <a:spLocks noGrp="1"/>
          </p:cNvSpPr>
          <p:nvPr>
            <p:ph type="sldNum" sz="quarter" idx="12"/>
          </p:nvPr>
        </p:nvSpPr>
        <p:spPr/>
        <p:txBody>
          <a:bodyPr/>
          <a:lstStyle/>
          <a:p>
            <a:fld id="{9E969584-4773-A84E-8391-EEC4BE76D611}" type="slidenum">
              <a:rPr lang="en-US" smtClean="0"/>
              <a:t>37</a:t>
            </a:fld>
            <a:endParaRPr lang="en-US"/>
          </a:p>
        </p:txBody>
      </p:sp>
      <p:sp>
        <p:nvSpPr>
          <p:cNvPr id="5" name="TextBox 4">
            <a:extLst>
              <a:ext uri="{FF2B5EF4-FFF2-40B4-BE49-F238E27FC236}">
                <a16:creationId xmlns:a16="http://schemas.microsoft.com/office/drawing/2014/main" id="{05A514ED-E8B4-B94D-B513-3AA933E96F0F}"/>
              </a:ext>
            </a:extLst>
          </p:cNvPr>
          <p:cNvSpPr txBox="1"/>
          <p:nvPr/>
        </p:nvSpPr>
        <p:spPr>
          <a:xfrm>
            <a:off x="8052708" y="2761932"/>
            <a:ext cx="2842573" cy="492443"/>
          </a:xfrm>
          <a:prstGeom prst="rect">
            <a:avLst/>
          </a:prstGeom>
          <a:noFill/>
        </p:spPr>
        <p:txBody>
          <a:bodyPr wrap="none" rtlCol="0">
            <a:spAutoFit/>
          </a:bodyPr>
          <a:lstStyle/>
          <a:p>
            <a:r>
              <a:rPr lang="es-ES_tradnl" sz="2600" dirty="0"/>
              <a:t>(</a:t>
            </a:r>
            <a:r>
              <a:rPr lang="es-ES_tradnl" sz="2600" dirty="0" err="1"/>
              <a:t>or</a:t>
            </a:r>
            <a:r>
              <a:rPr lang="es-ES_tradnl" sz="2600" dirty="0"/>
              <a:t> </a:t>
            </a:r>
            <a:r>
              <a:rPr lang="es-ES_tradnl" sz="2600" dirty="0" err="1"/>
              <a:t>over</a:t>
            </a:r>
            <a:r>
              <a:rPr lang="es-ES_tradnl" sz="2600" dirty="0"/>
              <a:t> and </a:t>
            </a:r>
            <a:r>
              <a:rPr lang="es-ES_tradnl" sz="2600" dirty="0" err="1"/>
              <a:t>above</a:t>
            </a:r>
            <a:r>
              <a:rPr lang="es-ES_tradnl" sz="2600" dirty="0"/>
              <a:t>)</a:t>
            </a:r>
          </a:p>
        </p:txBody>
      </p:sp>
    </p:spTree>
    <p:extLst>
      <p:ext uri="{BB962C8B-B14F-4D97-AF65-F5344CB8AC3E}">
        <p14:creationId xmlns:p14="http://schemas.microsoft.com/office/powerpoint/2010/main" val="22263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F245B8B-5DD2-374B-BCCE-44E57351D782}"/>
              </a:ext>
            </a:extLst>
          </p:cNvPr>
          <p:cNvSpPr>
            <a:spLocks noGrp="1"/>
          </p:cNvSpPr>
          <p:nvPr>
            <p:ph idx="1"/>
          </p:nvPr>
        </p:nvSpPr>
        <p:spPr>
          <a:xfrm>
            <a:off x="838200" y="1027905"/>
            <a:ext cx="2819400" cy="5516880"/>
          </a:xfrm>
          <a:solidFill>
            <a:schemeClr val="accent4"/>
          </a:solidFill>
        </p:spPr>
        <p:txBody>
          <a:bodyPr>
            <a:normAutofit/>
          </a:bodyPr>
          <a:lstStyle/>
          <a:p>
            <a:pPr marL="0" indent="0">
              <a:buNone/>
            </a:pPr>
            <a:r>
              <a:rPr lang="en-US" b="1" dirty="0"/>
              <a:t>Group Work:</a:t>
            </a:r>
          </a:p>
          <a:p>
            <a:pPr marL="0" indent="0">
              <a:buNone/>
            </a:pPr>
            <a:r>
              <a:rPr lang="en-US" dirty="0"/>
              <a:t>U = 65,000 unreserved visas.</a:t>
            </a:r>
          </a:p>
          <a:p>
            <a:pPr marL="0" indent="0">
              <a:buNone/>
            </a:pPr>
            <a:r>
              <a:rPr lang="en-US" dirty="0"/>
              <a:t>R = 20,000 reserved visas.</a:t>
            </a:r>
          </a:p>
          <a:p>
            <a:pPr marL="0" indent="0">
              <a:buNone/>
            </a:pPr>
            <a:endParaRPr lang="en-US" dirty="0"/>
          </a:p>
          <a:p>
            <a:pPr marL="0" indent="0">
              <a:buNone/>
            </a:pPr>
            <a:r>
              <a:rPr lang="en-US" dirty="0"/>
              <a:t>In each scenario, how many degree-holders are expected to be selected under each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38</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extLst>
              <p:ext uri="{D42A27DB-BD31-4B8C-83A1-F6EECF244321}">
                <p14:modId xmlns:p14="http://schemas.microsoft.com/office/powerpoint/2010/main" val="1351296571"/>
              </p:ext>
            </p:extLst>
          </p:nvPr>
        </p:nvGraphicFramePr>
        <p:xfrm>
          <a:off x="3897086" y="1027906"/>
          <a:ext cx="8101939" cy="551688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1068085542"/>
                    </a:ext>
                  </a:extLst>
                </a:gridCol>
                <a:gridCol w="1611086">
                  <a:extLst>
                    <a:ext uri="{9D8B030D-6E8A-4147-A177-3AD203B41FA5}">
                      <a16:colId xmlns:a16="http://schemas.microsoft.com/office/drawing/2014/main" val="1688829207"/>
                    </a:ext>
                  </a:extLst>
                </a:gridCol>
                <a:gridCol w="3374571">
                  <a:extLst>
                    <a:ext uri="{9D8B030D-6E8A-4147-A177-3AD203B41FA5}">
                      <a16:colId xmlns:a16="http://schemas.microsoft.com/office/drawing/2014/main" val="1644000423"/>
                    </a:ext>
                  </a:extLst>
                </a:gridCol>
                <a:gridCol w="1679368">
                  <a:extLst>
                    <a:ext uri="{9D8B030D-6E8A-4147-A177-3AD203B41FA5}">
                      <a16:colId xmlns:a16="http://schemas.microsoft.com/office/drawing/2014/main" val="1289472727"/>
                    </a:ext>
                  </a:extLst>
                </a:gridCol>
              </a:tblGrid>
              <a:tr h="1115742">
                <a:tc>
                  <a:txBody>
                    <a:bodyPr/>
                    <a:lstStyle/>
                    <a:p>
                      <a:r>
                        <a:rPr lang="en-US" sz="2800" dirty="0"/>
                        <a:t>Non-Degree-Holders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Algorithm</a:t>
                      </a:r>
                    </a:p>
                  </a:txBody>
                  <a:tcPr/>
                </a:tc>
                <a:tc>
                  <a:txBody>
                    <a:bodyPr/>
                    <a:lstStyle/>
                    <a:p>
                      <a:r>
                        <a:rPr lang="en-US" sz="2800" dirty="0"/>
                        <a:t>Degree-Holders Selected</a:t>
                      </a:r>
                    </a:p>
                  </a:txBody>
                  <a:tcPr>
                    <a:lnB w="38100" cmpd="sng">
                      <a:noFill/>
                    </a:lnB>
                  </a:tcPr>
                </a:tc>
                <a:extLst>
                  <a:ext uri="{0D108BD9-81ED-4DB2-BD59-A6C34878D82A}">
                    <a16:rowId xmlns:a16="http://schemas.microsoft.com/office/drawing/2014/main" val="1213453350"/>
                  </a:ext>
                </a:extLst>
              </a:tr>
              <a:tr h="421502">
                <a:tc rowSpan="4">
                  <a:txBody>
                    <a:bodyPr/>
                    <a:lstStyle/>
                    <a:p>
                      <a:endParaRPr lang="en-US" sz="1400" dirty="0"/>
                    </a:p>
                    <a:p>
                      <a:endParaRPr lang="en-US" sz="2800" dirty="0"/>
                    </a:p>
                    <a:p>
                      <a:r>
                        <a:rPr lang="en-US" sz="2800" dirty="0"/>
                        <a:t>111,080</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87,380</a:t>
                      </a:r>
                    </a:p>
                  </a:txBody>
                  <a:tcPr>
                    <a:solidFill>
                      <a:schemeClr val="accent1">
                        <a:lumMod val="20000"/>
                        <a:lumOff val="80000"/>
                      </a:schemeClr>
                    </a:solidFill>
                  </a:tcPr>
                </a:tc>
                <a:tc>
                  <a:txBody>
                    <a:bodyPr/>
                    <a:lstStyle/>
                    <a:p>
                      <a:r>
                        <a:rPr lang="en-US" sz="2800" dirty="0"/>
                        <a:t>Exemptions First</a:t>
                      </a:r>
                    </a:p>
                  </a:txBody>
                  <a:tcPr>
                    <a:lnR w="12700" cmpd="sng">
                      <a:noFill/>
                    </a:lnR>
                    <a:solidFill>
                      <a:schemeClr val="accent1">
                        <a:lumMod val="20000"/>
                        <a:lumOff val="80000"/>
                      </a:schemeClr>
                    </a:solidFill>
                  </a:tcPr>
                </a:tc>
                <a:tc>
                  <a:txBody>
                    <a:bodyPr/>
                    <a:lstStyle/>
                    <a:p>
                      <a:pPr algn="ctr"/>
                      <a:r>
                        <a:rPr lang="en-US" sz="2800" dirty="0"/>
                        <a:t>37,425</a:t>
                      </a:r>
                    </a:p>
                  </a:txBody>
                  <a:tcP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82909129"/>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lnR w="12700" cmpd="sng">
                      <a:noFill/>
                    </a:lnR>
                    <a:solidFill>
                      <a:schemeClr val="accent1">
                        <a:lumMod val="20000"/>
                        <a:lumOff val="80000"/>
                      </a:schemeClr>
                    </a:solidFill>
                  </a:tcPr>
                </a:tc>
                <a:tc>
                  <a:txBody>
                    <a:bodyPr/>
                    <a:lstStyle/>
                    <a:p>
                      <a:pPr algn="ctr"/>
                      <a:r>
                        <a:rPr lang="en-US" sz="2800" dirty="0"/>
                        <a:t>48,619</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8796154"/>
                  </a:ext>
                </a:extLst>
              </a:tr>
              <a:tr h="188298">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Reserved-Open</a:t>
                      </a:r>
                    </a:p>
                  </a:txBody>
                  <a:tcPr>
                    <a:lnR w="12700" cmpd="sng">
                      <a:noFill/>
                    </a:lnR>
                    <a:solidFill>
                      <a:schemeClr val="accent1">
                        <a:lumMod val="20000"/>
                        <a:lumOff val="80000"/>
                      </a:schemeClr>
                    </a:solidFill>
                  </a:tcPr>
                </a:tc>
                <a:tc>
                  <a:txBody>
                    <a:bodyPr/>
                    <a:lstStyle/>
                    <a:p>
                      <a:pPr algn="ctr"/>
                      <a:r>
                        <a:rPr lang="en-US" sz="2800" dirty="0"/>
                        <a:t>44,542</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97487851"/>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Open-Reserved</a:t>
                      </a:r>
                    </a:p>
                  </a:txBody>
                  <a:tcPr>
                    <a:lnR w="12700" cmpd="sng">
                      <a:noFill/>
                    </a:lnR>
                    <a:solidFill>
                      <a:schemeClr val="accent1">
                        <a:lumMod val="20000"/>
                        <a:lumOff val="80000"/>
                      </a:schemeClr>
                    </a:solidFill>
                  </a:tcPr>
                </a:tc>
                <a:tc>
                  <a:txBody>
                    <a:bodyPr/>
                    <a:lstStyle/>
                    <a:p>
                      <a:pPr algn="ctr"/>
                      <a:r>
                        <a:rPr lang="en-US" sz="2800" dirty="0"/>
                        <a:t>48,619</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3545238"/>
                  </a:ext>
                </a:extLst>
              </a:tr>
              <a:tr h="421502">
                <a:tc rowSpan="4">
                  <a:txBody>
                    <a:bodyPr/>
                    <a:lstStyle/>
                    <a:p>
                      <a:endParaRPr lang="en-US" sz="1400" dirty="0"/>
                    </a:p>
                    <a:p>
                      <a:endParaRPr lang="en-US" sz="2800" dirty="0"/>
                    </a:p>
                    <a:p>
                      <a:r>
                        <a:rPr lang="en-US" sz="2800" dirty="0"/>
                        <a:t>137,017</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55,900</a:t>
                      </a:r>
                    </a:p>
                  </a:txBody>
                  <a:tcPr>
                    <a:solidFill>
                      <a:schemeClr val="accent1">
                        <a:lumMod val="20000"/>
                        <a:lumOff val="80000"/>
                      </a:schemeClr>
                    </a:solidFill>
                  </a:tcPr>
                </a:tc>
                <a:tc>
                  <a:txBody>
                    <a:bodyPr/>
                    <a:lstStyle/>
                    <a:p>
                      <a:r>
                        <a:rPr lang="en-US" sz="2800" dirty="0"/>
                        <a:t>Exemptions First</a:t>
                      </a:r>
                    </a:p>
                  </a:txBody>
                  <a:tcPr>
                    <a:solidFill>
                      <a:schemeClr val="accent1">
                        <a:lumMod val="20000"/>
                        <a:lumOff val="80000"/>
                      </a:schemeClr>
                    </a:solidFill>
                  </a:tcPr>
                </a:tc>
                <a:tc>
                  <a:txBody>
                    <a:bodyPr/>
                    <a:lstStyle/>
                    <a:p>
                      <a:pPr algn="ctr"/>
                      <a:r>
                        <a:rPr lang="en-US" sz="2800" dirty="0"/>
                        <a:t>24,630</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283190426"/>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solidFill>
                      <a:schemeClr val="accent1">
                        <a:lumMod val="20000"/>
                        <a:lumOff val="80000"/>
                      </a:schemeClr>
                    </a:solidFill>
                  </a:tcPr>
                </a:tc>
                <a:tc>
                  <a:txBody>
                    <a:bodyPr/>
                    <a:lstStyle/>
                    <a:p>
                      <a:pPr algn="ctr"/>
                      <a:r>
                        <a:rPr lang="en-US" sz="2800" dirty="0"/>
                        <a:t>38,835</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828240584"/>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Reserved-Open</a:t>
                      </a:r>
                    </a:p>
                  </a:txBody>
                  <a:tcPr>
                    <a:solidFill>
                      <a:schemeClr val="accent1">
                        <a:lumMod val="20000"/>
                        <a:lumOff val="80000"/>
                      </a:schemeClr>
                    </a:solidFill>
                  </a:tcPr>
                </a:tc>
                <a:tc>
                  <a:txBody>
                    <a:bodyPr/>
                    <a:lstStyle/>
                    <a:p>
                      <a:pPr algn="ctr"/>
                      <a:r>
                        <a:rPr lang="en-US" sz="2800" dirty="0"/>
                        <a:t>33,495</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96376468"/>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Open-Reserved</a:t>
                      </a:r>
                    </a:p>
                  </a:txBody>
                  <a:tcPr>
                    <a:solidFill>
                      <a:schemeClr val="accent1">
                        <a:lumMod val="20000"/>
                        <a:lumOff val="80000"/>
                      </a:schemeClr>
                    </a:solidFill>
                  </a:tcPr>
                </a:tc>
                <a:tc>
                  <a:txBody>
                    <a:bodyPr/>
                    <a:lstStyle/>
                    <a:p>
                      <a:pPr algn="ctr"/>
                      <a:r>
                        <a:rPr lang="en-US" sz="2800" dirty="0"/>
                        <a:t>38,835</a:t>
                      </a:r>
                    </a:p>
                  </a:txBody>
                  <a:tcPr>
                    <a:lnT w="12700" cmpd="sng">
                      <a:noFill/>
                    </a:lnT>
                    <a:solidFill>
                      <a:schemeClr val="accent1">
                        <a:lumMod val="20000"/>
                        <a:lumOff val="80000"/>
                      </a:schemeClr>
                    </a:solidFill>
                  </a:tcPr>
                </a:tc>
                <a:extLst>
                  <a:ext uri="{0D108BD9-81ED-4DB2-BD59-A6C34878D82A}">
                    <a16:rowId xmlns:a16="http://schemas.microsoft.com/office/drawing/2014/main" val="3050533850"/>
                  </a:ext>
                </a:extLst>
              </a:tr>
            </a:tbl>
          </a:graphicData>
        </a:graphic>
      </p:graphicFrame>
    </p:spTree>
    <p:extLst>
      <p:ext uri="{BB962C8B-B14F-4D97-AF65-F5344CB8AC3E}">
        <p14:creationId xmlns:p14="http://schemas.microsoft.com/office/powerpoint/2010/main" val="64733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3029-5830-3880-6B81-D8BA763E14C7}"/>
              </a:ext>
            </a:extLst>
          </p:cNvPr>
          <p:cNvSpPr>
            <a:spLocks noGrp="1"/>
          </p:cNvSpPr>
          <p:nvPr>
            <p:ph type="title"/>
          </p:nvPr>
        </p:nvSpPr>
        <p:spPr/>
        <p:txBody>
          <a:bodyPr/>
          <a:lstStyle/>
          <a:p>
            <a:r>
              <a:rPr lang="es-ES_tradnl" dirty="0"/>
              <a:t>Plan </a:t>
            </a:r>
            <a:r>
              <a:rPr lang="es-ES_tradnl" dirty="0" err="1"/>
              <a:t>for</a:t>
            </a:r>
            <a:r>
              <a:rPr lang="es-ES_tradnl" dirty="0"/>
              <a:t> Mini-</a:t>
            </a:r>
            <a:r>
              <a:rPr lang="es-ES_tradnl" dirty="0" err="1"/>
              <a:t>Unit</a:t>
            </a:r>
            <a:r>
              <a:rPr lang="es-ES_tradnl" dirty="0"/>
              <a:t> </a:t>
            </a:r>
            <a:r>
              <a:rPr lang="es-ES_tradnl" dirty="0" err="1"/>
              <a:t>on</a:t>
            </a:r>
            <a:r>
              <a:rPr lang="es-ES_tradnl" dirty="0"/>
              <a:t> Reserves</a:t>
            </a:r>
          </a:p>
        </p:txBody>
      </p:sp>
      <p:sp>
        <p:nvSpPr>
          <p:cNvPr id="3" name="Content Placeholder 2">
            <a:extLst>
              <a:ext uri="{FF2B5EF4-FFF2-40B4-BE49-F238E27FC236}">
                <a16:creationId xmlns:a16="http://schemas.microsoft.com/office/drawing/2014/main" id="{C538D3CE-C1BE-3DC1-3B6F-B504167A82E2}"/>
              </a:ext>
            </a:extLst>
          </p:cNvPr>
          <p:cNvSpPr>
            <a:spLocks noGrp="1"/>
          </p:cNvSpPr>
          <p:nvPr>
            <p:ph idx="1"/>
          </p:nvPr>
        </p:nvSpPr>
        <p:spPr/>
        <p:txBody>
          <a:bodyPr/>
          <a:lstStyle/>
          <a:p>
            <a:pPr marL="0" indent="0">
              <a:buNone/>
            </a:pPr>
            <a:endParaRPr lang="es-ES_tradnl" dirty="0"/>
          </a:p>
          <a:p>
            <a:pPr marL="0" indent="0">
              <a:buNone/>
            </a:pPr>
            <a:r>
              <a:rPr lang="es-ES_tradnl" b="1" dirty="0" err="1"/>
              <a:t>Today</a:t>
            </a:r>
            <a:r>
              <a:rPr lang="es-ES_tradnl" b="1" dirty="0"/>
              <a:t>: </a:t>
            </a:r>
            <a:r>
              <a:rPr lang="es-ES_tradnl" dirty="0"/>
              <a:t>Simple case </a:t>
            </a:r>
            <a:r>
              <a:rPr lang="es-ES_tradnl" dirty="0" err="1"/>
              <a:t>with</a:t>
            </a:r>
            <a:r>
              <a:rPr lang="es-ES_tradnl" dirty="0"/>
              <a:t> </a:t>
            </a:r>
            <a:r>
              <a:rPr lang="es-ES_tradnl" dirty="0" err="1"/>
              <a:t>only</a:t>
            </a:r>
            <a:r>
              <a:rPr lang="es-ES_tradnl" dirty="0"/>
              <a:t> </a:t>
            </a:r>
            <a:r>
              <a:rPr lang="es-ES_tradnl" dirty="0" err="1"/>
              <a:t>two</a:t>
            </a:r>
            <a:r>
              <a:rPr lang="es-ES_tradnl" dirty="0"/>
              <a:t> </a:t>
            </a:r>
            <a:r>
              <a:rPr lang="es-ES_tradnl" dirty="0" err="1"/>
              <a:t>categories</a:t>
            </a:r>
            <a:r>
              <a:rPr lang="es-ES_tradnl" dirty="0"/>
              <a:t> </a:t>
            </a:r>
            <a:r>
              <a:rPr lang="es-ES_tradnl" dirty="0" err="1"/>
              <a:t>of</a:t>
            </a:r>
            <a:r>
              <a:rPr lang="es-ES_tradnl" dirty="0"/>
              <a:t> position:  “</a:t>
            </a:r>
            <a:r>
              <a:rPr lang="es-ES_tradnl" dirty="0" err="1"/>
              <a:t>reserved</a:t>
            </a:r>
            <a:r>
              <a:rPr lang="es-ES_tradnl" dirty="0"/>
              <a:t>” and “</a:t>
            </a:r>
            <a:r>
              <a:rPr lang="es-ES_tradnl" dirty="0" err="1"/>
              <a:t>unreserved</a:t>
            </a:r>
            <a:r>
              <a:rPr lang="es-ES_tradnl" dirty="0"/>
              <a:t>” (</a:t>
            </a:r>
            <a:r>
              <a:rPr lang="es-ES_tradnl" dirty="0" err="1"/>
              <a:t>motivated</a:t>
            </a:r>
            <a:r>
              <a:rPr lang="es-ES_tradnl" dirty="0"/>
              <a:t> </a:t>
            </a:r>
            <a:r>
              <a:rPr lang="es-ES_tradnl" dirty="0" err="1"/>
              <a:t>by</a:t>
            </a:r>
            <a:r>
              <a:rPr lang="es-ES_tradnl" dirty="0"/>
              <a:t> H1B visa </a:t>
            </a:r>
            <a:r>
              <a:rPr lang="es-ES_tradnl" dirty="0" err="1"/>
              <a:t>allocation</a:t>
            </a:r>
            <a:r>
              <a:rPr lang="es-ES_tradnl" dirty="0"/>
              <a:t>).</a:t>
            </a:r>
          </a:p>
          <a:p>
            <a:pPr marL="0" indent="0">
              <a:buNone/>
            </a:pPr>
            <a:endParaRPr lang="es-ES_tradnl" b="1" dirty="0"/>
          </a:p>
          <a:p>
            <a:pPr marL="0" indent="0">
              <a:buNone/>
            </a:pPr>
            <a:r>
              <a:rPr lang="es-ES_tradnl" b="1" dirty="0"/>
              <a:t>Next </a:t>
            </a:r>
            <a:r>
              <a:rPr lang="es-ES_tradnl" b="1" dirty="0" err="1"/>
              <a:t>Class</a:t>
            </a:r>
            <a:r>
              <a:rPr lang="es-ES_tradnl" b="1" dirty="0"/>
              <a:t>: </a:t>
            </a:r>
            <a:r>
              <a:rPr lang="es-ES_tradnl" dirty="0"/>
              <a:t>more </a:t>
            </a:r>
            <a:r>
              <a:rPr lang="es-ES_tradnl" dirty="0" err="1"/>
              <a:t>complex</a:t>
            </a:r>
            <a:r>
              <a:rPr lang="es-ES_tradnl" dirty="0"/>
              <a:t> case </a:t>
            </a:r>
            <a:r>
              <a:rPr lang="es-ES_tradnl" dirty="0" err="1"/>
              <a:t>with</a:t>
            </a:r>
            <a:r>
              <a:rPr lang="es-ES_tradnl" dirty="0"/>
              <a:t> </a:t>
            </a:r>
            <a:r>
              <a:rPr lang="es-ES_tradnl" dirty="0" err="1"/>
              <a:t>many</a:t>
            </a:r>
            <a:r>
              <a:rPr lang="es-ES_tradnl" dirty="0"/>
              <a:t> </a:t>
            </a:r>
            <a:r>
              <a:rPr lang="es-ES_tradnl" dirty="0" err="1"/>
              <a:t>overlapping</a:t>
            </a:r>
            <a:r>
              <a:rPr lang="es-ES_tradnl" dirty="0"/>
              <a:t> </a:t>
            </a:r>
            <a:r>
              <a:rPr lang="es-ES_tradnl" dirty="0" err="1"/>
              <a:t>categories</a:t>
            </a:r>
            <a:r>
              <a:rPr lang="es-ES_tradnl" dirty="0"/>
              <a:t> (</a:t>
            </a:r>
            <a:r>
              <a:rPr lang="es-ES_tradnl" dirty="0" err="1"/>
              <a:t>motivated</a:t>
            </a:r>
            <a:r>
              <a:rPr lang="es-ES_tradnl" dirty="0"/>
              <a:t> </a:t>
            </a:r>
            <a:r>
              <a:rPr lang="es-ES_tradnl" dirty="0" err="1"/>
              <a:t>by</a:t>
            </a:r>
            <a:r>
              <a:rPr lang="es-ES_tradnl" dirty="0"/>
              <a:t> </a:t>
            </a:r>
            <a:r>
              <a:rPr lang="es-ES_tradnl" dirty="0" err="1"/>
              <a:t>affirmative</a:t>
            </a:r>
            <a:r>
              <a:rPr lang="es-ES_tradnl" dirty="0"/>
              <a:t> </a:t>
            </a:r>
            <a:r>
              <a:rPr lang="es-ES_tradnl" dirty="0" err="1"/>
              <a:t>action</a:t>
            </a:r>
            <a:r>
              <a:rPr lang="es-ES_tradnl" dirty="0"/>
              <a:t> in India and </a:t>
            </a:r>
            <a:r>
              <a:rPr lang="es-ES_tradnl" dirty="0" err="1"/>
              <a:t>elsewhere</a:t>
            </a:r>
            <a:r>
              <a:rPr lang="es-ES_tradnl" dirty="0"/>
              <a:t>).</a:t>
            </a:r>
            <a:endParaRPr lang="es-ES_tradnl" b="1" dirty="0"/>
          </a:p>
        </p:txBody>
      </p:sp>
      <p:sp>
        <p:nvSpPr>
          <p:cNvPr id="4" name="Slide Number Placeholder 3">
            <a:extLst>
              <a:ext uri="{FF2B5EF4-FFF2-40B4-BE49-F238E27FC236}">
                <a16:creationId xmlns:a16="http://schemas.microsoft.com/office/drawing/2014/main" id="{00084092-E323-3668-6672-B03640238F1E}"/>
              </a:ext>
            </a:extLst>
          </p:cNvPr>
          <p:cNvSpPr>
            <a:spLocks noGrp="1"/>
          </p:cNvSpPr>
          <p:nvPr>
            <p:ph type="sldNum" sz="quarter" idx="12"/>
          </p:nvPr>
        </p:nvSpPr>
        <p:spPr/>
        <p:txBody>
          <a:bodyPr/>
          <a:lstStyle/>
          <a:p>
            <a:fld id="{9E969584-4773-A84E-8391-EEC4BE76D611}" type="slidenum">
              <a:rPr lang="en-US" smtClean="0"/>
              <a:t>3</a:t>
            </a:fld>
            <a:endParaRPr lang="en-US"/>
          </a:p>
        </p:txBody>
      </p:sp>
    </p:spTree>
    <p:extLst>
      <p:ext uri="{BB962C8B-B14F-4D97-AF65-F5344CB8AC3E}">
        <p14:creationId xmlns:p14="http://schemas.microsoft.com/office/powerpoint/2010/main" val="2168029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normAutofit/>
          </a:bodyPr>
          <a:lstStyle/>
          <a:p>
            <a:r>
              <a:rPr lang="en-US" dirty="0"/>
              <a:t>Scenario 1</a:t>
            </a:r>
            <a:br>
              <a:rPr lang="en-US" dirty="0"/>
            </a:br>
            <a:r>
              <a:rPr lang="en-US" sz="2800" dirty="0"/>
              <a:t>111,080 Non-Degree-Holders, 87,380 Degree-Holders</a:t>
            </a:r>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39</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AC1C33C-62EC-A84E-BF06-CD59A994497D}"/>
                  </a:ext>
                </a:extLst>
              </p:cNvPr>
              <p:cNvSpPr>
                <a:spLocks noGrp="1"/>
              </p:cNvSpPr>
              <p:nvPr>
                <p:ph idx="1"/>
              </p:nvPr>
            </p:nvSpPr>
            <p:spPr>
              <a:xfrm>
                <a:off x="838200" y="1506220"/>
                <a:ext cx="10515600" cy="5215255"/>
              </a:xfrm>
            </p:spPr>
            <p:txBody>
              <a:bodyPr>
                <a:normAutofit/>
              </a:bodyPr>
              <a:lstStyle/>
              <a:p>
                <a:pPr marL="0" indent="0">
                  <a:lnSpc>
                    <a:spcPct val="150000"/>
                  </a:lnSpc>
                  <a:buNone/>
                </a:pPr>
                <a:r>
                  <a:rPr lang="en-US" dirty="0"/>
                  <a:t>We can award 85,000 visas. Degree-Holders Selected:</a:t>
                </a:r>
              </a:p>
              <a:p>
                <a:pPr>
                  <a:lnSpc>
                    <a:spcPct val="150000"/>
                  </a:lnSpc>
                </a:pPr>
                <a:r>
                  <a:rPr lang="en-US" dirty="0"/>
                  <a:t>No reserve:</a:t>
                </a:r>
              </a:p>
              <a:p>
                <a:pPr>
                  <a:lnSpc>
                    <a:spcPct val="150000"/>
                  </a:lnSpc>
                </a:pPr>
                <a:r>
                  <a:rPr lang="en-US" dirty="0"/>
                  <a:t>Exemptions First (20,000 reserved): </a:t>
                </a:r>
                <a14:m>
                  <m:oMath xmlns:m="http://schemas.openxmlformats.org/officeDocument/2006/math">
                    <m:r>
                      <a:rPr lang="en-US" sz="2400" i="1">
                        <a:solidFill>
                          <a:schemeClr val="accent1"/>
                        </a:solidFill>
                        <a:latin typeface="Cambria Math" panose="02040503050406030204" pitchFamily="18" charset="0"/>
                      </a:rPr>
                      <m:t>37,425</m:t>
                    </m:r>
                  </m:oMath>
                </a14:m>
                <a:r>
                  <a:rPr lang="en-US" sz="2400" dirty="0">
                    <a:solidFill>
                      <a:schemeClr val="accent1"/>
                    </a:solidFill>
                  </a:rPr>
                  <a:t> degree-holders selected.					</a:t>
                </a:r>
              </a:p>
              <a:p>
                <a:pPr>
                  <a:lnSpc>
                    <a:spcPct val="150000"/>
                  </a:lnSpc>
                </a:pPr>
                <a:r>
                  <a:rPr lang="en-US" dirty="0"/>
                  <a:t>Over And Above of 20,000:</a:t>
                </a:r>
              </a:p>
              <a:p>
                <a:pPr>
                  <a:lnSpc>
                    <a:spcPct val="150000"/>
                  </a:lnSpc>
                </a:pPr>
                <a:r>
                  <a:rPr lang="en-US" dirty="0"/>
                  <a:t>2 lotteries, reserved first:</a:t>
                </a:r>
              </a:p>
              <a:p>
                <a:pPr>
                  <a:lnSpc>
                    <a:spcPct val="150000"/>
                  </a:lnSpc>
                </a:pPr>
                <a:r>
                  <a:rPr lang="en-US" dirty="0"/>
                  <a:t>2 lotteries, unreserved first:  </a:t>
                </a:r>
              </a:p>
              <a:p>
                <a:pPr>
                  <a:lnSpc>
                    <a:spcPct val="150000"/>
                  </a:lnSpc>
                </a:pPr>
                <a:endParaRPr lang="en-US" dirty="0"/>
              </a:p>
            </p:txBody>
          </p:sp>
        </mc:Choice>
        <mc:Fallback xmlns="">
          <p:sp>
            <p:nvSpPr>
              <p:cNvPr id="7" name="Content Placeholder 6">
                <a:extLst>
                  <a:ext uri="{FF2B5EF4-FFF2-40B4-BE49-F238E27FC236}">
                    <a16:creationId xmlns:a16="http://schemas.microsoft.com/office/drawing/2014/main" id="{FAC1C33C-62EC-A84E-BF06-CD59A994497D}"/>
                  </a:ext>
                </a:extLst>
              </p:cNvPr>
              <p:cNvSpPr>
                <a:spLocks noGrp="1" noRot="1" noChangeAspect="1" noMove="1" noResize="1" noEditPoints="1" noAdjustHandles="1" noChangeArrowheads="1" noChangeShapeType="1" noTextEdit="1"/>
              </p:cNvSpPr>
              <p:nvPr>
                <p:ph idx="1"/>
              </p:nvPr>
            </p:nvSpPr>
            <p:spPr>
              <a:xfrm>
                <a:off x="838200" y="1506220"/>
                <a:ext cx="10515600" cy="5215255"/>
              </a:xfrm>
              <a:blipFill>
                <a:blip r:embed="rId2"/>
                <a:stretch>
                  <a:fillRect l="-1206"/>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A9A0C-EB83-AF42-AB0B-9A473F29AE30}"/>
                  </a:ext>
                </a:extLst>
              </p:cNvPr>
              <p:cNvSpPr txBox="1"/>
              <p:nvPr/>
            </p:nvSpPr>
            <p:spPr>
              <a:xfrm>
                <a:off x="2955462" y="2209331"/>
                <a:ext cx="5109091" cy="825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87,380</m:t>
                          </m:r>
                        </m:num>
                        <m:den>
                          <m:r>
                            <a:rPr lang="en-US" sz="2400" b="0" i="1" smtClean="0">
                              <a:solidFill>
                                <a:schemeClr val="accent1"/>
                              </a:solidFill>
                              <a:latin typeface="Cambria Math" panose="02040503050406030204" pitchFamily="18" charset="0"/>
                            </a:rPr>
                            <m:t>111,080+87,380</m:t>
                          </m:r>
                        </m:den>
                      </m:f>
                      <m:r>
                        <a:rPr lang="en-US" sz="2400" b="0" i="1" smtClean="0">
                          <a:solidFill>
                            <a:schemeClr val="accent1"/>
                          </a:solidFill>
                          <a:latin typeface="Cambria Math" panose="02040503050406030204" pitchFamily="18" charset="0"/>
                        </a:rPr>
                        <m:t>×85,000=37,425</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A9A0C-EB83-AF42-AB0B-9A473F29AE30}"/>
                  </a:ext>
                </a:extLst>
              </p:cNvPr>
              <p:cNvSpPr txBox="1">
                <a:spLocks noRot="1" noChangeAspect="1" noMove="1" noResize="1" noEditPoints="1" noAdjustHandles="1" noChangeArrowheads="1" noChangeShapeType="1" noTextEdit="1"/>
              </p:cNvSpPr>
              <p:nvPr/>
            </p:nvSpPr>
            <p:spPr>
              <a:xfrm>
                <a:off x="2955462" y="2209331"/>
                <a:ext cx="5109091" cy="825291"/>
              </a:xfrm>
              <a:prstGeom prst="rect">
                <a:avLst/>
              </a:prstGeom>
              <a:blipFill>
                <a:blip r:embed="rId3"/>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0C0278-DD3A-E44C-8D70-ABAA068C53AD}"/>
                  </a:ext>
                </a:extLst>
              </p:cNvPr>
              <p:cNvSpPr txBox="1"/>
              <p:nvPr/>
            </p:nvSpPr>
            <p:spPr>
              <a:xfrm>
                <a:off x="5131525" y="4334236"/>
                <a:ext cx="6387261" cy="825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87,380</m:t>
                          </m:r>
                        </m:num>
                        <m:den>
                          <m:r>
                            <a:rPr lang="en-US" sz="2400" b="0" i="1" smtClean="0">
                              <a:solidFill>
                                <a:schemeClr val="accent1"/>
                              </a:solidFill>
                              <a:latin typeface="Cambria Math" panose="02040503050406030204" pitchFamily="18" charset="0"/>
                            </a:rPr>
                            <m:t>111,080+87,380</m:t>
                          </m:r>
                        </m:den>
                      </m:f>
                      <m:r>
                        <a:rPr lang="en-US" sz="2400" b="0" i="1" smtClean="0">
                          <a:solidFill>
                            <a:schemeClr val="accent1"/>
                          </a:solidFill>
                          <a:latin typeface="Cambria Math" panose="02040503050406030204" pitchFamily="18" charset="0"/>
                        </a:rPr>
                        <m:t>×65,000+20,000=48,619</m:t>
                      </m:r>
                    </m:oMath>
                  </m:oMathPara>
                </a14:m>
                <a:endParaRPr lang="en-US" sz="2400" dirty="0">
                  <a:solidFill>
                    <a:schemeClr val="accent1"/>
                  </a:solidFill>
                </a:endParaRPr>
              </a:p>
            </p:txBody>
          </p:sp>
        </mc:Choice>
        <mc:Fallback xmlns="">
          <p:sp>
            <p:nvSpPr>
              <p:cNvPr id="9" name="TextBox 8">
                <a:extLst>
                  <a:ext uri="{FF2B5EF4-FFF2-40B4-BE49-F238E27FC236}">
                    <a16:creationId xmlns:a16="http://schemas.microsoft.com/office/drawing/2014/main" id="{210C0278-DD3A-E44C-8D70-ABAA068C53AD}"/>
                  </a:ext>
                </a:extLst>
              </p:cNvPr>
              <p:cNvSpPr txBox="1">
                <a:spLocks noRot="1" noChangeAspect="1" noMove="1" noResize="1" noEditPoints="1" noAdjustHandles="1" noChangeArrowheads="1" noChangeShapeType="1" noTextEdit="1"/>
              </p:cNvSpPr>
              <p:nvPr/>
            </p:nvSpPr>
            <p:spPr>
              <a:xfrm>
                <a:off x="5131525" y="4334236"/>
                <a:ext cx="6387261" cy="825291"/>
              </a:xfrm>
              <a:prstGeom prst="rect">
                <a:avLst/>
              </a:prstGeom>
              <a:blipFill>
                <a:blip r:embed="rId4"/>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BB6030-CB6D-4449-A7C5-831D3997E321}"/>
                  </a:ext>
                </a:extLst>
              </p:cNvPr>
              <p:cNvSpPr txBox="1"/>
              <p:nvPr/>
            </p:nvSpPr>
            <p:spPr>
              <a:xfrm>
                <a:off x="4870923" y="5115210"/>
                <a:ext cx="6387261" cy="825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20,000+</m:t>
                      </m:r>
                      <m:f>
                        <m:fPr>
                          <m:ctrlPr>
                            <a:rPr lang="en-US" sz="2400" i="1">
                              <a:solidFill>
                                <a:schemeClr val="accent1"/>
                              </a:solidFill>
                              <a:latin typeface="Cambria Math" panose="02040503050406030204" pitchFamily="18" charset="0"/>
                            </a:rPr>
                          </m:ctrlPr>
                        </m:fPr>
                        <m:num>
                          <m:r>
                            <a:rPr lang="en-US" sz="2400" i="1">
                              <a:solidFill>
                                <a:schemeClr val="accent1"/>
                              </a:solidFill>
                              <a:latin typeface="Cambria Math" panose="02040503050406030204" pitchFamily="18" charset="0"/>
                            </a:rPr>
                            <m:t>67,380</m:t>
                          </m:r>
                        </m:num>
                        <m:den>
                          <m:r>
                            <a:rPr lang="en-US" sz="2400" i="1">
                              <a:solidFill>
                                <a:schemeClr val="accent1"/>
                              </a:solidFill>
                              <a:latin typeface="Cambria Math" panose="02040503050406030204" pitchFamily="18" charset="0"/>
                            </a:rPr>
                            <m:t>111,080+67,380</m:t>
                          </m:r>
                        </m:den>
                      </m:f>
                      <m:r>
                        <a:rPr lang="en-US" sz="2400" i="1">
                          <a:solidFill>
                            <a:schemeClr val="accent1"/>
                          </a:solidFill>
                          <a:latin typeface="Cambria Math" panose="02040503050406030204" pitchFamily="18" charset="0"/>
                        </a:rPr>
                        <m:t>×65,000</m:t>
                      </m:r>
                      <m:r>
                        <a:rPr lang="en-US" sz="2400" b="0" i="1" smtClean="0">
                          <a:solidFill>
                            <a:schemeClr val="accent1"/>
                          </a:solidFill>
                          <a:latin typeface="Cambria Math" panose="02040503050406030204" pitchFamily="18" charset="0"/>
                        </a:rPr>
                        <m:t>=44,542</m:t>
                      </m:r>
                    </m:oMath>
                  </m:oMathPara>
                </a14:m>
                <a:endParaRPr lang="en-US" sz="2400" dirty="0">
                  <a:solidFill>
                    <a:schemeClr val="accent1"/>
                  </a:solidFill>
                </a:endParaRPr>
              </a:p>
            </p:txBody>
          </p:sp>
        </mc:Choice>
        <mc:Fallback xmlns="">
          <p:sp>
            <p:nvSpPr>
              <p:cNvPr id="10" name="TextBox 9">
                <a:extLst>
                  <a:ext uri="{FF2B5EF4-FFF2-40B4-BE49-F238E27FC236}">
                    <a16:creationId xmlns:a16="http://schemas.microsoft.com/office/drawing/2014/main" id="{D8BB6030-CB6D-4449-A7C5-831D3997E321}"/>
                  </a:ext>
                </a:extLst>
              </p:cNvPr>
              <p:cNvSpPr txBox="1">
                <a:spLocks noRot="1" noChangeAspect="1" noMove="1" noResize="1" noEditPoints="1" noAdjustHandles="1" noChangeArrowheads="1" noChangeShapeType="1" noTextEdit="1"/>
              </p:cNvSpPr>
              <p:nvPr/>
            </p:nvSpPr>
            <p:spPr>
              <a:xfrm>
                <a:off x="4870923" y="5115210"/>
                <a:ext cx="6387261" cy="825291"/>
              </a:xfrm>
              <a:prstGeom prst="rect">
                <a:avLst/>
              </a:prstGeom>
              <a:blipFill>
                <a:blip r:embed="rId5"/>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D3B8E84-D99D-DD4B-BD5B-32B10877BF76}"/>
                  </a:ext>
                </a:extLst>
              </p:cNvPr>
              <p:cNvSpPr txBox="1"/>
              <p:nvPr/>
            </p:nvSpPr>
            <p:spPr>
              <a:xfrm>
                <a:off x="5131526" y="5943638"/>
                <a:ext cx="6387261" cy="825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87,380</m:t>
                          </m:r>
                        </m:num>
                        <m:den>
                          <m:r>
                            <a:rPr lang="en-US" sz="2400" b="0" i="1" smtClean="0">
                              <a:solidFill>
                                <a:schemeClr val="accent1"/>
                              </a:solidFill>
                              <a:latin typeface="Cambria Math" panose="02040503050406030204" pitchFamily="18" charset="0"/>
                            </a:rPr>
                            <m:t>111,080+87,380</m:t>
                          </m:r>
                        </m:den>
                      </m:f>
                      <m:r>
                        <a:rPr lang="en-US" sz="2400" b="0" i="1" smtClean="0">
                          <a:solidFill>
                            <a:schemeClr val="accent1"/>
                          </a:solidFill>
                          <a:latin typeface="Cambria Math" panose="02040503050406030204" pitchFamily="18" charset="0"/>
                        </a:rPr>
                        <m:t>×65,000+20,000=48,619</m:t>
                      </m:r>
                    </m:oMath>
                  </m:oMathPara>
                </a14:m>
                <a:endParaRPr lang="en-US" sz="2400" dirty="0">
                  <a:solidFill>
                    <a:schemeClr val="accent1"/>
                  </a:solidFill>
                </a:endParaRPr>
              </a:p>
            </p:txBody>
          </p:sp>
        </mc:Choice>
        <mc:Fallback xmlns="">
          <p:sp>
            <p:nvSpPr>
              <p:cNvPr id="11" name="TextBox 10">
                <a:extLst>
                  <a:ext uri="{FF2B5EF4-FFF2-40B4-BE49-F238E27FC236}">
                    <a16:creationId xmlns:a16="http://schemas.microsoft.com/office/drawing/2014/main" id="{ED3B8E84-D99D-DD4B-BD5B-32B10877BF76}"/>
                  </a:ext>
                </a:extLst>
              </p:cNvPr>
              <p:cNvSpPr txBox="1">
                <a:spLocks noRot="1" noChangeAspect="1" noMove="1" noResize="1" noEditPoints="1" noAdjustHandles="1" noChangeArrowheads="1" noChangeShapeType="1" noTextEdit="1"/>
              </p:cNvSpPr>
              <p:nvPr/>
            </p:nvSpPr>
            <p:spPr>
              <a:xfrm>
                <a:off x="5131526" y="5943638"/>
                <a:ext cx="6387261" cy="825291"/>
              </a:xfrm>
              <a:prstGeom prst="rect">
                <a:avLst/>
              </a:prstGeom>
              <a:blipFill>
                <a:blip r:embed="rId6"/>
                <a:stretch>
                  <a:fillRect b="-3077"/>
                </a:stretch>
              </a:blipFill>
            </p:spPr>
            <p:txBody>
              <a:bodyPr/>
              <a:lstStyle/>
              <a:p>
                <a:r>
                  <a:rPr lang="en-US">
                    <a:noFill/>
                  </a:rPr>
                  <a:t> </a:t>
                </a:r>
              </a:p>
            </p:txBody>
          </p:sp>
        </mc:Fallback>
      </mc:AlternateContent>
    </p:spTree>
    <p:extLst>
      <p:ext uri="{BB962C8B-B14F-4D97-AF65-F5344CB8AC3E}">
        <p14:creationId xmlns:p14="http://schemas.microsoft.com/office/powerpoint/2010/main" val="227502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normAutofit/>
          </a:bodyPr>
          <a:lstStyle/>
          <a:p>
            <a:r>
              <a:rPr lang="en-US" dirty="0"/>
              <a:t>Scenario 2</a:t>
            </a:r>
            <a:br>
              <a:rPr lang="en-US" dirty="0"/>
            </a:br>
            <a:r>
              <a:rPr lang="en-US" sz="2800" dirty="0"/>
              <a:t>137,017 Non-Degree-Holders</a:t>
            </a:r>
            <a:r>
              <a:rPr lang="en-US" sz="2800"/>
              <a:t>, 55,900 </a:t>
            </a:r>
            <a:r>
              <a:rPr lang="en-US" sz="2800" dirty="0"/>
              <a:t>Degree-Holders</a:t>
            </a:r>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40</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AC1C33C-62EC-A84E-BF06-CD59A994497D}"/>
                  </a:ext>
                </a:extLst>
              </p:cNvPr>
              <p:cNvSpPr>
                <a:spLocks noGrp="1"/>
              </p:cNvSpPr>
              <p:nvPr>
                <p:ph idx="1"/>
              </p:nvPr>
            </p:nvSpPr>
            <p:spPr>
              <a:xfrm>
                <a:off x="838200" y="1506220"/>
                <a:ext cx="10515600" cy="5215255"/>
              </a:xfrm>
            </p:spPr>
            <p:txBody>
              <a:bodyPr>
                <a:normAutofit/>
              </a:bodyPr>
              <a:lstStyle/>
              <a:p>
                <a:pPr marL="0" indent="0">
                  <a:lnSpc>
                    <a:spcPct val="150000"/>
                  </a:lnSpc>
                  <a:buNone/>
                </a:pPr>
                <a:r>
                  <a:rPr lang="en-US" dirty="0"/>
                  <a:t>We can award 85,000 visas. Degree-Holders Selected:</a:t>
                </a:r>
              </a:p>
              <a:p>
                <a:pPr>
                  <a:lnSpc>
                    <a:spcPct val="150000"/>
                  </a:lnSpc>
                </a:pPr>
                <a:r>
                  <a:rPr lang="en-US" dirty="0"/>
                  <a:t>No reserve:</a:t>
                </a:r>
              </a:p>
              <a:p>
                <a:pPr>
                  <a:lnSpc>
                    <a:spcPct val="150000"/>
                  </a:lnSpc>
                </a:pPr>
                <a:r>
                  <a:rPr lang="en-US" dirty="0"/>
                  <a:t>Exemptions First (20,000 reserved):  </a:t>
                </a:r>
                <a14:m>
                  <m:oMath xmlns:m="http://schemas.openxmlformats.org/officeDocument/2006/math">
                    <m:r>
                      <a:rPr lang="en-US" sz="2400" b="0" i="1" smtClean="0">
                        <a:solidFill>
                          <a:schemeClr val="accent1"/>
                        </a:solidFill>
                        <a:latin typeface="Cambria Math" panose="02040503050406030204" pitchFamily="18" charset="0"/>
                      </a:rPr>
                      <m:t>24,630</m:t>
                    </m:r>
                  </m:oMath>
                </a14:m>
                <a:r>
                  <a:rPr lang="en-US" sz="2400" dirty="0">
                    <a:solidFill>
                      <a:schemeClr val="accent1"/>
                    </a:solidFill>
                  </a:rPr>
                  <a:t> degree-holders selected.					      </a:t>
                </a:r>
              </a:p>
              <a:p>
                <a:pPr>
                  <a:lnSpc>
                    <a:spcPct val="150000"/>
                  </a:lnSpc>
                </a:pPr>
                <a:r>
                  <a:rPr lang="en-US" dirty="0"/>
                  <a:t>Over And Above of 20,000:</a:t>
                </a:r>
              </a:p>
              <a:p>
                <a:pPr>
                  <a:lnSpc>
                    <a:spcPct val="150000"/>
                  </a:lnSpc>
                </a:pPr>
                <a:r>
                  <a:rPr lang="en-US" dirty="0"/>
                  <a:t>2 lotteries, reserved first:</a:t>
                </a:r>
              </a:p>
              <a:p>
                <a:pPr>
                  <a:lnSpc>
                    <a:spcPct val="150000"/>
                  </a:lnSpc>
                </a:pPr>
                <a:r>
                  <a:rPr lang="en-US" dirty="0"/>
                  <a:t>2 lotteries, unreserved first:  </a:t>
                </a:r>
              </a:p>
              <a:p>
                <a:pPr>
                  <a:lnSpc>
                    <a:spcPct val="150000"/>
                  </a:lnSpc>
                </a:pPr>
                <a:endParaRPr lang="en-US" dirty="0"/>
              </a:p>
            </p:txBody>
          </p:sp>
        </mc:Choice>
        <mc:Fallback xmlns="">
          <p:sp>
            <p:nvSpPr>
              <p:cNvPr id="7" name="Content Placeholder 6">
                <a:extLst>
                  <a:ext uri="{FF2B5EF4-FFF2-40B4-BE49-F238E27FC236}">
                    <a16:creationId xmlns:a16="http://schemas.microsoft.com/office/drawing/2014/main" id="{FAC1C33C-62EC-A84E-BF06-CD59A994497D}"/>
                  </a:ext>
                </a:extLst>
              </p:cNvPr>
              <p:cNvSpPr>
                <a:spLocks noGrp="1" noRot="1" noChangeAspect="1" noMove="1" noResize="1" noEditPoints="1" noAdjustHandles="1" noChangeArrowheads="1" noChangeShapeType="1" noTextEdit="1"/>
              </p:cNvSpPr>
              <p:nvPr>
                <p:ph idx="1"/>
              </p:nvPr>
            </p:nvSpPr>
            <p:spPr>
              <a:xfrm>
                <a:off x="838200" y="1506220"/>
                <a:ext cx="10515600" cy="5215255"/>
              </a:xfrm>
              <a:blipFill>
                <a:blip r:embed="rId2"/>
                <a:stretch>
                  <a:fillRect l="-1206"/>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A9A0C-EB83-AF42-AB0B-9A473F29AE30}"/>
                  </a:ext>
                </a:extLst>
              </p:cNvPr>
              <p:cNvSpPr txBox="1"/>
              <p:nvPr/>
            </p:nvSpPr>
            <p:spPr>
              <a:xfrm>
                <a:off x="2955462" y="2209331"/>
                <a:ext cx="5109091" cy="832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55,900</m:t>
                          </m:r>
                        </m:num>
                        <m:den>
                          <m:r>
                            <a:rPr lang="en-US" sz="2400" b="0" i="1" smtClean="0">
                              <a:solidFill>
                                <a:schemeClr val="accent1"/>
                              </a:solidFill>
                              <a:latin typeface="Cambria Math" panose="02040503050406030204" pitchFamily="18" charset="0"/>
                            </a:rPr>
                            <m:t>137,017+55,900</m:t>
                          </m:r>
                        </m:den>
                      </m:f>
                      <m:r>
                        <a:rPr lang="en-US" sz="2400" b="0" i="1" smtClean="0">
                          <a:solidFill>
                            <a:schemeClr val="accent1"/>
                          </a:solidFill>
                          <a:latin typeface="Cambria Math" panose="02040503050406030204" pitchFamily="18" charset="0"/>
                        </a:rPr>
                        <m:t>×85,000=24,630</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A9A0C-EB83-AF42-AB0B-9A473F29AE30}"/>
                  </a:ext>
                </a:extLst>
              </p:cNvPr>
              <p:cNvSpPr txBox="1">
                <a:spLocks noRot="1" noChangeAspect="1" noMove="1" noResize="1" noEditPoints="1" noAdjustHandles="1" noChangeArrowheads="1" noChangeShapeType="1" noTextEdit="1"/>
              </p:cNvSpPr>
              <p:nvPr/>
            </p:nvSpPr>
            <p:spPr>
              <a:xfrm>
                <a:off x="2955462" y="2209331"/>
                <a:ext cx="5109091" cy="832792"/>
              </a:xfrm>
              <a:prstGeom prst="rect">
                <a:avLst/>
              </a:prstGeom>
              <a:blipFill>
                <a:blip r:embed="rId3"/>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0C0278-DD3A-E44C-8D70-ABAA068C53AD}"/>
                  </a:ext>
                </a:extLst>
              </p:cNvPr>
              <p:cNvSpPr txBox="1"/>
              <p:nvPr/>
            </p:nvSpPr>
            <p:spPr>
              <a:xfrm>
                <a:off x="5131525" y="4334236"/>
                <a:ext cx="6387261" cy="832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a:solidFill>
                                <a:schemeClr val="accent1"/>
                              </a:solidFill>
                              <a:latin typeface="Cambria Math" panose="02040503050406030204" pitchFamily="18" charset="0"/>
                            </a:rPr>
                            <m:t>55,900</m:t>
                          </m:r>
                        </m:num>
                        <m:den>
                          <m:r>
                            <a:rPr lang="en-US" sz="2400" i="1">
                              <a:solidFill>
                                <a:schemeClr val="accent1"/>
                              </a:solidFill>
                              <a:latin typeface="Cambria Math" panose="02040503050406030204" pitchFamily="18" charset="0"/>
                            </a:rPr>
                            <m:t>137</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017+55,900</m:t>
                          </m:r>
                        </m:den>
                      </m:f>
                      <m:r>
                        <a:rPr lang="en-US" sz="2400" b="0" i="1" smtClean="0">
                          <a:solidFill>
                            <a:schemeClr val="accent1"/>
                          </a:solidFill>
                          <a:latin typeface="Cambria Math" panose="02040503050406030204" pitchFamily="18" charset="0"/>
                        </a:rPr>
                        <m:t>×65,000+20,000=38,835</m:t>
                      </m:r>
                    </m:oMath>
                  </m:oMathPara>
                </a14:m>
                <a:endParaRPr lang="en-US" sz="2400" dirty="0">
                  <a:solidFill>
                    <a:schemeClr val="accent1"/>
                  </a:solidFill>
                </a:endParaRPr>
              </a:p>
            </p:txBody>
          </p:sp>
        </mc:Choice>
        <mc:Fallback xmlns="">
          <p:sp>
            <p:nvSpPr>
              <p:cNvPr id="9" name="TextBox 8">
                <a:extLst>
                  <a:ext uri="{FF2B5EF4-FFF2-40B4-BE49-F238E27FC236}">
                    <a16:creationId xmlns:a16="http://schemas.microsoft.com/office/drawing/2014/main" id="{210C0278-DD3A-E44C-8D70-ABAA068C53AD}"/>
                  </a:ext>
                </a:extLst>
              </p:cNvPr>
              <p:cNvSpPr txBox="1">
                <a:spLocks noRot="1" noChangeAspect="1" noMove="1" noResize="1" noEditPoints="1" noAdjustHandles="1" noChangeArrowheads="1" noChangeShapeType="1" noTextEdit="1"/>
              </p:cNvSpPr>
              <p:nvPr/>
            </p:nvSpPr>
            <p:spPr>
              <a:xfrm>
                <a:off x="5131525" y="4334236"/>
                <a:ext cx="6387261" cy="8327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BB6030-CB6D-4449-A7C5-831D3997E321}"/>
                  </a:ext>
                </a:extLst>
              </p:cNvPr>
              <p:cNvSpPr txBox="1"/>
              <p:nvPr/>
            </p:nvSpPr>
            <p:spPr>
              <a:xfrm>
                <a:off x="4870923" y="5115210"/>
                <a:ext cx="6387261" cy="825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20,000+</m:t>
                      </m:r>
                      <m:f>
                        <m:fPr>
                          <m:ctrlPr>
                            <a:rPr lang="en-US" sz="2400" i="1">
                              <a:solidFill>
                                <a:schemeClr val="accent1"/>
                              </a:solidFill>
                              <a:latin typeface="Cambria Math" panose="02040503050406030204" pitchFamily="18" charset="0"/>
                            </a:rPr>
                          </m:ctrlPr>
                        </m:fPr>
                        <m:num>
                          <m:r>
                            <a:rPr lang="en-US" sz="2400" b="0" i="1" smtClean="0">
                              <a:solidFill>
                                <a:schemeClr val="accent1"/>
                              </a:solidFill>
                              <a:latin typeface="Cambria Math" panose="02040503050406030204" pitchFamily="18" charset="0"/>
                            </a:rPr>
                            <m:t>3</m:t>
                          </m:r>
                          <m:r>
                            <a:rPr lang="en-US" sz="2400" i="1">
                              <a:solidFill>
                                <a:schemeClr val="accent1"/>
                              </a:solidFill>
                              <a:latin typeface="Cambria Math" panose="02040503050406030204" pitchFamily="18" charset="0"/>
                            </a:rPr>
                            <m:t>5,900</m:t>
                          </m:r>
                        </m:num>
                        <m:den>
                          <m:r>
                            <a:rPr lang="en-US" sz="2400" i="1">
                              <a:solidFill>
                                <a:schemeClr val="accent1"/>
                              </a:solidFill>
                              <a:latin typeface="Cambria Math" panose="02040503050406030204" pitchFamily="18" charset="0"/>
                            </a:rPr>
                            <m:t>137</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017+</m:t>
                          </m:r>
                          <m:r>
                            <a:rPr lang="en-US" sz="2400" b="0" i="1" smtClean="0">
                              <a:solidFill>
                                <a:schemeClr val="accent1"/>
                              </a:solidFill>
                              <a:latin typeface="Cambria Math" panose="02040503050406030204" pitchFamily="18" charset="0"/>
                            </a:rPr>
                            <m:t>3</m:t>
                          </m:r>
                          <m:r>
                            <a:rPr lang="en-US" sz="2400" i="1">
                              <a:solidFill>
                                <a:schemeClr val="accent1"/>
                              </a:solidFill>
                              <a:latin typeface="Cambria Math" panose="02040503050406030204" pitchFamily="18" charset="0"/>
                            </a:rPr>
                            <m:t>5,900</m:t>
                          </m:r>
                        </m:den>
                      </m:f>
                      <m:r>
                        <a:rPr lang="en-US" sz="2400" i="1">
                          <a:solidFill>
                            <a:schemeClr val="accent1"/>
                          </a:solidFill>
                          <a:latin typeface="Cambria Math" panose="02040503050406030204" pitchFamily="18" charset="0"/>
                        </a:rPr>
                        <m:t>×65,000</m:t>
                      </m:r>
                      <m:r>
                        <a:rPr lang="en-US" sz="2400" b="0" i="1" smtClean="0">
                          <a:solidFill>
                            <a:schemeClr val="accent1"/>
                          </a:solidFill>
                          <a:latin typeface="Cambria Math" panose="02040503050406030204" pitchFamily="18" charset="0"/>
                        </a:rPr>
                        <m:t>=33,495</m:t>
                      </m:r>
                    </m:oMath>
                  </m:oMathPara>
                </a14:m>
                <a:endParaRPr lang="en-US" sz="2400" dirty="0">
                  <a:solidFill>
                    <a:schemeClr val="accent1"/>
                  </a:solidFill>
                </a:endParaRPr>
              </a:p>
            </p:txBody>
          </p:sp>
        </mc:Choice>
        <mc:Fallback xmlns="">
          <p:sp>
            <p:nvSpPr>
              <p:cNvPr id="10" name="TextBox 9">
                <a:extLst>
                  <a:ext uri="{FF2B5EF4-FFF2-40B4-BE49-F238E27FC236}">
                    <a16:creationId xmlns:a16="http://schemas.microsoft.com/office/drawing/2014/main" id="{D8BB6030-CB6D-4449-A7C5-831D3997E321}"/>
                  </a:ext>
                </a:extLst>
              </p:cNvPr>
              <p:cNvSpPr txBox="1">
                <a:spLocks noRot="1" noChangeAspect="1" noMove="1" noResize="1" noEditPoints="1" noAdjustHandles="1" noChangeArrowheads="1" noChangeShapeType="1" noTextEdit="1"/>
              </p:cNvSpPr>
              <p:nvPr/>
            </p:nvSpPr>
            <p:spPr>
              <a:xfrm>
                <a:off x="4870923" y="5115210"/>
                <a:ext cx="6387261" cy="825291"/>
              </a:xfrm>
              <a:prstGeom prst="rect">
                <a:avLst/>
              </a:prstGeom>
              <a:blipFill>
                <a:blip r:embed="rId5"/>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D3B8E84-D99D-DD4B-BD5B-32B10877BF76}"/>
                  </a:ext>
                </a:extLst>
              </p:cNvPr>
              <p:cNvSpPr txBox="1"/>
              <p:nvPr/>
            </p:nvSpPr>
            <p:spPr>
              <a:xfrm>
                <a:off x="5131526" y="5943638"/>
                <a:ext cx="6387261" cy="825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a:solidFill>
                                <a:schemeClr val="accent1"/>
                              </a:solidFill>
                              <a:latin typeface="Cambria Math" panose="02040503050406030204" pitchFamily="18" charset="0"/>
                            </a:rPr>
                            <m:t>55,900</m:t>
                          </m:r>
                        </m:num>
                        <m:den>
                          <m:r>
                            <a:rPr lang="en-US" sz="2400" i="1">
                              <a:solidFill>
                                <a:schemeClr val="accent1"/>
                              </a:solidFill>
                              <a:latin typeface="Cambria Math" panose="02040503050406030204" pitchFamily="18" charset="0"/>
                            </a:rPr>
                            <m:t>137</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017+55,900</m:t>
                          </m:r>
                        </m:den>
                      </m:f>
                      <m:r>
                        <a:rPr lang="en-US" sz="2400" b="0" i="1" smtClean="0">
                          <a:solidFill>
                            <a:schemeClr val="accent1"/>
                          </a:solidFill>
                          <a:latin typeface="Cambria Math" panose="02040503050406030204" pitchFamily="18" charset="0"/>
                        </a:rPr>
                        <m:t>×65,000+20,000=38,835</m:t>
                      </m:r>
                    </m:oMath>
                  </m:oMathPara>
                </a14:m>
                <a:endParaRPr lang="en-US" sz="2400" dirty="0">
                  <a:solidFill>
                    <a:schemeClr val="accent1"/>
                  </a:solidFill>
                </a:endParaRPr>
              </a:p>
            </p:txBody>
          </p:sp>
        </mc:Choice>
        <mc:Fallback xmlns="">
          <p:sp>
            <p:nvSpPr>
              <p:cNvPr id="11" name="TextBox 10">
                <a:extLst>
                  <a:ext uri="{FF2B5EF4-FFF2-40B4-BE49-F238E27FC236}">
                    <a16:creationId xmlns:a16="http://schemas.microsoft.com/office/drawing/2014/main" id="{ED3B8E84-D99D-DD4B-BD5B-32B10877BF76}"/>
                  </a:ext>
                </a:extLst>
              </p:cNvPr>
              <p:cNvSpPr txBox="1">
                <a:spLocks noRot="1" noChangeAspect="1" noMove="1" noResize="1" noEditPoints="1" noAdjustHandles="1" noChangeArrowheads="1" noChangeShapeType="1" noTextEdit="1"/>
              </p:cNvSpPr>
              <p:nvPr/>
            </p:nvSpPr>
            <p:spPr>
              <a:xfrm>
                <a:off x="5131526" y="5943638"/>
                <a:ext cx="6387261" cy="825291"/>
              </a:xfrm>
              <a:prstGeom prst="rect">
                <a:avLst/>
              </a:prstGeom>
              <a:blipFill>
                <a:blip r:embed="rId6"/>
                <a:stretch>
                  <a:fillRect b="-3077"/>
                </a:stretch>
              </a:blipFill>
            </p:spPr>
            <p:txBody>
              <a:bodyPr/>
              <a:lstStyle/>
              <a:p>
                <a:r>
                  <a:rPr lang="en-US">
                    <a:noFill/>
                  </a:rPr>
                  <a:t> </a:t>
                </a:r>
              </a:p>
            </p:txBody>
          </p:sp>
        </mc:Fallback>
      </mc:AlternateContent>
    </p:spTree>
    <p:extLst>
      <p:ext uri="{BB962C8B-B14F-4D97-AF65-F5344CB8AC3E}">
        <p14:creationId xmlns:p14="http://schemas.microsoft.com/office/powerpoint/2010/main" val="3215343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3E84-7CBF-4048-B275-EEEF1AF6885E}"/>
              </a:ext>
            </a:extLst>
          </p:cNvPr>
          <p:cNvSpPr>
            <a:spLocks noGrp="1"/>
          </p:cNvSpPr>
          <p:nvPr>
            <p:ph type="title"/>
          </p:nvPr>
        </p:nvSpPr>
        <p:spPr/>
        <p:txBody>
          <a:bodyPr/>
          <a:lstStyle/>
          <a:p>
            <a:r>
              <a:rPr lang="en-US" dirty="0"/>
              <a:t>Study Guide</a:t>
            </a:r>
          </a:p>
        </p:txBody>
      </p:sp>
      <p:sp>
        <p:nvSpPr>
          <p:cNvPr id="3" name="Content Placeholder 2">
            <a:extLst>
              <a:ext uri="{FF2B5EF4-FFF2-40B4-BE49-F238E27FC236}">
                <a16:creationId xmlns:a16="http://schemas.microsoft.com/office/drawing/2014/main" id="{6E5A885C-6765-9B4D-B48F-07B69CAFC163}"/>
              </a:ext>
            </a:extLst>
          </p:cNvPr>
          <p:cNvSpPr>
            <a:spLocks noGrp="1"/>
          </p:cNvSpPr>
          <p:nvPr>
            <p:ph idx="1"/>
          </p:nvPr>
        </p:nvSpPr>
        <p:spPr>
          <a:xfrm>
            <a:off x="781048" y="1825625"/>
            <a:ext cx="3820886" cy="2538253"/>
          </a:xfrm>
        </p:spPr>
        <p:txBody>
          <a:bodyPr>
            <a:normAutofit/>
          </a:bodyPr>
          <a:lstStyle/>
          <a:p>
            <a:pPr marL="0" indent="0">
              <a:buNone/>
            </a:pPr>
            <a:r>
              <a:rPr lang="en-US" b="1" dirty="0"/>
              <a:t>Algorithms</a:t>
            </a:r>
          </a:p>
          <a:p>
            <a:r>
              <a:rPr lang="en-US" dirty="0"/>
              <a:t>Exemptions First</a:t>
            </a:r>
          </a:p>
          <a:p>
            <a:r>
              <a:rPr lang="en-US" dirty="0"/>
              <a:t>Over-and-Above</a:t>
            </a:r>
          </a:p>
          <a:p>
            <a:r>
              <a:rPr lang="en-US" dirty="0"/>
              <a:t>Reserved-Unreserved</a:t>
            </a:r>
          </a:p>
          <a:p>
            <a:r>
              <a:rPr lang="en-US" dirty="0"/>
              <a:t>Unreserved-Reserved</a:t>
            </a:r>
          </a:p>
        </p:txBody>
      </p:sp>
      <p:sp>
        <p:nvSpPr>
          <p:cNvPr id="4" name="Slide Number Placeholder 3">
            <a:extLst>
              <a:ext uri="{FF2B5EF4-FFF2-40B4-BE49-F238E27FC236}">
                <a16:creationId xmlns:a16="http://schemas.microsoft.com/office/drawing/2014/main" id="{DBDBD3DA-DAD3-FA4D-A0E2-6D008EC4CE02}"/>
              </a:ext>
            </a:extLst>
          </p:cNvPr>
          <p:cNvSpPr>
            <a:spLocks noGrp="1"/>
          </p:cNvSpPr>
          <p:nvPr>
            <p:ph type="sldNum" sz="quarter" idx="12"/>
          </p:nvPr>
        </p:nvSpPr>
        <p:spPr/>
        <p:txBody>
          <a:bodyPr/>
          <a:lstStyle/>
          <a:p>
            <a:fld id="{9E969584-4773-A84E-8391-EEC4BE76D611}" type="slidenum">
              <a:rPr lang="en-US" smtClean="0"/>
              <a:t>41</a:t>
            </a:fld>
            <a:endParaRPr lang="en-US"/>
          </a:p>
        </p:txBody>
      </p:sp>
      <p:sp>
        <p:nvSpPr>
          <p:cNvPr id="5" name="Content Placeholder 2">
            <a:extLst>
              <a:ext uri="{FF2B5EF4-FFF2-40B4-BE49-F238E27FC236}">
                <a16:creationId xmlns:a16="http://schemas.microsoft.com/office/drawing/2014/main" id="{18F3DC6E-F2F5-D74D-85F2-97115F9C2501}"/>
              </a:ext>
            </a:extLst>
          </p:cNvPr>
          <p:cNvSpPr txBox="1">
            <a:spLocks/>
          </p:cNvSpPr>
          <p:nvPr/>
        </p:nvSpPr>
        <p:spPr>
          <a:xfrm>
            <a:off x="4255768" y="1825625"/>
            <a:ext cx="79362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Facts</a:t>
            </a:r>
          </a:p>
          <a:p>
            <a:r>
              <a:rPr lang="en-US" dirty="0"/>
              <a:t>Exemptions First priority dominates Over and Above</a:t>
            </a:r>
          </a:p>
          <a:p>
            <a:r>
              <a:rPr lang="en-US" dirty="0"/>
              <a:t>Over and Above selects at least as many reserve-eligible applicants as Exemptions First.</a:t>
            </a:r>
          </a:p>
          <a:p>
            <a:r>
              <a:rPr lang="en-US" dirty="0"/>
              <a:t>Open-Reserved selects at least as many reserve-eligible applicants as Reserved-Open.</a:t>
            </a:r>
          </a:p>
          <a:p>
            <a:r>
              <a:rPr lang="en-US" dirty="0"/>
              <a:t>Open-Reserved and Over and Above select the same number of reserve-eligible applicants.</a:t>
            </a:r>
          </a:p>
          <a:p>
            <a:endParaRPr lang="en-US" dirty="0"/>
          </a:p>
          <a:p>
            <a:endParaRPr lang="en-US" dirty="0"/>
          </a:p>
        </p:txBody>
      </p:sp>
    </p:spTree>
    <p:extLst>
      <p:ext uri="{BB962C8B-B14F-4D97-AF65-F5344CB8AC3E}">
        <p14:creationId xmlns:p14="http://schemas.microsoft.com/office/powerpoint/2010/main" val="3780009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CB82-4DB6-B6E8-3B6A-A2DEC6C7BE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FDBB0D-A650-2BD9-9AFE-A944E47D2199}"/>
              </a:ext>
            </a:extLst>
          </p:cNvPr>
          <p:cNvSpPr>
            <a:spLocks noGrp="1"/>
          </p:cNvSpPr>
          <p:nvPr>
            <p:ph idx="1"/>
          </p:nvPr>
        </p:nvSpPr>
        <p:spPr>
          <a:xfrm>
            <a:off x="838200" y="1400175"/>
            <a:ext cx="10515600" cy="5246688"/>
          </a:xfrm>
        </p:spPr>
        <p:txBody>
          <a:bodyPr>
            <a:normAutofit fontScale="92500" lnSpcReduction="20000"/>
          </a:bodyPr>
          <a:lstStyle/>
          <a:p>
            <a:pPr marL="0" indent="0">
              <a:buNone/>
            </a:pPr>
            <a:r>
              <a:rPr lang="en-US" dirty="0">
                <a:solidFill>
                  <a:srgbClr val="FF0000"/>
                </a:solidFill>
              </a:rPr>
              <a:t>I did stuff about how rearranging first U positions won’t affect either one. Make slides to convey this point explicitly.</a:t>
            </a:r>
          </a:p>
          <a:p>
            <a:pPr marL="0" indent="0">
              <a:buNone/>
            </a:pPr>
            <a:r>
              <a:rPr lang="en-US" dirty="0">
                <a:solidFill>
                  <a:srgbClr val="FF0000"/>
                </a:solidFill>
              </a:rPr>
              <a:t>Minimum Guarantee == Exemptions First (do this in class or first HW)</a:t>
            </a:r>
          </a:p>
          <a:p>
            <a:pPr marL="0" indent="0">
              <a:buNone/>
            </a:pPr>
            <a:r>
              <a:rPr lang="en-US" dirty="0">
                <a:solidFill>
                  <a:srgbClr val="FF0000"/>
                </a:solidFill>
              </a:rPr>
              <a:t>Real shorthand: </a:t>
            </a:r>
          </a:p>
          <a:p>
            <a:pPr marL="0" indent="0">
              <a:buNone/>
            </a:pPr>
            <a:r>
              <a:rPr lang="en-US" dirty="0">
                <a:solidFill>
                  <a:srgbClr val="FF0000"/>
                </a:solidFill>
              </a:rPr>
              <a:t>Exemptions First: check first R+U. If among these, at least R are reserve eligible, take top R+U. Otherwise, take first R reserve eligible and first U who are not reserve eligible. Total selected is min(R, reserve-eligible in first U)</a:t>
            </a:r>
          </a:p>
          <a:p>
            <a:pPr marL="0" indent="0">
              <a:buNone/>
            </a:pPr>
            <a:r>
              <a:rPr lang="en-US" dirty="0">
                <a:solidFill>
                  <a:srgbClr val="FF0000"/>
                </a:solidFill>
              </a:rPr>
              <a:t>Over and Above: give visas to first U, then to next R reserve eligible. Total reserve-eligible who get selected is R + reserve-eligible in first U.</a:t>
            </a:r>
          </a:p>
          <a:p>
            <a:pPr marL="0" indent="0">
              <a:buNone/>
            </a:pPr>
            <a:r>
              <a:rPr lang="en-US" dirty="0">
                <a:solidFill>
                  <a:srgbClr val="FF0000"/>
                </a:solidFill>
              </a:rPr>
              <a:t>Do more practice (like in next hidden slides).</a:t>
            </a:r>
          </a:p>
          <a:p>
            <a:pPr marL="0" indent="0">
              <a:buNone/>
            </a:pPr>
            <a:r>
              <a:rPr lang="en-US" dirty="0">
                <a:solidFill>
                  <a:srgbClr val="FF0000"/>
                </a:solidFill>
              </a:rPr>
              <a:t>Exemptions first: take top R reserve eligible, then top U overall.</a:t>
            </a:r>
          </a:p>
          <a:p>
            <a:pPr marL="0" indent="0">
              <a:buNone/>
            </a:pPr>
            <a:r>
              <a:rPr lang="en-US" dirty="0">
                <a:solidFill>
                  <a:srgbClr val="FF0000"/>
                </a:solidFill>
              </a:rPr>
              <a:t>Connect to previous stuff. We have a hierarchy (reserve-eligible contained in all applicants), so bottom-up minimums algorithm selects something that priority dominates all other feasible. </a:t>
            </a:r>
            <a:r>
              <a:rPr lang="en-US" b="1" dirty="0">
                <a:solidFill>
                  <a:srgbClr val="FF0000"/>
                </a:solidFill>
              </a:rPr>
              <a:t>Could do this as HW or in class on Thurs.</a:t>
            </a:r>
            <a:endParaRPr lang="en-US" dirty="0">
              <a:solidFill>
                <a:srgbClr val="FF0000"/>
              </a:solidFill>
            </a:endParaRPr>
          </a:p>
        </p:txBody>
      </p:sp>
      <p:sp>
        <p:nvSpPr>
          <p:cNvPr id="4" name="Slide Number Placeholder 3">
            <a:extLst>
              <a:ext uri="{FF2B5EF4-FFF2-40B4-BE49-F238E27FC236}">
                <a16:creationId xmlns:a16="http://schemas.microsoft.com/office/drawing/2014/main" id="{6B4822B3-4641-B1BF-004A-B8DFE235475E}"/>
              </a:ext>
            </a:extLst>
          </p:cNvPr>
          <p:cNvSpPr>
            <a:spLocks noGrp="1"/>
          </p:cNvSpPr>
          <p:nvPr>
            <p:ph type="sldNum" sz="quarter" idx="12"/>
          </p:nvPr>
        </p:nvSpPr>
        <p:spPr/>
        <p:txBody>
          <a:bodyPr/>
          <a:lstStyle/>
          <a:p>
            <a:fld id="{9E969584-4773-A84E-8391-EEC4BE76D611}" type="slidenum">
              <a:rPr lang="en-US" smtClean="0"/>
              <a:t>42</a:t>
            </a:fld>
            <a:endParaRPr lang="en-US"/>
          </a:p>
        </p:txBody>
      </p:sp>
    </p:spTree>
    <p:extLst>
      <p:ext uri="{BB962C8B-B14F-4D97-AF65-F5344CB8AC3E}">
        <p14:creationId xmlns:p14="http://schemas.microsoft.com/office/powerpoint/2010/main" val="4119034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r>
              <a:rPr lang="en-US" dirty="0"/>
              <a:t>Reserve Practice</a:t>
            </a:r>
          </a:p>
        </p:txBody>
      </p:sp>
      <p:sp>
        <p:nvSpPr>
          <p:cNvPr id="3" name="Content Placeholder 2">
            <a:extLst>
              <a:ext uri="{FF2B5EF4-FFF2-40B4-BE49-F238E27FC236}">
                <a16:creationId xmlns:a16="http://schemas.microsoft.com/office/drawing/2014/main" id="{2F245B8B-5DD2-374B-BCCE-44E57351D782}"/>
              </a:ext>
            </a:extLst>
          </p:cNvPr>
          <p:cNvSpPr>
            <a:spLocks noGrp="1"/>
          </p:cNvSpPr>
          <p:nvPr>
            <p:ph idx="1"/>
          </p:nvPr>
        </p:nvSpPr>
        <p:spPr>
          <a:xfrm>
            <a:off x="838200" y="1520824"/>
            <a:ext cx="10091056" cy="1548947"/>
          </a:xfrm>
          <a:solidFill>
            <a:schemeClr val="accent4"/>
          </a:solidFill>
        </p:spPr>
        <p:txBody>
          <a:bodyPr/>
          <a:lstStyle/>
          <a:p>
            <a:pPr marL="0" indent="0">
              <a:buNone/>
            </a:pPr>
            <a:r>
              <a:rPr lang="en-US" b="1" dirty="0"/>
              <a:t>Group Work: </a:t>
            </a:r>
          </a:p>
          <a:p>
            <a:pPr marL="0" indent="0">
              <a:buNone/>
            </a:pPr>
            <a:r>
              <a:rPr lang="en-US" dirty="0"/>
              <a:t>We have 65,000 unreserved visas, and 20,000 reserved visas.</a:t>
            </a:r>
          </a:p>
          <a:p>
            <a:pPr marL="0" indent="0">
              <a:buNone/>
            </a:pPr>
            <a:r>
              <a:rPr lang="en-US" dirty="0"/>
              <a:t>How many advanced degree applicants receive visas in each case?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43</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extLst>
              <p:ext uri="{D42A27DB-BD31-4B8C-83A1-F6EECF244321}">
                <p14:modId xmlns:p14="http://schemas.microsoft.com/office/powerpoint/2010/main" val="378263453"/>
              </p:ext>
            </p:extLst>
          </p:nvPr>
        </p:nvGraphicFramePr>
        <p:xfrm>
          <a:off x="838200" y="4402818"/>
          <a:ext cx="6193971" cy="2286000"/>
        </p:xfrm>
        <a:graphic>
          <a:graphicData uri="http://schemas.openxmlformats.org/drawingml/2006/table">
            <a:tbl>
              <a:tblPr firstRow="1" bandRow="1">
                <a:tableStyleId>{5C22544A-7EE6-4342-B048-85BDC9FD1C3A}</a:tableStyleId>
              </a:tblPr>
              <a:tblGrid>
                <a:gridCol w="1796143">
                  <a:extLst>
                    <a:ext uri="{9D8B030D-6E8A-4147-A177-3AD203B41FA5}">
                      <a16:colId xmlns:a16="http://schemas.microsoft.com/office/drawing/2014/main" val="4206327638"/>
                    </a:ext>
                  </a:extLst>
                </a:gridCol>
                <a:gridCol w="1415143">
                  <a:extLst>
                    <a:ext uri="{9D8B030D-6E8A-4147-A177-3AD203B41FA5}">
                      <a16:colId xmlns:a16="http://schemas.microsoft.com/office/drawing/2014/main" val="1068085542"/>
                    </a:ext>
                  </a:extLst>
                </a:gridCol>
                <a:gridCol w="1415143">
                  <a:extLst>
                    <a:ext uri="{9D8B030D-6E8A-4147-A177-3AD203B41FA5}">
                      <a16:colId xmlns:a16="http://schemas.microsoft.com/office/drawing/2014/main" val="1688829207"/>
                    </a:ext>
                  </a:extLst>
                </a:gridCol>
                <a:gridCol w="1567542">
                  <a:extLst>
                    <a:ext uri="{9D8B030D-6E8A-4147-A177-3AD203B41FA5}">
                      <a16:colId xmlns:a16="http://schemas.microsoft.com/office/drawing/2014/main" val="6999707"/>
                    </a:ext>
                  </a:extLst>
                </a:gridCol>
              </a:tblGrid>
              <a:tr h="376918">
                <a:tc>
                  <a:txBody>
                    <a:bodyPr/>
                    <a:lstStyle/>
                    <a:p>
                      <a:endParaRPr lang="en-US" sz="2400" dirty="0"/>
                    </a:p>
                  </a:txBody>
                  <a:tcPr/>
                </a:tc>
                <a:tc>
                  <a:txBody>
                    <a:bodyPr/>
                    <a:lstStyle/>
                    <a:p>
                      <a:r>
                        <a:rPr lang="en-US" sz="2400" dirty="0"/>
                        <a:t>First 65k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Next 20k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Rest of List</a:t>
                      </a:r>
                    </a:p>
                  </a:txBody>
                  <a:tcPr/>
                </a:tc>
                <a:extLst>
                  <a:ext uri="{0D108BD9-81ED-4DB2-BD59-A6C34878D82A}">
                    <a16:rowId xmlns:a16="http://schemas.microsoft.com/office/drawing/2014/main" val="1213453350"/>
                  </a:ext>
                </a:extLst>
              </a:tr>
              <a:tr h="376918">
                <a:tc>
                  <a:txBody>
                    <a:bodyPr/>
                    <a:lstStyle/>
                    <a:p>
                      <a:r>
                        <a:rPr lang="en-US" sz="2400" dirty="0"/>
                        <a:t>Degree</a:t>
                      </a:r>
                    </a:p>
                  </a:txBody>
                  <a:tcPr/>
                </a:tc>
                <a:tc>
                  <a:txBody>
                    <a:bodyPr/>
                    <a:lstStyle/>
                    <a:p>
                      <a:pPr algn="r"/>
                      <a:r>
                        <a:rPr lang="en-US" sz="2400" dirty="0"/>
                        <a:t>24,600</a:t>
                      </a:r>
                    </a:p>
                  </a:txBody>
                  <a:tcPr/>
                </a:tc>
                <a:tc>
                  <a:txBody>
                    <a:bodyPr/>
                    <a:lstStyle/>
                    <a:p>
                      <a:pPr algn="r"/>
                      <a:r>
                        <a:rPr lang="en-US" sz="2400" dirty="0"/>
                        <a:t>8,700</a:t>
                      </a:r>
                    </a:p>
                  </a:txBody>
                  <a:tcPr/>
                </a:tc>
                <a:tc>
                  <a:txBody>
                    <a:bodyPr/>
                    <a:lstStyle/>
                    <a:p>
                      <a:pPr algn="r"/>
                      <a:r>
                        <a:rPr lang="en-US" sz="2400" dirty="0"/>
                        <a:t>25,000</a:t>
                      </a:r>
                    </a:p>
                  </a:txBody>
                  <a:tcPr/>
                </a:tc>
                <a:extLst>
                  <a:ext uri="{0D108BD9-81ED-4DB2-BD59-A6C34878D82A}">
                    <a16:rowId xmlns:a16="http://schemas.microsoft.com/office/drawing/2014/main" val="482909129"/>
                  </a:ext>
                </a:extLst>
              </a:tr>
              <a:tr h="376918">
                <a:tc>
                  <a:txBody>
                    <a:bodyPr/>
                    <a:lstStyle/>
                    <a:p>
                      <a:r>
                        <a:rPr lang="en-US" sz="2400" dirty="0"/>
                        <a:t>Non-Degree</a:t>
                      </a:r>
                    </a:p>
                  </a:txBody>
                  <a:tcPr>
                    <a:lnB w="28575" cap="flat" cmpd="sng" algn="ctr">
                      <a:solidFill>
                        <a:schemeClr val="tx1"/>
                      </a:solidFill>
                      <a:prstDash val="solid"/>
                      <a:round/>
                      <a:headEnd type="none" w="med" len="med"/>
                      <a:tailEnd type="none" w="med" len="med"/>
                    </a:lnB>
                  </a:tcPr>
                </a:tc>
                <a:tc>
                  <a:txBody>
                    <a:bodyPr/>
                    <a:lstStyle/>
                    <a:p>
                      <a:pPr algn="r"/>
                      <a:r>
                        <a:rPr lang="en-US" sz="2400" dirty="0"/>
                        <a:t>40,400</a:t>
                      </a:r>
                    </a:p>
                  </a:txBody>
                  <a:tcPr>
                    <a:lnB w="28575" cap="flat" cmpd="sng" algn="ctr">
                      <a:solidFill>
                        <a:schemeClr val="tx1"/>
                      </a:solidFill>
                      <a:prstDash val="solid"/>
                      <a:round/>
                      <a:headEnd type="none" w="med" len="med"/>
                      <a:tailEnd type="none" w="med" len="med"/>
                    </a:lnB>
                  </a:tcPr>
                </a:tc>
                <a:tc>
                  <a:txBody>
                    <a:bodyPr/>
                    <a:lstStyle/>
                    <a:p>
                      <a:pPr algn="r"/>
                      <a:r>
                        <a:rPr lang="en-US" sz="2400" dirty="0"/>
                        <a:t>11,300</a:t>
                      </a:r>
                    </a:p>
                  </a:txBody>
                  <a:tcPr>
                    <a:lnB w="28575" cap="flat" cmpd="sng" algn="ctr">
                      <a:solidFill>
                        <a:schemeClr val="tx1"/>
                      </a:solidFill>
                      <a:prstDash val="solid"/>
                      <a:round/>
                      <a:headEnd type="none" w="med" len="med"/>
                      <a:tailEnd type="none" w="med" len="med"/>
                    </a:lnB>
                  </a:tcPr>
                </a:tc>
                <a:tc>
                  <a:txBody>
                    <a:bodyPr/>
                    <a:lstStyle/>
                    <a:p>
                      <a:pPr algn="r"/>
                      <a:r>
                        <a:rPr lang="en-US" sz="2400" dirty="0"/>
                        <a:t>36,300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796154"/>
                  </a:ext>
                </a:extLst>
              </a:tr>
              <a:tr h="376918">
                <a:tc>
                  <a:txBody>
                    <a:bodyPr/>
                    <a:lstStyle/>
                    <a:p>
                      <a:r>
                        <a:rPr lang="en-US" sz="2400" dirty="0"/>
                        <a:t>Degree</a:t>
                      </a:r>
                    </a:p>
                  </a:txBody>
                  <a:tcPr>
                    <a:lnT w="28575" cap="flat" cmpd="sng" algn="ctr">
                      <a:solidFill>
                        <a:schemeClr val="tx1"/>
                      </a:solidFill>
                      <a:prstDash val="solid"/>
                      <a:round/>
                      <a:headEnd type="none" w="med" len="med"/>
                      <a:tailEnd type="none" w="med" len="med"/>
                    </a:lnT>
                  </a:tcPr>
                </a:tc>
                <a:tc>
                  <a:txBody>
                    <a:bodyPr/>
                    <a:lstStyle/>
                    <a:p>
                      <a:pPr algn="r"/>
                      <a:r>
                        <a:rPr lang="en-US" sz="2400" dirty="0"/>
                        <a:t>14,200</a:t>
                      </a:r>
                    </a:p>
                  </a:txBody>
                  <a:tcPr>
                    <a:lnT w="28575" cap="flat" cmpd="sng" algn="ctr">
                      <a:solidFill>
                        <a:schemeClr val="tx1"/>
                      </a:solidFill>
                      <a:prstDash val="solid"/>
                      <a:round/>
                      <a:headEnd type="none" w="med" len="med"/>
                      <a:tailEnd type="none" w="med" len="med"/>
                    </a:lnT>
                  </a:tcPr>
                </a:tc>
                <a:tc>
                  <a:txBody>
                    <a:bodyPr/>
                    <a:lstStyle/>
                    <a:p>
                      <a:pPr algn="r"/>
                      <a:r>
                        <a:rPr lang="en-US" sz="2400" dirty="0"/>
                        <a:t>3,100</a:t>
                      </a:r>
                    </a:p>
                  </a:txBody>
                  <a:tcPr>
                    <a:lnT w="28575" cap="flat" cmpd="sng" algn="ctr">
                      <a:solidFill>
                        <a:schemeClr val="tx1"/>
                      </a:solidFill>
                      <a:prstDash val="solid"/>
                      <a:round/>
                      <a:headEnd type="none" w="med" len="med"/>
                      <a:tailEnd type="none" w="med" len="med"/>
                    </a:lnT>
                  </a:tcPr>
                </a:tc>
                <a:tc>
                  <a:txBody>
                    <a:bodyPr/>
                    <a:lstStyle/>
                    <a:p>
                      <a:pPr algn="r"/>
                      <a:r>
                        <a:rPr lang="en-US" sz="2400" dirty="0"/>
                        <a:t>25,000</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190426"/>
                  </a:ext>
                </a:extLst>
              </a:tr>
              <a:tr h="376918">
                <a:tc>
                  <a:txBody>
                    <a:bodyPr/>
                    <a:lstStyle/>
                    <a:p>
                      <a:r>
                        <a:rPr lang="en-US" sz="2400" dirty="0"/>
                        <a:t>Non-Degree</a:t>
                      </a:r>
                    </a:p>
                  </a:txBody>
                  <a:tcPr/>
                </a:tc>
                <a:tc>
                  <a:txBody>
                    <a:bodyPr/>
                    <a:lstStyle/>
                    <a:p>
                      <a:pPr algn="r"/>
                      <a:r>
                        <a:rPr lang="en-US" sz="2400" dirty="0"/>
                        <a:t>50,800</a:t>
                      </a:r>
                    </a:p>
                  </a:txBody>
                  <a:tcPr/>
                </a:tc>
                <a:tc>
                  <a:txBody>
                    <a:bodyPr/>
                    <a:lstStyle/>
                    <a:p>
                      <a:pPr algn="r"/>
                      <a:r>
                        <a:rPr lang="en-US" sz="2400" dirty="0"/>
                        <a:t>16,900</a:t>
                      </a:r>
                    </a:p>
                  </a:txBody>
                  <a:tcPr/>
                </a:tc>
                <a:tc>
                  <a:txBody>
                    <a:bodyPr/>
                    <a:lstStyle/>
                    <a:p>
                      <a:pPr algn="r"/>
                      <a:r>
                        <a:rPr lang="en-US" sz="2400" dirty="0"/>
                        <a:t>36,300</a:t>
                      </a:r>
                    </a:p>
                  </a:txBody>
                  <a:tcPr/>
                </a:tc>
                <a:extLst>
                  <a:ext uri="{0D108BD9-81ED-4DB2-BD59-A6C34878D82A}">
                    <a16:rowId xmlns:a16="http://schemas.microsoft.com/office/drawing/2014/main" val="3828240584"/>
                  </a:ext>
                </a:extLst>
              </a:tr>
            </a:tbl>
          </a:graphicData>
        </a:graphic>
      </p:graphicFrame>
      <p:cxnSp>
        <p:nvCxnSpPr>
          <p:cNvPr id="6" name="Straight Arrow Connector 5">
            <a:extLst>
              <a:ext uri="{FF2B5EF4-FFF2-40B4-BE49-F238E27FC236}">
                <a16:creationId xmlns:a16="http://schemas.microsoft.com/office/drawing/2014/main" id="{97640BE4-43D9-7E19-86AD-F2681484AC2B}"/>
              </a:ext>
            </a:extLst>
          </p:cNvPr>
          <p:cNvCxnSpPr>
            <a:cxnSpLocks/>
          </p:cNvCxnSpPr>
          <p:nvPr/>
        </p:nvCxnSpPr>
        <p:spPr>
          <a:xfrm>
            <a:off x="2356757" y="3910818"/>
            <a:ext cx="5154386" cy="0"/>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11CEF1-474E-5F8A-1FBA-9958996D5C5E}"/>
              </a:ext>
            </a:extLst>
          </p:cNvPr>
          <p:cNvSpPr txBox="1"/>
          <p:nvPr/>
        </p:nvSpPr>
        <p:spPr>
          <a:xfrm>
            <a:off x="5323115" y="3278387"/>
            <a:ext cx="2354812" cy="523220"/>
          </a:xfrm>
          <a:prstGeom prst="rect">
            <a:avLst/>
          </a:prstGeom>
          <a:noFill/>
        </p:spPr>
        <p:txBody>
          <a:bodyPr wrap="none" rtlCol="0">
            <a:spAutoFit/>
          </a:bodyPr>
          <a:lstStyle/>
          <a:p>
            <a:r>
              <a:rPr lang="en-US" sz="2800" dirty="0"/>
              <a:t>Latest to Apply</a:t>
            </a:r>
          </a:p>
        </p:txBody>
      </p:sp>
      <p:sp>
        <p:nvSpPr>
          <p:cNvPr id="9" name="Left Brace 8">
            <a:extLst>
              <a:ext uri="{FF2B5EF4-FFF2-40B4-BE49-F238E27FC236}">
                <a16:creationId xmlns:a16="http://schemas.microsoft.com/office/drawing/2014/main" id="{44A200AC-3435-037E-96FA-D01041748706}"/>
              </a:ext>
            </a:extLst>
          </p:cNvPr>
          <p:cNvSpPr/>
          <p:nvPr/>
        </p:nvSpPr>
        <p:spPr>
          <a:xfrm rot="16200000">
            <a:off x="3185511" y="3658575"/>
            <a:ext cx="330294" cy="1092856"/>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1" name="Left Brace 10">
            <a:extLst>
              <a:ext uri="{FF2B5EF4-FFF2-40B4-BE49-F238E27FC236}">
                <a16:creationId xmlns:a16="http://schemas.microsoft.com/office/drawing/2014/main" id="{B48A445F-18CB-A99E-1AF1-0B789371A341}"/>
              </a:ext>
            </a:extLst>
          </p:cNvPr>
          <p:cNvSpPr/>
          <p:nvPr/>
        </p:nvSpPr>
        <p:spPr>
          <a:xfrm rot="16200000">
            <a:off x="4600654" y="3658575"/>
            <a:ext cx="330294" cy="1092856"/>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2" name="Left Brace 11">
            <a:extLst>
              <a:ext uri="{FF2B5EF4-FFF2-40B4-BE49-F238E27FC236}">
                <a16:creationId xmlns:a16="http://schemas.microsoft.com/office/drawing/2014/main" id="{21ED3C2E-3F15-79E3-3139-1DF1A19652E8}"/>
              </a:ext>
            </a:extLst>
          </p:cNvPr>
          <p:cNvSpPr/>
          <p:nvPr/>
        </p:nvSpPr>
        <p:spPr>
          <a:xfrm rot="16200000">
            <a:off x="6123495" y="3658575"/>
            <a:ext cx="330294" cy="1092856"/>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3" name="TextBox 12">
            <a:extLst>
              <a:ext uri="{FF2B5EF4-FFF2-40B4-BE49-F238E27FC236}">
                <a16:creationId xmlns:a16="http://schemas.microsoft.com/office/drawing/2014/main" id="{4F736E58-3F5D-0D17-09CD-348DCC037EBA}"/>
              </a:ext>
            </a:extLst>
          </p:cNvPr>
          <p:cNvSpPr txBox="1"/>
          <p:nvPr/>
        </p:nvSpPr>
        <p:spPr>
          <a:xfrm>
            <a:off x="2303806" y="3283730"/>
            <a:ext cx="2630144" cy="523220"/>
          </a:xfrm>
          <a:prstGeom prst="rect">
            <a:avLst/>
          </a:prstGeom>
          <a:noFill/>
        </p:spPr>
        <p:txBody>
          <a:bodyPr wrap="none" rtlCol="0">
            <a:spAutoFit/>
          </a:bodyPr>
          <a:lstStyle/>
          <a:p>
            <a:r>
              <a:rPr lang="en-US" sz="2800" dirty="0"/>
              <a:t>Earliest to Apply</a:t>
            </a:r>
          </a:p>
        </p:txBody>
      </p:sp>
      <p:sp>
        <p:nvSpPr>
          <p:cNvPr id="15" name="TextBox 14">
            <a:extLst>
              <a:ext uri="{FF2B5EF4-FFF2-40B4-BE49-F238E27FC236}">
                <a16:creationId xmlns:a16="http://schemas.microsoft.com/office/drawing/2014/main" id="{769E97B7-7EF3-A1BD-3046-FECBEEE44B66}"/>
              </a:ext>
            </a:extLst>
          </p:cNvPr>
          <p:cNvSpPr txBox="1"/>
          <p:nvPr/>
        </p:nvSpPr>
        <p:spPr>
          <a:xfrm>
            <a:off x="181060" y="5050971"/>
            <a:ext cx="482824" cy="1384995"/>
          </a:xfrm>
          <a:prstGeom prst="rect">
            <a:avLst/>
          </a:prstGeom>
          <a:noFill/>
        </p:spPr>
        <p:txBody>
          <a:bodyPr wrap="none" rtlCol="0">
            <a:spAutoFit/>
          </a:bodyPr>
          <a:lstStyle/>
          <a:p>
            <a:r>
              <a:rPr lang="es-ES_tradnl" sz="2800" dirty="0"/>
              <a:t>a)</a:t>
            </a:r>
          </a:p>
          <a:p>
            <a:endParaRPr lang="es-ES_tradnl" sz="2800" dirty="0"/>
          </a:p>
          <a:p>
            <a:r>
              <a:rPr lang="es-ES_tradnl" sz="2800" dirty="0"/>
              <a:t>b)</a:t>
            </a:r>
          </a:p>
        </p:txBody>
      </p:sp>
      <p:graphicFrame>
        <p:nvGraphicFramePr>
          <p:cNvPr id="16" name="Table 5">
            <a:extLst>
              <a:ext uri="{FF2B5EF4-FFF2-40B4-BE49-F238E27FC236}">
                <a16:creationId xmlns:a16="http://schemas.microsoft.com/office/drawing/2014/main" id="{7687FB57-AC4A-8666-4C2E-F3F5490B00E3}"/>
              </a:ext>
            </a:extLst>
          </p:cNvPr>
          <p:cNvGraphicFramePr>
            <a:graphicFrameLocks noGrp="1"/>
          </p:cNvGraphicFramePr>
          <p:nvPr>
            <p:extLst>
              <p:ext uri="{D42A27DB-BD31-4B8C-83A1-F6EECF244321}">
                <p14:modId xmlns:p14="http://schemas.microsoft.com/office/powerpoint/2010/main" val="2036648973"/>
              </p:ext>
            </p:extLst>
          </p:nvPr>
        </p:nvGraphicFramePr>
        <p:xfrm>
          <a:off x="7354458" y="4052933"/>
          <a:ext cx="3897085" cy="2651760"/>
        </p:xfrm>
        <a:graphic>
          <a:graphicData uri="http://schemas.openxmlformats.org/drawingml/2006/table">
            <a:tbl>
              <a:tblPr firstRow="1" bandRow="1">
                <a:tableStyleId>{5C22544A-7EE6-4342-B048-85BDC9FD1C3A}</a:tableStyleId>
              </a:tblPr>
              <a:tblGrid>
                <a:gridCol w="2287418">
                  <a:extLst>
                    <a:ext uri="{9D8B030D-6E8A-4147-A177-3AD203B41FA5}">
                      <a16:colId xmlns:a16="http://schemas.microsoft.com/office/drawing/2014/main" val="1644000423"/>
                    </a:ext>
                  </a:extLst>
                </a:gridCol>
                <a:gridCol w="1609667">
                  <a:extLst>
                    <a:ext uri="{9D8B030D-6E8A-4147-A177-3AD203B41FA5}">
                      <a16:colId xmlns:a16="http://schemas.microsoft.com/office/drawing/2014/main" val="1289472727"/>
                    </a:ext>
                  </a:extLst>
                </a:gridCol>
              </a:tblGrid>
              <a:tr h="376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Policy</a:t>
                      </a:r>
                    </a:p>
                  </a:txBody>
                  <a:tcPr/>
                </a:tc>
                <a:tc>
                  <a:txBody>
                    <a:bodyPr/>
                    <a:lstStyle/>
                    <a:p>
                      <a:r>
                        <a:rPr lang="en-US" sz="2400" dirty="0"/>
                        <a:t># Degree Selected</a:t>
                      </a:r>
                    </a:p>
                  </a:txBody>
                  <a:tcPr/>
                </a:tc>
                <a:extLst>
                  <a:ext uri="{0D108BD9-81ED-4DB2-BD59-A6C34878D82A}">
                    <a16:rowId xmlns:a16="http://schemas.microsoft.com/office/drawing/2014/main" val="1213453350"/>
                  </a:ext>
                </a:extLst>
              </a:tr>
              <a:tr h="376918">
                <a:tc>
                  <a:txBody>
                    <a:bodyPr/>
                    <a:lstStyle/>
                    <a:p>
                      <a:pPr algn="l"/>
                      <a:r>
                        <a:rPr lang="en-US" sz="2400" dirty="0"/>
                        <a:t>Exemptions First</a:t>
                      </a:r>
                    </a:p>
                  </a:txBody>
                  <a:tcPr/>
                </a:tc>
                <a:tc>
                  <a:txBody>
                    <a:bodyPr/>
                    <a:lstStyle/>
                    <a:p>
                      <a:pPr algn="r"/>
                      <a:endParaRPr lang="en-US" sz="2400" dirty="0"/>
                    </a:p>
                  </a:txBody>
                  <a:tcPr/>
                </a:tc>
                <a:extLst>
                  <a:ext uri="{0D108BD9-81ED-4DB2-BD59-A6C34878D82A}">
                    <a16:rowId xmlns:a16="http://schemas.microsoft.com/office/drawing/2014/main" val="482909129"/>
                  </a:ext>
                </a:extLst>
              </a:tr>
              <a:tr h="376918">
                <a:tc>
                  <a:txBody>
                    <a:bodyPr/>
                    <a:lstStyle/>
                    <a:p>
                      <a:pPr algn="l"/>
                      <a:r>
                        <a:rPr lang="en-US" sz="2400" dirty="0"/>
                        <a:t>Over and Above</a:t>
                      </a:r>
                    </a:p>
                  </a:txBody>
                  <a:tcPr>
                    <a:lnB w="28575" cap="flat" cmpd="sng" algn="ctr">
                      <a:solidFill>
                        <a:schemeClr val="tx1"/>
                      </a:solidFill>
                      <a:prstDash val="solid"/>
                      <a:round/>
                      <a:headEnd type="none" w="med" len="med"/>
                      <a:tailEnd type="none" w="med" len="med"/>
                    </a:lnB>
                  </a:tcPr>
                </a:tc>
                <a:tc>
                  <a:txBody>
                    <a:bodyPr/>
                    <a:lstStyle/>
                    <a:p>
                      <a:pPr algn="r"/>
                      <a:endParaRPr lang="en-US" sz="2400"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796154"/>
                  </a:ext>
                </a:extLst>
              </a:tr>
              <a:tr h="376918">
                <a:tc>
                  <a:txBody>
                    <a:bodyPr/>
                    <a:lstStyle/>
                    <a:p>
                      <a:pPr algn="l"/>
                      <a:r>
                        <a:rPr lang="en-US" sz="2400" dirty="0"/>
                        <a:t>Exemptions First</a:t>
                      </a:r>
                    </a:p>
                  </a:txBody>
                  <a:tcPr>
                    <a:lnT w="28575" cap="flat" cmpd="sng" algn="ctr">
                      <a:solidFill>
                        <a:schemeClr val="tx1"/>
                      </a:solidFill>
                      <a:prstDash val="solid"/>
                      <a:round/>
                      <a:headEnd type="none" w="med" len="med"/>
                      <a:tailEnd type="none" w="med" len="med"/>
                    </a:lnT>
                  </a:tcPr>
                </a:tc>
                <a:tc>
                  <a:txBody>
                    <a:bodyPr/>
                    <a:lstStyle/>
                    <a:p>
                      <a:pPr algn="r"/>
                      <a:endParaRPr lang="en-US" sz="2400"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190426"/>
                  </a:ext>
                </a:extLst>
              </a:tr>
              <a:tr h="376918">
                <a:tc>
                  <a:txBody>
                    <a:bodyPr/>
                    <a:lstStyle/>
                    <a:p>
                      <a:pPr algn="l"/>
                      <a:r>
                        <a:rPr lang="en-US" sz="2400" dirty="0"/>
                        <a:t>Over and Above</a:t>
                      </a:r>
                    </a:p>
                  </a:txBody>
                  <a:tcPr/>
                </a:tc>
                <a:tc>
                  <a:txBody>
                    <a:bodyPr/>
                    <a:lstStyle/>
                    <a:p>
                      <a:pPr algn="r"/>
                      <a:endParaRPr lang="en-US" sz="2400" dirty="0"/>
                    </a:p>
                  </a:txBody>
                  <a:tcPr/>
                </a:tc>
                <a:extLst>
                  <a:ext uri="{0D108BD9-81ED-4DB2-BD59-A6C34878D82A}">
                    <a16:rowId xmlns:a16="http://schemas.microsoft.com/office/drawing/2014/main" val="3828240584"/>
                  </a:ext>
                </a:extLst>
              </a:tr>
            </a:tbl>
          </a:graphicData>
        </a:graphic>
      </p:graphicFrame>
    </p:spTree>
    <p:extLst>
      <p:ext uri="{BB962C8B-B14F-4D97-AF65-F5344CB8AC3E}">
        <p14:creationId xmlns:p14="http://schemas.microsoft.com/office/powerpoint/2010/main" val="2145028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r>
              <a:rPr lang="en-US" dirty="0"/>
              <a:t>Reserve Practice</a:t>
            </a:r>
          </a:p>
        </p:txBody>
      </p:sp>
      <p:sp>
        <p:nvSpPr>
          <p:cNvPr id="3" name="Content Placeholder 2">
            <a:extLst>
              <a:ext uri="{FF2B5EF4-FFF2-40B4-BE49-F238E27FC236}">
                <a16:creationId xmlns:a16="http://schemas.microsoft.com/office/drawing/2014/main" id="{2F245B8B-5DD2-374B-BCCE-44E57351D782}"/>
              </a:ext>
            </a:extLst>
          </p:cNvPr>
          <p:cNvSpPr>
            <a:spLocks noGrp="1"/>
          </p:cNvSpPr>
          <p:nvPr>
            <p:ph idx="1"/>
          </p:nvPr>
        </p:nvSpPr>
        <p:spPr>
          <a:xfrm>
            <a:off x="838200" y="1520824"/>
            <a:ext cx="10091056" cy="1548947"/>
          </a:xfrm>
          <a:solidFill>
            <a:schemeClr val="accent4"/>
          </a:solidFill>
        </p:spPr>
        <p:txBody>
          <a:bodyPr/>
          <a:lstStyle/>
          <a:p>
            <a:pPr marL="0" indent="0">
              <a:buNone/>
            </a:pPr>
            <a:r>
              <a:rPr lang="en-US" b="1" dirty="0"/>
              <a:t>Group Work: </a:t>
            </a:r>
          </a:p>
          <a:p>
            <a:pPr marL="0" indent="0">
              <a:buNone/>
            </a:pPr>
            <a:r>
              <a:rPr lang="en-US" dirty="0"/>
              <a:t>We have 65,000 unreserved visas, and 20,000 reserved visas.</a:t>
            </a:r>
          </a:p>
          <a:p>
            <a:pPr marL="0" indent="0">
              <a:buNone/>
            </a:pPr>
            <a:r>
              <a:rPr lang="en-US" dirty="0"/>
              <a:t>How many advanced degree applicants receive visas in each case?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44</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nvGraphicFramePr>
        <p:xfrm>
          <a:off x="838200" y="4402818"/>
          <a:ext cx="6193971" cy="2286000"/>
        </p:xfrm>
        <a:graphic>
          <a:graphicData uri="http://schemas.openxmlformats.org/drawingml/2006/table">
            <a:tbl>
              <a:tblPr firstRow="1" bandRow="1">
                <a:tableStyleId>{5C22544A-7EE6-4342-B048-85BDC9FD1C3A}</a:tableStyleId>
              </a:tblPr>
              <a:tblGrid>
                <a:gridCol w="1796143">
                  <a:extLst>
                    <a:ext uri="{9D8B030D-6E8A-4147-A177-3AD203B41FA5}">
                      <a16:colId xmlns:a16="http://schemas.microsoft.com/office/drawing/2014/main" val="4206327638"/>
                    </a:ext>
                  </a:extLst>
                </a:gridCol>
                <a:gridCol w="1415143">
                  <a:extLst>
                    <a:ext uri="{9D8B030D-6E8A-4147-A177-3AD203B41FA5}">
                      <a16:colId xmlns:a16="http://schemas.microsoft.com/office/drawing/2014/main" val="1068085542"/>
                    </a:ext>
                  </a:extLst>
                </a:gridCol>
                <a:gridCol w="1415143">
                  <a:extLst>
                    <a:ext uri="{9D8B030D-6E8A-4147-A177-3AD203B41FA5}">
                      <a16:colId xmlns:a16="http://schemas.microsoft.com/office/drawing/2014/main" val="1688829207"/>
                    </a:ext>
                  </a:extLst>
                </a:gridCol>
                <a:gridCol w="1567542">
                  <a:extLst>
                    <a:ext uri="{9D8B030D-6E8A-4147-A177-3AD203B41FA5}">
                      <a16:colId xmlns:a16="http://schemas.microsoft.com/office/drawing/2014/main" val="6999707"/>
                    </a:ext>
                  </a:extLst>
                </a:gridCol>
              </a:tblGrid>
              <a:tr h="376918">
                <a:tc>
                  <a:txBody>
                    <a:bodyPr/>
                    <a:lstStyle/>
                    <a:p>
                      <a:endParaRPr lang="en-US" sz="2400" dirty="0"/>
                    </a:p>
                  </a:txBody>
                  <a:tcPr/>
                </a:tc>
                <a:tc>
                  <a:txBody>
                    <a:bodyPr/>
                    <a:lstStyle/>
                    <a:p>
                      <a:r>
                        <a:rPr lang="en-US" sz="2400" dirty="0"/>
                        <a:t>First 65k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Next 20k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Rest of List</a:t>
                      </a:r>
                    </a:p>
                  </a:txBody>
                  <a:tcPr/>
                </a:tc>
                <a:extLst>
                  <a:ext uri="{0D108BD9-81ED-4DB2-BD59-A6C34878D82A}">
                    <a16:rowId xmlns:a16="http://schemas.microsoft.com/office/drawing/2014/main" val="1213453350"/>
                  </a:ext>
                </a:extLst>
              </a:tr>
              <a:tr h="376918">
                <a:tc>
                  <a:txBody>
                    <a:bodyPr/>
                    <a:lstStyle/>
                    <a:p>
                      <a:r>
                        <a:rPr lang="en-US" sz="2400" dirty="0"/>
                        <a:t>Degree</a:t>
                      </a:r>
                    </a:p>
                  </a:txBody>
                  <a:tcPr/>
                </a:tc>
                <a:tc>
                  <a:txBody>
                    <a:bodyPr/>
                    <a:lstStyle/>
                    <a:p>
                      <a:pPr algn="r"/>
                      <a:r>
                        <a:rPr lang="en-US" sz="2400" dirty="0"/>
                        <a:t>24,600</a:t>
                      </a:r>
                    </a:p>
                  </a:txBody>
                  <a:tcPr/>
                </a:tc>
                <a:tc>
                  <a:txBody>
                    <a:bodyPr/>
                    <a:lstStyle/>
                    <a:p>
                      <a:pPr algn="r"/>
                      <a:r>
                        <a:rPr lang="en-US" sz="2400" dirty="0"/>
                        <a:t>8,700</a:t>
                      </a:r>
                    </a:p>
                  </a:txBody>
                  <a:tcPr/>
                </a:tc>
                <a:tc>
                  <a:txBody>
                    <a:bodyPr/>
                    <a:lstStyle/>
                    <a:p>
                      <a:pPr algn="r"/>
                      <a:r>
                        <a:rPr lang="en-US" sz="2400" dirty="0"/>
                        <a:t>25,000</a:t>
                      </a:r>
                    </a:p>
                  </a:txBody>
                  <a:tcPr/>
                </a:tc>
                <a:extLst>
                  <a:ext uri="{0D108BD9-81ED-4DB2-BD59-A6C34878D82A}">
                    <a16:rowId xmlns:a16="http://schemas.microsoft.com/office/drawing/2014/main" val="482909129"/>
                  </a:ext>
                </a:extLst>
              </a:tr>
              <a:tr h="376918">
                <a:tc>
                  <a:txBody>
                    <a:bodyPr/>
                    <a:lstStyle/>
                    <a:p>
                      <a:r>
                        <a:rPr lang="en-US" sz="2400" dirty="0"/>
                        <a:t>Non-Degree</a:t>
                      </a:r>
                    </a:p>
                  </a:txBody>
                  <a:tcPr>
                    <a:lnB w="28575" cap="flat" cmpd="sng" algn="ctr">
                      <a:solidFill>
                        <a:schemeClr val="tx1"/>
                      </a:solidFill>
                      <a:prstDash val="solid"/>
                      <a:round/>
                      <a:headEnd type="none" w="med" len="med"/>
                      <a:tailEnd type="none" w="med" len="med"/>
                    </a:lnB>
                  </a:tcPr>
                </a:tc>
                <a:tc>
                  <a:txBody>
                    <a:bodyPr/>
                    <a:lstStyle/>
                    <a:p>
                      <a:pPr algn="r"/>
                      <a:r>
                        <a:rPr lang="en-US" sz="2400" dirty="0"/>
                        <a:t>40,400</a:t>
                      </a:r>
                    </a:p>
                  </a:txBody>
                  <a:tcPr>
                    <a:lnB w="28575" cap="flat" cmpd="sng" algn="ctr">
                      <a:solidFill>
                        <a:schemeClr val="tx1"/>
                      </a:solidFill>
                      <a:prstDash val="solid"/>
                      <a:round/>
                      <a:headEnd type="none" w="med" len="med"/>
                      <a:tailEnd type="none" w="med" len="med"/>
                    </a:lnB>
                  </a:tcPr>
                </a:tc>
                <a:tc>
                  <a:txBody>
                    <a:bodyPr/>
                    <a:lstStyle/>
                    <a:p>
                      <a:pPr algn="r"/>
                      <a:r>
                        <a:rPr lang="en-US" sz="2400" dirty="0"/>
                        <a:t>11,300</a:t>
                      </a:r>
                    </a:p>
                  </a:txBody>
                  <a:tcPr>
                    <a:lnB w="28575" cap="flat" cmpd="sng" algn="ctr">
                      <a:solidFill>
                        <a:schemeClr val="tx1"/>
                      </a:solidFill>
                      <a:prstDash val="solid"/>
                      <a:round/>
                      <a:headEnd type="none" w="med" len="med"/>
                      <a:tailEnd type="none" w="med" len="med"/>
                    </a:lnB>
                  </a:tcPr>
                </a:tc>
                <a:tc>
                  <a:txBody>
                    <a:bodyPr/>
                    <a:lstStyle/>
                    <a:p>
                      <a:pPr algn="r"/>
                      <a:r>
                        <a:rPr lang="en-US" sz="2400" dirty="0"/>
                        <a:t>36,300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796154"/>
                  </a:ext>
                </a:extLst>
              </a:tr>
              <a:tr h="376918">
                <a:tc>
                  <a:txBody>
                    <a:bodyPr/>
                    <a:lstStyle/>
                    <a:p>
                      <a:r>
                        <a:rPr lang="en-US" sz="2400" dirty="0"/>
                        <a:t>Degree</a:t>
                      </a:r>
                    </a:p>
                  </a:txBody>
                  <a:tcPr>
                    <a:lnT w="28575" cap="flat" cmpd="sng" algn="ctr">
                      <a:solidFill>
                        <a:schemeClr val="tx1"/>
                      </a:solidFill>
                      <a:prstDash val="solid"/>
                      <a:round/>
                      <a:headEnd type="none" w="med" len="med"/>
                      <a:tailEnd type="none" w="med" len="med"/>
                    </a:lnT>
                  </a:tcPr>
                </a:tc>
                <a:tc>
                  <a:txBody>
                    <a:bodyPr/>
                    <a:lstStyle/>
                    <a:p>
                      <a:pPr algn="r"/>
                      <a:r>
                        <a:rPr lang="en-US" sz="2400" dirty="0"/>
                        <a:t>14,200</a:t>
                      </a:r>
                    </a:p>
                  </a:txBody>
                  <a:tcPr>
                    <a:lnT w="28575" cap="flat" cmpd="sng" algn="ctr">
                      <a:solidFill>
                        <a:schemeClr val="tx1"/>
                      </a:solidFill>
                      <a:prstDash val="solid"/>
                      <a:round/>
                      <a:headEnd type="none" w="med" len="med"/>
                      <a:tailEnd type="none" w="med" len="med"/>
                    </a:lnT>
                  </a:tcPr>
                </a:tc>
                <a:tc>
                  <a:txBody>
                    <a:bodyPr/>
                    <a:lstStyle/>
                    <a:p>
                      <a:pPr algn="r"/>
                      <a:r>
                        <a:rPr lang="en-US" sz="2400" dirty="0"/>
                        <a:t>3,100</a:t>
                      </a:r>
                    </a:p>
                  </a:txBody>
                  <a:tcPr>
                    <a:lnT w="28575" cap="flat" cmpd="sng" algn="ctr">
                      <a:solidFill>
                        <a:schemeClr val="tx1"/>
                      </a:solidFill>
                      <a:prstDash val="solid"/>
                      <a:round/>
                      <a:headEnd type="none" w="med" len="med"/>
                      <a:tailEnd type="none" w="med" len="med"/>
                    </a:lnT>
                  </a:tcPr>
                </a:tc>
                <a:tc>
                  <a:txBody>
                    <a:bodyPr/>
                    <a:lstStyle/>
                    <a:p>
                      <a:pPr algn="r"/>
                      <a:r>
                        <a:rPr lang="en-US" sz="2400" dirty="0"/>
                        <a:t>25,000</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190426"/>
                  </a:ext>
                </a:extLst>
              </a:tr>
              <a:tr h="376918">
                <a:tc>
                  <a:txBody>
                    <a:bodyPr/>
                    <a:lstStyle/>
                    <a:p>
                      <a:r>
                        <a:rPr lang="en-US" sz="2400" dirty="0"/>
                        <a:t>Non-Degree</a:t>
                      </a:r>
                    </a:p>
                  </a:txBody>
                  <a:tcPr/>
                </a:tc>
                <a:tc>
                  <a:txBody>
                    <a:bodyPr/>
                    <a:lstStyle/>
                    <a:p>
                      <a:pPr algn="r"/>
                      <a:r>
                        <a:rPr lang="en-US" sz="2400" dirty="0"/>
                        <a:t>50,800</a:t>
                      </a:r>
                    </a:p>
                  </a:txBody>
                  <a:tcPr/>
                </a:tc>
                <a:tc>
                  <a:txBody>
                    <a:bodyPr/>
                    <a:lstStyle/>
                    <a:p>
                      <a:pPr algn="r"/>
                      <a:r>
                        <a:rPr lang="en-US" sz="2400" dirty="0"/>
                        <a:t>16,900</a:t>
                      </a:r>
                    </a:p>
                  </a:txBody>
                  <a:tcPr/>
                </a:tc>
                <a:tc>
                  <a:txBody>
                    <a:bodyPr/>
                    <a:lstStyle/>
                    <a:p>
                      <a:pPr algn="r"/>
                      <a:r>
                        <a:rPr lang="en-US" sz="2400" dirty="0"/>
                        <a:t>36,300</a:t>
                      </a:r>
                    </a:p>
                  </a:txBody>
                  <a:tcPr/>
                </a:tc>
                <a:extLst>
                  <a:ext uri="{0D108BD9-81ED-4DB2-BD59-A6C34878D82A}">
                    <a16:rowId xmlns:a16="http://schemas.microsoft.com/office/drawing/2014/main" val="3828240584"/>
                  </a:ext>
                </a:extLst>
              </a:tr>
            </a:tbl>
          </a:graphicData>
        </a:graphic>
      </p:graphicFrame>
      <p:cxnSp>
        <p:nvCxnSpPr>
          <p:cNvPr id="6" name="Straight Arrow Connector 5">
            <a:extLst>
              <a:ext uri="{FF2B5EF4-FFF2-40B4-BE49-F238E27FC236}">
                <a16:creationId xmlns:a16="http://schemas.microsoft.com/office/drawing/2014/main" id="{97640BE4-43D9-7E19-86AD-F2681484AC2B}"/>
              </a:ext>
            </a:extLst>
          </p:cNvPr>
          <p:cNvCxnSpPr>
            <a:cxnSpLocks/>
          </p:cNvCxnSpPr>
          <p:nvPr/>
        </p:nvCxnSpPr>
        <p:spPr>
          <a:xfrm>
            <a:off x="2356757" y="3910818"/>
            <a:ext cx="5154386" cy="0"/>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11CEF1-474E-5F8A-1FBA-9958996D5C5E}"/>
              </a:ext>
            </a:extLst>
          </p:cNvPr>
          <p:cNvSpPr txBox="1"/>
          <p:nvPr/>
        </p:nvSpPr>
        <p:spPr>
          <a:xfrm>
            <a:off x="5323115" y="3278387"/>
            <a:ext cx="2354812" cy="523220"/>
          </a:xfrm>
          <a:prstGeom prst="rect">
            <a:avLst/>
          </a:prstGeom>
          <a:noFill/>
        </p:spPr>
        <p:txBody>
          <a:bodyPr wrap="none" rtlCol="0">
            <a:spAutoFit/>
          </a:bodyPr>
          <a:lstStyle/>
          <a:p>
            <a:r>
              <a:rPr lang="en-US" sz="2800" dirty="0"/>
              <a:t>Latest to Apply</a:t>
            </a:r>
          </a:p>
        </p:txBody>
      </p:sp>
      <p:sp>
        <p:nvSpPr>
          <p:cNvPr id="9" name="Left Brace 8">
            <a:extLst>
              <a:ext uri="{FF2B5EF4-FFF2-40B4-BE49-F238E27FC236}">
                <a16:creationId xmlns:a16="http://schemas.microsoft.com/office/drawing/2014/main" id="{44A200AC-3435-037E-96FA-D01041748706}"/>
              </a:ext>
            </a:extLst>
          </p:cNvPr>
          <p:cNvSpPr/>
          <p:nvPr/>
        </p:nvSpPr>
        <p:spPr>
          <a:xfrm rot="16200000">
            <a:off x="3185511" y="3658575"/>
            <a:ext cx="330294" cy="1092856"/>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1" name="Left Brace 10">
            <a:extLst>
              <a:ext uri="{FF2B5EF4-FFF2-40B4-BE49-F238E27FC236}">
                <a16:creationId xmlns:a16="http://schemas.microsoft.com/office/drawing/2014/main" id="{B48A445F-18CB-A99E-1AF1-0B789371A341}"/>
              </a:ext>
            </a:extLst>
          </p:cNvPr>
          <p:cNvSpPr/>
          <p:nvPr/>
        </p:nvSpPr>
        <p:spPr>
          <a:xfrm rot="16200000">
            <a:off x="4600654" y="3658575"/>
            <a:ext cx="330294" cy="1092856"/>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2" name="Left Brace 11">
            <a:extLst>
              <a:ext uri="{FF2B5EF4-FFF2-40B4-BE49-F238E27FC236}">
                <a16:creationId xmlns:a16="http://schemas.microsoft.com/office/drawing/2014/main" id="{21ED3C2E-3F15-79E3-3139-1DF1A19652E8}"/>
              </a:ext>
            </a:extLst>
          </p:cNvPr>
          <p:cNvSpPr/>
          <p:nvPr/>
        </p:nvSpPr>
        <p:spPr>
          <a:xfrm rot="16200000">
            <a:off x="6123495" y="3658575"/>
            <a:ext cx="330294" cy="1092856"/>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3" name="TextBox 12">
            <a:extLst>
              <a:ext uri="{FF2B5EF4-FFF2-40B4-BE49-F238E27FC236}">
                <a16:creationId xmlns:a16="http://schemas.microsoft.com/office/drawing/2014/main" id="{4F736E58-3F5D-0D17-09CD-348DCC037EBA}"/>
              </a:ext>
            </a:extLst>
          </p:cNvPr>
          <p:cNvSpPr txBox="1"/>
          <p:nvPr/>
        </p:nvSpPr>
        <p:spPr>
          <a:xfrm>
            <a:off x="2303806" y="3283730"/>
            <a:ext cx="2630144" cy="523220"/>
          </a:xfrm>
          <a:prstGeom prst="rect">
            <a:avLst/>
          </a:prstGeom>
          <a:noFill/>
        </p:spPr>
        <p:txBody>
          <a:bodyPr wrap="none" rtlCol="0">
            <a:spAutoFit/>
          </a:bodyPr>
          <a:lstStyle/>
          <a:p>
            <a:r>
              <a:rPr lang="en-US" sz="2800" dirty="0"/>
              <a:t>Earliest to Apply</a:t>
            </a:r>
          </a:p>
        </p:txBody>
      </p:sp>
      <p:sp>
        <p:nvSpPr>
          <p:cNvPr id="15" name="TextBox 14">
            <a:extLst>
              <a:ext uri="{FF2B5EF4-FFF2-40B4-BE49-F238E27FC236}">
                <a16:creationId xmlns:a16="http://schemas.microsoft.com/office/drawing/2014/main" id="{769E97B7-7EF3-A1BD-3046-FECBEEE44B66}"/>
              </a:ext>
            </a:extLst>
          </p:cNvPr>
          <p:cNvSpPr txBox="1"/>
          <p:nvPr/>
        </p:nvSpPr>
        <p:spPr>
          <a:xfrm>
            <a:off x="181060" y="5050971"/>
            <a:ext cx="482824" cy="1384995"/>
          </a:xfrm>
          <a:prstGeom prst="rect">
            <a:avLst/>
          </a:prstGeom>
          <a:noFill/>
        </p:spPr>
        <p:txBody>
          <a:bodyPr wrap="none" rtlCol="0">
            <a:spAutoFit/>
          </a:bodyPr>
          <a:lstStyle/>
          <a:p>
            <a:r>
              <a:rPr lang="es-ES_tradnl" sz="2800" dirty="0"/>
              <a:t>a)</a:t>
            </a:r>
          </a:p>
          <a:p>
            <a:endParaRPr lang="es-ES_tradnl" sz="2800" dirty="0"/>
          </a:p>
          <a:p>
            <a:r>
              <a:rPr lang="es-ES_tradnl" sz="2800" dirty="0"/>
              <a:t>b)</a:t>
            </a:r>
          </a:p>
        </p:txBody>
      </p:sp>
      <p:graphicFrame>
        <p:nvGraphicFramePr>
          <p:cNvPr id="16" name="Table 5">
            <a:extLst>
              <a:ext uri="{FF2B5EF4-FFF2-40B4-BE49-F238E27FC236}">
                <a16:creationId xmlns:a16="http://schemas.microsoft.com/office/drawing/2014/main" id="{7687FB57-AC4A-8666-4C2E-F3F5490B00E3}"/>
              </a:ext>
            </a:extLst>
          </p:cNvPr>
          <p:cNvGraphicFramePr>
            <a:graphicFrameLocks noGrp="1"/>
          </p:cNvGraphicFramePr>
          <p:nvPr>
            <p:extLst>
              <p:ext uri="{D42A27DB-BD31-4B8C-83A1-F6EECF244321}">
                <p14:modId xmlns:p14="http://schemas.microsoft.com/office/powerpoint/2010/main" val="3812856978"/>
              </p:ext>
            </p:extLst>
          </p:nvPr>
        </p:nvGraphicFramePr>
        <p:xfrm>
          <a:off x="7354458" y="4052933"/>
          <a:ext cx="3897085" cy="2651760"/>
        </p:xfrm>
        <a:graphic>
          <a:graphicData uri="http://schemas.openxmlformats.org/drawingml/2006/table">
            <a:tbl>
              <a:tblPr firstRow="1" bandRow="1">
                <a:tableStyleId>{5C22544A-7EE6-4342-B048-85BDC9FD1C3A}</a:tableStyleId>
              </a:tblPr>
              <a:tblGrid>
                <a:gridCol w="2287418">
                  <a:extLst>
                    <a:ext uri="{9D8B030D-6E8A-4147-A177-3AD203B41FA5}">
                      <a16:colId xmlns:a16="http://schemas.microsoft.com/office/drawing/2014/main" val="1644000423"/>
                    </a:ext>
                  </a:extLst>
                </a:gridCol>
                <a:gridCol w="1609667">
                  <a:extLst>
                    <a:ext uri="{9D8B030D-6E8A-4147-A177-3AD203B41FA5}">
                      <a16:colId xmlns:a16="http://schemas.microsoft.com/office/drawing/2014/main" val="1289472727"/>
                    </a:ext>
                  </a:extLst>
                </a:gridCol>
              </a:tblGrid>
              <a:tr h="376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Policy</a:t>
                      </a:r>
                    </a:p>
                  </a:txBody>
                  <a:tcPr/>
                </a:tc>
                <a:tc>
                  <a:txBody>
                    <a:bodyPr/>
                    <a:lstStyle/>
                    <a:p>
                      <a:r>
                        <a:rPr lang="en-US" sz="2400" dirty="0"/>
                        <a:t># Degree Selected</a:t>
                      </a:r>
                    </a:p>
                  </a:txBody>
                  <a:tcPr/>
                </a:tc>
                <a:extLst>
                  <a:ext uri="{0D108BD9-81ED-4DB2-BD59-A6C34878D82A}">
                    <a16:rowId xmlns:a16="http://schemas.microsoft.com/office/drawing/2014/main" val="1213453350"/>
                  </a:ext>
                </a:extLst>
              </a:tr>
              <a:tr h="376918">
                <a:tc>
                  <a:txBody>
                    <a:bodyPr/>
                    <a:lstStyle/>
                    <a:p>
                      <a:pPr algn="l"/>
                      <a:r>
                        <a:rPr lang="en-US" sz="2400" dirty="0"/>
                        <a:t>Exemptions First</a:t>
                      </a:r>
                    </a:p>
                  </a:txBody>
                  <a:tcPr/>
                </a:tc>
                <a:tc>
                  <a:txBody>
                    <a:bodyPr/>
                    <a:lstStyle/>
                    <a:p>
                      <a:pPr algn="r"/>
                      <a:r>
                        <a:rPr lang="en-US" sz="2400" dirty="0"/>
                        <a:t>33,300</a:t>
                      </a:r>
                    </a:p>
                  </a:txBody>
                  <a:tcPr/>
                </a:tc>
                <a:extLst>
                  <a:ext uri="{0D108BD9-81ED-4DB2-BD59-A6C34878D82A}">
                    <a16:rowId xmlns:a16="http://schemas.microsoft.com/office/drawing/2014/main" val="482909129"/>
                  </a:ext>
                </a:extLst>
              </a:tr>
              <a:tr h="376918">
                <a:tc>
                  <a:txBody>
                    <a:bodyPr/>
                    <a:lstStyle/>
                    <a:p>
                      <a:pPr algn="l"/>
                      <a:r>
                        <a:rPr lang="en-US" sz="2400" dirty="0"/>
                        <a:t>Over and Above</a:t>
                      </a:r>
                    </a:p>
                  </a:txBody>
                  <a:tcPr>
                    <a:lnB w="28575" cap="flat" cmpd="sng" algn="ctr">
                      <a:solidFill>
                        <a:schemeClr val="tx1"/>
                      </a:solidFill>
                      <a:prstDash val="solid"/>
                      <a:round/>
                      <a:headEnd type="none" w="med" len="med"/>
                      <a:tailEnd type="none" w="med" len="med"/>
                    </a:lnB>
                  </a:tcPr>
                </a:tc>
                <a:tc>
                  <a:txBody>
                    <a:bodyPr/>
                    <a:lstStyle/>
                    <a:p>
                      <a:pPr algn="r"/>
                      <a:r>
                        <a:rPr lang="en-US" sz="2400" dirty="0"/>
                        <a:t>44,600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796154"/>
                  </a:ext>
                </a:extLst>
              </a:tr>
              <a:tr h="376918">
                <a:tc>
                  <a:txBody>
                    <a:bodyPr/>
                    <a:lstStyle/>
                    <a:p>
                      <a:pPr algn="l"/>
                      <a:r>
                        <a:rPr lang="en-US" sz="2400" dirty="0"/>
                        <a:t>Exemptions First</a:t>
                      </a:r>
                    </a:p>
                  </a:txBody>
                  <a:tcPr>
                    <a:lnT w="28575" cap="flat" cmpd="sng" algn="ctr">
                      <a:solidFill>
                        <a:schemeClr val="tx1"/>
                      </a:solidFill>
                      <a:prstDash val="solid"/>
                      <a:round/>
                      <a:headEnd type="none" w="med" len="med"/>
                      <a:tailEnd type="none" w="med" len="med"/>
                    </a:lnT>
                  </a:tcPr>
                </a:tc>
                <a:tc>
                  <a:txBody>
                    <a:bodyPr/>
                    <a:lstStyle/>
                    <a:p>
                      <a:pPr algn="r"/>
                      <a:r>
                        <a:rPr lang="en-US" sz="2400" dirty="0"/>
                        <a:t>20,000</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190426"/>
                  </a:ext>
                </a:extLst>
              </a:tr>
              <a:tr h="376918">
                <a:tc>
                  <a:txBody>
                    <a:bodyPr/>
                    <a:lstStyle/>
                    <a:p>
                      <a:pPr algn="l"/>
                      <a:r>
                        <a:rPr lang="en-US" sz="2400" dirty="0"/>
                        <a:t>Over and Above</a:t>
                      </a:r>
                    </a:p>
                  </a:txBody>
                  <a:tcPr/>
                </a:tc>
                <a:tc>
                  <a:txBody>
                    <a:bodyPr/>
                    <a:lstStyle/>
                    <a:p>
                      <a:pPr algn="r"/>
                      <a:r>
                        <a:rPr lang="en-US" sz="2400" dirty="0"/>
                        <a:t>34,200</a:t>
                      </a:r>
                    </a:p>
                  </a:txBody>
                  <a:tcPr/>
                </a:tc>
                <a:extLst>
                  <a:ext uri="{0D108BD9-81ED-4DB2-BD59-A6C34878D82A}">
                    <a16:rowId xmlns:a16="http://schemas.microsoft.com/office/drawing/2014/main" val="3828240584"/>
                  </a:ext>
                </a:extLst>
              </a:tr>
            </a:tbl>
          </a:graphicData>
        </a:graphic>
      </p:graphicFrame>
    </p:spTree>
    <p:extLst>
      <p:ext uri="{BB962C8B-B14F-4D97-AF65-F5344CB8AC3E}">
        <p14:creationId xmlns:p14="http://schemas.microsoft.com/office/powerpoint/2010/main" val="325009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74DD-97D8-B200-0CAC-6AB9A6E984FA}"/>
              </a:ext>
            </a:extLst>
          </p:cNvPr>
          <p:cNvSpPr>
            <a:spLocks noGrp="1"/>
          </p:cNvSpPr>
          <p:nvPr>
            <p:ph type="title"/>
          </p:nvPr>
        </p:nvSpPr>
        <p:spPr/>
        <p:txBody>
          <a:bodyPr/>
          <a:lstStyle/>
          <a:p>
            <a:r>
              <a:rPr lang="es-ES_tradnl" dirty="0" err="1"/>
              <a:t>Scenario</a:t>
            </a:r>
            <a:r>
              <a:rPr lang="es-ES_tradnl" dirty="0"/>
              <a:t> A</a:t>
            </a:r>
          </a:p>
        </p:txBody>
      </p:sp>
      <p:sp>
        <p:nvSpPr>
          <p:cNvPr id="3" name="Content Placeholder 2">
            <a:extLst>
              <a:ext uri="{FF2B5EF4-FFF2-40B4-BE49-F238E27FC236}">
                <a16:creationId xmlns:a16="http://schemas.microsoft.com/office/drawing/2014/main" id="{93ACA8F6-2964-1BB5-1967-04B1A90D7CD8}"/>
              </a:ext>
            </a:extLst>
          </p:cNvPr>
          <p:cNvSpPr>
            <a:spLocks noGrp="1"/>
          </p:cNvSpPr>
          <p:nvPr>
            <p:ph idx="1"/>
          </p:nvPr>
        </p:nvSpPr>
        <p:spPr/>
        <p:txBody>
          <a:bodyPr>
            <a:noAutofit/>
          </a:bodyPr>
          <a:lstStyle/>
          <a:p>
            <a:pPr marL="0" indent="0">
              <a:buNone/>
            </a:pPr>
            <a:r>
              <a:rPr lang="es-ES_tradnl" sz="2400" dirty="0" err="1"/>
              <a:t>Exemptions</a:t>
            </a:r>
            <a:r>
              <a:rPr lang="es-ES_tradnl" sz="2400" dirty="0"/>
              <a:t> </a:t>
            </a:r>
            <a:r>
              <a:rPr lang="es-ES_tradnl" sz="2400" dirty="0" err="1"/>
              <a:t>First</a:t>
            </a:r>
            <a:r>
              <a:rPr lang="es-ES_tradnl" sz="2400" dirty="0"/>
              <a:t>:</a:t>
            </a:r>
          </a:p>
          <a:p>
            <a:r>
              <a:rPr lang="es-ES_tradnl" sz="2400" dirty="0" err="1"/>
              <a:t>First</a:t>
            </a:r>
            <a:r>
              <a:rPr lang="es-ES_tradnl" sz="2400" dirty="0"/>
              <a:t> 65,000: </a:t>
            </a:r>
            <a:r>
              <a:rPr lang="es-ES_tradnl" sz="2400" dirty="0" err="1"/>
              <a:t>award</a:t>
            </a:r>
            <a:r>
              <a:rPr lang="es-ES_tradnl" sz="2400" dirty="0"/>
              <a:t> 20,000 </a:t>
            </a:r>
            <a:r>
              <a:rPr lang="es-ES_tradnl" sz="2400" dirty="0" err="1"/>
              <a:t>reserved</a:t>
            </a:r>
            <a:r>
              <a:rPr lang="es-ES_tradnl" sz="2400" dirty="0"/>
              <a:t> visas and 45,000 </a:t>
            </a:r>
            <a:r>
              <a:rPr lang="es-ES_tradnl" sz="2400" dirty="0" err="1"/>
              <a:t>unreserved</a:t>
            </a:r>
            <a:r>
              <a:rPr lang="es-ES_tradnl" sz="2400" dirty="0"/>
              <a:t> visas.</a:t>
            </a:r>
          </a:p>
          <a:p>
            <a:r>
              <a:rPr lang="es-ES_tradnl" sz="2400" dirty="0" err="1"/>
              <a:t>This</a:t>
            </a:r>
            <a:r>
              <a:rPr lang="es-ES_tradnl" sz="2400" dirty="0"/>
              <a:t> </a:t>
            </a:r>
            <a:r>
              <a:rPr lang="es-ES_tradnl" sz="2400" dirty="0" err="1"/>
              <a:t>leaves</a:t>
            </a:r>
            <a:r>
              <a:rPr lang="es-ES_tradnl" sz="2400" dirty="0"/>
              <a:t> 20,000 </a:t>
            </a:r>
            <a:r>
              <a:rPr lang="es-ES_tradnl" sz="2400" dirty="0" err="1"/>
              <a:t>unreserved</a:t>
            </a:r>
            <a:r>
              <a:rPr lang="es-ES_tradnl" sz="2400" dirty="0"/>
              <a:t> visas, so </a:t>
            </a:r>
            <a:r>
              <a:rPr lang="es-ES_tradnl" sz="2400" dirty="0" err="1"/>
              <a:t>next</a:t>
            </a:r>
            <a:r>
              <a:rPr lang="es-ES_tradnl" sz="2400" dirty="0"/>
              <a:t> 20,000 </a:t>
            </a:r>
            <a:r>
              <a:rPr lang="es-ES_tradnl" sz="2400" dirty="0" err="1"/>
              <a:t>applicants</a:t>
            </a:r>
            <a:r>
              <a:rPr lang="es-ES_tradnl" sz="2400" dirty="0"/>
              <a:t> are </a:t>
            </a:r>
            <a:r>
              <a:rPr lang="es-ES_tradnl" sz="2400" dirty="0" err="1"/>
              <a:t>selected</a:t>
            </a:r>
            <a:r>
              <a:rPr lang="es-ES_tradnl" sz="2400" dirty="0"/>
              <a:t>.</a:t>
            </a:r>
          </a:p>
          <a:p>
            <a:r>
              <a:rPr lang="es-ES_tradnl" sz="2400" dirty="0"/>
              <a:t>A total </a:t>
            </a:r>
            <a:r>
              <a:rPr lang="es-ES_tradnl" sz="2400" dirty="0" err="1"/>
              <a:t>of</a:t>
            </a:r>
            <a:r>
              <a:rPr lang="es-ES_tradnl" sz="2400" dirty="0"/>
              <a:t> 24,600+8,700 = 33,300 </a:t>
            </a:r>
            <a:r>
              <a:rPr lang="es-ES_tradnl" sz="2400" dirty="0" err="1"/>
              <a:t>degree</a:t>
            </a:r>
            <a:r>
              <a:rPr lang="es-ES_tradnl" sz="2400" dirty="0"/>
              <a:t> </a:t>
            </a:r>
            <a:r>
              <a:rPr lang="es-ES_tradnl" sz="2400" dirty="0" err="1"/>
              <a:t>holders</a:t>
            </a:r>
            <a:r>
              <a:rPr lang="es-ES_tradnl" sz="2400" dirty="0"/>
              <a:t> are </a:t>
            </a:r>
            <a:r>
              <a:rPr lang="es-ES_tradnl" sz="2400" dirty="0" err="1"/>
              <a:t>selected</a:t>
            </a:r>
            <a:r>
              <a:rPr lang="es-ES_tradnl" sz="2400" dirty="0"/>
              <a:t>.</a:t>
            </a:r>
          </a:p>
          <a:p>
            <a:endParaRPr lang="es-ES_tradnl" sz="2400" dirty="0"/>
          </a:p>
          <a:p>
            <a:pPr marL="0" indent="0">
              <a:buNone/>
            </a:pPr>
            <a:r>
              <a:rPr lang="es-ES_tradnl" sz="2400" dirty="0" err="1"/>
              <a:t>Over</a:t>
            </a:r>
            <a:r>
              <a:rPr lang="es-ES_tradnl" sz="2400" dirty="0"/>
              <a:t> and </a:t>
            </a:r>
            <a:r>
              <a:rPr lang="es-ES_tradnl" sz="2400" dirty="0" err="1"/>
              <a:t>Above</a:t>
            </a:r>
            <a:r>
              <a:rPr lang="es-ES_tradnl" sz="2400" dirty="0"/>
              <a:t>: </a:t>
            </a:r>
          </a:p>
          <a:p>
            <a:r>
              <a:rPr lang="es-ES_tradnl" sz="2400" dirty="0" err="1"/>
              <a:t>First</a:t>
            </a:r>
            <a:r>
              <a:rPr lang="es-ES_tradnl" sz="2400" dirty="0"/>
              <a:t> 65,000: </a:t>
            </a:r>
            <a:r>
              <a:rPr lang="es-ES_tradnl" sz="2400" dirty="0" err="1"/>
              <a:t>award</a:t>
            </a:r>
            <a:r>
              <a:rPr lang="es-ES_tradnl" sz="2400" dirty="0"/>
              <a:t> 65,000 </a:t>
            </a:r>
            <a:r>
              <a:rPr lang="es-ES_tradnl" sz="2400" dirty="0" err="1"/>
              <a:t>unreserved</a:t>
            </a:r>
            <a:r>
              <a:rPr lang="es-ES_tradnl" sz="2400" dirty="0"/>
              <a:t> visas.</a:t>
            </a:r>
          </a:p>
          <a:p>
            <a:r>
              <a:rPr lang="es-ES_tradnl" sz="2400" dirty="0" err="1"/>
              <a:t>This</a:t>
            </a:r>
            <a:r>
              <a:rPr lang="es-ES_tradnl" sz="2400" dirty="0"/>
              <a:t> </a:t>
            </a:r>
            <a:r>
              <a:rPr lang="es-ES_tradnl" sz="2400" dirty="0" err="1"/>
              <a:t>leaves</a:t>
            </a:r>
            <a:r>
              <a:rPr lang="es-ES_tradnl" sz="2400" dirty="0"/>
              <a:t> 20,000 </a:t>
            </a:r>
            <a:r>
              <a:rPr lang="es-ES_tradnl" sz="2400" dirty="0" err="1"/>
              <a:t>reserved</a:t>
            </a:r>
            <a:r>
              <a:rPr lang="es-ES_tradnl" sz="2400" dirty="0"/>
              <a:t> visas, so 20,000 </a:t>
            </a:r>
            <a:r>
              <a:rPr lang="es-ES_tradnl" sz="2400" dirty="0" err="1"/>
              <a:t>applicants</a:t>
            </a:r>
            <a:r>
              <a:rPr lang="es-ES_tradnl" sz="2400" dirty="0"/>
              <a:t> are </a:t>
            </a:r>
            <a:r>
              <a:rPr lang="es-ES_tradnl" sz="2400" dirty="0" err="1"/>
              <a:t>degree</a:t>
            </a:r>
            <a:r>
              <a:rPr lang="es-ES_tradnl" sz="2400" dirty="0"/>
              <a:t> </a:t>
            </a:r>
            <a:r>
              <a:rPr lang="es-ES_tradnl" sz="2400" dirty="0" err="1"/>
              <a:t>holders</a:t>
            </a:r>
            <a:r>
              <a:rPr lang="es-ES_tradnl" sz="2400" dirty="0"/>
              <a:t>.</a:t>
            </a:r>
          </a:p>
          <a:p>
            <a:r>
              <a:rPr lang="es-ES_tradnl" sz="2400" dirty="0"/>
              <a:t>A total </a:t>
            </a:r>
            <a:r>
              <a:rPr lang="es-ES_tradnl" sz="2400" dirty="0" err="1"/>
              <a:t>of</a:t>
            </a:r>
            <a:r>
              <a:rPr lang="es-ES_tradnl" sz="2400" dirty="0"/>
              <a:t> 24,600+20,00 = 44,600 </a:t>
            </a:r>
            <a:r>
              <a:rPr lang="es-ES_tradnl" sz="2400" dirty="0" err="1"/>
              <a:t>degree</a:t>
            </a:r>
            <a:r>
              <a:rPr lang="es-ES_tradnl" sz="2400" dirty="0"/>
              <a:t> </a:t>
            </a:r>
            <a:r>
              <a:rPr lang="es-ES_tradnl" sz="2400" dirty="0" err="1"/>
              <a:t>holders</a:t>
            </a:r>
            <a:r>
              <a:rPr lang="es-ES_tradnl" sz="2400" dirty="0"/>
              <a:t> are </a:t>
            </a:r>
            <a:r>
              <a:rPr lang="es-ES_tradnl" sz="2400" dirty="0" err="1"/>
              <a:t>selected</a:t>
            </a:r>
            <a:r>
              <a:rPr lang="es-ES_tradnl" sz="2400" dirty="0"/>
              <a:t>.</a:t>
            </a:r>
          </a:p>
          <a:p>
            <a:pPr marL="0" indent="0">
              <a:buNone/>
            </a:pPr>
            <a:endParaRPr lang="es-ES_tradnl" sz="2400" dirty="0"/>
          </a:p>
          <a:p>
            <a:pPr marL="0" indent="0">
              <a:buNone/>
            </a:pPr>
            <a:endParaRPr lang="es-ES_tradnl" sz="2400" dirty="0"/>
          </a:p>
          <a:p>
            <a:pPr marL="0" indent="0">
              <a:buNone/>
            </a:pPr>
            <a:r>
              <a:rPr lang="es-ES_tradnl" sz="2400" dirty="0"/>
              <a:t> </a:t>
            </a:r>
          </a:p>
        </p:txBody>
      </p:sp>
      <p:sp>
        <p:nvSpPr>
          <p:cNvPr id="4" name="Slide Number Placeholder 3">
            <a:extLst>
              <a:ext uri="{FF2B5EF4-FFF2-40B4-BE49-F238E27FC236}">
                <a16:creationId xmlns:a16="http://schemas.microsoft.com/office/drawing/2014/main" id="{22113C89-490A-A6E5-C9A5-C7D0AF94AF6F}"/>
              </a:ext>
            </a:extLst>
          </p:cNvPr>
          <p:cNvSpPr>
            <a:spLocks noGrp="1"/>
          </p:cNvSpPr>
          <p:nvPr>
            <p:ph type="sldNum" sz="quarter" idx="12"/>
          </p:nvPr>
        </p:nvSpPr>
        <p:spPr/>
        <p:txBody>
          <a:bodyPr/>
          <a:lstStyle/>
          <a:p>
            <a:fld id="{9E969584-4773-A84E-8391-EEC4BE76D611}" type="slidenum">
              <a:rPr lang="en-US" smtClean="0"/>
              <a:t>45</a:t>
            </a:fld>
            <a:endParaRPr lang="en-US" dirty="0"/>
          </a:p>
        </p:txBody>
      </p:sp>
      <p:sp>
        <p:nvSpPr>
          <p:cNvPr id="5" name="TextBox 4">
            <a:extLst>
              <a:ext uri="{FF2B5EF4-FFF2-40B4-BE49-F238E27FC236}">
                <a16:creationId xmlns:a16="http://schemas.microsoft.com/office/drawing/2014/main" id="{2E504120-D2D4-B3AC-0F6C-7223018BECA9}"/>
              </a:ext>
            </a:extLst>
          </p:cNvPr>
          <p:cNvSpPr txBox="1"/>
          <p:nvPr/>
        </p:nvSpPr>
        <p:spPr>
          <a:xfrm>
            <a:off x="9982200" y="1825625"/>
            <a:ext cx="2269086" cy="830997"/>
          </a:xfrm>
          <a:prstGeom prst="rect">
            <a:avLst/>
          </a:prstGeom>
          <a:noFill/>
        </p:spPr>
        <p:txBody>
          <a:bodyPr wrap="square" rtlCol="0">
            <a:spAutoFit/>
          </a:bodyPr>
          <a:lstStyle/>
          <a:p>
            <a:r>
              <a:rPr lang="es-ES_tradnl" sz="2400" dirty="0">
                <a:solidFill>
                  <a:schemeClr val="accent1"/>
                </a:solidFill>
              </a:rPr>
              <a:t>(24,600 </a:t>
            </a:r>
          </a:p>
          <a:p>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
        <p:nvSpPr>
          <p:cNvPr id="6" name="TextBox 5">
            <a:extLst>
              <a:ext uri="{FF2B5EF4-FFF2-40B4-BE49-F238E27FC236}">
                <a16:creationId xmlns:a16="http://schemas.microsoft.com/office/drawing/2014/main" id="{40ECC695-56F0-F76D-4B47-1DB40731F27B}"/>
              </a:ext>
            </a:extLst>
          </p:cNvPr>
          <p:cNvSpPr txBox="1"/>
          <p:nvPr/>
        </p:nvSpPr>
        <p:spPr>
          <a:xfrm>
            <a:off x="9922914" y="2709554"/>
            <a:ext cx="2269086" cy="830997"/>
          </a:xfrm>
          <a:prstGeom prst="rect">
            <a:avLst/>
          </a:prstGeom>
          <a:noFill/>
        </p:spPr>
        <p:txBody>
          <a:bodyPr wrap="square" rtlCol="0">
            <a:spAutoFit/>
          </a:bodyPr>
          <a:lstStyle/>
          <a:p>
            <a:r>
              <a:rPr lang="es-ES_tradnl" sz="2400" dirty="0">
                <a:solidFill>
                  <a:schemeClr val="accent1"/>
                </a:solidFill>
              </a:rPr>
              <a:t>	(8,700 </a:t>
            </a:r>
          </a:p>
          <a:p>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
        <p:nvSpPr>
          <p:cNvPr id="8" name="TextBox 7">
            <a:extLst>
              <a:ext uri="{FF2B5EF4-FFF2-40B4-BE49-F238E27FC236}">
                <a16:creationId xmlns:a16="http://schemas.microsoft.com/office/drawing/2014/main" id="{DA57C189-D8C3-8B46-D56C-18C2BF8D9ADA}"/>
              </a:ext>
            </a:extLst>
          </p:cNvPr>
          <p:cNvSpPr txBox="1"/>
          <p:nvPr/>
        </p:nvSpPr>
        <p:spPr>
          <a:xfrm>
            <a:off x="6949314" y="4489793"/>
            <a:ext cx="3322572" cy="461665"/>
          </a:xfrm>
          <a:prstGeom prst="rect">
            <a:avLst/>
          </a:prstGeom>
          <a:noFill/>
        </p:spPr>
        <p:txBody>
          <a:bodyPr wrap="square" rtlCol="0">
            <a:spAutoFit/>
          </a:bodyPr>
          <a:lstStyle/>
          <a:p>
            <a:r>
              <a:rPr lang="es-ES_tradnl" sz="2400" dirty="0">
                <a:solidFill>
                  <a:schemeClr val="accent1"/>
                </a:solidFill>
              </a:rPr>
              <a:t>(24,600 </a:t>
            </a:r>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
        <p:nvSpPr>
          <p:cNvPr id="9" name="TextBox 8">
            <a:extLst>
              <a:ext uri="{FF2B5EF4-FFF2-40B4-BE49-F238E27FC236}">
                <a16:creationId xmlns:a16="http://schemas.microsoft.com/office/drawing/2014/main" id="{00961274-AB03-C23F-0B05-804D0F86A7F4}"/>
              </a:ext>
            </a:extLst>
          </p:cNvPr>
          <p:cNvSpPr txBox="1"/>
          <p:nvPr/>
        </p:nvSpPr>
        <p:spPr>
          <a:xfrm>
            <a:off x="9824943" y="5011584"/>
            <a:ext cx="2269086" cy="830997"/>
          </a:xfrm>
          <a:prstGeom prst="rect">
            <a:avLst/>
          </a:prstGeom>
          <a:noFill/>
        </p:spPr>
        <p:txBody>
          <a:bodyPr wrap="square" rtlCol="0">
            <a:spAutoFit/>
          </a:bodyPr>
          <a:lstStyle/>
          <a:p>
            <a:r>
              <a:rPr lang="es-ES_tradnl" sz="2400" dirty="0">
                <a:solidFill>
                  <a:schemeClr val="accent1"/>
                </a:solidFill>
              </a:rPr>
              <a:t>	(20,000 </a:t>
            </a:r>
          </a:p>
          <a:p>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Tree>
    <p:extLst>
      <p:ext uri="{BB962C8B-B14F-4D97-AF65-F5344CB8AC3E}">
        <p14:creationId xmlns:p14="http://schemas.microsoft.com/office/powerpoint/2010/main" val="2457901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74DD-97D8-B200-0CAC-6AB9A6E984FA}"/>
              </a:ext>
            </a:extLst>
          </p:cNvPr>
          <p:cNvSpPr>
            <a:spLocks noGrp="1"/>
          </p:cNvSpPr>
          <p:nvPr>
            <p:ph type="title"/>
          </p:nvPr>
        </p:nvSpPr>
        <p:spPr/>
        <p:txBody>
          <a:bodyPr/>
          <a:lstStyle/>
          <a:p>
            <a:r>
              <a:rPr lang="es-ES_tradnl" dirty="0" err="1"/>
              <a:t>Scenario</a:t>
            </a:r>
            <a:r>
              <a:rPr lang="es-ES_tradnl" dirty="0"/>
              <a:t> B</a:t>
            </a:r>
          </a:p>
        </p:txBody>
      </p:sp>
      <p:sp>
        <p:nvSpPr>
          <p:cNvPr id="3" name="Content Placeholder 2">
            <a:extLst>
              <a:ext uri="{FF2B5EF4-FFF2-40B4-BE49-F238E27FC236}">
                <a16:creationId xmlns:a16="http://schemas.microsoft.com/office/drawing/2014/main" id="{93ACA8F6-2964-1BB5-1967-04B1A90D7CD8}"/>
              </a:ext>
            </a:extLst>
          </p:cNvPr>
          <p:cNvSpPr>
            <a:spLocks noGrp="1"/>
          </p:cNvSpPr>
          <p:nvPr>
            <p:ph idx="1"/>
          </p:nvPr>
        </p:nvSpPr>
        <p:spPr/>
        <p:txBody>
          <a:bodyPr>
            <a:noAutofit/>
          </a:bodyPr>
          <a:lstStyle/>
          <a:p>
            <a:pPr marL="0" indent="0">
              <a:buNone/>
            </a:pPr>
            <a:r>
              <a:rPr lang="es-ES_tradnl" sz="2400" dirty="0" err="1"/>
              <a:t>Exemptions</a:t>
            </a:r>
            <a:r>
              <a:rPr lang="es-ES_tradnl" sz="2400" dirty="0"/>
              <a:t> </a:t>
            </a:r>
            <a:r>
              <a:rPr lang="es-ES_tradnl" sz="2400" dirty="0" err="1"/>
              <a:t>First</a:t>
            </a:r>
            <a:r>
              <a:rPr lang="es-ES_tradnl" sz="2400" dirty="0"/>
              <a:t>:</a:t>
            </a:r>
          </a:p>
          <a:p>
            <a:r>
              <a:rPr lang="es-ES_tradnl" sz="2400" dirty="0" err="1"/>
              <a:t>First</a:t>
            </a:r>
            <a:r>
              <a:rPr lang="es-ES_tradnl" sz="2400" dirty="0"/>
              <a:t> 65,000: </a:t>
            </a:r>
            <a:r>
              <a:rPr lang="es-ES_tradnl" sz="2400" dirty="0" err="1"/>
              <a:t>award</a:t>
            </a:r>
            <a:r>
              <a:rPr lang="es-ES_tradnl" sz="2400" dirty="0"/>
              <a:t> 14,200 </a:t>
            </a:r>
            <a:r>
              <a:rPr lang="es-ES_tradnl" sz="2400" dirty="0" err="1"/>
              <a:t>reserved</a:t>
            </a:r>
            <a:r>
              <a:rPr lang="es-ES_tradnl" sz="2400" dirty="0"/>
              <a:t> visas and 50,800 </a:t>
            </a:r>
            <a:r>
              <a:rPr lang="es-ES_tradnl" sz="2400" dirty="0" err="1"/>
              <a:t>unreserved</a:t>
            </a:r>
            <a:r>
              <a:rPr lang="es-ES_tradnl" sz="2400" dirty="0"/>
              <a:t> visas.</a:t>
            </a:r>
          </a:p>
          <a:p>
            <a:r>
              <a:rPr lang="es-ES_tradnl" sz="2400" dirty="0"/>
              <a:t>Next 20,000: 3,100 </a:t>
            </a:r>
            <a:r>
              <a:rPr lang="es-ES_tradnl" sz="2400" dirty="0" err="1"/>
              <a:t>degree</a:t>
            </a:r>
            <a:r>
              <a:rPr lang="es-ES_tradnl" sz="2400" dirty="0"/>
              <a:t> </a:t>
            </a:r>
            <a:r>
              <a:rPr lang="es-ES_tradnl" sz="2400" dirty="0" err="1"/>
              <a:t>holders</a:t>
            </a:r>
            <a:r>
              <a:rPr lang="es-ES_tradnl" sz="2400" dirty="0"/>
              <a:t> </a:t>
            </a:r>
            <a:r>
              <a:rPr lang="es-ES_tradnl" sz="2400" dirty="0" err="1"/>
              <a:t>will</a:t>
            </a:r>
            <a:r>
              <a:rPr lang="es-ES_tradnl" sz="2400" dirty="0"/>
              <a:t> </a:t>
            </a:r>
            <a:r>
              <a:rPr lang="es-ES_tradnl" sz="2400" dirty="0" err="1"/>
              <a:t>get</a:t>
            </a:r>
            <a:r>
              <a:rPr lang="es-ES_tradnl" sz="2400" dirty="0"/>
              <a:t> </a:t>
            </a:r>
            <a:r>
              <a:rPr lang="es-ES_tradnl" sz="2400" dirty="0" err="1"/>
              <a:t>reserved</a:t>
            </a:r>
            <a:r>
              <a:rPr lang="es-ES_tradnl" sz="2400" dirty="0"/>
              <a:t> visas. </a:t>
            </a:r>
            <a:r>
              <a:rPr lang="es-ES_tradnl" sz="2400" dirty="0" err="1"/>
              <a:t>Of</a:t>
            </a:r>
            <a:r>
              <a:rPr lang="es-ES_tradnl" sz="2400" dirty="0"/>
              <a:t> </a:t>
            </a:r>
            <a:r>
              <a:rPr lang="es-ES_tradnl" sz="2400" dirty="0" err="1"/>
              <a:t>the</a:t>
            </a:r>
            <a:r>
              <a:rPr lang="es-ES_tradnl" sz="2400" dirty="0"/>
              <a:t> 16,900 non-</a:t>
            </a:r>
            <a:r>
              <a:rPr lang="es-ES_tradnl" sz="2400" dirty="0" err="1"/>
              <a:t>degree</a:t>
            </a:r>
            <a:r>
              <a:rPr lang="es-ES_tradnl" sz="2400" dirty="0"/>
              <a:t> </a:t>
            </a:r>
            <a:r>
              <a:rPr lang="es-ES_tradnl" sz="2400" dirty="0" err="1"/>
              <a:t>holders</a:t>
            </a:r>
            <a:r>
              <a:rPr lang="es-ES_tradnl" sz="2400" dirty="0"/>
              <a:t>, </a:t>
            </a:r>
            <a:r>
              <a:rPr lang="es-ES_tradnl" sz="2400" dirty="0" err="1"/>
              <a:t>the</a:t>
            </a:r>
            <a:r>
              <a:rPr lang="es-ES_tradnl" sz="2400" dirty="0"/>
              <a:t> top 14,200 </a:t>
            </a:r>
            <a:r>
              <a:rPr lang="es-ES_tradnl" sz="2400" dirty="0" err="1"/>
              <a:t>get</a:t>
            </a:r>
            <a:r>
              <a:rPr lang="es-ES_tradnl" sz="2400" dirty="0"/>
              <a:t> </a:t>
            </a:r>
            <a:r>
              <a:rPr lang="es-ES_tradnl" sz="2400" dirty="0" err="1"/>
              <a:t>unreserved</a:t>
            </a:r>
            <a:r>
              <a:rPr lang="es-ES_tradnl" sz="2400" dirty="0"/>
              <a:t> visas.</a:t>
            </a:r>
          </a:p>
          <a:p>
            <a:r>
              <a:rPr lang="es-ES_tradnl" sz="2400" dirty="0" err="1"/>
              <a:t>Rest</a:t>
            </a:r>
            <a:r>
              <a:rPr lang="es-ES_tradnl" sz="2400" dirty="0"/>
              <a:t> </a:t>
            </a:r>
            <a:r>
              <a:rPr lang="es-ES_tradnl" sz="2400" dirty="0" err="1"/>
              <a:t>of</a:t>
            </a:r>
            <a:r>
              <a:rPr lang="es-ES_tradnl" sz="2400" dirty="0"/>
              <a:t> </a:t>
            </a:r>
            <a:r>
              <a:rPr lang="es-ES_tradnl" sz="2400" dirty="0" err="1"/>
              <a:t>list</a:t>
            </a:r>
            <a:r>
              <a:rPr lang="es-ES_tradnl" sz="2400" dirty="0"/>
              <a:t>: </a:t>
            </a:r>
            <a:r>
              <a:rPr lang="es-ES_tradnl" sz="2400" dirty="0" err="1"/>
              <a:t>allocate</a:t>
            </a:r>
            <a:r>
              <a:rPr lang="es-ES_tradnl" sz="2400" dirty="0"/>
              <a:t> </a:t>
            </a:r>
            <a:r>
              <a:rPr lang="es-ES_tradnl" sz="2400" dirty="0" err="1"/>
              <a:t>remaining</a:t>
            </a:r>
            <a:r>
              <a:rPr lang="es-ES_tradnl" sz="2400" dirty="0"/>
              <a:t> 2,700 </a:t>
            </a:r>
            <a:r>
              <a:rPr lang="es-ES_tradnl" sz="2400" dirty="0" err="1"/>
              <a:t>reserved</a:t>
            </a:r>
            <a:r>
              <a:rPr lang="es-ES_tradnl" sz="2400" dirty="0"/>
              <a:t> visas.</a:t>
            </a:r>
          </a:p>
          <a:p>
            <a:r>
              <a:rPr lang="es-ES_tradnl" sz="2400" dirty="0"/>
              <a:t>A total </a:t>
            </a:r>
            <a:r>
              <a:rPr lang="es-ES_tradnl" sz="2400" dirty="0" err="1"/>
              <a:t>of</a:t>
            </a:r>
            <a:r>
              <a:rPr lang="es-ES_tradnl" sz="2400" dirty="0"/>
              <a:t> 20,000 </a:t>
            </a:r>
            <a:r>
              <a:rPr lang="es-ES_tradnl" sz="2400" dirty="0" err="1"/>
              <a:t>degree</a:t>
            </a:r>
            <a:r>
              <a:rPr lang="es-ES_tradnl" sz="2400" dirty="0"/>
              <a:t> </a:t>
            </a:r>
            <a:r>
              <a:rPr lang="es-ES_tradnl" sz="2400" dirty="0" err="1"/>
              <a:t>holders</a:t>
            </a:r>
            <a:r>
              <a:rPr lang="es-ES_tradnl" sz="2400" dirty="0"/>
              <a:t> are </a:t>
            </a:r>
            <a:r>
              <a:rPr lang="es-ES_tradnl" sz="2400" dirty="0" err="1"/>
              <a:t>selected</a:t>
            </a:r>
            <a:r>
              <a:rPr lang="es-ES_tradnl" sz="2400" dirty="0"/>
              <a:t>.</a:t>
            </a:r>
          </a:p>
          <a:p>
            <a:endParaRPr lang="es-ES_tradnl" sz="2400" dirty="0"/>
          </a:p>
          <a:p>
            <a:pPr marL="0" indent="0">
              <a:buNone/>
            </a:pPr>
            <a:r>
              <a:rPr lang="es-ES_tradnl" sz="2400" dirty="0" err="1"/>
              <a:t>Over</a:t>
            </a:r>
            <a:r>
              <a:rPr lang="es-ES_tradnl" sz="2400" dirty="0"/>
              <a:t> and </a:t>
            </a:r>
            <a:r>
              <a:rPr lang="es-ES_tradnl" sz="2400" dirty="0" err="1"/>
              <a:t>Above</a:t>
            </a:r>
            <a:r>
              <a:rPr lang="es-ES_tradnl" sz="2400" dirty="0"/>
              <a:t>: </a:t>
            </a:r>
          </a:p>
          <a:p>
            <a:r>
              <a:rPr lang="es-ES_tradnl" sz="2400" dirty="0" err="1"/>
              <a:t>First</a:t>
            </a:r>
            <a:r>
              <a:rPr lang="es-ES_tradnl" sz="2400" dirty="0"/>
              <a:t> 65,000: </a:t>
            </a:r>
            <a:r>
              <a:rPr lang="es-ES_tradnl" sz="2400" dirty="0" err="1"/>
              <a:t>aaward</a:t>
            </a:r>
            <a:r>
              <a:rPr lang="es-ES_tradnl" sz="2400" dirty="0"/>
              <a:t> 65,000 </a:t>
            </a:r>
            <a:r>
              <a:rPr lang="es-ES_tradnl" sz="2400" dirty="0" err="1"/>
              <a:t>unreserved</a:t>
            </a:r>
            <a:r>
              <a:rPr lang="es-ES_tradnl" sz="2400" dirty="0"/>
              <a:t> visas.</a:t>
            </a:r>
          </a:p>
          <a:p>
            <a:r>
              <a:rPr lang="es-ES_tradnl" sz="2400" dirty="0" err="1"/>
              <a:t>This</a:t>
            </a:r>
            <a:r>
              <a:rPr lang="es-ES_tradnl" sz="2400" dirty="0"/>
              <a:t> </a:t>
            </a:r>
            <a:r>
              <a:rPr lang="es-ES_tradnl" sz="2400" dirty="0" err="1"/>
              <a:t>leaves</a:t>
            </a:r>
            <a:r>
              <a:rPr lang="es-ES_tradnl" sz="2400" dirty="0"/>
              <a:t> 20,000 </a:t>
            </a:r>
            <a:r>
              <a:rPr lang="es-ES_tradnl" sz="2400" dirty="0" err="1"/>
              <a:t>reserved</a:t>
            </a:r>
            <a:r>
              <a:rPr lang="es-ES_tradnl" sz="2400" dirty="0"/>
              <a:t> visas, so 20,000 </a:t>
            </a:r>
            <a:r>
              <a:rPr lang="es-ES_tradnl" sz="2400" dirty="0" err="1"/>
              <a:t>applicants</a:t>
            </a:r>
            <a:r>
              <a:rPr lang="es-ES_tradnl" sz="2400" dirty="0"/>
              <a:t> are </a:t>
            </a:r>
            <a:r>
              <a:rPr lang="es-ES_tradnl" sz="2400" dirty="0" err="1"/>
              <a:t>degree</a:t>
            </a:r>
            <a:r>
              <a:rPr lang="es-ES_tradnl" sz="2400" dirty="0"/>
              <a:t> </a:t>
            </a:r>
            <a:r>
              <a:rPr lang="es-ES_tradnl" sz="2400" dirty="0" err="1"/>
              <a:t>holders</a:t>
            </a:r>
            <a:r>
              <a:rPr lang="es-ES_tradnl" sz="2400" dirty="0"/>
              <a:t>.</a:t>
            </a:r>
          </a:p>
          <a:p>
            <a:r>
              <a:rPr lang="es-ES_tradnl" sz="2400" dirty="0"/>
              <a:t>A total </a:t>
            </a:r>
            <a:r>
              <a:rPr lang="es-ES_tradnl" sz="2400" dirty="0" err="1"/>
              <a:t>of</a:t>
            </a:r>
            <a:r>
              <a:rPr lang="es-ES_tradnl" sz="2400" dirty="0"/>
              <a:t> 14,200+20,00 = 34,200 </a:t>
            </a:r>
            <a:r>
              <a:rPr lang="es-ES_tradnl" sz="2400" dirty="0" err="1"/>
              <a:t>degree</a:t>
            </a:r>
            <a:r>
              <a:rPr lang="es-ES_tradnl" sz="2400" dirty="0"/>
              <a:t> </a:t>
            </a:r>
            <a:r>
              <a:rPr lang="es-ES_tradnl" sz="2400" dirty="0" err="1"/>
              <a:t>holders</a:t>
            </a:r>
            <a:r>
              <a:rPr lang="es-ES_tradnl" sz="2400" dirty="0"/>
              <a:t> are </a:t>
            </a:r>
            <a:r>
              <a:rPr lang="es-ES_tradnl" sz="2400" dirty="0" err="1"/>
              <a:t>selected</a:t>
            </a:r>
            <a:r>
              <a:rPr lang="es-ES_tradnl" sz="2400" dirty="0"/>
              <a:t>.</a:t>
            </a:r>
          </a:p>
          <a:p>
            <a:pPr marL="0" indent="0">
              <a:buNone/>
            </a:pPr>
            <a:endParaRPr lang="es-ES_tradnl" sz="2400" dirty="0"/>
          </a:p>
          <a:p>
            <a:pPr marL="0" indent="0">
              <a:buNone/>
            </a:pPr>
            <a:endParaRPr lang="es-ES_tradnl" sz="2400" dirty="0"/>
          </a:p>
          <a:p>
            <a:pPr marL="0" indent="0">
              <a:buNone/>
            </a:pPr>
            <a:r>
              <a:rPr lang="es-ES_tradnl" sz="2400" dirty="0"/>
              <a:t> </a:t>
            </a:r>
          </a:p>
        </p:txBody>
      </p:sp>
      <p:sp>
        <p:nvSpPr>
          <p:cNvPr id="4" name="Slide Number Placeholder 3">
            <a:extLst>
              <a:ext uri="{FF2B5EF4-FFF2-40B4-BE49-F238E27FC236}">
                <a16:creationId xmlns:a16="http://schemas.microsoft.com/office/drawing/2014/main" id="{22113C89-490A-A6E5-C9A5-C7D0AF94AF6F}"/>
              </a:ext>
            </a:extLst>
          </p:cNvPr>
          <p:cNvSpPr>
            <a:spLocks noGrp="1"/>
          </p:cNvSpPr>
          <p:nvPr>
            <p:ph type="sldNum" sz="quarter" idx="12"/>
          </p:nvPr>
        </p:nvSpPr>
        <p:spPr/>
        <p:txBody>
          <a:bodyPr/>
          <a:lstStyle/>
          <a:p>
            <a:fld id="{9E969584-4773-A84E-8391-EEC4BE76D611}" type="slidenum">
              <a:rPr lang="en-US" smtClean="0"/>
              <a:t>46</a:t>
            </a:fld>
            <a:endParaRPr lang="en-US" dirty="0"/>
          </a:p>
        </p:txBody>
      </p:sp>
      <p:sp>
        <p:nvSpPr>
          <p:cNvPr id="5" name="TextBox 4">
            <a:extLst>
              <a:ext uri="{FF2B5EF4-FFF2-40B4-BE49-F238E27FC236}">
                <a16:creationId xmlns:a16="http://schemas.microsoft.com/office/drawing/2014/main" id="{2E504120-D2D4-B3AC-0F6C-7223018BECA9}"/>
              </a:ext>
            </a:extLst>
          </p:cNvPr>
          <p:cNvSpPr txBox="1"/>
          <p:nvPr/>
        </p:nvSpPr>
        <p:spPr>
          <a:xfrm>
            <a:off x="9982200" y="1825625"/>
            <a:ext cx="2269086" cy="830997"/>
          </a:xfrm>
          <a:prstGeom prst="rect">
            <a:avLst/>
          </a:prstGeom>
          <a:noFill/>
        </p:spPr>
        <p:txBody>
          <a:bodyPr wrap="square" rtlCol="0">
            <a:spAutoFit/>
          </a:bodyPr>
          <a:lstStyle/>
          <a:p>
            <a:r>
              <a:rPr lang="es-ES_tradnl" sz="2400" dirty="0">
                <a:solidFill>
                  <a:schemeClr val="accent1"/>
                </a:solidFill>
              </a:rPr>
              <a:t>(14,200 </a:t>
            </a:r>
          </a:p>
          <a:p>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
        <p:nvSpPr>
          <p:cNvPr id="6" name="TextBox 5">
            <a:extLst>
              <a:ext uri="{FF2B5EF4-FFF2-40B4-BE49-F238E27FC236}">
                <a16:creationId xmlns:a16="http://schemas.microsoft.com/office/drawing/2014/main" id="{40ECC695-56F0-F76D-4B47-1DB40731F27B}"/>
              </a:ext>
            </a:extLst>
          </p:cNvPr>
          <p:cNvSpPr txBox="1"/>
          <p:nvPr/>
        </p:nvSpPr>
        <p:spPr>
          <a:xfrm>
            <a:off x="8142514" y="3058312"/>
            <a:ext cx="3331029" cy="461665"/>
          </a:xfrm>
          <a:prstGeom prst="rect">
            <a:avLst/>
          </a:prstGeom>
          <a:noFill/>
        </p:spPr>
        <p:txBody>
          <a:bodyPr wrap="square" rtlCol="0">
            <a:spAutoFit/>
          </a:bodyPr>
          <a:lstStyle/>
          <a:p>
            <a:r>
              <a:rPr lang="es-ES_tradnl" sz="2400" dirty="0">
                <a:solidFill>
                  <a:schemeClr val="accent1"/>
                </a:solidFill>
              </a:rPr>
              <a:t>(3,100 </a:t>
            </a:r>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
        <p:nvSpPr>
          <p:cNvPr id="8" name="TextBox 7">
            <a:extLst>
              <a:ext uri="{FF2B5EF4-FFF2-40B4-BE49-F238E27FC236}">
                <a16:creationId xmlns:a16="http://schemas.microsoft.com/office/drawing/2014/main" id="{DA57C189-D8C3-8B46-D56C-18C2BF8D9ADA}"/>
              </a:ext>
            </a:extLst>
          </p:cNvPr>
          <p:cNvSpPr txBox="1"/>
          <p:nvPr/>
        </p:nvSpPr>
        <p:spPr>
          <a:xfrm>
            <a:off x="9616314" y="5777643"/>
            <a:ext cx="2477715" cy="830997"/>
          </a:xfrm>
          <a:prstGeom prst="rect">
            <a:avLst/>
          </a:prstGeom>
          <a:noFill/>
        </p:spPr>
        <p:txBody>
          <a:bodyPr wrap="square" rtlCol="0">
            <a:spAutoFit/>
          </a:bodyPr>
          <a:lstStyle/>
          <a:p>
            <a:r>
              <a:rPr lang="es-ES_tradnl" sz="2400" dirty="0">
                <a:solidFill>
                  <a:schemeClr val="accent1"/>
                </a:solidFill>
              </a:rPr>
              <a:t>	(20,000 </a:t>
            </a:r>
          </a:p>
          <a:p>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
        <p:nvSpPr>
          <p:cNvPr id="9" name="TextBox 8">
            <a:extLst>
              <a:ext uri="{FF2B5EF4-FFF2-40B4-BE49-F238E27FC236}">
                <a16:creationId xmlns:a16="http://schemas.microsoft.com/office/drawing/2014/main" id="{00961274-AB03-C23F-0B05-804D0F86A7F4}"/>
              </a:ext>
            </a:extLst>
          </p:cNvPr>
          <p:cNvSpPr txBox="1"/>
          <p:nvPr/>
        </p:nvSpPr>
        <p:spPr>
          <a:xfrm>
            <a:off x="8142514" y="5228776"/>
            <a:ext cx="3951515" cy="461665"/>
          </a:xfrm>
          <a:prstGeom prst="rect">
            <a:avLst/>
          </a:prstGeom>
          <a:noFill/>
        </p:spPr>
        <p:txBody>
          <a:bodyPr wrap="square" rtlCol="0">
            <a:spAutoFit/>
          </a:bodyPr>
          <a:lstStyle/>
          <a:p>
            <a:r>
              <a:rPr lang="es-ES_tradnl" sz="2400" dirty="0">
                <a:solidFill>
                  <a:schemeClr val="accent1"/>
                </a:solidFill>
              </a:rPr>
              <a:t>(14,200 </a:t>
            </a:r>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
        <p:nvSpPr>
          <p:cNvPr id="7" name="TextBox 6">
            <a:extLst>
              <a:ext uri="{FF2B5EF4-FFF2-40B4-BE49-F238E27FC236}">
                <a16:creationId xmlns:a16="http://schemas.microsoft.com/office/drawing/2014/main" id="{8F19E138-ED67-2D50-43A3-6F26A543652E}"/>
              </a:ext>
            </a:extLst>
          </p:cNvPr>
          <p:cNvSpPr txBox="1"/>
          <p:nvPr/>
        </p:nvSpPr>
        <p:spPr>
          <a:xfrm>
            <a:off x="8142514" y="3519977"/>
            <a:ext cx="3660029" cy="461665"/>
          </a:xfrm>
          <a:prstGeom prst="rect">
            <a:avLst/>
          </a:prstGeom>
          <a:noFill/>
        </p:spPr>
        <p:txBody>
          <a:bodyPr wrap="square" rtlCol="0">
            <a:spAutoFit/>
          </a:bodyPr>
          <a:lstStyle/>
          <a:p>
            <a:r>
              <a:rPr lang="es-ES_tradnl" sz="2400" dirty="0">
                <a:solidFill>
                  <a:schemeClr val="accent1"/>
                </a:solidFill>
              </a:rPr>
              <a:t>(2,700 </a:t>
            </a:r>
            <a:r>
              <a:rPr lang="es-ES_tradnl" sz="2400" dirty="0" err="1">
                <a:solidFill>
                  <a:schemeClr val="accent1"/>
                </a:solidFill>
              </a:rPr>
              <a:t>degree</a:t>
            </a:r>
            <a:r>
              <a:rPr lang="es-ES_tradnl" sz="2400" dirty="0">
                <a:solidFill>
                  <a:schemeClr val="accent1"/>
                </a:solidFill>
              </a:rPr>
              <a:t> </a:t>
            </a:r>
            <a:r>
              <a:rPr lang="es-ES_tradnl" sz="2400" dirty="0" err="1">
                <a:solidFill>
                  <a:schemeClr val="accent1"/>
                </a:solidFill>
              </a:rPr>
              <a:t>holders</a:t>
            </a:r>
            <a:r>
              <a:rPr lang="es-ES_tradnl" sz="2400" dirty="0">
                <a:solidFill>
                  <a:schemeClr val="accent1"/>
                </a:solidFill>
              </a:rPr>
              <a:t>)</a:t>
            </a:r>
          </a:p>
        </p:txBody>
      </p:sp>
    </p:spTree>
    <p:extLst>
      <p:ext uri="{BB962C8B-B14F-4D97-AF65-F5344CB8AC3E}">
        <p14:creationId xmlns:p14="http://schemas.microsoft.com/office/powerpoint/2010/main" val="624604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r>
              <a:rPr lang="en-US" dirty="0"/>
              <a:t>Lottery Practice</a:t>
            </a:r>
          </a:p>
        </p:txBody>
      </p:sp>
      <p:sp>
        <p:nvSpPr>
          <p:cNvPr id="3" name="Content Placeholder 2">
            <a:extLst>
              <a:ext uri="{FF2B5EF4-FFF2-40B4-BE49-F238E27FC236}">
                <a16:creationId xmlns:a16="http://schemas.microsoft.com/office/drawing/2014/main" id="{2F245B8B-5DD2-374B-BCCE-44E57351D782}"/>
              </a:ext>
            </a:extLst>
          </p:cNvPr>
          <p:cNvSpPr>
            <a:spLocks noGrp="1"/>
          </p:cNvSpPr>
          <p:nvPr>
            <p:ph idx="1"/>
          </p:nvPr>
        </p:nvSpPr>
        <p:spPr>
          <a:xfrm>
            <a:off x="838200" y="2179479"/>
            <a:ext cx="2819400" cy="3688080"/>
          </a:xfrm>
          <a:solidFill>
            <a:schemeClr val="accent4"/>
          </a:solidFill>
        </p:spPr>
        <p:txBody>
          <a:bodyPr/>
          <a:lstStyle/>
          <a:p>
            <a:pPr marL="0" indent="0">
              <a:buNone/>
            </a:pPr>
            <a:r>
              <a:rPr lang="en-US" b="1" dirty="0"/>
              <a:t>Group Work:</a:t>
            </a:r>
          </a:p>
          <a:p>
            <a:pPr marL="0" indent="0">
              <a:buNone/>
            </a:pPr>
            <a:endParaRPr lang="en-US" dirty="0"/>
          </a:p>
          <a:p>
            <a:pPr marL="0" indent="0">
              <a:buNone/>
            </a:pPr>
            <a:r>
              <a:rPr lang="en-US" dirty="0"/>
              <a:t>In each scenario, how many degree-holders are expected to be selected under each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47</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extLst>
              <p:ext uri="{D42A27DB-BD31-4B8C-83A1-F6EECF244321}">
                <p14:modId xmlns:p14="http://schemas.microsoft.com/office/powerpoint/2010/main" val="3465686481"/>
              </p:ext>
            </p:extLst>
          </p:nvPr>
        </p:nvGraphicFramePr>
        <p:xfrm>
          <a:off x="3853544" y="2179479"/>
          <a:ext cx="8101939" cy="368808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1068085542"/>
                    </a:ext>
                  </a:extLst>
                </a:gridCol>
                <a:gridCol w="1611086">
                  <a:extLst>
                    <a:ext uri="{9D8B030D-6E8A-4147-A177-3AD203B41FA5}">
                      <a16:colId xmlns:a16="http://schemas.microsoft.com/office/drawing/2014/main" val="1688829207"/>
                    </a:ext>
                  </a:extLst>
                </a:gridCol>
                <a:gridCol w="3240553">
                  <a:extLst>
                    <a:ext uri="{9D8B030D-6E8A-4147-A177-3AD203B41FA5}">
                      <a16:colId xmlns:a16="http://schemas.microsoft.com/office/drawing/2014/main" val="1644000423"/>
                    </a:ext>
                  </a:extLst>
                </a:gridCol>
                <a:gridCol w="1813386">
                  <a:extLst>
                    <a:ext uri="{9D8B030D-6E8A-4147-A177-3AD203B41FA5}">
                      <a16:colId xmlns:a16="http://schemas.microsoft.com/office/drawing/2014/main" val="1289472727"/>
                    </a:ext>
                  </a:extLst>
                </a:gridCol>
              </a:tblGrid>
              <a:tr h="1148879">
                <a:tc>
                  <a:txBody>
                    <a:bodyPr/>
                    <a:lstStyle/>
                    <a:p>
                      <a:r>
                        <a:rPr lang="en-US" sz="2800" dirty="0"/>
                        <a:t>Non-Degree-Holders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Algorithm</a:t>
                      </a:r>
                    </a:p>
                  </a:txBody>
                  <a:tcPr/>
                </a:tc>
                <a:tc>
                  <a:txBody>
                    <a:bodyPr/>
                    <a:lstStyle/>
                    <a:p>
                      <a:r>
                        <a:rPr lang="en-US" sz="2800" dirty="0"/>
                        <a:t>Degree-Holders Selected</a:t>
                      </a:r>
                    </a:p>
                  </a:txBody>
                  <a:tcPr/>
                </a:tc>
                <a:extLst>
                  <a:ext uri="{0D108BD9-81ED-4DB2-BD59-A6C34878D82A}">
                    <a16:rowId xmlns:a16="http://schemas.microsoft.com/office/drawing/2014/main" val="1213453350"/>
                  </a:ext>
                </a:extLst>
              </a:tr>
              <a:tr h="434021">
                <a:tc rowSpan="2">
                  <a:txBody>
                    <a:bodyPr/>
                    <a:lstStyle/>
                    <a:p>
                      <a:endParaRPr lang="en-US" sz="1400" dirty="0"/>
                    </a:p>
                    <a:p>
                      <a:endParaRPr lang="en-US" sz="2800" dirty="0"/>
                    </a:p>
                    <a:p>
                      <a:r>
                        <a:rPr lang="en-US" sz="2800" dirty="0"/>
                        <a:t>111,080</a:t>
                      </a:r>
                    </a:p>
                  </a:txBody>
                  <a:tcPr/>
                </a:tc>
                <a:tc rowSpan="2">
                  <a:txBody>
                    <a:bodyPr/>
                    <a:lstStyle/>
                    <a:p>
                      <a:pPr algn="ctr"/>
                      <a:endParaRPr lang="en-US" sz="1400" dirty="0"/>
                    </a:p>
                    <a:p>
                      <a:pPr algn="ctr"/>
                      <a:endParaRPr lang="en-US" sz="2800" dirty="0"/>
                    </a:p>
                    <a:p>
                      <a:pPr algn="ctr"/>
                      <a:r>
                        <a:rPr lang="en-US" sz="2800" dirty="0"/>
                        <a:t>87,380</a:t>
                      </a:r>
                    </a:p>
                  </a:txBody>
                  <a:tcPr/>
                </a:tc>
                <a:tc>
                  <a:txBody>
                    <a:bodyPr/>
                    <a:lstStyle/>
                    <a:p>
                      <a:r>
                        <a:rPr lang="en-US" sz="2800" dirty="0"/>
                        <a:t>Exemptions First</a:t>
                      </a:r>
                    </a:p>
                  </a:txBody>
                  <a:tcPr/>
                </a:tc>
                <a:tc>
                  <a:txBody>
                    <a:bodyPr/>
                    <a:lstStyle/>
                    <a:p>
                      <a:pPr algn="ctr"/>
                      <a:endParaRPr lang="en-US" sz="2800" dirty="0"/>
                    </a:p>
                  </a:txBody>
                  <a:tcPr/>
                </a:tc>
                <a:extLst>
                  <a:ext uri="{0D108BD9-81ED-4DB2-BD59-A6C34878D82A}">
                    <a16:rowId xmlns:a16="http://schemas.microsoft.com/office/drawing/2014/main" val="482909129"/>
                  </a:ext>
                </a:extLst>
              </a:tr>
              <a:tr h="536143">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tc>
                <a:tc>
                  <a:txBody>
                    <a:bodyPr/>
                    <a:lstStyle/>
                    <a:p>
                      <a:pPr algn="ctr"/>
                      <a:endParaRPr lang="en-US" sz="2800" dirty="0"/>
                    </a:p>
                  </a:txBody>
                  <a:tcPr/>
                </a:tc>
                <a:extLst>
                  <a:ext uri="{0D108BD9-81ED-4DB2-BD59-A6C34878D82A}">
                    <a16:rowId xmlns:a16="http://schemas.microsoft.com/office/drawing/2014/main" val="1848796154"/>
                  </a:ext>
                </a:extLst>
              </a:tr>
              <a:tr h="434021">
                <a:tc rowSpan="2">
                  <a:txBody>
                    <a:bodyPr/>
                    <a:lstStyle/>
                    <a:p>
                      <a:endParaRPr lang="en-US" sz="1400" dirty="0"/>
                    </a:p>
                    <a:p>
                      <a:endParaRPr lang="en-US" sz="2800" dirty="0"/>
                    </a:p>
                    <a:p>
                      <a:r>
                        <a:rPr lang="en-US" sz="2800" dirty="0"/>
                        <a:t>137,017</a:t>
                      </a:r>
                    </a:p>
                  </a:txBody>
                  <a:tcPr/>
                </a:tc>
                <a:tc rowSpan="2">
                  <a:txBody>
                    <a:bodyPr/>
                    <a:lstStyle/>
                    <a:p>
                      <a:pPr algn="ctr"/>
                      <a:endParaRPr lang="en-US" sz="1400" dirty="0"/>
                    </a:p>
                    <a:p>
                      <a:pPr algn="ctr"/>
                      <a:endParaRPr lang="en-US" sz="2800" dirty="0"/>
                    </a:p>
                    <a:p>
                      <a:pPr algn="ctr"/>
                      <a:r>
                        <a:rPr lang="en-US" sz="2800" dirty="0"/>
                        <a:t>55,900</a:t>
                      </a:r>
                    </a:p>
                  </a:txBody>
                  <a:tcPr/>
                </a:tc>
                <a:tc>
                  <a:txBody>
                    <a:bodyPr/>
                    <a:lstStyle/>
                    <a:p>
                      <a:r>
                        <a:rPr lang="en-US" sz="2800" dirty="0"/>
                        <a:t>Exemptions First</a:t>
                      </a:r>
                    </a:p>
                  </a:txBody>
                  <a:tcPr/>
                </a:tc>
                <a:tc>
                  <a:txBody>
                    <a:bodyPr/>
                    <a:lstStyle/>
                    <a:p>
                      <a:pPr algn="ctr"/>
                      <a:endParaRPr lang="en-US" sz="2800" dirty="0"/>
                    </a:p>
                  </a:txBody>
                  <a:tcPr/>
                </a:tc>
                <a:extLst>
                  <a:ext uri="{0D108BD9-81ED-4DB2-BD59-A6C34878D82A}">
                    <a16:rowId xmlns:a16="http://schemas.microsoft.com/office/drawing/2014/main" val="283190426"/>
                  </a:ext>
                </a:extLst>
              </a:tr>
              <a:tr h="536143">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tc>
                <a:tc>
                  <a:txBody>
                    <a:bodyPr/>
                    <a:lstStyle/>
                    <a:p>
                      <a:pPr algn="ctr"/>
                      <a:endParaRPr lang="en-US" sz="2800" dirty="0"/>
                    </a:p>
                  </a:txBody>
                  <a:tcPr/>
                </a:tc>
                <a:extLst>
                  <a:ext uri="{0D108BD9-81ED-4DB2-BD59-A6C34878D82A}">
                    <a16:rowId xmlns:a16="http://schemas.microsoft.com/office/drawing/2014/main" val="3828240584"/>
                  </a:ext>
                </a:extLst>
              </a:tr>
            </a:tbl>
          </a:graphicData>
        </a:graphic>
      </p:graphicFrame>
    </p:spTree>
    <p:extLst>
      <p:ext uri="{BB962C8B-B14F-4D97-AF65-F5344CB8AC3E}">
        <p14:creationId xmlns:p14="http://schemas.microsoft.com/office/powerpoint/2010/main" val="1800470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r>
              <a:rPr lang="en-US" dirty="0"/>
              <a:t>Lottery Practice</a:t>
            </a:r>
          </a:p>
        </p:txBody>
      </p:sp>
      <p:sp>
        <p:nvSpPr>
          <p:cNvPr id="3" name="Content Placeholder 2">
            <a:extLst>
              <a:ext uri="{FF2B5EF4-FFF2-40B4-BE49-F238E27FC236}">
                <a16:creationId xmlns:a16="http://schemas.microsoft.com/office/drawing/2014/main" id="{2F245B8B-5DD2-374B-BCCE-44E57351D782}"/>
              </a:ext>
            </a:extLst>
          </p:cNvPr>
          <p:cNvSpPr>
            <a:spLocks noGrp="1"/>
          </p:cNvSpPr>
          <p:nvPr>
            <p:ph idx="1"/>
          </p:nvPr>
        </p:nvSpPr>
        <p:spPr>
          <a:xfrm>
            <a:off x="838200" y="2179479"/>
            <a:ext cx="2819400" cy="3688080"/>
          </a:xfrm>
          <a:solidFill>
            <a:schemeClr val="accent4"/>
          </a:solidFill>
        </p:spPr>
        <p:txBody>
          <a:bodyPr/>
          <a:lstStyle/>
          <a:p>
            <a:pPr marL="0" indent="0">
              <a:buNone/>
            </a:pPr>
            <a:r>
              <a:rPr lang="en-US" b="1" dirty="0"/>
              <a:t>Group Work:</a:t>
            </a:r>
          </a:p>
          <a:p>
            <a:pPr marL="0" indent="0">
              <a:buNone/>
            </a:pPr>
            <a:endParaRPr lang="en-US" dirty="0"/>
          </a:p>
          <a:p>
            <a:pPr marL="0" indent="0">
              <a:buNone/>
            </a:pPr>
            <a:r>
              <a:rPr lang="en-US" dirty="0"/>
              <a:t>In each scenario, how many degree-holders are expected to be selected under each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48</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extLst>
              <p:ext uri="{D42A27DB-BD31-4B8C-83A1-F6EECF244321}">
                <p14:modId xmlns:p14="http://schemas.microsoft.com/office/powerpoint/2010/main" val="3699591076"/>
              </p:ext>
            </p:extLst>
          </p:nvPr>
        </p:nvGraphicFramePr>
        <p:xfrm>
          <a:off x="3853544" y="2179479"/>
          <a:ext cx="8101939" cy="368808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1068085542"/>
                    </a:ext>
                  </a:extLst>
                </a:gridCol>
                <a:gridCol w="1611086">
                  <a:extLst>
                    <a:ext uri="{9D8B030D-6E8A-4147-A177-3AD203B41FA5}">
                      <a16:colId xmlns:a16="http://schemas.microsoft.com/office/drawing/2014/main" val="1688829207"/>
                    </a:ext>
                  </a:extLst>
                </a:gridCol>
                <a:gridCol w="3240553">
                  <a:extLst>
                    <a:ext uri="{9D8B030D-6E8A-4147-A177-3AD203B41FA5}">
                      <a16:colId xmlns:a16="http://schemas.microsoft.com/office/drawing/2014/main" val="1644000423"/>
                    </a:ext>
                  </a:extLst>
                </a:gridCol>
                <a:gridCol w="1813386">
                  <a:extLst>
                    <a:ext uri="{9D8B030D-6E8A-4147-A177-3AD203B41FA5}">
                      <a16:colId xmlns:a16="http://schemas.microsoft.com/office/drawing/2014/main" val="1289472727"/>
                    </a:ext>
                  </a:extLst>
                </a:gridCol>
              </a:tblGrid>
              <a:tr h="1115742">
                <a:tc>
                  <a:txBody>
                    <a:bodyPr/>
                    <a:lstStyle/>
                    <a:p>
                      <a:r>
                        <a:rPr lang="en-US" sz="2800" dirty="0"/>
                        <a:t>Non-Degree-Holders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Algorithm</a:t>
                      </a:r>
                    </a:p>
                  </a:txBody>
                  <a:tcPr/>
                </a:tc>
                <a:tc>
                  <a:txBody>
                    <a:bodyPr/>
                    <a:lstStyle/>
                    <a:p>
                      <a:r>
                        <a:rPr lang="en-US" sz="2800" dirty="0"/>
                        <a:t>Degree-Holders Selected</a:t>
                      </a:r>
                    </a:p>
                  </a:txBody>
                  <a:tcPr>
                    <a:lnB w="38100" cmpd="sng">
                      <a:noFill/>
                    </a:lnB>
                  </a:tcPr>
                </a:tc>
                <a:extLst>
                  <a:ext uri="{0D108BD9-81ED-4DB2-BD59-A6C34878D82A}">
                    <a16:rowId xmlns:a16="http://schemas.microsoft.com/office/drawing/2014/main" val="1213453350"/>
                  </a:ext>
                </a:extLst>
              </a:tr>
              <a:tr h="421502">
                <a:tc rowSpan="2">
                  <a:txBody>
                    <a:bodyPr/>
                    <a:lstStyle/>
                    <a:p>
                      <a:endParaRPr lang="en-US" sz="1400" dirty="0"/>
                    </a:p>
                    <a:p>
                      <a:endParaRPr lang="en-US" sz="2800" dirty="0"/>
                    </a:p>
                    <a:p>
                      <a:r>
                        <a:rPr lang="en-US" sz="2800" dirty="0"/>
                        <a:t>111,080</a:t>
                      </a:r>
                    </a:p>
                  </a:txBody>
                  <a:tcPr>
                    <a:solidFill>
                      <a:schemeClr val="accent1">
                        <a:lumMod val="20000"/>
                        <a:lumOff val="80000"/>
                      </a:schemeClr>
                    </a:solidFill>
                  </a:tcPr>
                </a:tc>
                <a:tc rowSpan="2">
                  <a:txBody>
                    <a:bodyPr/>
                    <a:lstStyle/>
                    <a:p>
                      <a:pPr algn="ctr"/>
                      <a:endParaRPr lang="en-US" sz="1400" dirty="0"/>
                    </a:p>
                    <a:p>
                      <a:pPr algn="ctr"/>
                      <a:endParaRPr lang="en-US" sz="2800" dirty="0"/>
                    </a:p>
                    <a:p>
                      <a:pPr algn="ctr"/>
                      <a:r>
                        <a:rPr lang="en-US" sz="2800" dirty="0"/>
                        <a:t>87,380</a:t>
                      </a:r>
                    </a:p>
                  </a:txBody>
                  <a:tcPr>
                    <a:solidFill>
                      <a:schemeClr val="accent1">
                        <a:lumMod val="20000"/>
                        <a:lumOff val="80000"/>
                      </a:schemeClr>
                    </a:solidFill>
                  </a:tcPr>
                </a:tc>
                <a:tc>
                  <a:txBody>
                    <a:bodyPr/>
                    <a:lstStyle/>
                    <a:p>
                      <a:r>
                        <a:rPr lang="en-US" sz="2800" dirty="0"/>
                        <a:t>Exemptions First</a:t>
                      </a:r>
                    </a:p>
                  </a:txBody>
                  <a:tcPr>
                    <a:lnR w="12700" cmpd="sng">
                      <a:noFill/>
                    </a:lnR>
                    <a:solidFill>
                      <a:schemeClr val="accent1">
                        <a:lumMod val="20000"/>
                        <a:lumOff val="80000"/>
                      </a:schemeClr>
                    </a:solidFill>
                  </a:tcPr>
                </a:tc>
                <a:tc>
                  <a:txBody>
                    <a:bodyPr/>
                    <a:lstStyle/>
                    <a:p>
                      <a:pPr algn="ctr"/>
                      <a:r>
                        <a:rPr lang="en-US" sz="2800" dirty="0"/>
                        <a:t>37,425</a:t>
                      </a:r>
                    </a:p>
                  </a:txBody>
                  <a:tcP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82909129"/>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lnR w="12700" cmpd="sng">
                      <a:noFill/>
                    </a:lnR>
                    <a:solidFill>
                      <a:schemeClr val="accent1">
                        <a:lumMod val="20000"/>
                        <a:lumOff val="80000"/>
                      </a:schemeClr>
                    </a:solidFill>
                  </a:tcPr>
                </a:tc>
                <a:tc>
                  <a:txBody>
                    <a:bodyPr/>
                    <a:lstStyle/>
                    <a:p>
                      <a:pPr algn="ctr"/>
                      <a:r>
                        <a:rPr lang="en-US" sz="2800" dirty="0"/>
                        <a:t>48,619</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8796154"/>
                  </a:ext>
                </a:extLst>
              </a:tr>
              <a:tr h="421502">
                <a:tc rowSpan="2">
                  <a:txBody>
                    <a:bodyPr/>
                    <a:lstStyle/>
                    <a:p>
                      <a:endParaRPr lang="en-US" sz="1400" dirty="0"/>
                    </a:p>
                    <a:p>
                      <a:endParaRPr lang="en-US" sz="2800" dirty="0"/>
                    </a:p>
                    <a:p>
                      <a:r>
                        <a:rPr lang="en-US" sz="2800" dirty="0"/>
                        <a:t>137,017</a:t>
                      </a:r>
                    </a:p>
                  </a:txBody>
                  <a:tcPr>
                    <a:solidFill>
                      <a:schemeClr val="accent1">
                        <a:lumMod val="20000"/>
                        <a:lumOff val="80000"/>
                      </a:schemeClr>
                    </a:solidFill>
                  </a:tcPr>
                </a:tc>
                <a:tc rowSpan="2">
                  <a:txBody>
                    <a:bodyPr/>
                    <a:lstStyle/>
                    <a:p>
                      <a:pPr algn="ctr"/>
                      <a:endParaRPr lang="en-US" sz="1400" dirty="0"/>
                    </a:p>
                    <a:p>
                      <a:pPr algn="ctr"/>
                      <a:endParaRPr lang="en-US" sz="2800" dirty="0"/>
                    </a:p>
                    <a:p>
                      <a:pPr algn="ctr"/>
                      <a:r>
                        <a:rPr lang="en-US" sz="2800" dirty="0"/>
                        <a:t>55,900</a:t>
                      </a:r>
                    </a:p>
                  </a:txBody>
                  <a:tcPr>
                    <a:solidFill>
                      <a:schemeClr val="accent1">
                        <a:lumMod val="20000"/>
                        <a:lumOff val="80000"/>
                      </a:schemeClr>
                    </a:solidFill>
                  </a:tcPr>
                </a:tc>
                <a:tc>
                  <a:txBody>
                    <a:bodyPr/>
                    <a:lstStyle/>
                    <a:p>
                      <a:r>
                        <a:rPr lang="en-US" sz="2800" dirty="0"/>
                        <a:t>Exemptions First</a:t>
                      </a:r>
                    </a:p>
                  </a:txBody>
                  <a:tcPr>
                    <a:solidFill>
                      <a:schemeClr val="accent1">
                        <a:lumMod val="20000"/>
                        <a:lumOff val="80000"/>
                      </a:schemeClr>
                    </a:solidFill>
                  </a:tcPr>
                </a:tc>
                <a:tc>
                  <a:txBody>
                    <a:bodyPr/>
                    <a:lstStyle/>
                    <a:p>
                      <a:pPr algn="ctr"/>
                      <a:r>
                        <a:rPr lang="en-US" sz="2800" dirty="0"/>
                        <a:t>24,630</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283190426"/>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solidFill>
                      <a:schemeClr val="accent1">
                        <a:lumMod val="20000"/>
                        <a:lumOff val="80000"/>
                      </a:schemeClr>
                    </a:solidFill>
                  </a:tcPr>
                </a:tc>
                <a:tc>
                  <a:txBody>
                    <a:bodyPr/>
                    <a:lstStyle/>
                    <a:p>
                      <a:pPr algn="ctr"/>
                      <a:r>
                        <a:rPr lang="en-US" sz="2800" dirty="0"/>
                        <a:t>38,835</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828240584"/>
                  </a:ext>
                </a:extLst>
              </a:tr>
            </a:tbl>
          </a:graphicData>
        </a:graphic>
      </p:graphicFrame>
    </p:spTree>
    <p:extLst>
      <p:ext uri="{BB962C8B-B14F-4D97-AF65-F5344CB8AC3E}">
        <p14:creationId xmlns:p14="http://schemas.microsoft.com/office/powerpoint/2010/main" val="130735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FE92-C4B7-D1F4-7CAD-9C74B9F5084A}"/>
              </a:ext>
            </a:extLst>
          </p:cNvPr>
          <p:cNvSpPr>
            <a:spLocks noGrp="1"/>
          </p:cNvSpPr>
          <p:nvPr>
            <p:ph type="title"/>
          </p:nvPr>
        </p:nvSpPr>
        <p:spPr/>
        <p:txBody>
          <a:bodyPr/>
          <a:lstStyle/>
          <a:p>
            <a:r>
              <a:rPr lang="es-ES_tradnl" dirty="0"/>
              <a:t>Plan </a:t>
            </a:r>
            <a:r>
              <a:rPr lang="es-ES_tradnl" dirty="0" err="1"/>
              <a:t>for</a:t>
            </a:r>
            <a:r>
              <a:rPr lang="es-ES_tradnl" dirty="0"/>
              <a:t> </a:t>
            </a:r>
            <a:r>
              <a:rPr lang="es-ES_tradnl" dirty="0" err="1"/>
              <a:t>Today</a:t>
            </a:r>
            <a:endParaRPr lang="es-ES_tradnl" dirty="0"/>
          </a:p>
        </p:txBody>
      </p:sp>
      <p:sp>
        <p:nvSpPr>
          <p:cNvPr id="3" name="Content Placeholder 2">
            <a:extLst>
              <a:ext uri="{FF2B5EF4-FFF2-40B4-BE49-F238E27FC236}">
                <a16:creationId xmlns:a16="http://schemas.microsoft.com/office/drawing/2014/main" id="{B3B80EC3-2596-699D-0883-5CEA3946C49E}"/>
              </a:ext>
            </a:extLst>
          </p:cNvPr>
          <p:cNvSpPr>
            <a:spLocks noGrp="1"/>
          </p:cNvSpPr>
          <p:nvPr>
            <p:ph idx="1"/>
          </p:nvPr>
        </p:nvSpPr>
        <p:spPr/>
        <p:txBody>
          <a:bodyPr/>
          <a:lstStyle/>
          <a:p>
            <a:pPr marL="514350" indent="-514350">
              <a:buFont typeface="+mj-lt"/>
              <a:buAutoNum type="arabicPeriod"/>
            </a:pPr>
            <a:r>
              <a:rPr lang="es-ES_tradnl" dirty="0"/>
              <a:t>H1B Visa </a:t>
            </a:r>
            <a:r>
              <a:rPr lang="es-ES_tradnl" dirty="0" err="1"/>
              <a:t>Overview</a:t>
            </a:r>
            <a:endParaRPr lang="es-ES_tradnl" dirty="0"/>
          </a:p>
          <a:p>
            <a:pPr marL="514350" indent="-514350">
              <a:buFont typeface="+mj-lt"/>
              <a:buAutoNum type="arabicPeriod"/>
            </a:pPr>
            <a:endParaRPr lang="es-ES_tradnl" dirty="0"/>
          </a:p>
          <a:p>
            <a:pPr marL="514350" indent="-514350">
              <a:buFont typeface="+mj-lt"/>
              <a:buAutoNum type="arabicPeriod"/>
            </a:pPr>
            <a:r>
              <a:rPr lang="es-ES_tradnl" dirty="0" err="1"/>
              <a:t>Introduction</a:t>
            </a:r>
            <a:r>
              <a:rPr lang="es-ES_tradnl" dirty="0"/>
              <a:t> </a:t>
            </a:r>
            <a:r>
              <a:rPr lang="es-ES_tradnl" dirty="0" err="1"/>
              <a:t>of</a:t>
            </a:r>
            <a:r>
              <a:rPr lang="es-ES_tradnl" dirty="0"/>
              <a:t> 4 </a:t>
            </a:r>
            <a:r>
              <a:rPr lang="es-ES_tradnl" dirty="0" err="1"/>
              <a:t>selection</a:t>
            </a:r>
            <a:r>
              <a:rPr lang="es-ES_tradnl" dirty="0"/>
              <a:t> </a:t>
            </a:r>
            <a:r>
              <a:rPr lang="es-ES_tradnl" dirty="0" err="1"/>
              <a:t>methods</a:t>
            </a:r>
            <a:r>
              <a:rPr lang="es-ES_tradnl" dirty="0"/>
              <a:t> </a:t>
            </a:r>
            <a:r>
              <a:rPr lang="es-ES_tradnl" dirty="0" err="1"/>
              <a:t>used</a:t>
            </a:r>
            <a:r>
              <a:rPr lang="es-ES_tradnl" dirty="0"/>
              <a:t> </a:t>
            </a:r>
            <a:r>
              <a:rPr lang="es-ES_tradnl" dirty="0" err="1"/>
              <a:t>since</a:t>
            </a:r>
            <a:r>
              <a:rPr lang="es-ES_tradnl" dirty="0"/>
              <a:t> 2005</a:t>
            </a:r>
          </a:p>
          <a:p>
            <a:pPr lvl="1"/>
            <a:r>
              <a:rPr lang="es-ES_tradnl" dirty="0" err="1"/>
              <a:t>First</a:t>
            </a:r>
            <a:r>
              <a:rPr lang="es-ES_tradnl" dirty="0"/>
              <a:t> </a:t>
            </a:r>
            <a:r>
              <a:rPr lang="es-ES_tradnl" dirty="0" err="1"/>
              <a:t>two</a:t>
            </a:r>
            <a:r>
              <a:rPr lang="es-ES_tradnl" dirty="0"/>
              <a:t> </a:t>
            </a:r>
            <a:r>
              <a:rPr lang="es-ES_tradnl" dirty="0" err="1"/>
              <a:t>methods</a:t>
            </a:r>
            <a:r>
              <a:rPr lang="es-ES_tradnl" dirty="0"/>
              <a:t> use a single </a:t>
            </a:r>
            <a:r>
              <a:rPr lang="es-ES_tradnl" dirty="0" err="1"/>
              <a:t>priority</a:t>
            </a:r>
            <a:r>
              <a:rPr lang="es-ES_tradnl" dirty="0"/>
              <a:t> </a:t>
            </a:r>
            <a:r>
              <a:rPr lang="es-ES_tradnl" dirty="0" err="1"/>
              <a:t>list</a:t>
            </a:r>
            <a:endParaRPr lang="es-ES_tradnl" dirty="0"/>
          </a:p>
          <a:p>
            <a:pPr lvl="1"/>
            <a:r>
              <a:rPr lang="es-ES_tradnl" dirty="0"/>
              <a:t>Next </a:t>
            </a:r>
            <a:r>
              <a:rPr lang="es-ES_tradnl" dirty="0" err="1"/>
              <a:t>two</a:t>
            </a:r>
            <a:r>
              <a:rPr lang="es-ES_tradnl" dirty="0"/>
              <a:t> </a:t>
            </a:r>
            <a:r>
              <a:rPr lang="es-ES_tradnl" dirty="0" err="1"/>
              <a:t>methods</a:t>
            </a:r>
            <a:r>
              <a:rPr lang="es-ES_tradnl" dirty="0"/>
              <a:t> use </a:t>
            </a:r>
            <a:r>
              <a:rPr lang="es-ES_tradnl" dirty="0" err="1"/>
              <a:t>two</a:t>
            </a:r>
            <a:r>
              <a:rPr lang="es-ES_tradnl" dirty="0"/>
              <a:t> </a:t>
            </a:r>
            <a:r>
              <a:rPr lang="es-ES_tradnl" dirty="0" err="1"/>
              <a:t>priority</a:t>
            </a:r>
            <a:r>
              <a:rPr lang="es-ES_tradnl" dirty="0"/>
              <a:t> </a:t>
            </a:r>
            <a:r>
              <a:rPr lang="es-ES_tradnl" dirty="0" err="1"/>
              <a:t>lists</a:t>
            </a:r>
            <a:endParaRPr lang="es-ES_tradnl" dirty="0"/>
          </a:p>
          <a:p>
            <a:pPr lvl="1"/>
            <a:endParaRPr lang="es-ES_tradnl" dirty="0"/>
          </a:p>
          <a:p>
            <a:pPr marL="514350" indent="-514350">
              <a:buFont typeface="+mj-lt"/>
              <a:buAutoNum type="arabicPeriod"/>
            </a:pPr>
            <a:r>
              <a:rPr lang="es-ES_tradnl" dirty="0" err="1"/>
              <a:t>Calculate</a:t>
            </a:r>
            <a:r>
              <a:rPr lang="es-ES_tradnl" dirty="0"/>
              <a:t> </a:t>
            </a:r>
            <a:r>
              <a:rPr lang="es-ES_tradnl" dirty="0" err="1"/>
              <a:t>outcomes</a:t>
            </a:r>
            <a:r>
              <a:rPr lang="es-ES_tradnl" dirty="0"/>
              <a:t> </a:t>
            </a:r>
            <a:r>
              <a:rPr lang="es-ES_tradnl" dirty="0" err="1"/>
              <a:t>from</a:t>
            </a:r>
            <a:r>
              <a:rPr lang="es-ES_tradnl" dirty="0"/>
              <a:t> </a:t>
            </a:r>
            <a:r>
              <a:rPr lang="es-ES_tradnl" dirty="0" err="1"/>
              <a:t>each</a:t>
            </a:r>
            <a:r>
              <a:rPr lang="es-ES_tradnl" dirty="0"/>
              <a:t> </a:t>
            </a:r>
            <a:r>
              <a:rPr lang="es-ES_tradnl" dirty="0" err="1"/>
              <a:t>method</a:t>
            </a:r>
            <a:r>
              <a:rPr lang="es-ES_tradnl" dirty="0"/>
              <a:t> </a:t>
            </a:r>
            <a:r>
              <a:rPr lang="es-ES_tradnl" dirty="0" err="1"/>
              <a:t>using</a:t>
            </a:r>
            <a:r>
              <a:rPr lang="es-ES_tradnl" dirty="0"/>
              <a:t> real data.</a:t>
            </a:r>
          </a:p>
          <a:p>
            <a:pPr lvl="1"/>
            <a:r>
              <a:rPr lang="es-ES_tradnl" dirty="0" err="1"/>
              <a:t>How</a:t>
            </a:r>
            <a:r>
              <a:rPr lang="es-ES_tradnl" dirty="0"/>
              <a:t> </a:t>
            </a:r>
            <a:r>
              <a:rPr lang="es-ES_tradnl" dirty="0" err="1"/>
              <a:t>much</a:t>
            </a:r>
            <a:r>
              <a:rPr lang="es-ES_tradnl" dirty="0"/>
              <a:t> </a:t>
            </a:r>
            <a:r>
              <a:rPr lang="es-ES_tradnl" dirty="0" err="1"/>
              <a:t>of</a:t>
            </a:r>
            <a:r>
              <a:rPr lang="es-ES_tradnl" dirty="0"/>
              <a:t> a </a:t>
            </a:r>
            <a:r>
              <a:rPr lang="es-ES_tradnl" dirty="0" err="1"/>
              <a:t>difference</a:t>
            </a:r>
            <a:r>
              <a:rPr lang="es-ES_tradnl" dirty="0"/>
              <a:t> </a:t>
            </a:r>
            <a:r>
              <a:rPr lang="es-ES_tradnl" dirty="0" err="1"/>
              <a:t>does</a:t>
            </a:r>
            <a:r>
              <a:rPr lang="es-ES_tradnl" dirty="0"/>
              <a:t> </a:t>
            </a:r>
            <a:r>
              <a:rPr lang="es-ES_tradnl" dirty="0" err="1"/>
              <a:t>the</a:t>
            </a:r>
            <a:r>
              <a:rPr lang="es-ES_tradnl" dirty="0"/>
              <a:t> </a:t>
            </a:r>
            <a:r>
              <a:rPr lang="es-ES_tradnl" dirty="0" err="1"/>
              <a:t>choice</a:t>
            </a:r>
            <a:r>
              <a:rPr lang="es-ES_tradnl" dirty="0"/>
              <a:t> </a:t>
            </a:r>
            <a:r>
              <a:rPr lang="es-ES_tradnl" dirty="0" err="1"/>
              <a:t>of</a:t>
            </a:r>
            <a:r>
              <a:rPr lang="es-ES_tradnl" dirty="0"/>
              <a:t> </a:t>
            </a:r>
            <a:r>
              <a:rPr lang="es-ES_tradnl" dirty="0" err="1"/>
              <a:t>algorithm</a:t>
            </a:r>
            <a:r>
              <a:rPr lang="es-ES_tradnl" dirty="0"/>
              <a:t> </a:t>
            </a:r>
            <a:r>
              <a:rPr lang="es-ES_tradnl" dirty="0" err="1"/>
              <a:t>make</a:t>
            </a:r>
            <a:r>
              <a:rPr lang="es-ES_tradnl" dirty="0"/>
              <a:t>?</a:t>
            </a:r>
          </a:p>
        </p:txBody>
      </p:sp>
      <p:sp>
        <p:nvSpPr>
          <p:cNvPr id="4" name="Slide Number Placeholder 3">
            <a:extLst>
              <a:ext uri="{FF2B5EF4-FFF2-40B4-BE49-F238E27FC236}">
                <a16:creationId xmlns:a16="http://schemas.microsoft.com/office/drawing/2014/main" id="{5F2A3BA7-E6B4-541E-F368-EAEFDA05414A}"/>
              </a:ext>
            </a:extLst>
          </p:cNvPr>
          <p:cNvSpPr>
            <a:spLocks noGrp="1"/>
          </p:cNvSpPr>
          <p:nvPr>
            <p:ph type="sldNum" sz="quarter" idx="12"/>
          </p:nvPr>
        </p:nvSpPr>
        <p:spPr/>
        <p:txBody>
          <a:bodyPr/>
          <a:lstStyle/>
          <a:p>
            <a:fld id="{9E969584-4773-A84E-8391-EEC4BE76D611}" type="slidenum">
              <a:rPr lang="en-US" smtClean="0"/>
              <a:t>4</a:t>
            </a:fld>
            <a:endParaRPr lang="en-US"/>
          </a:p>
        </p:txBody>
      </p:sp>
    </p:spTree>
    <p:extLst>
      <p:ext uri="{BB962C8B-B14F-4D97-AF65-F5344CB8AC3E}">
        <p14:creationId xmlns:p14="http://schemas.microsoft.com/office/powerpoint/2010/main" val="1049041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49</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extLst>
              <p:ext uri="{D42A27DB-BD31-4B8C-83A1-F6EECF244321}">
                <p14:modId xmlns:p14="http://schemas.microsoft.com/office/powerpoint/2010/main" val="908035795"/>
              </p:ext>
            </p:extLst>
          </p:nvPr>
        </p:nvGraphicFramePr>
        <p:xfrm>
          <a:off x="3897086" y="1027906"/>
          <a:ext cx="8101939" cy="551688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1068085542"/>
                    </a:ext>
                  </a:extLst>
                </a:gridCol>
                <a:gridCol w="1611086">
                  <a:extLst>
                    <a:ext uri="{9D8B030D-6E8A-4147-A177-3AD203B41FA5}">
                      <a16:colId xmlns:a16="http://schemas.microsoft.com/office/drawing/2014/main" val="1688829207"/>
                    </a:ext>
                  </a:extLst>
                </a:gridCol>
                <a:gridCol w="3374571">
                  <a:extLst>
                    <a:ext uri="{9D8B030D-6E8A-4147-A177-3AD203B41FA5}">
                      <a16:colId xmlns:a16="http://schemas.microsoft.com/office/drawing/2014/main" val="1644000423"/>
                    </a:ext>
                  </a:extLst>
                </a:gridCol>
                <a:gridCol w="1679368">
                  <a:extLst>
                    <a:ext uri="{9D8B030D-6E8A-4147-A177-3AD203B41FA5}">
                      <a16:colId xmlns:a16="http://schemas.microsoft.com/office/drawing/2014/main" val="1289472727"/>
                    </a:ext>
                  </a:extLst>
                </a:gridCol>
              </a:tblGrid>
              <a:tr h="1115742">
                <a:tc>
                  <a:txBody>
                    <a:bodyPr/>
                    <a:lstStyle/>
                    <a:p>
                      <a:r>
                        <a:rPr lang="en-US" sz="2800" dirty="0"/>
                        <a:t>Non-Degree-Holders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Algorithm</a:t>
                      </a:r>
                    </a:p>
                  </a:txBody>
                  <a:tcPr/>
                </a:tc>
                <a:tc>
                  <a:txBody>
                    <a:bodyPr/>
                    <a:lstStyle/>
                    <a:p>
                      <a:r>
                        <a:rPr lang="en-US" sz="2800" dirty="0"/>
                        <a:t>Degree-Holders Selected</a:t>
                      </a:r>
                    </a:p>
                  </a:txBody>
                  <a:tcPr>
                    <a:lnB w="38100" cmpd="sng">
                      <a:noFill/>
                    </a:lnB>
                  </a:tcPr>
                </a:tc>
                <a:extLst>
                  <a:ext uri="{0D108BD9-81ED-4DB2-BD59-A6C34878D82A}">
                    <a16:rowId xmlns:a16="http://schemas.microsoft.com/office/drawing/2014/main" val="1213453350"/>
                  </a:ext>
                </a:extLst>
              </a:tr>
              <a:tr h="421502">
                <a:tc rowSpan="4">
                  <a:txBody>
                    <a:bodyPr/>
                    <a:lstStyle/>
                    <a:p>
                      <a:endParaRPr lang="en-US" sz="1400" dirty="0"/>
                    </a:p>
                    <a:p>
                      <a:endParaRPr lang="en-US" sz="2800" dirty="0"/>
                    </a:p>
                    <a:p>
                      <a:r>
                        <a:rPr lang="en-US" sz="2800" dirty="0"/>
                        <a:t>111,080</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87,380</a:t>
                      </a:r>
                    </a:p>
                  </a:txBody>
                  <a:tcPr>
                    <a:solidFill>
                      <a:schemeClr val="accent1">
                        <a:lumMod val="20000"/>
                        <a:lumOff val="80000"/>
                      </a:schemeClr>
                    </a:solidFill>
                  </a:tcPr>
                </a:tc>
                <a:tc>
                  <a:txBody>
                    <a:bodyPr/>
                    <a:lstStyle/>
                    <a:p>
                      <a:r>
                        <a:rPr lang="en-US" sz="2800" dirty="0"/>
                        <a:t>Exemptions First</a:t>
                      </a:r>
                    </a:p>
                  </a:txBody>
                  <a:tcPr>
                    <a:lnR w="12700" cmpd="sng">
                      <a:noFill/>
                    </a:lnR>
                    <a:solidFill>
                      <a:schemeClr val="accent1">
                        <a:lumMod val="20000"/>
                        <a:lumOff val="80000"/>
                      </a:schemeClr>
                    </a:solidFill>
                  </a:tcPr>
                </a:tc>
                <a:tc>
                  <a:txBody>
                    <a:bodyPr/>
                    <a:lstStyle/>
                    <a:p>
                      <a:pPr algn="ctr"/>
                      <a:r>
                        <a:rPr lang="en-US" sz="2800" dirty="0"/>
                        <a:t>37,425</a:t>
                      </a:r>
                    </a:p>
                  </a:txBody>
                  <a:tcP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82909129"/>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lnR w="12700" cmpd="sng">
                      <a:noFill/>
                    </a:lnR>
                    <a:solidFill>
                      <a:schemeClr val="accent1">
                        <a:lumMod val="20000"/>
                        <a:lumOff val="80000"/>
                      </a:schemeClr>
                    </a:solidFill>
                  </a:tcPr>
                </a:tc>
                <a:tc>
                  <a:txBody>
                    <a:bodyPr/>
                    <a:lstStyle/>
                    <a:p>
                      <a:pPr algn="ctr"/>
                      <a:r>
                        <a:rPr lang="en-US" sz="2800" dirty="0"/>
                        <a:t>48,619</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8796154"/>
                  </a:ext>
                </a:extLst>
              </a:tr>
              <a:tr h="188298">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Reserved-Unreserved</a:t>
                      </a:r>
                    </a:p>
                  </a:txBody>
                  <a:tcPr>
                    <a:lnR w="12700" cmpd="sng">
                      <a:noFill/>
                    </a:lnR>
                    <a:solidFill>
                      <a:schemeClr val="accent1">
                        <a:lumMod val="20000"/>
                        <a:lumOff val="80000"/>
                      </a:schemeClr>
                    </a:solidFill>
                  </a:tcPr>
                </a:tc>
                <a:tc>
                  <a:txBody>
                    <a:bodyPr/>
                    <a:lstStyle/>
                    <a:p>
                      <a:pPr algn="ctr"/>
                      <a:r>
                        <a:rPr lang="en-US" sz="2800" dirty="0"/>
                        <a:t>??</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97487851"/>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Unreserved-Reserved</a:t>
                      </a:r>
                    </a:p>
                  </a:txBody>
                  <a:tcPr>
                    <a:lnR w="12700" cmpd="sng">
                      <a:noFill/>
                    </a:lnR>
                    <a:solidFill>
                      <a:schemeClr val="accent1">
                        <a:lumMod val="20000"/>
                        <a:lumOff val="80000"/>
                      </a:schemeClr>
                    </a:solidFill>
                  </a:tcPr>
                </a:tc>
                <a:tc>
                  <a:txBody>
                    <a:bodyPr/>
                    <a:lstStyle/>
                    <a:p>
                      <a:pPr algn="ctr"/>
                      <a:r>
                        <a:rPr lang="en-US" sz="2800" dirty="0"/>
                        <a:t>??</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3545238"/>
                  </a:ext>
                </a:extLst>
              </a:tr>
              <a:tr h="421502">
                <a:tc rowSpan="4">
                  <a:txBody>
                    <a:bodyPr/>
                    <a:lstStyle/>
                    <a:p>
                      <a:endParaRPr lang="en-US" sz="1400" dirty="0"/>
                    </a:p>
                    <a:p>
                      <a:endParaRPr lang="en-US" sz="2800" dirty="0"/>
                    </a:p>
                    <a:p>
                      <a:r>
                        <a:rPr lang="en-US" sz="2800" dirty="0"/>
                        <a:t>137,017</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55,900</a:t>
                      </a:r>
                    </a:p>
                  </a:txBody>
                  <a:tcPr>
                    <a:solidFill>
                      <a:schemeClr val="accent1">
                        <a:lumMod val="20000"/>
                        <a:lumOff val="80000"/>
                      </a:schemeClr>
                    </a:solidFill>
                  </a:tcPr>
                </a:tc>
                <a:tc>
                  <a:txBody>
                    <a:bodyPr/>
                    <a:lstStyle/>
                    <a:p>
                      <a:r>
                        <a:rPr lang="en-US" sz="2800" dirty="0"/>
                        <a:t>Exemptions First</a:t>
                      </a:r>
                    </a:p>
                  </a:txBody>
                  <a:tcPr>
                    <a:solidFill>
                      <a:schemeClr val="accent1">
                        <a:lumMod val="20000"/>
                        <a:lumOff val="80000"/>
                      </a:schemeClr>
                    </a:solidFill>
                  </a:tcPr>
                </a:tc>
                <a:tc>
                  <a:txBody>
                    <a:bodyPr/>
                    <a:lstStyle/>
                    <a:p>
                      <a:pPr algn="ctr"/>
                      <a:r>
                        <a:rPr lang="en-US" sz="2800" dirty="0"/>
                        <a:t>24,630</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283190426"/>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solidFill>
                      <a:schemeClr val="accent1">
                        <a:lumMod val="20000"/>
                        <a:lumOff val="80000"/>
                      </a:schemeClr>
                    </a:solidFill>
                  </a:tcPr>
                </a:tc>
                <a:tc>
                  <a:txBody>
                    <a:bodyPr/>
                    <a:lstStyle/>
                    <a:p>
                      <a:pPr algn="ctr"/>
                      <a:r>
                        <a:rPr lang="en-US" sz="2800" dirty="0"/>
                        <a:t>38,835</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828240584"/>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Reserved-Unreserved</a:t>
                      </a:r>
                    </a:p>
                  </a:txBody>
                  <a:tcPr>
                    <a:solidFill>
                      <a:schemeClr val="accent1">
                        <a:lumMod val="20000"/>
                        <a:lumOff val="80000"/>
                      </a:schemeClr>
                    </a:solidFill>
                  </a:tcPr>
                </a:tc>
                <a:tc>
                  <a:txBody>
                    <a:bodyPr/>
                    <a:lstStyle/>
                    <a:p>
                      <a:pPr algn="ctr"/>
                      <a:r>
                        <a:rPr lang="en-US" sz="2800" dirty="0"/>
                        <a:t>??</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96376468"/>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Unreserved-Reserved</a:t>
                      </a:r>
                    </a:p>
                  </a:txBody>
                  <a:tcPr>
                    <a:solidFill>
                      <a:schemeClr val="accent1">
                        <a:lumMod val="20000"/>
                        <a:lumOff val="80000"/>
                      </a:schemeClr>
                    </a:solidFill>
                  </a:tcPr>
                </a:tc>
                <a:tc>
                  <a:txBody>
                    <a:bodyPr/>
                    <a:lstStyle/>
                    <a:p>
                      <a:pPr algn="ctr"/>
                      <a:r>
                        <a:rPr lang="en-US" sz="2800" dirty="0"/>
                        <a:t>??</a:t>
                      </a:r>
                    </a:p>
                  </a:txBody>
                  <a:tcPr>
                    <a:lnT w="12700" cmpd="sng">
                      <a:noFill/>
                    </a:lnT>
                    <a:solidFill>
                      <a:schemeClr val="accent1">
                        <a:lumMod val="20000"/>
                        <a:lumOff val="80000"/>
                      </a:schemeClr>
                    </a:solidFill>
                  </a:tcPr>
                </a:tc>
                <a:extLst>
                  <a:ext uri="{0D108BD9-81ED-4DB2-BD59-A6C34878D82A}">
                    <a16:rowId xmlns:a16="http://schemas.microsoft.com/office/drawing/2014/main" val="3050533850"/>
                  </a:ext>
                </a:extLst>
              </a:tr>
            </a:tbl>
          </a:graphicData>
        </a:graphic>
      </p:graphicFrame>
      <p:sp>
        <p:nvSpPr>
          <p:cNvPr id="8" name="Content Placeholder 2">
            <a:extLst>
              <a:ext uri="{FF2B5EF4-FFF2-40B4-BE49-F238E27FC236}">
                <a16:creationId xmlns:a16="http://schemas.microsoft.com/office/drawing/2014/main" id="{16D70350-AC8A-7437-0603-1F70E02765E9}"/>
              </a:ext>
            </a:extLst>
          </p:cNvPr>
          <p:cNvSpPr txBox="1">
            <a:spLocks/>
          </p:cNvSpPr>
          <p:nvPr/>
        </p:nvSpPr>
        <p:spPr>
          <a:xfrm>
            <a:off x="838200" y="1027905"/>
            <a:ext cx="2819400" cy="5516880"/>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Group Work:</a:t>
            </a:r>
          </a:p>
          <a:p>
            <a:pPr marL="0" indent="0">
              <a:buFont typeface="Arial" panose="020B0604020202020204" pitchFamily="34" charset="0"/>
              <a:buNone/>
            </a:pPr>
            <a:r>
              <a:rPr lang="en-US"/>
              <a:t>U = 65,000 unreserved visas.</a:t>
            </a:r>
          </a:p>
          <a:p>
            <a:pPr marL="0" indent="0">
              <a:buFont typeface="Arial" panose="020B0604020202020204" pitchFamily="34" charset="0"/>
              <a:buNone/>
            </a:pPr>
            <a:r>
              <a:rPr lang="en-US"/>
              <a:t>R = 20,000 reserved visas.</a:t>
            </a:r>
          </a:p>
          <a:p>
            <a:pPr marL="0" indent="0">
              <a:buFont typeface="Arial" panose="020B0604020202020204" pitchFamily="34" charset="0"/>
              <a:buNone/>
            </a:pPr>
            <a:endParaRPr lang="en-US"/>
          </a:p>
          <a:p>
            <a:pPr marL="0" indent="0">
              <a:buFont typeface="Arial" panose="020B0604020202020204" pitchFamily="34" charset="0"/>
              <a:buNone/>
            </a:pPr>
            <a:r>
              <a:rPr lang="en-US"/>
              <a:t>In each scenario, how many degree-holders are expected to be selected under each policy?</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51006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E5-D9DF-F247-979E-E9A642215D7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F245B8B-5DD2-374B-BCCE-44E57351D782}"/>
              </a:ext>
            </a:extLst>
          </p:cNvPr>
          <p:cNvSpPr>
            <a:spLocks noGrp="1"/>
          </p:cNvSpPr>
          <p:nvPr>
            <p:ph idx="1"/>
          </p:nvPr>
        </p:nvSpPr>
        <p:spPr>
          <a:xfrm>
            <a:off x="838200" y="1027905"/>
            <a:ext cx="2819400" cy="5516880"/>
          </a:xfrm>
          <a:solidFill>
            <a:schemeClr val="accent4"/>
          </a:solidFill>
        </p:spPr>
        <p:txBody>
          <a:bodyPr>
            <a:normAutofit/>
          </a:bodyPr>
          <a:lstStyle/>
          <a:p>
            <a:pPr marL="0" indent="0">
              <a:buNone/>
            </a:pPr>
            <a:r>
              <a:rPr lang="en-US" b="1" dirty="0"/>
              <a:t>Group Work:</a:t>
            </a:r>
          </a:p>
          <a:p>
            <a:pPr marL="0" indent="0">
              <a:buNone/>
            </a:pPr>
            <a:r>
              <a:rPr lang="en-US" dirty="0"/>
              <a:t>U = 65,000 unreserved visas.</a:t>
            </a:r>
          </a:p>
          <a:p>
            <a:pPr marL="0" indent="0">
              <a:buNone/>
            </a:pPr>
            <a:r>
              <a:rPr lang="en-US" dirty="0"/>
              <a:t>R = 20,000 reserved visas.</a:t>
            </a:r>
          </a:p>
          <a:p>
            <a:pPr marL="0" indent="0">
              <a:buNone/>
            </a:pPr>
            <a:endParaRPr lang="en-US" dirty="0"/>
          </a:p>
          <a:p>
            <a:pPr marL="0" indent="0">
              <a:buNone/>
            </a:pPr>
            <a:r>
              <a:rPr lang="en-US" dirty="0"/>
              <a:t>In each scenario, how many degree-holders are expected to be selected under each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6B5679F-0087-6A42-A90E-B5E1F3F621FC}"/>
              </a:ext>
            </a:extLst>
          </p:cNvPr>
          <p:cNvSpPr>
            <a:spLocks noGrp="1"/>
          </p:cNvSpPr>
          <p:nvPr>
            <p:ph type="sldNum" sz="quarter" idx="12"/>
          </p:nvPr>
        </p:nvSpPr>
        <p:spPr/>
        <p:txBody>
          <a:bodyPr/>
          <a:lstStyle/>
          <a:p>
            <a:fld id="{9E969584-4773-A84E-8391-EEC4BE76D611}" type="slidenum">
              <a:rPr lang="en-US" smtClean="0"/>
              <a:t>50</a:t>
            </a:fld>
            <a:endParaRPr lang="en-US"/>
          </a:p>
        </p:txBody>
      </p:sp>
      <p:graphicFrame>
        <p:nvGraphicFramePr>
          <p:cNvPr id="5" name="Table 5">
            <a:extLst>
              <a:ext uri="{FF2B5EF4-FFF2-40B4-BE49-F238E27FC236}">
                <a16:creationId xmlns:a16="http://schemas.microsoft.com/office/drawing/2014/main" id="{9C597AE0-D694-E84B-829C-3DC4B355B3A8}"/>
              </a:ext>
            </a:extLst>
          </p:cNvPr>
          <p:cNvGraphicFramePr>
            <a:graphicFrameLocks noGrp="1"/>
          </p:cNvGraphicFramePr>
          <p:nvPr>
            <p:extLst>
              <p:ext uri="{D42A27DB-BD31-4B8C-83A1-F6EECF244321}">
                <p14:modId xmlns:p14="http://schemas.microsoft.com/office/powerpoint/2010/main" val="1931779529"/>
              </p:ext>
            </p:extLst>
          </p:nvPr>
        </p:nvGraphicFramePr>
        <p:xfrm>
          <a:off x="3897086" y="1027906"/>
          <a:ext cx="8101939" cy="551688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1068085542"/>
                    </a:ext>
                  </a:extLst>
                </a:gridCol>
                <a:gridCol w="1611086">
                  <a:extLst>
                    <a:ext uri="{9D8B030D-6E8A-4147-A177-3AD203B41FA5}">
                      <a16:colId xmlns:a16="http://schemas.microsoft.com/office/drawing/2014/main" val="1688829207"/>
                    </a:ext>
                  </a:extLst>
                </a:gridCol>
                <a:gridCol w="3374571">
                  <a:extLst>
                    <a:ext uri="{9D8B030D-6E8A-4147-A177-3AD203B41FA5}">
                      <a16:colId xmlns:a16="http://schemas.microsoft.com/office/drawing/2014/main" val="1644000423"/>
                    </a:ext>
                  </a:extLst>
                </a:gridCol>
                <a:gridCol w="1679368">
                  <a:extLst>
                    <a:ext uri="{9D8B030D-6E8A-4147-A177-3AD203B41FA5}">
                      <a16:colId xmlns:a16="http://schemas.microsoft.com/office/drawing/2014/main" val="1289472727"/>
                    </a:ext>
                  </a:extLst>
                </a:gridCol>
              </a:tblGrid>
              <a:tr h="1115742">
                <a:tc>
                  <a:txBody>
                    <a:bodyPr/>
                    <a:lstStyle/>
                    <a:p>
                      <a:r>
                        <a:rPr lang="en-US" sz="2800" dirty="0"/>
                        <a:t>Non-Degree-Holders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Degree-Holders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Algorithm</a:t>
                      </a:r>
                    </a:p>
                  </a:txBody>
                  <a:tcPr/>
                </a:tc>
                <a:tc>
                  <a:txBody>
                    <a:bodyPr/>
                    <a:lstStyle/>
                    <a:p>
                      <a:r>
                        <a:rPr lang="en-US" sz="2800" dirty="0"/>
                        <a:t>Degree-Holders Selected</a:t>
                      </a:r>
                    </a:p>
                  </a:txBody>
                  <a:tcPr>
                    <a:lnB w="38100" cmpd="sng">
                      <a:noFill/>
                    </a:lnB>
                  </a:tcPr>
                </a:tc>
                <a:extLst>
                  <a:ext uri="{0D108BD9-81ED-4DB2-BD59-A6C34878D82A}">
                    <a16:rowId xmlns:a16="http://schemas.microsoft.com/office/drawing/2014/main" val="1213453350"/>
                  </a:ext>
                </a:extLst>
              </a:tr>
              <a:tr h="421502">
                <a:tc rowSpan="4">
                  <a:txBody>
                    <a:bodyPr/>
                    <a:lstStyle/>
                    <a:p>
                      <a:endParaRPr lang="en-US" sz="1400" dirty="0"/>
                    </a:p>
                    <a:p>
                      <a:endParaRPr lang="en-US" sz="2800" dirty="0"/>
                    </a:p>
                    <a:p>
                      <a:r>
                        <a:rPr lang="en-US" sz="2800" dirty="0"/>
                        <a:t>111,080</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87,380</a:t>
                      </a:r>
                    </a:p>
                  </a:txBody>
                  <a:tcPr>
                    <a:solidFill>
                      <a:schemeClr val="accent1">
                        <a:lumMod val="20000"/>
                        <a:lumOff val="80000"/>
                      </a:schemeClr>
                    </a:solidFill>
                  </a:tcPr>
                </a:tc>
                <a:tc>
                  <a:txBody>
                    <a:bodyPr/>
                    <a:lstStyle/>
                    <a:p>
                      <a:r>
                        <a:rPr lang="en-US" sz="2800" dirty="0"/>
                        <a:t>Exemptions First</a:t>
                      </a:r>
                    </a:p>
                  </a:txBody>
                  <a:tcPr>
                    <a:lnR w="12700" cmpd="sng">
                      <a:noFill/>
                    </a:lnR>
                    <a:solidFill>
                      <a:schemeClr val="accent1">
                        <a:lumMod val="20000"/>
                        <a:lumOff val="80000"/>
                      </a:schemeClr>
                    </a:solidFill>
                  </a:tcPr>
                </a:tc>
                <a:tc>
                  <a:txBody>
                    <a:bodyPr/>
                    <a:lstStyle/>
                    <a:p>
                      <a:pPr algn="ctr"/>
                      <a:r>
                        <a:rPr lang="en-US" sz="2800" dirty="0"/>
                        <a:t>37,425</a:t>
                      </a:r>
                    </a:p>
                  </a:txBody>
                  <a:tcP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82909129"/>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lnR w="12700" cmpd="sng">
                      <a:noFill/>
                    </a:lnR>
                    <a:solidFill>
                      <a:schemeClr val="accent1">
                        <a:lumMod val="20000"/>
                        <a:lumOff val="80000"/>
                      </a:schemeClr>
                    </a:solidFill>
                  </a:tcPr>
                </a:tc>
                <a:tc>
                  <a:txBody>
                    <a:bodyPr/>
                    <a:lstStyle/>
                    <a:p>
                      <a:pPr algn="ctr"/>
                      <a:r>
                        <a:rPr lang="en-US" sz="2800" dirty="0"/>
                        <a:t>48,619</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8796154"/>
                  </a:ext>
                </a:extLst>
              </a:tr>
              <a:tr h="188298">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Reserved-Unreserved</a:t>
                      </a:r>
                    </a:p>
                  </a:txBody>
                  <a:tcPr>
                    <a:lnR w="12700" cmpd="sng">
                      <a:noFill/>
                    </a:lnR>
                    <a:solidFill>
                      <a:schemeClr val="accent1">
                        <a:lumMod val="20000"/>
                        <a:lumOff val="80000"/>
                      </a:schemeClr>
                    </a:solidFill>
                  </a:tcPr>
                </a:tc>
                <a:tc>
                  <a:txBody>
                    <a:bodyPr/>
                    <a:lstStyle/>
                    <a:p>
                      <a:pPr algn="ctr"/>
                      <a:r>
                        <a:rPr lang="en-US" sz="2800" dirty="0"/>
                        <a:t>44,542</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97487851"/>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Unreserved-Reserved</a:t>
                      </a:r>
                    </a:p>
                  </a:txBody>
                  <a:tcPr>
                    <a:lnR w="12700" cmpd="sng">
                      <a:noFill/>
                    </a:lnR>
                    <a:solidFill>
                      <a:schemeClr val="accent1">
                        <a:lumMod val="20000"/>
                        <a:lumOff val="80000"/>
                      </a:schemeClr>
                    </a:solidFill>
                  </a:tcPr>
                </a:tc>
                <a:tc>
                  <a:txBody>
                    <a:bodyPr/>
                    <a:lstStyle/>
                    <a:p>
                      <a:pPr algn="ctr"/>
                      <a:r>
                        <a:rPr lang="en-US" sz="2800" dirty="0"/>
                        <a:t>48,619</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3545238"/>
                  </a:ext>
                </a:extLst>
              </a:tr>
              <a:tr h="421502">
                <a:tc rowSpan="4">
                  <a:txBody>
                    <a:bodyPr/>
                    <a:lstStyle/>
                    <a:p>
                      <a:endParaRPr lang="en-US" sz="1400" dirty="0"/>
                    </a:p>
                    <a:p>
                      <a:endParaRPr lang="en-US" sz="2800" dirty="0"/>
                    </a:p>
                    <a:p>
                      <a:r>
                        <a:rPr lang="en-US" sz="2800" dirty="0"/>
                        <a:t>137,017</a:t>
                      </a:r>
                    </a:p>
                  </a:txBody>
                  <a:tcPr>
                    <a:solidFill>
                      <a:schemeClr val="accent1">
                        <a:lumMod val="20000"/>
                        <a:lumOff val="80000"/>
                      </a:schemeClr>
                    </a:solidFill>
                  </a:tcPr>
                </a:tc>
                <a:tc rowSpan="4">
                  <a:txBody>
                    <a:bodyPr/>
                    <a:lstStyle/>
                    <a:p>
                      <a:pPr algn="ctr"/>
                      <a:endParaRPr lang="en-US" sz="1400" dirty="0"/>
                    </a:p>
                    <a:p>
                      <a:pPr algn="ctr"/>
                      <a:endParaRPr lang="en-US" sz="2800" dirty="0"/>
                    </a:p>
                    <a:p>
                      <a:pPr algn="ctr"/>
                      <a:r>
                        <a:rPr lang="en-US" sz="2800" dirty="0"/>
                        <a:t>55,900</a:t>
                      </a:r>
                    </a:p>
                  </a:txBody>
                  <a:tcPr>
                    <a:solidFill>
                      <a:schemeClr val="accent1">
                        <a:lumMod val="20000"/>
                        <a:lumOff val="80000"/>
                      </a:schemeClr>
                    </a:solidFill>
                  </a:tcPr>
                </a:tc>
                <a:tc>
                  <a:txBody>
                    <a:bodyPr/>
                    <a:lstStyle/>
                    <a:p>
                      <a:r>
                        <a:rPr lang="en-US" sz="2800" dirty="0"/>
                        <a:t>Exemptions First</a:t>
                      </a:r>
                    </a:p>
                  </a:txBody>
                  <a:tcPr>
                    <a:solidFill>
                      <a:schemeClr val="accent1">
                        <a:lumMod val="20000"/>
                        <a:lumOff val="80000"/>
                      </a:schemeClr>
                    </a:solidFill>
                  </a:tcPr>
                </a:tc>
                <a:tc>
                  <a:txBody>
                    <a:bodyPr/>
                    <a:lstStyle/>
                    <a:p>
                      <a:pPr algn="ctr"/>
                      <a:r>
                        <a:rPr lang="en-US" sz="2800" dirty="0"/>
                        <a:t>24,630</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283190426"/>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Over and Above</a:t>
                      </a:r>
                    </a:p>
                  </a:txBody>
                  <a:tcPr>
                    <a:solidFill>
                      <a:schemeClr val="accent1">
                        <a:lumMod val="20000"/>
                        <a:lumOff val="80000"/>
                      </a:schemeClr>
                    </a:solidFill>
                  </a:tcPr>
                </a:tc>
                <a:tc>
                  <a:txBody>
                    <a:bodyPr/>
                    <a:lstStyle/>
                    <a:p>
                      <a:pPr algn="ctr"/>
                      <a:r>
                        <a:rPr lang="en-US" sz="2800" dirty="0"/>
                        <a:t>38,835</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828240584"/>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r>
                        <a:rPr lang="en-US" sz="2800" dirty="0"/>
                        <a:t>Reserved-Unreserved</a:t>
                      </a:r>
                    </a:p>
                  </a:txBody>
                  <a:tcPr>
                    <a:solidFill>
                      <a:schemeClr val="accent1">
                        <a:lumMod val="20000"/>
                        <a:lumOff val="80000"/>
                      </a:schemeClr>
                    </a:solidFill>
                  </a:tcPr>
                </a:tc>
                <a:tc>
                  <a:txBody>
                    <a:bodyPr/>
                    <a:lstStyle/>
                    <a:p>
                      <a:pPr algn="ctr"/>
                      <a:r>
                        <a:rPr lang="en-US" sz="2800" dirty="0"/>
                        <a:t>33,495</a:t>
                      </a:r>
                    </a:p>
                  </a:txBody>
                  <a:tcPr>
                    <a:lnT w="12700" cmpd="sng">
                      <a:noFill/>
                    </a:lnT>
                    <a:lnB w="12700" cmpd="sng">
                      <a:noFill/>
                    </a:lnB>
                    <a:solidFill>
                      <a:schemeClr val="accent1">
                        <a:lumMod val="20000"/>
                        <a:lumOff val="80000"/>
                      </a:schemeClr>
                    </a:solidFill>
                  </a:tcPr>
                </a:tc>
                <a:extLst>
                  <a:ext uri="{0D108BD9-81ED-4DB2-BD59-A6C34878D82A}">
                    <a16:rowId xmlns:a16="http://schemas.microsoft.com/office/drawing/2014/main" val="396376468"/>
                  </a:ext>
                </a:extLst>
              </a:tr>
              <a:tr h="421502">
                <a:tc vMerge="1">
                  <a:txBody>
                    <a:bodyPr/>
                    <a:lstStyle/>
                    <a:p>
                      <a:endParaRPr lang="en-US" sz="2800" dirty="0"/>
                    </a:p>
                  </a:txBody>
                  <a:tcPr>
                    <a:solidFill>
                      <a:schemeClr val="accent1">
                        <a:lumMod val="20000"/>
                        <a:lumOff val="80000"/>
                      </a:schemeClr>
                    </a:solidFill>
                  </a:tcPr>
                </a:tc>
                <a:tc vMerge="1">
                  <a:txBody>
                    <a:bodyPr/>
                    <a:lstStyle/>
                    <a:p>
                      <a:endParaRPr lang="en-US" sz="2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Unreserved-Reserved</a:t>
                      </a:r>
                    </a:p>
                  </a:txBody>
                  <a:tcPr>
                    <a:solidFill>
                      <a:schemeClr val="accent1">
                        <a:lumMod val="20000"/>
                        <a:lumOff val="80000"/>
                      </a:schemeClr>
                    </a:solidFill>
                  </a:tcPr>
                </a:tc>
                <a:tc>
                  <a:txBody>
                    <a:bodyPr/>
                    <a:lstStyle/>
                    <a:p>
                      <a:pPr algn="ctr"/>
                      <a:r>
                        <a:rPr lang="en-US" sz="2800" dirty="0"/>
                        <a:t>38,835</a:t>
                      </a:r>
                    </a:p>
                  </a:txBody>
                  <a:tcPr>
                    <a:lnT w="12700" cmpd="sng">
                      <a:noFill/>
                    </a:lnT>
                    <a:solidFill>
                      <a:schemeClr val="accent1">
                        <a:lumMod val="20000"/>
                        <a:lumOff val="80000"/>
                      </a:schemeClr>
                    </a:solidFill>
                  </a:tcPr>
                </a:tc>
                <a:extLst>
                  <a:ext uri="{0D108BD9-81ED-4DB2-BD59-A6C34878D82A}">
                    <a16:rowId xmlns:a16="http://schemas.microsoft.com/office/drawing/2014/main" val="3050533850"/>
                  </a:ext>
                </a:extLst>
              </a:tr>
            </a:tbl>
          </a:graphicData>
        </a:graphic>
      </p:graphicFrame>
    </p:spTree>
    <p:extLst>
      <p:ext uri="{BB962C8B-B14F-4D97-AF65-F5344CB8AC3E}">
        <p14:creationId xmlns:p14="http://schemas.microsoft.com/office/powerpoint/2010/main" val="2782164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14A1-A9CE-B745-BB75-8B23DB53565D}"/>
              </a:ext>
            </a:extLst>
          </p:cNvPr>
          <p:cNvSpPr>
            <a:spLocks noGrp="1"/>
          </p:cNvSpPr>
          <p:nvPr>
            <p:ph type="title"/>
          </p:nvPr>
        </p:nvSpPr>
        <p:spPr>
          <a:xfrm>
            <a:off x="838200" y="0"/>
            <a:ext cx="10515600" cy="1325563"/>
          </a:xfrm>
        </p:spPr>
        <p:txBody>
          <a:bodyPr/>
          <a:lstStyle/>
          <a:p>
            <a:r>
              <a:rPr lang="en-US" dirty="0"/>
              <a:t>H1B Visas: Changing the Priority Order</a:t>
            </a:r>
          </a:p>
        </p:txBody>
      </p:sp>
      <p:sp>
        <p:nvSpPr>
          <p:cNvPr id="3" name="Content Placeholder 2">
            <a:extLst>
              <a:ext uri="{FF2B5EF4-FFF2-40B4-BE49-F238E27FC236}">
                <a16:creationId xmlns:a16="http://schemas.microsoft.com/office/drawing/2014/main" id="{62276216-CF75-B244-9285-258E37ED87FB}"/>
              </a:ext>
            </a:extLst>
          </p:cNvPr>
          <p:cNvSpPr>
            <a:spLocks noGrp="1"/>
          </p:cNvSpPr>
          <p:nvPr>
            <p:ph idx="1"/>
          </p:nvPr>
        </p:nvSpPr>
        <p:spPr>
          <a:xfrm>
            <a:off x="838200" y="1366384"/>
            <a:ext cx="11114314" cy="4351338"/>
          </a:xfrm>
        </p:spPr>
        <p:txBody>
          <a:bodyPr>
            <a:noAutofit/>
          </a:bodyPr>
          <a:lstStyle/>
          <a:p>
            <a:pPr marL="0" indent="0">
              <a:buNone/>
            </a:pPr>
            <a:r>
              <a:rPr lang="en-US" sz="2600" dirty="0"/>
              <a:t>Policy Change announced on January 8, 2021: </a:t>
            </a:r>
          </a:p>
          <a:p>
            <a:pPr marL="457200" lvl="1" indent="0">
              <a:buNone/>
            </a:pPr>
            <a:r>
              <a:rPr lang="en-US" sz="2600" dirty="0"/>
              <a:t>prioritize applications at higher wage levels.</a:t>
            </a:r>
          </a:p>
          <a:p>
            <a:pPr marL="0" indent="0">
              <a:buNone/>
            </a:pPr>
            <a:endParaRPr lang="en-US" sz="1200" dirty="0"/>
          </a:p>
          <a:p>
            <a:pPr marL="0" indent="0">
              <a:buNone/>
            </a:pPr>
            <a:r>
              <a:rPr lang="en-US" sz="2600" dirty="0"/>
              <a:t>Durbin (D) and Grassley (R) encouraged Biden administration to follow through.</a:t>
            </a:r>
          </a:p>
          <a:p>
            <a:r>
              <a:rPr lang="en-US" sz="2600" dirty="0"/>
              <a:t>Concern that some employers abuse the program to bring in low-wage workers.</a:t>
            </a:r>
          </a:p>
          <a:p>
            <a:r>
              <a:rPr lang="en-US" sz="2600" dirty="0"/>
              <a:t>Aligns with Republicans’ desire to select high-skill immigrants</a:t>
            </a:r>
          </a:p>
          <a:p>
            <a:r>
              <a:rPr lang="en-US" sz="2600" dirty="0"/>
              <a:t>Aligns with Democrats’ desire for companies to offer higher wages.</a:t>
            </a:r>
            <a:endParaRPr lang="en-US" sz="1200" dirty="0"/>
          </a:p>
          <a:p>
            <a:pPr marL="0" indent="0">
              <a:buNone/>
            </a:pPr>
            <a:r>
              <a:rPr lang="en-US" sz="2600" dirty="0"/>
              <a:t>Biden administration announced intention to implement this in future years.</a:t>
            </a:r>
          </a:p>
          <a:p>
            <a:pPr marL="0" indent="0">
              <a:buNone/>
            </a:pPr>
            <a:endParaRPr lang="en-US" sz="600" i="1" dirty="0"/>
          </a:p>
          <a:p>
            <a:pPr marL="0" indent="0">
              <a:buNone/>
            </a:pPr>
            <a:r>
              <a:rPr lang="en-US" sz="2600" b="1" dirty="0"/>
              <a:t>Overruled by a judge </a:t>
            </a:r>
            <a:r>
              <a:rPr lang="en-US" sz="2600" dirty="0"/>
              <a:t>as against the law</a:t>
            </a:r>
            <a:r>
              <a:rPr lang="en-US" sz="2600" b="1" dirty="0"/>
              <a:t>:</a:t>
            </a:r>
          </a:p>
          <a:p>
            <a:pPr marL="0" indent="0">
              <a:buNone/>
            </a:pPr>
            <a:r>
              <a:rPr lang="en-US" sz="2600" i="1" dirty="0"/>
              <a:t>Aliens who are subject to the numerical limitations of paragraph (1) shall be issued visas (or otherwise provided nonimmigrant status) </a:t>
            </a:r>
            <a:r>
              <a:rPr lang="en-US" sz="2600" i="1" dirty="0">
                <a:solidFill>
                  <a:srgbClr val="FF0000"/>
                </a:solidFill>
              </a:rPr>
              <a:t>in the order in which petitions are filed for such visas </a:t>
            </a:r>
            <a:r>
              <a:rPr lang="en-US" sz="2600" i="1" dirty="0"/>
              <a:t>or status.</a:t>
            </a:r>
          </a:p>
          <a:p>
            <a:pPr marL="0" indent="0">
              <a:buNone/>
            </a:pPr>
            <a:endParaRPr lang="en-US" sz="2600" dirty="0"/>
          </a:p>
        </p:txBody>
      </p:sp>
      <p:sp>
        <p:nvSpPr>
          <p:cNvPr id="4" name="Slide Number Placeholder 3">
            <a:extLst>
              <a:ext uri="{FF2B5EF4-FFF2-40B4-BE49-F238E27FC236}">
                <a16:creationId xmlns:a16="http://schemas.microsoft.com/office/drawing/2014/main" id="{91ABDD38-3EF0-C140-B61A-FD81ED762FA9}"/>
              </a:ext>
            </a:extLst>
          </p:cNvPr>
          <p:cNvSpPr>
            <a:spLocks noGrp="1"/>
          </p:cNvSpPr>
          <p:nvPr>
            <p:ph type="sldNum" sz="quarter" idx="12"/>
          </p:nvPr>
        </p:nvSpPr>
        <p:spPr/>
        <p:txBody>
          <a:bodyPr/>
          <a:lstStyle/>
          <a:p>
            <a:fld id="{9E969584-4773-A84E-8391-EEC4BE76D611}" type="slidenum">
              <a:rPr lang="en-US" smtClean="0"/>
              <a:t>51</a:t>
            </a:fld>
            <a:endParaRPr lang="en-US"/>
          </a:p>
        </p:txBody>
      </p:sp>
    </p:spTree>
    <p:extLst>
      <p:ext uri="{BB962C8B-B14F-4D97-AF65-F5344CB8AC3E}">
        <p14:creationId xmlns:p14="http://schemas.microsoft.com/office/powerpoint/2010/main" val="3015122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BA2B-8F7E-E24D-AC74-694EAA7AEEEB}"/>
              </a:ext>
            </a:extLst>
          </p:cNvPr>
          <p:cNvSpPr>
            <a:spLocks noGrp="1"/>
          </p:cNvSpPr>
          <p:nvPr>
            <p:ph type="title"/>
          </p:nvPr>
        </p:nvSpPr>
        <p:spPr>
          <a:xfrm>
            <a:off x="838200" y="86404"/>
            <a:ext cx="10515600" cy="1325563"/>
          </a:xfrm>
        </p:spPr>
        <p:txBody>
          <a:bodyPr/>
          <a:lstStyle/>
          <a:p>
            <a:r>
              <a:rPr lang="en-US" dirty="0"/>
              <a:t>Let’s Look at the Law</a:t>
            </a:r>
          </a:p>
        </p:txBody>
      </p:sp>
      <p:sp>
        <p:nvSpPr>
          <p:cNvPr id="3" name="Content Placeholder 2">
            <a:extLst>
              <a:ext uri="{FF2B5EF4-FFF2-40B4-BE49-F238E27FC236}">
                <a16:creationId xmlns:a16="http://schemas.microsoft.com/office/drawing/2014/main" id="{D279B73C-922E-2641-8F05-DF5FEEA760B2}"/>
              </a:ext>
            </a:extLst>
          </p:cNvPr>
          <p:cNvSpPr>
            <a:spLocks noGrp="1"/>
          </p:cNvSpPr>
          <p:nvPr>
            <p:ph idx="1"/>
          </p:nvPr>
        </p:nvSpPr>
        <p:spPr>
          <a:xfrm>
            <a:off x="838200" y="1411967"/>
            <a:ext cx="11027229" cy="4351338"/>
          </a:xfrm>
        </p:spPr>
        <p:txBody>
          <a:bodyPr>
            <a:noAutofit/>
          </a:bodyPr>
          <a:lstStyle/>
          <a:p>
            <a:pPr marL="0" indent="0">
              <a:buNone/>
            </a:pPr>
            <a:r>
              <a:rPr lang="en-US" sz="2400" dirty="0"/>
              <a:t>The total number of aliens who may be issued visas or otherwise provided nonimmigrant status during any fiscal year… may not exceed… 65,000.</a:t>
            </a:r>
          </a:p>
          <a:p>
            <a:pPr marL="0" indent="0">
              <a:buNone/>
            </a:pPr>
            <a:r>
              <a:rPr lang="en-US" sz="2400" dirty="0"/>
              <a:t>Aliens who are subject to the numerical limitations of paragraph (1) shall be issued visas (or otherwise provided nonimmigrant status) </a:t>
            </a:r>
            <a:r>
              <a:rPr lang="en-US" sz="2400" dirty="0">
                <a:solidFill>
                  <a:srgbClr val="FF0000"/>
                </a:solidFill>
              </a:rPr>
              <a:t>in the order in which petitions are filed for such visas </a:t>
            </a:r>
            <a:r>
              <a:rPr lang="en-US" sz="2400" dirty="0"/>
              <a:t>or status.</a:t>
            </a:r>
          </a:p>
          <a:p>
            <a:pPr marL="0" indent="0">
              <a:buNone/>
            </a:pPr>
            <a:r>
              <a:rPr lang="en-US" sz="2400" dirty="0"/>
              <a:t>The numerical limitations contained in paragraph (1)(A) shall not apply to any nonimmigrant alien issued a visa or otherwise provided status under section 1101(a)(15)H(</a:t>
            </a:r>
            <a:r>
              <a:rPr lang="en-US" sz="2400" dirty="0" err="1"/>
              <a:t>i</a:t>
            </a:r>
            <a:r>
              <a:rPr lang="en-US" sz="2400" dirty="0"/>
              <a:t>)b of this title who—</a:t>
            </a:r>
          </a:p>
          <a:p>
            <a:pPr marL="514350" indent="-514350">
              <a:buFont typeface="+mj-lt"/>
              <a:buAutoNum type="alphaUcPeriod"/>
            </a:pPr>
            <a:r>
              <a:rPr lang="en-US" sz="2200" dirty="0"/>
              <a:t>is employed (or has received an offer of employment) at an institution of higher education (as defined in section 1001(a) of title 20), or a related or affiliated nonprofit entity;</a:t>
            </a:r>
          </a:p>
          <a:p>
            <a:pPr marL="514350" indent="-514350">
              <a:buFont typeface="+mj-lt"/>
              <a:buAutoNum type="alphaUcPeriod"/>
            </a:pPr>
            <a:r>
              <a:rPr lang="en-US" sz="2200" dirty="0"/>
              <a:t>is employed (or has received an offer of employment) at a nonprofit research organization or a governmental research organization; or</a:t>
            </a:r>
          </a:p>
          <a:p>
            <a:pPr marL="514350" indent="-514350">
              <a:buFont typeface="+mj-lt"/>
              <a:buAutoNum type="alphaUcPeriod"/>
            </a:pPr>
            <a:r>
              <a:rPr lang="en-US" sz="2200" dirty="0"/>
              <a:t>has earned a master’s or higher degree from a United States institution of higher education (as defined in section 1001(a) of title 20), </a:t>
            </a:r>
            <a:r>
              <a:rPr lang="en-US" sz="2200" dirty="0">
                <a:solidFill>
                  <a:srgbClr val="FF0000"/>
                </a:solidFill>
              </a:rPr>
              <a:t>until the number of aliens who are exempted from such numerical limitation during such year exceeds 20,000</a:t>
            </a:r>
            <a:r>
              <a:rPr lang="en-US" sz="2200" dirty="0"/>
              <a:t>.</a:t>
            </a:r>
          </a:p>
          <a:p>
            <a:endParaRPr lang="en-US" dirty="0"/>
          </a:p>
        </p:txBody>
      </p:sp>
      <p:sp>
        <p:nvSpPr>
          <p:cNvPr id="4" name="Slide Number Placeholder 3">
            <a:extLst>
              <a:ext uri="{FF2B5EF4-FFF2-40B4-BE49-F238E27FC236}">
                <a16:creationId xmlns:a16="http://schemas.microsoft.com/office/drawing/2014/main" id="{88083FDF-2C0A-2541-96A0-43C01D192880}"/>
              </a:ext>
            </a:extLst>
          </p:cNvPr>
          <p:cNvSpPr>
            <a:spLocks noGrp="1"/>
          </p:cNvSpPr>
          <p:nvPr>
            <p:ph type="sldNum" sz="quarter" idx="12"/>
          </p:nvPr>
        </p:nvSpPr>
        <p:spPr/>
        <p:txBody>
          <a:bodyPr/>
          <a:lstStyle/>
          <a:p>
            <a:fld id="{9E969584-4773-A84E-8391-EEC4BE76D611}" type="slidenum">
              <a:rPr lang="en-US" smtClean="0"/>
              <a:t>52</a:t>
            </a:fld>
            <a:endParaRPr lang="en-US"/>
          </a:p>
        </p:txBody>
      </p:sp>
    </p:spTree>
    <p:extLst>
      <p:ext uri="{BB962C8B-B14F-4D97-AF65-F5344CB8AC3E}">
        <p14:creationId xmlns:p14="http://schemas.microsoft.com/office/powerpoint/2010/main" val="2646231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a:xfrm>
            <a:off x="838200" y="1825625"/>
            <a:ext cx="10891838" cy="4351338"/>
          </a:xfrm>
        </p:spPr>
        <p:txBody>
          <a:bodyPr/>
          <a:lstStyle/>
          <a:p>
            <a:pPr marL="514350" indent="-514350">
              <a:buFont typeface="+mj-lt"/>
              <a:buAutoNum type="arabicPeriod"/>
            </a:pPr>
            <a:r>
              <a:rPr lang="en-US" dirty="0"/>
              <a:t>Allocation systems often start as first come, first served, and switch to lotteries when demand significantly exceeds supply.</a:t>
            </a:r>
          </a:p>
          <a:p>
            <a:pPr marL="514350" indent="-514350">
              <a:buFont typeface="+mj-lt"/>
              <a:buAutoNum type="arabicPeriod"/>
            </a:pPr>
            <a:endParaRPr lang="en-US" dirty="0"/>
          </a:p>
          <a:p>
            <a:pPr marL="514350" indent="-514350">
              <a:buFont typeface="+mj-lt"/>
              <a:buAutoNum type="arabicPeriod"/>
            </a:pPr>
            <a:r>
              <a:rPr lang="en-US" dirty="0"/>
              <a:t>Laws and policies are often not precisely specified. Implementation details may be as (or more) important than top-line numbers.</a:t>
            </a:r>
          </a:p>
          <a:p>
            <a:pPr marL="514350" indent="-514350">
              <a:buFont typeface="+mj-lt"/>
              <a:buAutoNum type="arabicPeriod"/>
            </a:pPr>
            <a:endParaRPr lang="en-US" dirty="0"/>
          </a:p>
          <a:p>
            <a:pPr marL="514350" indent="-514350">
              <a:buFont typeface="+mj-lt"/>
              <a:buAutoNum type="arabicPeriod"/>
            </a:pPr>
            <a:r>
              <a:rPr lang="en-US" dirty="0"/>
              <a:t>“Exemptions First” implementation often awards many fewer visas to reserve-eligible applicants than “Over and Above” implementation.</a:t>
            </a:r>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FC113290-40CD-2845-BA48-93518E10FC56}"/>
              </a:ext>
            </a:extLst>
          </p:cNvPr>
          <p:cNvSpPr>
            <a:spLocks noGrp="1"/>
          </p:cNvSpPr>
          <p:nvPr>
            <p:ph type="sldNum" sz="quarter" idx="12"/>
          </p:nvPr>
        </p:nvSpPr>
        <p:spPr/>
        <p:txBody>
          <a:bodyPr/>
          <a:lstStyle/>
          <a:p>
            <a:fld id="{9E969584-4773-A84E-8391-EEC4BE76D611}" type="slidenum">
              <a:rPr lang="en-US" smtClean="0"/>
              <a:t>53</a:t>
            </a:fld>
            <a:endParaRPr lang="en-US"/>
          </a:p>
        </p:txBody>
      </p:sp>
    </p:spTree>
    <p:extLst>
      <p:ext uri="{BB962C8B-B14F-4D97-AF65-F5344CB8AC3E}">
        <p14:creationId xmlns:p14="http://schemas.microsoft.com/office/powerpoint/2010/main" val="3372485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CEEF-AC55-03C0-716F-7D2C688FE6E0}"/>
              </a:ext>
            </a:extLst>
          </p:cNvPr>
          <p:cNvSpPr>
            <a:spLocks noGrp="1"/>
          </p:cNvSpPr>
          <p:nvPr>
            <p:ph type="title"/>
          </p:nvPr>
        </p:nvSpPr>
        <p:spPr/>
        <p:txBody>
          <a:bodyPr/>
          <a:lstStyle/>
          <a:p>
            <a:r>
              <a:rPr lang="en-US" dirty="0"/>
              <a:t>Study Guide</a:t>
            </a:r>
          </a:p>
        </p:txBody>
      </p:sp>
      <p:sp>
        <p:nvSpPr>
          <p:cNvPr id="3" name="Content Placeholder 2">
            <a:extLst>
              <a:ext uri="{FF2B5EF4-FFF2-40B4-BE49-F238E27FC236}">
                <a16:creationId xmlns:a16="http://schemas.microsoft.com/office/drawing/2014/main" id="{100EA62F-3196-5E97-0370-12D196570F8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D39532C-5F0D-A19A-3AE9-C99CD2C40310}"/>
              </a:ext>
            </a:extLst>
          </p:cNvPr>
          <p:cNvSpPr>
            <a:spLocks noGrp="1"/>
          </p:cNvSpPr>
          <p:nvPr>
            <p:ph type="sldNum" sz="quarter" idx="12"/>
          </p:nvPr>
        </p:nvSpPr>
        <p:spPr/>
        <p:txBody>
          <a:bodyPr/>
          <a:lstStyle/>
          <a:p>
            <a:fld id="{9E969584-4773-A84E-8391-EEC4BE76D611}" type="slidenum">
              <a:rPr lang="en-US" smtClean="0"/>
              <a:t>54</a:t>
            </a:fld>
            <a:endParaRPr lang="en-US"/>
          </a:p>
        </p:txBody>
      </p:sp>
    </p:spTree>
    <p:extLst>
      <p:ext uri="{BB962C8B-B14F-4D97-AF65-F5344CB8AC3E}">
        <p14:creationId xmlns:p14="http://schemas.microsoft.com/office/powerpoint/2010/main" val="438952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F9B5-06D4-A700-0AAF-85697826239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DDAC363-3172-5E4F-464E-BFF8D892ACD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69EE15-288F-F558-8BD9-EC7E097CD9D5}"/>
              </a:ext>
            </a:extLst>
          </p:cNvPr>
          <p:cNvSpPr>
            <a:spLocks noGrp="1"/>
          </p:cNvSpPr>
          <p:nvPr>
            <p:ph type="sldNum" sz="quarter" idx="12"/>
          </p:nvPr>
        </p:nvSpPr>
        <p:spPr/>
        <p:txBody>
          <a:bodyPr/>
          <a:lstStyle/>
          <a:p>
            <a:fld id="{9E969584-4773-A84E-8391-EEC4BE76D611}" type="slidenum">
              <a:rPr lang="en-US" smtClean="0"/>
              <a:t>55</a:t>
            </a:fld>
            <a:endParaRPr lang="en-US"/>
          </a:p>
        </p:txBody>
      </p:sp>
    </p:spTree>
    <p:extLst>
      <p:ext uri="{BB962C8B-B14F-4D97-AF65-F5344CB8AC3E}">
        <p14:creationId xmlns:p14="http://schemas.microsoft.com/office/powerpoint/2010/main" val="1095927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3029-5830-3880-6B81-D8BA763E14C7}"/>
              </a:ext>
            </a:extLst>
          </p:cNvPr>
          <p:cNvSpPr>
            <a:spLocks noGrp="1"/>
          </p:cNvSpPr>
          <p:nvPr>
            <p:ph type="title"/>
          </p:nvPr>
        </p:nvSpPr>
        <p:spPr/>
        <p:txBody>
          <a:bodyPr/>
          <a:lstStyle/>
          <a:p>
            <a:r>
              <a:rPr lang="es-ES_tradnl" dirty="0" err="1"/>
              <a:t>Warm</a:t>
            </a:r>
            <a:r>
              <a:rPr lang="es-ES_tradnl" dirty="0"/>
              <a:t> Up</a:t>
            </a:r>
          </a:p>
        </p:txBody>
      </p:sp>
      <p:sp>
        <p:nvSpPr>
          <p:cNvPr id="3" name="Content Placeholder 2">
            <a:extLst>
              <a:ext uri="{FF2B5EF4-FFF2-40B4-BE49-F238E27FC236}">
                <a16:creationId xmlns:a16="http://schemas.microsoft.com/office/drawing/2014/main" id="{C538D3CE-C1BE-3DC1-3B6F-B504167A82E2}"/>
              </a:ext>
            </a:extLst>
          </p:cNvPr>
          <p:cNvSpPr>
            <a:spLocks noGrp="1"/>
          </p:cNvSpPr>
          <p:nvPr>
            <p:ph idx="1"/>
          </p:nvPr>
        </p:nvSpPr>
        <p:spPr>
          <a:xfrm>
            <a:off x="795670" y="3555352"/>
            <a:ext cx="10840518" cy="3166123"/>
          </a:xfrm>
          <a:solidFill>
            <a:schemeClr val="accent4"/>
          </a:solidFill>
        </p:spPr>
        <p:txBody>
          <a:bodyPr>
            <a:noAutofit/>
          </a:bodyPr>
          <a:lstStyle/>
          <a:p>
            <a:pPr marL="0" indent="0">
              <a:buNone/>
            </a:pPr>
            <a:r>
              <a:rPr lang="es-ES_tradnl" dirty="0"/>
              <a:t>Who </a:t>
            </a:r>
            <a:r>
              <a:rPr lang="es-ES_tradnl" dirty="0" err="1"/>
              <a:t>would</a:t>
            </a:r>
            <a:r>
              <a:rPr lang="es-ES_tradnl" dirty="0"/>
              <a:t> be </a:t>
            </a:r>
            <a:r>
              <a:rPr lang="es-ES_tradnl" dirty="0" err="1"/>
              <a:t>selected</a:t>
            </a:r>
            <a:r>
              <a:rPr lang="es-ES_tradnl" dirty="0"/>
              <a:t> </a:t>
            </a:r>
            <a:r>
              <a:rPr lang="es-ES_tradnl" dirty="0" err="1"/>
              <a:t>under</a:t>
            </a:r>
            <a:r>
              <a:rPr lang="es-ES_tradnl" dirty="0"/>
              <a:t> </a:t>
            </a:r>
            <a:r>
              <a:rPr lang="es-ES_tradnl" dirty="0" err="1"/>
              <a:t>each</a:t>
            </a:r>
            <a:r>
              <a:rPr lang="es-ES_tradnl" dirty="0"/>
              <a:t> </a:t>
            </a:r>
            <a:r>
              <a:rPr lang="es-ES_tradnl" dirty="0" err="1"/>
              <a:t>of</a:t>
            </a:r>
            <a:r>
              <a:rPr lang="es-ES_tradnl" dirty="0"/>
              <a:t> </a:t>
            </a:r>
            <a:r>
              <a:rPr lang="es-ES_tradnl" dirty="0" err="1"/>
              <a:t>the</a:t>
            </a:r>
            <a:r>
              <a:rPr lang="es-ES_tradnl" dirty="0"/>
              <a:t> </a:t>
            </a:r>
            <a:r>
              <a:rPr lang="es-ES_tradnl" dirty="0" err="1"/>
              <a:t>following</a:t>
            </a:r>
            <a:r>
              <a:rPr lang="es-ES_tradnl" dirty="0"/>
              <a:t> </a:t>
            </a:r>
            <a:r>
              <a:rPr lang="es-ES_tradnl" dirty="0" err="1"/>
              <a:t>algorithms</a:t>
            </a:r>
            <a:r>
              <a:rPr lang="es-ES_tradnl" dirty="0"/>
              <a:t>?</a:t>
            </a:r>
          </a:p>
          <a:p>
            <a:pPr marL="514350" indent="-514350">
              <a:buFont typeface="+mj-lt"/>
              <a:buAutoNum type="arabicPeriod"/>
            </a:pPr>
            <a:r>
              <a:rPr lang="es-ES_tradnl" dirty="0" err="1"/>
              <a:t>Exemptions</a:t>
            </a:r>
            <a:r>
              <a:rPr lang="es-ES_tradnl" dirty="0"/>
              <a:t> </a:t>
            </a:r>
            <a:r>
              <a:rPr lang="es-ES_tradnl" dirty="0" err="1"/>
              <a:t>first</a:t>
            </a:r>
            <a:endParaRPr lang="es-ES_tradnl" dirty="0"/>
          </a:p>
          <a:p>
            <a:pPr marL="514350" indent="-514350">
              <a:buFont typeface="+mj-lt"/>
              <a:buAutoNum type="arabicPeriod"/>
            </a:pPr>
            <a:r>
              <a:rPr lang="es-ES_tradnl" dirty="0" err="1"/>
              <a:t>Over</a:t>
            </a:r>
            <a:r>
              <a:rPr lang="es-ES_tradnl" dirty="0"/>
              <a:t> and </a:t>
            </a:r>
            <a:r>
              <a:rPr lang="es-ES_tradnl" dirty="0" err="1"/>
              <a:t>above</a:t>
            </a:r>
            <a:endParaRPr lang="es-ES_tradnl" dirty="0"/>
          </a:p>
          <a:p>
            <a:pPr marL="514350" indent="-514350">
              <a:buFont typeface="+mj-lt"/>
              <a:buAutoNum type="arabicPeriod"/>
            </a:pPr>
            <a:r>
              <a:rPr lang="es-ES_tradnl" dirty="0" err="1"/>
              <a:t>Reserved</a:t>
            </a:r>
            <a:r>
              <a:rPr lang="es-ES_tradnl" dirty="0"/>
              <a:t>-open, </a:t>
            </a:r>
            <a:r>
              <a:rPr lang="es-ES_tradnl" dirty="0" err="1"/>
              <a:t>with</a:t>
            </a:r>
            <a:r>
              <a:rPr lang="es-ES_tradnl" dirty="0"/>
              <a:t> reserve </a:t>
            </a:r>
            <a:r>
              <a:rPr lang="es-ES_tradnl" dirty="0" err="1"/>
              <a:t>order</a:t>
            </a:r>
            <a:r>
              <a:rPr lang="es-ES_tradnl" dirty="0"/>
              <a:t> </a:t>
            </a:r>
          </a:p>
          <a:p>
            <a:pPr marL="514350" indent="-514350">
              <a:buFont typeface="+mj-lt"/>
              <a:buAutoNum type="arabicPeriod"/>
            </a:pPr>
            <a:r>
              <a:rPr lang="es-ES_tradnl" dirty="0"/>
              <a:t>Open-</a:t>
            </a:r>
            <a:r>
              <a:rPr lang="es-ES_tradnl" dirty="0" err="1"/>
              <a:t>reserved</a:t>
            </a:r>
            <a:r>
              <a:rPr lang="es-ES_tradnl" dirty="0"/>
              <a:t>, </a:t>
            </a:r>
            <a:r>
              <a:rPr lang="es-ES_tradnl" dirty="0" err="1"/>
              <a:t>with</a:t>
            </a:r>
            <a:r>
              <a:rPr lang="es-ES_tradnl" dirty="0"/>
              <a:t> reserve </a:t>
            </a:r>
            <a:r>
              <a:rPr lang="es-ES_tradnl" dirty="0" err="1"/>
              <a:t>order</a:t>
            </a:r>
            <a:endParaRPr lang="es-ES_tradnl" dirty="0"/>
          </a:p>
          <a:p>
            <a:pPr marL="0" indent="0">
              <a:buNone/>
            </a:pPr>
            <a:r>
              <a:rPr lang="es-ES_tradnl" dirty="0"/>
              <a:t>Compare </a:t>
            </a:r>
            <a:r>
              <a:rPr lang="es-ES_tradnl" dirty="0" err="1"/>
              <a:t>each</a:t>
            </a:r>
            <a:r>
              <a:rPr lang="es-ES_tradnl" dirty="0"/>
              <a:t> </a:t>
            </a:r>
            <a:r>
              <a:rPr lang="es-ES_tradnl" dirty="0" err="1"/>
              <a:t>pair</a:t>
            </a:r>
            <a:r>
              <a:rPr lang="es-ES_tradnl" dirty="0"/>
              <a:t> </a:t>
            </a:r>
            <a:r>
              <a:rPr lang="es-ES_tradnl" dirty="0" err="1"/>
              <a:t>of</a:t>
            </a:r>
            <a:r>
              <a:rPr lang="es-ES_tradnl" dirty="0"/>
              <a:t> </a:t>
            </a:r>
            <a:r>
              <a:rPr lang="es-ES_tradnl" dirty="0" err="1"/>
              <a:t>outcomes</a:t>
            </a:r>
            <a:r>
              <a:rPr lang="es-ES_tradnl" dirty="0"/>
              <a:t>. </a:t>
            </a:r>
            <a:r>
              <a:rPr lang="es-ES_tradnl" dirty="0" err="1"/>
              <a:t>Does</a:t>
            </a:r>
            <a:r>
              <a:rPr lang="es-ES_tradnl" dirty="0"/>
              <a:t> </a:t>
            </a:r>
            <a:r>
              <a:rPr lang="es-ES_tradnl" dirty="0" err="1"/>
              <a:t>one</a:t>
            </a:r>
            <a:r>
              <a:rPr lang="es-ES_tradnl" dirty="0"/>
              <a:t> </a:t>
            </a:r>
            <a:r>
              <a:rPr lang="es-ES_tradnl" dirty="0" err="1"/>
              <a:t>priority</a:t>
            </a:r>
            <a:r>
              <a:rPr lang="es-ES_tradnl" dirty="0"/>
              <a:t> </a:t>
            </a:r>
            <a:r>
              <a:rPr lang="es-ES_tradnl" dirty="0" err="1"/>
              <a:t>dominate</a:t>
            </a:r>
            <a:r>
              <a:rPr lang="es-ES_tradnl" dirty="0"/>
              <a:t> </a:t>
            </a:r>
            <a:r>
              <a:rPr lang="es-ES_tradnl" dirty="0" err="1"/>
              <a:t>the</a:t>
            </a:r>
            <a:r>
              <a:rPr lang="es-ES_tradnl" dirty="0"/>
              <a:t> </a:t>
            </a:r>
            <a:r>
              <a:rPr lang="es-ES_tradnl" dirty="0" err="1"/>
              <a:t>other</a:t>
            </a:r>
            <a:r>
              <a:rPr lang="es-ES_tradnl" dirty="0"/>
              <a:t>?</a:t>
            </a:r>
          </a:p>
          <a:p>
            <a:pPr marL="0" indent="0">
              <a:buNone/>
            </a:pPr>
            <a:endParaRPr lang="es-ES_tradnl" dirty="0"/>
          </a:p>
        </p:txBody>
      </p:sp>
      <p:sp>
        <p:nvSpPr>
          <p:cNvPr id="4" name="Slide Number Placeholder 3">
            <a:extLst>
              <a:ext uri="{FF2B5EF4-FFF2-40B4-BE49-F238E27FC236}">
                <a16:creationId xmlns:a16="http://schemas.microsoft.com/office/drawing/2014/main" id="{00084092-E323-3668-6672-B03640238F1E}"/>
              </a:ext>
            </a:extLst>
          </p:cNvPr>
          <p:cNvSpPr>
            <a:spLocks noGrp="1"/>
          </p:cNvSpPr>
          <p:nvPr>
            <p:ph type="sldNum" sz="quarter" idx="12"/>
          </p:nvPr>
        </p:nvSpPr>
        <p:spPr/>
        <p:txBody>
          <a:bodyPr/>
          <a:lstStyle/>
          <a:p>
            <a:fld id="{9E969584-4773-A84E-8391-EEC4BE76D611}" type="slidenum">
              <a:rPr lang="en-US" smtClean="0"/>
              <a:t>56</a:t>
            </a:fld>
            <a:endParaRPr lang="en-US"/>
          </a:p>
        </p:txBody>
      </p:sp>
      <p:graphicFrame>
        <p:nvGraphicFramePr>
          <p:cNvPr id="5" name="Table 5">
            <a:extLst>
              <a:ext uri="{FF2B5EF4-FFF2-40B4-BE49-F238E27FC236}">
                <a16:creationId xmlns:a16="http://schemas.microsoft.com/office/drawing/2014/main" id="{4309C012-0736-E8E4-90DD-6E513A507050}"/>
              </a:ext>
            </a:extLst>
          </p:cNvPr>
          <p:cNvGraphicFramePr>
            <a:graphicFrameLocks/>
          </p:cNvGraphicFramePr>
          <p:nvPr/>
        </p:nvGraphicFramePr>
        <p:xfrm>
          <a:off x="838200" y="2745018"/>
          <a:ext cx="9739536" cy="370840"/>
        </p:xfrm>
        <a:graphic>
          <a:graphicData uri="http://schemas.openxmlformats.org/drawingml/2006/table">
            <a:tbl>
              <a:tblPr firstRow="1" bandRow="1">
                <a:tableStyleId>{5C22544A-7EE6-4342-B048-85BDC9FD1C3A}</a:tableStyleId>
              </a:tblPr>
              <a:tblGrid>
                <a:gridCol w="488026">
                  <a:extLst>
                    <a:ext uri="{9D8B030D-6E8A-4147-A177-3AD203B41FA5}">
                      <a16:colId xmlns:a16="http://schemas.microsoft.com/office/drawing/2014/main" val="3124268193"/>
                    </a:ext>
                  </a:extLst>
                </a:gridCol>
                <a:gridCol w="488026">
                  <a:extLst>
                    <a:ext uri="{9D8B030D-6E8A-4147-A177-3AD203B41FA5}">
                      <a16:colId xmlns:a16="http://schemas.microsoft.com/office/drawing/2014/main" val="1713960051"/>
                    </a:ext>
                  </a:extLst>
                </a:gridCol>
                <a:gridCol w="488026">
                  <a:extLst>
                    <a:ext uri="{9D8B030D-6E8A-4147-A177-3AD203B41FA5}">
                      <a16:colId xmlns:a16="http://schemas.microsoft.com/office/drawing/2014/main" val="596355158"/>
                    </a:ext>
                  </a:extLst>
                </a:gridCol>
                <a:gridCol w="488026">
                  <a:extLst>
                    <a:ext uri="{9D8B030D-6E8A-4147-A177-3AD203B41FA5}">
                      <a16:colId xmlns:a16="http://schemas.microsoft.com/office/drawing/2014/main" val="2742300431"/>
                    </a:ext>
                  </a:extLst>
                </a:gridCol>
                <a:gridCol w="488026">
                  <a:extLst>
                    <a:ext uri="{9D8B030D-6E8A-4147-A177-3AD203B41FA5}">
                      <a16:colId xmlns:a16="http://schemas.microsoft.com/office/drawing/2014/main" val="987851647"/>
                    </a:ext>
                  </a:extLst>
                </a:gridCol>
                <a:gridCol w="488026">
                  <a:extLst>
                    <a:ext uri="{9D8B030D-6E8A-4147-A177-3AD203B41FA5}">
                      <a16:colId xmlns:a16="http://schemas.microsoft.com/office/drawing/2014/main" val="2472281402"/>
                    </a:ext>
                  </a:extLst>
                </a:gridCol>
                <a:gridCol w="488026">
                  <a:extLst>
                    <a:ext uri="{9D8B030D-6E8A-4147-A177-3AD203B41FA5}">
                      <a16:colId xmlns:a16="http://schemas.microsoft.com/office/drawing/2014/main" val="3067525611"/>
                    </a:ext>
                  </a:extLst>
                </a:gridCol>
                <a:gridCol w="488026">
                  <a:extLst>
                    <a:ext uri="{9D8B030D-6E8A-4147-A177-3AD203B41FA5}">
                      <a16:colId xmlns:a16="http://schemas.microsoft.com/office/drawing/2014/main" val="168149479"/>
                    </a:ext>
                  </a:extLst>
                </a:gridCol>
                <a:gridCol w="488026">
                  <a:extLst>
                    <a:ext uri="{9D8B030D-6E8A-4147-A177-3AD203B41FA5}">
                      <a16:colId xmlns:a16="http://schemas.microsoft.com/office/drawing/2014/main" val="3500151116"/>
                    </a:ext>
                  </a:extLst>
                </a:gridCol>
                <a:gridCol w="488026">
                  <a:extLst>
                    <a:ext uri="{9D8B030D-6E8A-4147-A177-3AD203B41FA5}">
                      <a16:colId xmlns:a16="http://schemas.microsoft.com/office/drawing/2014/main" val="662367493"/>
                    </a:ext>
                  </a:extLst>
                </a:gridCol>
                <a:gridCol w="488026">
                  <a:extLst>
                    <a:ext uri="{9D8B030D-6E8A-4147-A177-3AD203B41FA5}">
                      <a16:colId xmlns:a16="http://schemas.microsoft.com/office/drawing/2014/main" val="4116356043"/>
                    </a:ext>
                  </a:extLst>
                </a:gridCol>
                <a:gridCol w="467042">
                  <a:extLst>
                    <a:ext uri="{9D8B030D-6E8A-4147-A177-3AD203B41FA5}">
                      <a16:colId xmlns:a16="http://schemas.microsoft.com/office/drawing/2014/main" val="1280295822"/>
                    </a:ext>
                  </a:extLst>
                </a:gridCol>
                <a:gridCol w="488026">
                  <a:extLst>
                    <a:ext uri="{9D8B030D-6E8A-4147-A177-3AD203B41FA5}">
                      <a16:colId xmlns:a16="http://schemas.microsoft.com/office/drawing/2014/main" val="3281760266"/>
                    </a:ext>
                  </a:extLst>
                </a:gridCol>
                <a:gridCol w="488026">
                  <a:extLst>
                    <a:ext uri="{9D8B030D-6E8A-4147-A177-3AD203B41FA5}">
                      <a16:colId xmlns:a16="http://schemas.microsoft.com/office/drawing/2014/main" val="663498259"/>
                    </a:ext>
                  </a:extLst>
                </a:gridCol>
                <a:gridCol w="488026">
                  <a:extLst>
                    <a:ext uri="{9D8B030D-6E8A-4147-A177-3AD203B41FA5}">
                      <a16:colId xmlns:a16="http://schemas.microsoft.com/office/drawing/2014/main" val="3845417800"/>
                    </a:ext>
                  </a:extLst>
                </a:gridCol>
                <a:gridCol w="488026">
                  <a:extLst>
                    <a:ext uri="{9D8B030D-6E8A-4147-A177-3AD203B41FA5}">
                      <a16:colId xmlns:a16="http://schemas.microsoft.com/office/drawing/2014/main" val="1012785288"/>
                    </a:ext>
                  </a:extLst>
                </a:gridCol>
                <a:gridCol w="488026">
                  <a:extLst>
                    <a:ext uri="{9D8B030D-6E8A-4147-A177-3AD203B41FA5}">
                      <a16:colId xmlns:a16="http://schemas.microsoft.com/office/drawing/2014/main" val="284760731"/>
                    </a:ext>
                  </a:extLst>
                </a:gridCol>
                <a:gridCol w="488026">
                  <a:extLst>
                    <a:ext uri="{9D8B030D-6E8A-4147-A177-3AD203B41FA5}">
                      <a16:colId xmlns:a16="http://schemas.microsoft.com/office/drawing/2014/main" val="3440017225"/>
                    </a:ext>
                  </a:extLst>
                </a:gridCol>
                <a:gridCol w="488026">
                  <a:extLst>
                    <a:ext uri="{9D8B030D-6E8A-4147-A177-3AD203B41FA5}">
                      <a16:colId xmlns:a16="http://schemas.microsoft.com/office/drawing/2014/main" val="2186756529"/>
                    </a:ext>
                  </a:extLst>
                </a:gridCol>
                <a:gridCol w="488026">
                  <a:extLst>
                    <a:ext uri="{9D8B030D-6E8A-4147-A177-3AD203B41FA5}">
                      <a16:colId xmlns:a16="http://schemas.microsoft.com/office/drawing/2014/main" val="1410907560"/>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20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graphicFrame>
        <p:nvGraphicFramePr>
          <p:cNvPr id="7" name="Table 5">
            <a:extLst>
              <a:ext uri="{FF2B5EF4-FFF2-40B4-BE49-F238E27FC236}">
                <a16:creationId xmlns:a16="http://schemas.microsoft.com/office/drawing/2014/main" id="{185F00D1-354D-1C94-D14C-305BA9D4825B}"/>
              </a:ext>
            </a:extLst>
          </p:cNvPr>
          <p:cNvGraphicFramePr>
            <a:graphicFrameLocks/>
          </p:cNvGraphicFramePr>
          <p:nvPr/>
        </p:nvGraphicFramePr>
        <p:xfrm>
          <a:off x="6562165" y="5138413"/>
          <a:ext cx="2924676"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tblGrid>
              <a:tr h="370840">
                <a:tc>
                  <a:txBody>
                    <a:bodyPr/>
                    <a:lstStyle/>
                    <a:p>
                      <a:pPr algn="ctr"/>
                      <a:r>
                        <a:rPr lang="en-US" dirty="0">
                          <a:solidFill>
                            <a:schemeClr val="accent2"/>
                          </a:solidFill>
                        </a:rPr>
                        <a:t>20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
        <p:nvSpPr>
          <p:cNvPr id="8" name="TextBox 7">
            <a:extLst>
              <a:ext uri="{FF2B5EF4-FFF2-40B4-BE49-F238E27FC236}">
                <a16:creationId xmlns:a16="http://schemas.microsoft.com/office/drawing/2014/main" id="{D19EAEC2-F6FC-EEFC-4B25-5A116509A445}"/>
              </a:ext>
            </a:extLst>
          </p:cNvPr>
          <p:cNvSpPr txBox="1"/>
          <p:nvPr/>
        </p:nvSpPr>
        <p:spPr>
          <a:xfrm>
            <a:off x="795670" y="1514408"/>
            <a:ext cx="7768217" cy="523220"/>
          </a:xfrm>
          <a:prstGeom prst="rect">
            <a:avLst/>
          </a:prstGeom>
          <a:noFill/>
        </p:spPr>
        <p:txBody>
          <a:bodyPr wrap="none" rtlCol="0">
            <a:spAutoFit/>
          </a:bodyPr>
          <a:lstStyle/>
          <a:p>
            <a:r>
              <a:rPr lang="en-US" sz="2800" dirty="0"/>
              <a:t>U = 5 Unreserved positions, R = 3 reserved positions</a:t>
            </a:r>
          </a:p>
        </p:txBody>
      </p:sp>
      <p:sp>
        <p:nvSpPr>
          <p:cNvPr id="12" name="TextBox 11">
            <a:extLst>
              <a:ext uri="{FF2B5EF4-FFF2-40B4-BE49-F238E27FC236}">
                <a16:creationId xmlns:a16="http://schemas.microsoft.com/office/drawing/2014/main" id="{3848B4DC-0F42-1EB2-90E6-53142AE14E43}"/>
              </a:ext>
            </a:extLst>
          </p:cNvPr>
          <p:cNvSpPr txBox="1"/>
          <p:nvPr/>
        </p:nvSpPr>
        <p:spPr>
          <a:xfrm>
            <a:off x="795670" y="2204579"/>
            <a:ext cx="2364622" cy="523220"/>
          </a:xfrm>
          <a:prstGeom prst="rect">
            <a:avLst/>
          </a:prstGeom>
          <a:noFill/>
        </p:spPr>
        <p:txBody>
          <a:bodyPr wrap="none" rtlCol="0">
            <a:spAutoFit/>
          </a:bodyPr>
          <a:lstStyle/>
          <a:p>
            <a:r>
              <a:rPr lang="en-US" sz="2800" dirty="0"/>
              <a:t>Priority Order: </a:t>
            </a:r>
          </a:p>
        </p:txBody>
      </p:sp>
      <p:graphicFrame>
        <p:nvGraphicFramePr>
          <p:cNvPr id="13" name="Table 5">
            <a:extLst>
              <a:ext uri="{FF2B5EF4-FFF2-40B4-BE49-F238E27FC236}">
                <a16:creationId xmlns:a16="http://schemas.microsoft.com/office/drawing/2014/main" id="{85265AE2-4372-B451-F3F3-A1287E8070B2}"/>
              </a:ext>
            </a:extLst>
          </p:cNvPr>
          <p:cNvGraphicFramePr>
            <a:graphicFrameLocks/>
          </p:cNvGraphicFramePr>
          <p:nvPr/>
        </p:nvGraphicFramePr>
        <p:xfrm>
          <a:off x="6562165" y="5658720"/>
          <a:ext cx="2924676"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tblGrid>
              <a:tr h="370840">
                <a:tc>
                  <a:txBody>
                    <a:bodyPr/>
                    <a:lstStyle/>
                    <a:p>
                      <a:pPr algn="ctr"/>
                      <a:r>
                        <a:rPr lang="en-US" dirty="0">
                          <a:solidFill>
                            <a:schemeClr val="accent2"/>
                          </a:solidFill>
                        </a:rPr>
                        <a:t>20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Tree>
    <p:extLst>
      <p:ext uri="{BB962C8B-B14F-4D97-AF65-F5344CB8AC3E}">
        <p14:creationId xmlns:p14="http://schemas.microsoft.com/office/powerpoint/2010/main" val="632133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Engineering The Allocation </a:t>
            </a:r>
            <a:br>
              <a:rPr lang="en-US" dirty="0"/>
            </a:br>
            <a:r>
              <a:rPr lang="en-US" dirty="0"/>
              <a:t>of Public Resources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a:xfrm>
            <a:off x="1524000" y="4079875"/>
            <a:ext cx="9144000" cy="1655762"/>
          </a:xfrm>
        </p:spPr>
        <p:txBody>
          <a:bodyPr/>
          <a:lstStyle/>
          <a:p>
            <a:r>
              <a:rPr lang="en-US" dirty="0"/>
              <a:t>Professor Nick Arnosti</a:t>
            </a:r>
          </a:p>
          <a:p>
            <a:r>
              <a:rPr lang="en-US" dirty="0"/>
              <a:t>University of Minnesota</a:t>
            </a:r>
          </a:p>
        </p:txBody>
      </p:sp>
      <p:sp>
        <p:nvSpPr>
          <p:cNvPr id="4" name="Slide Number Placeholder 3">
            <a:extLst>
              <a:ext uri="{FF2B5EF4-FFF2-40B4-BE49-F238E27FC236}">
                <a16:creationId xmlns:a16="http://schemas.microsoft.com/office/drawing/2014/main" id="{BE34999E-5364-FD4E-8F5F-0E19DB5EC3F8}"/>
              </a:ext>
            </a:extLst>
          </p:cNvPr>
          <p:cNvSpPr>
            <a:spLocks noGrp="1"/>
          </p:cNvSpPr>
          <p:nvPr>
            <p:ph type="sldNum" sz="quarter" idx="12"/>
          </p:nvPr>
        </p:nvSpPr>
        <p:spPr/>
        <p:txBody>
          <a:bodyPr/>
          <a:lstStyle/>
          <a:p>
            <a:fld id="{9E969584-4773-A84E-8391-EEC4BE76D611}" type="slidenum">
              <a:rPr lang="en-US" smtClean="0"/>
              <a:t>57</a:t>
            </a:fld>
            <a:endParaRPr lang="en-US" dirty="0"/>
          </a:p>
        </p:txBody>
      </p:sp>
    </p:spTree>
    <p:extLst>
      <p:ext uri="{BB962C8B-B14F-4D97-AF65-F5344CB8AC3E}">
        <p14:creationId xmlns:p14="http://schemas.microsoft.com/office/powerpoint/2010/main" val="825015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92EE-F7ED-3C78-E229-1BA88C5677AC}"/>
              </a:ext>
            </a:extLst>
          </p:cNvPr>
          <p:cNvSpPr>
            <a:spLocks noGrp="1"/>
          </p:cNvSpPr>
          <p:nvPr>
            <p:ph type="title"/>
          </p:nvPr>
        </p:nvSpPr>
        <p:spPr/>
        <p:txBody>
          <a:bodyPr/>
          <a:lstStyle/>
          <a:p>
            <a:r>
              <a:rPr lang="en-US" dirty="0"/>
              <a:t>Last Class</a:t>
            </a:r>
          </a:p>
        </p:txBody>
      </p:sp>
      <p:sp>
        <p:nvSpPr>
          <p:cNvPr id="3" name="Content Placeholder 2">
            <a:extLst>
              <a:ext uri="{FF2B5EF4-FFF2-40B4-BE49-F238E27FC236}">
                <a16:creationId xmlns:a16="http://schemas.microsoft.com/office/drawing/2014/main" id="{44BBE4C5-AB91-4122-55D5-5FB434313E66}"/>
              </a:ext>
            </a:extLst>
          </p:cNvPr>
          <p:cNvSpPr>
            <a:spLocks noGrp="1"/>
          </p:cNvSpPr>
          <p:nvPr>
            <p:ph idx="1"/>
          </p:nvPr>
        </p:nvSpPr>
        <p:spPr/>
        <p:txBody>
          <a:bodyPr>
            <a:normAutofit/>
          </a:bodyPr>
          <a:lstStyle/>
          <a:p>
            <a:pPr marL="0" indent="0">
              <a:buNone/>
            </a:pPr>
            <a:r>
              <a:rPr lang="en-US" dirty="0"/>
              <a:t>Since 2005, the law governing H1B visa allocation has not changed.</a:t>
            </a:r>
          </a:p>
          <a:p>
            <a:pPr marL="0" indent="0">
              <a:buNone/>
            </a:pPr>
            <a:r>
              <a:rPr lang="en-US" dirty="0"/>
              <a:t>However, policies implementing the law have changed several times.</a:t>
            </a:r>
          </a:p>
          <a:p>
            <a:pPr marL="0" indent="0">
              <a:buNone/>
            </a:pPr>
            <a:endParaRPr lang="en-US" dirty="0"/>
          </a:p>
          <a:p>
            <a:pPr marL="0" indent="0">
              <a:buNone/>
            </a:pPr>
            <a:r>
              <a:rPr lang="en-US" dirty="0"/>
              <a:t>Most recent change: swap order of lotteries to increase success rate for applicants with advanced degrees (and decrease success for others).</a:t>
            </a:r>
          </a:p>
          <a:p>
            <a:pPr marL="0" indent="0">
              <a:buNone/>
            </a:pPr>
            <a:endParaRPr lang="en-US" dirty="0"/>
          </a:p>
          <a:p>
            <a:pPr marL="0" indent="0">
              <a:buNone/>
            </a:pPr>
            <a:r>
              <a:rPr lang="en-US" dirty="0"/>
              <a:t>How consequential are these re-interpretations of the law?</a:t>
            </a:r>
          </a:p>
        </p:txBody>
      </p:sp>
      <p:sp>
        <p:nvSpPr>
          <p:cNvPr id="4" name="Slide Number Placeholder 3">
            <a:extLst>
              <a:ext uri="{FF2B5EF4-FFF2-40B4-BE49-F238E27FC236}">
                <a16:creationId xmlns:a16="http://schemas.microsoft.com/office/drawing/2014/main" id="{F7FFECBD-F1A2-99C7-2BF8-725B041F75FE}"/>
              </a:ext>
            </a:extLst>
          </p:cNvPr>
          <p:cNvSpPr>
            <a:spLocks noGrp="1"/>
          </p:cNvSpPr>
          <p:nvPr>
            <p:ph type="sldNum" sz="quarter" idx="12"/>
          </p:nvPr>
        </p:nvSpPr>
        <p:spPr/>
        <p:txBody>
          <a:bodyPr/>
          <a:lstStyle/>
          <a:p>
            <a:fld id="{9E969584-4773-A84E-8391-EEC4BE76D611}" type="slidenum">
              <a:rPr lang="en-US" smtClean="0"/>
              <a:t>58</a:t>
            </a:fld>
            <a:endParaRPr lang="en-US"/>
          </a:p>
        </p:txBody>
      </p:sp>
    </p:spTree>
    <p:extLst>
      <p:ext uri="{BB962C8B-B14F-4D97-AF65-F5344CB8AC3E}">
        <p14:creationId xmlns:p14="http://schemas.microsoft.com/office/powerpoint/2010/main" val="314499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B3F6-257E-8299-3AAD-642D58195D2C}"/>
              </a:ext>
            </a:extLst>
          </p:cNvPr>
          <p:cNvSpPr>
            <a:spLocks noGrp="1"/>
          </p:cNvSpPr>
          <p:nvPr>
            <p:ph type="title"/>
          </p:nvPr>
        </p:nvSpPr>
        <p:spPr/>
        <p:txBody>
          <a:bodyPr/>
          <a:lstStyle/>
          <a:p>
            <a:r>
              <a:rPr lang="en-US" dirty="0"/>
              <a:t>By the end of class, you will be able to…</a:t>
            </a:r>
          </a:p>
        </p:txBody>
      </p:sp>
      <p:sp>
        <p:nvSpPr>
          <p:cNvPr id="3" name="Content Placeholder 2">
            <a:extLst>
              <a:ext uri="{FF2B5EF4-FFF2-40B4-BE49-F238E27FC236}">
                <a16:creationId xmlns:a16="http://schemas.microsoft.com/office/drawing/2014/main" id="{5500617E-BC0F-DC28-C898-99FDD1B4D9DF}"/>
              </a:ext>
            </a:extLst>
          </p:cNvPr>
          <p:cNvSpPr>
            <a:spLocks noGrp="1"/>
          </p:cNvSpPr>
          <p:nvPr>
            <p:ph idx="1"/>
          </p:nvPr>
        </p:nvSpPr>
        <p:spPr>
          <a:xfrm>
            <a:off x="838200" y="1825625"/>
            <a:ext cx="10763250" cy="4351338"/>
          </a:xfrm>
        </p:spPr>
        <p:txBody>
          <a:bodyPr/>
          <a:lstStyle/>
          <a:p>
            <a:pPr marL="0" indent="0">
              <a:buNone/>
            </a:pPr>
            <a:endParaRPr lang="en-US" dirty="0"/>
          </a:p>
          <a:p>
            <a:r>
              <a:rPr lang="en-US" dirty="0"/>
              <a:t>Describe 4 algorithms that have implemented H1B law since 2005.</a:t>
            </a:r>
          </a:p>
          <a:p>
            <a:endParaRPr lang="en-US" dirty="0"/>
          </a:p>
          <a:p>
            <a:r>
              <a:rPr lang="en-US" dirty="0"/>
              <a:t>Say which procedures are better for applicants with advanced degrees.</a:t>
            </a:r>
          </a:p>
          <a:p>
            <a:endParaRPr lang="en-US" dirty="0"/>
          </a:p>
          <a:p>
            <a:r>
              <a:rPr lang="en-US" dirty="0"/>
              <a:t>Calculate the number of successful degree-holders for examples with  (</a:t>
            </a:r>
            <a:r>
              <a:rPr lang="en-US" dirty="0" err="1"/>
              <a:t>i</a:t>
            </a:r>
            <a:r>
              <a:rPr lang="en-US" dirty="0"/>
              <a:t>) a given priority order, and (ii) a random priority order.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A5EC6E5-A930-6682-45EE-996977B30CD0}"/>
              </a:ext>
            </a:extLst>
          </p:cNvPr>
          <p:cNvSpPr>
            <a:spLocks noGrp="1"/>
          </p:cNvSpPr>
          <p:nvPr>
            <p:ph type="sldNum" sz="quarter" idx="12"/>
          </p:nvPr>
        </p:nvSpPr>
        <p:spPr/>
        <p:txBody>
          <a:bodyPr/>
          <a:lstStyle/>
          <a:p>
            <a:fld id="{9E969584-4773-A84E-8391-EEC4BE76D611}" type="slidenum">
              <a:rPr lang="en-US" smtClean="0"/>
              <a:t>5</a:t>
            </a:fld>
            <a:endParaRPr lang="en-US"/>
          </a:p>
        </p:txBody>
      </p:sp>
    </p:spTree>
    <p:extLst>
      <p:ext uri="{BB962C8B-B14F-4D97-AF65-F5344CB8AC3E}">
        <p14:creationId xmlns:p14="http://schemas.microsoft.com/office/powerpoint/2010/main" val="4222233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D775-7BD3-24E3-2A22-F46CAD13504D}"/>
              </a:ext>
            </a:extLst>
          </p:cNvPr>
          <p:cNvSpPr>
            <a:spLocks noGrp="1"/>
          </p:cNvSpPr>
          <p:nvPr>
            <p:ph type="title"/>
          </p:nvPr>
        </p:nvSpPr>
        <p:spPr/>
        <p:txBody>
          <a:bodyPr/>
          <a:lstStyle/>
          <a:p>
            <a:r>
              <a:rPr lang="en-US" dirty="0"/>
              <a:t>Homework Problem (Fiscal Year 2023)</a:t>
            </a:r>
          </a:p>
        </p:txBody>
      </p:sp>
      <p:sp>
        <p:nvSpPr>
          <p:cNvPr id="3" name="Content Placeholder 2">
            <a:extLst>
              <a:ext uri="{FF2B5EF4-FFF2-40B4-BE49-F238E27FC236}">
                <a16:creationId xmlns:a16="http://schemas.microsoft.com/office/drawing/2014/main" id="{BB678624-EF7E-C79B-D6AE-6A86C15EEFB7}"/>
              </a:ext>
            </a:extLst>
          </p:cNvPr>
          <p:cNvSpPr>
            <a:spLocks noGrp="1"/>
          </p:cNvSpPr>
          <p:nvPr>
            <p:ph idx="1"/>
          </p:nvPr>
        </p:nvSpPr>
        <p:spPr/>
        <p:txBody>
          <a:bodyPr>
            <a:normAutofit fontScale="92500"/>
          </a:bodyPr>
          <a:lstStyle/>
          <a:p>
            <a:pPr marL="0" indent="0">
              <a:buNone/>
            </a:pPr>
            <a:endParaRPr lang="en-US" dirty="0"/>
          </a:p>
          <a:p>
            <a:pPr marL="0" indent="0">
              <a:buNone/>
            </a:pPr>
            <a:r>
              <a:rPr lang="en-US" dirty="0"/>
              <a:t>For </a:t>
            </a:r>
            <a:r>
              <a:rPr lang="en-US" dirty="0">
                <a:hlinkClick r:id="rId2"/>
              </a:rPr>
              <a:t>Fiscal Year 2023</a:t>
            </a:r>
            <a:r>
              <a:rPr lang="en-US" dirty="0"/>
              <a:t>, USCIS received 483,927 applications. Of these, 150,017 were for applicants eligible for the advanced degree exemption.</a:t>
            </a:r>
          </a:p>
          <a:p>
            <a:pPr marL="0" indent="0">
              <a:buNone/>
            </a:pPr>
            <a:r>
              <a:rPr lang="en-US" dirty="0"/>
              <a:t> </a:t>
            </a:r>
          </a:p>
          <a:p>
            <a:pPr marL="0" indent="0">
              <a:buNone/>
            </a:pPr>
            <a:r>
              <a:rPr lang="en-US" dirty="0"/>
              <a:t>Recall that the US holds two lotteries: it first holds a lottery for 65,000 visas among all applicants, and then holds a lottery for 20,000 visas among advanced degree holders who did not win the first lottery. Given this policy, how many visas do you expect to be won by advanced degree holders? </a:t>
            </a:r>
          </a:p>
          <a:p>
            <a:pPr marL="0" indent="0">
              <a:buNone/>
            </a:pPr>
            <a:r>
              <a:rPr lang="en-US" dirty="0"/>
              <a:t> </a:t>
            </a:r>
          </a:p>
          <a:p>
            <a:pPr marL="0" indent="0">
              <a:buNone/>
            </a:pP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F78993CF-F34A-9BED-2BF8-D5DF19C39ABD}"/>
              </a:ext>
            </a:extLst>
          </p:cNvPr>
          <p:cNvSpPr>
            <a:spLocks noGrp="1"/>
          </p:cNvSpPr>
          <p:nvPr>
            <p:ph type="sldNum" sz="quarter" idx="12"/>
          </p:nvPr>
        </p:nvSpPr>
        <p:spPr/>
        <p:txBody>
          <a:bodyPr/>
          <a:lstStyle/>
          <a:p>
            <a:fld id="{9E969584-4773-A84E-8391-EEC4BE76D611}" type="slidenum">
              <a:rPr lang="en-US" smtClean="0"/>
              <a:t>59</a:t>
            </a:fld>
            <a:endParaRPr lang="en-US"/>
          </a:p>
        </p:txBody>
      </p:sp>
    </p:spTree>
    <p:extLst>
      <p:ext uri="{BB962C8B-B14F-4D97-AF65-F5344CB8AC3E}">
        <p14:creationId xmlns:p14="http://schemas.microsoft.com/office/powerpoint/2010/main" val="1302434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BE8F-3D2F-166B-66A1-D2A2CF8CD2AD}"/>
              </a:ext>
            </a:extLst>
          </p:cNvPr>
          <p:cNvSpPr>
            <a:spLocks noGrp="1"/>
          </p:cNvSpPr>
          <p:nvPr>
            <p:ph type="title"/>
          </p:nvPr>
        </p:nvSpPr>
        <p:spPr>
          <a:xfrm>
            <a:off x="838200" y="54067"/>
            <a:ext cx="10515600" cy="1325563"/>
          </a:xfrm>
        </p:spPr>
        <p:txBody>
          <a:bodyPr/>
          <a:lstStyle/>
          <a:p>
            <a:r>
              <a:rPr lang="es-ES_tradnl" dirty="0" err="1"/>
              <a:t>Different</a:t>
            </a:r>
            <a:r>
              <a:rPr lang="es-ES_tradnl" dirty="0"/>
              <a:t> </a:t>
            </a:r>
            <a:r>
              <a:rPr lang="es-ES_tradnl" dirty="0" err="1"/>
              <a:t>Ways</a:t>
            </a:r>
            <a:r>
              <a:rPr lang="es-ES_tradnl" dirty="0"/>
              <a:t> </a:t>
            </a:r>
            <a:r>
              <a:rPr lang="es-ES_tradnl" dirty="0" err="1"/>
              <a:t>to</a:t>
            </a:r>
            <a:r>
              <a:rPr lang="es-ES_tradnl" dirty="0"/>
              <a:t> </a:t>
            </a:r>
            <a:r>
              <a:rPr lang="es-ES_tradnl" dirty="0" err="1"/>
              <a:t>Implement</a:t>
            </a:r>
            <a:r>
              <a:rPr lang="es-ES_tradnl" dirty="0"/>
              <a:t> H1B Visa </a:t>
            </a:r>
            <a:r>
              <a:rPr lang="es-ES_tradnl" dirty="0" err="1"/>
              <a:t>Lottery</a:t>
            </a:r>
            <a:endParaRPr lang="es-ES_tradnl" dirty="0"/>
          </a:p>
        </p:txBody>
      </p:sp>
      <p:sp>
        <p:nvSpPr>
          <p:cNvPr id="3" name="Content Placeholder 2">
            <a:extLst>
              <a:ext uri="{FF2B5EF4-FFF2-40B4-BE49-F238E27FC236}">
                <a16:creationId xmlns:a16="http://schemas.microsoft.com/office/drawing/2014/main" id="{903582CC-0621-2967-BC0D-9AB35629F6C8}"/>
              </a:ext>
            </a:extLst>
          </p:cNvPr>
          <p:cNvSpPr>
            <a:spLocks noGrp="1"/>
          </p:cNvSpPr>
          <p:nvPr>
            <p:ph idx="1"/>
          </p:nvPr>
        </p:nvSpPr>
        <p:spPr>
          <a:xfrm>
            <a:off x="302941" y="2676293"/>
            <a:ext cx="10515600" cy="4045182"/>
          </a:xfrm>
        </p:spPr>
        <p:txBody>
          <a:bodyPr>
            <a:normAutofit/>
          </a:bodyPr>
          <a:lstStyle/>
          <a:p>
            <a:pPr marL="0" indent="0">
              <a:buNone/>
            </a:pPr>
            <a:endParaRPr lang="es-ES_tradnl" dirty="0"/>
          </a:p>
          <a:p>
            <a:pPr marL="0" indent="0">
              <a:buNone/>
            </a:pPr>
            <a:endParaRPr lang="es-ES_tradnl" dirty="0"/>
          </a:p>
          <a:p>
            <a:pPr marL="0" indent="0">
              <a:buNone/>
            </a:pPr>
            <a:endParaRPr lang="es-ES_tradnl" dirty="0"/>
          </a:p>
        </p:txBody>
      </p:sp>
      <p:sp>
        <p:nvSpPr>
          <p:cNvPr id="4" name="Slide Number Placeholder 3">
            <a:extLst>
              <a:ext uri="{FF2B5EF4-FFF2-40B4-BE49-F238E27FC236}">
                <a16:creationId xmlns:a16="http://schemas.microsoft.com/office/drawing/2014/main" id="{462545FD-2707-63AC-A625-115E96E73873}"/>
              </a:ext>
            </a:extLst>
          </p:cNvPr>
          <p:cNvSpPr>
            <a:spLocks noGrp="1"/>
          </p:cNvSpPr>
          <p:nvPr>
            <p:ph type="sldNum" sz="quarter" idx="12"/>
          </p:nvPr>
        </p:nvSpPr>
        <p:spPr/>
        <p:txBody>
          <a:bodyPr/>
          <a:lstStyle/>
          <a:p>
            <a:fld id="{9E969584-4773-A84E-8391-EEC4BE76D611}" type="slidenum">
              <a:rPr lang="en-US" smtClean="0"/>
              <a:t>60</a:t>
            </a:fld>
            <a:endParaRPr lang="en-US"/>
          </a:p>
        </p:txBody>
      </p:sp>
      <p:graphicFrame>
        <p:nvGraphicFramePr>
          <p:cNvPr id="5" name="Table 5">
            <a:extLst>
              <a:ext uri="{FF2B5EF4-FFF2-40B4-BE49-F238E27FC236}">
                <a16:creationId xmlns:a16="http://schemas.microsoft.com/office/drawing/2014/main" id="{45C46FAA-43E6-DF20-1467-89A86E4A10D4}"/>
              </a:ext>
            </a:extLst>
          </p:cNvPr>
          <p:cNvGraphicFramePr>
            <a:graphicFrameLocks noGrp="1"/>
          </p:cNvGraphicFramePr>
          <p:nvPr/>
        </p:nvGraphicFramePr>
        <p:xfrm>
          <a:off x="1010114" y="1115301"/>
          <a:ext cx="10171771" cy="4724400"/>
        </p:xfrm>
        <a:graphic>
          <a:graphicData uri="http://schemas.openxmlformats.org/drawingml/2006/table">
            <a:tbl>
              <a:tblPr firstRow="1" bandRow="1">
                <a:tableStyleId>{5C22544A-7EE6-4342-B048-85BDC9FD1C3A}</a:tableStyleId>
              </a:tblPr>
              <a:tblGrid>
                <a:gridCol w="3842414">
                  <a:extLst>
                    <a:ext uri="{9D8B030D-6E8A-4147-A177-3AD203B41FA5}">
                      <a16:colId xmlns:a16="http://schemas.microsoft.com/office/drawing/2014/main" val="3096603648"/>
                    </a:ext>
                  </a:extLst>
                </a:gridCol>
                <a:gridCol w="2157145">
                  <a:extLst>
                    <a:ext uri="{9D8B030D-6E8A-4147-A177-3AD203B41FA5}">
                      <a16:colId xmlns:a16="http://schemas.microsoft.com/office/drawing/2014/main" val="2580200745"/>
                    </a:ext>
                  </a:extLst>
                </a:gridCol>
                <a:gridCol w="2091000">
                  <a:extLst>
                    <a:ext uri="{9D8B030D-6E8A-4147-A177-3AD203B41FA5}">
                      <a16:colId xmlns:a16="http://schemas.microsoft.com/office/drawing/2014/main" val="1200136565"/>
                    </a:ext>
                  </a:extLst>
                </a:gridCol>
                <a:gridCol w="2081212">
                  <a:extLst>
                    <a:ext uri="{9D8B030D-6E8A-4147-A177-3AD203B41FA5}">
                      <a16:colId xmlns:a16="http://schemas.microsoft.com/office/drawing/2014/main" val="1873900717"/>
                    </a:ext>
                  </a:extLst>
                </a:gridCol>
              </a:tblGrid>
              <a:tr h="370840">
                <a:tc>
                  <a:txBody>
                    <a:bodyPr/>
                    <a:lstStyle/>
                    <a:p>
                      <a:endParaRPr lang="es-ES_tradnl" sz="2800" dirty="0"/>
                    </a:p>
                  </a:txBody>
                  <a:tcPr/>
                </a:tc>
                <a:tc>
                  <a:txBody>
                    <a:bodyPr/>
                    <a:lstStyle/>
                    <a:p>
                      <a:r>
                        <a:rPr lang="es-ES_tradnl" sz="2800" dirty="0"/>
                        <a:t># </a:t>
                      </a:r>
                      <a:r>
                        <a:rPr lang="es-ES_tradnl" sz="2800" dirty="0" err="1"/>
                        <a:t>Successful</a:t>
                      </a:r>
                      <a:r>
                        <a:rPr lang="es-ES_tradnl" sz="2800" dirty="0"/>
                        <a:t> R-Eligible</a:t>
                      </a:r>
                    </a:p>
                  </a:txBody>
                  <a:tcPr/>
                </a:tc>
                <a:tc>
                  <a:txBody>
                    <a:bodyPr/>
                    <a:lstStyle/>
                    <a:p>
                      <a:r>
                        <a:rPr lang="es-ES_tradnl" sz="2800" dirty="0"/>
                        <a:t>R-Eligible </a:t>
                      </a:r>
                      <a:r>
                        <a:rPr lang="es-ES_tradnl" sz="2800" dirty="0" err="1"/>
                        <a:t>Success</a:t>
                      </a:r>
                      <a:r>
                        <a:rPr lang="es-ES_tradnl" sz="2800" dirty="0"/>
                        <a:t> </a:t>
                      </a:r>
                      <a:r>
                        <a:rPr lang="es-ES_tradnl" sz="2800" dirty="0" err="1"/>
                        <a:t>Rate</a:t>
                      </a:r>
                      <a:endParaRPr lang="es-ES_tradnl" sz="2800" dirty="0"/>
                    </a:p>
                  </a:txBody>
                  <a:tcPr/>
                </a:tc>
                <a:tc>
                  <a:txBody>
                    <a:bodyPr/>
                    <a:lstStyle/>
                    <a:p>
                      <a:r>
                        <a:rPr lang="es-ES_tradnl" sz="2800" dirty="0"/>
                        <a:t>R-</a:t>
                      </a:r>
                      <a:r>
                        <a:rPr lang="es-ES_tradnl" sz="2800" dirty="0" err="1"/>
                        <a:t>Ineligible</a:t>
                      </a:r>
                      <a:endParaRPr lang="es-ES_tradnl" sz="2800" dirty="0"/>
                    </a:p>
                    <a:p>
                      <a:r>
                        <a:rPr lang="es-ES_tradnl" sz="2800" dirty="0" err="1"/>
                        <a:t>Success</a:t>
                      </a:r>
                      <a:r>
                        <a:rPr lang="es-ES_tradnl" sz="2800" dirty="0"/>
                        <a:t> </a:t>
                      </a:r>
                      <a:r>
                        <a:rPr lang="es-ES_tradnl" sz="2800" dirty="0" err="1"/>
                        <a:t>Rate</a:t>
                      </a:r>
                      <a:endParaRPr lang="es-ES_tradnl" sz="2800" dirty="0"/>
                    </a:p>
                  </a:txBody>
                  <a:tcPr/>
                </a:tc>
                <a:extLst>
                  <a:ext uri="{0D108BD9-81ED-4DB2-BD59-A6C34878D82A}">
                    <a16:rowId xmlns:a16="http://schemas.microsoft.com/office/drawing/2014/main" val="6985087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err="1"/>
                        <a:t>One</a:t>
                      </a:r>
                      <a:r>
                        <a:rPr lang="es-ES_tradnl" sz="2800" dirty="0"/>
                        <a:t> </a:t>
                      </a:r>
                      <a:r>
                        <a:rPr lang="es-ES_tradnl" sz="2800" dirty="0" err="1"/>
                        <a:t>Lottery</a:t>
                      </a:r>
                      <a:r>
                        <a:rPr lang="es-ES_tradnl"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err="1"/>
                        <a:t>Exemptions</a:t>
                      </a:r>
                      <a:r>
                        <a:rPr lang="es-ES_tradnl" sz="2800" dirty="0"/>
                        <a:t> </a:t>
                      </a:r>
                      <a:r>
                        <a:rPr lang="es-ES_tradnl" sz="2800" dirty="0" err="1"/>
                        <a:t>First</a:t>
                      </a:r>
                      <a:endParaRPr lang="es-ES_tradnl" sz="2800" dirty="0"/>
                    </a:p>
                  </a:txBody>
                  <a:tcPr/>
                </a:tc>
                <a:tc>
                  <a:txBody>
                    <a:bodyPr/>
                    <a:lstStyle/>
                    <a:p>
                      <a:pPr algn="ctr"/>
                      <a:r>
                        <a:rPr lang="es-ES_tradnl" sz="2800" dirty="0"/>
                        <a:t>26,350</a:t>
                      </a:r>
                    </a:p>
                  </a:txBody>
                  <a:tcPr/>
                </a:tc>
                <a:tc>
                  <a:txBody>
                    <a:bodyPr/>
                    <a:lstStyle/>
                    <a:p>
                      <a:pPr algn="ctr"/>
                      <a:r>
                        <a:rPr lang="es-ES_tradnl" sz="2800" dirty="0"/>
                        <a:t>17.6%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dirty="0"/>
                        <a:t>17.6%</a:t>
                      </a:r>
                    </a:p>
                    <a:p>
                      <a:pPr algn="ctr"/>
                      <a:endParaRPr lang="es-ES_tradnl" sz="2800" dirty="0"/>
                    </a:p>
                  </a:txBody>
                  <a:tcPr/>
                </a:tc>
                <a:extLst>
                  <a:ext uri="{0D108BD9-81ED-4DB2-BD59-A6C34878D82A}">
                    <a16:rowId xmlns:a16="http://schemas.microsoft.com/office/drawing/2014/main" val="40718014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err="1"/>
                        <a:t>Two</a:t>
                      </a:r>
                      <a:r>
                        <a:rPr lang="es-ES_tradnl" sz="2800" dirty="0"/>
                        <a:t> </a:t>
                      </a:r>
                      <a:r>
                        <a:rPr lang="es-ES_tradnl" sz="2800" dirty="0" err="1"/>
                        <a:t>Lotteries</a:t>
                      </a:r>
                      <a:r>
                        <a:rPr lang="es-ES_tradnl"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err="1"/>
                        <a:t>Reserved</a:t>
                      </a:r>
                      <a:r>
                        <a:rPr lang="es-ES_tradnl" sz="2800" dirty="0"/>
                        <a:t>-Open</a:t>
                      </a:r>
                    </a:p>
                  </a:txBody>
                  <a:tcPr/>
                </a:tc>
                <a:tc>
                  <a:txBody>
                    <a:bodyPr/>
                    <a:lstStyle/>
                    <a:p>
                      <a:pPr algn="ctr"/>
                      <a:r>
                        <a:rPr lang="es-ES_tradnl" sz="2800" dirty="0"/>
                        <a:t>38,217</a:t>
                      </a:r>
                    </a:p>
                  </a:txBody>
                  <a:tcPr/>
                </a:tc>
                <a:tc>
                  <a:txBody>
                    <a:bodyPr/>
                    <a:lstStyle/>
                    <a:p>
                      <a:pPr algn="ctr"/>
                      <a:r>
                        <a:rPr lang="es-ES_tradnl" sz="2800" dirty="0"/>
                        <a:t>25.5%</a:t>
                      </a:r>
                    </a:p>
                  </a:txBody>
                  <a:tcPr/>
                </a:tc>
                <a:tc>
                  <a:txBody>
                    <a:bodyPr/>
                    <a:lstStyle/>
                    <a:p>
                      <a:pPr algn="ctr"/>
                      <a:r>
                        <a:rPr lang="es-ES_tradnl" sz="2800" dirty="0"/>
                        <a:t>14.0%</a:t>
                      </a:r>
                    </a:p>
                  </a:txBody>
                  <a:tcPr/>
                </a:tc>
                <a:extLst>
                  <a:ext uri="{0D108BD9-81ED-4DB2-BD59-A6C34878D82A}">
                    <a16:rowId xmlns:a16="http://schemas.microsoft.com/office/drawing/2014/main" val="3500366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err="1"/>
                        <a:t>Two</a:t>
                      </a:r>
                      <a:r>
                        <a:rPr lang="es-ES_tradnl" sz="2800" dirty="0"/>
                        <a:t> </a:t>
                      </a:r>
                      <a:r>
                        <a:rPr lang="es-ES_tradnl" sz="2800" dirty="0" err="1"/>
                        <a:t>Lotteries</a:t>
                      </a:r>
                      <a:r>
                        <a:rPr lang="es-ES_tradnl"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a:t>Open-</a:t>
                      </a:r>
                      <a:r>
                        <a:rPr lang="es-ES_tradnl" sz="2800" dirty="0" err="1"/>
                        <a:t>Reserved</a:t>
                      </a:r>
                      <a:endParaRPr lang="es-ES_tradnl"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dirty="0"/>
                        <a:t>40,150</a:t>
                      </a:r>
                    </a:p>
                  </a:txBody>
                  <a:tcPr/>
                </a:tc>
                <a:tc>
                  <a:txBody>
                    <a:bodyPr/>
                    <a:lstStyle/>
                    <a:p>
                      <a:pPr algn="ctr"/>
                      <a:r>
                        <a:rPr lang="es-ES_tradnl" sz="2800" dirty="0"/>
                        <a:t>26.8%</a:t>
                      </a:r>
                    </a:p>
                  </a:txBody>
                  <a:tcPr/>
                </a:tc>
                <a:tc>
                  <a:txBody>
                    <a:bodyPr/>
                    <a:lstStyle/>
                    <a:p>
                      <a:pPr algn="ctr"/>
                      <a:r>
                        <a:rPr lang="es-ES_tradnl" sz="2800" dirty="0"/>
                        <a:t>13.4%</a:t>
                      </a:r>
                    </a:p>
                  </a:txBody>
                  <a:tcPr/>
                </a:tc>
                <a:extLst>
                  <a:ext uri="{0D108BD9-81ED-4DB2-BD59-A6C34878D82A}">
                    <a16:rowId xmlns:a16="http://schemas.microsoft.com/office/drawing/2014/main" val="8976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err="1"/>
                        <a:t>One</a:t>
                      </a:r>
                      <a:r>
                        <a:rPr lang="es-ES_tradnl" sz="2800" dirty="0"/>
                        <a:t> </a:t>
                      </a:r>
                      <a:r>
                        <a:rPr lang="es-ES_tradnl" sz="2800" dirty="0" err="1"/>
                        <a:t>Lottery</a:t>
                      </a:r>
                      <a:r>
                        <a:rPr lang="es-ES_tradnl"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dirty="0" err="1"/>
                        <a:t>Over</a:t>
                      </a:r>
                      <a:r>
                        <a:rPr lang="es-ES_tradnl" sz="2800" dirty="0"/>
                        <a:t> and </a:t>
                      </a:r>
                      <a:r>
                        <a:rPr lang="es-ES_tradnl" sz="2800" dirty="0" err="1"/>
                        <a:t>Above</a:t>
                      </a:r>
                      <a:endParaRPr lang="es-ES_tradnl" sz="2800" dirty="0"/>
                    </a:p>
                  </a:txBody>
                  <a:tcPr/>
                </a:tc>
                <a:tc>
                  <a:txBody>
                    <a:bodyPr/>
                    <a:lstStyle/>
                    <a:p>
                      <a:pPr algn="ctr"/>
                      <a:r>
                        <a:rPr lang="es-ES_tradnl" sz="2800" dirty="0"/>
                        <a:t>40,150</a:t>
                      </a:r>
                    </a:p>
                  </a:txBody>
                  <a:tcPr/>
                </a:tc>
                <a:tc>
                  <a:txBody>
                    <a:bodyPr/>
                    <a:lstStyle/>
                    <a:p>
                      <a:pPr algn="ctr"/>
                      <a:r>
                        <a:rPr lang="es-ES_tradnl" sz="2800" dirty="0"/>
                        <a:t>26.8%</a:t>
                      </a:r>
                    </a:p>
                  </a:txBody>
                  <a:tcPr/>
                </a:tc>
                <a:tc>
                  <a:txBody>
                    <a:bodyPr/>
                    <a:lstStyle/>
                    <a:p>
                      <a:pPr algn="ctr"/>
                      <a:r>
                        <a:rPr lang="es-ES_tradnl" sz="2800" dirty="0"/>
                        <a:t>13.4%</a:t>
                      </a:r>
                    </a:p>
                  </a:txBody>
                  <a:tcPr/>
                </a:tc>
                <a:extLst>
                  <a:ext uri="{0D108BD9-81ED-4DB2-BD59-A6C34878D82A}">
                    <a16:rowId xmlns:a16="http://schemas.microsoft.com/office/drawing/2014/main" val="3869610399"/>
                  </a:ext>
                </a:extLst>
              </a:tr>
            </a:tbl>
          </a:graphicData>
        </a:graphic>
      </p:graphicFrame>
      <p:sp>
        <p:nvSpPr>
          <p:cNvPr id="6" name="TextBox 5">
            <a:extLst>
              <a:ext uri="{FF2B5EF4-FFF2-40B4-BE49-F238E27FC236}">
                <a16:creationId xmlns:a16="http://schemas.microsoft.com/office/drawing/2014/main" id="{05AD8E10-793A-DCB4-B404-63C0A92647A4}"/>
              </a:ext>
            </a:extLst>
          </p:cNvPr>
          <p:cNvSpPr txBox="1"/>
          <p:nvPr/>
        </p:nvSpPr>
        <p:spPr>
          <a:xfrm>
            <a:off x="1042988" y="5879296"/>
            <a:ext cx="10138897" cy="954107"/>
          </a:xfrm>
          <a:prstGeom prst="rect">
            <a:avLst/>
          </a:prstGeom>
          <a:noFill/>
        </p:spPr>
        <p:txBody>
          <a:bodyPr wrap="square" rtlCol="0">
            <a:spAutoFit/>
          </a:bodyPr>
          <a:lstStyle/>
          <a:p>
            <a:r>
              <a:rPr lang="es-ES_tradnl" sz="2800" dirty="0"/>
              <a:t>Are </a:t>
            </a:r>
            <a:r>
              <a:rPr lang="es-ES_tradnl" sz="2800" dirty="0" err="1"/>
              <a:t>there</a:t>
            </a:r>
            <a:r>
              <a:rPr lang="es-ES_tradnl" sz="2800" dirty="0"/>
              <a:t> “</a:t>
            </a:r>
            <a:r>
              <a:rPr lang="es-ES_tradnl" sz="2800" dirty="0" err="1"/>
              <a:t>reasonable</a:t>
            </a:r>
            <a:r>
              <a:rPr lang="es-ES_tradnl" sz="2800" dirty="0"/>
              <a:t>” </a:t>
            </a:r>
            <a:r>
              <a:rPr lang="es-ES_tradnl" sz="2800" dirty="0" err="1"/>
              <a:t>interpretations</a:t>
            </a:r>
            <a:r>
              <a:rPr lang="es-ES_tradnl" sz="2800" dirty="0"/>
              <a:t> </a:t>
            </a:r>
            <a:r>
              <a:rPr lang="es-ES_tradnl" sz="2800" dirty="0" err="1"/>
              <a:t>that</a:t>
            </a:r>
            <a:r>
              <a:rPr lang="es-ES_tradnl" sz="2800" dirty="0"/>
              <a:t> match </a:t>
            </a:r>
            <a:r>
              <a:rPr lang="es-ES_tradnl" sz="2800" dirty="0" err="1"/>
              <a:t>even</a:t>
            </a:r>
            <a:r>
              <a:rPr lang="es-ES_tradnl" sz="2800" dirty="0"/>
              <a:t> more R-Eligible candidates? </a:t>
            </a:r>
            <a:r>
              <a:rPr lang="es-ES_tradnl" sz="2800" dirty="0" err="1"/>
              <a:t>Fewer</a:t>
            </a:r>
            <a:r>
              <a:rPr lang="es-ES_tradnl" sz="2800" dirty="0"/>
              <a:t>?</a:t>
            </a:r>
          </a:p>
        </p:txBody>
      </p:sp>
    </p:spTree>
    <p:extLst>
      <p:ext uri="{BB962C8B-B14F-4D97-AF65-F5344CB8AC3E}">
        <p14:creationId xmlns:p14="http://schemas.microsoft.com/office/powerpoint/2010/main" val="36198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2371-F547-991F-8D85-A8AC5741E8D4}"/>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412EFF6A-2ABB-811C-7A8D-5F4384DDF625}"/>
              </a:ext>
            </a:extLst>
          </p:cNvPr>
          <p:cNvSpPr>
            <a:spLocks noGrp="1"/>
          </p:cNvSpPr>
          <p:nvPr>
            <p:ph idx="1"/>
          </p:nvPr>
        </p:nvSpPr>
        <p:spPr/>
        <p:txBody>
          <a:bodyPr/>
          <a:lstStyle/>
          <a:p>
            <a:pPr marL="514350" indent="-514350">
              <a:buFont typeface="+mj-lt"/>
              <a:buAutoNum type="arabicPeriod"/>
            </a:pPr>
            <a:r>
              <a:rPr lang="en-US" dirty="0"/>
              <a:t>Introduce a model of reserves, with multiple reserve categories. (H1B setting is a special case.)</a:t>
            </a:r>
          </a:p>
          <a:p>
            <a:pPr marL="514350" indent="-514350">
              <a:buFont typeface="+mj-lt"/>
              <a:buAutoNum type="arabicPeriod"/>
            </a:pPr>
            <a:endParaRPr lang="en-US" dirty="0"/>
          </a:p>
          <a:p>
            <a:pPr marL="514350" indent="-514350">
              <a:buFont typeface="+mj-lt"/>
              <a:buAutoNum type="arabicPeriod"/>
            </a:pPr>
            <a:r>
              <a:rPr lang="en-US" dirty="0"/>
              <a:t>Define desirable properties (non-wasteful, respect priorities, maximize selected applicants, priority dominant)</a:t>
            </a:r>
          </a:p>
          <a:p>
            <a:pPr marL="514350" indent="-514350">
              <a:buFont typeface="+mj-lt"/>
              <a:buAutoNum type="arabicPeriod"/>
            </a:pPr>
            <a:endParaRPr lang="en-US" dirty="0"/>
          </a:p>
          <a:p>
            <a:pPr marL="514350" indent="-514350">
              <a:buFont typeface="+mj-lt"/>
              <a:buAutoNum type="arabicPeriod"/>
            </a:pPr>
            <a:r>
              <a:rPr lang="en-US" dirty="0"/>
              <a:t>What are most “extreme” allowable policies?</a:t>
            </a:r>
          </a:p>
        </p:txBody>
      </p:sp>
      <p:sp>
        <p:nvSpPr>
          <p:cNvPr id="4" name="Slide Number Placeholder 3">
            <a:extLst>
              <a:ext uri="{FF2B5EF4-FFF2-40B4-BE49-F238E27FC236}">
                <a16:creationId xmlns:a16="http://schemas.microsoft.com/office/drawing/2014/main" id="{7BC54D75-BA82-6B28-9BDC-79391CF88025}"/>
              </a:ext>
            </a:extLst>
          </p:cNvPr>
          <p:cNvSpPr>
            <a:spLocks noGrp="1"/>
          </p:cNvSpPr>
          <p:nvPr>
            <p:ph type="sldNum" sz="quarter" idx="12"/>
          </p:nvPr>
        </p:nvSpPr>
        <p:spPr/>
        <p:txBody>
          <a:bodyPr/>
          <a:lstStyle/>
          <a:p>
            <a:fld id="{9E969584-4773-A84E-8391-EEC4BE76D611}" type="slidenum">
              <a:rPr lang="en-US" smtClean="0"/>
              <a:t>61</a:t>
            </a:fld>
            <a:endParaRPr lang="en-US"/>
          </a:p>
        </p:txBody>
      </p:sp>
    </p:spTree>
    <p:extLst>
      <p:ext uri="{BB962C8B-B14F-4D97-AF65-F5344CB8AC3E}">
        <p14:creationId xmlns:p14="http://schemas.microsoft.com/office/powerpoint/2010/main" val="3916118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ED78-C546-B98C-6B42-34033A5804E2}"/>
              </a:ext>
            </a:extLst>
          </p:cNvPr>
          <p:cNvSpPr>
            <a:spLocks noGrp="1"/>
          </p:cNvSpPr>
          <p:nvPr>
            <p:ph type="title"/>
          </p:nvPr>
        </p:nvSpPr>
        <p:spPr/>
        <p:txBody>
          <a:bodyPr/>
          <a:lstStyle/>
          <a:p>
            <a:r>
              <a:rPr lang="en-US" dirty="0"/>
              <a:t>Multiple Overlapping Reserve Categories</a:t>
            </a:r>
          </a:p>
        </p:txBody>
      </p:sp>
      <p:sp>
        <p:nvSpPr>
          <p:cNvPr id="3" name="Content Placeholder 2">
            <a:extLst>
              <a:ext uri="{FF2B5EF4-FFF2-40B4-BE49-F238E27FC236}">
                <a16:creationId xmlns:a16="http://schemas.microsoft.com/office/drawing/2014/main" id="{16A2ABAD-4EFB-8910-018E-945AF370D620}"/>
              </a:ext>
            </a:extLst>
          </p:cNvPr>
          <p:cNvSpPr>
            <a:spLocks noGrp="1"/>
          </p:cNvSpPr>
          <p:nvPr>
            <p:ph idx="1"/>
          </p:nvPr>
        </p:nvSpPr>
        <p:spPr/>
        <p:txBody>
          <a:bodyPr>
            <a:normAutofit/>
          </a:bodyPr>
          <a:lstStyle/>
          <a:p>
            <a:pPr marL="0" indent="0">
              <a:buNone/>
            </a:pPr>
            <a:r>
              <a:rPr lang="en-US" dirty="0"/>
              <a:t>Often, many different target populations:</a:t>
            </a:r>
          </a:p>
          <a:p>
            <a:r>
              <a:rPr lang="en-US" dirty="0"/>
              <a:t>In Chile, school seats are reserved for low-income students, high-achieving students, and students with disabilities. </a:t>
            </a:r>
          </a:p>
          <a:p>
            <a:r>
              <a:rPr lang="en-US" dirty="0"/>
              <a:t>In Brazil, University seats are reserved for public high school attendees who are low income and/or ethnic minorities.</a:t>
            </a:r>
          </a:p>
          <a:p>
            <a:r>
              <a:rPr lang="en-US" dirty="0"/>
              <a:t>In India, civil service positions are reserved for members of specific castes, women, and people with disabilities.</a:t>
            </a:r>
          </a:p>
          <a:p>
            <a:r>
              <a:rPr lang="en-US" dirty="0"/>
              <a:t>In New York, apartments are reserved for applicants with disabilities, residents of the community, and city employees.</a:t>
            </a:r>
          </a:p>
        </p:txBody>
      </p:sp>
      <p:sp>
        <p:nvSpPr>
          <p:cNvPr id="4" name="Slide Number Placeholder 3">
            <a:extLst>
              <a:ext uri="{FF2B5EF4-FFF2-40B4-BE49-F238E27FC236}">
                <a16:creationId xmlns:a16="http://schemas.microsoft.com/office/drawing/2014/main" id="{47E87E9A-F474-02EF-24D7-1819CA4E3D00}"/>
              </a:ext>
            </a:extLst>
          </p:cNvPr>
          <p:cNvSpPr>
            <a:spLocks noGrp="1"/>
          </p:cNvSpPr>
          <p:nvPr>
            <p:ph type="sldNum" sz="quarter" idx="12"/>
          </p:nvPr>
        </p:nvSpPr>
        <p:spPr/>
        <p:txBody>
          <a:bodyPr/>
          <a:lstStyle/>
          <a:p>
            <a:fld id="{9E969584-4773-A84E-8391-EEC4BE76D611}" type="slidenum">
              <a:rPr lang="en-US" smtClean="0"/>
              <a:t>62</a:t>
            </a:fld>
            <a:endParaRPr lang="en-US"/>
          </a:p>
        </p:txBody>
      </p:sp>
    </p:spTree>
    <p:extLst>
      <p:ext uri="{BB962C8B-B14F-4D97-AF65-F5344CB8AC3E}">
        <p14:creationId xmlns:p14="http://schemas.microsoft.com/office/powerpoint/2010/main" val="2504149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C792-10A8-E74A-8A8F-CF599F77E236}"/>
              </a:ext>
            </a:extLst>
          </p:cNvPr>
          <p:cNvSpPr>
            <a:spLocks noGrp="1"/>
          </p:cNvSpPr>
          <p:nvPr>
            <p:ph type="title"/>
          </p:nvPr>
        </p:nvSpPr>
        <p:spPr/>
        <p:txBody>
          <a:bodyPr/>
          <a:lstStyle/>
          <a:p>
            <a:r>
              <a:rPr lang="en-US" dirty="0"/>
              <a:t>Important Questions</a:t>
            </a:r>
          </a:p>
        </p:txBody>
      </p:sp>
      <p:sp>
        <p:nvSpPr>
          <p:cNvPr id="3" name="Content Placeholder 2">
            <a:extLst>
              <a:ext uri="{FF2B5EF4-FFF2-40B4-BE49-F238E27FC236}">
                <a16:creationId xmlns:a16="http://schemas.microsoft.com/office/drawing/2014/main" id="{A41951B5-75F6-9446-9618-13D531BD6D7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Should we count a woman with a disability towards both objectives, or only one?</a:t>
            </a:r>
          </a:p>
          <a:p>
            <a:pPr marL="514350" indent="-514350">
              <a:buFont typeface="+mj-lt"/>
              <a:buAutoNum type="arabicPeriod"/>
            </a:pPr>
            <a:endParaRPr lang="en-US" dirty="0"/>
          </a:p>
          <a:p>
            <a:pPr marL="514350" indent="-514350">
              <a:buFont typeface="+mj-lt"/>
              <a:buAutoNum type="arabicPeriod"/>
            </a:pPr>
            <a:r>
              <a:rPr lang="en-US" dirty="0"/>
              <a:t>If only one, which one?</a:t>
            </a:r>
          </a:p>
          <a:p>
            <a:pPr marL="514350" indent="-514350">
              <a:buFont typeface="+mj-lt"/>
              <a:buAutoNum type="arabicPeriod"/>
            </a:pPr>
            <a:endParaRPr lang="en-US" dirty="0"/>
          </a:p>
          <a:p>
            <a:pPr marL="514350" indent="-514350">
              <a:buFont typeface="+mj-lt"/>
              <a:buAutoNum type="arabicPeriod"/>
            </a:pPr>
            <a:r>
              <a:rPr lang="en-US" dirty="0"/>
              <a:t>If we cannot fill all reserves, can unfilled positions go to other applicants?</a:t>
            </a:r>
          </a:p>
        </p:txBody>
      </p:sp>
      <p:sp>
        <p:nvSpPr>
          <p:cNvPr id="4" name="Slide Number Placeholder 3">
            <a:extLst>
              <a:ext uri="{FF2B5EF4-FFF2-40B4-BE49-F238E27FC236}">
                <a16:creationId xmlns:a16="http://schemas.microsoft.com/office/drawing/2014/main" id="{26546592-03D1-C94E-B4EA-5693E7B1278D}"/>
              </a:ext>
            </a:extLst>
          </p:cNvPr>
          <p:cNvSpPr>
            <a:spLocks noGrp="1"/>
          </p:cNvSpPr>
          <p:nvPr>
            <p:ph type="sldNum" sz="quarter" idx="12"/>
          </p:nvPr>
        </p:nvSpPr>
        <p:spPr/>
        <p:txBody>
          <a:bodyPr/>
          <a:lstStyle/>
          <a:p>
            <a:fld id="{9E969584-4773-A84E-8391-EEC4BE76D611}" type="slidenum">
              <a:rPr lang="en-US" smtClean="0"/>
              <a:t>63</a:t>
            </a:fld>
            <a:endParaRPr lang="en-US"/>
          </a:p>
        </p:txBody>
      </p:sp>
      <p:sp>
        <p:nvSpPr>
          <p:cNvPr id="6" name="TextBox 5">
            <a:extLst>
              <a:ext uri="{FF2B5EF4-FFF2-40B4-BE49-F238E27FC236}">
                <a16:creationId xmlns:a16="http://schemas.microsoft.com/office/drawing/2014/main" id="{14DE3F9B-F54A-4444-BFE5-93C0661F4685}"/>
              </a:ext>
            </a:extLst>
          </p:cNvPr>
          <p:cNvSpPr txBox="1"/>
          <p:nvPr/>
        </p:nvSpPr>
        <p:spPr>
          <a:xfrm>
            <a:off x="8444263" y="5358552"/>
            <a:ext cx="3529941" cy="523220"/>
          </a:xfrm>
          <a:prstGeom prst="rect">
            <a:avLst/>
          </a:prstGeom>
          <a:noFill/>
        </p:spPr>
        <p:txBody>
          <a:bodyPr wrap="none" rtlCol="0">
            <a:spAutoFit/>
          </a:bodyPr>
          <a:lstStyle/>
          <a:p>
            <a:r>
              <a:rPr lang="en-US" sz="2800" dirty="0"/>
              <a:t>(Hard vs Soft Reserves)</a:t>
            </a:r>
          </a:p>
        </p:txBody>
      </p:sp>
      <p:sp>
        <p:nvSpPr>
          <p:cNvPr id="7" name="TextBox 6">
            <a:extLst>
              <a:ext uri="{FF2B5EF4-FFF2-40B4-BE49-F238E27FC236}">
                <a16:creationId xmlns:a16="http://schemas.microsoft.com/office/drawing/2014/main" id="{2939E289-14CB-2F4B-8F92-549D958B9790}"/>
              </a:ext>
            </a:extLst>
          </p:cNvPr>
          <p:cNvSpPr txBox="1"/>
          <p:nvPr/>
        </p:nvSpPr>
        <p:spPr>
          <a:xfrm>
            <a:off x="5369126" y="3700826"/>
            <a:ext cx="6605078" cy="523220"/>
          </a:xfrm>
          <a:prstGeom prst="rect">
            <a:avLst/>
          </a:prstGeom>
          <a:noFill/>
        </p:spPr>
        <p:txBody>
          <a:bodyPr wrap="none" rtlCol="0">
            <a:spAutoFit/>
          </a:bodyPr>
          <a:lstStyle/>
          <a:p>
            <a:r>
              <a:rPr lang="en-US" sz="2800" dirty="0"/>
              <a:t>(Precedence Algorithm? “Smart” Reserves?)</a:t>
            </a:r>
          </a:p>
        </p:txBody>
      </p:sp>
      <p:sp>
        <p:nvSpPr>
          <p:cNvPr id="8" name="TextBox 7">
            <a:extLst>
              <a:ext uri="{FF2B5EF4-FFF2-40B4-BE49-F238E27FC236}">
                <a16:creationId xmlns:a16="http://schemas.microsoft.com/office/drawing/2014/main" id="{891270A5-F839-61C2-B207-B2319049BC2F}"/>
              </a:ext>
            </a:extLst>
          </p:cNvPr>
          <p:cNvSpPr txBox="1"/>
          <p:nvPr/>
        </p:nvSpPr>
        <p:spPr>
          <a:xfrm>
            <a:off x="8488867" y="2886704"/>
            <a:ext cx="2926186" cy="523220"/>
          </a:xfrm>
          <a:prstGeom prst="rect">
            <a:avLst/>
          </a:prstGeom>
          <a:noFill/>
        </p:spPr>
        <p:txBody>
          <a:bodyPr wrap="none" rtlCol="0">
            <a:spAutoFit/>
          </a:bodyPr>
          <a:lstStyle/>
          <a:p>
            <a:r>
              <a:rPr lang="es-ES_tradnl" sz="2800" dirty="0"/>
              <a:t>(</a:t>
            </a:r>
            <a:r>
              <a:rPr lang="es-ES_tradnl" sz="2800" dirty="0" err="1"/>
              <a:t>Quota</a:t>
            </a:r>
            <a:r>
              <a:rPr lang="es-ES_tradnl" sz="2800" dirty="0"/>
              <a:t> vs Reserve)</a:t>
            </a:r>
          </a:p>
        </p:txBody>
      </p:sp>
    </p:spTree>
    <p:extLst>
      <p:ext uri="{BB962C8B-B14F-4D97-AF65-F5344CB8AC3E}">
        <p14:creationId xmlns:p14="http://schemas.microsoft.com/office/powerpoint/2010/main" val="280084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3CFA-B5E1-27F9-1AC3-5AC5B888EA22}"/>
              </a:ext>
            </a:extLst>
          </p:cNvPr>
          <p:cNvSpPr>
            <a:spLocks noGrp="1"/>
          </p:cNvSpPr>
          <p:nvPr>
            <p:ph type="title"/>
          </p:nvPr>
        </p:nvSpPr>
        <p:spPr>
          <a:xfrm>
            <a:off x="179644" y="347522"/>
            <a:ext cx="10515600" cy="1325563"/>
          </a:xfrm>
        </p:spPr>
        <p:txBody>
          <a:bodyPr/>
          <a:lstStyle/>
          <a:p>
            <a:r>
              <a:rPr lang="en-US" dirty="0"/>
              <a:t>A General Model of Reserves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BA0376-5666-344B-D421-922609EAF57D}"/>
                  </a:ext>
                </a:extLst>
              </p:cNvPr>
              <p:cNvSpPr>
                <a:spLocks noGrp="1"/>
              </p:cNvSpPr>
              <p:nvPr>
                <p:ph idx="1"/>
              </p:nvPr>
            </p:nvSpPr>
            <p:spPr>
              <a:xfrm>
                <a:off x="179643" y="1808022"/>
                <a:ext cx="11663363" cy="2866091"/>
              </a:xfrm>
            </p:spPr>
            <p:txBody>
              <a:bodyPr>
                <a:normAutofit/>
              </a:bodyPr>
              <a:lstStyle/>
              <a:p>
                <a:pPr marL="0" indent="0">
                  <a:buNone/>
                </a:pPr>
                <a:r>
                  <a:rPr lang="en-US" dirty="0"/>
                  <a:t>There is a set of individuals </a:t>
                </a:r>
                <a14:m>
                  <m:oMath xmlns:m="http://schemas.openxmlformats.org/officeDocument/2006/math">
                    <m:r>
                      <a:rPr lang="en-US" b="0" i="1" smtClean="0">
                        <a:latin typeface="Cambria Math" panose="02040503050406030204" pitchFamily="18" charset="0"/>
                      </a:rPr>
                      <m:t>ℐ</m:t>
                    </m:r>
                    <m:r>
                      <a:rPr lang="en-US" b="0" i="1" smtClean="0">
                        <a:latin typeface="Cambria Math" panose="02040503050406030204" pitchFamily="18" charset="0"/>
                      </a:rPr>
                      <m:t>,</m:t>
                    </m:r>
                  </m:oMath>
                </a14:m>
                <a:r>
                  <a:rPr lang="en-US" dirty="0"/>
                  <a:t> ranked according to a priority order.</a:t>
                </a:r>
              </a:p>
              <a:p>
                <a:pPr marL="0" indent="0">
                  <a:buNone/>
                </a:pPr>
                <a:r>
                  <a:rPr lang="en-US" dirty="0"/>
                  <a:t>There is a set of positions, </a:t>
                </a:r>
                <a14:m>
                  <m:oMath xmlns:m="http://schemas.openxmlformats.org/officeDocument/2006/math">
                    <m:r>
                      <a:rPr lang="en-US" b="0" i="1" smtClean="0">
                        <a:latin typeface="Cambria Math" panose="02040503050406030204" pitchFamily="18" charset="0"/>
                      </a:rPr>
                      <m:t>𝒫</m:t>
                    </m:r>
                  </m:oMath>
                </a14:m>
                <a:r>
                  <a:rPr lang="en-US" dirty="0"/>
                  <a:t>. Each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𝒫</m:t>
                    </m:r>
                  </m:oMath>
                </a14:m>
                <a:r>
                  <a:rPr lang="en-US" dirty="0"/>
                  <a:t> has a set of eligible individuals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ℐ</m:t>
                    </m:r>
                    <m:r>
                      <a:rPr lang="en-US" b="0" i="1" smtClean="0">
                        <a:latin typeface="Cambria Math" panose="02040503050406030204" pitchFamily="18" charset="0"/>
                      </a:rPr>
                      <m:t>.</m:t>
                    </m:r>
                  </m:oMath>
                </a14:m>
                <a:endParaRPr lang="en-US" dirty="0"/>
              </a:p>
              <a:p>
                <a:pPr marL="0" indent="0">
                  <a:buNone/>
                </a:pPr>
                <a:endParaRPr lang="en-US" dirty="0"/>
              </a:p>
              <a:p>
                <a:pPr marL="0" indent="0">
                  <a:buNone/>
                </a:pPr>
                <a:r>
                  <a:rPr lang="en-US" dirty="0"/>
                  <a:t>Eligibility can be represented by a bipartite graph.</a:t>
                </a:r>
              </a:p>
            </p:txBody>
          </p:sp>
        </mc:Choice>
        <mc:Fallback xmlns="">
          <p:sp>
            <p:nvSpPr>
              <p:cNvPr id="3" name="Content Placeholder 2">
                <a:extLst>
                  <a:ext uri="{FF2B5EF4-FFF2-40B4-BE49-F238E27FC236}">
                    <a16:creationId xmlns:a16="http://schemas.microsoft.com/office/drawing/2014/main" id="{2BBA0376-5666-344B-D421-922609EAF57D}"/>
                  </a:ext>
                </a:extLst>
              </p:cNvPr>
              <p:cNvSpPr>
                <a:spLocks noGrp="1" noRot="1" noChangeAspect="1" noMove="1" noResize="1" noEditPoints="1" noAdjustHandles="1" noChangeArrowheads="1" noChangeShapeType="1" noTextEdit="1"/>
              </p:cNvSpPr>
              <p:nvPr>
                <p:ph idx="1"/>
              </p:nvPr>
            </p:nvSpPr>
            <p:spPr>
              <a:xfrm>
                <a:off x="179643" y="1808022"/>
                <a:ext cx="11663363" cy="2866091"/>
              </a:xfrm>
              <a:blipFill>
                <a:blip r:embed="rId2"/>
                <a:stretch>
                  <a:fillRect l="-978" t="-35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57D14DA-7B0F-009F-A95D-3506860D401D}"/>
              </a:ext>
            </a:extLst>
          </p:cNvPr>
          <p:cNvSpPr>
            <a:spLocks noGrp="1"/>
          </p:cNvSpPr>
          <p:nvPr>
            <p:ph type="sldNum" sz="quarter" idx="12"/>
          </p:nvPr>
        </p:nvSpPr>
        <p:spPr/>
        <p:txBody>
          <a:bodyPr/>
          <a:lstStyle/>
          <a:p>
            <a:fld id="{9E969584-4773-A84E-8391-EEC4BE76D611}" type="slidenum">
              <a:rPr lang="en-US" smtClean="0"/>
              <a:t>64</a:t>
            </a:fld>
            <a:endParaRPr lang="en-US"/>
          </a:p>
        </p:txBody>
      </p:sp>
      <p:sp>
        <p:nvSpPr>
          <p:cNvPr id="5" name="Oval 4">
            <a:extLst>
              <a:ext uri="{FF2B5EF4-FFF2-40B4-BE49-F238E27FC236}">
                <a16:creationId xmlns:a16="http://schemas.microsoft.com/office/drawing/2014/main" id="{BF4655FD-76CF-8286-EF52-496DC6681A72}"/>
              </a:ext>
            </a:extLst>
          </p:cNvPr>
          <p:cNvSpPr/>
          <p:nvPr/>
        </p:nvSpPr>
        <p:spPr>
          <a:xfrm>
            <a:off x="11353800" y="3868597"/>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Oval 5">
            <a:extLst>
              <a:ext uri="{FF2B5EF4-FFF2-40B4-BE49-F238E27FC236}">
                <a16:creationId xmlns:a16="http://schemas.microsoft.com/office/drawing/2014/main" id="{89ABC8CD-C947-23B3-48E6-CFE4B5E5B1D7}"/>
              </a:ext>
            </a:extLst>
          </p:cNvPr>
          <p:cNvSpPr/>
          <p:nvPr/>
        </p:nvSpPr>
        <p:spPr>
          <a:xfrm>
            <a:off x="11353800" y="4806016"/>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CFB2BC94-00FD-C0F4-3520-A44849A2CC50}"/>
              </a:ext>
            </a:extLst>
          </p:cNvPr>
          <p:cNvSpPr/>
          <p:nvPr/>
        </p:nvSpPr>
        <p:spPr>
          <a:xfrm>
            <a:off x="11353800" y="5743435"/>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Oval 7">
            <a:extLst>
              <a:ext uri="{FF2B5EF4-FFF2-40B4-BE49-F238E27FC236}">
                <a16:creationId xmlns:a16="http://schemas.microsoft.com/office/drawing/2014/main" id="{ED63914F-98FC-1F93-6F22-DD65DC6843D4}"/>
              </a:ext>
            </a:extLst>
          </p:cNvPr>
          <p:cNvSpPr/>
          <p:nvPr/>
        </p:nvSpPr>
        <p:spPr>
          <a:xfrm>
            <a:off x="9505950" y="3502678"/>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07F409A9-EC92-3C24-4607-7F7195E69639}"/>
              </a:ext>
            </a:extLst>
          </p:cNvPr>
          <p:cNvSpPr/>
          <p:nvPr/>
        </p:nvSpPr>
        <p:spPr>
          <a:xfrm>
            <a:off x="9505950" y="4440097"/>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CFAC6137-B313-AA78-6779-98D0579060DE}"/>
              </a:ext>
            </a:extLst>
          </p:cNvPr>
          <p:cNvSpPr/>
          <p:nvPr/>
        </p:nvSpPr>
        <p:spPr>
          <a:xfrm>
            <a:off x="9505950" y="5377516"/>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a16="http://schemas.microsoft.com/office/drawing/2014/main" id="{70C206C2-72DC-E803-7C9B-AAB829DC8DF9}"/>
              </a:ext>
            </a:extLst>
          </p:cNvPr>
          <p:cNvSpPr/>
          <p:nvPr/>
        </p:nvSpPr>
        <p:spPr>
          <a:xfrm>
            <a:off x="9501186" y="6314935"/>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2" name="Straight Connector 11">
            <a:extLst>
              <a:ext uri="{FF2B5EF4-FFF2-40B4-BE49-F238E27FC236}">
                <a16:creationId xmlns:a16="http://schemas.microsoft.com/office/drawing/2014/main" id="{56BB2F8A-3DB1-D635-FD9C-2813BF71C015}"/>
              </a:ext>
            </a:extLst>
          </p:cNvPr>
          <p:cNvCxnSpPr>
            <a:stCxn id="8" idx="6"/>
            <a:endCxn id="5" idx="2"/>
          </p:cNvCxnSpPr>
          <p:nvPr/>
        </p:nvCxnSpPr>
        <p:spPr>
          <a:xfrm>
            <a:off x="9963150" y="3731278"/>
            <a:ext cx="139065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831548-FA75-CC4E-4346-688530E0AE77}"/>
              </a:ext>
            </a:extLst>
          </p:cNvPr>
          <p:cNvCxnSpPr>
            <a:cxnSpLocks/>
            <a:stCxn id="8" idx="6"/>
            <a:endCxn id="6" idx="2"/>
          </p:cNvCxnSpPr>
          <p:nvPr/>
        </p:nvCxnSpPr>
        <p:spPr>
          <a:xfrm>
            <a:off x="9963150" y="3731278"/>
            <a:ext cx="1390650" cy="13033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9A6EA3-6EBF-2090-4966-3DB575B8044C}"/>
              </a:ext>
            </a:extLst>
          </p:cNvPr>
          <p:cNvCxnSpPr>
            <a:cxnSpLocks/>
            <a:stCxn id="8" idx="6"/>
            <a:endCxn id="7" idx="2"/>
          </p:cNvCxnSpPr>
          <p:nvPr/>
        </p:nvCxnSpPr>
        <p:spPr>
          <a:xfrm>
            <a:off x="9963150" y="3731278"/>
            <a:ext cx="1390650" cy="22407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3B30EA-99C2-E17E-D8DE-BD1DDEE8F39E}"/>
              </a:ext>
            </a:extLst>
          </p:cNvPr>
          <p:cNvCxnSpPr>
            <a:cxnSpLocks/>
            <a:stCxn id="9" idx="6"/>
            <a:endCxn id="5" idx="2"/>
          </p:cNvCxnSpPr>
          <p:nvPr/>
        </p:nvCxnSpPr>
        <p:spPr>
          <a:xfrm flipV="1">
            <a:off x="9963150" y="4097197"/>
            <a:ext cx="1390650" cy="571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77355E-2F05-52D6-AB76-95EFCD4DBD8D}"/>
              </a:ext>
            </a:extLst>
          </p:cNvPr>
          <p:cNvCxnSpPr>
            <a:cxnSpLocks/>
            <a:stCxn id="10" idx="7"/>
            <a:endCxn id="5" idx="2"/>
          </p:cNvCxnSpPr>
          <p:nvPr/>
        </p:nvCxnSpPr>
        <p:spPr>
          <a:xfrm flipV="1">
            <a:off x="9896195" y="4097197"/>
            <a:ext cx="1457605" cy="13472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2BA8F8-AB2A-15AB-B960-81E8C30E3BE6}"/>
              </a:ext>
            </a:extLst>
          </p:cNvPr>
          <p:cNvCxnSpPr>
            <a:cxnSpLocks/>
            <a:stCxn id="10" idx="7"/>
            <a:endCxn id="6" idx="2"/>
          </p:cNvCxnSpPr>
          <p:nvPr/>
        </p:nvCxnSpPr>
        <p:spPr>
          <a:xfrm flipV="1">
            <a:off x="9896195" y="5034616"/>
            <a:ext cx="1457605" cy="4098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B840B-0444-3070-CB34-4FD17411B1E5}"/>
              </a:ext>
            </a:extLst>
          </p:cNvPr>
          <p:cNvCxnSpPr>
            <a:cxnSpLocks/>
            <a:stCxn id="11" idx="7"/>
            <a:endCxn id="5" idx="2"/>
          </p:cNvCxnSpPr>
          <p:nvPr/>
        </p:nvCxnSpPr>
        <p:spPr>
          <a:xfrm flipV="1">
            <a:off x="9891431" y="4097197"/>
            <a:ext cx="1462369" cy="22846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A43BAD-8A24-758B-9AF7-BE0940440681}"/>
              </a:ext>
            </a:extLst>
          </p:cNvPr>
          <p:cNvSpPr txBox="1"/>
          <p:nvPr/>
        </p:nvSpPr>
        <p:spPr>
          <a:xfrm>
            <a:off x="8725800" y="2931178"/>
            <a:ext cx="1750800" cy="523220"/>
          </a:xfrm>
          <a:prstGeom prst="rect">
            <a:avLst/>
          </a:prstGeom>
          <a:noFill/>
        </p:spPr>
        <p:txBody>
          <a:bodyPr wrap="none" rtlCol="0">
            <a:spAutoFit/>
          </a:bodyPr>
          <a:lstStyle/>
          <a:p>
            <a:r>
              <a:rPr lang="en-US" sz="2800" dirty="0">
                <a:solidFill>
                  <a:schemeClr val="accent1"/>
                </a:solidFill>
              </a:rPr>
              <a:t>Individuals</a:t>
            </a:r>
          </a:p>
        </p:txBody>
      </p:sp>
      <p:sp>
        <p:nvSpPr>
          <p:cNvPr id="23" name="TextBox 22">
            <a:extLst>
              <a:ext uri="{FF2B5EF4-FFF2-40B4-BE49-F238E27FC236}">
                <a16:creationId xmlns:a16="http://schemas.microsoft.com/office/drawing/2014/main" id="{01E26835-873B-A954-0777-8695416AAA73}"/>
              </a:ext>
            </a:extLst>
          </p:cNvPr>
          <p:cNvSpPr txBox="1"/>
          <p:nvPr/>
        </p:nvSpPr>
        <p:spPr>
          <a:xfrm>
            <a:off x="10695244" y="2925741"/>
            <a:ext cx="1496756" cy="523220"/>
          </a:xfrm>
          <a:prstGeom prst="rect">
            <a:avLst/>
          </a:prstGeom>
          <a:noFill/>
        </p:spPr>
        <p:txBody>
          <a:bodyPr wrap="none" rtlCol="0">
            <a:spAutoFit/>
          </a:bodyPr>
          <a:lstStyle/>
          <a:p>
            <a:r>
              <a:rPr lang="en-US" sz="2800" dirty="0">
                <a:solidFill>
                  <a:schemeClr val="accent6"/>
                </a:solidFill>
              </a:rPr>
              <a:t>Positions</a:t>
            </a:r>
          </a:p>
        </p:txBody>
      </p:sp>
    </p:spTree>
    <p:extLst>
      <p:ext uri="{BB962C8B-B14F-4D97-AF65-F5344CB8AC3E}">
        <p14:creationId xmlns:p14="http://schemas.microsoft.com/office/powerpoint/2010/main" val="441940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6F29-80D2-615F-167B-2FCF820E5F9A}"/>
              </a:ext>
            </a:extLst>
          </p:cNvPr>
          <p:cNvSpPr>
            <a:spLocks noGrp="1"/>
          </p:cNvSpPr>
          <p:nvPr>
            <p:ph type="title"/>
          </p:nvPr>
        </p:nvSpPr>
        <p:spPr/>
        <p:txBody>
          <a:bodyPr/>
          <a:lstStyle/>
          <a:p>
            <a:r>
              <a:rPr lang="en-US" dirty="0"/>
              <a:t>Example 1: H1B Visas</a:t>
            </a:r>
          </a:p>
        </p:txBody>
      </p:sp>
      <p:sp>
        <p:nvSpPr>
          <p:cNvPr id="3" name="Content Placeholder 2">
            <a:extLst>
              <a:ext uri="{FF2B5EF4-FFF2-40B4-BE49-F238E27FC236}">
                <a16:creationId xmlns:a16="http://schemas.microsoft.com/office/drawing/2014/main" id="{FE49853D-71B9-49DF-108F-6349117D766F}"/>
              </a:ext>
            </a:extLst>
          </p:cNvPr>
          <p:cNvSpPr>
            <a:spLocks noGrp="1"/>
          </p:cNvSpPr>
          <p:nvPr>
            <p:ph idx="1"/>
          </p:nvPr>
        </p:nvSpPr>
        <p:spPr>
          <a:xfrm>
            <a:off x="838200" y="1825625"/>
            <a:ext cx="8210550" cy="4351338"/>
          </a:xfrm>
        </p:spPr>
        <p:txBody>
          <a:bodyPr/>
          <a:lstStyle/>
          <a:p>
            <a:pPr marL="0" indent="0">
              <a:buNone/>
            </a:pPr>
            <a:r>
              <a:rPr lang="en-US" dirty="0"/>
              <a:t>Some positions are unreserved (everyone is eligible)</a:t>
            </a:r>
          </a:p>
          <a:p>
            <a:pPr marL="0" indent="0">
              <a:buNone/>
            </a:pPr>
            <a:r>
              <a:rPr lang="en-US" dirty="0"/>
              <a:t>Other positions are reserved (only applicants with advanced degrees from US institutions are eligible).</a:t>
            </a:r>
          </a:p>
          <a:p>
            <a:pPr marL="0" indent="0">
              <a:buNone/>
            </a:pPr>
            <a:endParaRPr lang="en-US" dirty="0"/>
          </a:p>
          <a:p>
            <a:pPr marL="0" indent="0">
              <a:buNone/>
            </a:pPr>
            <a:endParaRPr lang="en-US" dirty="0"/>
          </a:p>
          <a:p>
            <a:pPr marL="0" indent="0">
              <a:buNone/>
            </a:pPr>
            <a:r>
              <a:rPr lang="en-US" dirty="0"/>
              <a:t>In this example, position U1 is available to anyone, positions R1 and R2 are reserved, and individuals 2 and 4 are reserve eligible.</a:t>
            </a:r>
          </a:p>
        </p:txBody>
      </p:sp>
      <p:sp>
        <p:nvSpPr>
          <p:cNvPr id="4" name="Slide Number Placeholder 3">
            <a:extLst>
              <a:ext uri="{FF2B5EF4-FFF2-40B4-BE49-F238E27FC236}">
                <a16:creationId xmlns:a16="http://schemas.microsoft.com/office/drawing/2014/main" id="{3C6B4865-3EFA-179D-68E2-18F3A7370B9C}"/>
              </a:ext>
            </a:extLst>
          </p:cNvPr>
          <p:cNvSpPr>
            <a:spLocks noGrp="1"/>
          </p:cNvSpPr>
          <p:nvPr>
            <p:ph type="sldNum" sz="quarter" idx="12"/>
          </p:nvPr>
        </p:nvSpPr>
        <p:spPr/>
        <p:txBody>
          <a:bodyPr/>
          <a:lstStyle/>
          <a:p>
            <a:fld id="{9E969584-4773-A84E-8391-EEC4BE76D611}" type="slidenum">
              <a:rPr lang="en-US" smtClean="0"/>
              <a:t>65</a:t>
            </a:fld>
            <a:endParaRPr lang="en-US"/>
          </a:p>
        </p:txBody>
      </p:sp>
      <p:sp>
        <p:nvSpPr>
          <p:cNvPr id="5" name="Slide Number Placeholder 3">
            <a:extLst>
              <a:ext uri="{FF2B5EF4-FFF2-40B4-BE49-F238E27FC236}">
                <a16:creationId xmlns:a16="http://schemas.microsoft.com/office/drawing/2014/main" id="{BC5B2F90-BAE9-BD8E-12CB-EDF4744EDDA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69584-4773-A84E-8391-EEC4BE76D611}" type="slidenum">
              <a:rPr lang="en-US" smtClean="0"/>
              <a:pPr/>
              <a:t>65</a:t>
            </a:fld>
            <a:endParaRPr lang="en-US"/>
          </a:p>
        </p:txBody>
      </p:sp>
      <p:sp>
        <p:nvSpPr>
          <p:cNvPr id="6" name="Oval 5">
            <a:extLst>
              <a:ext uri="{FF2B5EF4-FFF2-40B4-BE49-F238E27FC236}">
                <a16:creationId xmlns:a16="http://schemas.microsoft.com/office/drawing/2014/main" id="{D283BD80-CC5D-F274-23AB-6F161134DE3F}"/>
              </a:ext>
            </a:extLst>
          </p:cNvPr>
          <p:cNvSpPr/>
          <p:nvPr/>
        </p:nvSpPr>
        <p:spPr>
          <a:xfrm>
            <a:off x="11353800" y="3868597"/>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 1</a:t>
            </a:r>
          </a:p>
        </p:txBody>
      </p:sp>
      <p:sp>
        <p:nvSpPr>
          <p:cNvPr id="7" name="Oval 6">
            <a:extLst>
              <a:ext uri="{FF2B5EF4-FFF2-40B4-BE49-F238E27FC236}">
                <a16:creationId xmlns:a16="http://schemas.microsoft.com/office/drawing/2014/main" id="{DD7124E4-A48B-2639-E524-412D6525A793}"/>
              </a:ext>
            </a:extLst>
          </p:cNvPr>
          <p:cNvSpPr/>
          <p:nvPr/>
        </p:nvSpPr>
        <p:spPr>
          <a:xfrm>
            <a:off x="11353800" y="4806016"/>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R1</a:t>
            </a:r>
          </a:p>
        </p:txBody>
      </p:sp>
      <p:sp>
        <p:nvSpPr>
          <p:cNvPr id="8" name="Oval 7">
            <a:extLst>
              <a:ext uri="{FF2B5EF4-FFF2-40B4-BE49-F238E27FC236}">
                <a16:creationId xmlns:a16="http://schemas.microsoft.com/office/drawing/2014/main" id="{A0581E2B-14D9-35BB-D650-168B4E98C4CA}"/>
              </a:ext>
            </a:extLst>
          </p:cNvPr>
          <p:cNvSpPr/>
          <p:nvPr/>
        </p:nvSpPr>
        <p:spPr>
          <a:xfrm>
            <a:off x="11353800" y="5743435"/>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R2</a:t>
            </a:r>
          </a:p>
        </p:txBody>
      </p:sp>
      <p:sp>
        <p:nvSpPr>
          <p:cNvPr id="9" name="Oval 8">
            <a:extLst>
              <a:ext uri="{FF2B5EF4-FFF2-40B4-BE49-F238E27FC236}">
                <a16:creationId xmlns:a16="http://schemas.microsoft.com/office/drawing/2014/main" id="{6CBDDB00-E64E-36A3-F45C-2E1D62B54EE3}"/>
              </a:ext>
            </a:extLst>
          </p:cNvPr>
          <p:cNvSpPr/>
          <p:nvPr/>
        </p:nvSpPr>
        <p:spPr>
          <a:xfrm>
            <a:off x="9505950" y="3502678"/>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 9">
            <a:extLst>
              <a:ext uri="{FF2B5EF4-FFF2-40B4-BE49-F238E27FC236}">
                <a16:creationId xmlns:a16="http://schemas.microsoft.com/office/drawing/2014/main" id="{2B0B640F-D876-3D8D-0731-04CC686CC2C9}"/>
              </a:ext>
            </a:extLst>
          </p:cNvPr>
          <p:cNvSpPr/>
          <p:nvPr/>
        </p:nvSpPr>
        <p:spPr>
          <a:xfrm>
            <a:off x="9505950" y="4440097"/>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CA9A3A5E-02F0-8E76-97E4-FE113DC9A3C7}"/>
              </a:ext>
            </a:extLst>
          </p:cNvPr>
          <p:cNvSpPr/>
          <p:nvPr/>
        </p:nvSpPr>
        <p:spPr>
          <a:xfrm>
            <a:off x="9505950" y="5377516"/>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Oval 11">
            <a:extLst>
              <a:ext uri="{FF2B5EF4-FFF2-40B4-BE49-F238E27FC236}">
                <a16:creationId xmlns:a16="http://schemas.microsoft.com/office/drawing/2014/main" id="{3D698423-0E38-922B-CDC1-77F2A32C7C63}"/>
              </a:ext>
            </a:extLst>
          </p:cNvPr>
          <p:cNvSpPr/>
          <p:nvPr/>
        </p:nvSpPr>
        <p:spPr>
          <a:xfrm>
            <a:off x="9501186" y="6314935"/>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3" name="Straight Connector 12">
            <a:extLst>
              <a:ext uri="{FF2B5EF4-FFF2-40B4-BE49-F238E27FC236}">
                <a16:creationId xmlns:a16="http://schemas.microsoft.com/office/drawing/2014/main" id="{617DF0F2-A736-2621-721A-504D857CB962}"/>
              </a:ext>
            </a:extLst>
          </p:cNvPr>
          <p:cNvCxnSpPr>
            <a:stCxn id="9" idx="6"/>
            <a:endCxn id="6" idx="2"/>
          </p:cNvCxnSpPr>
          <p:nvPr/>
        </p:nvCxnSpPr>
        <p:spPr>
          <a:xfrm>
            <a:off x="9963150" y="3731278"/>
            <a:ext cx="139065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DAAFD-313A-5B0A-8E73-63306717E215}"/>
              </a:ext>
            </a:extLst>
          </p:cNvPr>
          <p:cNvCxnSpPr>
            <a:cxnSpLocks/>
            <a:stCxn id="10" idx="6"/>
            <a:endCxn id="6" idx="2"/>
          </p:cNvCxnSpPr>
          <p:nvPr/>
        </p:nvCxnSpPr>
        <p:spPr>
          <a:xfrm flipV="1">
            <a:off x="9963150" y="4097197"/>
            <a:ext cx="1390650" cy="571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36F68C-F6C2-EFBE-7652-B20F9442A793}"/>
              </a:ext>
            </a:extLst>
          </p:cNvPr>
          <p:cNvCxnSpPr>
            <a:cxnSpLocks/>
            <a:stCxn id="11" idx="7"/>
            <a:endCxn id="6" idx="2"/>
          </p:cNvCxnSpPr>
          <p:nvPr/>
        </p:nvCxnSpPr>
        <p:spPr>
          <a:xfrm flipV="1">
            <a:off x="9896195" y="4097197"/>
            <a:ext cx="1457605" cy="13472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316DE8-97BA-D260-B7A0-934B6380B79C}"/>
              </a:ext>
            </a:extLst>
          </p:cNvPr>
          <p:cNvCxnSpPr>
            <a:cxnSpLocks/>
            <a:stCxn id="10" idx="6"/>
            <a:endCxn id="7" idx="2"/>
          </p:cNvCxnSpPr>
          <p:nvPr/>
        </p:nvCxnSpPr>
        <p:spPr>
          <a:xfrm>
            <a:off x="9963150" y="4668697"/>
            <a:ext cx="139065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2C3363-6AF8-EA8D-1873-39F9A6DD14E8}"/>
              </a:ext>
            </a:extLst>
          </p:cNvPr>
          <p:cNvCxnSpPr>
            <a:cxnSpLocks/>
            <a:stCxn id="12" idx="7"/>
            <a:endCxn id="6" idx="2"/>
          </p:cNvCxnSpPr>
          <p:nvPr/>
        </p:nvCxnSpPr>
        <p:spPr>
          <a:xfrm flipV="1">
            <a:off x="9891431" y="4097197"/>
            <a:ext cx="1462369" cy="22846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2C010B-7F76-6AB7-6BD1-3FA1C6EB616B}"/>
              </a:ext>
            </a:extLst>
          </p:cNvPr>
          <p:cNvCxnSpPr>
            <a:cxnSpLocks/>
            <a:stCxn id="12" idx="7"/>
            <a:endCxn id="8" idx="2"/>
          </p:cNvCxnSpPr>
          <p:nvPr/>
        </p:nvCxnSpPr>
        <p:spPr>
          <a:xfrm flipV="1">
            <a:off x="9891431" y="5972035"/>
            <a:ext cx="1462369" cy="4098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216CD1-05CF-E20B-3382-568848A44E14}"/>
              </a:ext>
            </a:extLst>
          </p:cNvPr>
          <p:cNvSpPr txBox="1"/>
          <p:nvPr/>
        </p:nvSpPr>
        <p:spPr>
          <a:xfrm>
            <a:off x="8725800" y="2931178"/>
            <a:ext cx="1750800" cy="523220"/>
          </a:xfrm>
          <a:prstGeom prst="rect">
            <a:avLst/>
          </a:prstGeom>
          <a:noFill/>
        </p:spPr>
        <p:txBody>
          <a:bodyPr wrap="none" rtlCol="0">
            <a:spAutoFit/>
          </a:bodyPr>
          <a:lstStyle/>
          <a:p>
            <a:r>
              <a:rPr lang="en-US" sz="2800" dirty="0">
                <a:solidFill>
                  <a:schemeClr val="accent1"/>
                </a:solidFill>
              </a:rPr>
              <a:t>Individuals</a:t>
            </a:r>
          </a:p>
        </p:txBody>
      </p:sp>
      <p:sp>
        <p:nvSpPr>
          <p:cNvPr id="22" name="TextBox 21">
            <a:extLst>
              <a:ext uri="{FF2B5EF4-FFF2-40B4-BE49-F238E27FC236}">
                <a16:creationId xmlns:a16="http://schemas.microsoft.com/office/drawing/2014/main" id="{F50F7084-5949-5F9A-F880-7649B2D2E4BA}"/>
              </a:ext>
            </a:extLst>
          </p:cNvPr>
          <p:cNvSpPr txBox="1"/>
          <p:nvPr/>
        </p:nvSpPr>
        <p:spPr>
          <a:xfrm>
            <a:off x="10695244" y="2925741"/>
            <a:ext cx="1496756" cy="523220"/>
          </a:xfrm>
          <a:prstGeom prst="rect">
            <a:avLst/>
          </a:prstGeom>
          <a:noFill/>
        </p:spPr>
        <p:txBody>
          <a:bodyPr wrap="none" rtlCol="0">
            <a:spAutoFit/>
          </a:bodyPr>
          <a:lstStyle/>
          <a:p>
            <a:r>
              <a:rPr lang="en-US" sz="2800" dirty="0">
                <a:solidFill>
                  <a:schemeClr val="accent6"/>
                </a:solidFill>
              </a:rPr>
              <a:t>Positions</a:t>
            </a:r>
          </a:p>
        </p:txBody>
      </p:sp>
      <p:cxnSp>
        <p:nvCxnSpPr>
          <p:cNvPr id="24" name="Straight Connector 23">
            <a:extLst>
              <a:ext uri="{FF2B5EF4-FFF2-40B4-BE49-F238E27FC236}">
                <a16:creationId xmlns:a16="http://schemas.microsoft.com/office/drawing/2014/main" id="{482607B0-5093-4549-4C14-C0EE1F4FFD92}"/>
              </a:ext>
            </a:extLst>
          </p:cNvPr>
          <p:cNvCxnSpPr>
            <a:cxnSpLocks/>
            <a:stCxn id="8" idx="2"/>
          </p:cNvCxnSpPr>
          <p:nvPr/>
        </p:nvCxnSpPr>
        <p:spPr>
          <a:xfrm flipH="1" flipV="1">
            <a:off x="9967914" y="4668697"/>
            <a:ext cx="1385886" cy="13033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830E75-7671-54D3-D211-E5D331A1F3FD}"/>
              </a:ext>
            </a:extLst>
          </p:cNvPr>
          <p:cNvCxnSpPr>
            <a:cxnSpLocks/>
            <a:stCxn id="12" idx="7"/>
            <a:endCxn id="7" idx="2"/>
          </p:cNvCxnSpPr>
          <p:nvPr/>
        </p:nvCxnSpPr>
        <p:spPr>
          <a:xfrm flipV="1">
            <a:off x="9891431" y="5034616"/>
            <a:ext cx="1462369" cy="13472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1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B806-765B-A5D2-3F1D-8A7FBFAA0CF6}"/>
              </a:ext>
            </a:extLst>
          </p:cNvPr>
          <p:cNvSpPr>
            <a:spLocks noGrp="1"/>
          </p:cNvSpPr>
          <p:nvPr>
            <p:ph type="title"/>
          </p:nvPr>
        </p:nvSpPr>
        <p:spPr/>
        <p:txBody>
          <a:bodyPr/>
          <a:lstStyle/>
          <a:p>
            <a:r>
              <a:rPr lang="en-US" dirty="0"/>
              <a:t>Example 2: Overlapping Reserve Categories</a:t>
            </a:r>
          </a:p>
        </p:txBody>
      </p:sp>
      <p:sp>
        <p:nvSpPr>
          <p:cNvPr id="4" name="Slide Number Placeholder 3">
            <a:extLst>
              <a:ext uri="{FF2B5EF4-FFF2-40B4-BE49-F238E27FC236}">
                <a16:creationId xmlns:a16="http://schemas.microsoft.com/office/drawing/2014/main" id="{FEB67D77-BFCF-EFDA-A41B-E71037B6816E}"/>
              </a:ext>
            </a:extLst>
          </p:cNvPr>
          <p:cNvSpPr>
            <a:spLocks noGrp="1"/>
          </p:cNvSpPr>
          <p:nvPr>
            <p:ph type="sldNum" sz="quarter" idx="12"/>
          </p:nvPr>
        </p:nvSpPr>
        <p:spPr/>
        <p:txBody>
          <a:bodyPr/>
          <a:lstStyle/>
          <a:p>
            <a:fld id="{9E969584-4773-A84E-8391-EEC4BE76D611}" type="slidenum">
              <a:rPr lang="en-US" smtClean="0"/>
              <a:t>66</a:t>
            </a:fld>
            <a:endParaRPr lang="en-US"/>
          </a:p>
        </p:txBody>
      </p:sp>
      <p:sp>
        <p:nvSpPr>
          <p:cNvPr id="5" name="Oval 4">
            <a:extLst>
              <a:ext uri="{FF2B5EF4-FFF2-40B4-BE49-F238E27FC236}">
                <a16:creationId xmlns:a16="http://schemas.microsoft.com/office/drawing/2014/main" id="{7F9B7708-2388-19C6-B8B9-5FC2699EFC5F}"/>
              </a:ext>
            </a:extLst>
          </p:cNvPr>
          <p:cNvSpPr/>
          <p:nvPr/>
        </p:nvSpPr>
        <p:spPr>
          <a:xfrm>
            <a:off x="9758363" y="3232824"/>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6" name="Oval 5">
            <a:extLst>
              <a:ext uri="{FF2B5EF4-FFF2-40B4-BE49-F238E27FC236}">
                <a16:creationId xmlns:a16="http://schemas.microsoft.com/office/drawing/2014/main" id="{CF713C18-ECC2-F9A1-9815-C1567BE53BC4}"/>
              </a:ext>
            </a:extLst>
          </p:cNvPr>
          <p:cNvSpPr/>
          <p:nvPr/>
        </p:nvSpPr>
        <p:spPr>
          <a:xfrm>
            <a:off x="9758363" y="4170243"/>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7" name="Oval 6">
            <a:extLst>
              <a:ext uri="{FF2B5EF4-FFF2-40B4-BE49-F238E27FC236}">
                <a16:creationId xmlns:a16="http://schemas.microsoft.com/office/drawing/2014/main" id="{8C9033C8-C8D3-11F2-C227-2CF79443381A}"/>
              </a:ext>
            </a:extLst>
          </p:cNvPr>
          <p:cNvSpPr/>
          <p:nvPr/>
        </p:nvSpPr>
        <p:spPr>
          <a:xfrm>
            <a:off x="9758363" y="5107662"/>
            <a:ext cx="457200" cy="4572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 name="Oval 7">
            <a:extLst>
              <a:ext uri="{FF2B5EF4-FFF2-40B4-BE49-F238E27FC236}">
                <a16:creationId xmlns:a16="http://schemas.microsoft.com/office/drawing/2014/main" id="{453479AB-2022-5E7E-2C70-432E364F37A7}"/>
              </a:ext>
            </a:extLst>
          </p:cNvPr>
          <p:cNvSpPr/>
          <p:nvPr/>
        </p:nvSpPr>
        <p:spPr>
          <a:xfrm>
            <a:off x="7910513" y="2866905"/>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DD6E904C-D630-1354-A2EB-7580C6799C06}"/>
              </a:ext>
            </a:extLst>
          </p:cNvPr>
          <p:cNvSpPr/>
          <p:nvPr/>
        </p:nvSpPr>
        <p:spPr>
          <a:xfrm>
            <a:off x="7910513" y="3804324"/>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7F75B5EB-E9F4-5A88-B722-2CEA7E147926}"/>
              </a:ext>
            </a:extLst>
          </p:cNvPr>
          <p:cNvSpPr/>
          <p:nvPr/>
        </p:nvSpPr>
        <p:spPr>
          <a:xfrm>
            <a:off x="7910513" y="4741743"/>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Oval 13">
            <a:extLst>
              <a:ext uri="{FF2B5EF4-FFF2-40B4-BE49-F238E27FC236}">
                <a16:creationId xmlns:a16="http://schemas.microsoft.com/office/drawing/2014/main" id="{75CBCDC6-1D87-9950-CE09-4D02B8B493F5}"/>
              </a:ext>
            </a:extLst>
          </p:cNvPr>
          <p:cNvSpPr/>
          <p:nvPr/>
        </p:nvSpPr>
        <p:spPr>
          <a:xfrm>
            <a:off x="7905749" y="5679162"/>
            <a:ext cx="457200" cy="4572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6" name="Straight Connector 15">
            <a:extLst>
              <a:ext uri="{FF2B5EF4-FFF2-40B4-BE49-F238E27FC236}">
                <a16:creationId xmlns:a16="http://schemas.microsoft.com/office/drawing/2014/main" id="{3238D934-1E7B-BFE7-A92A-B011E8F7AC0F}"/>
              </a:ext>
            </a:extLst>
          </p:cNvPr>
          <p:cNvCxnSpPr>
            <a:stCxn id="8" idx="6"/>
            <a:endCxn id="5" idx="2"/>
          </p:cNvCxnSpPr>
          <p:nvPr/>
        </p:nvCxnSpPr>
        <p:spPr>
          <a:xfrm>
            <a:off x="8367713" y="3095505"/>
            <a:ext cx="139065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76447E-6AEE-E261-0D06-38F1C645B5DF}"/>
              </a:ext>
            </a:extLst>
          </p:cNvPr>
          <p:cNvCxnSpPr>
            <a:cxnSpLocks/>
            <a:stCxn id="8" idx="6"/>
            <a:endCxn id="6" idx="2"/>
          </p:cNvCxnSpPr>
          <p:nvPr/>
        </p:nvCxnSpPr>
        <p:spPr>
          <a:xfrm>
            <a:off x="8367713" y="3095505"/>
            <a:ext cx="1390650" cy="13033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5DDEDD-7512-9465-95A5-FCB6165643E7}"/>
              </a:ext>
            </a:extLst>
          </p:cNvPr>
          <p:cNvCxnSpPr>
            <a:cxnSpLocks/>
            <a:stCxn id="8" idx="6"/>
            <a:endCxn id="7" idx="2"/>
          </p:cNvCxnSpPr>
          <p:nvPr/>
        </p:nvCxnSpPr>
        <p:spPr>
          <a:xfrm>
            <a:off x="8367713" y="3095505"/>
            <a:ext cx="1390650" cy="22407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EDDB87-F52C-FB1C-1A77-1A6085A64381}"/>
              </a:ext>
            </a:extLst>
          </p:cNvPr>
          <p:cNvCxnSpPr>
            <a:cxnSpLocks/>
            <a:stCxn id="9" idx="6"/>
            <a:endCxn id="5" idx="2"/>
          </p:cNvCxnSpPr>
          <p:nvPr/>
        </p:nvCxnSpPr>
        <p:spPr>
          <a:xfrm flipV="1">
            <a:off x="8367713" y="3461424"/>
            <a:ext cx="1390650" cy="571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A3A4587-6890-973A-1B9F-634F42DA2D4B}"/>
              </a:ext>
            </a:extLst>
          </p:cNvPr>
          <p:cNvCxnSpPr>
            <a:cxnSpLocks/>
            <a:stCxn id="10" idx="7"/>
            <a:endCxn id="5" idx="2"/>
          </p:cNvCxnSpPr>
          <p:nvPr/>
        </p:nvCxnSpPr>
        <p:spPr>
          <a:xfrm flipV="1">
            <a:off x="8300758" y="3461424"/>
            <a:ext cx="1457605" cy="13472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B7A9BF2-F14A-26A7-B371-4BA7BE6FD813}"/>
              </a:ext>
            </a:extLst>
          </p:cNvPr>
          <p:cNvCxnSpPr>
            <a:cxnSpLocks/>
            <a:stCxn id="9" idx="6"/>
            <a:endCxn id="6" idx="2"/>
          </p:cNvCxnSpPr>
          <p:nvPr/>
        </p:nvCxnSpPr>
        <p:spPr>
          <a:xfrm>
            <a:off x="8367713" y="4032924"/>
            <a:ext cx="139065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1D7321-44BD-DEB5-6929-5B1B4B2947C1}"/>
              </a:ext>
            </a:extLst>
          </p:cNvPr>
          <p:cNvCxnSpPr>
            <a:cxnSpLocks/>
            <a:stCxn id="14" idx="7"/>
            <a:endCxn id="5" idx="2"/>
          </p:cNvCxnSpPr>
          <p:nvPr/>
        </p:nvCxnSpPr>
        <p:spPr>
          <a:xfrm flipV="1">
            <a:off x="8295994" y="3461424"/>
            <a:ext cx="1462369" cy="22846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233AA5F1-8FAC-D8AA-B8D2-5A733AEDF95D}"/>
              </a:ext>
            </a:extLst>
          </p:cNvPr>
          <p:cNvSpPr txBox="1">
            <a:spLocks/>
          </p:cNvSpPr>
          <p:nvPr/>
        </p:nvSpPr>
        <p:spPr>
          <a:xfrm>
            <a:off x="858418" y="4229751"/>
            <a:ext cx="1606826" cy="2130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D, W</a:t>
            </a:r>
          </a:p>
          <a:p>
            <a:pPr marL="514350" indent="-514350">
              <a:buFont typeface="+mj-lt"/>
              <a:buAutoNum type="arabicPeriod"/>
            </a:pPr>
            <a:r>
              <a:rPr lang="en-US" dirty="0"/>
              <a:t>W</a:t>
            </a:r>
          </a:p>
          <a:p>
            <a:pPr marL="514350" indent="-514350">
              <a:buFont typeface="+mj-lt"/>
              <a:buAutoNum type="arabicPeriod"/>
            </a:pPr>
            <a:r>
              <a:rPr lang="en-US" dirty="0"/>
              <a:t> </a:t>
            </a:r>
          </a:p>
          <a:p>
            <a:pPr marL="514350" indent="-514350">
              <a:buFont typeface="+mj-lt"/>
              <a:buAutoNum type="arabicPeriod"/>
            </a:pPr>
            <a:r>
              <a:rPr lang="en-US" dirty="0"/>
              <a:t>D </a:t>
            </a:r>
          </a:p>
          <a:p>
            <a:pPr marL="514350" indent="-514350">
              <a:buFont typeface="+mj-lt"/>
              <a:buAutoNum type="arabicPeriod"/>
            </a:pPr>
            <a:endParaRPr lang="en-US" dirty="0"/>
          </a:p>
        </p:txBody>
      </p:sp>
      <p:sp>
        <p:nvSpPr>
          <p:cNvPr id="50" name="TextBox 49">
            <a:extLst>
              <a:ext uri="{FF2B5EF4-FFF2-40B4-BE49-F238E27FC236}">
                <a16:creationId xmlns:a16="http://schemas.microsoft.com/office/drawing/2014/main" id="{7897D94E-B447-529A-C1AD-4B538CCD4E4C}"/>
              </a:ext>
            </a:extLst>
          </p:cNvPr>
          <p:cNvSpPr txBox="1"/>
          <p:nvPr/>
        </p:nvSpPr>
        <p:spPr>
          <a:xfrm>
            <a:off x="838199" y="1580695"/>
            <a:ext cx="10515599" cy="1815882"/>
          </a:xfrm>
          <a:prstGeom prst="rect">
            <a:avLst/>
          </a:prstGeom>
          <a:noFill/>
        </p:spPr>
        <p:txBody>
          <a:bodyPr wrap="square">
            <a:spAutoFit/>
          </a:bodyPr>
          <a:lstStyle/>
          <a:p>
            <a:pPr marL="0" indent="0">
              <a:buNone/>
            </a:pPr>
            <a:r>
              <a:rPr lang="en-US" sz="2800" dirty="0"/>
              <a:t>We have three positions. One is reserved for a woman, and one is reserved for a person with a disability.</a:t>
            </a:r>
          </a:p>
          <a:p>
            <a:pPr marL="0" indent="0">
              <a:buNone/>
            </a:pPr>
            <a:endParaRPr lang="en-US" sz="2800" dirty="0"/>
          </a:p>
          <a:p>
            <a:pPr marL="0" indent="0">
              <a:buNone/>
            </a:pPr>
            <a:endParaRPr lang="en-US" sz="2800" dirty="0"/>
          </a:p>
        </p:txBody>
      </p:sp>
      <p:sp>
        <p:nvSpPr>
          <p:cNvPr id="53" name="TextBox 52">
            <a:extLst>
              <a:ext uri="{FF2B5EF4-FFF2-40B4-BE49-F238E27FC236}">
                <a16:creationId xmlns:a16="http://schemas.microsoft.com/office/drawing/2014/main" id="{E2FC9FE1-76AD-E3AA-E32C-B54725D54055}"/>
              </a:ext>
            </a:extLst>
          </p:cNvPr>
          <p:cNvSpPr txBox="1"/>
          <p:nvPr/>
        </p:nvSpPr>
        <p:spPr>
          <a:xfrm>
            <a:off x="838197" y="2751631"/>
            <a:ext cx="5929317" cy="954107"/>
          </a:xfrm>
          <a:prstGeom prst="rect">
            <a:avLst/>
          </a:prstGeom>
          <a:noFill/>
        </p:spPr>
        <p:txBody>
          <a:bodyPr wrap="square">
            <a:spAutoFit/>
          </a:bodyPr>
          <a:lstStyle/>
          <a:p>
            <a:r>
              <a:rPr lang="en-US" sz="2800" dirty="0"/>
              <a:t>There are 4 applicants. Applicant priority and eligibility are as follows: </a:t>
            </a:r>
          </a:p>
        </p:txBody>
      </p:sp>
      <p:cxnSp>
        <p:nvCxnSpPr>
          <p:cNvPr id="3" name="Straight Connector 2">
            <a:extLst>
              <a:ext uri="{FF2B5EF4-FFF2-40B4-BE49-F238E27FC236}">
                <a16:creationId xmlns:a16="http://schemas.microsoft.com/office/drawing/2014/main" id="{0C9DE7E1-5902-03B6-7D33-861580D5A9C4}"/>
              </a:ext>
            </a:extLst>
          </p:cNvPr>
          <p:cNvCxnSpPr>
            <a:cxnSpLocks/>
            <a:stCxn id="14" idx="7"/>
            <a:endCxn id="7" idx="2"/>
          </p:cNvCxnSpPr>
          <p:nvPr/>
        </p:nvCxnSpPr>
        <p:spPr>
          <a:xfrm flipV="1">
            <a:off x="8295994" y="5336262"/>
            <a:ext cx="1462369" cy="4098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78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1688-C1CB-5B32-EFB6-25238D60F08B}"/>
              </a:ext>
            </a:extLst>
          </p:cNvPr>
          <p:cNvSpPr>
            <a:spLocks noGrp="1"/>
          </p:cNvSpPr>
          <p:nvPr>
            <p:ph type="title"/>
          </p:nvPr>
        </p:nvSpPr>
        <p:spPr/>
        <p:txBody>
          <a:bodyPr/>
          <a:lstStyle/>
          <a:p>
            <a:r>
              <a:rPr lang="en-US" dirty="0"/>
              <a:t>Goals (Informal)</a:t>
            </a:r>
          </a:p>
        </p:txBody>
      </p:sp>
      <p:sp>
        <p:nvSpPr>
          <p:cNvPr id="3" name="Content Placeholder 2">
            <a:extLst>
              <a:ext uri="{FF2B5EF4-FFF2-40B4-BE49-F238E27FC236}">
                <a16:creationId xmlns:a16="http://schemas.microsoft.com/office/drawing/2014/main" id="{CC61A65B-2900-BB18-0093-1E8234360E78}"/>
              </a:ext>
            </a:extLst>
          </p:cNvPr>
          <p:cNvSpPr>
            <a:spLocks noGrp="1"/>
          </p:cNvSpPr>
          <p:nvPr>
            <p:ph idx="1"/>
          </p:nvPr>
        </p:nvSpPr>
        <p:spPr/>
        <p:txBody>
          <a:bodyPr/>
          <a:lstStyle/>
          <a:p>
            <a:pPr marL="0" indent="0">
              <a:buNone/>
            </a:pPr>
            <a:endParaRPr lang="en-US" dirty="0"/>
          </a:p>
          <a:p>
            <a:r>
              <a:rPr lang="en-US" dirty="0"/>
              <a:t>Match a lot of people</a:t>
            </a:r>
          </a:p>
          <a:p>
            <a:r>
              <a:rPr lang="en-US" dirty="0"/>
              <a:t>Match high priority people</a:t>
            </a:r>
          </a:p>
        </p:txBody>
      </p:sp>
      <p:sp>
        <p:nvSpPr>
          <p:cNvPr id="4" name="Slide Number Placeholder 3">
            <a:extLst>
              <a:ext uri="{FF2B5EF4-FFF2-40B4-BE49-F238E27FC236}">
                <a16:creationId xmlns:a16="http://schemas.microsoft.com/office/drawing/2014/main" id="{CDBB22DA-90B3-CA87-C035-7D28A471156A}"/>
              </a:ext>
            </a:extLst>
          </p:cNvPr>
          <p:cNvSpPr>
            <a:spLocks noGrp="1"/>
          </p:cNvSpPr>
          <p:nvPr>
            <p:ph type="sldNum" sz="quarter" idx="12"/>
          </p:nvPr>
        </p:nvSpPr>
        <p:spPr/>
        <p:txBody>
          <a:bodyPr/>
          <a:lstStyle/>
          <a:p>
            <a:fld id="{9E969584-4773-A84E-8391-EEC4BE76D611}" type="slidenum">
              <a:rPr lang="en-US" smtClean="0"/>
              <a:t>67</a:t>
            </a:fld>
            <a:endParaRPr lang="en-US"/>
          </a:p>
        </p:txBody>
      </p:sp>
      <p:sp>
        <p:nvSpPr>
          <p:cNvPr id="5" name="TextBox 4">
            <a:extLst>
              <a:ext uri="{FF2B5EF4-FFF2-40B4-BE49-F238E27FC236}">
                <a16:creationId xmlns:a16="http://schemas.microsoft.com/office/drawing/2014/main" id="{CB06EC02-99DC-6C5A-B3A2-8E5D45591647}"/>
              </a:ext>
            </a:extLst>
          </p:cNvPr>
          <p:cNvSpPr txBox="1"/>
          <p:nvPr/>
        </p:nvSpPr>
        <p:spPr>
          <a:xfrm>
            <a:off x="2141034" y="5151864"/>
            <a:ext cx="8073484" cy="523220"/>
          </a:xfrm>
          <a:prstGeom prst="rect">
            <a:avLst/>
          </a:prstGeom>
          <a:noFill/>
        </p:spPr>
        <p:txBody>
          <a:bodyPr wrap="square" rtlCol="0">
            <a:spAutoFit/>
          </a:bodyPr>
          <a:lstStyle/>
          <a:p>
            <a:r>
              <a:rPr lang="en-US" sz="2800" dirty="0">
                <a:solidFill>
                  <a:srgbClr val="FF0000"/>
                </a:solidFill>
              </a:rPr>
              <a:t>Improve this</a:t>
            </a:r>
          </a:p>
        </p:txBody>
      </p:sp>
    </p:spTree>
    <p:extLst>
      <p:ext uri="{BB962C8B-B14F-4D97-AF65-F5344CB8AC3E}">
        <p14:creationId xmlns:p14="http://schemas.microsoft.com/office/powerpoint/2010/main" val="987205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3CA5-9755-3D5F-43D8-AAFE3B808829}"/>
              </a:ext>
            </a:extLst>
          </p:cNvPr>
          <p:cNvSpPr>
            <a:spLocks noGrp="1"/>
          </p:cNvSpPr>
          <p:nvPr>
            <p:ph type="title"/>
          </p:nvPr>
        </p:nvSpPr>
        <p:spPr/>
        <p:txBody>
          <a:bodyPr/>
          <a:lstStyle/>
          <a:p>
            <a:r>
              <a:rPr lang="es-ES_tradnl" dirty="0" err="1"/>
              <a:t>Goals</a:t>
            </a:r>
            <a:r>
              <a:rPr lang="es-ES_tradnl" dirty="0"/>
              <a:t> (Informal)</a:t>
            </a:r>
          </a:p>
        </p:txBody>
      </p:sp>
      <p:sp>
        <p:nvSpPr>
          <p:cNvPr id="3" name="Content Placeholder 2">
            <a:extLst>
              <a:ext uri="{FF2B5EF4-FFF2-40B4-BE49-F238E27FC236}">
                <a16:creationId xmlns:a16="http://schemas.microsoft.com/office/drawing/2014/main" id="{C5E22F98-586D-C953-7A37-CB986D6E6E1D}"/>
              </a:ext>
            </a:extLst>
          </p:cNvPr>
          <p:cNvSpPr>
            <a:spLocks noGrp="1"/>
          </p:cNvSpPr>
          <p:nvPr>
            <p:ph idx="1"/>
          </p:nvPr>
        </p:nvSpPr>
        <p:spPr/>
        <p:txBody>
          <a:bodyPr/>
          <a:lstStyle/>
          <a:p>
            <a:pPr marL="514350" indent="-514350">
              <a:buFont typeface="Arial" panose="020B0604020202020204" pitchFamily="34" charset="0"/>
              <a:buAutoNum type="arabicPeriod"/>
            </a:pPr>
            <a:r>
              <a:rPr lang="es-ES_tradnl" dirty="0" err="1"/>
              <a:t>Respect</a:t>
            </a:r>
            <a:r>
              <a:rPr lang="es-ES_tradnl" dirty="0"/>
              <a:t> </a:t>
            </a:r>
            <a:r>
              <a:rPr lang="es-ES_tradnl" dirty="0" err="1"/>
              <a:t>spirit</a:t>
            </a:r>
            <a:r>
              <a:rPr lang="es-ES_tradnl" dirty="0"/>
              <a:t> </a:t>
            </a:r>
            <a:r>
              <a:rPr lang="es-ES_tradnl" dirty="0" err="1"/>
              <a:t>of</a:t>
            </a:r>
            <a:r>
              <a:rPr lang="es-ES_tradnl" dirty="0"/>
              <a:t> </a:t>
            </a:r>
            <a:r>
              <a:rPr lang="es-ES_tradnl" dirty="0" err="1"/>
              <a:t>affirmative</a:t>
            </a:r>
            <a:r>
              <a:rPr lang="es-ES_tradnl" dirty="0"/>
              <a:t> </a:t>
            </a:r>
            <a:r>
              <a:rPr lang="es-ES_tradnl" dirty="0" err="1"/>
              <a:t>action</a:t>
            </a:r>
            <a:r>
              <a:rPr lang="es-ES_tradnl" dirty="0"/>
              <a:t> (</a:t>
            </a:r>
            <a:r>
              <a:rPr lang="es-ES_tradnl" dirty="0" err="1"/>
              <a:t>applicants</a:t>
            </a:r>
            <a:r>
              <a:rPr lang="es-ES_tradnl" dirty="0"/>
              <a:t> are </a:t>
            </a:r>
            <a:r>
              <a:rPr lang="es-ES_tradnl" dirty="0" err="1"/>
              <a:t>never</a:t>
            </a:r>
            <a:r>
              <a:rPr lang="es-ES_tradnl" dirty="0"/>
              <a:t> </a:t>
            </a:r>
            <a:r>
              <a:rPr lang="es-ES_tradnl" dirty="0" err="1"/>
              <a:t>harmed</a:t>
            </a:r>
            <a:r>
              <a:rPr lang="es-ES_tradnl" dirty="0"/>
              <a:t> </a:t>
            </a:r>
            <a:r>
              <a:rPr lang="es-ES_tradnl" dirty="0" err="1"/>
              <a:t>by</a:t>
            </a:r>
            <a:r>
              <a:rPr lang="es-ES_tradnl" dirty="0"/>
              <a:t> </a:t>
            </a:r>
            <a:r>
              <a:rPr lang="es-ES_tradnl" dirty="0" err="1"/>
              <a:t>declaring</a:t>
            </a:r>
            <a:r>
              <a:rPr lang="es-ES_tradnl" dirty="0"/>
              <a:t> reserve </a:t>
            </a:r>
            <a:r>
              <a:rPr lang="es-ES_tradnl" dirty="0" err="1"/>
              <a:t>eligibility</a:t>
            </a:r>
            <a:r>
              <a:rPr lang="es-ES_tradnl" dirty="0"/>
              <a:t>). </a:t>
            </a:r>
            <a:r>
              <a:rPr lang="es-ES_tradnl" dirty="0" err="1">
                <a:solidFill>
                  <a:srgbClr val="FF0000"/>
                </a:solidFill>
              </a:rPr>
              <a:t>Related</a:t>
            </a:r>
            <a:r>
              <a:rPr lang="es-ES_tradnl" dirty="0">
                <a:solidFill>
                  <a:srgbClr val="FF0000"/>
                </a:solidFill>
              </a:rPr>
              <a:t> </a:t>
            </a:r>
            <a:r>
              <a:rPr lang="es-ES_tradnl" dirty="0" err="1">
                <a:solidFill>
                  <a:srgbClr val="FF0000"/>
                </a:solidFill>
              </a:rPr>
              <a:t>to</a:t>
            </a:r>
            <a:r>
              <a:rPr lang="es-ES_tradnl" dirty="0">
                <a:solidFill>
                  <a:srgbClr val="FF0000"/>
                </a:solidFill>
              </a:rPr>
              <a:t> </a:t>
            </a:r>
            <a:r>
              <a:rPr lang="es-ES_tradnl" dirty="0" err="1">
                <a:solidFill>
                  <a:srgbClr val="FF0000"/>
                </a:solidFill>
              </a:rPr>
              <a:t>elimination</a:t>
            </a:r>
            <a:r>
              <a:rPr lang="es-ES_tradnl" dirty="0">
                <a:solidFill>
                  <a:srgbClr val="FF0000"/>
                </a:solidFill>
              </a:rPr>
              <a:t> </a:t>
            </a:r>
            <a:r>
              <a:rPr lang="es-ES_tradnl" dirty="0" err="1">
                <a:solidFill>
                  <a:srgbClr val="FF0000"/>
                </a:solidFill>
              </a:rPr>
              <a:t>of</a:t>
            </a:r>
            <a:r>
              <a:rPr lang="es-ES_tradnl" dirty="0">
                <a:solidFill>
                  <a:srgbClr val="FF0000"/>
                </a:solidFill>
              </a:rPr>
              <a:t> </a:t>
            </a:r>
            <a:r>
              <a:rPr lang="es-ES_tradnl" dirty="0" err="1">
                <a:solidFill>
                  <a:srgbClr val="FF0000"/>
                </a:solidFill>
              </a:rPr>
              <a:t>justified</a:t>
            </a:r>
            <a:r>
              <a:rPr lang="es-ES_tradnl" dirty="0">
                <a:solidFill>
                  <a:srgbClr val="FF0000"/>
                </a:solidFill>
              </a:rPr>
              <a:t> </a:t>
            </a:r>
            <a:r>
              <a:rPr lang="es-ES_tradnl" dirty="0" err="1">
                <a:solidFill>
                  <a:srgbClr val="FF0000"/>
                </a:solidFill>
              </a:rPr>
              <a:t>envy</a:t>
            </a:r>
            <a:r>
              <a:rPr lang="es-ES_tradnl" dirty="0">
                <a:solidFill>
                  <a:srgbClr val="FF0000"/>
                </a:solidFill>
              </a:rPr>
              <a:t> – </a:t>
            </a:r>
            <a:r>
              <a:rPr lang="es-ES_tradnl" dirty="0" err="1">
                <a:solidFill>
                  <a:srgbClr val="FF0000"/>
                </a:solidFill>
              </a:rPr>
              <a:t>distinct</a:t>
            </a:r>
            <a:r>
              <a:rPr lang="es-ES_tradnl" dirty="0">
                <a:solidFill>
                  <a:srgbClr val="FF0000"/>
                </a:solidFill>
              </a:rPr>
              <a:t> </a:t>
            </a:r>
            <a:r>
              <a:rPr lang="es-ES_tradnl" dirty="0" err="1">
                <a:solidFill>
                  <a:srgbClr val="FF0000"/>
                </a:solidFill>
              </a:rPr>
              <a:t>properties</a:t>
            </a:r>
            <a:r>
              <a:rPr lang="es-ES_tradnl" dirty="0">
                <a:solidFill>
                  <a:srgbClr val="FF0000"/>
                </a:solidFill>
              </a:rPr>
              <a:t>, </a:t>
            </a:r>
            <a:r>
              <a:rPr lang="es-ES_tradnl" dirty="0" err="1">
                <a:solidFill>
                  <a:srgbClr val="FF0000"/>
                </a:solidFill>
              </a:rPr>
              <a:t>but</a:t>
            </a:r>
            <a:r>
              <a:rPr lang="es-ES_tradnl" dirty="0">
                <a:solidFill>
                  <a:srgbClr val="FF0000"/>
                </a:solidFill>
              </a:rPr>
              <a:t> </a:t>
            </a:r>
            <a:r>
              <a:rPr lang="es-ES_tradnl" dirty="0" err="1">
                <a:solidFill>
                  <a:srgbClr val="FF0000"/>
                </a:solidFill>
              </a:rPr>
              <a:t>seem</a:t>
            </a:r>
            <a:r>
              <a:rPr lang="es-ES_tradnl" dirty="0">
                <a:solidFill>
                  <a:srgbClr val="FF0000"/>
                </a:solidFill>
              </a:rPr>
              <a:t> similar. </a:t>
            </a:r>
            <a:r>
              <a:rPr lang="es-ES_tradnl" dirty="0" err="1">
                <a:solidFill>
                  <a:srgbClr val="FF0000"/>
                </a:solidFill>
              </a:rPr>
              <a:t>Should</a:t>
            </a:r>
            <a:r>
              <a:rPr lang="es-ES_tradnl" dirty="0">
                <a:solidFill>
                  <a:srgbClr val="FF0000"/>
                </a:solidFill>
              </a:rPr>
              <a:t> I </a:t>
            </a:r>
            <a:r>
              <a:rPr lang="es-ES_tradnl" dirty="0" err="1">
                <a:solidFill>
                  <a:srgbClr val="FF0000"/>
                </a:solidFill>
              </a:rPr>
              <a:t>just</a:t>
            </a:r>
            <a:r>
              <a:rPr lang="es-ES_tradnl" dirty="0">
                <a:solidFill>
                  <a:srgbClr val="FF0000"/>
                </a:solidFill>
              </a:rPr>
              <a:t> </a:t>
            </a:r>
            <a:r>
              <a:rPr lang="es-ES_tradnl" dirty="0" err="1">
                <a:solidFill>
                  <a:srgbClr val="FF0000"/>
                </a:solidFill>
              </a:rPr>
              <a:t>go</a:t>
            </a:r>
            <a:r>
              <a:rPr lang="es-ES_tradnl" dirty="0">
                <a:solidFill>
                  <a:srgbClr val="FF0000"/>
                </a:solidFill>
              </a:rPr>
              <a:t> </a:t>
            </a:r>
            <a:r>
              <a:rPr lang="es-ES_tradnl" dirty="0" err="1">
                <a:solidFill>
                  <a:srgbClr val="FF0000"/>
                </a:solidFill>
              </a:rPr>
              <a:t>with</a:t>
            </a:r>
            <a:r>
              <a:rPr lang="es-ES_tradnl" dirty="0">
                <a:solidFill>
                  <a:srgbClr val="FF0000"/>
                </a:solidFill>
              </a:rPr>
              <a:t> </a:t>
            </a:r>
            <a:r>
              <a:rPr lang="es-ES_tradnl" dirty="0" err="1">
                <a:solidFill>
                  <a:srgbClr val="FF0000"/>
                </a:solidFill>
              </a:rPr>
              <a:t>elimination</a:t>
            </a:r>
            <a:r>
              <a:rPr lang="es-ES_tradnl" dirty="0">
                <a:solidFill>
                  <a:srgbClr val="FF0000"/>
                </a:solidFill>
              </a:rPr>
              <a:t> </a:t>
            </a:r>
            <a:r>
              <a:rPr lang="es-ES_tradnl" dirty="0" err="1">
                <a:solidFill>
                  <a:srgbClr val="FF0000"/>
                </a:solidFill>
              </a:rPr>
              <a:t>of</a:t>
            </a:r>
            <a:r>
              <a:rPr lang="es-ES_tradnl" dirty="0">
                <a:solidFill>
                  <a:srgbClr val="FF0000"/>
                </a:solidFill>
              </a:rPr>
              <a:t> </a:t>
            </a:r>
            <a:r>
              <a:rPr lang="es-ES_tradnl" dirty="0" err="1">
                <a:solidFill>
                  <a:srgbClr val="FF0000"/>
                </a:solidFill>
              </a:rPr>
              <a:t>justified</a:t>
            </a:r>
            <a:r>
              <a:rPr lang="es-ES_tradnl" dirty="0">
                <a:solidFill>
                  <a:srgbClr val="FF0000"/>
                </a:solidFill>
              </a:rPr>
              <a:t> </a:t>
            </a:r>
            <a:r>
              <a:rPr lang="es-ES_tradnl" dirty="0" err="1">
                <a:solidFill>
                  <a:srgbClr val="FF0000"/>
                </a:solidFill>
              </a:rPr>
              <a:t>envy</a:t>
            </a:r>
            <a:r>
              <a:rPr lang="es-ES_tradnl" dirty="0">
                <a:solidFill>
                  <a:srgbClr val="FF0000"/>
                </a:solidFill>
              </a:rPr>
              <a:t> (</a:t>
            </a:r>
            <a:r>
              <a:rPr lang="es-ES_tradnl" dirty="0" err="1">
                <a:solidFill>
                  <a:srgbClr val="FF0000"/>
                </a:solidFill>
              </a:rPr>
              <a:t>for</a:t>
            </a:r>
            <a:r>
              <a:rPr lang="es-ES_tradnl" dirty="0">
                <a:solidFill>
                  <a:srgbClr val="FF0000"/>
                </a:solidFill>
              </a:rPr>
              <a:t> </a:t>
            </a:r>
            <a:r>
              <a:rPr lang="es-ES_tradnl" dirty="0" err="1">
                <a:solidFill>
                  <a:srgbClr val="FF0000"/>
                </a:solidFill>
              </a:rPr>
              <a:t>matching</a:t>
            </a:r>
            <a:r>
              <a:rPr lang="es-ES_tradnl" dirty="0">
                <a:solidFill>
                  <a:srgbClr val="FF0000"/>
                </a:solidFill>
              </a:rPr>
              <a:t>), </a:t>
            </a:r>
            <a:r>
              <a:rPr lang="es-ES_tradnl" dirty="0" err="1">
                <a:solidFill>
                  <a:srgbClr val="FF0000"/>
                </a:solidFill>
              </a:rPr>
              <a:t>since</a:t>
            </a:r>
            <a:r>
              <a:rPr lang="es-ES_tradnl" dirty="0">
                <a:solidFill>
                  <a:srgbClr val="FF0000"/>
                </a:solidFill>
              </a:rPr>
              <a:t> </a:t>
            </a:r>
            <a:r>
              <a:rPr lang="es-ES_tradnl" dirty="0" err="1">
                <a:solidFill>
                  <a:srgbClr val="FF0000"/>
                </a:solidFill>
              </a:rPr>
              <a:t>it</a:t>
            </a:r>
            <a:r>
              <a:rPr lang="es-ES_tradnl" dirty="0">
                <a:solidFill>
                  <a:srgbClr val="FF0000"/>
                </a:solidFill>
              </a:rPr>
              <a:t> </a:t>
            </a:r>
            <a:r>
              <a:rPr lang="es-ES_tradnl" dirty="0" err="1">
                <a:solidFill>
                  <a:srgbClr val="FF0000"/>
                </a:solidFill>
              </a:rPr>
              <a:t>is</a:t>
            </a:r>
            <a:r>
              <a:rPr lang="es-ES_tradnl" dirty="0">
                <a:solidFill>
                  <a:srgbClr val="FF0000"/>
                </a:solidFill>
              </a:rPr>
              <a:t> familiar?</a:t>
            </a:r>
          </a:p>
          <a:p>
            <a:pPr marL="514350" indent="-514350">
              <a:buAutoNum type="arabicPeriod"/>
            </a:pPr>
            <a:r>
              <a:rPr lang="es-ES_tradnl" dirty="0" err="1"/>
              <a:t>Maximize</a:t>
            </a:r>
            <a:r>
              <a:rPr lang="es-ES_tradnl" dirty="0"/>
              <a:t> reserve </a:t>
            </a:r>
            <a:r>
              <a:rPr lang="es-ES_tradnl" dirty="0" err="1"/>
              <a:t>utilization</a:t>
            </a:r>
            <a:r>
              <a:rPr lang="es-ES_tradnl" dirty="0"/>
              <a:t>: a </a:t>
            </a:r>
            <a:r>
              <a:rPr lang="es-ES_tradnl" dirty="0" err="1"/>
              <a:t>reserved</a:t>
            </a:r>
            <a:r>
              <a:rPr lang="es-ES_tradnl" dirty="0"/>
              <a:t> </a:t>
            </a:r>
            <a:r>
              <a:rPr lang="es-ES_tradnl" dirty="0" err="1"/>
              <a:t>seat</a:t>
            </a:r>
            <a:r>
              <a:rPr lang="es-ES_tradnl" dirty="0"/>
              <a:t> </a:t>
            </a:r>
            <a:r>
              <a:rPr lang="es-ES_tradnl" dirty="0" err="1"/>
              <a:t>should</a:t>
            </a:r>
            <a:r>
              <a:rPr lang="es-ES_tradnl" dirty="0"/>
              <a:t> </a:t>
            </a:r>
            <a:r>
              <a:rPr lang="es-ES_tradnl" dirty="0" err="1"/>
              <a:t>only</a:t>
            </a:r>
            <a:r>
              <a:rPr lang="es-ES_tradnl" dirty="0"/>
              <a:t> </a:t>
            </a:r>
            <a:r>
              <a:rPr lang="es-ES_tradnl" dirty="0" err="1"/>
              <a:t>go</a:t>
            </a:r>
            <a:r>
              <a:rPr lang="es-ES_tradnl" dirty="0"/>
              <a:t> </a:t>
            </a:r>
            <a:r>
              <a:rPr lang="es-ES_tradnl" dirty="0" err="1"/>
              <a:t>to</a:t>
            </a:r>
            <a:r>
              <a:rPr lang="es-ES_tradnl" dirty="0"/>
              <a:t> </a:t>
            </a:r>
            <a:r>
              <a:rPr lang="es-ES_tradnl" dirty="0" err="1"/>
              <a:t>an</a:t>
            </a:r>
            <a:r>
              <a:rPr lang="es-ES_tradnl" dirty="0"/>
              <a:t> </a:t>
            </a:r>
            <a:r>
              <a:rPr lang="es-ES_tradnl" dirty="0" err="1"/>
              <a:t>ineligible</a:t>
            </a:r>
            <a:r>
              <a:rPr lang="es-ES_tradnl" dirty="0"/>
              <a:t> candidate </a:t>
            </a:r>
            <a:r>
              <a:rPr lang="es-ES_tradnl" dirty="0" err="1"/>
              <a:t>if</a:t>
            </a:r>
            <a:r>
              <a:rPr lang="es-ES_tradnl" dirty="0"/>
              <a:t> </a:t>
            </a:r>
            <a:r>
              <a:rPr lang="es-ES_tradnl" dirty="0" err="1"/>
              <a:t>absolutely</a:t>
            </a:r>
            <a:r>
              <a:rPr lang="es-ES_tradnl" dirty="0"/>
              <a:t> </a:t>
            </a:r>
            <a:r>
              <a:rPr lang="es-ES_tradnl" dirty="0" err="1"/>
              <a:t>necessary</a:t>
            </a:r>
            <a:r>
              <a:rPr lang="es-ES_tradnl" dirty="0"/>
              <a:t>.</a:t>
            </a:r>
          </a:p>
          <a:p>
            <a:pPr marL="514350" indent="-514350">
              <a:buAutoNum type="arabicPeriod"/>
            </a:pPr>
            <a:r>
              <a:rPr lang="es-ES_tradnl" dirty="0" err="1"/>
              <a:t>Select</a:t>
            </a:r>
            <a:r>
              <a:rPr lang="es-ES_tradnl" dirty="0"/>
              <a:t> </a:t>
            </a:r>
            <a:r>
              <a:rPr lang="es-ES_tradnl" dirty="0" err="1"/>
              <a:t>applicants</a:t>
            </a:r>
            <a:r>
              <a:rPr lang="es-ES_tradnl" dirty="0"/>
              <a:t> </a:t>
            </a:r>
            <a:r>
              <a:rPr lang="es-ES_tradnl" dirty="0" err="1"/>
              <a:t>with</a:t>
            </a:r>
            <a:r>
              <a:rPr lang="es-ES_tradnl" dirty="0"/>
              <a:t> </a:t>
            </a:r>
            <a:r>
              <a:rPr lang="es-ES_tradnl" dirty="0" err="1"/>
              <a:t>priority</a:t>
            </a:r>
            <a:r>
              <a:rPr lang="es-ES_tradnl" dirty="0"/>
              <a:t> as </a:t>
            </a:r>
            <a:r>
              <a:rPr lang="es-ES_tradnl" dirty="0" err="1"/>
              <a:t>high</a:t>
            </a:r>
            <a:r>
              <a:rPr lang="es-ES_tradnl" dirty="0"/>
              <a:t> as posible.</a:t>
            </a:r>
          </a:p>
        </p:txBody>
      </p:sp>
      <p:sp>
        <p:nvSpPr>
          <p:cNvPr id="4" name="Slide Number Placeholder 3">
            <a:extLst>
              <a:ext uri="{FF2B5EF4-FFF2-40B4-BE49-F238E27FC236}">
                <a16:creationId xmlns:a16="http://schemas.microsoft.com/office/drawing/2014/main" id="{828EAC3E-F88F-A74B-E4ED-66CECE8F2864}"/>
              </a:ext>
            </a:extLst>
          </p:cNvPr>
          <p:cNvSpPr>
            <a:spLocks noGrp="1"/>
          </p:cNvSpPr>
          <p:nvPr>
            <p:ph type="sldNum" sz="quarter" idx="12"/>
          </p:nvPr>
        </p:nvSpPr>
        <p:spPr/>
        <p:txBody>
          <a:bodyPr/>
          <a:lstStyle/>
          <a:p>
            <a:fld id="{9E969584-4773-A84E-8391-EEC4BE76D611}" type="slidenum">
              <a:rPr lang="en-US" smtClean="0"/>
              <a:t>68</a:t>
            </a:fld>
            <a:endParaRPr lang="en-US"/>
          </a:p>
        </p:txBody>
      </p:sp>
      <p:sp>
        <p:nvSpPr>
          <p:cNvPr id="5" name="TextBox 4">
            <a:extLst>
              <a:ext uri="{FF2B5EF4-FFF2-40B4-BE49-F238E27FC236}">
                <a16:creationId xmlns:a16="http://schemas.microsoft.com/office/drawing/2014/main" id="{6BF7D50B-C447-86FF-7945-87B222FE3176}"/>
              </a:ext>
            </a:extLst>
          </p:cNvPr>
          <p:cNvSpPr txBox="1"/>
          <p:nvPr/>
        </p:nvSpPr>
        <p:spPr>
          <a:xfrm>
            <a:off x="2141034" y="5151864"/>
            <a:ext cx="8073484" cy="954107"/>
          </a:xfrm>
          <a:prstGeom prst="rect">
            <a:avLst/>
          </a:prstGeom>
          <a:noFill/>
        </p:spPr>
        <p:txBody>
          <a:bodyPr wrap="square" rtlCol="0">
            <a:spAutoFit/>
          </a:bodyPr>
          <a:lstStyle/>
          <a:p>
            <a:r>
              <a:rPr lang="en-US" sz="2800" dirty="0">
                <a:solidFill>
                  <a:srgbClr val="FF0000"/>
                </a:solidFill>
              </a:rPr>
              <a:t>#2  assumes soft reserves – I should just assume hard reserves and say maximize selected applicants</a:t>
            </a:r>
          </a:p>
        </p:txBody>
      </p:sp>
    </p:spTree>
    <p:extLst>
      <p:ext uri="{BB962C8B-B14F-4D97-AF65-F5344CB8AC3E}">
        <p14:creationId xmlns:p14="http://schemas.microsoft.com/office/powerpoint/2010/main" val="10285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3BE0-021B-6F44-8EDD-FC9D8E761A11}"/>
              </a:ext>
            </a:extLst>
          </p:cNvPr>
          <p:cNvSpPr>
            <a:spLocks noGrp="1"/>
          </p:cNvSpPr>
          <p:nvPr>
            <p:ph type="title"/>
          </p:nvPr>
        </p:nvSpPr>
        <p:spPr/>
        <p:txBody>
          <a:bodyPr/>
          <a:lstStyle/>
          <a:p>
            <a:r>
              <a:rPr lang="en-US" dirty="0"/>
              <a:t>Visa Overview</a:t>
            </a:r>
          </a:p>
        </p:txBody>
      </p:sp>
      <p:sp>
        <p:nvSpPr>
          <p:cNvPr id="3" name="Content Placeholder 2">
            <a:extLst>
              <a:ext uri="{FF2B5EF4-FFF2-40B4-BE49-F238E27FC236}">
                <a16:creationId xmlns:a16="http://schemas.microsoft.com/office/drawing/2014/main" id="{1B7DFEA9-0E53-E34D-BBDF-09D1B1E7CEF4}"/>
              </a:ext>
            </a:extLst>
          </p:cNvPr>
          <p:cNvSpPr>
            <a:spLocks noGrp="1"/>
          </p:cNvSpPr>
          <p:nvPr>
            <p:ph idx="1"/>
          </p:nvPr>
        </p:nvSpPr>
        <p:spPr>
          <a:xfrm>
            <a:off x="6379708" y="4341470"/>
            <a:ext cx="3590925" cy="2193924"/>
          </a:xfrm>
        </p:spPr>
        <p:txBody>
          <a:bodyPr>
            <a:normAutofit lnSpcReduction="10000"/>
          </a:bodyPr>
          <a:lstStyle/>
          <a:p>
            <a:pPr marL="0" indent="0" algn="ctr">
              <a:lnSpc>
                <a:spcPct val="150000"/>
              </a:lnSpc>
              <a:buNone/>
            </a:pPr>
            <a:r>
              <a:rPr lang="en-US" dirty="0"/>
              <a:t>Business and Leisure</a:t>
            </a:r>
          </a:p>
          <a:p>
            <a:pPr marL="0" indent="0" algn="ctr">
              <a:lnSpc>
                <a:spcPct val="150000"/>
              </a:lnSpc>
              <a:buNone/>
            </a:pPr>
            <a:r>
              <a:rPr lang="en-US" dirty="0"/>
              <a:t>Student</a:t>
            </a:r>
          </a:p>
          <a:p>
            <a:pPr marL="0" indent="0" algn="ctr">
              <a:lnSpc>
                <a:spcPct val="150000"/>
              </a:lnSpc>
              <a:buNone/>
            </a:pPr>
            <a:r>
              <a:rPr lang="en-US" dirty="0"/>
              <a:t>Employment</a:t>
            </a:r>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D95FA736-13BC-2F4A-B88B-3126AA5C2124}"/>
              </a:ext>
            </a:extLst>
          </p:cNvPr>
          <p:cNvSpPr>
            <a:spLocks noGrp="1"/>
          </p:cNvSpPr>
          <p:nvPr>
            <p:ph type="sldNum" sz="quarter" idx="12"/>
          </p:nvPr>
        </p:nvSpPr>
        <p:spPr/>
        <p:txBody>
          <a:bodyPr/>
          <a:lstStyle/>
          <a:p>
            <a:fld id="{9E969584-4773-A84E-8391-EEC4BE76D611}" type="slidenum">
              <a:rPr lang="en-US" smtClean="0"/>
              <a:t>6</a:t>
            </a:fld>
            <a:endParaRPr lang="en-US"/>
          </a:p>
        </p:txBody>
      </p:sp>
      <p:sp>
        <p:nvSpPr>
          <p:cNvPr id="5" name="Content Placeholder 2">
            <a:extLst>
              <a:ext uri="{FF2B5EF4-FFF2-40B4-BE49-F238E27FC236}">
                <a16:creationId xmlns:a16="http://schemas.microsoft.com/office/drawing/2014/main" id="{51A0C99D-8CF8-F04A-9E0B-4C0A0A716808}"/>
              </a:ext>
            </a:extLst>
          </p:cNvPr>
          <p:cNvSpPr txBox="1">
            <a:spLocks/>
          </p:cNvSpPr>
          <p:nvPr/>
        </p:nvSpPr>
        <p:spPr>
          <a:xfrm>
            <a:off x="838200" y="2247840"/>
            <a:ext cx="3590925" cy="1718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Permanent</a:t>
            </a:r>
          </a:p>
          <a:p>
            <a:pPr marL="0" indent="0" algn="ctr">
              <a:buFont typeface="Arial" panose="020B0604020202020204" pitchFamily="34" charset="0"/>
              <a:buNone/>
            </a:pPr>
            <a:r>
              <a:rPr lang="en-US" dirty="0"/>
              <a:t>(“Immigrant”)</a:t>
            </a:r>
          </a:p>
          <a:p>
            <a:pPr marL="0" indent="0" algn="ctr">
              <a:buFont typeface="Arial" panose="020B0604020202020204" pitchFamily="34" charset="0"/>
              <a:buNone/>
            </a:pPr>
            <a:r>
              <a:rPr lang="en-US" dirty="0"/>
              <a:t>(Green Cards)</a:t>
            </a:r>
          </a:p>
        </p:txBody>
      </p:sp>
      <p:sp>
        <p:nvSpPr>
          <p:cNvPr id="6" name="Content Placeholder 2">
            <a:extLst>
              <a:ext uri="{FF2B5EF4-FFF2-40B4-BE49-F238E27FC236}">
                <a16:creationId xmlns:a16="http://schemas.microsoft.com/office/drawing/2014/main" id="{900387DA-D68F-9347-B5FB-A7D7D033D9C1}"/>
              </a:ext>
            </a:extLst>
          </p:cNvPr>
          <p:cNvSpPr txBox="1">
            <a:spLocks/>
          </p:cNvSpPr>
          <p:nvPr/>
        </p:nvSpPr>
        <p:spPr>
          <a:xfrm>
            <a:off x="645656" y="5237615"/>
            <a:ext cx="3590925" cy="1103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Temporary </a:t>
            </a:r>
          </a:p>
          <a:p>
            <a:pPr marL="0" indent="0" algn="ctr">
              <a:buFont typeface="Arial" panose="020B0604020202020204" pitchFamily="34" charset="0"/>
              <a:buNone/>
            </a:pPr>
            <a:r>
              <a:rPr lang="en-US" dirty="0"/>
              <a:t>(“Non-Immigrant”)</a:t>
            </a:r>
          </a:p>
        </p:txBody>
      </p:sp>
      <p:sp>
        <p:nvSpPr>
          <p:cNvPr id="7" name="Content Placeholder 2">
            <a:extLst>
              <a:ext uri="{FF2B5EF4-FFF2-40B4-BE49-F238E27FC236}">
                <a16:creationId xmlns:a16="http://schemas.microsoft.com/office/drawing/2014/main" id="{61338361-39CB-0147-A2B3-76A0E8D88988}"/>
              </a:ext>
            </a:extLst>
          </p:cNvPr>
          <p:cNvSpPr txBox="1">
            <a:spLocks/>
          </p:cNvSpPr>
          <p:nvPr/>
        </p:nvSpPr>
        <p:spPr>
          <a:xfrm>
            <a:off x="6572252" y="990543"/>
            <a:ext cx="3590925" cy="29456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dirty="0"/>
              <a:t>Family</a:t>
            </a:r>
          </a:p>
          <a:p>
            <a:pPr marL="0" indent="0" algn="ctr">
              <a:lnSpc>
                <a:spcPct val="150000"/>
              </a:lnSpc>
              <a:buFont typeface="Arial" panose="020B0604020202020204" pitchFamily="34" charset="0"/>
              <a:buNone/>
            </a:pPr>
            <a:r>
              <a:rPr lang="en-US" dirty="0"/>
              <a:t>Employment</a:t>
            </a:r>
          </a:p>
          <a:p>
            <a:pPr marL="0" indent="0" algn="ctr">
              <a:lnSpc>
                <a:spcPct val="150000"/>
              </a:lnSpc>
              <a:buFont typeface="Arial" panose="020B0604020202020204" pitchFamily="34" charset="0"/>
              <a:buNone/>
            </a:pPr>
            <a:r>
              <a:rPr lang="en-US" dirty="0"/>
              <a:t>Humanitarian</a:t>
            </a:r>
          </a:p>
          <a:p>
            <a:pPr marL="0" indent="0" algn="ctr">
              <a:lnSpc>
                <a:spcPct val="150000"/>
              </a:lnSpc>
              <a:buFont typeface="Arial" panose="020B0604020202020204" pitchFamily="34" charset="0"/>
              <a:buNone/>
            </a:pPr>
            <a:r>
              <a:rPr lang="en-US" dirty="0"/>
              <a:t>Diversity</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cxnSp>
        <p:nvCxnSpPr>
          <p:cNvPr id="9" name="Straight Arrow Connector 8">
            <a:extLst>
              <a:ext uri="{FF2B5EF4-FFF2-40B4-BE49-F238E27FC236}">
                <a16:creationId xmlns:a16="http://schemas.microsoft.com/office/drawing/2014/main" id="{95D6E63C-3467-5D4D-AE10-D73CEB43CB40}"/>
              </a:ext>
            </a:extLst>
          </p:cNvPr>
          <p:cNvCxnSpPr/>
          <p:nvPr/>
        </p:nvCxnSpPr>
        <p:spPr>
          <a:xfrm>
            <a:off x="5895977" y="1400912"/>
            <a:ext cx="1428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3F724B7-84F8-0548-94F5-0272A0C745DA}"/>
              </a:ext>
            </a:extLst>
          </p:cNvPr>
          <p:cNvCxnSpPr/>
          <p:nvPr/>
        </p:nvCxnSpPr>
        <p:spPr>
          <a:xfrm>
            <a:off x="5895977" y="2081154"/>
            <a:ext cx="1428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819D6C-E2E6-A948-8C49-91E9C74FB384}"/>
              </a:ext>
            </a:extLst>
          </p:cNvPr>
          <p:cNvCxnSpPr/>
          <p:nvPr/>
        </p:nvCxnSpPr>
        <p:spPr>
          <a:xfrm>
            <a:off x="5895977" y="2843949"/>
            <a:ext cx="1428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E5E6F2E-D2CC-8543-9DB7-D27A0DD5A3AC}"/>
              </a:ext>
            </a:extLst>
          </p:cNvPr>
          <p:cNvCxnSpPr/>
          <p:nvPr/>
        </p:nvCxnSpPr>
        <p:spPr>
          <a:xfrm>
            <a:off x="5895977" y="3586898"/>
            <a:ext cx="1428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A67446-E87D-264E-B62F-4FBFA454F2D1}"/>
              </a:ext>
            </a:extLst>
          </p:cNvPr>
          <p:cNvCxnSpPr>
            <a:cxnSpLocks/>
          </p:cNvCxnSpPr>
          <p:nvPr/>
        </p:nvCxnSpPr>
        <p:spPr>
          <a:xfrm>
            <a:off x="5836784" y="4692307"/>
            <a:ext cx="81438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6E6316-0E17-AD4E-A06E-70F8A9F21785}"/>
              </a:ext>
            </a:extLst>
          </p:cNvPr>
          <p:cNvCxnSpPr>
            <a:cxnSpLocks/>
          </p:cNvCxnSpPr>
          <p:nvPr/>
        </p:nvCxnSpPr>
        <p:spPr>
          <a:xfrm>
            <a:off x="5836784" y="5444782"/>
            <a:ext cx="81438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9C60193-5764-0E42-AA37-9A87C21081E2}"/>
              </a:ext>
            </a:extLst>
          </p:cNvPr>
          <p:cNvCxnSpPr>
            <a:cxnSpLocks/>
          </p:cNvCxnSpPr>
          <p:nvPr/>
        </p:nvCxnSpPr>
        <p:spPr>
          <a:xfrm>
            <a:off x="5851072" y="6197257"/>
            <a:ext cx="81438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6336B40-EAD2-5B4C-AC18-3F22E42F48D3}"/>
              </a:ext>
            </a:extLst>
          </p:cNvPr>
          <p:cNvCxnSpPr>
            <a:cxnSpLocks/>
          </p:cNvCxnSpPr>
          <p:nvPr/>
        </p:nvCxnSpPr>
        <p:spPr>
          <a:xfrm>
            <a:off x="5860595" y="4692307"/>
            <a:ext cx="0" cy="1504950"/>
          </a:xfrm>
          <a:prstGeom prst="straightConnector1">
            <a:avLst/>
          </a:prstGeom>
          <a:ln w="571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A0A12EC-0D9D-E142-A0BE-A82A6E40AED1}"/>
              </a:ext>
            </a:extLst>
          </p:cNvPr>
          <p:cNvCxnSpPr>
            <a:cxnSpLocks/>
          </p:cNvCxnSpPr>
          <p:nvPr/>
        </p:nvCxnSpPr>
        <p:spPr>
          <a:xfrm>
            <a:off x="5900738" y="1400912"/>
            <a:ext cx="0" cy="2185986"/>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233BEE-93EB-EA4D-8039-0C3B01360F66}"/>
              </a:ext>
            </a:extLst>
          </p:cNvPr>
          <p:cNvCxnSpPr>
            <a:cxnSpLocks/>
          </p:cNvCxnSpPr>
          <p:nvPr/>
        </p:nvCxnSpPr>
        <p:spPr>
          <a:xfrm flipH="1">
            <a:off x="3667125" y="2467711"/>
            <a:ext cx="2228852" cy="0"/>
          </a:xfrm>
          <a:prstGeom prst="straightConnector1">
            <a:avLst/>
          </a:prstGeom>
          <a:ln w="571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593A8FE-F4CC-0E41-9C93-69372C7ADAC8}"/>
              </a:ext>
            </a:extLst>
          </p:cNvPr>
          <p:cNvCxnSpPr>
            <a:cxnSpLocks/>
          </p:cNvCxnSpPr>
          <p:nvPr/>
        </p:nvCxnSpPr>
        <p:spPr>
          <a:xfrm flipH="1">
            <a:off x="3607932" y="5440021"/>
            <a:ext cx="2228852" cy="0"/>
          </a:xfrm>
          <a:prstGeom prst="straightConnector1">
            <a:avLst/>
          </a:prstGeom>
          <a:ln w="571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5FBA53-8243-CBA0-3D55-838AE0E38DDF}"/>
              </a:ext>
            </a:extLst>
          </p:cNvPr>
          <p:cNvSpPr txBox="1"/>
          <p:nvPr/>
        </p:nvSpPr>
        <p:spPr>
          <a:xfrm>
            <a:off x="9765471" y="5935647"/>
            <a:ext cx="2373663" cy="523220"/>
          </a:xfrm>
          <a:prstGeom prst="rect">
            <a:avLst/>
          </a:prstGeom>
          <a:noFill/>
        </p:spPr>
        <p:txBody>
          <a:bodyPr wrap="none" rtlCol="0">
            <a:spAutoFit/>
          </a:bodyPr>
          <a:lstStyle/>
          <a:p>
            <a:r>
              <a:rPr lang="en-US" sz="2800" b="1" dirty="0">
                <a:solidFill>
                  <a:schemeClr val="accent2"/>
                </a:solidFill>
              </a:rPr>
              <a:t>H1B, H2B, H2A</a:t>
            </a:r>
          </a:p>
        </p:txBody>
      </p:sp>
    </p:spTree>
    <p:extLst>
      <p:ext uri="{BB962C8B-B14F-4D97-AF65-F5344CB8AC3E}">
        <p14:creationId xmlns:p14="http://schemas.microsoft.com/office/powerpoint/2010/main" val="1665080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17B5-63E9-CFAE-0266-4FCEF0027287}"/>
              </a:ext>
            </a:extLst>
          </p:cNvPr>
          <p:cNvSpPr>
            <a:spLocks noGrp="1"/>
          </p:cNvSpPr>
          <p:nvPr>
            <p:ph type="title"/>
          </p:nvPr>
        </p:nvSpPr>
        <p:spPr/>
        <p:txBody>
          <a:bodyPr/>
          <a:lstStyle/>
          <a:p>
            <a:r>
              <a:rPr lang="en-US" dirty="0"/>
              <a:t>Formal Definitions</a:t>
            </a:r>
          </a:p>
        </p:txBody>
      </p:sp>
      <p:sp>
        <p:nvSpPr>
          <p:cNvPr id="4" name="Slide Number Placeholder 3">
            <a:extLst>
              <a:ext uri="{FF2B5EF4-FFF2-40B4-BE49-F238E27FC236}">
                <a16:creationId xmlns:a16="http://schemas.microsoft.com/office/drawing/2014/main" id="{030957FA-FE75-A21F-3A4B-619808DBE05E}"/>
              </a:ext>
            </a:extLst>
          </p:cNvPr>
          <p:cNvSpPr>
            <a:spLocks noGrp="1"/>
          </p:cNvSpPr>
          <p:nvPr>
            <p:ph type="sldNum" sz="quarter" idx="12"/>
          </p:nvPr>
        </p:nvSpPr>
        <p:spPr/>
        <p:txBody>
          <a:bodyPr/>
          <a:lstStyle/>
          <a:p>
            <a:fld id="{9E969584-4773-A84E-8391-EEC4BE76D611}" type="slidenum">
              <a:rPr lang="en-US" smtClean="0"/>
              <a:t>69</a:t>
            </a:fld>
            <a:endParaRPr lang="en-US"/>
          </a:p>
        </p:txBody>
      </p:sp>
      <p:sp>
        <p:nvSpPr>
          <p:cNvPr id="5" name="TextBox 4">
            <a:extLst>
              <a:ext uri="{FF2B5EF4-FFF2-40B4-BE49-F238E27FC236}">
                <a16:creationId xmlns:a16="http://schemas.microsoft.com/office/drawing/2014/main" id="{E0764B97-642A-D21D-52CF-D40F6288DBE5}"/>
              </a:ext>
            </a:extLst>
          </p:cNvPr>
          <p:cNvSpPr txBox="1"/>
          <p:nvPr/>
        </p:nvSpPr>
        <p:spPr>
          <a:xfrm>
            <a:off x="838197" y="1906328"/>
            <a:ext cx="10515599" cy="4401205"/>
          </a:xfrm>
          <a:prstGeom prst="rect">
            <a:avLst/>
          </a:prstGeom>
          <a:solidFill>
            <a:schemeClr val="accent1">
              <a:lumMod val="20000"/>
              <a:lumOff val="80000"/>
            </a:schemeClr>
          </a:solidFill>
        </p:spPr>
        <p:txBody>
          <a:bodyPr wrap="square">
            <a:spAutoFit/>
          </a:bodyPr>
          <a:lstStyle/>
          <a:p>
            <a:pPr marL="0" indent="0">
              <a:buNone/>
            </a:pPr>
            <a:r>
              <a:rPr lang="en-US" sz="2800" dirty="0"/>
              <a:t>A </a:t>
            </a:r>
            <a:r>
              <a:rPr lang="en-US" sz="2800" b="1" dirty="0"/>
              <a:t>matching </a:t>
            </a:r>
            <a:r>
              <a:rPr lang="en-US" sz="2800" dirty="0"/>
              <a:t>M</a:t>
            </a:r>
            <a:r>
              <a:rPr lang="en-US" sz="2800" b="1" dirty="0"/>
              <a:t> </a:t>
            </a:r>
            <a:r>
              <a:rPr lang="en-US" sz="2800" dirty="0"/>
              <a:t>is a subset of the edges of G, in which there is at most one edge involving each individual and position.</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dirty="0"/>
              <a:t>A matching is </a:t>
            </a:r>
            <a:r>
              <a:rPr lang="en-US" sz="2800" b="1" dirty="0"/>
              <a:t>wasteful </a:t>
            </a:r>
            <a:r>
              <a:rPr lang="en-US" sz="2800" dirty="0"/>
              <a:t>if there is an unassigned individual, and an unassigned position for which that applicant is eligible. </a:t>
            </a:r>
          </a:p>
          <a:p>
            <a:pPr marL="0" indent="0">
              <a:buFont typeface="Arial" panose="020B0604020202020204" pitchFamily="34" charset="0"/>
              <a:buNone/>
            </a:pPr>
            <a:r>
              <a:rPr lang="en-US" sz="2800" dirty="0"/>
              <a:t>(Otherwise, it is </a:t>
            </a:r>
            <a:r>
              <a:rPr lang="en-US" sz="2800" b="1" dirty="0"/>
              <a:t>non-wasteful</a:t>
            </a:r>
            <a:r>
              <a:rPr lang="en-US" sz="2800" dirty="0"/>
              <a:t>.) </a:t>
            </a:r>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dirty="0"/>
              <a:t>An individual has </a:t>
            </a:r>
            <a:r>
              <a:rPr lang="en-US" sz="2800" b="1" dirty="0"/>
              <a:t>justified envy </a:t>
            </a:r>
            <a:r>
              <a:rPr lang="en-US" sz="2800" dirty="0"/>
              <a:t>if they are not assigned, and are eligible for a position assigned to a lower-priority applicant. </a:t>
            </a:r>
          </a:p>
          <a:p>
            <a:pPr marL="0" indent="0">
              <a:buFont typeface="Arial" panose="020B0604020202020204" pitchFamily="34" charset="0"/>
              <a:buNone/>
            </a:pPr>
            <a:r>
              <a:rPr lang="en-US" sz="2800" dirty="0"/>
              <a:t>A matching </a:t>
            </a:r>
            <a:r>
              <a:rPr lang="en-US" sz="2800" b="1" dirty="0"/>
              <a:t>respects priorities </a:t>
            </a:r>
            <a:r>
              <a:rPr lang="en-US" sz="2800" dirty="0"/>
              <a:t>if no applicant has justified envy.</a:t>
            </a:r>
          </a:p>
        </p:txBody>
      </p:sp>
    </p:spTree>
    <p:extLst>
      <p:ext uri="{BB962C8B-B14F-4D97-AF65-F5344CB8AC3E}">
        <p14:creationId xmlns:p14="http://schemas.microsoft.com/office/powerpoint/2010/main" val="2519137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A9F-D994-C641-58F1-B2348B562E3D}"/>
              </a:ext>
            </a:extLst>
          </p:cNvPr>
          <p:cNvSpPr>
            <a:spLocks noGrp="1"/>
          </p:cNvSpPr>
          <p:nvPr>
            <p:ph type="title"/>
          </p:nvPr>
        </p:nvSpPr>
        <p:spPr/>
        <p:txBody>
          <a:bodyPr/>
          <a:lstStyle/>
          <a:p>
            <a:r>
              <a:rPr lang="en-US" dirty="0"/>
              <a:t>Precedence Algorithms</a:t>
            </a:r>
          </a:p>
        </p:txBody>
      </p:sp>
      <p:sp>
        <p:nvSpPr>
          <p:cNvPr id="3" name="Content Placeholder 2">
            <a:extLst>
              <a:ext uri="{FF2B5EF4-FFF2-40B4-BE49-F238E27FC236}">
                <a16:creationId xmlns:a16="http://schemas.microsoft.com/office/drawing/2014/main" id="{B3CCE5C2-3D68-8F76-883F-5F63212D8310}"/>
              </a:ext>
            </a:extLst>
          </p:cNvPr>
          <p:cNvSpPr>
            <a:spLocks noGrp="1"/>
          </p:cNvSpPr>
          <p:nvPr>
            <p:ph idx="1"/>
          </p:nvPr>
        </p:nvSpPr>
        <p:spPr>
          <a:xfrm>
            <a:off x="838199" y="1825625"/>
            <a:ext cx="10915185" cy="2144209"/>
          </a:xfrm>
        </p:spPr>
        <p:txBody>
          <a:bodyPr>
            <a:noAutofit/>
          </a:bodyPr>
          <a:lstStyle/>
          <a:p>
            <a:pPr marL="0" indent="0">
              <a:buNone/>
            </a:pPr>
            <a:r>
              <a:rPr lang="en-US" dirty="0"/>
              <a:t>Choose a “precedence order” (ranking of positions).</a:t>
            </a:r>
          </a:p>
          <a:p>
            <a:pPr marL="0" indent="0">
              <a:buNone/>
            </a:pPr>
            <a:r>
              <a:rPr lang="en-US" dirty="0"/>
              <a:t>In precedence order, positions choose applicants:</a:t>
            </a:r>
          </a:p>
          <a:p>
            <a:r>
              <a:rPr lang="en-US" dirty="0"/>
              <a:t>Choose highest priority eligible individual who has not yet been chosen.</a:t>
            </a:r>
          </a:p>
          <a:p>
            <a:r>
              <a:rPr lang="en-US" dirty="0"/>
              <a:t>If all eligible individuals have been chosen, the position goes unfilled.</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6F708CA-879A-149A-95AB-350AB3E5BABA}"/>
              </a:ext>
            </a:extLst>
          </p:cNvPr>
          <p:cNvSpPr>
            <a:spLocks noGrp="1"/>
          </p:cNvSpPr>
          <p:nvPr>
            <p:ph type="sldNum" sz="quarter" idx="12"/>
          </p:nvPr>
        </p:nvSpPr>
        <p:spPr/>
        <p:txBody>
          <a:bodyPr/>
          <a:lstStyle/>
          <a:p>
            <a:fld id="{9E969584-4773-A84E-8391-EEC4BE76D611}" type="slidenum">
              <a:rPr lang="en-US" smtClean="0"/>
              <a:t>70</a:t>
            </a:fld>
            <a:endParaRPr lang="en-US"/>
          </a:p>
        </p:txBody>
      </p:sp>
      <p:sp>
        <p:nvSpPr>
          <p:cNvPr id="6" name="TextBox 5">
            <a:extLst>
              <a:ext uri="{FF2B5EF4-FFF2-40B4-BE49-F238E27FC236}">
                <a16:creationId xmlns:a16="http://schemas.microsoft.com/office/drawing/2014/main" id="{BADF99E8-740F-A038-1AD8-70EB0FC84126}"/>
              </a:ext>
            </a:extLst>
          </p:cNvPr>
          <p:cNvSpPr txBox="1"/>
          <p:nvPr/>
        </p:nvSpPr>
        <p:spPr>
          <a:xfrm>
            <a:off x="838199" y="4469704"/>
            <a:ext cx="10915184" cy="1815882"/>
          </a:xfrm>
          <a:prstGeom prst="rect">
            <a:avLst/>
          </a:prstGeom>
          <a:noFill/>
        </p:spPr>
        <p:txBody>
          <a:bodyPr wrap="square">
            <a:spAutoFit/>
          </a:bodyPr>
          <a:lstStyle/>
          <a:p>
            <a:pPr marL="0" indent="0">
              <a:buNone/>
            </a:pPr>
            <a:r>
              <a:rPr lang="en-US" sz="2800" dirty="0"/>
              <a:t>These generalize algorithms from last class:</a:t>
            </a:r>
          </a:p>
          <a:p>
            <a:pPr marL="457200" indent="-457200">
              <a:buFont typeface="Arial" panose="020B0604020202020204" pitchFamily="34" charset="0"/>
              <a:buChar char="•"/>
            </a:pPr>
            <a:r>
              <a:rPr lang="en-US" sz="2800" dirty="0"/>
              <a:t>Over and Above: unreserved positions have highest precedence.</a:t>
            </a:r>
          </a:p>
          <a:p>
            <a:pPr marL="457200" indent="-457200">
              <a:buFont typeface="Arial" panose="020B0604020202020204" pitchFamily="34" charset="0"/>
              <a:buChar char="•"/>
            </a:pPr>
            <a:r>
              <a:rPr lang="en-US" sz="2800" dirty="0"/>
              <a:t>Exemptions First/Minimum Guarantee: reserved positions have highest precedence.</a:t>
            </a:r>
          </a:p>
        </p:txBody>
      </p:sp>
    </p:spTree>
    <p:extLst>
      <p:ext uri="{BB962C8B-B14F-4D97-AF65-F5344CB8AC3E}">
        <p14:creationId xmlns:p14="http://schemas.microsoft.com/office/powerpoint/2010/main" val="3717720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E3C2-2826-7347-B104-0DB0D4EE61E5}"/>
              </a:ext>
            </a:extLst>
          </p:cNvPr>
          <p:cNvSpPr>
            <a:spLocks noGrp="1"/>
          </p:cNvSpPr>
          <p:nvPr>
            <p:ph type="title"/>
          </p:nvPr>
        </p:nvSpPr>
        <p:spPr/>
        <p:txBody>
          <a:bodyPr/>
          <a:lstStyle/>
          <a:p>
            <a:r>
              <a:rPr lang="en-US" dirty="0"/>
              <a:t>Axiomatic Approach</a:t>
            </a:r>
          </a:p>
        </p:txBody>
      </p:sp>
      <p:sp>
        <p:nvSpPr>
          <p:cNvPr id="3" name="Content Placeholder 2">
            <a:extLst>
              <a:ext uri="{FF2B5EF4-FFF2-40B4-BE49-F238E27FC236}">
                <a16:creationId xmlns:a16="http://schemas.microsoft.com/office/drawing/2014/main" id="{1E67C465-22A9-EF40-BA6E-8B24F7AF3F6D}"/>
              </a:ext>
            </a:extLst>
          </p:cNvPr>
          <p:cNvSpPr>
            <a:spLocks noGrp="1"/>
          </p:cNvSpPr>
          <p:nvPr>
            <p:ph idx="1"/>
          </p:nvPr>
        </p:nvSpPr>
        <p:spPr>
          <a:xfrm>
            <a:off x="838200" y="1568450"/>
            <a:ext cx="10515600" cy="1325563"/>
          </a:xfrm>
        </p:spPr>
        <p:txBody>
          <a:bodyPr>
            <a:normAutofit/>
          </a:bodyPr>
          <a:lstStyle/>
          <a:p>
            <a:pPr marL="0" indent="0">
              <a:lnSpc>
                <a:spcPct val="100000"/>
              </a:lnSpc>
              <a:spcBef>
                <a:spcPts val="0"/>
              </a:spcBef>
              <a:buNone/>
            </a:pPr>
            <a:r>
              <a:rPr lang="en-US" dirty="0"/>
              <a:t>We have R reserved positions and U unreserved positions. </a:t>
            </a:r>
          </a:p>
          <a:p>
            <a:pPr marL="0" indent="0">
              <a:lnSpc>
                <a:spcPct val="100000"/>
              </a:lnSpc>
              <a:spcBef>
                <a:spcPts val="0"/>
              </a:spcBef>
              <a:buNone/>
            </a:pPr>
            <a:r>
              <a:rPr lang="en-US" dirty="0"/>
              <a:t>We have a single priority ranking of all applicants.</a:t>
            </a:r>
          </a:p>
        </p:txBody>
      </p:sp>
      <p:sp>
        <p:nvSpPr>
          <p:cNvPr id="4" name="Slide Number Placeholder 3">
            <a:extLst>
              <a:ext uri="{FF2B5EF4-FFF2-40B4-BE49-F238E27FC236}">
                <a16:creationId xmlns:a16="http://schemas.microsoft.com/office/drawing/2014/main" id="{E90E72AA-E1DA-6E4F-AE0B-1E54ECF7E9FF}"/>
              </a:ext>
            </a:extLst>
          </p:cNvPr>
          <p:cNvSpPr>
            <a:spLocks noGrp="1"/>
          </p:cNvSpPr>
          <p:nvPr>
            <p:ph type="sldNum" sz="quarter" idx="12"/>
          </p:nvPr>
        </p:nvSpPr>
        <p:spPr/>
        <p:txBody>
          <a:bodyPr/>
          <a:lstStyle/>
          <a:p>
            <a:fld id="{9E969584-4773-A84E-8391-EEC4BE76D611}" type="slidenum">
              <a:rPr lang="en-US" smtClean="0"/>
              <a:t>71</a:t>
            </a:fld>
            <a:endParaRPr lang="en-US"/>
          </a:p>
        </p:txBody>
      </p:sp>
      <p:sp>
        <p:nvSpPr>
          <p:cNvPr id="5" name="Content Placeholder 2">
            <a:extLst>
              <a:ext uri="{FF2B5EF4-FFF2-40B4-BE49-F238E27FC236}">
                <a16:creationId xmlns:a16="http://schemas.microsoft.com/office/drawing/2014/main" id="{C2665E83-EC05-5D41-8EBC-E14CBCBA0FE2}"/>
              </a:ext>
            </a:extLst>
          </p:cNvPr>
          <p:cNvSpPr txBox="1">
            <a:spLocks/>
          </p:cNvSpPr>
          <p:nvPr/>
        </p:nvSpPr>
        <p:spPr>
          <a:xfrm>
            <a:off x="838200" y="2772966"/>
            <a:ext cx="10515600" cy="3704431"/>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An </a:t>
            </a:r>
            <a:r>
              <a:rPr lang="en-US" sz="2400" b="1" dirty="0"/>
              <a:t>allocation</a:t>
            </a:r>
            <a:r>
              <a:rPr lang="en-US" sz="2400" dirty="0"/>
              <a:t> assigns each applicant to a reserved position, an unreserved position, or no position.</a:t>
            </a:r>
          </a:p>
          <a:p>
            <a:pPr marL="0" indent="0">
              <a:buFont typeface="Arial" panose="020B0604020202020204" pitchFamily="34" charset="0"/>
              <a:buNone/>
            </a:pPr>
            <a:r>
              <a:rPr lang="en-US" sz="2400" dirty="0"/>
              <a:t>An allocation is </a:t>
            </a:r>
            <a:r>
              <a:rPr lang="en-US" sz="2400" b="1" dirty="0"/>
              <a:t>feasible </a:t>
            </a:r>
            <a:r>
              <a:rPr lang="en-US" sz="2400" dirty="0"/>
              <a:t>if at most U are assigned to unreserved positions, at most R are assigned to reserved positions, and only eligible applicants are assigned to reserved positions.</a:t>
            </a:r>
          </a:p>
          <a:p>
            <a:pPr marL="0" indent="0">
              <a:buFont typeface="Arial" panose="020B0604020202020204" pitchFamily="34" charset="0"/>
              <a:buNone/>
            </a:pPr>
            <a:r>
              <a:rPr lang="en-US" sz="2400" dirty="0"/>
              <a:t>An applicant who is not assigned has </a:t>
            </a:r>
            <a:r>
              <a:rPr lang="en-US" sz="2400" b="1" dirty="0"/>
              <a:t>justified envy </a:t>
            </a:r>
            <a:r>
              <a:rPr lang="en-US" sz="2400" dirty="0"/>
              <a:t>if they are eligible for a position assigned to a lower-priority applicant. An allocation </a:t>
            </a:r>
            <a:r>
              <a:rPr lang="en-US" sz="2400" b="1" dirty="0"/>
              <a:t>respects priorities </a:t>
            </a:r>
            <a:r>
              <a:rPr lang="en-US" sz="2400" dirty="0"/>
              <a:t>if no applicant has justified envy.</a:t>
            </a:r>
          </a:p>
          <a:p>
            <a:pPr marL="0" indent="0">
              <a:buFont typeface="Arial" panose="020B0604020202020204" pitchFamily="34" charset="0"/>
              <a:buNone/>
            </a:pPr>
            <a:r>
              <a:rPr lang="en-US" sz="2400" dirty="0"/>
              <a:t>An allocation is </a:t>
            </a:r>
            <a:r>
              <a:rPr lang="en-US" sz="2400" b="1" dirty="0"/>
              <a:t>wasteful </a:t>
            </a:r>
            <a:r>
              <a:rPr lang="en-US" sz="2400" dirty="0"/>
              <a:t>if there is an unassigned applicant, and an unassigned position for which that applicant is eligible. (Otherwise, it is </a:t>
            </a:r>
            <a:r>
              <a:rPr lang="en-US" sz="2400" b="1" dirty="0"/>
              <a:t>non-wasteful</a:t>
            </a:r>
            <a:r>
              <a:rPr lang="en-US" sz="2400" dirty="0"/>
              <a:t>.) </a:t>
            </a:r>
          </a:p>
        </p:txBody>
      </p:sp>
      <p:sp>
        <p:nvSpPr>
          <p:cNvPr id="6" name="TextBox 5">
            <a:extLst>
              <a:ext uri="{FF2B5EF4-FFF2-40B4-BE49-F238E27FC236}">
                <a16:creationId xmlns:a16="http://schemas.microsoft.com/office/drawing/2014/main" id="{17A878F5-2957-0BC4-2D6F-E0FC3AED22A1}"/>
              </a:ext>
            </a:extLst>
          </p:cNvPr>
          <p:cNvSpPr txBox="1"/>
          <p:nvPr/>
        </p:nvSpPr>
        <p:spPr>
          <a:xfrm>
            <a:off x="6467475" y="782122"/>
            <a:ext cx="4886325" cy="369332"/>
          </a:xfrm>
          <a:prstGeom prst="rect">
            <a:avLst/>
          </a:prstGeom>
          <a:noFill/>
        </p:spPr>
        <p:txBody>
          <a:bodyPr wrap="square" rtlCol="0">
            <a:spAutoFit/>
          </a:bodyPr>
          <a:lstStyle/>
          <a:p>
            <a:r>
              <a:rPr lang="en-US" dirty="0">
                <a:solidFill>
                  <a:srgbClr val="FF0000"/>
                </a:solidFill>
              </a:rPr>
              <a:t>These definitions specific to H1B setting</a:t>
            </a:r>
          </a:p>
        </p:txBody>
      </p:sp>
    </p:spTree>
    <p:extLst>
      <p:ext uri="{BB962C8B-B14F-4D97-AF65-F5344CB8AC3E}">
        <p14:creationId xmlns:p14="http://schemas.microsoft.com/office/powerpoint/2010/main" val="6015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077C-0CDE-FF4F-BEA4-985342F49D35}"/>
              </a:ext>
            </a:extLst>
          </p:cNvPr>
          <p:cNvSpPr>
            <a:spLocks noGrp="1"/>
          </p:cNvSpPr>
          <p:nvPr>
            <p:ph type="title"/>
          </p:nvPr>
        </p:nvSpPr>
        <p:spPr/>
        <p:txBody>
          <a:bodyPr/>
          <a:lstStyle/>
          <a:p>
            <a:r>
              <a:rPr lang="en-US" dirty="0"/>
              <a:t>Practice with these Concepts</a:t>
            </a:r>
          </a:p>
        </p:txBody>
      </p:sp>
      <p:graphicFrame>
        <p:nvGraphicFramePr>
          <p:cNvPr id="5" name="Table 5">
            <a:extLst>
              <a:ext uri="{FF2B5EF4-FFF2-40B4-BE49-F238E27FC236}">
                <a16:creationId xmlns:a16="http://schemas.microsoft.com/office/drawing/2014/main" id="{803FC6B8-94C9-FE4E-87BA-1202815B4366}"/>
              </a:ext>
            </a:extLst>
          </p:cNvPr>
          <p:cNvGraphicFramePr>
            <a:graphicFrameLocks noGrp="1"/>
          </p:cNvGraphicFramePr>
          <p:nvPr>
            <p:ph idx="1"/>
          </p:nvPr>
        </p:nvGraphicFramePr>
        <p:xfrm>
          <a:off x="867574" y="3173500"/>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
        <p:nvSpPr>
          <p:cNvPr id="4" name="Slide Number Placeholder 3">
            <a:extLst>
              <a:ext uri="{FF2B5EF4-FFF2-40B4-BE49-F238E27FC236}">
                <a16:creationId xmlns:a16="http://schemas.microsoft.com/office/drawing/2014/main" id="{D6197054-9288-F74D-873C-3ACB1D2926B4}"/>
              </a:ext>
            </a:extLst>
          </p:cNvPr>
          <p:cNvSpPr>
            <a:spLocks noGrp="1"/>
          </p:cNvSpPr>
          <p:nvPr>
            <p:ph type="sldNum" sz="quarter" idx="12"/>
          </p:nvPr>
        </p:nvSpPr>
        <p:spPr/>
        <p:txBody>
          <a:bodyPr/>
          <a:lstStyle/>
          <a:p>
            <a:fld id="{9E969584-4773-A84E-8391-EEC4BE76D611}" type="slidenum">
              <a:rPr lang="en-US" smtClean="0"/>
              <a:t>72</a:t>
            </a:fld>
            <a:endParaRPr lang="en-US"/>
          </a:p>
        </p:txBody>
      </p:sp>
      <p:sp>
        <p:nvSpPr>
          <p:cNvPr id="6" name="TextBox 5">
            <a:extLst>
              <a:ext uri="{FF2B5EF4-FFF2-40B4-BE49-F238E27FC236}">
                <a16:creationId xmlns:a16="http://schemas.microsoft.com/office/drawing/2014/main" id="{28860E8A-3851-D74F-B0D9-039743AEE1EF}"/>
              </a:ext>
            </a:extLst>
          </p:cNvPr>
          <p:cNvSpPr txBox="1"/>
          <p:nvPr/>
        </p:nvSpPr>
        <p:spPr>
          <a:xfrm>
            <a:off x="8076806" y="3123613"/>
            <a:ext cx="3247620" cy="954107"/>
          </a:xfrm>
          <a:prstGeom prst="rect">
            <a:avLst/>
          </a:prstGeom>
          <a:noFill/>
        </p:spPr>
        <p:txBody>
          <a:bodyPr wrap="none" rtlCol="0">
            <a:spAutoFit/>
          </a:bodyPr>
          <a:lstStyle/>
          <a:p>
            <a:r>
              <a:rPr lang="en-US" sz="2800" dirty="0">
                <a:solidFill>
                  <a:schemeClr val="accent2"/>
                </a:solidFill>
              </a:rPr>
              <a:t>Advanced Degree </a:t>
            </a:r>
          </a:p>
          <a:p>
            <a:r>
              <a:rPr lang="en-US" sz="2800" dirty="0"/>
              <a:t>No Advanced Degree</a:t>
            </a:r>
          </a:p>
        </p:txBody>
      </p:sp>
      <p:graphicFrame>
        <p:nvGraphicFramePr>
          <p:cNvPr id="7" name="Table 5">
            <a:extLst>
              <a:ext uri="{FF2B5EF4-FFF2-40B4-BE49-F238E27FC236}">
                <a16:creationId xmlns:a16="http://schemas.microsoft.com/office/drawing/2014/main" id="{963CD191-FCC1-F147-9E9A-09D63E70050F}"/>
              </a:ext>
            </a:extLst>
          </p:cNvPr>
          <p:cNvGraphicFramePr>
            <a:graphicFrameLocks/>
          </p:cNvGraphicFramePr>
          <p:nvPr>
            <p:extLst>
              <p:ext uri="{D42A27DB-BD31-4B8C-83A1-F6EECF244321}">
                <p14:modId xmlns:p14="http://schemas.microsoft.com/office/powerpoint/2010/main" val="2762855198"/>
              </p:ext>
            </p:extLst>
          </p:nvPr>
        </p:nvGraphicFramePr>
        <p:xfrm>
          <a:off x="838200" y="4546394"/>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graphicFrame>
        <p:nvGraphicFramePr>
          <p:cNvPr id="9" name="Table 5">
            <a:extLst>
              <a:ext uri="{FF2B5EF4-FFF2-40B4-BE49-F238E27FC236}">
                <a16:creationId xmlns:a16="http://schemas.microsoft.com/office/drawing/2014/main" id="{47E64D6A-781C-7949-B43A-A718CCC649B8}"/>
              </a:ext>
            </a:extLst>
          </p:cNvPr>
          <p:cNvGraphicFramePr>
            <a:graphicFrameLocks/>
          </p:cNvGraphicFramePr>
          <p:nvPr>
            <p:extLst>
              <p:ext uri="{D42A27DB-BD31-4B8C-83A1-F6EECF244321}">
                <p14:modId xmlns:p14="http://schemas.microsoft.com/office/powerpoint/2010/main" val="2371848122"/>
              </p:ext>
            </p:extLst>
          </p:nvPr>
        </p:nvGraphicFramePr>
        <p:xfrm>
          <a:off x="838200" y="5184930"/>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
        <p:nvSpPr>
          <p:cNvPr id="10" name="TextBox 9">
            <a:extLst>
              <a:ext uri="{FF2B5EF4-FFF2-40B4-BE49-F238E27FC236}">
                <a16:creationId xmlns:a16="http://schemas.microsoft.com/office/drawing/2014/main" id="{89E7987A-4915-5B4D-A334-2229A78DC4F7}"/>
              </a:ext>
            </a:extLst>
          </p:cNvPr>
          <p:cNvSpPr txBox="1"/>
          <p:nvPr/>
        </p:nvSpPr>
        <p:spPr>
          <a:xfrm>
            <a:off x="838200" y="1613118"/>
            <a:ext cx="10515600" cy="1384995"/>
          </a:xfrm>
          <a:prstGeom prst="rect">
            <a:avLst/>
          </a:prstGeom>
          <a:noFill/>
        </p:spPr>
        <p:txBody>
          <a:bodyPr wrap="square" rtlCol="0">
            <a:spAutoFit/>
          </a:bodyPr>
          <a:lstStyle/>
          <a:p>
            <a:r>
              <a:rPr lang="en-US" sz="2800" dirty="0"/>
              <a:t>We have 13 applicants for H1B visas. We can award only 6 visas, but an additional 2 spots are available to applicants with an advanced degree from a US institution. </a:t>
            </a:r>
          </a:p>
        </p:txBody>
      </p:sp>
      <p:cxnSp>
        <p:nvCxnSpPr>
          <p:cNvPr id="13" name="Straight Arrow Connector 12">
            <a:extLst>
              <a:ext uri="{FF2B5EF4-FFF2-40B4-BE49-F238E27FC236}">
                <a16:creationId xmlns:a16="http://schemas.microsoft.com/office/drawing/2014/main" id="{AEA4010B-C5E6-FF4E-A59E-9669852562ED}"/>
              </a:ext>
            </a:extLst>
          </p:cNvPr>
          <p:cNvCxnSpPr/>
          <p:nvPr/>
        </p:nvCxnSpPr>
        <p:spPr>
          <a:xfrm>
            <a:off x="970988" y="3915670"/>
            <a:ext cx="6617415" cy="0"/>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33220C4-083A-DB47-9E19-92DBC6496B12}"/>
              </a:ext>
            </a:extLst>
          </p:cNvPr>
          <p:cNvSpPr txBox="1"/>
          <p:nvPr/>
        </p:nvSpPr>
        <p:spPr>
          <a:xfrm>
            <a:off x="867574" y="3962081"/>
            <a:ext cx="2630144" cy="523220"/>
          </a:xfrm>
          <a:prstGeom prst="rect">
            <a:avLst/>
          </a:prstGeom>
          <a:noFill/>
        </p:spPr>
        <p:txBody>
          <a:bodyPr wrap="none" rtlCol="0">
            <a:spAutoFit/>
          </a:bodyPr>
          <a:lstStyle/>
          <a:p>
            <a:r>
              <a:rPr lang="en-US" sz="2800" dirty="0"/>
              <a:t>Earliest to Apply</a:t>
            </a:r>
          </a:p>
        </p:txBody>
      </p:sp>
      <p:sp>
        <p:nvSpPr>
          <p:cNvPr id="16" name="TextBox 15">
            <a:extLst>
              <a:ext uri="{FF2B5EF4-FFF2-40B4-BE49-F238E27FC236}">
                <a16:creationId xmlns:a16="http://schemas.microsoft.com/office/drawing/2014/main" id="{12DBAA63-2F9A-E94A-9557-8FDB5CA422BB}"/>
              </a:ext>
            </a:extLst>
          </p:cNvPr>
          <p:cNvSpPr txBox="1"/>
          <p:nvPr/>
        </p:nvSpPr>
        <p:spPr>
          <a:xfrm>
            <a:off x="5307632" y="3962081"/>
            <a:ext cx="2354812" cy="523220"/>
          </a:xfrm>
          <a:prstGeom prst="rect">
            <a:avLst/>
          </a:prstGeom>
          <a:noFill/>
        </p:spPr>
        <p:txBody>
          <a:bodyPr wrap="none" rtlCol="0">
            <a:spAutoFit/>
          </a:bodyPr>
          <a:lstStyle/>
          <a:p>
            <a:r>
              <a:rPr lang="en-US" sz="2800" dirty="0"/>
              <a:t>Latest to Apply</a:t>
            </a:r>
          </a:p>
        </p:txBody>
      </p:sp>
      <p:graphicFrame>
        <p:nvGraphicFramePr>
          <p:cNvPr id="12" name="Table 5">
            <a:extLst>
              <a:ext uri="{FF2B5EF4-FFF2-40B4-BE49-F238E27FC236}">
                <a16:creationId xmlns:a16="http://schemas.microsoft.com/office/drawing/2014/main" id="{E8A21DCF-96B3-8B4E-AF61-87AEB5F12CA4}"/>
              </a:ext>
            </a:extLst>
          </p:cNvPr>
          <p:cNvGraphicFramePr>
            <a:graphicFrameLocks/>
          </p:cNvGraphicFramePr>
          <p:nvPr>
            <p:extLst>
              <p:ext uri="{D42A27DB-BD31-4B8C-83A1-F6EECF244321}">
                <p14:modId xmlns:p14="http://schemas.microsoft.com/office/powerpoint/2010/main" val="236840719"/>
              </p:ext>
            </p:extLst>
          </p:nvPr>
        </p:nvGraphicFramePr>
        <p:xfrm>
          <a:off x="838200" y="5787504"/>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
        <p:nvSpPr>
          <p:cNvPr id="3" name="TextBox 2">
            <a:extLst>
              <a:ext uri="{FF2B5EF4-FFF2-40B4-BE49-F238E27FC236}">
                <a16:creationId xmlns:a16="http://schemas.microsoft.com/office/drawing/2014/main" id="{01A883BE-CF81-0447-8C47-E7BAD2CB7862}"/>
              </a:ext>
            </a:extLst>
          </p:cNvPr>
          <p:cNvSpPr txBox="1"/>
          <p:nvPr/>
        </p:nvSpPr>
        <p:spPr>
          <a:xfrm>
            <a:off x="8076806" y="4485301"/>
            <a:ext cx="3738957" cy="1815882"/>
          </a:xfrm>
          <a:prstGeom prst="rect">
            <a:avLst/>
          </a:prstGeom>
          <a:solidFill>
            <a:schemeClr val="accent4"/>
          </a:solidFill>
        </p:spPr>
        <p:txBody>
          <a:bodyPr wrap="square" rtlCol="0">
            <a:spAutoFit/>
          </a:bodyPr>
          <a:lstStyle/>
          <a:p>
            <a:r>
              <a:rPr lang="en-US" sz="2800" b="1" dirty="0"/>
              <a:t>Group Work: </a:t>
            </a:r>
          </a:p>
          <a:p>
            <a:r>
              <a:rPr lang="en-US" sz="2800" dirty="0"/>
              <a:t>Which allocations are feasible, non-wasteful, and respect priorities? </a:t>
            </a:r>
          </a:p>
        </p:txBody>
      </p:sp>
      <p:graphicFrame>
        <p:nvGraphicFramePr>
          <p:cNvPr id="8" name="Table 5">
            <a:extLst>
              <a:ext uri="{FF2B5EF4-FFF2-40B4-BE49-F238E27FC236}">
                <a16:creationId xmlns:a16="http://schemas.microsoft.com/office/drawing/2014/main" id="{1AE48D65-B36C-A492-9CF8-42D24BE31046}"/>
              </a:ext>
            </a:extLst>
          </p:cNvPr>
          <p:cNvGraphicFramePr>
            <a:graphicFrameLocks/>
          </p:cNvGraphicFramePr>
          <p:nvPr>
            <p:extLst>
              <p:ext uri="{D42A27DB-BD31-4B8C-83A1-F6EECF244321}">
                <p14:modId xmlns:p14="http://schemas.microsoft.com/office/powerpoint/2010/main" val="691804839"/>
              </p:ext>
            </p:extLst>
          </p:nvPr>
        </p:nvGraphicFramePr>
        <p:xfrm>
          <a:off x="838200" y="6390078"/>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Tree>
    <p:extLst>
      <p:ext uri="{BB962C8B-B14F-4D97-AF65-F5344CB8AC3E}">
        <p14:creationId xmlns:p14="http://schemas.microsoft.com/office/powerpoint/2010/main" val="1251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D6D1C69-7BCE-DB4F-99A7-5971A5A60FC4}"/>
              </a:ext>
            </a:extLst>
          </p:cNvPr>
          <p:cNvSpPr>
            <a:spLocks noGrp="1"/>
          </p:cNvSpPr>
          <p:nvPr>
            <p:ph idx="1"/>
          </p:nvPr>
        </p:nvSpPr>
        <p:spPr>
          <a:xfrm>
            <a:off x="838200" y="1696401"/>
            <a:ext cx="10515600" cy="2232661"/>
          </a:xfrm>
        </p:spPr>
        <p:txBody>
          <a:bodyPr>
            <a:normAutofit/>
          </a:bodyPr>
          <a:lstStyle/>
          <a:p>
            <a:pPr marL="0" indent="0">
              <a:buNone/>
            </a:pPr>
            <a:r>
              <a:rPr lang="en-US" dirty="0"/>
              <a:t>What is the outcome of Minimum Guarantee? </a:t>
            </a:r>
          </a:p>
          <a:p>
            <a:pPr marL="0" indent="0">
              <a:buNone/>
            </a:pPr>
            <a:r>
              <a:rPr lang="en-US" dirty="0"/>
              <a:t>								</a:t>
            </a:r>
            <a:r>
              <a:rPr lang="en-US" dirty="0">
                <a:solidFill>
                  <a:srgbClr val="FF0000"/>
                </a:solidFill>
              </a:rPr>
              <a:t>Non-wasteful</a:t>
            </a:r>
          </a:p>
          <a:p>
            <a:pPr marL="0" indent="0">
              <a:buNone/>
            </a:pPr>
            <a:r>
              <a:rPr lang="en-US" dirty="0"/>
              <a:t>What is the outcome of Over-and-Above? </a:t>
            </a:r>
          </a:p>
          <a:p>
            <a:pPr marL="0" indent="0">
              <a:buNone/>
            </a:pPr>
            <a:r>
              <a:rPr lang="en-US" dirty="0">
                <a:solidFill>
                  <a:srgbClr val="FF0000"/>
                </a:solidFill>
              </a:rPr>
              <a:t>								Non-wasteful</a:t>
            </a:r>
            <a:endParaRPr lang="en-US" dirty="0"/>
          </a:p>
        </p:txBody>
      </p:sp>
      <p:sp>
        <p:nvSpPr>
          <p:cNvPr id="2" name="Title 1">
            <a:extLst>
              <a:ext uri="{FF2B5EF4-FFF2-40B4-BE49-F238E27FC236}">
                <a16:creationId xmlns:a16="http://schemas.microsoft.com/office/drawing/2014/main" id="{BBD9077C-0CDE-FF4F-BEA4-985342F49D35}"/>
              </a:ext>
            </a:extLst>
          </p:cNvPr>
          <p:cNvSpPr>
            <a:spLocks noGrp="1"/>
          </p:cNvSpPr>
          <p:nvPr>
            <p:ph type="title"/>
          </p:nvPr>
        </p:nvSpPr>
        <p:spPr/>
        <p:txBody>
          <a:bodyPr/>
          <a:lstStyle/>
          <a:p>
            <a:r>
              <a:rPr lang="en-US" dirty="0"/>
              <a:t>Reserve Example</a:t>
            </a:r>
          </a:p>
        </p:txBody>
      </p:sp>
      <p:sp>
        <p:nvSpPr>
          <p:cNvPr id="4" name="Slide Number Placeholder 3">
            <a:extLst>
              <a:ext uri="{FF2B5EF4-FFF2-40B4-BE49-F238E27FC236}">
                <a16:creationId xmlns:a16="http://schemas.microsoft.com/office/drawing/2014/main" id="{D6197054-9288-F74D-873C-3ACB1D2926B4}"/>
              </a:ext>
            </a:extLst>
          </p:cNvPr>
          <p:cNvSpPr>
            <a:spLocks noGrp="1"/>
          </p:cNvSpPr>
          <p:nvPr>
            <p:ph type="sldNum" sz="quarter" idx="12"/>
          </p:nvPr>
        </p:nvSpPr>
        <p:spPr/>
        <p:txBody>
          <a:bodyPr/>
          <a:lstStyle/>
          <a:p>
            <a:fld id="{9E969584-4773-A84E-8391-EEC4BE76D611}" type="slidenum">
              <a:rPr lang="en-US" smtClean="0"/>
              <a:t>73</a:t>
            </a:fld>
            <a:endParaRPr lang="en-US"/>
          </a:p>
        </p:txBody>
      </p:sp>
      <p:graphicFrame>
        <p:nvGraphicFramePr>
          <p:cNvPr id="7" name="Table 5">
            <a:extLst>
              <a:ext uri="{FF2B5EF4-FFF2-40B4-BE49-F238E27FC236}">
                <a16:creationId xmlns:a16="http://schemas.microsoft.com/office/drawing/2014/main" id="{963CD191-FCC1-F147-9E9A-09D63E70050F}"/>
              </a:ext>
            </a:extLst>
          </p:cNvPr>
          <p:cNvGraphicFramePr>
            <a:graphicFrameLocks/>
          </p:cNvGraphicFramePr>
          <p:nvPr/>
        </p:nvGraphicFramePr>
        <p:xfrm>
          <a:off x="981075" y="2173763"/>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graphicFrame>
        <p:nvGraphicFramePr>
          <p:cNvPr id="9" name="Table 5">
            <a:extLst>
              <a:ext uri="{FF2B5EF4-FFF2-40B4-BE49-F238E27FC236}">
                <a16:creationId xmlns:a16="http://schemas.microsoft.com/office/drawing/2014/main" id="{47E64D6A-781C-7949-B43A-A718CCC649B8}"/>
              </a:ext>
            </a:extLst>
          </p:cNvPr>
          <p:cNvGraphicFramePr>
            <a:graphicFrameLocks/>
          </p:cNvGraphicFramePr>
          <p:nvPr/>
        </p:nvGraphicFramePr>
        <p:xfrm>
          <a:off x="981075" y="3243580"/>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graphicFrame>
        <p:nvGraphicFramePr>
          <p:cNvPr id="14" name="Table 5">
            <a:extLst>
              <a:ext uri="{FF2B5EF4-FFF2-40B4-BE49-F238E27FC236}">
                <a16:creationId xmlns:a16="http://schemas.microsoft.com/office/drawing/2014/main" id="{5DDF997C-9FAB-154C-9AE8-053D098247E2}"/>
              </a:ext>
            </a:extLst>
          </p:cNvPr>
          <p:cNvGraphicFramePr>
            <a:graphicFrameLocks/>
          </p:cNvGraphicFramePr>
          <p:nvPr/>
        </p:nvGraphicFramePr>
        <p:xfrm>
          <a:off x="981075" y="4294029"/>
          <a:ext cx="6336798" cy="370840"/>
        </p:xfrm>
        <a:graphic>
          <a:graphicData uri="http://schemas.openxmlformats.org/drawingml/2006/table">
            <a:tbl>
              <a:tblPr firstRow="1" bandRow="1">
                <a:tableStyleId>{5C22544A-7EE6-4342-B048-85BDC9FD1C3A}</a:tableStyleId>
              </a:tblPr>
              <a:tblGrid>
                <a:gridCol w="487446">
                  <a:extLst>
                    <a:ext uri="{9D8B030D-6E8A-4147-A177-3AD203B41FA5}">
                      <a16:colId xmlns:a16="http://schemas.microsoft.com/office/drawing/2014/main" val="3124268193"/>
                    </a:ext>
                  </a:extLst>
                </a:gridCol>
                <a:gridCol w="487446">
                  <a:extLst>
                    <a:ext uri="{9D8B030D-6E8A-4147-A177-3AD203B41FA5}">
                      <a16:colId xmlns:a16="http://schemas.microsoft.com/office/drawing/2014/main" val="1713960051"/>
                    </a:ext>
                  </a:extLst>
                </a:gridCol>
                <a:gridCol w="487446">
                  <a:extLst>
                    <a:ext uri="{9D8B030D-6E8A-4147-A177-3AD203B41FA5}">
                      <a16:colId xmlns:a16="http://schemas.microsoft.com/office/drawing/2014/main" val="596355158"/>
                    </a:ext>
                  </a:extLst>
                </a:gridCol>
                <a:gridCol w="487446">
                  <a:extLst>
                    <a:ext uri="{9D8B030D-6E8A-4147-A177-3AD203B41FA5}">
                      <a16:colId xmlns:a16="http://schemas.microsoft.com/office/drawing/2014/main" val="2742300431"/>
                    </a:ext>
                  </a:extLst>
                </a:gridCol>
                <a:gridCol w="487446">
                  <a:extLst>
                    <a:ext uri="{9D8B030D-6E8A-4147-A177-3AD203B41FA5}">
                      <a16:colId xmlns:a16="http://schemas.microsoft.com/office/drawing/2014/main" val="987851647"/>
                    </a:ext>
                  </a:extLst>
                </a:gridCol>
                <a:gridCol w="487446">
                  <a:extLst>
                    <a:ext uri="{9D8B030D-6E8A-4147-A177-3AD203B41FA5}">
                      <a16:colId xmlns:a16="http://schemas.microsoft.com/office/drawing/2014/main" val="2472281402"/>
                    </a:ext>
                  </a:extLst>
                </a:gridCol>
                <a:gridCol w="487446">
                  <a:extLst>
                    <a:ext uri="{9D8B030D-6E8A-4147-A177-3AD203B41FA5}">
                      <a16:colId xmlns:a16="http://schemas.microsoft.com/office/drawing/2014/main" val="3067525611"/>
                    </a:ext>
                  </a:extLst>
                </a:gridCol>
                <a:gridCol w="487446">
                  <a:extLst>
                    <a:ext uri="{9D8B030D-6E8A-4147-A177-3AD203B41FA5}">
                      <a16:colId xmlns:a16="http://schemas.microsoft.com/office/drawing/2014/main" val="168149479"/>
                    </a:ext>
                  </a:extLst>
                </a:gridCol>
                <a:gridCol w="487446">
                  <a:extLst>
                    <a:ext uri="{9D8B030D-6E8A-4147-A177-3AD203B41FA5}">
                      <a16:colId xmlns:a16="http://schemas.microsoft.com/office/drawing/2014/main" val="3500151116"/>
                    </a:ext>
                  </a:extLst>
                </a:gridCol>
                <a:gridCol w="487446">
                  <a:extLst>
                    <a:ext uri="{9D8B030D-6E8A-4147-A177-3AD203B41FA5}">
                      <a16:colId xmlns:a16="http://schemas.microsoft.com/office/drawing/2014/main" val="662367493"/>
                    </a:ext>
                  </a:extLst>
                </a:gridCol>
                <a:gridCol w="487446">
                  <a:extLst>
                    <a:ext uri="{9D8B030D-6E8A-4147-A177-3AD203B41FA5}">
                      <a16:colId xmlns:a16="http://schemas.microsoft.com/office/drawing/2014/main" val="4116356043"/>
                    </a:ext>
                  </a:extLst>
                </a:gridCol>
                <a:gridCol w="487446">
                  <a:extLst>
                    <a:ext uri="{9D8B030D-6E8A-4147-A177-3AD203B41FA5}">
                      <a16:colId xmlns:a16="http://schemas.microsoft.com/office/drawing/2014/main" val="1280295822"/>
                    </a:ext>
                  </a:extLst>
                </a:gridCol>
                <a:gridCol w="487446">
                  <a:extLst>
                    <a:ext uri="{9D8B030D-6E8A-4147-A177-3AD203B41FA5}">
                      <a16:colId xmlns:a16="http://schemas.microsoft.com/office/drawing/2014/main" val="3281760266"/>
                    </a:ext>
                  </a:extLst>
                </a:gridCol>
              </a:tblGrid>
              <a:tr h="370840">
                <a:tc>
                  <a:txBody>
                    <a:bodyPr/>
                    <a:lstStyle/>
                    <a:p>
                      <a:pPr algn="ctr"/>
                      <a:r>
                        <a:rPr lang="en-US" dirty="0">
                          <a:solidFill>
                            <a:schemeClr val="tx1"/>
                          </a:solidFill>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4</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accent2"/>
                          </a:solidFill>
                        </a:rPr>
                        <a:t>5</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7</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rPr>
                        <a:t>8</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accent2"/>
                          </a:solidFill>
                        </a:rPr>
                        <a:t>9</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a:solidFill>
                            <a:schemeClr val="tx1"/>
                          </a:solidFill>
                        </a:rPr>
                        <a:t>10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83715"/>
                  </a:ext>
                </a:extLst>
              </a:tr>
            </a:tbl>
          </a:graphicData>
        </a:graphic>
      </p:graphicFrame>
      <p:sp>
        <p:nvSpPr>
          <p:cNvPr id="12" name="TextBox 11">
            <a:extLst>
              <a:ext uri="{FF2B5EF4-FFF2-40B4-BE49-F238E27FC236}">
                <a16:creationId xmlns:a16="http://schemas.microsoft.com/office/drawing/2014/main" id="{11CBA3F7-4F51-DA48-ABCE-08E88FCC5A6E}"/>
              </a:ext>
            </a:extLst>
          </p:cNvPr>
          <p:cNvSpPr txBox="1"/>
          <p:nvPr/>
        </p:nvSpPr>
        <p:spPr>
          <a:xfrm>
            <a:off x="8186736" y="4198363"/>
            <a:ext cx="3766737" cy="523220"/>
          </a:xfrm>
          <a:prstGeom prst="rect">
            <a:avLst/>
          </a:prstGeom>
          <a:noFill/>
        </p:spPr>
        <p:txBody>
          <a:bodyPr wrap="none" rtlCol="0">
            <a:spAutoFit/>
          </a:bodyPr>
          <a:lstStyle/>
          <a:p>
            <a:r>
              <a:rPr lang="en-US" sz="2800" dirty="0">
                <a:solidFill>
                  <a:srgbClr val="FF0000"/>
                </a:solidFill>
              </a:rPr>
              <a:t>Better for all applicants! </a:t>
            </a:r>
          </a:p>
        </p:txBody>
      </p:sp>
      <p:sp>
        <p:nvSpPr>
          <p:cNvPr id="17" name="TextBox 16">
            <a:extLst>
              <a:ext uri="{FF2B5EF4-FFF2-40B4-BE49-F238E27FC236}">
                <a16:creationId xmlns:a16="http://schemas.microsoft.com/office/drawing/2014/main" id="{04CCAC55-5A17-3F44-9130-CF403A5A8558}"/>
              </a:ext>
            </a:extLst>
          </p:cNvPr>
          <p:cNvSpPr txBox="1"/>
          <p:nvPr/>
        </p:nvSpPr>
        <p:spPr>
          <a:xfrm>
            <a:off x="981075" y="5563829"/>
            <a:ext cx="9272586" cy="523220"/>
          </a:xfrm>
          <a:prstGeom prst="rect">
            <a:avLst/>
          </a:prstGeom>
          <a:noFill/>
        </p:spPr>
        <p:txBody>
          <a:bodyPr wrap="square" rtlCol="0">
            <a:spAutoFit/>
          </a:bodyPr>
          <a:lstStyle/>
          <a:p>
            <a:r>
              <a:rPr lang="en-US" sz="2800" dirty="0"/>
              <a:t>Do we have the right definition of wasteful?</a:t>
            </a:r>
          </a:p>
        </p:txBody>
      </p:sp>
    </p:spTree>
    <p:extLst>
      <p:ext uri="{BB962C8B-B14F-4D97-AF65-F5344CB8AC3E}">
        <p14:creationId xmlns:p14="http://schemas.microsoft.com/office/powerpoint/2010/main" val="29017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0F09-3A37-B4BB-94E8-491A6DBD9646}"/>
              </a:ext>
            </a:extLst>
          </p:cNvPr>
          <p:cNvSpPr>
            <a:spLocks noGrp="1"/>
          </p:cNvSpPr>
          <p:nvPr>
            <p:ph type="title"/>
          </p:nvPr>
        </p:nvSpPr>
        <p:spPr>
          <a:xfrm>
            <a:off x="2711598" y="28837"/>
            <a:ext cx="10515600" cy="1325563"/>
          </a:xfrm>
        </p:spPr>
        <p:txBody>
          <a:bodyPr/>
          <a:lstStyle/>
          <a:p>
            <a:r>
              <a:rPr lang="es-ES_tradnl" dirty="0" err="1"/>
              <a:t>Precedence</a:t>
            </a:r>
            <a:r>
              <a:rPr lang="es-ES_tradnl" dirty="0"/>
              <a:t> </a:t>
            </a:r>
            <a:r>
              <a:rPr lang="es-ES_tradnl" dirty="0" err="1"/>
              <a:t>Algorithms</a:t>
            </a:r>
            <a:r>
              <a:rPr lang="es-ES_tradnl" dirty="0"/>
              <a:t> </a:t>
            </a:r>
            <a:r>
              <a:rPr lang="es-ES_tradnl" dirty="0" err="1"/>
              <a:t>Practice</a:t>
            </a:r>
            <a:endParaRPr lang="es-ES_tradnl" dirty="0"/>
          </a:p>
        </p:txBody>
      </p:sp>
      <p:sp>
        <p:nvSpPr>
          <p:cNvPr id="4" name="Slide Number Placeholder 3">
            <a:extLst>
              <a:ext uri="{FF2B5EF4-FFF2-40B4-BE49-F238E27FC236}">
                <a16:creationId xmlns:a16="http://schemas.microsoft.com/office/drawing/2014/main" id="{98B46095-4CC2-38CA-337E-58A42B5515D6}"/>
              </a:ext>
            </a:extLst>
          </p:cNvPr>
          <p:cNvSpPr>
            <a:spLocks noGrp="1"/>
          </p:cNvSpPr>
          <p:nvPr>
            <p:ph type="sldNum" sz="quarter" idx="12"/>
          </p:nvPr>
        </p:nvSpPr>
        <p:spPr/>
        <p:txBody>
          <a:bodyPr/>
          <a:lstStyle/>
          <a:p>
            <a:fld id="{9E969584-4773-A84E-8391-EEC4BE76D611}" type="slidenum">
              <a:rPr lang="en-US" smtClean="0"/>
              <a:t>74</a:t>
            </a:fld>
            <a:endParaRPr lang="en-US"/>
          </a:p>
        </p:txBody>
      </p:sp>
      <p:sp>
        <p:nvSpPr>
          <p:cNvPr id="8" name="Oval 7">
            <a:extLst>
              <a:ext uri="{FF2B5EF4-FFF2-40B4-BE49-F238E27FC236}">
                <a16:creationId xmlns:a16="http://schemas.microsoft.com/office/drawing/2014/main" id="{F2EB568E-3051-C910-6C43-B726B20FB015}"/>
              </a:ext>
            </a:extLst>
          </p:cNvPr>
          <p:cNvSpPr/>
          <p:nvPr/>
        </p:nvSpPr>
        <p:spPr>
          <a:xfrm>
            <a:off x="1935402" y="3841271"/>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9" name="Oval 8">
            <a:extLst>
              <a:ext uri="{FF2B5EF4-FFF2-40B4-BE49-F238E27FC236}">
                <a16:creationId xmlns:a16="http://schemas.microsoft.com/office/drawing/2014/main" id="{D22D8557-E797-F3B5-EB0B-64BB0B49C7E1}"/>
              </a:ext>
            </a:extLst>
          </p:cNvPr>
          <p:cNvSpPr/>
          <p:nvPr/>
        </p:nvSpPr>
        <p:spPr>
          <a:xfrm>
            <a:off x="1935402" y="4778690"/>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1" name="Oval 10">
            <a:extLst>
              <a:ext uri="{FF2B5EF4-FFF2-40B4-BE49-F238E27FC236}">
                <a16:creationId xmlns:a16="http://schemas.microsoft.com/office/drawing/2014/main" id="{9BD26968-913F-FD82-63A9-A66E1524A184}"/>
              </a:ext>
            </a:extLst>
          </p:cNvPr>
          <p:cNvSpPr/>
          <p:nvPr/>
        </p:nvSpPr>
        <p:spPr>
          <a:xfrm>
            <a:off x="1935402" y="5716109"/>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1B927A64-B30E-2999-A8EA-61AAEC0002E5}"/>
              </a:ext>
            </a:extLst>
          </p:cNvPr>
          <p:cNvSpPr/>
          <p:nvPr/>
        </p:nvSpPr>
        <p:spPr>
          <a:xfrm>
            <a:off x="87552" y="3475352"/>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 12">
            <a:extLst>
              <a:ext uri="{FF2B5EF4-FFF2-40B4-BE49-F238E27FC236}">
                <a16:creationId xmlns:a16="http://schemas.microsoft.com/office/drawing/2014/main" id="{F434B514-CD3A-040D-8E8D-69ED84CDA91A}"/>
              </a:ext>
            </a:extLst>
          </p:cNvPr>
          <p:cNvSpPr/>
          <p:nvPr/>
        </p:nvSpPr>
        <p:spPr>
          <a:xfrm>
            <a:off x="87552" y="4412771"/>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 13">
            <a:extLst>
              <a:ext uri="{FF2B5EF4-FFF2-40B4-BE49-F238E27FC236}">
                <a16:creationId xmlns:a16="http://schemas.microsoft.com/office/drawing/2014/main" id="{AA2634C2-5151-1D31-489E-1693EBACF695}"/>
              </a:ext>
            </a:extLst>
          </p:cNvPr>
          <p:cNvSpPr/>
          <p:nvPr/>
        </p:nvSpPr>
        <p:spPr>
          <a:xfrm>
            <a:off x="87552" y="5350190"/>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Oval 14">
            <a:extLst>
              <a:ext uri="{FF2B5EF4-FFF2-40B4-BE49-F238E27FC236}">
                <a16:creationId xmlns:a16="http://schemas.microsoft.com/office/drawing/2014/main" id="{DED363B9-4B27-C32C-BD18-BDC881C23B33}"/>
              </a:ext>
            </a:extLst>
          </p:cNvPr>
          <p:cNvSpPr/>
          <p:nvPr/>
        </p:nvSpPr>
        <p:spPr>
          <a:xfrm>
            <a:off x="82788" y="6287609"/>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6" name="Straight Connector 15">
            <a:extLst>
              <a:ext uri="{FF2B5EF4-FFF2-40B4-BE49-F238E27FC236}">
                <a16:creationId xmlns:a16="http://schemas.microsoft.com/office/drawing/2014/main" id="{3DCB0FA8-784F-1C7C-CB45-D39CC8F2844B}"/>
              </a:ext>
            </a:extLst>
          </p:cNvPr>
          <p:cNvCxnSpPr>
            <a:stCxn id="12" idx="6"/>
            <a:endCxn id="8" idx="2"/>
          </p:cNvCxnSpPr>
          <p:nvPr/>
        </p:nvCxnSpPr>
        <p:spPr>
          <a:xfrm>
            <a:off x="560202" y="3710049"/>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D7BB5D-0474-F0D8-768B-1A53F1D92708}"/>
              </a:ext>
            </a:extLst>
          </p:cNvPr>
          <p:cNvCxnSpPr>
            <a:cxnSpLocks/>
            <a:stCxn id="12" idx="6"/>
            <a:endCxn id="9" idx="2"/>
          </p:cNvCxnSpPr>
          <p:nvPr/>
        </p:nvCxnSpPr>
        <p:spPr>
          <a:xfrm>
            <a:off x="560202" y="3710049"/>
            <a:ext cx="1375200" cy="13033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23DA9F-953C-9E9B-3605-2E0488769059}"/>
              </a:ext>
            </a:extLst>
          </p:cNvPr>
          <p:cNvCxnSpPr>
            <a:cxnSpLocks/>
            <a:stCxn id="12" idx="6"/>
            <a:endCxn id="11" idx="2"/>
          </p:cNvCxnSpPr>
          <p:nvPr/>
        </p:nvCxnSpPr>
        <p:spPr>
          <a:xfrm>
            <a:off x="560202" y="3710049"/>
            <a:ext cx="1375200" cy="22407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1EF7FE-9313-0D21-57CF-AF97E06FC908}"/>
              </a:ext>
            </a:extLst>
          </p:cNvPr>
          <p:cNvCxnSpPr>
            <a:cxnSpLocks/>
            <a:stCxn id="13" idx="6"/>
            <a:endCxn id="8" idx="2"/>
          </p:cNvCxnSpPr>
          <p:nvPr/>
        </p:nvCxnSpPr>
        <p:spPr>
          <a:xfrm flipV="1">
            <a:off x="560202" y="4075968"/>
            <a:ext cx="1375200" cy="571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B017C-1CC6-E49F-D119-350C01F5FBF4}"/>
              </a:ext>
            </a:extLst>
          </p:cNvPr>
          <p:cNvCxnSpPr>
            <a:cxnSpLocks/>
            <a:stCxn id="14" idx="7"/>
            <a:endCxn id="8" idx="2"/>
          </p:cNvCxnSpPr>
          <p:nvPr/>
        </p:nvCxnSpPr>
        <p:spPr>
          <a:xfrm flipV="1">
            <a:off x="490984" y="4075968"/>
            <a:ext cx="1444418" cy="13429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5C1091-AA16-4E11-F0B5-B108DEB1A9A6}"/>
              </a:ext>
            </a:extLst>
          </p:cNvPr>
          <p:cNvCxnSpPr>
            <a:cxnSpLocks/>
            <a:stCxn id="13" idx="6"/>
            <a:endCxn id="9" idx="2"/>
          </p:cNvCxnSpPr>
          <p:nvPr/>
        </p:nvCxnSpPr>
        <p:spPr>
          <a:xfrm>
            <a:off x="560202" y="4647468"/>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D69539-D4AA-3902-17FC-ED20122BA46F}"/>
              </a:ext>
            </a:extLst>
          </p:cNvPr>
          <p:cNvCxnSpPr>
            <a:cxnSpLocks/>
            <a:stCxn id="15" idx="7"/>
            <a:endCxn id="8" idx="2"/>
          </p:cNvCxnSpPr>
          <p:nvPr/>
        </p:nvCxnSpPr>
        <p:spPr>
          <a:xfrm flipV="1">
            <a:off x="486220" y="4075968"/>
            <a:ext cx="1449182" cy="228038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3715B1-7F6A-9174-7892-A54640C0147D}"/>
              </a:ext>
            </a:extLst>
          </p:cNvPr>
          <p:cNvCxnSpPr>
            <a:cxnSpLocks/>
            <a:stCxn id="15" idx="7"/>
            <a:endCxn id="11" idx="2"/>
          </p:cNvCxnSpPr>
          <p:nvPr/>
        </p:nvCxnSpPr>
        <p:spPr>
          <a:xfrm flipV="1">
            <a:off x="486220" y="5950806"/>
            <a:ext cx="1449182" cy="4055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7B4A5F6-0B96-B7F9-9E27-92D0E2930614}"/>
                  </a:ext>
                </a:extLst>
              </p:cNvPr>
              <p:cNvSpPr txBox="1"/>
              <p:nvPr/>
            </p:nvSpPr>
            <p:spPr>
              <a:xfrm>
                <a:off x="2711598" y="3890001"/>
                <a:ext cx="9292964" cy="2246769"/>
              </a:xfrm>
              <a:prstGeom prst="rect">
                <a:avLst/>
              </a:prstGeom>
              <a:solidFill>
                <a:schemeClr val="accent4"/>
              </a:solidFill>
            </p:spPr>
            <p:txBody>
              <a:bodyPr wrap="square" rtlCol="0">
                <a:spAutoFit/>
              </a:bodyPr>
              <a:lstStyle/>
              <a:p>
                <a:r>
                  <a:rPr lang="en-US" sz="2800" b="1" dirty="0"/>
                  <a:t>Group Work: </a:t>
                </a:r>
                <a:r>
                  <a:rPr lang="en-US" sz="2800" dirty="0"/>
                  <a:t>Priority is </a:t>
                </a:r>
                <a14:m>
                  <m:oMath xmlns:m="http://schemas.openxmlformats.org/officeDocument/2006/math">
                    <m:r>
                      <a:rPr lang="en-US" sz="2800" b="0" i="1" smtClean="0">
                        <a:latin typeface="Cambria Math" panose="02040503050406030204" pitchFamily="18" charset="0"/>
                      </a:rPr>
                      <m:t>1≻2≻3≻4. </m:t>
                    </m:r>
                  </m:oMath>
                </a14:m>
                <a:endParaRPr lang="en-US" sz="2800" b="1" dirty="0"/>
              </a:p>
              <a:p>
                <a:pPr marL="342900" indent="-342900">
                  <a:buAutoNum type="arabicPeriod"/>
                </a:pPr>
                <a:r>
                  <a:rPr lang="en-US" sz="2800" dirty="0"/>
                  <a:t>What matching is found by each algorithm?</a:t>
                </a:r>
              </a:p>
              <a:p>
                <a:pPr marL="342900" indent="-342900">
                  <a:buAutoNum type="arabicPeriod"/>
                </a:pPr>
                <a:r>
                  <a:rPr lang="en-US" sz="2800" dirty="0"/>
                  <a:t>For each matching that you found, does it respect priorities?</a:t>
                </a:r>
              </a:p>
              <a:p>
                <a:pPr marL="342900" indent="-342900">
                  <a:buAutoNum type="arabicPeriod"/>
                </a:pPr>
                <a:r>
                  <a:rPr lang="en-US" sz="2800" dirty="0"/>
                  <a:t>For each matching that you found, is it non-wasteful?</a:t>
                </a:r>
              </a:p>
              <a:p>
                <a:pPr marL="342900" indent="-342900">
                  <a:buAutoNum type="arabicPeriod"/>
                </a:pPr>
                <a:r>
                  <a:rPr lang="en-US" sz="2800" dirty="0"/>
                  <a:t>Which algorithm would you choose, and why?</a:t>
                </a:r>
              </a:p>
            </p:txBody>
          </p:sp>
        </mc:Choice>
        <mc:Fallback xmlns="">
          <p:sp>
            <p:nvSpPr>
              <p:cNvPr id="38" name="TextBox 37">
                <a:extLst>
                  <a:ext uri="{FF2B5EF4-FFF2-40B4-BE49-F238E27FC236}">
                    <a16:creationId xmlns:a16="http://schemas.microsoft.com/office/drawing/2014/main" id="{37B4A5F6-0B96-B7F9-9E27-92D0E2930614}"/>
                  </a:ext>
                </a:extLst>
              </p:cNvPr>
              <p:cNvSpPr txBox="1">
                <a:spLocks noRot="1" noChangeAspect="1" noMove="1" noResize="1" noEditPoints="1" noAdjustHandles="1" noChangeArrowheads="1" noChangeShapeType="1" noTextEdit="1"/>
              </p:cNvSpPr>
              <p:nvPr/>
            </p:nvSpPr>
            <p:spPr>
              <a:xfrm>
                <a:off x="2711598" y="3890001"/>
                <a:ext cx="9292964" cy="2246769"/>
              </a:xfrm>
              <a:prstGeom prst="rect">
                <a:avLst/>
              </a:prstGeom>
              <a:blipFill>
                <a:blip r:embed="rId2"/>
                <a:stretch>
                  <a:fillRect l="-1364" t="-3371" r="-682" b="-7303"/>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E7838A59-8073-2109-34EE-E367501ED96C}"/>
              </a:ext>
            </a:extLst>
          </p:cNvPr>
          <p:cNvSpPr txBox="1">
            <a:spLocks/>
          </p:cNvSpPr>
          <p:nvPr/>
        </p:nvSpPr>
        <p:spPr>
          <a:xfrm>
            <a:off x="3117470" y="1194282"/>
            <a:ext cx="3345724" cy="22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_tradnl" dirty="0"/>
          </a:p>
        </p:txBody>
      </p:sp>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6C4F6EEB-6350-509F-E273-D5BFC2753ABB}"/>
                  </a:ext>
                </a:extLst>
              </p:cNvPr>
              <p:cNvGraphicFramePr>
                <a:graphicFrameLocks noGrp="1"/>
              </p:cNvGraphicFramePr>
              <p:nvPr>
                <p:extLst>
                  <p:ext uri="{D42A27DB-BD31-4B8C-83A1-F6EECF244321}">
                    <p14:modId xmlns:p14="http://schemas.microsoft.com/office/powerpoint/2010/main" val="1873254743"/>
                  </p:ext>
                </p:extLst>
              </p:nvPr>
            </p:nvGraphicFramePr>
            <p:xfrm>
              <a:off x="2711598" y="1281039"/>
              <a:ext cx="9292964" cy="2072640"/>
            </p:xfrm>
            <a:graphic>
              <a:graphicData uri="http://schemas.openxmlformats.org/drawingml/2006/table">
                <a:tbl>
                  <a:tblPr firstRow="1" bandRow="1">
                    <a:tableStyleId>{5C22544A-7EE6-4342-B048-85BDC9FD1C3A}</a:tableStyleId>
                  </a:tblPr>
                  <a:tblGrid>
                    <a:gridCol w="3120546">
                      <a:extLst>
                        <a:ext uri="{9D8B030D-6E8A-4147-A177-3AD203B41FA5}">
                          <a16:colId xmlns:a16="http://schemas.microsoft.com/office/drawing/2014/main" val="50018038"/>
                        </a:ext>
                      </a:extLst>
                    </a:gridCol>
                    <a:gridCol w="2112360">
                      <a:extLst>
                        <a:ext uri="{9D8B030D-6E8A-4147-A177-3AD203B41FA5}">
                          <a16:colId xmlns:a16="http://schemas.microsoft.com/office/drawing/2014/main" val="1622918863"/>
                        </a:ext>
                      </a:extLst>
                    </a:gridCol>
                    <a:gridCol w="1977709">
                      <a:extLst>
                        <a:ext uri="{9D8B030D-6E8A-4147-A177-3AD203B41FA5}">
                          <a16:colId xmlns:a16="http://schemas.microsoft.com/office/drawing/2014/main" val="2195191649"/>
                        </a:ext>
                      </a:extLst>
                    </a:gridCol>
                    <a:gridCol w="2082349">
                      <a:extLst>
                        <a:ext uri="{9D8B030D-6E8A-4147-A177-3AD203B41FA5}">
                          <a16:colId xmlns:a16="http://schemas.microsoft.com/office/drawing/2014/main" val="926353295"/>
                        </a:ext>
                      </a:extLst>
                    </a:gridCol>
                  </a:tblGrid>
                  <a:tr h="370840">
                    <a:tc>
                      <a:txBody>
                        <a:bodyPr/>
                        <a:lstStyle/>
                        <a:p>
                          <a:r>
                            <a:rPr lang="en-US" sz="2800" dirty="0"/>
                            <a:t>Precedence Order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dirty="0"/>
                            <a:t>O</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t>W</a:t>
                          </a:r>
                          <a:r>
                            <a:rPr lang="es-ES_tradnl" sz="2800" dirty="0">
                              <a:ea typeface="Cambria Math" panose="02040503050406030204" pitchFamily="18" charset="0"/>
                            </a:rPr>
                            <a:t> </a:t>
                          </a:r>
                          <a14:m>
                            <m:oMath xmlns:m="http://schemas.openxmlformats.org/officeDocument/2006/math">
                              <m:r>
                                <a:rPr lang="es-ES_tradnl" sz="2800" i="1" dirty="0">
                                  <a:latin typeface="Cambria Math" panose="02040503050406030204" pitchFamily="18" charset="0"/>
                                  <a:ea typeface="Cambria Math" panose="02040503050406030204" pitchFamily="18" charset="0"/>
                                </a:rPr>
                                <m:t>⊳ </m:t>
                              </m:r>
                            </m:oMath>
                          </a14:m>
                          <a:r>
                            <a:rPr lang="es-ES_tradnl" sz="2800" dirty="0"/>
                            <a:t>D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i="0" dirty="0">
                              <a:latin typeface="+mn-lt"/>
                              <a:ea typeface="+mn-ea"/>
                            </a:rPr>
                            <a:t>D</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ea typeface="Cambria Math" panose="02040503050406030204" pitchFamily="18" charset="0"/>
                            </a:rPr>
                            <a:t>O </a:t>
                          </a:r>
                          <a14:m>
                            <m:oMath xmlns:m="http://schemas.openxmlformats.org/officeDocument/2006/math">
                              <m:r>
                                <a:rPr lang="es-ES_tradnl" sz="2800" i="1" dirty="0">
                                  <a:latin typeface="Cambria Math" panose="02040503050406030204" pitchFamily="18" charset="0"/>
                                  <a:ea typeface="Cambria Math" panose="02040503050406030204" pitchFamily="18" charset="0"/>
                                </a:rPr>
                                <m:t>⊳</m:t>
                              </m:r>
                            </m:oMath>
                          </a14:m>
                          <a:r>
                            <a:rPr lang="es-ES_tradnl" sz="2800" dirty="0"/>
                            <a:t>W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i="0" dirty="0">
                              <a:latin typeface="+mn-lt"/>
                              <a:ea typeface="+mn-ea"/>
                            </a:rPr>
                            <a:t>D</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ea typeface="Cambria Math" panose="02040503050406030204" pitchFamily="18" charset="0"/>
                            </a:rPr>
                            <a:t>W </a:t>
                          </a:r>
                          <a14:m>
                            <m:oMath xmlns:m="http://schemas.openxmlformats.org/officeDocument/2006/math">
                              <m:r>
                                <a:rPr lang="es-ES_tradnl" sz="2800" i="1" dirty="0">
                                  <a:latin typeface="Cambria Math" panose="02040503050406030204" pitchFamily="18" charset="0"/>
                                  <a:ea typeface="Cambria Math" panose="02040503050406030204" pitchFamily="18" charset="0"/>
                                </a:rPr>
                                <m:t>⊳</m:t>
                              </m:r>
                            </m:oMath>
                          </a14:m>
                          <a:r>
                            <a:rPr lang="es-ES_tradnl" sz="2800" dirty="0"/>
                            <a:t>O </a:t>
                          </a:r>
                        </a:p>
                      </a:txBody>
                      <a:tcPr/>
                    </a:tc>
                    <a:extLst>
                      <a:ext uri="{0D108BD9-81ED-4DB2-BD59-A6C34878D82A}">
                        <a16:rowId xmlns:a16="http://schemas.microsoft.com/office/drawing/2014/main" val="2018957022"/>
                      </a:ext>
                    </a:extLst>
                  </a:tr>
                  <a:tr h="370840">
                    <a:tc>
                      <a:txBody>
                        <a:bodyPr/>
                        <a:lstStyle/>
                        <a:p>
                          <a:r>
                            <a:rPr lang="en-US" sz="2800" dirty="0"/>
                            <a:t>Final Matching</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663918834"/>
                      </a:ext>
                    </a:extLst>
                  </a:tr>
                  <a:tr h="370840">
                    <a:tc>
                      <a:txBody>
                        <a:bodyPr/>
                        <a:lstStyle/>
                        <a:p>
                          <a:r>
                            <a:rPr lang="en-US" sz="2800" dirty="0"/>
                            <a:t>Respects Priorities?</a:t>
                          </a:r>
                        </a:p>
                      </a:txBody>
                      <a:tcPr/>
                    </a:tc>
                    <a:tc>
                      <a:txBody>
                        <a:bodyPr/>
                        <a:lstStyle/>
                        <a:p>
                          <a:pPr algn="ctr"/>
                          <a:endParaRPr lang="en-US" sz="280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639412918"/>
                      </a:ext>
                    </a:extLst>
                  </a:tr>
                  <a:tr h="370840">
                    <a:tc>
                      <a:txBody>
                        <a:bodyPr/>
                        <a:lstStyle/>
                        <a:p>
                          <a:r>
                            <a:rPr lang="en-US" sz="2800" dirty="0"/>
                            <a:t>Non-wasteful?</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4227716611"/>
                      </a:ext>
                    </a:extLst>
                  </a:tr>
                </a:tbl>
              </a:graphicData>
            </a:graphic>
          </p:graphicFrame>
        </mc:Choice>
        <mc:Fallback xmlns="">
          <p:graphicFrame>
            <p:nvGraphicFramePr>
              <p:cNvPr id="24" name="Table 23">
                <a:extLst>
                  <a:ext uri="{FF2B5EF4-FFF2-40B4-BE49-F238E27FC236}">
                    <a16:creationId xmlns:a16="http://schemas.microsoft.com/office/drawing/2014/main" id="{6C4F6EEB-6350-509F-E273-D5BFC2753ABB}"/>
                  </a:ext>
                </a:extLst>
              </p:cNvPr>
              <p:cNvGraphicFramePr>
                <a:graphicFrameLocks noGrp="1"/>
              </p:cNvGraphicFramePr>
              <p:nvPr>
                <p:extLst>
                  <p:ext uri="{D42A27DB-BD31-4B8C-83A1-F6EECF244321}">
                    <p14:modId xmlns:p14="http://schemas.microsoft.com/office/powerpoint/2010/main" val="1873254743"/>
                  </p:ext>
                </p:extLst>
              </p:nvPr>
            </p:nvGraphicFramePr>
            <p:xfrm>
              <a:off x="2711598" y="1281039"/>
              <a:ext cx="9292964" cy="2072640"/>
            </p:xfrm>
            <a:graphic>
              <a:graphicData uri="http://schemas.openxmlformats.org/drawingml/2006/table">
                <a:tbl>
                  <a:tblPr firstRow="1" bandRow="1">
                    <a:tableStyleId>{5C22544A-7EE6-4342-B048-85BDC9FD1C3A}</a:tableStyleId>
                  </a:tblPr>
                  <a:tblGrid>
                    <a:gridCol w="3120546">
                      <a:extLst>
                        <a:ext uri="{9D8B030D-6E8A-4147-A177-3AD203B41FA5}">
                          <a16:colId xmlns:a16="http://schemas.microsoft.com/office/drawing/2014/main" val="50018038"/>
                        </a:ext>
                      </a:extLst>
                    </a:gridCol>
                    <a:gridCol w="2112360">
                      <a:extLst>
                        <a:ext uri="{9D8B030D-6E8A-4147-A177-3AD203B41FA5}">
                          <a16:colId xmlns:a16="http://schemas.microsoft.com/office/drawing/2014/main" val="1622918863"/>
                        </a:ext>
                      </a:extLst>
                    </a:gridCol>
                    <a:gridCol w="1977709">
                      <a:extLst>
                        <a:ext uri="{9D8B030D-6E8A-4147-A177-3AD203B41FA5}">
                          <a16:colId xmlns:a16="http://schemas.microsoft.com/office/drawing/2014/main" val="2195191649"/>
                        </a:ext>
                      </a:extLst>
                    </a:gridCol>
                    <a:gridCol w="2082349">
                      <a:extLst>
                        <a:ext uri="{9D8B030D-6E8A-4147-A177-3AD203B41FA5}">
                          <a16:colId xmlns:a16="http://schemas.microsoft.com/office/drawing/2014/main" val="926353295"/>
                        </a:ext>
                      </a:extLst>
                    </a:gridCol>
                  </a:tblGrid>
                  <a:tr h="518160">
                    <a:tc>
                      <a:txBody>
                        <a:bodyPr/>
                        <a:lstStyle/>
                        <a:p>
                          <a:r>
                            <a:rPr lang="en-US" sz="2800" dirty="0"/>
                            <a:t>Precedence Order</a:t>
                          </a:r>
                        </a:p>
                      </a:txBody>
                      <a:tcPr/>
                    </a:tc>
                    <a:tc>
                      <a:txBody>
                        <a:bodyPr/>
                        <a:lstStyle/>
                        <a:p>
                          <a:endParaRPr lang="en-US"/>
                        </a:p>
                      </a:txBody>
                      <a:tcPr>
                        <a:blipFill>
                          <a:blip r:embed="rId3"/>
                          <a:stretch>
                            <a:fillRect l="-147904" t="-12195" r="-192814" b="-331707"/>
                          </a:stretch>
                        </a:blipFill>
                      </a:tcPr>
                    </a:tc>
                    <a:tc>
                      <a:txBody>
                        <a:bodyPr/>
                        <a:lstStyle/>
                        <a:p>
                          <a:endParaRPr lang="en-US"/>
                        </a:p>
                      </a:txBody>
                      <a:tcPr>
                        <a:blipFill>
                          <a:blip r:embed="rId3"/>
                          <a:stretch>
                            <a:fillRect l="-265385" t="-12195" r="-106410" b="-331707"/>
                          </a:stretch>
                        </a:blipFill>
                      </a:tcPr>
                    </a:tc>
                    <a:tc>
                      <a:txBody>
                        <a:bodyPr/>
                        <a:lstStyle/>
                        <a:p>
                          <a:endParaRPr lang="en-US"/>
                        </a:p>
                      </a:txBody>
                      <a:tcPr>
                        <a:blipFill>
                          <a:blip r:embed="rId3"/>
                          <a:stretch>
                            <a:fillRect l="-347561" t="-12195" r="-1220" b="-331707"/>
                          </a:stretch>
                        </a:blipFill>
                      </a:tcPr>
                    </a:tc>
                    <a:extLst>
                      <a:ext uri="{0D108BD9-81ED-4DB2-BD59-A6C34878D82A}">
                        <a16:rowId xmlns:a16="http://schemas.microsoft.com/office/drawing/2014/main" val="2018957022"/>
                      </a:ext>
                    </a:extLst>
                  </a:tr>
                  <a:tr h="518160">
                    <a:tc>
                      <a:txBody>
                        <a:bodyPr/>
                        <a:lstStyle/>
                        <a:p>
                          <a:r>
                            <a:rPr lang="en-US" sz="2800" dirty="0"/>
                            <a:t>Final Matching</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663918834"/>
                      </a:ext>
                    </a:extLst>
                  </a:tr>
                  <a:tr h="518160">
                    <a:tc>
                      <a:txBody>
                        <a:bodyPr/>
                        <a:lstStyle/>
                        <a:p>
                          <a:r>
                            <a:rPr lang="en-US" sz="2800" dirty="0"/>
                            <a:t>Respects Priorities?</a:t>
                          </a:r>
                        </a:p>
                      </a:txBody>
                      <a:tcPr/>
                    </a:tc>
                    <a:tc>
                      <a:txBody>
                        <a:bodyPr/>
                        <a:lstStyle/>
                        <a:p>
                          <a:pPr algn="ctr"/>
                          <a:endParaRPr lang="en-US" sz="280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639412918"/>
                      </a:ext>
                    </a:extLst>
                  </a:tr>
                  <a:tr h="518160">
                    <a:tc>
                      <a:txBody>
                        <a:bodyPr/>
                        <a:lstStyle/>
                        <a:p>
                          <a:r>
                            <a:rPr lang="en-US" sz="2800" dirty="0"/>
                            <a:t>Non-wasteful?</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4227716611"/>
                      </a:ext>
                    </a:extLst>
                  </a:tr>
                </a:tbl>
              </a:graphicData>
            </a:graphic>
          </p:graphicFrame>
        </mc:Fallback>
      </mc:AlternateContent>
    </p:spTree>
    <p:extLst>
      <p:ext uri="{BB962C8B-B14F-4D97-AF65-F5344CB8AC3E}">
        <p14:creationId xmlns:p14="http://schemas.microsoft.com/office/powerpoint/2010/main" val="4077950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0F09-3A37-B4BB-94E8-491A6DBD9646}"/>
              </a:ext>
            </a:extLst>
          </p:cNvPr>
          <p:cNvSpPr>
            <a:spLocks noGrp="1"/>
          </p:cNvSpPr>
          <p:nvPr>
            <p:ph type="title"/>
          </p:nvPr>
        </p:nvSpPr>
        <p:spPr>
          <a:xfrm>
            <a:off x="2711598" y="28837"/>
            <a:ext cx="10515600" cy="1325563"/>
          </a:xfrm>
        </p:spPr>
        <p:txBody>
          <a:bodyPr/>
          <a:lstStyle/>
          <a:p>
            <a:r>
              <a:rPr lang="es-ES_tradnl" dirty="0" err="1"/>
              <a:t>Precedence</a:t>
            </a:r>
            <a:r>
              <a:rPr lang="es-ES_tradnl" dirty="0"/>
              <a:t> </a:t>
            </a:r>
            <a:r>
              <a:rPr lang="es-ES_tradnl" dirty="0" err="1"/>
              <a:t>Algorithms</a:t>
            </a:r>
            <a:r>
              <a:rPr lang="es-ES_tradnl" dirty="0"/>
              <a:t> (</a:t>
            </a:r>
            <a:r>
              <a:rPr lang="es-ES_tradnl" dirty="0" err="1"/>
              <a:t>Outcomes</a:t>
            </a:r>
            <a:r>
              <a:rPr lang="es-ES_tradnl" dirty="0"/>
              <a:t>)</a:t>
            </a:r>
          </a:p>
        </p:txBody>
      </p:sp>
      <p:sp>
        <p:nvSpPr>
          <p:cNvPr id="4" name="Slide Number Placeholder 3">
            <a:extLst>
              <a:ext uri="{FF2B5EF4-FFF2-40B4-BE49-F238E27FC236}">
                <a16:creationId xmlns:a16="http://schemas.microsoft.com/office/drawing/2014/main" id="{98B46095-4CC2-38CA-337E-58A42B5515D6}"/>
              </a:ext>
            </a:extLst>
          </p:cNvPr>
          <p:cNvSpPr>
            <a:spLocks noGrp="1"/>
          </p:cNvSpPr>
          <p:nvPr>
            <p:ph type="sldNum" sz="quarter" idx="12"/>
          </p:nvPr>
        </p:nvSpPr>
        <p:spPr/>
        <p:txBody>
          <a:bodyPr/>
          <a:lstStyle/>
          <a:p>
            <a:fld id="{9E969584-4773-A84E-8391-EEC4BE76D611}" type="slidenum">
              <a:rPr lang="en-US" smtClean="0"/>
              <a:t>75</a:t>
            </a:fld>
            <a:endParaRPr lang="en-US"/>
          </a:p>
        </p:txBody>
      </p:sp>
      <p:sp>
        <p:nvSpPr>
          <p:cNvPr id="8" name="Oval 7">
            <a:extLst>
              <a:ext uri="{FF2B5EF4-FFF2-40B4-BE49-F238E27FC236}">
                <a16:creationId xmlns:a16="http://schemas.microsoft.com/office/drawing/2014/main" id="{F2EB568E-3051-C910-6C43-B726B20FB015}"/>
              </a:ext>
            </a:extLst>
          </p:cNvPr>
          <p:cNvSpPr/>
          <p:nvPr/>
        </p:nvSpPr>
        <p:spPr>
          <a:xfrm>
            <a:off x="1935402" y="3841271"/>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9" name="Oval 8">
            <a:extLst>
              <a:ext uri="{FF2B5EF4-FFF2-40B4-BE49-F238E27FC236}">
                <a16:creationId xmlns:a16="http://schemas.microsoft.com/office/drawing/2014/main" id="{D22D8557-E797-F3B5-EB0B-64BB0B49C7E1}"/>
              </a:ext>
            </a:extLst>
          </p:cNvPr>
          <p:cNvSpPr/>
          <p:nvPr/>
        </p:nvSpPr>
        <p:spPr>
          <a:xfrm>
            <a:off x="1935402" y="4778690"/>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1" name="Oval 10">
            <a:extLst>
              <a:ext uri="{FF2B5EF4-FFF2-40B4-BE49-F238E27FC236}">
                <a16:creationId xmlns:a16="http://schemas.microsoft.com/office/drawing/2014/main" id="{9BD26968-913F-FD82-63A9-A66E1524A184}"/>
              </a:ext>
            </a:extLst>
          </p:cNvPr>
          <p:cNvSpPr/>
          <p:nvPr/>
        </p:nvSpPr>
        <p:spPr>
          <a:xfrm>
            <a:off x="1935402" y="5716109"/>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1B927A64-B30E-2999-A8EA-61AAEC0002E5}"/>
              </a:ext>
            </a:extLst>
          </p:cNvPr>
          <p:cNvSpPr/>
          <p:nvPr/>
        </p:nvSpPr>
        <p:spPr>
          <a:xfrm>
            <a:off x="87552" y="3475352"/>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 12">
            <a:extLst>
              <a:ext uri="{FF2B5EF4-FFF2-40B4-BE49-F238E27FC236}">
                <a16:creationId xmlns:a16="http://schemas.microsoft.com/office/drawing/2014/main" id="{F434B514-CD3A-040D-8E8D-69ED84CDA91A}"/>
              </a:ext>
            </a:extLst>
          </p:cNvPr>
          <p:cNvSpPr/>
          <p:nvPr/>
        </p:nvSpPr>
        <p:spPr>
          <a:xfrm>
            <a:off x="87552" y="4412771"/>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 13">
            <a:extLst>
              <a:ext uri="{FF2B5EF4-FFF2-40B4-BE49-F238E27FC236}">
                <a16:creationId xmlns:a16="http://schemas.microsoft.com/office/drawing/2014/main" id="{AA2634C2-5151-1D31-489E-1693EBACF695}"/>
              </a:ext>
            </a:extLst>
          </p:cNvPr>
          <p:cNvSpPr/>
          <p:nvPr/>
        </p:nvSpPr>
        <p:spPr>
          <a:xfrm>
            <a:off x="87552" y="5350190"/>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Oval 14">
            <a:extLst>
              <a:ext uri="{FF2B5EF4-FFF2-40B4-BE49-F238E27FC236}">
                <a16:creationId xmlns:a16="http://schemas.microsoft.com/office/drawing/2014/main" id="{DED363B9-4B27-C32C-BD18-BDC881C23B33}"/>
              </a:ext>
            </a:extLst>
          </p:cNvPr>
          <p:cNvSpPr/>
          <p:nvPr/>
        </p:nvSpPr>
        <p:spPr>
          <a:xfrm>
            <a:off x="82788" y="6287609"/>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6" name="Straight Connector 15">
            <a:extLst>
              <a:ext uri="{FF2B5EF4-FFF2-40B4-BE49-F238E27FC236}">
                <a16:creationId xmlns:a16="http://schemas.microsoft.com/office/drawing/2014/main" id="{3DCB0FA8-784F-1C7C-CB45-D39CC8F2844B}"/>
              </a:ext>
            </a:extLst>
          </p:cNvPr>
          <p:cNvCxnSpPr>
            <a:stCxn id="12" idx="6"/>
            <a:endCxn id="8" idx="2"/>
          </p:cNvCxnSpPr>
          <p:nvPr/>
        </p:nvCxnSpPr>
        <p:spPr>
          <a:xfrm>
            <a:off x="560202" y="3710049"/>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D7BB5D-0474-F0D8-768B-1A53F1D92708}"/>
              </a:ext>
            </a:extLst>
          </p:cNvPr>
          <p:cNvCxnSpPr>
            <a:cxnSpLocks/>
            <a:stCxn id="12" idx="6"/>
            <a:endCxn id="9" idx="2"/>
          </p:cNvCxnSpPr>
          <p:nvPr/>
        </p:nvCxnSpPr>
        <p:spPr>
          <a:xfrm>
            <a:off x="560202" y="3710049"/>
            <a:ext cx="1375200" cy="13033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23DA9F-953C-9E9B-3605-2E0488769059}"/>
              </a:ext>
            </a:extLst>
          </p:cNvPr>
          <p:cNvCxnSpPr>
            <a:cxnSpLocks/>
            <a:stCxn id="12" idx="6"/>
            <a:endCxn id="11" idx="2"/>
          </p:cNvCxnSpPr>
          <p:nvPr/>
        </p:nvCxnSpPr>
        <p:spPr>
          <a:xfrm>
            <a:off x="560202" y="3710049"/>
            <a:ext cx="1375200" cy="22407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1EF7FE-9313-0D21-57CF-AF97E06FC908}"/>
              </a:ext>
            </a:extLst>
          </p:cNvPr>
          <p:cNvCxnSpPr>
            <a:cxnSpLocks/>
            <a:stCxn id="13" idx="6"/>
            <a:endCxn id="8" idx="2"/>
          </p:cNvCxnSpPr>
          <p:nvPr/>
        </p:nvCxnSpPr>
        <p:spPr>
          <a:xfrm flipV="1">
            <a:off x="560202" y="4075968"/>
            <a:ext cx="1375200" cy="571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B017C-1CC6-E49F-D119-350C01F5FBF4}"/>
              </a:ext>
            </a:extLst>
          </p:cNvPr>
          <p:cNvCxnSpPr>
            <a:cxnSpLocks/>
            <a:stCxn id="14" idx="7"/>
            <a:endCxn id="8" idx="2"/>
          </p:cNvCxnSpPr>
          <p:nvPr/>
        </p:nvCxnSpPr>
        <p:spPr>
          <a:xfrm flipV="1">
            <a:off x="490984" y="4075968"/>
            <a:ext cx="1444418" cy="13429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5C1091-AA16-4E11-F0B5-B108DEB1A9A6}"/>
              </a:ext>
            </a:extLst>
          </p:cNvPr>
          <p:cNvCxnSpPr>
            <a:cxnSpLocks/>
            <a:stCxn id="13" idx="6"/>
            <a:endCxn id="9" idx="2"/>
          </p:cNvCxnSpPr>
          <p:nvPr/>
        </p:nvCxnSpPr>
        <p:spPr>
          <a:xfrm>
            <a:off x="560202" y="4647468"/>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D69539-D4AA-3902-17FC-ED20122BA46F}"/>
              </a:ext>
            </a:extLst>
          </p:cNvPr>
          <p:cNvCxnSpPr>
            <a:cxnSpLocks/>
            <a:stCxn id="15" idx="7"/>
            <a:endCxn id="8" idx="2"/>
          </p:cNvCxnSpPr>
          <p:nvPr/>
        </p:nvCxnSpPr>
        <p:spPr>
          <a:xfrm flipV="1">
            <a:off x="486220" y="4075968"/>
            <a:ext cx="1449182" cy="228038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3715B1-7F6A-9174-7892-A54640C0147D}"/>
              </a:ext>
            </a:extLst>
          </p:cNvPr>
          <p:cNvCxnSpPr>
            <a:cxnSpLocks/>
            <a:stCxn id="15" idx="7"/>
            <a:endCxn id="11" idx="2"/>
          </p:cNvCxnSpPr>
          <p:nvPr/>
        </p:nvCxnSpPr>
        <p:spPr>
          <a:xfrm flipV="1">
            <a:off x="486220" y="5950806"/>
            <a:ext cx="1449182" cy="4055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2D41FECD-DB9F-8043-3601-5A9DB9259EA6}"/>
              </a:ext>
            </a:extLst>
          </p:cNvPr>
          <p:cNvSpPr/>
          <p:nvPr/>
        </p:nvSpPr>
        <p:spPr>
          <a:xfrm>
            <a:off x="4647818" y="3772530"/>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39" name="Oval 38">
            <a:extLst>
              <a:ext uri="{FF2B5EF4-FFF2-40B4-BE49-F238E27FC236}">
                <a16:creationId xmlns:a16="http://schemas.microsoft.com/office/drawing/2014/main" id="{203CDC77-C08E-2607-1BE1-A1A38F63804F}"/>
              </a:ext>
            </a:extLst>
          </p:cNvPr>
          <p:cNvSpPr/>
          <p:nvPr/>
        </p:nvSpPr>
        <p:spPr>
          <a:xfrm>
            <a:off x="4647818" y="4709949"/>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40" name="Oval 39">
            <a:extLst>
              <a:ext uri="{FF2B5EF4-FFF2-40B4-BE49-F238E27FC236}">
                <a16:creationId xmlns:a16="http://schemas.microsoft.com/office/drawing/2014/main" id="{13A9BF6A-E37A-A22D-57E2-0332671250AA}"/>
              </a:ext>
            </a:extLst>
          </p:cNvPr>
          <p:cNvSpPr/>
          <p:nvPr/>
        </p:nvSpPr>
        <p:spPr>
          <a:xfrm>
            <a:off x="4647818" y="5647368"/>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5A23FDDE-B69D-8F87-857C-D51CE6F28EFE}"/>
              </a:ext>
            </a:extLst>
          </p:cNvPr>
          <p:cNvSpPr/>
          <p:nvPr/>
        </p:nvSpPr>
        <p:spPr>
          <a:xfrm>
            <a:off x="2799968" y="3406611"/>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2" name="Oval 41">
            <a:extLst>
              <a:ext uri="{FF2B5EF4-FFF2-40B4-BE49-F238E27FC236}">
                <a16:creationId xmlns:a16="http://schemas.microsoft.com/office/drawing/2014/main" id="{2935F3F1-6762-BCDE-937C-F46D4F2E5941}"/>
              </a:ext>
            </a:extLst>
          </p:cNvPr>
          <p:cNvSpPr/>
          <p:nvPr/>
        </p:nvSpPr>
        <p:spPr>
          <a:xfrm>
            <a:off x="2799968" y="4344030"/>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3" name="Oval 42">
            <a:extLst>
              <a:ext uri="{FF2B5EF4-FFF2-40B4-BE49-F238E27FC236}">
                <a16:creationId xmlns:a16="http://schemas.microsoft.com/office/drawing/2014/main" id="{9552EF71-F6DB-8989-2382-9B651BF2BB91}"/>
              </a:ext>
            </a:extLst>
          </p:cNvPr>
          <p:cNvSpPr/>
          <p:nvPr/>
        </p:nvSpPr>
        <p:spPr>
          <a:xfrm>
            <a:off x="2799968" y="5281449"/>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4" name="Oval 43">
            <a:extLst>
              <a:ext uri="{FF2B5EF4-FFF2-40B4-BE49-F238E27FC236}">
                <a16:creationId xmlns:a16="http://schemas.microsoft.com/office/drawing/2014/main" id="{F81A1DE0-A178-7297-AA51-F74526BEB119}"/>
              </a:ext>
            </a:extLst>
          </p:cNvPr>
          <p:cNvSpPr/>
          <p:nvPr/>
        </p:nvSpPr>
        <p:spPr>
          <a:xfrm>
            <a:off x="2795204" y="6218868"/>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45" name="Straight Connector 44">
            <a:extLst>
              <a:ext uri="{FF2B5EF4-FFF2-40B4-BE49-F238E27FC236}">
                <a16:creationId xmlns:a16="http://schemas.microsoft.com/office/drawing/2014/main" id="{8AF3DB70-3304-7989-2CC8-25D5D0363531}"/>
              </a:ext>
            </a:extLst>
          </p:cNvPr>
          <p:cNvCxnSpPr>
            <a:stCxn id="41" idx="6"/>
            <a:endCxn id="37" idx="2"/>
          </p:cNvCxnSpPr>
          <p:nvPr/>
        </p:nvCxnSpPr>
        <p:spPr>
          <a:xfrm>
            <a:off x="3272618" y="3641308"/>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FCF2A1-C1F1-D222-A181-66969201C02E}"/>
              </a:ext>
            </a:extLst>
          </p:cNvPr>
          <p:cNvCxnSpPr>
            <a:cxnSpLocks/>
            <a:stCxn id="42" idx="6"/>
            <a:endCxn id="39" idx="2"/>
          </p:cNvCxnSpPr>
          <p:nvPr/>
        </p:nvCxnSpPr>
        <p:spPr>
          <a:xfrm>
            <a:off x="3272618" y="4578727"/>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37DD1E7-13D4-E040-0410-80FF4FB1DACE}"/>
              </a:ext>
            </a:extLst>
          </p:cNvPr>
          <p:cNvCxnSpPr>
            <a:cxnSpLocks/>
            <a:stCxn id="44" idx="7"/>
            <a:endCxn id="40" idx="2"/>
          </p:cNvCxnSpPr>
          <p:nvPr/>
        </p:nvCxnSpPr>
        <p:spPr>
          <a:xfrm flipV="1">
            <a:off x="3198636" y="5882065"/>
            <a:ext cx="1449182" cy="4055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E2B4A713-FC8B-FA07-6742-B5141A7DC1F0}"/>
              </a:ext>
            </a:extLst>
          </p:cNvPr>
          <p:cNvSpPr/>
          <p:nvPr/>
        </p:nvSpPr>
        <p:spPr>
          <a:xfrm>
            <a:off x="7830939" y="3804454"/>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54" name="Oval 53">
            <a:extLst>
              <a:ext uri="{FF2B5EF4-FFF2-40B4-BE49-F238E27FC236}">
                <a16:creationId xmlns:a16="http://schemas.microsoft.com/office/drawing/2014/main" id="{F46E7671-742B-F5D4-4AD5-E827DADBB172}"/>
              </a:ext>
            </a:extLst>
          </p:cNvPr>
          <p:cNvSpPr/>
          <p:nvPr/>
        </p:nvSpPr>
        <p:spPr>
          <a:xfrm>
            <a:off x="7830939" y="4741873"/>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55" name="Oval 54">
            <a:extLst>
              <a:ext uri="{FF2B5EF4-FFF2-40B4-BE49-F238E27FC236}">
                <a16:creationId xmlns:a16="http://schemas.microsoft.com/office/drawing/2014/main" id="{49C9E8F4-464B-E250-66C5-83FF6EEADF26}"/>
              </a:ext>
            </a:extLst>
          </p:cNvPr>
          <p:cNvSpPr/>
          <p:nvPr/>
        </p:nvSpPr>
        <p:spPr>
          <a:xfrm>
            <a:off x="7830939" y="5679292"/>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6" name="Oval 55">
            <a:extLst>
              <a:ext uri="{FF2B5EF4-FFF2-40B4-BE49-F238E27FC236}">
                <a16:creationId xmlns:a16="http://schemas.microsoft.com/office/drawing/2014/main" id="{4D8946F8-71AE-DE4A-26BB-7DE72649E076}"/>
              </a:ext>
            </a:extLst>
          </p:cNvPr>
          <p:cNvSpPr/>
          <p:nvPr/>
        </p:nvSpPr>
        <p:spPr>
          <a:xfrm>
            <a:off x="5983089" y="3438535"/>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7" name="Oval 56">
            <a:extLst>
              <a:ext uri="{FF2B5EF4-FFF2-40B4-BE49-F238E27FC236}">
                <a16:creationId xmlns:a16="http://schemas.microsoft.com/office/drawing/2014/main" id="{C4529F03-6B25-05DA-5F38-C2D371C7B8A7}"/>
              </a:ext>
            </a:extLst>
          </p:cNvPr>
          <p:cNvSpPr/>
          <p:nvPr/>
        </p:nvSpPr>
        <p:spPr>
          <a:xfrm>
            <a:off x="5983089" y="4375954"/>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8" name="Oval 57">
            <a:extLst>
              <a:ext uri="{FF2B5EF4-FFF2-40B4-BE49-F238E27FC236}">
                <a16:creationId xmlns:a16="http://schemas.microsoft.com/office/drawing/2014/main" id="{39032B65-8CD2-CF3F-AA17-25030B6B762F}"/>
              </a:ext>
            </a:extLst>
          </p:cNvPr>
          <p:cNvSpPr/>
          <p:nvPr/>
        </p:nvSpPr>
        <p:spPr>
          <a:xfrm>
            <a:off x="5983089" y="5313373"/>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9" name="Oval 58">
            <a:extLst>
              <a:ext uri="{FF2B5EF4-FFF2-40B4-BE49-F238E27FC236}">
                <a16:creationId xmlns:a16="http://schemas.microsoft.com/office/drawing/2014/main" id="{5CBFBB40-F442-9C58-D5A6-42588C80FD8D}"/>
              </a:ext>
            </a:extLst>
          </p:cNvPr>
          <p:cNvSpPr/>
          <p:nvPr/>
        </p:nvSpPr>
        <p:spPr>
          <a:xfrm>
            <a:off x="5978325" y="6250792"/>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62" name="Straight Connector 61">
            <a:extLst>
              <a:ext uri="{FF2B5EF4-FFF2-40B4-BE49-F238E27FC236}">
                <a16:creationId xmlns:a16="http://schemas.microsoft.com/office/drawing/2014/main" id="{7E12872D-C7E9-9376-C4A0-75BE9D95D886}"/>
              </a:ext>
            </a:extLst>
          </p:cNvPr>
          <p:cNvCxnSpPr>
            <a:cxnSpLocks/>
            <a:stCxn id="56" idx="6"/>
            <a:endCxn id="55" idx="2"/>
          </p:cNvCxnSpPr>
          <p:nvPr/>
        </p:nvCxnSpPr>
        <p:spPr>
          <a:xfrm>
            <a:off x="6455739" y="3673232"/>
            <a:ext cx="1375200" cy="22407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2FE43AA-E411-2A46-B358-A1AE4AE1B149}"/>
              </a:ext>
            </a:extLst>
          </p:cNvPr>
          <p:cNvCxnSpPr>
            <a:cxnSpLocks/>
            <a:stCxn id="57" idx="6"/>
            <a:endCxn id="53" idx="2"/>
          </p:cNvCxnSpPr>
          <p:nvPr/>
        </p:nvCxnSpPr>
        <p:spPr>
          <a:xfrm flipV="1">
            <a:off x="6455739" y="4039151"/>
            <a:ext cx="1375200" cy="571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BFC51C1D-E76B-4B10-DA54-3FFF857A17F0}"/>
              </a:ext>
            </a:extLst>
          </p:cNvPr>
          <p:cNvSpPr/>
          <p:nvPr/>
        </p:nvSpPr>
        <p:spPr>
          <a:xfrm>
            <a:off x="11014060" y="3793240"/>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78" name="Oval 77">
            <a:extLst>
              <a:ext uri="{FF2B5EF4-FFF2-40B4-BE49-F238E27FC236}">
                <a16:creationId xmlns:a16="http://schemas.microsoft.com/office/drawing/2014/main" id="{02704D64-00F6-56EE-6467-FE2C7B959004}"/>
              </a:ext>
            </a:extLst>
          </p:cNvPr>
          <p:cNvSpPr/>
          <p:nvPr/>
        </p:nvSpPr>
        <p:spPr>
          <a:xfrm>
            <a:off x="11014060" y="4730659"/>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79" name="Oval 78">
            <a:extLst>
              <a:ext uri="{FF2B5EF4-FFF2-40B4-BE49-F238E27FC236}">
                <a16:creationId xmlns:a16="http://schemas.microsoft.com/office/drawing/2014/main" id="{8E00F47E-6283-9FD7-46CE-468DB2DEFC10}"/>
              </a:ext>
            </a:extLst>
          </p:cNvPr>
          <p:cNvSpPr/>
          <p:nvPr/>
        </p:nvSpPr>
        <p:spPr>
          <a:xfrm>
            <a:off x="11014060" y="5668078"/>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a:extLst>
              <a:ext uri="{FF2B5EF4-FFF2-40B4-BE49-F238E27FC236}">
                <a16:creationId xmlns:a16="http://schemas.microsoft.com/office/drawing/2014/main" id="{3BCFEB52-8E71-EBAB-6888-E7148A090D06}"/>
              </a:ext>
            </a:extLst>
          </p:cNvPr>
          <p:cNvSpPr/>
          <p:nvPr/>
        </p:nvSpPr>
        <p:spPr>
          <a:xfrm>
            <a:off x="9166210" y="3427321"/>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1" name="Oval 80">
            <a:extLst>
              <a:ext uri="{FF2B5EF4-FFF2-40B4-BE49-F238E27FC236}">
                <a16:creationId xmlns:a16="http://schemas.microsoft.com/office/drawing/2014/main" id="{60D579BC-1125-6612-22A5-A792F6F9AD5F}"/>
              </a:ext>
            </a:extLst>
          </p:cNvPr>
          <p:cNvSpPr/>
          <p:nvPr/>
        </p:nvSpPr>
        <p:spPr>
          <a:xfrm>
            <a:off x="9166210" y="4364740"/>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2" name="Oval 81">
            <a:extLst>
              <a:ext uri="{FF2B5EF4-FFF2-40B4-BE49-F238E27FC236}">
                <a16:creationId xmlns:a16="http://schemas.microsoft.com/office/drawing/2014/main" id="{A79E8489-EEB2-1108-4BE9-344D22F99276}"/>
              </a:ext>
            </a:extLst>
          </p:cNvPr>
          <p:cNvSpPr/>
          <p:nvPr/>
        </p:nvSpPr>
        <p:spPr>
          <a:xfrm>
            <a:off x="9166210" y="5302159"/>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3" name="Oval 82">
            <a:extLst>
              <a:ext uri="{FF2B5EF4-FFF2-40B4-BE49-F238E27FC236}">
                <a16:creationId xmlns:a16="http://schemas.microsoft.com/office/drawing/2014/main" id="{BC4939BD-4216-235E-5FBB-9486AD655450}"/>
              </a:ext>
            </a:extLst>
          </p:cNvPr>
          <p:cNvSpPr/>
          <p:nvPr/>
        </p:nvSpPr>
        <p:spPr>
          <a:xfrm>
            <a:off x="9161446" y="6239578"/>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86" name="Straight Connector 85">
            <a:extLst>
              <a:ext uri="{FF2B5EF4-FFF2-40B4-BE49-F238E27FC236}">
                <a16:creationId xmlns:a16="http://schemas.microsoft.com/office/drawing/2014/main" id="{0A014456-2860-C069-6E88-96C9256E59BD}"/>
              </a:ext>
            </a:extLst>
          </p:cNvPr>
          <p:cNvCxnSpPr>
            <a:cxnSpLocks/>
            <a:stCxn id="80" idx="6"/>
            <a:endCxn id="79" idx="2"/>
          </p:cNvCxnSpPr>
          <p:nvPr/>
        </p:nvCxnSpPr>
        <p:spPr>
          <a:xfrm>
            <a:off x="9638860" y="3662018"/>
            <a:ext cx="1375200" cy="22407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AA600F2-1412-1D55-8E4F-2CFAFDC579FE}"/>
              </a:ext>
            </a:extLst>
          </p:cNvPr>
          <p:cNvCxnSpPr>
            <a:cxnSpLocks/>
            <a:stCxn id="82" idx="7"/>
            <a:endCxn id="77" idx="2"/>
          </p:cNvCxnSpPr>
          <p:nvPr/>
        </p:nvCxnSpPr>
        <p:spPr>
          <a:xfrm flipV="1">
            <a:off x="9569642" y="4027937"/>
            <a:ext cx="1444418" cy="13429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B02F544-2400-52FD-C5BC-798AEE9E4D07}"/>
              </a:ext>
            </a:extLst>
          </p:cNvPr>
          <p:cNvCxnSpPr>
            <a:cxnSpLocks/>
            <a:stCxn id="81" idx="6"/>
            <a:endCxn id="78" idx="2"/>
          </p:cNvCxnSpPr>
          <p:nvPr/>
        </p:nvCxnSpPr>
        <p:spPr>
          <a:xfrm>
            <a:off x="9638860" y="4599437"/>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Content Placeholder 2">
            <a:extLst>
              <a:ext uri="{FF2B5EF4-FFF2-40B4-BE49-F238E27FC236}">
                <a16:creationId xmlns:a16="http://schemas.microsoft.com/office/drawing/2014/main" id="{A1D6AEA0-2AC6-0A84-C32B-5EFEEC044F05}"/>
              </a:ext>
            </a:extLst>
          </p:cNvPr>
          <p:cNvSpPr txBox="1">
            <a:spLocks/>
          </p:cNvSpPr>
          <p:nvPr/>
        </p:nvSpPr>
        <p:spPr>
          <a:xfrm>
            <a:off x="3117470" y="1038166"/>
            <a:ext cx="3345724" cy="22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_tradnl" dirty="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9D7138BD-1291-2912-3EFB-036E0821F856}"/>
                  </a:ext>
                </a:extLst>
              </p:cNvPr>
              <p:cNvSpPr txBox="1"/>
              <p:nvPr/>
            </p:nvSpPr>
            <p:spPr>
              <a:xfrm>
                <a:off x="3011713" y="2648948"/>
                <a:ext cx="17786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dirty="0"/>
                  <a:t>O</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t>W</a:t>
                </a:r>
                <a:r>
                  <a:rPr lang="es-ES_tradnl" sz="2800" dirty="0">
                    <a:ea typeface="Cambria Math" panose="02040503050406030204" pitchFamily="18" charset="0"/>
                  </a:rPr>
                  <a:t> </a:t>
                </a:r>
                <a14:m>
                  <m:oMath xmlns:m="http://schemas.openxmlformats.org/officeDocument/2006/math">
                    <m:r>
                      <a:rPr lang="es-ES_tradnl" sz="2800" i="1" dirty="0">
                        <a:latin typeface="Cambria Math" panose="02040503050406030204" pitchFamily="18" charset="0"/>
                        <a:ea typeface="Cambria Math" panose="02040503050406030204" pitchFamily="18" charset="0"/>
                      </a:rPr>
                      <m:t>⊳ </m:t>
                    </m:r>
                  </m:oMath>
                </a14:m>
                <a:r>
                  <a:rPr lang="es-ES_tradnl" sz="2800" dirty="0"/>
                  <a:t>D </a:t>
                </a:r>
              </a:p>
            </p:txBody>
          </p:sp>
        </mc:Choice>
        <mc:Fallback xmlns="">
          <p:sp>
            <p:nvSpPr>
              <p:cNvPr id="104" name="TextBox 103">
                <a:extLst>
                  <a:ext uri="{FF2B5EF4-FFF2-40B4-BE49-F238E27FC236}">
                    <a16:creationId xmlns:a16="http://schemas.microsoft.com/office/drawing/2014/main" id="{9D7138BD-1291-2912-3EFB-036E0821F856}"/>
                  </a:ext>
                </a:extLst>
              </p:cNvPr>
              <p:cNvSpPr txBox="1">
                <a:spLocks noRot="1" noChangeAspect="1" noMove="1" noResize="1" noEditPoints="1" noAdjustHandles="1" noChangeArrowheads="1" noChangeShapeType="1" noTextEdit="1"/>
              </p:cNvSpPr>
              <p:nvPr/>
            </p:nvSpPr>
            <p:spPr>
              <a:xfrm>
                <a:off x="3011713" y="2648948"/>
                <a:ext cx="1778619" cy="523220"/>
              </a:xfrm>
              <a:prstGeom prst="rect">
                <a:avLst/>
              </a:prstGeom>
              <a:blipFill>
                <a:blip r:embed="rId2"/>
                <a:stretch>
                  <a:fillRect l="-2837" t="-11905" r="-7092"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4F3FB641-CFBA-323C-E78F-D9B5E2097FEC}"/>
                  </a:ext>
                </a:extLst>
              </p:cNvPr>
              <p:cNvSpPr txBox="1"/>
              <p:nvPr/>
            </p:nvSpPr>
            <p:spPr>
              <a:xfrm>
                <a:off x="6393714" y="2637303"/>
                <a:ext cx="1778619" cy="523220"/>
              </a:xfrm>
              <a:prstGeom prst="rect">
                <a:avLst/>
              </a:prstGeom>
              <a:noFill/>
            </p:spPr>
            <p:txBody>
              <a:bodyPr wrap="square">
                <a:spAutoFit/>
              </a:bodyPr>
              <a:lstStyle/>
              <a:p>
                <a:pPr lvl="0" algn="ctr">
                  <a:defRPr/>
                </a:pPr>
                <a:r>
                  <a:rPr lang="es-ES_tradnl" sz="2800" dirty="0">
                    <a:ea typeface="Cambria Math" panose="02040503050406030204" pitchFamily="18" charset="0"/>
                  </a:rPr>
                  <a:t>D</a:t>
                </a:r>
                <a14:m>
                  <m:oMath xmlns:m="http://schemas.openxmlformats.org/officeDocument/2006/math">
                    <m:r>
                      <a:rPr lang="es-ES_tradnl" sz="2800" i="1" dirty="0">
                        <a:latin typeface="Cambria Math" panose="02040503050406030204" pitchFamily="18" charset="0"/>
                        <a:ea typeface="Cambria Math" panose="02040503050406030204" pitchFamily="18" charset="0"/>
                      </a:rPr>
                      <m:t>⊳ </m:t>
                    </m:r>
                  </m:oMath>
                </a14:m>
                <a:r>
                  <a:rPr lang="es-ES_tradnl" sz="2800" dirty="0"/>
                  <a:t>O</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t>W</a:t>
                </a:r>
              </a:p>
            </p:txBody>
          </p:sp>
        </mc:Choice>
        <mc:Fallback xmlns="">
          <p:sp>
            <p:nvSpPr>
              <p:cNvPr id="105" name="TextBox 104">
                <a:extLst>
                  <a:ext uri="{FF2B5EF4-FFF2-40B4-BE49-F238E27FC236}">
                    <a16:creationId xmlns:a16="http://schemas.microsoft.com/office/drawing/2014/main" id="{4F3FB641-CFBA-323C-E78F-D9B5E2097FEC}"/>
                  </a:ext>
                </a:extLst>
              </p:cNvPr>
              <p:cNvSpPr txBox="1">
                <a:spLocks noRot="1" noChangeAspect="1" noMove="1" noResize="1" noEditPoints="1" noAdjustHandles="1" noChangeArrowheads="1" noChangeShapeType="1" noTextEdit="1"/>
              </p:cNvSpPr>
              <p:nvPr/>
            </p:nvSpPr>
            <p:spPr>
              <a:xfrm>
                <a:off x="6393714" y="2637303"/>
                <a:ext cx="1778619" cy="523220"/>
              </a:xfrm>
              <a:prstGeom prst="rect">
                <a:avLst/>
              </a:prstGeom>
              <a:blipFill>
                <a:blip r:embed="rId3"/>
                <a:stretch>
                  <a:fillRect l="-709" t="-11905" r="-709"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1F73EAB-287B-ADD3-45CC-F2C6C0EC2C1A}"/>
                  </a:ext>
                </a:extLst>
              </p:cNvPr>
              <p:cNvSpPr txBox="1"/>
              <p:nvPr/>
            </p:nvSpPr>
            <p:spPr>
              <a:xfrm>
                <a:off x="9634096" y="2633836"/>
                <a:ext cx="1778619" cy="523220"/>
              </a:xfrm>
              <a:prstGeom prst="rect">
                <a:avLst/>
              </a:prstGeom>
              <a:noFill/>
            </p:spPr>
            <p:txBody>
              <a:bodyPr wrap="square">
                <a:spAutoFit/>
              </a:bodyPr>
              <a:lstStyle/>
              <a:p>
                <a:pPr lvl="0" algn="ctr">
                  <a:defRPr/>
                </a:pPr>
                <a:r>
                  <a:rPr lang="es-ES_tradnl" sz="2800" dirty="0">
                    <a:ea typeface="Cambria Math" panose="02040503050406030204" pitchFamily="18" charset="0"/>
                  </a:rPr>
                  <a:t>D</a:t>
                </a:r>
                <a14:m>
                  <m:oMath xmlns:m="http://schemas.openxmlformats.org/officeDocument/2006/math">
                    <m:r>
                      <a:rPr lang="es-ES_tradnl" sz="2800" i="1" dirty="0">
                        <a:latin typeface="Cambria Math" panose="02040503050406030204" pitchFamily="18" charset="0"/>
                        <a:ea typeface="Cambria Math" panose="02040503050406030204" pitchFamily="18" charset="0"/>
                      </a:rPr>
                      <m:t>⊳ </m:t>
                    </m:r>
                  </m:oMath>
                </a14:m>
                <a:r>
                  <a:rPr lang="es-ES_tradnl" sz="2800" dirty="0"/>
                  <a:t>W</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t>O</a:t>
                </a:r>
              </a:p>
            </p:txBody>
          </p:sp>
        </mc:Choice>
        <mc:Fallback xmlns="">
          <p:sp>
            <p:nvSpPr>
              <p:cNvPr id="106" name="TextBox 105">
                <a:extLst>
                  <a:ext uri="{FF2B5EF4-FFF2-40B4-BE49-F238E27FC236}">
                    <a16:creationId xmlns:a16="http://schemas.microsoft.com/office/drawing/2014/main" id="{41F73EAB-287B-ADD3-45CC-F2C6C0EC2C1A}"/>
                  </a:ext>
                </a:extLst>
              </p:cNvPr>
              <p:cNvSpPr txBox="1">
                <a:spLocks noRot="1" noChangeAspect="1" noMove="1" noResize="1" noEditPoints="1" noAdjustHandles="1" noChangeArrowheads="1" noChangeShapeType="1" noTextEdit="1"/>
              </p:cNvSpPr>
              <p:nvPr/>
            </p:nvSpPr>
            <p:spPr>
              <a:xfrm>
                <a:off x="9634096" y="2633836"/>
                <a:ext cx="1778619" cy="523220"/>
              </a:xfrm>
              <a:prstGeom prst="rect">
                <a:avLst/>
              </a:prstGeom>
              <a:blipFill>
                <a:blip r:embed="rId4"/>
                <a:stretch>
                  <a:fillRect l="-709" t="-11905" r="-709" b="-30952"/>
                </a:stretch>
              </a:blipFill>
            </p:spPr>
            <p:txBody>
              <a:bodyPr/>
              <a:lstStyle/>
              <a:p>
                <a:r>
                  <a:rPr lang="en-US">
                    <a:noFill/>
                  </a:rPr>
                  <a:t> </a:t>
                </a:r>
              </a:p>
            </p:txBody>
          </p:sp>
        </mc:Fallback>
      </mc:AlternateContent>
    </p:spTree>
    <p:extLst>
      <p:ext uri="{BB962C8B-B14F-4D97-AF65-F5344CB8AC3E}">
        <p14:creationId xmlns:p14="http://schemas.microsoft.com/office/powerpoint/2010/main" val="31078784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0F09-3A37-B4BB-94E8-491A6DBD9646}"/>
              </a:ext>
            </a:extLst>
          </p:cNvPr>
          <p:cNvSpPr>
            <a:spLocks noGrp="1"/>
          </p:cNvSpPr>
          <p:nvPr>
            <p:ph type="title"/>
          </p:nvPr>
        </p:nvSpPr>
        <p:spPr>
          <a:xfrm>
            <a:off x="2711598" y="28837"/>
            <a:ext cx="10515600" cy="1325563"/>
          </a:xfrm>
        </p:spPr>
        <p:txBody>
          <a:bodyPr/>
          <a:lstStyle/>
          <a:p>
            <a:r>
              <a:rPr lang="es-ES_tradnl" dirty="0" err="1"/>
              <a:t>Precedence</a:t>
            </a:r>
            <a:r>
              <a:rPr lang="es-ES_tradnl" dirty="0"/>
              <a:t> </a:t>
            </a:r>
            <a:r>
              <a:rPr lang="es-ES_tradnl" dirty="0" err="1"/>
              <a:t>Algorithms</a:t>
            </a:r>
            <a:r>
              <a:rPr lang="es-ES_tradnl" dirty="0"/>
              <a:t> (</a:t>
            </a:r>
            <a:r>
              <a:rPr lang="es-ES_tradnl" dirty="0" err="1"/>
              <a:t>Solution</a:t>
            </a:r>
            <a:r>
              <a:rPr lang="es-ES_tradnl" dirty="0"/>
              <a:t>)</a:t>
            </a:r>
          </a:p>
        </p:txBody>
      </p:sp>
      <p:sp>
        <p:nvSpPr>
          <p:cNvPr id="4" name="Slide Number Placeholder 3">
            <a:extLst>
              <a:ext uri="{FF2B5EF4-FFF2-40B4-BE49-F238E27FC236}">
                <a16:creationId xmlns:a16="http://schemas.microsoft.com/office/drawing/2014/main" id="{98B46095-4CC2-38CA-337E-58A42B5515D6}"/>
              </a:ext>
            </a:extLst>
          </p:cNvPr>
          <p:cNvSpPr>
            <a:spLocks noGrp="1"/>
          </p:cNvSpPr>
          <p:nvPr>
            <p:ph type="sldNum" sz="quarter" idx="12"/>
          </p:nvPr>
        </p:nvSpPr>
        <p:spPr/>
        <p:txBody>
          <a:bodyPr/>
          <a:lstStyle/>
          <a:p>
            <a:fld id="{9E969584-4773-A84E-8391-EEC4BE76D611}" type="slidenum">
              <a:rPr lang="en-US" smtClean="0"/>
              <a:t>76</a:t>
            </a:fld>
            <a:endParaRPr lang="en-US"/>
          </a:p>
        </p:txBody>
      </p:sp>
      <p:sp>
        <p:nvSpPr>
          <p:cNvPr id="8" name="Oval 7">
            <a:extLst>
              <a:ext uri="{FF2B5EF4-FFF2-40B4-BE49-F238E27FC236}">
                <a16:creationId xmlns:a16="http://schemas.microsoft.com/office/drawing/2014/main" id="{F2EB568E-3051-C910-6C43-B726B20FB015}"/>
              </a:ext>
            </a:extLst>
          </p:cNvPr>
          <p:cNvSpPr/>
          <p:nvPr/>
        </p:nvSpPr>
        <p:spPr>
          <a:xfrm>
            <a:off x="1935402" y="3841271"/>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9" name="Oval 8">
            <a:extLst>
              <a:ext uri="{FF2B5EF4-FFF2-40B4-BE49-F238E27FC236}">
                <a16:creationId xmlns:a16="http://schemas.microsoft.com/office/drawing/2014/main" id="{D22D8557-E797-F3B5-EB0B-64BB0B49C7E1}"/>
              </a:ext>
            </a:extLst>
          </p:cNvPr>
          <p:cNvSpPr/>
          <p:nvPr/>
        </p:nvSpPr>
        <p:spPr>
          <a:xfrm>
            <a:off x="1935402" y="4778690"/>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11" name="Oval 10">
            <a:extLst>
              <a:ext uri="{FF2B5EF4-FFF2-40B4-BE49-F238E27FC236}">
                <a16:creationId xmlns:a16="http://schemas.microsoft.com/office/drawing/2014/main" id="{9BD26968-913F-FD82-63A9-A66E1524A184}"/>
              </a:ext>
            </a:extLst>
          </p:cNvPr>
          <p:cNvSpPr/>
          <p:nvPr/>
        </p:nvSpPr>
        <p:spPr>
          <a:xfrm>
            <a:off x="1935402" y="5716109"/>
            <a:ext cx="472650" cy="469393"/>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Oval 11">
            <a:extLst>
              <a:ext uri="{FF2B5EF4-FFF2-40B4-BE49-F238E27FC236}">
                <a16:creationId xmlns:a16="http://schemas.microsoft.com/office/drawing/2014/main" id="{1B927A64-B30E-2999-A8EA-61AAEC0002E5}"/>
              </a:ext>
            </a:extLst>
          </p:cNvPr>
          <p:cNvSpPr/>
          <p:nvPr/>
        </p:nvSpPr>
        <p:spPr>
          <a:xfrm>
            <a:off x="87552" y="3475352"/>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 12">
            <a:extLst>
              <a:ext uri="{FF2B5EF4-FFF2-40B4-BE49-F238E27FC236}">
                <a16:creationId xmlns:a16="http://schemas.microsoft.com/office/drawing/2014/main" id="{F434B514-CD3A-040D-8E8D-69ED84CDA91A}"/>
              </a:ext>
            </a:extLst>
          </p:cNvPr>
          <p:cNvSpPr/>
          <p:nvPr/>
        </p:nvSpPr>
        <p:spPr>
          <a:xfrm>
            <a:off x="87552" y="4412771"/>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 13">
            <a:extLst>
              <a:ext uri="{FF2B5EF4-FFF2-40B4-BE49-F238E27FC236}">
                <a16:creationId xmlns:a16="http://schemas.microsoft.com/office/drawing/2014/main" id="{AA2634C2-5151-1D31-489E-1693EBACF695}"/>
              </a:ext>
            </a:extLst>
          </p:cNvPr>
          <p:cNvSpPr/>
          <p:nvPr/>
        </p:nvSpPr>
        <p:spPr>
          <a:xfrm>
            <a:off x="87552" y="5350190"/>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Oval 14">
            <a:extLst>
              <a:ext uri="{FF2B5EF4-FFF2-40B4-BE49-F238E27FC236}">
                <a16:creationId xmlns:a16="http://schemas.microsoft.com/office/drawing/2014/main" id="{DED363B9-4B27-C32C-BD18-BDC881C23B33}"/>
              </a:ext>
            </a:extLst>
          </p:cNvPr>
          <p:cNvSpPr/>
          <p:nvPr/>
        </p:nvSpPr>
        <p:spPr>
          <a:xfrm>
            <a:off x="82788" y="6287609"/>
            <a:ext cx="472650" cy="46939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6" name="Straight Connector 15">
            <a:extLst>
              <a:ext uri="{FF2B5EF4-FFF2-40B4-BE49-F238E27FC236}">
                <a16:creationId xmlns:a16="http://schemas.microsoft.com/office/drawing/2014/main" id="{3DCB0FA8-784F-1C7C-CB45-D39CC8F2844B}"/>
              </a:ext>
            </a:extLst>
          </p:cNvPr>
          <p:cNvCxnSpPr>
            <a:stCxn id="12" idx="6"/>
            <a:endCxn id="8" idx="2"/>
          </p:cNvCxnSpPr>
          <p:nvPr/>
        </p:nvCxnSpPr>
        <p:spPr>
          <a:xfrm>
            <a:off x="560202" y="3710049"/>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D7BB5D-0474-F0D8-768B-1A53F1D92708}"/>
              </a:ext>
            </a:extLst>
          </p:cNvPr>
          <p:cNvCxnSpPr>
            <a:cxnSpLocks/>
            <a:stCxn id="12" idx="6"/>
            <a:endCxn id="9" idx="2"/>
          </p:cNvCxnSpPr>
          <p:nvPr/>
        </p:nvCxnSpPr>
        <p:spPr>
          <a:xfrm>
            <a:off x="560202" y="3710049"/>
            <a:ext cx="1375200" cy="13033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23DA9F-953C-9E9B-3605-2E0488769059}"/>
              </a:ext>
            </a:extLst>
          </p:cNvPr>
          <p:cNvCxnSpPr>
            <a:cxnSpLocks/>
            <a:stCxn id="12" idx="6"/>
            <a:endCxn id="11" idx="2"/>
          </p:cNvCxnSpPr>
          <p:nvPr/>
        </p:nvCxnSpPr>
        <p:spPr>
          <a:xfrm>
            <a:off x="560202" y="3710049"/>
            <a:ext cx="1375200" cy="22407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1EF7FE-9313-0D21-57CF-AF97E06FC908}"/>
              </a:ext>
            </a:extLst>
          </p:cNvPr>
          <p:cNvCxnSpPr>
            <a:cxnSpLocks/>
            <a:stCxn id="13" idx="6"/>
            <a:endCxn id="8" idx="2"/>
          </p:cNvCxnSpPr>
          <p:nvPr/>
        </p:nvCxnSpPr>
        <p:spPr>
          <a:xfrm flipV="1">
            <a:off x="560202" y="4075968"/>
            <a:ext cx="1375200" cy="571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B017C-1CC6-E49F-D119-350C01F5FBF4}"/>
              </a:ext>
            </a:extLst>
          </p:cNvPr>
          <p:cNvCxnSpPr>
            <a:cxnSpLocks/>
            <a:stCxn id="14" idx="7"/>
            <a:endCxn id="8" idx="2"/>
          </p:cNvCxnSpPr>
          <p:nvPr/>
        </p:nvCxnSpPr>
        <p:spPr>
          <a:xfrm flipV="1">
            <a:off x="490984" y="4075968"/>
            <a:ext cx="1444418" cy="13429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5C1091-AA16-4E11-F0B5-B108DEB1A9A6}"/>
              </a:ext>
            </a:extLst>
          </p:cNvPr>
          <p:cNvCxnSpPr>
            <a:cxnSpLocks/>
            <a:stCxn id="13" idx="6"/>
            <a:endCxn id="9" idx="2"/>
          </p:cNvCxnSpPr>
          <p:nvPr/>
        </p:nvCxnSpPr>
        <p:spPr>
          <a:xfrm>
            <a:off x="560202" y="4647468"/>
            <a:ext cx="1375200" cy="365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D69539-D4AA-3902-17FC-ED20122BA46F}"/>
              </a:ext>
            </a:extLst>
          </p:cNvPr>
          <p:cNvCxnSpPr>
            <a:cxnSpLocks/>
            <a:stCxn id="15" idx="7"/>
            <a:endCxn id="8" idx="2"/>
          </p:cNvCxnSpPr>
          <p:nvPr/>
        </p:nvCxnSpPr>
        <p:spPr>
          <a:xfrm flipV="1">
            <a:off x="486220" y="4075968"/>
            <a:ext cx="1449182" cy="228038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3715B1-7F6A-9174-7892-A54640C0147D}"/>
              </a:ext>
            </a:extLst>
          </p:cNvPr>
          <p:cNvCxnSpPr>
            <a:cxnSpLocks/>
            <a:stCxn id="15" idx="7"/>
            <a:endCxn id="11" idx="2"/>
          </p:cNvCxnSpPr>
          <p:nvPr/>
        </p:nvCxnSpPr>
        <p:spPr>
          <a:xfrm flipV="1">
            <a:off x="486220" y="5950806"/>
            <a:ext cx="1449182" cy="40554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7B4A5F6-0B96-B7F9-9E27-92D0E2930614}"/>
                  </a:ext>
                </a:extLst>
              </p:cNvPr>
              <p:cNvSpPr txBox="1"/>
              <p:nvPr/>
            </p:nvSpPr>
            <p:spPr>
              <a:xfrm>
                <a:off x="2711598" y="3890001"/>
                <a:ext cx="9292964" cy="2246769"/>
              </a:xfrm>
              <a:prstGeom prst="rect">
                <a:avLst/>
              </a:prstGeom>
              <a:solidFill>
                <a:schemeClr val="accent4"/>
              </a:solidFill>
            </p:spPr>
            <p:txBody>
              <a:bodyPr wrap="square" rtlCol="0">
                <a:spAutoFit/>
              </a:bodyPr>
              <a:lstStyle/>
              <a:p>
                <a:r>
                  <a:rPr lang="en-US" sz="2800" b="1" dirty="0"/>
                  <a:t>Group Work: </a:t>
                </a:r>
                <a:r>
                  <a:rPr lang="en-US" sz="2800" dirty="0"/>
                  <a:t>Priority is </a:t>
                </a:r>
                <a14:m>
                  <m:oMath xmlns:m="http://schemas.openxmlformats.org/officeDocument/2006/math">
                    <m:r>
                      <a:rPr lang="en-US" sz="2800" b="0" i="1" smtClean="0">
                        <a:latin typeface="Cambria Math" panose="02040503050406030204" pitchFamily="18" charset="0"/>
                      </a:rPr>
                      <m:t>1≻2≻3≻4. </m:t>
                    </m:r>
                  </m:oMath>
                </a14:m>
                <a:endParaRPr lang="en-US" sz="2800" b="1" dirty="0"/>
              </a:p>
              <a:p>
                <a:pPr marL="342900" indent="-342900">
                  <a:buAutoNum type="arabicPeriod"/>
                </a:pPr>
                <a:r>
                  <a:rPr lang="en-US" sz="2800" dirty="0"/>
                  <a:t>What matching is found by each algorithm?</a:t>
                </a:r>
              </a:p>
              <a:p>
                <a:pPr marL="342900" indent="-342900">
                  <a:buAutoNum type="arabicPeriod"/>
                </a:pPr>
                <a:r>
                  <a:rPr lang="en-US" sz="2800" dirty="0"/>
                  <a:t>For each matching that you found, does it respect priorities?</a:t>
                </a:r>
              </a:p>
              <a:p>
                <a:pPr marL="342900" indent="-342900">
                  <a:buAutoNum type="arabicPeriod"/>
                </a:pPr>
                <a:r>
                  <a:rPr lang="en-US" sz="2800" dirty="0"/>
                  <a:t>For each matching that you found, is it non-wasteful?</a:t>
                </a:r>
              </a:p>
              <a:p>
                <a:pPr marL="342900" indent="-342900">
                  <a:buAutoNum type="arabicPeriod"/>
                </a:pPr>
                <a:r>
                  <a:rPr lang="en-US" sz="2800" dirty="0"/>
                  <a:t>Which algorithm would you choose, and why?</a:t>
                </a:r>
              </a:p>
            </p:txBody>
          </p:sp>
        </mc:Choice>
        <mc:Fallback xmlns="">
          <p:sp>
            <p:nvSpPr>
              <p:cNvPr id="38" name="TextBox 37">
                <a:extLst>
                  <a:ext uri="{FF2B5EF4-FFF2-40B4-BE49-F238E27FC236}">
                    <a16:creationId xmlns:a16="http://schemas.microsoft.com/office/drawing/2014/main" id="{37B4A5F6-0B96-B7F9-9E27-92D0E2930614}"/>
                  </a:ext>
                </a:extLst>
              </p:cNvPr>
              <p:cNvSpPr txBox="1">
                <a:spLocks noRot="1" noChangeAspect="1" noMove="1" noResize="1" noEditPoints="1" noAdjustHandles="1" noChangeArrowheads="1" noChangeShapeType="1" noTextEdit="1"/>
              </p:cNvSpPr>
              <p:nvPr/>
            </p:nvSpPr>
            <p:spPr>
              <a:xfrm>
                <a:off x="2711598" y="3890001"/>
                <a:ext cx="9292964" cy="2246769"/>
              </a:xfrm>
              <a:prstGeom prst="rect">
                <a:avLst/>
              </a:prstGeom>
              <a:blipFill>
                <a:blip r:embed="rId2"/>
                <a:stretch>
                  <a:fillRect l="-1364" t="-3371" r="-682" b="-7303"/>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E7838A59-8073-2109-34EE-E367501ED96C}"/>
              </a:ext>
            </a:extLst>
          </p:cNvPr>
          <p:cNvSpPr txBox="1">
            <a:spLocks/>
          </p:cNvSpPr>
          <p:nvPr/>
        </p:nvSpPr>
        <p:spPr>
          <a:xfrm>
            <a:off x="3117470" y="1194282"/>
            <a:ext cx="3345724" cy="2274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_tradnl" dirty="0"/>
          </a:p>
        </p:txBody>
      </p:sp>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6C4F6EEB-6350-509F-E273-D5BFC2753ABB}"/>
                  </a:ext>
                </a:extLst>
              </p:cNvPr>
              <p:cNvGraphicFramePr>
                <a:graphicFrameLocks noGrp="1"/>
              </p:cNvGraphicFramePr>
              <p:nvPr>
                <p:extLst>
                  <p:ext uri="{D42A27DB-BD31-4B8C-83A1-F6EECF244321}">
                    <p14:modId xmlns:p14="http://schemas.microsoft.com/office/powerpoint/2010/main" val="439719363"/>
                  </p:ext>
                </p:extLst>
              </p:nvPr>
            </p:nvGraphicFramePr>
            <p:xfrm>
              <a:off x="2711598" y="1281039"/>
              <a:ext cx="9292964" cy="2072640"/>
            </p:xfrm>
            <a:graphic>
              <a:graphicData uri="http://schemas.openxmlformats.org/drawingml/2006/table">
                <a:tbl>
                  <a:tblPr firstRow="1" bandRow="1">
                    <a:tableStyleId>{5C22544A-7EE6-4342-B048-85BDC9FD1C3A}</a:tableStyleId>
                  </a:tblPr>
                  <a:tblGrid>
                    <a:gridCol w="3120546">
                      <a:extLst>
                        <a:ext uri="{9D8B030D-6E8A-4147-A177-3AD203B41FA5}">
                          <a16:colId xmlns:a16="http://schemas.microsoft.com/office/drawing/2014/main" val="50018038"/>
                        </a:ext>
                      </a:extLst>
                    </a:gridCol>
                    <a:gridCol w="2112360">
                      <a:extLst>
                        <a:ext uri="{9D8B030D-6E8A-4147-A177-3AD203B41FA5}">
                          <a16:colId xmlns:a16="http://schemas.microsoft.com/office/drawing/2014/main" val="1622918863"/>
                        </a:ext>
                      </a:extLst>
                    </a:gridCol>
                    <a:gridCol w="1977709">
                      <a:extLst>
                        <a:ext uri="{9D8B030D-6E8A-4147-A177-3AD203B41FA5}">
                          <a16:colId xmlns:a16="http://schemas.microsoft.com/office/drawing/2014/main" val="2195191649"/>
                        </a:ext>
                      </a:extLst>
                    </a:gridCol>
                    <a:gridCol w="2082349">
                      <a:extLst>
                        <a:ext uri="{9D8B030D-6E8A-4147-A177-3AD203B41FA5}">
                          <a16:colId xmlns:a16="http://schemas.microsoft.com/office/drawing/2014/main" val="926353295"/>
                        </a:ext>
                      </a:extLst>
                    </a:gridCol>
                  </a:tblGrid>
                  <a:tr h="370840">
                    <a:tc>
                      <a:txBody>
                        <a:bodyPr/>
                        <a:lstStyle/>
                        <a:p>
                          <a:r>
                            <a:rPr lang="en-US" sz="2800" dirty="0"/>
                            <a:t>Precedence Order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dirty="0"/>
                            <a:t>O</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t>W</a:t>
                          </a:r>
                          <a:r>
                            <a:rPr lang="es-ES_tradnl" sz="2800" dirty="0">
                              <a:ea typeface="Cambria Math" panose="02040503050406030204" pitchFamily="18" charset="0"/>
                            </a:rPr>
                            <a:t> </a:t>
                          </a:r>
                          <a14:m>
                            <m:oMath xmlns:m="http://schemas.openxmlformats.org/officeDocument/2006/math">
                              <m:r>
                                <a:rPr lang="es-ES_tradnl" sz="2800" i="1" dirty="0">
                                  <a:latin typeface="Cambria Math" panose="02040503050406030204" pitchFamily="18" charset="0"/>
                                  <a:ea typeface="Cambria Math" panose="02040503050406030204" pitchFamily="18" charset="0"/>
                                </a:rPr>
                                <m:t>⊳ </m:t>
                              </m:r>
                            </m:oMath>
                          </a14:m>
                          <a:r>
                            <a:rPr lang="es-ES_tradnl" sz="2800" dirty="0"/>
                            <a:t>D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i="0" dirty="0">
                              <a:latin typeface="+mn-lt"/>
                              <a:ea typeface="+mn-ea"/>
                            </a:rPr>
                            <a:t>D</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ea typeface="Cambria Math" panose="02040503050406030204" pitchFamily="18" charset="0"/>
                            </a:rPr>
                            <a:t>O </a:t>
                          </a:r>
                          <a14:m>
                            <m:oMath xmlns:m="http://schemas.openxmlformats.org/officeDocument/2006/math">
                              <m:r>
                                <a:rPr lang="es-ES_tradnl" sz="2800" i="1" dirty="0">
                                  <a:latin typeface="Cambria Math" panose="02040503050406030204" pitchFamily="18" charset="0"/>
                                  <a:ea typeface="Cambria Math" panose="02040503050406030204" pitchFamily="18" charset="0"/>
                                </a:rPr>
                                <m:t>⊳</m:t>
                              </m:r>
                            </m:oMath>
                          </a14:m>
                          <a:r>
                            <a:rPr lang="es-ES_tradnl" sz="2800" dirty="0"/>
                            <a:t>W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i="0" dirty="0">
                              <a:latin typeface="+mn-lt"/>
                              <a:ea typeface="+mn-ea"/>
                            </a:rPr>
                            <a:t>D</a:t>
                          </a:r>
                          <a14:m>
                            <m:oMath xmlns:m="http://schemas.openxmlformats.org/officeDocument/2006/math">
                              <m:r>
                                <a:rPr lang="es-ES_tradnl" sz="2800" i="1" dirty="0" smtClean="0">
                                  <a:latin typeface="Cambria Math" panose="02040503050406030204" pitchFamily="18" charset="0"/>
                                  <a:ea typeface="Cambria Math" panose="02040503050406030204" pitchFamily="18" charset="0"/>
                                </a:rPr>
                                <m:t>⊳</m:t>
                              </m:r>
                            </m:oMath>
                          </a14:m>
                          <a:r>
                            <a:rPr lang="es-ES_tradnl" sz="2800" dirty="0">
                              <a:ea typeface="Cambria Math" panose="02040503050406030204" pitchFamily="18" charset="0"/>
                            </a:rPr>
                            <a:t>W </a:t>
                          </a:r>
                          <a14:m>
                            <m:oMath xmlns:m="http://schemas.openxmlformats.org/officeDocument/2006/math">
                              <m:r>
                                <a:rPr lang="es-ES_tradnl" sz="2800" i="1" dirty="0">
                                  <a:latin typeface="Cambria Math" panose="02040503050406030204" pitchFamily="18" charset="0"/>
                                  <a:ea typeface="Cambria Math" panose="02040503050406030204" pitchFamily="18" charset="0"/>
                                </a:rPr>
                                <m:t>⊳</m:t>
                              </m:r>
                            </m:oMath>
                          </a14:m>
                          <a:r>
                            <a:rPr lang="es-ES_tradnl" sz="2800" dirty="0"/>
                            <a:t>O </a:t>
                          </a:r>
                        </a:p>
                      </a:txBody>
                      <a:tcPr/>
                    </a:tc>
                    <a:extLst>
                      <a:ext uri="{0D108BD9-81ED-4DB2-BD59-A6C34878D82A}">
                        <a16:rowId xmlns:a16="http://schemas.microsoft.com/office/drawing/2014/main" val="2018957022"/>
                      </a:ext>
                    </a:extLst>
                  </a:tr>
                  <a:tr h="370840">
                    <a:tc>
                      <a:txBody>
                        <a:bodyPr/>
                        <a:lstStyle/>
                        <a:p>
                          <a:r>
                            <a:rPr lang="en-US" sz="2800" dirty="0"/>
                            <a:t>Final Matching</a:t>
                          </a:r>
                        </a:p>
                      </a:txBody>
                      <a:tcPr/>
                    </a:tc>
                    <a:tc>
                      <a:txBody>
                        <a:bodyPr/>
                        <a:lstStyle/>
                        <a:p>
                          <a:pPr algn="ctr"/>
                          <a:r>
                            <a:rPr lang="en-US" sz="2800" dirty="0"/>
                            <a:t>1O, 2W, 4D</a:t>
                          </a:r>
                        </a:p>
                      </a:txBody>
                      <a:tcPr/>
                    </a:tc>
                    <a:tc>
                      <a:txBody>
                        <a:bodyPr/>
                        <a:lstStyle/>
                        <a:p>
                          <a:pPr algn="ctr"/>
                          <a:r>
                            <a:rPr lang="en-US" sz="2800" dirty="0"/>
                            <a:t>1D, 2O</a:t>
                          </a:r>
                        </a:p>
                      </a:txBody>
                      <a:tcPr/>
                    </a:tc>
                    <a:tc>
                      <a:txBody>
                        <a:bodyPr/>
                        <a:lstStyle/>
                        <a:p>
                          <a:pPr algn="ctr"/>
                          <a:r>
                            <a:rPr lang="en-US" sz="2800" dirty="0"/>
                            <a:t>1D, 2W, 3O</a:t>
                          </a:r>
                        </a:p>
                      </a:txBody>
                      <a:tcPr/>
                    </a:tc>
                    <a:extLst>
                      <a:ext uri="{0D108BD9-81ED-4DB2-BD59-A6C34878D82A}">
                        <a16:rowId xmlns:a16="http://schemas.microsoft.com/office/drawing/2014/main" val="1663918834"/>
                      </a:ext>
                    </a:extLst>
                  </a:tr>
                  <a:tr h="370840">
                    <a:tc>
                      <a:txBody>
                        <a:bodyPr/>
                        <a:lstStyle/>
                        <a:p>
                          <a:r>
                            <a:rPr lang="en-US" sz="2800" dirty="0"/>
                            <a:t>Respects Priorities?</a:t>
                          </a:r>
                        </a:p>
                      </a:txBody>
                      <a:tcPr/>
                    </a:tc>
                    <a:tc>
                      <a:txBody>
                        <a:bodyPr/>
                        <a:lstStyle/>
                        <a:p>
                          <a:pPr algn="ctr"/>
                          <a:endParaRPr lang="en-US" sz="280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639412918"/>
                      </a:ext>
                    </a:extLst>
                  </a:tr>
                  <a:tr h="370840">
                    <a:tc>
                      <a:txBody>
                        <a:bodyPr/>
                        <a:lstStyle/>
                        <a:p>
                          <a:r>
                            <a:rPr lang="en-US" sz="2800" dirty="0"/>
                            <a:t>Non-wasteful?</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4227716611"/>
                      </a:ext>
                    </a:extLst>
                  </a:tr>
                </a:tbl>
              </a:graphicData>
            </a:graphic>
          </p:graphicFrame>
        </mc:Choice>
        <mc:Fallback xmlns="">
          <p:graphicFrame>
            <p:nvGraphicFramePr>
              <p:cNvPr id="24" name="Table 23">
                <a:extLst>
                  <a:ext uri="{FF2B5EF4-FFF2-40B4-BE49-F238E27FC236}">
                    <a16:creationId xmlns:a16="http://schemas.microsoft.com/office/drawing/2014/main" id="{6C4F6EEB-6350-509F-E273-D5BFC2753ABB}"/>
                  </a:ext>
                </a:extLst>
              </p:cNvPr>
              <p:cNvGraphicFramePr>
                <a:graphicFrameLocks noGrp="1"/>
              </p:cNvGraphicFramePr>
              <p:nvPr>
                <p:extLst>
                  <p:ext uri="{D42A27DB-BD31-4B8C-83A1-F6EECF244321}">
                    <p14:modId xmlns:p14="http://schemas.microsoft.com/office/powerpoint/2010/main" val="439719363"/>
                  </p:ext>
                </p:extLst>
              </p:nvPr>
            </p:nvGraphicFramePr>
            <p:xfrm>
              <a:off x="2711598" y="1281039"/>
              <a:ext cx="9292964" cy="2072640"/>
            </p:xfrm>
            <a:graphic>
              <a:graphicData uri="http://schemas.openxmlformats.org/drawingml/2006/table">
                <a:tbl>
                  <a:tblPr firstRow="1" bandRow="1">
                    <a:tableStyleId>{5C22544A-7EE6-4342-B048-85BDC9FD1C3A}</a:tableStyleId>
                  </a:tblPr>
                  <a:tblGrid>
                    <a:gridCol w="3120546">
                      <a:extLst>
                        <a:ext uri="{9D8B030D-6E8A-4147-A177-3AD203B41FA5}">
                          <a16:colId xmlns:a16="http://schemas.microsoft.com/office/drawing/2014/main" val="50018038"/>
                        </a:ext>
                      </a:extLst>
                    </a:gridCol>
                    <a:gridCol w="2112360">
                      <a:extLst>
                        <a:ext uri="{9D8B030D-6E8A-4147-A177-3AD203B41FA5}">
                          <a16:colId xmlns:a16="http://schemas.microsoft.com/office/drawing/2014/main" val="1622918863"/>
                        </a:ext>
                      </a:extLst>
                    </a:gridCol>
                    <a:gridCol w="1977709">
                      <a:extLst>
                        <a:ext uri="{9D8B030D-6E8A-4147-A177-3AD203B41FA5}">
                          <a16:colId xmlns:a16="http://schemas.microsoft.com/office/drawing/2014/main" val="2195191649"/>
                        </a:ext>
                      </a:extLst>
                    </a:gridCol>
                    <a:gridCol w="2082349">
                      <a:extLst>
                        <a:ext uri="{9D8B030D-6E8A-4147-A177-3AD203B41FA5}">
                          <a16:colId xmlns:a16="http://schemas.microsoft.com/office/drawing/2014/main" val="926353295"/>
                        </a:ext>
                      </a:extLst>
                    </a:gridCol>
                  </a:tblGrid>
                  <a:tr h="518160">
                    <a:tc>
                      <a:txBody>
                        <a:bodyPr/>
                        <a:lstStyle/>
                        <a:p>
                          <a:r>
                            <a:rPr lang="en-US" sz="2800" dirty="0"/>
                            <a:t>Precedence Order</a:t>
                          </a:r>
                        </a:p>
                      </a:txBody>
                      <a:tcPr/>
                    </a:tc>
                    <a:tc>
                      <a:txBody>
                        <a:bodyPr/>
                        <a:lstStyle/>
                        <a:p>
                          <a:endParaRPr lang="en-US"/>
                        </a:p>
                      </a:txBody>
                      <a:tcPr>
                        <a:blipFill>
                          <a:blip r:embed="rId3"/>
                          <a:stretch>
                            <a:fillRect l="-147904" t="-12195" r="-192814" b="-331707"/>
                          </a:stretch>
                        </a:blipFill>
                      </a:tcPr>
                    </a:tc>
                    <a:tc>
                      <a:txBody>
                        <a:bodyPr/>
                        <a:lstStyle/>
                        <a:p>
                          <a:endParaRPr lang="en-US"/>
                        </a:p>
                      </a:txBody>
                      <a:tcPr>
                        <a:blipFill>
                          <a:blip r:embed="rId3"/>
                          <a:stretch>
                            <a:fillRect l="-265385" t="-12195" r="-106410" b="-331707"/>
                          </a:stretch>
                        </a:blipFill>
                      </a:tcPr>
                    </a:tc>
                    <a:tc>
                      <a:txBody>
                        <a:bodyPr/>
                        <a:lstStyle/>
                        <a:p>
                          <a:endParaRPr lang="en-US"/>
                        </a:p>
                      </a:txBody>
                      <a:tcPr>
                        <a:blipFill>
                          <a:blip r:embed="rId3"/>
                          <a:stretch>
                            <a:fillRect l="-347561" t="-12195" r="-1220" b="-331707"/>
                          </a:stretch>
                        </a:blipFill>
                      </a:tcPr>
                    </a:tc>
                    <a:extLst>
                      <a:ext uri="{0D108BD9-81ED-4DB2-BD59-A6C34878D82A}">
                        <a16:rowId xmlns:a16="http://schemas.microsoft.com/office/drawing/2014/main" val="2018957022"/>
                      </a:ext>
                    </a:extLst>
                  </a:tr>
                  <a:tr h="518160">
                    <a:tc>
                      <a:txBody>
                        <a:bodyPr/>
                        <a:lstStyle/>
                        <a:p>
                          <a:r>
                            <a:rPr lang="en-US" sz="2800" dirty="0"/>
                            <a:t>Final Matching</a:t>
                          </a:r>
                        </a:p>
                      </a:txBody>
                      <a:tcPr/>
                    </a:tc>
                    <a:tc>
                      <a:txBody>
                        <a:bodyPr/>
                        <a:lstStyle/>
                        <a:p>
                          <a:pPr algn="ctr"/>
                          <a:r>
                            <a:rPr lang="en-US" sz="2800" dirty="0"/>
                            <a:t>1O, 2W, 4D</a:t>
                          </a:r>
                        </a:p>
                      </a:txBody>
                      <a:tcPr/>
                    </a:tc>
                    <a:tc>
                      <a:txBody>
                        <a:bodyPr/>
                        <a:lstStyle/>
                        <a:p>
                          <a:pPr algn="ctr"/>
                          <a:r>
                            <a:rPr lang="en-US" sz="2800" dirty="0"/>
                            <a:t>1D, 2O</a:t>
                          </a:r>
                        </a:p>
                      </a:txBody>
                      <a:tcPr/>
                    </a:tc>
                    <a:tc>
                      <a:txBody>
                        <a:bodyPr/>
                        <a:lstStyle/>
                        <a:p>
                          <a:pPr algn="ctr"/>
                          <a:r>
                            <a:rPr lang="en-US" sz="2800" dirty="0"/>
                            <a:t>1D, 2W, 3O</a:t>
                          </a:r>
                        </a:p>
                      </a:txBody>
                      <a:tcPr/>
                    </a:tc>
                    <a:extLst>
                      <a:ext uri="{0D108BD9-81ED-4DB2-BD59-A6C34878D82A}">
                        <a16:rowId xmlns:a16="http://schemas.microsoft.com/office/drawing/2014/main" val="1663918834"/>
                      </a:ext>
                    </a:extLst>
                  </a:tr>
                  <a:tr h="518160">
                    <a:tc>
                      <a:txBody>
                        <a:bodyPr/>
                        <a:lstStyle/>
                        <a:p>
                          <a:r>
                            <a:rPr lang="en-US" sz="2800" dirty="0"/>
                            <a:t>Respects Priorities?</a:t>
                          </a:r>
                        </a:p>
                      </a:txBody>
                      <a:tcPr/>
                    </a:tc>
                    <a:tc>
                      <a:txBody>
                        <a:bodyPr/>
                        <a:lstStyle/>
                        <a:p>
                          <a:pPr algn="ctr"/>
                          <a:endParaRPr lang="en-US" sz="280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639412918"/>
                      </a:ext>
                    </a:extLst>
                  </a:tr>
                  <a:tr h="518160">
                    <a:tc>
                      <a:txBody>
                        <a:bodyPr/>
                        <a:lstStyle/>
                        <a:p>
                          <a:r>
                            <a:rPr lang="en-US" sz="2800" dirty="0"/>
                            <a:t>Non-wasteful?</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4227716611"/>
                      </a:ext>
                    </a:extLst>
                  </a:tr>
                </a:tbl>
              </a:graphicData>
            </a:graphic>
          </p:graphicFrame>
        </mc:Fallback>
      </mc:AlternateContent>
      <p:pic>
        <p:nvPicPr>
          <p:cNvPr id="28" name="Picture 27" descr="A green check mark in a white background&#10;&#10;Description automatically generated">
            <a:extLst>
              <a:ext uri="{FF2B5EF4-FFF2-40B4-BE49-F238E27FC236}">
                <a16:creationId xmlns:a16="http://schemas.microsoft.com/office/drawing/2014/main" id="{EDA98238-0C38-EDAA-FC2D-A451BB41797C}"/>
              </a:ext>
            </a:extLst>
          </p:cNvPr>
          <p:cNvPicPr>
            <a:picLocks noChangeAspect="1"/>
          </p:cNvPicPr>
          <p:nvPr/>
        </p:nvPicPr>
        <p:blipFill>
          <a:blip r:embed="rId4"/>
          <a:stretch>
            <a:fillRect/>
          </a:stretch>
        </p:blipFill>
        <p:spPr>
          <a:xfrm>
            <a:off x="6477306" y="2341311"/>
            <a:ext cx="494280" cy="485977"/>
          </a:xfrm>
          <a:prstGeom prst="rect">
            <a:avLst/>
          </a:prstGeom>
        </p:spPr>
      </p:pic>
      <p:pic>
        <p:nvPicPr>
          <p:cNvPr id="29" name="Picture 28" descr="A green check mark in a white background&#10;&#10;Description automatically generated">
            <a:extLst>
              <a:ext uri="{FF2B5EF4-FFF2-40B4-BE49-F238E27FC236}">
                <a16:creationId xmlns:a16="http://schemas.microsoft.com/office/drawing/2014/main" id="{A5DAD5EB-54ED-076E-8371-41397D92984D}"/>
              </a:ext>
            </a:extLst>
          </p:cNvPr>
          <p:cNvPicPr>
            <a:picLocks noChangeAspect="1"/>
          </p:cNvPicPr>
          <p:nvPr/>
        </p:nvPicPr>
        <p:blipFill>
          <a:blip r:embed="rId4"/>
          <a:stretch>
            <a:fillRect/>
          </a:stretch>
        </p:blipFill>
        <p:spPr>
          <a:xfrm>
            <a:off x="6477306" y="2849590"/>
            <a:ext cx="494280" cy="485977"/>
          </a:xfrm>
          <a:prstGeom prst="rect">
            <a:avLst/>
          </a:prstGeom>
        </p:spPr>
      </p:pic>
      <p:pic>
        <p:nvPicPr>
          <p:cNvPr id="30" name="Picture 29" descr="A green check mark in a white background&#10;&#10;Description automatically generated">
            <a:extLst>
              <a:ext uri="{FF2B5EF4-FFF2-40B4-BE49-F238E27FC236}">
                <a16:creationId xmlns:a16="http://schemas.microsoft.com/office/drawing/2014/main" id="{4B3712CC-32AB-792A-757A-43696B7C12DF}"/>
              </a:ext>
            </a:extLst>
          </p:cNvPr>
          <p:cNvPicPr>
            <a:picLocks noChangeAspect="1"/>
          </p:cNvPicPr>
          <p:nvPr/>
        </p:nvPicPr>
        <p:blipFill>
          <a:blip r:embed="rId4"/>
          <a:stretch>
            <a:fillRect/>
          </a:stretch>
        </p:blipFill>
        <p:spPr>
          <a:xfrm>
            <a:off x="8551417" y="2341311"/>
            <a:ext cx="494280" cy="485977"/>
          </a:xfrm>
          <a:prstGeom prst="rect">
            <a:avLst/>
          </a:prstGeom>
        </p:spPr>
      </p:pic>
      <p:pic>
        <p:nvPicPr>
          <p:cNvPr id="31" name="Picture 30" descr="A green check mark in a white background&#10;&#10;Description automatically generated">
            <a:extLst>
              <a:ext uri="{FF2B5EF4-FFF2-40B4-BE49-F238E27FC236}">
                <a16:creationId xmlns:a16="http://schemas.microsoft.com/office/drawing/2014/main" id="{705294DF-F8D7-A8E5-7337-FC4404A169C1}"/>
              </a:ext>
            </a:extLst>
          </p:cNvPr>
          <p:cNvPicPr>
            <a:picLocks noChangeAspect="1"/>
          </p:cNvPicPr>
          <p:nvPr/>
        </p:nvPicPr>
        <p:blipFill>
          <a:blip r:embed="rId4"/>
          <a:stretch>
            <a:fillRect/>
          </a:stretch>
        </p:blipFill>
        <p:spPr>
          <a:xfrm>
            <a:off x="8550412" y="2841405"/>
            <a:ext cx="494280" cy="485977"/>
          </a:xfrm>
          <a:prstGeom prst="rect">
            <a:avLst/>
          </a:prstGeom>
        </p:spPr>
      </p:pic>
      <p:pic>
        <p:nvPicPr>
          <p:cNvPr id="32" name="Picture 31" descr="A green check mark in a white background&#10;&#10;Description automatically generated">
            <a:extLst>
              <a:ext uri="{FF2B5EF4-FFF2-40B4-BE49-F238E27FC236}">
                <a16:creationId xmlns:a16="http://schemas.microsoft.com/office/drawing/2014/main" id="{C8C0C2CD-DD29-42E3-094C-83420982B123}"/>
              </a:ext>
            </a:extLst>
          </p:cNvPr>
          <p:cNvPicPr>
            <a:picLocks noChangeAspect="1"/>
          </p:cNvPicPr>
          <p:nvPr/>
        </p:nvPicPr>
        <p:blipFill>
          <a:blip r:embed="rId4"/>
          <a:stretch>
            <a:fillRect/>
          </a:stretch>
        </p:blipFill>
        <p:spPr>
          <a:xfrm>
            <a:off x="10690036" y="2341311"/>
            <a:ext cx="494280" cy="485977"/>
          </a:xfrm>
          <a:prstGeom prst="rect">
            <a:avLst/>
          </a:prstGeom>
        </p:spPr>
      </p:pic>
      <p:pic>
        <p:nvPicPr>
          <p:cNvPr id="33" name="Picture 32" descr="A green check mark in a white background&#10;&#10;Description automatically generated">
            <a:extLst>
              <a:ext uri="{FF2B5EF4-FFF2-40B4-BE49-F238E27FC236}">
                <a16:creationId xmlns:a16="http://schemas.microsoft.com/office/drawing/2014/main" id="{FF3EBC13-84B5-96AA-D0B0-4C349CF27C6D}"/>
              </a:ext>
            </a:extLst>
          </p:cNvPr>
          <p:cNvPicPr>
            <a:picLocks noChangeAspect="1"/>
          </p:cNvPicPr>
          <p:nvPr/>
        </p:nvPicPr>
        <p:blipFill>
          <a:blip r:embed="rId4"/>
          <a:stretch>
            <a:fillRect/>
          </a:stretch>
        </p:blipFill>
        <p:spPr>
          <a:xfrm>
            <a:off x="10690036" y="2849590"/>
            <a:ext cx="494280" cy="485977"/>
          </a:xfrm>
          <a:prstGeom prst="rect">
            <a:avLst/>
          </a:prstGeom>
        </p:spPr>
      </p:pic>
    </p:spTree>
    <p:extLst>
      <p:ext uri="{BB962C8B-B14F-4D97-AF65-F5344CB8AC3E}">
        <p14:creationId xmlns:p14="http://schemas.microsoft.com/office/powerpoint/2010/main" val="2574064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2F97-2B04-98D6-C503-1EC46243DA07}"/>
              </a:ext>
            </a:extLst>
          </p:cNvPr>
          <p:cNvSpPr>
            <a:spLocks noGrp="1"/>
          </p:cNvSpPr>
          <p:nvPr>
            <p:ph type="title"/>
          </p:nvPr>
        </p:nvSpPr>
        <p:spPr/>
        <p:txBody>
          <a:bodyPr/>
          <a:lstStyle/>
          <a:p>
            <a:r>
              <a:rPr lang="en-US" dirty="0"/>
              <a:t>Precedence Algorithm Guarantees</a:t>
            </a:r>
          </a:p>
        </p:txBody>
      </p:sp>
      <p:sp>
        <p:nvSpPr>
          <p:cNvPr id="4" name="Slide Number Placeholder 3">
            <a:extLst>
              <a:ext uri="{FF2B5EF4-FFF2-40B4-BE49-F238E27FC236}">
                <a16:creationId xmlns:a16="http://schemas.microsoft.com/office/drawing/2014/main" id="{EC5854D2-868F-A150-1C5F-AD9745E011B4}"/>
              </a:ext>
            </a:extLst>
          </p:cNvPr>
          <p:cNvSpPr>
            <a:spLocks noGrp="1"/>
          </p:cNvSpPr>
          <p:nvPr>
            <p:ph type="sldNum" sz="quarter" idx="12"/>
          </p:nvPr>
        </p:nvSpPr>
        <p:spPr/>
        <p:txBody>
          <a:bodyPr/>
          <a:lstStyle/>
          <a:p>
            <a:fld id="{9E969584-4773-A84E-8391-EEC4BE76D611}" type="slidenum">
              <a:rPr lang="en-US" smtClean="0"/>
              <a:t>77</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D529059-D784-F84B-3CA4-1D664B477603}"/>
                  </a:ext>
                </a:extLst>
              </p:cNvPr>
              <p:cNvSpPr txBox="1">
                <a:spLocks/>
              </p:cNvSpPr>
              <p:nvPr/>
            </p:nvSpPr>
            <p:spPr>
              <a:xfrm>
                <a:off x="838198" y="1690687"/>
                <a:ext cx="10515602" cy="1246979"/>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Theorem. </a:t>
                </a:r>
                <a:r>
                  <a:rPr lang="en-US" dirty="0"/>
                  <a:t>For any feasibility graph G, any priority order </a:t>
                </a:r>
                <a14:m>
                  <m:oMath xmlns:m="http://schemas.openxmlformats.org/officeDocument/2006/math">
                    <m:r>
                      <a:rPr lang="en-US" b="0" i="1" smtClean="0">
                        <a:latin typeface="Cambria Math" panose="02040503050406030204" pitchFamily="18" charset="0"/>
                      </a:rPr>
                      <m:t>≻</m:t>
                    </m:r>
                  </m:oMath>
                </a14:m>
                <a:r>
                  <a:rPr lang="en-US" dirty="0"/>
                  <a:t>, and any precedence order </a:t>
                </a:r>
                <a14:m>
                  <m:oMath xmlns:m="http://schemas.openxmlformats.org/officeDocument/2006/math">
                    <m:r>
                      <a:rPr lang="es-ES_tradnl" i="1" dirty="0">
                        <a:latin typeface="Cambria Math" panose="02040503050406030204" pitchFamily="18" charset="0"/>
                        <a:ea typeface="Cambria Math" panose="02040503050406030204" pitchFamily="18" charset="0"/>
                      </a:rPr>
                      <m:t>⊳</m:t>
                    </m:r>
                  </m:oMath>
                </a14:m>
                <a:r>
                  <a:rPr lang="en-US" dirty="0"/>
                  <a:t>, the matching produced by the precedence algorithm is non-wasteful and respects priorities. </a:t>
                </a:r>
              </a:p>
              <a:p>
                <a:pPr marL="0" indent="0">
                  <a:buFont typeface="Arial" panose="020B0604020202020204" pitchFamily="34" charset="0"/>
                  <a:buNone/>
                </a:pPr>
                <a:endParaRPr lang="en-US" b="1" dirty="0"/>
              </a:p>
            </p:txBody>
          </p:sp>
        </mc:Choice>
        <mc:Fallback xmlns="">
          <p:sp>
            <p:nvSpPr>
              <p:cNvPr id="6" name="Content Placeholder 2">
                <a:extLst>
                  <a:ext uri="{FF2B5EF4-FFF2-40B4-BE49-F238E27FC236}">
                    <a16:creationId xmlns:a16="http://schemas.microsoft.com/office/drawing/2014/main" id="{9D529059-D784-F84B-3CA4-1D664B477603}"/>
                  </a:ext>
                </a:extLst>
              </p:cNvPr>
              <p:cNvSpPr txBox="1">
                <a:spLocks noRot="1" noChangeAspect="1" noMove="1" noResize="1" noEditPoints="1" noAdjustHandles="1" noChangeArrowheads="1" noChangeShapeType="1" noTextEdit="1"/>
              </p:cNvSpPr>
              <p:nvPr/>
            </p:nvSpPr>
            <p:spPr>
              <a:xfrm>
                <a:off x="838198" y="1690687"/>
                <a:ext cx="10515602" cy="1246979"/>
              </a:xfrm>
              <a:prstGeom prst="rect">
                <a:avLst/>
              </a:prstGeom>
              <a:blipFill>
                <a:blip r:embed="rId2"/>
                <a:stretch>
                  <a:fillRect l="-1084" t="-8000" b="-12000"/>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51BE74E2-0907-5F7F-DB7E-966FA677EC86}"/>
              </a:ext>
            </a:extLst>
          </p:cNvPr>
          <p:cNvSpPr>
            <a:spLocks noGrp="1"/>
          </p:cNvSpPr>
          <p:nvPr>
            <p:ph idx="1"/>
          </p:nvPr>
        </p:nvSpPr>
        <p:spPr>
          <a:xfrm>
            <a:off x="838198" y="3429000"/>
            <a:ext cx="10515600" cy="3429000"/>
          </a:xfrm>
        </p:spPr>
        <p:txBody>
          <a:bodyPr/>
          <a:lstStyle/>
          <a:p>
            <a:pPr marL="0" indent="0">
              <a:buNone/>
            </a:pPr>
            <a:r>
              <a:rPr lang="en-US" dirty="0"/>
              <a:t>Proof sketch: One way to find this matching is as follows.</a:t>
            </a:r>
          </a:p>
          <a:p>
            <a:r>
              <a:rPr lang="en-US" dirty="0"/>
              <a:t>Positions rank eligible individuals based on priority.</a:t>
            </a:r>
          </a:p>
          <a:p>
            <a:r>
              <a:rPr lang="en-US" dirty="0"/>
              <a:t>Individuals “rank” eligible positions based on precedence order.</a:t>
            </a:r>
          </a:p>
          <a:p>
            <a:r>
              <a:rPr lang="en-US" dirty="0"/>
              <a:t>Run DA (individual-proposing or position-proposing; in this case, they lead to same outcome)</a:t>
            </a:r>
          </a:p>
          <a:p>
            <a:pPr marL="0" indent="0">
              <a:buNone/>
            </a:pPr>
            <a:r>
              <a:rPr lang="en-US" dirty="0"/>
              <a:t>The result follows, as we know that the outcome of DA is non-wasteful and respects priorities.</a:t>
            </a:r>
          </a:p>
          <a:p>
            <a:endParaRPr lang="en-US" dirty="0"/>
          </a:p>
        </p:txBody>
      </p:sp>
    </p:spTree>
    <p:extLst>
      <p:ext uri="{BB962C8B-B14F-4D97-AF65-F5344CB8AC3E}">
        <p14:creationId xmlns:p14="http://schemas.microsoft.com/office/powerpoint/2010/main" val="5626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CC0473-B49B-BB66-27F0-4F63CA241632}"/>
              </a:ext>
            </a:extLst>
          </p:cNvPr>
          <p:cNvSpPr>
            <a:spLocks noGrp="1"/>
          </p:cNvSpPr>
          <p:nvPr>
            <p:ph idx="1"/>
          </p:nvPr>
        </p:nvSpPr>
        <p:spPr>
          <a:xfrm>
            <a:off x="838200" y="1825625"/>
            <a:ext cx="10848278" cy="4895850"/>
          </a:xfrm>
        </p:spPr>
        <p:txBody>
          <a:bodyPr>
            <a:normAutofit/>
          </a:bodyPr>
          <a:lstStyle/>
          <a:p>
            <a:pPr marL="0" indent="0">
              <a:buNone/>
            </a:pPr>
            <a:r>
              <a:rPr lang="en-US" b="1" dirty="0"/>
              <a:t>Is {1D, 2O} non-wasteful?</a:t>
            </a:r>
          </a:p>
          <a:p>
            <a:pPr marL="0" indent="0">
              <a:buNone/>
            </a:pPr>
            <a:r>
              <a:rPr lang="en-US" dirty="0"/>
              <a:t>According to our definition, yes. But we could classify 1 and 2 differently, and then select both of them as well as 3 or 4.</a:t>
            </a:r>
          </a:p>
          <a:p>
            <a:pPr marL="0" indent="0">
              <a:buNone/>
            </a:pPr>
            <a:endParaRPr lang="en-US" sz="1200" dirty="0"/>
          </a:p>
          <a:p>
            <a:pPr marL="0" indent="0">
              <a:buNone/>
            </a:pPr>
            <a:r>
              <a:rPr lang="en-US" b="1" dirty="0"/>
              <a:t>Does {1O, 2W, 4D} respect priorities?</a:t>
            </a:r>
          </a:p>
          <a:p>
            <a:pPr marL="0" indent="0">
              <a:buNone/>
            </a:pPr>
            <a:r>
              <a:rPr lang="en-US" dirty="0"/>
              <a:t>According to our definition, yes: 3’s envy of 4 is not justified because 3 is not eligible for the D position. But we chose to assign 1 to the only position 3 was eligible for. If we assign 1 to D we can select 1, 2, and 3.</a:t>
            </a:r>
          </a:p>
          <a:p>
            <a:pPr marL="0" indent="0">
              <a:buNone/>
            </a:pPr>
            <a:endParaRPr lang="en-US" dirty="0"/>
          </a:p>
          <a:p>
            <a:pPr marL="0" indent="0">
              <a:buNone/>
            </a:pPr>
            <a:r>
              <a:rPr lang="en-US" dirty="0"/>
              <a:t>For school choice, re-assigning 1 and 2 would mean placing them in less-preferred schools. In this case, they don’t care how they are classified!</a:t>
            </a:r>
          </a:p>
        </p:txBody>
      </p:sp>
      <p:sp>
        <p:nvSpPr>
          <p:cNvPr id="2" name="Title 1">
            <a:extLst>
              <a:ext uri="{FF2B5EF4-FFF2-40B4-BE49-F238E27FC236}">
                <a16:creationId xmlns:a16="http://schemas.microsoft.com/office/drawing/2014/main" id="{493DEDE3-19FB-E8F8-DA5A-B039540B1A39}"/>
              </a:ext>
            </a:extLst>
          </p:cNvPr>
          <p:cNvSpPr>
            <a:spLocks noGrp="1"/>
          </p:cNvSpPr>
          <p:nvPr>
            <p:ph type="title"/>
          </p:nvPr>
        </p:nvSpPr>
        <p:spPr/>
        <p:txBody>
          <a:bodyPr/>
          <a:lstStyle/>
          <a:p>
            <a:r>
              <a:rPr lang="en-US" dirty="0"/>
              <a:t>Something seems off…</a:t>
            </a:r>
          </a:p>
        </p:txBody>
      </p:sp>
      <p:sp>
        <p:nvSpPr>
          <p:cNvPr id="4" name="Slide Number Placeholder 3">
            <a:extLst>
              <a:ext uri="{FF2B5EF4-FFF2-40B4-BE49-F238E27FC236}">
                <a16:creationId xmlns:a16="http://schemas.microsoft.com/office/drawing/2014/main" id="{9FCF7BF9-3700-6B5C-9E62-EE0A3F85FC7B}"/>
              </a:ext>
            </a:extLst>
          </p:cNvPr>
          <p:cNvSpPr>
            <a:spLocks noGrp="1"/>
          </p:cNvSpPr>
          <p:nvPr>
            <p:ph type="sldNum" sz="quarter" idx="12"/>
          </p:nvPr>
        </p:nvSpPr>
        <p:spPr/>
        <p:txBody>
          <a:bodyPr/>
          <a:lstStyle/>
          <a:p>
            <a:fld id="{9E969584-4773-A84E-8391-EEC4BE76D611}" type="slidenum">
              <a:rPr lang="en-US" smtClean="0"/>
              <a:t>78</a:t>
            </a:fld>
            <a:endParaRPr lang="en-US"/>
          </a:p>
        </p:txBody>
      </p:sp>
    </p:spTree>
    <p:extLst>
      <p:ext uri="{BB962C8B-B14F-4D97-AF65-F5344CB8AC3E}">
        <p14:creationId xmlns:p14="http://schemas.microsoft.com/office/powerpoint/2010/main" val="5061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Visas (Immigrant Visas)</a:t>
            </a:r>
          </a:p>
        </p:txBody>
      </p:sp>
      <p:pic>
        <p:nvPicPr>
          <p:cNvPr id="4" name="Content Placeholder 3" descr="Explainer_LegalImmigrationSystem-Legal Immigration Pie_small.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778"/>
          <a:stretch/>
        </p:blipFill>
        <p:spPr>
          <a:xfrm>
            <a:off x="959243" y="1490908"/>
            <a:ext cx="5136757" cy="5228047"/>
          </a:xfrm>
        </p:spPr>
      </p:pic>
      <p:sp>
        <p:nvSpPr>
          <p:cNvPr id="3" name="TextBox 2">
            <a:extLst>
              <a:ext uri="{FF2B5EF4-FFF2-40B4-BE49-F238E27FC236}">
                <a16:creationId xmlns:a16="http://schemas.microsoft.com/office/drawing/2014/main" id="{B8761A7A-A00E-3743-92D0-E44F563B3E9C}"/>
              </a:ext>
            </a:extLst>
          </p:cNvPr>
          <p:cNvSpPr txBox="1"/>
          <p:nvPr/>
        </p:nvSpPr>
        <p:spPr>
          <a:xfrm>
            <a:off x="6486526" y="4989314"/>
            <a:ext cx="4746231" cy="954107"/>
          </a:xfrm>
          <a:prstGeom prst="rect">
            <a:avLst/>
          </a:prstGeom>
          <a:noFill/>
        </p:spPr>
        <p:txBody>
          <a:bodyPr wrap="square" rtlCol="0">
            <a:spAutoFit/>
          </a:bodyPr>
          <a:lstStyle/>
          <a:p>
            <a:r>
              <a:rPr lang="en-US" sz="2800" dirty="0"/>
              <a:t>Just over 1 million Green Cards issued each year.</a:t>
            </a:r>
          </a:p>
        </p:txBody>
      </p:sp>
      <p:sp>
        <p:nvSpPr>
          <p:cNvPr id="5" name="TextBox 4">
            <a:extLst>
              <a:ext uri="{FF2B5EF4-FFF2-40B4-BE49-F238E27FC236}">
                <a16:creationId xmlns:a16="http://schemas.microsoft.com/office/drawing/2014/main" id="{803F1035-1581-8046-865A-18220D07C9D1}"/>
              </a:ext>
            </a:extLst>
          </p:cNvPr>
          <p:cNvSpPr txBox="1"/>
          <p:nvPr/>
        </p:nvSpPr>
        <p:spPr>
          <a:xfrm>
            <a:off x="6486526" y="2289049"/>
            <a:ext cx="5243512" cy="1815882"/>
          </a:xfrm>
          <a:prstGeom prst="rect">
            <a:avLst/>
          </a:prstGeom>
          <a:noFill/>
        </p:spPr>
        <p:txBody>
          <a:bodyPr wrap="square" rtlCol="0">
            <a:spAutoFit/>
          </a:bodyPr>
          <a:lstStyle/>
          <a:p>
            <a:r>
              <a:rPr lang="en-US" sz="2800" dirty="0"/>
              <a:t>Immediate Family has no Cap</a:t>
            </a:r>
          </a:p>
          <a:p>
            <a:r>
              <a:rPr lang="en-US" sz="2800" dirty="0"/>
              <a:t>Family-Sponsored Cap of 226,000</a:t>
            </a:r>
          </a:p>
          <a:p>
            <a:r>
              <a:rPr lang="en-US" sz="2800" dirty="0"/>
              <a:t>Employment-Based Cap of 140,000</a:t>
            </a:r>
          </a:p>
          <a:p>
            <a:r>
              <a:rPr lang="en-US" sz="2800" dirty="0"/>
              <a:t>Diversity Cap of 55,000</a:t>
            </a:r>
          </a:p>
        </p:txBody>
      </p:sp>
    </p:spTree>
    <p:extLst>
      <p:ext uri="{BB962C8B-B14F-4D97-AF65-F5344CB8AC3E}">
        <p14:creationId xmlns:p14="http://schemas.microsoft.com/office/powerpoint/2010/main" val="12211756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A976-489C-8D4C-912B-0BE86106484C}"/>
              </a:ext>
            </a:extLst>
          </p:cNvPr>
          <p:cNvSpPr>
            <a:spLocks noGrp="1"/>
          </p:cNvSpPr>
          <p:nvPr>
            <p:ph type="title"/>
          </p:nvPr>
        </p:nvSpPr>
        <p:spPr>
          <a:xfrm>
            <a:off x="838200" y="136525"/>
            <a:ext cx="10515600" cy="1325563"/>
          </a:xfrm>
        </p:spPr>
        <p:txBody>
          <a:bodyPr/>
          <a:lstStyle/>
          <a:p>
            <a:r>
              <a:rPr lang="en-US" dirty="0"/>
              <a:t>(Recall) Desirable Properties: Quotas</a:t>
            </a:r>
          </a:p>
        </p:txBody>
      </p:sp>
      <p:sp>
        <p:nvSpPr>
          <p:cNvPr id="4" name="Slide Number Placeholder 3">
            <a:extLst>
              <a:ext uri="{FF2B5EF4-FFF2-40B4-BE49-F238E27FC236}">
                <a16:creationId xmlns:a16="http://schemas.microsoft.com/office/drawing/2014/main" id="{F69062BE-C724-FB46-A02E-321B4F7F0472}"/>
              </a:ext>
            </a:extLst>
          </p:cNvPr>
          <p:cNvSpPr>
            <a:spLocks noGrp="1"/>
          </p:cNvSpPr>
          <p:nvPr>
            <p:ph type="sldNum" sz="quarter" idx="12"/>
          </p:nvPr>
        </p:nvSpPr>
        <p:spPr/>
        <p:txBody>
          <a:bodyPr/>
          <a:lstStyle/>
          <a:p>
            <a:fld id="{9E969584-4773-A84E-8391-EEC4BE76D611}" type="slidenum">
              <a:rPr lang="en-US" smtClean="0"/>
              <a:t>79</a:t>
            </a:fld>
            <a:endParaRPr lang="en-US"/>
          </a:p>
        </p:txBody>
      </p:sp>
      <p:sp>
        <p:nvSpPr>
          <p:cNvPr id="30" name="Rectangle 29">
            <a:extLst>
              <a:ext uri="{FF2B5EF4-FFF2-40B4-BE49-F238E27FC236}">
                <a16:creationId xmlns:a16="http://schemas.microsoft.com/office/drawing/2014/main" id="{21824B3F-AAE0-9F43-9783-2E6A151665D6}"/>
              </a:ext>
            </a:extLst>
          </p:cNvPr>
          <p:cNvSpPr/>
          <p:nvPr/>
        </p:nvSpPr>
        <p:spPr>
          <a:xfrm>
            <a:off x="838198" y="2052028"/>
            <a:ext cx="10892883" cy="523220"/>
          </a:xfrm>
          <a:prstGeom prst="rect">
            <a:avLst/>
          </a:prstGeom>
          <a:solidFill>
            <a:schemeClr val="accent1">
              <a:lumMod val="20000"/>
              <a:lumOff val="80000"/>
            </a:schemeClr>
          </a:solidFill>
        </p:spPr>
        <p:txBody>
          <a:bodyPr wrap="square">
            <a:spAutoFit/>
          </a:bodyPr>
          <a:lstStyle/>
          <a:p>
            <a:r>
              <a:rPr lang="en-US" sz="2800" dirty="0">
                <a:solidFill>
                  <a:srgbClr val="2D3B45"/>
                </a:solidFill>
                <a:latin typeface="LatoWeb"/>
              </a:rPr>
              <a:t>A </a:t>
            </a:r>
            <a:r>
              <a:rPr lang="en-US" sz="2800" b="1" dirty="0">
                <a:solidFill>
                  <a:srgbClr val="2D3B45"/>
                </a:solidFill>
                <a:latin typeface="LatoWeb"/>
              </a:rPr>
              <a:t>feasible</a:t>
            </a:r>
            <a:r>
              <a:rPr lang="en-US" sz="2800" dirty="0">
                <a:solidFill>
                  <a:srgbClr val="2D3B45"/>
                </a:solidFill>
                <a:latin typeface="LatoWeb"/>
              </a:rPr>
              <a:t> </a:t>
            </a:r>
            <a:r>
              <a:rPr lang="en-US" sz="2800" b="1" dirty="0">
                <a:solidFill>
                  <a:srgbClr val="2D3B45"/>
                </a:solidFill>
                <a:latin typeface="LatoWeb"/>
              </a:rPr>
              <a:t>selection </a:t>
            </a:r>
            <a:r>
              <a:rPr lang="en-US" sz="2800" dirty="0">
                <a:solidFill>
                  <a:srgbClr val="2D3B45"/>
                </a:solidFill>
                <a:latin typeface="LatoWeb"/>
              </a:rPr>
              <a:t>is a subset of applicants satisfying all quotas.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5735A6-AF3D-EF7F-7F82-4EDF2335A8BF}"/>
                  </a:ext>
                </a:extLst>
              </p:cNvPr>
              <p:cNvSpPr txBox="1"/>
              <p:nvPr/>
            </p:nvSpPr>
            <p:spPr>
              <a:xfrm>
                <a:off x="838198" y="3688408"/>
                <a:ext cx="10892883" cy="2246769"/>
              </a:xfrm>
              <a:prstGeom prst="rect">
                <a:avLst/>
              </a:prstGeom>
              <a:solidFill>
                <a:schemeClr val="accent1">
                  <a:lumMod val="20000"/>
                  <a:lumOff val="80000"/>
                </a:schemeClr>
              </a:solidFill>
            </p:spPr>
            <p:txBody>
              <a:bodyPr wrap="square">
                <a:spAutoFit/>
              </a:bodyPr>
              <a:lstStyle/>
              <a:p>
                <a:r>
                  <a:rPr lang="en-US" sz="2800" dirty="0">
                    <a:solidFill>
                      <a:srgbClr val="2D3B45"/>
                    </a:solidFill>
                    <a:latin typeface="LatoWeb"/>
                  </a:rPr>
                  <a:t>A feasible selection </a:t>
                </a:r>
                <a:r>
                  <a:rPr lang="en-US" sz="2800" b="1" dirty="0">
                    <a:solidFill>
                      <a:srgbClr val="2D3B45"/>
                    </a:solidFill>
                    <a:latin typeface="LatoWeb"/>
                  </a:rPr>
                  <a:t>maximizes selected applicants </a:t>
                </a:r>
                <a:r>
                  <a:rPr lang="en-US" sz="2800" dirty="0">
                    <a:solidFill>
                      <a:srgbClr val="2D3B45"/>
                    </a:solidFill>
                    <a:latin typeface="LatoWeb"/>
                  </a:rPr>
                  <a:t>if no other feasible selection selects strictly more applicants.</a:t>
                </a:r>
              </a:p>
              <a:p>
                <a:endParaRPr lang="en-US" sz="2800" dirty="0">
                  <a:solidFill>
                    <a:srgbClr val="2D3B45"/>
                  </a:solidFill>
                  <a:latin typeface="LatoWeb"/>
                </a:endParaRPr>
              </a:p>
              <a:p>
                <a:r>
                  <a:rPr lang="en-US" sz="2800" dirty="0">
                    <a:solidFill>
                      <a:srgbClr val="2D3B45"/>
                    </a:solidFill>
                    <a:latin typeface="LatoWeb"/>
                  </a:rPr>
                  <a:t>Selection S </a:t>
                </a:r>
                <a:r>
                  <a:rPr lang="en-US" sz="2800" b="1" dirty="0">
                    <a:solidFill>
                      <a:srgbClr val="2D3B45"/>
                    </a:solidFill>
                    <a:latin typeface="LatoWeb"/>
                  </a:rPr>
                  <a:t>priority dominates </a:t>
                </a:r>
                <a:r>
                  <a:rPr lang="en-US" sz="2800" dirty="0">
                    <a:solidFill>
                      <a:srgbClr val="2D3B45"/>
                    </a:solidFill>
                    <a:latin typeface="LatoWeb"/>
                  </a:rPr>
                  <a:t>selection S’ if S selects at least as many of the </a:t>
                </a:r>
                <a14:m>
                  <m:oMath xmlns:m="http://schemas.openxmlformats.org/officeDocument/2006/math">
                    <m:r>
                      <a:rPr lang="en-US" sz="2800" b="0" i="1" smtClean="0">
                        <a:solidFill>
                          <a:srgbClr val="2D3B45"/>
                        </a:solidFill>
                        <a:latin typeface="Cambria Math" panose="02040503050406030204" pitchFamily="18" charset="0"/>
                      </a:rPr>
                      <m:t>𝑘</m:t>
                    </m:r>
                  </m:oMath>
                </a14:m>
                <a:r>
                  <a:rPr lang="en-US" sz="2800" dirty="0">
                    <a:solidFill>
                      <a:srgbClr val="2D3B45"/>
                    </a:solidFill>
                    <a:latin typeface="LatoWeb"/>
                  </a:rPr>
                  <a:t> highest-ranked applicants, for </a:t>
                </a:r>
                <a:r>
                  <a:rPr lang="en-US" sz="2800" i="1" u="sng" dirty="0">
                    <a:solidFill>
                      <a:srgbClr val="2D3B45"/>
                    </a:solidFill>
                    <a:latin typeface="LatoWeb"/>
                  </a:rPr>
                  <a:t>every</a:t>
                </a:r>
                <a:r>
                  <a:rPr lang="en-US" sz="2800" i="1" dirty="0">
                    <a:solidFill>
                      <a:srgbClr val="2D3B45"/>
                    </a:solidFill>
                    <a:latin typeface="LatoWeb"/>
                  </a:rPr>
                  <a:t> </a:t>
                </a:r>
                <a:r>
                  <a:rPr lang="en-US" sz="2800" dirty="0">
                    <a:solidFill>
                      <a:srgbClr val="2D3B45"/>
                    </a:solidFill>
                    <a:latin typeface="LatoWeb"/>
                  </a:rPr>
                  <a:t>value of </a:t>
                </a:r>
                <a14:m>
                  <m:oMath xmlns:m="http://schemas.openxmlformats.org/officeDocument/2006/math">
                    <m:r>
                      <a:rPr lang="en-US" sz="2800" b="0" i="1" smtClean="0">
                        <a:solidFill>
                          <a:srgbClr val="2D3B45"/>
                        </a:solidFill>
                        <a:latin typeface="Cambria Math" panose="02040503050406030204" pitchFamily="18" charset="0"/>
                      </a:rPr>
                      <m:t>𝑘</m:t>
                    </m:r>
                  </m:oMath>
                </a14:m>
                <a:r>
                  <a:rPr lang="en-US" sz="2800" dirty="0">
                    <a:solidFill>
                      <a:srgbClr val="2D3B45"/>
                    </a:solidFill>
                    <a:latin typeface="LatoWeb"/>
                  </a:rPr>
                  <a:t>.</a:t>
                </a:r>
              </a:p>
            </p:txBody>
          </p:sp>
        </mc:Choice>
        <mc:Fallback xmlns="">
          <p:sp>
            <p:nvSpPr>
              <p:cNvPr id="5" name="TextBox 4">
                <a:extLst>
                  <a:ext uri="{FF2B5EF4-FFF2-40B4-BE49-F238E27FC236}">
                    <a16:creationId xmlns:a16="http://schemas.microsoft.com/office/drawing/2014/main" id="{9B5735A6-AF3D-EF7F-7F82-4EDF2335A8BF}"/>
                  </a:ext>
                </a:extLst>
              </p:cNvPr>
              <p:cNvSpPr txBox="1">
                <a:spLocks noRot="1" noChangeAspect="1" noMove="1" noResize="1" noEditPoints="1" noAdjustHandles="1" noChangeArrowheads="1" noChangeShapeType="1" noTextEdit="1"/>
              </p:cNvSpPr>
              <p:nvPr/>
            </p:nvSpPr>
            <p:spPr>
              <a:xfrm>
                <a:off x="838198" y="3688408"/>
                <a:ext cx="10892883" cy="2246769"/>
              </a:xfrm>
              <a:prstGeom prst="rect">
                <a:avLst/>
              </a:prstGeom>
              <a:blipFill>
                <a:blip r:embed="rId2"/>
                <a:stretch>
                  <a:fillRect l="-1048" t="-2809" b="-6742"/>
                </a:stretch>
              </a:blipFill>
            </p:spPr>
            <p:txBody>
              <a:bodyPr/>
              <a:lstStyle/>
              <a:p>
                <a:r>
                  <a:rPr lang="en-US">
                    <a:noFill/>
                  </a:rPr>
                  <a:t> </a:t>
                </a:r>
              </a:p>
            </p:txBody>
          </p:sp>
        </mc:Fallback>
      </mc:AlternateContent>
    </p:spTree>
    <p:extLst>
      <p:ext uri="{BB962C8B-B14F-4D97-AF65-F5344CB8AC3E}">
        <p14:creationId xmlns:p14="http://schemas.microsoft.com/office/powerpoint/2010/main" val="708421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A976-489C-8D4C-912B-0BE86106484C}"/>
              </a:ext>
            </a:extLst>
          </p:cNvPr>
          <p:cNvSpPr>
            <a:spLocks noGrp="1"/>
          </p:cNvSpPr>
          <p:nvPr>
            <p:ph type="title"/>
          </p:nvPr>
        </p:nvSpPr>
        <p:spPr>
          <a:xfrm>
            <a:off x="838200" y="136525"/>
            <a:ext cx="10515600" cy="1325563"/>
          </a:xfrm>
        </p:spPr>
        <p:txBody>
          <a:bodyPr/>
          <a:lstStyle/>
          <a:p>
            <a:r>
              <a:rPr lang="en-US" dirty="0"/>
              <a:t>New Desirable Properties: Reserves</a:t>
            </a:r>
          </a:p>
        </p:txBody>
      </p:sp>
      <p:sp>
        <p:nvSpPr>
          <p:cNvPr id="4" name="Slide Number Placeholder 3">
            <a:extLst>
              <a:ext uri="{FF2B5EF4-FFF2-40B4-BE49-F238E27FC236}">
                <a16:creationId xmlns:a16="http://schemas.microsoft.com/office/drawing/2014/main" id="{F69062BE-C724-FB46-A02E-321B4F7F0472}"/>
              </a:ext>
            </a:extLst>
          </p:cNvPr>
          <p:cNvSpPr>
            <a:spLocks noGrp="1"/>
          </p:cNvSpPr>
          <p:nvPr>
            <p:ph type="sldNum" sz="quarter" idx="12"/>
          </p:nvPr>
        </p:nvSpPr>
        <p:spPr/>
        <p:txBody>
          <a:bodyPr/>
          <a:lstStyle/>
          <a:p>
            <a:fld id="{9E969584-4773-A84E-8391-EEC4BE76D611}" type="slidenum">
              <a:rPr lang="en-US" smtClean="0"/>
              <a:t>80</a:t>
            </a:fld>
            <a:endParaRPr lang="en-US"/>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21824B3F-AAE0-9F43-9783-2E6A151665D6}"/>
                  </a:ext>
                </a:extLst>
              </p:cNvPr>
              <p:cNvSpPr/>
              <p:nvPr/>
            </p:nvSpPr>
            <p:spPr>
              <a:xfrm>
                <a:off x="838199" y="1443107"/>
                <a:ext cx="10892883" cy="1815882"/>
              </a:xfrm>
              <a:prstGeom prst="rect">
                <a:avLst/>
              </a:prstGeom>
              <a:solidFill>
                <a:schemeClr val="accent1">
                  <a:lumMod val="20000"/>
                  <a:lumOff val="80000"/>
                </a:schemeClr>
              </a:solidFill>
            </p:spPr>
            <p:txBody>
              <a:bodyPr wrap="square">
                <a:spAutoFit/>
              </a:bodyPr>
              <a:lstStyle/>
              <a:p>
                <a:pPr marL="0" indent="0">
                  <a:buNone/>
                </a:pPr>
                <a:r>
                  <a:rPr lang="en-US" sz="2800" dirty="0"/>
                  <a:t>A </a:t>
                </a:r>
                <a:r>
                  <a:rPr lang="en-US" sz="2800" b="1" dirty="0"/>
                  <a:t>matching </a:t>
                </a:r>
                <a:r>
                  <a:rPr lang="en-US" sz="2800" dirty="0"/>
                  <a:t>M</a:t>
                </a:r>
                <a:r>
                  <a:rPr lang="en-US" sz="2800" b="1" dirty="0"/>
                  <a:t> </a:t>
                </a:r>
                <a:r>
                  <a:rPr lang="en-US" sz="2800" dirty="0"/>
                  <a:t>is a subset of the edges of G, in which there is at most one edge involving each individual and position.</a:t>
                </a:r>
              </a:p>
              <a:p>
                <a:pPr marL="0" indent="0">
                  <a:buNone/>
                </a:pPr>
                <a:r>
                  <a:rPr lang="en-US" sz="2800" dirty="0"/>
                  <a:t>A selection of individuals S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ℐ</m:t>
                    </m:r>
                  </m:oMath>
                </a14:m>
                <a:r>
                  <a:rPr lang="en-US" sz="2800" dirty="0"/>
                  <a:t> is </a:t>
                </a:r>
                <a:r>
                  <a:rPr lang="en-US" sz="2800" b="1" dirty="0"/>
                  <a:t>feasible</a:t>
                </a:r>
                <a:r>
                  <a:rPr lang="en-US" sz="2800" b="1" i="1" dirty="0"/>
                  <a:t> </a:t>
                </a:r>
                <a:r>
                  <a:rPr lang="en-US" sz="2800" dirty="0"/>
                  <a:t>if there is a matching of G that assigns each individual in S to a position.</a:t>
                </a:r>
              </a:p>
            </p:txBody>
          </p:sp>
        </mc:Choice>
        <mc:Fallback xmlns="">
          <p:sp>
            <p:nvSpPr>
              <p:cNvPr id="30" name="Rectangle 29">
                <a:extLst>
                  <a:ext uri="{FF2B5EF4-FFF2-40B4-BE49-F238E27FC236}">
                    <a16:creationId xmlns:a16="http://schemas.microsoft.com/office/drawing/2014/main" id="{21824B3F-AAE0-9F43-9783-2E6A151665D6}"/>
                  </a:ext>
                </a:extLst>
              </p:cNvPr>
              <p:cNvSpPr>
                <a:spLocks noRot="1" noChangeAspect="1" noMove="1" noResize="1" noEditPoints="1" noAdjustHandles="1" noChangeArrowheads="1" noChangeShapeType="1" noTextEdit="1"/>
              </p:cNvSpPr>
              <p:nvPr/>
            </p:nvSpPr>
            <p:spPr>
              <a:xfrm>
                <a:off x="838199" y="1443107"/>
                <a:ext cx="10892883" cy="1815882"/>
              </a:xfrm>
              <a:prstGeom prst="rect">
                <a:avLst/>
              </a:prstGeom>
              <a:blipFill>
                <a:blip r:embed="rId2"/>
                <a:stretch>
                  <a:fillRect l="-1048" t="-3472" r="-116"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5735A6-AF3D-EF7F-7F82-4EDF2335A8BF}"/>
                  </a:ext>
                </a:extLst>
              </p:cNvPr>
              <p:cNvSpPr txBox="1"/>
              <p:nvPr/>
            </p:nvSpPr>
            <p:spPr>
              <a:xfrm>
                <a:off x="838198" y="3688408"/>
                <a:ext cx="10892883" cy="2246769"/>
              </a:xfrm>
              <a:prstGeom prst="rect">
                <a:avLst/>
              </a:prstGeom>
              <a:solidFill>
                <a:schemeClr val="accent1">
                  <a:lumMod val="20000"/>
                  <a:lumOff val="80000"/>
                </a:schemeClr>
              </a:solidFill>
            </p:spPr>
            <p:txBody>
              <a:bodyPr wrap="square">
                <a:spAutoFit/>
              </a:bodyPr>
              <a:lstStyle/>
              <a:p>
                <a:r>
                  <a:rPr lang="en-US" sz="2800" dirty="0">
                    <a:solidFill>
                      <a:srgbClr val="2D3B45"/>
                    </a:solidFill>
                    <a:latin typeface="LatoWeb"/>
                  </a:rPr>
                  <a:t>A feasible selection </a:t>
                </a:r>
                <a:r>
                  <a:rPr lang="en-US" sz="2800" b="1" dirty="0">
                    <a:solidFill>
                      <a:srgbClr val="2D3B45"/>
                    </a:solidFill>
                    <a:latin typeface="LatoWeb"/>
                  </a:rPr>
                  <a:t>maximizes selected applicants </a:t>
                </a:r>
                <a:r>
                  <a:rPr lang="en-US" sz="2800" dirty="0">
                    <a:solidFill>
                      <a:srgbClr val="2D3B45"/>
                    </a:solidFill>
                    <a:latin typeface="LatoWeb"/>
                  </a:rPr>
                  <a:t>if no other feasible selection selects strictly more applicants.</a:t>
                </a:r>
              </a:p>
              <a:p>
                <a:endParaRPr lang="en-US" sz="2800" dirty="0">
                  <a:solidFill>
                    <a:srgbClr val="2D3B45"/>
                  </a:solidFill>
                  <a:latin typeface="LatoWeb"/>
                </a:endParaRPr>
              </a:p>
              <a:p>
                <a:r>
                  <a:rPr lang="en-US" sz="2800" dirty="0">
                    <a:solidFill>
                      <a:srgbClr val="2D3B45"/>
                    </a:solidFill>
                    <a:latin typeface="LatoWeb"/>
                  </a:rPr>
                  <a:t>Selection S </a:t>
                </a:r>
                <a:r>
                  <a:rPr lang="en-US" sz="2800" b="1" dirty="0">
                    <a:solidFill>
                      <a:srgbClr val="2D3B45"/>
                    </a:solidFill>
                    <a:latin typeface="LatoWeb"/>
                  </a:rPr>
                  <a:t>priority dominates </a:t>
                </a:r>
                <a:r>
                  <a:rPr lang="en-US" sz="2800" dirty="0">
                    <a:solidFill>
                      <a:srgbClr val="2D3B45"/>
                    </a:solidFill>
                    <a:latin typeface="LatoWeb"/>
                  </a:rPr>
                  <a:t>selection S’ if S selects at least as many of the </a:t>
                </a:r>
                <a14:m>
                  <m:oMath xmlns:m="http://schemas.openxmlformats.org/officeDocument/2006/math">
                    <m:r>
                      <a:rPr lang="en-US" sz="2800" b="0" i="1" smtClean="0">
                        <a:solidFill>
                          <a:srgbClr val="2D3B45"/>
                        </a:solidFill>
                        <a:latin typeface="Cambria Math" panose="02040503050406030204" pitchFamily="18" charset="0"/>
                      </a:rPr>
                      <m:t>𝑘</m:t>
                    </m:r>
                  </m:oMath>
                </a14:m>
                <a:r>
                  <a:rPr lang="en-US" sz="2800" dirty="0">
                    <a:solidFill>
                      <a:srgbClr val="2D3B45"/>
                    </a:solidFill>
                    <a:latin typeface="LatoWeb"/>
                  </a:rPr>
                  <a:t> highest-ranked applicants, for </a:t>
                </a:r>
                <a:r>
                  <a:rPr lang="en-US" sz="2800" i="1" u="sng" dirty="0">
                    <a:solidFill>
                      <a:srgbClr val="2D3B45"/>
                    </a:solidFill>
                    <a:latin typeface="LatoWeb"/>
                  </a:rPr>
                  <a:t>every</a:t>
                </a:r>
                <a:r>
                  <a:rPr lang="en-US" sz="2800" i="1" dirty="0">
                    <a:solidFill>
                      <a:srgbClr val="2D3B45"/>
                    </a:solidFill>
                    <a:latin typeface="LatoWeb"/>
                  </a:rPr>
                  <a:t> </a:t>
                </a:r>
                <a:r>
                  <a:rPr lang="en-US" sz="2800" dirty="0">
                    <a:solidFill>
                      <a:srgbClr val="2D3B45"/>
                    </a:solidFill>
                    <a:latin typeface="LatoWeb"/>
                  </a:rPr>
                  <a:t>value of </a:t>
                </a:r>
                <a14:m>
                  <m:oMath xmlns:m="http://schemas.openxmlformats.org/officeDocument/2006/math">
                    <m:r>
                      <a:rPr lang="en-US" sz="2800" b="0" i="1" smtClean="0">
                        <a:solidFill>
                          <a:srgbClr val="2D3B45"/>
                        </a:solidFill>
                        <a:latin typeface="Cambria Math" panose="02040503050406030204" pitchFamily="18" charset="0"/>
                      </a:rPr>
                      <m:t>𝑘</m:t>
                    </m:r>
                  </m:oMath>
                </a14:m>
                <a:r>
                  <a:rPr lang="en-US" sz="2800" dirty="0">
                    <a:solidFill>
                      <a:srgbClr val="2D3B45"/>
                    </a:solidFill>
                    <a:latin typeface="LatoWeb"/>
                  </a:rPr>
                  <a:t>.</a:t>
                </a:r>
              </a:p>
            </p:txBody>
          </p:sp>
        </mc:Choice>
        <mc:Fallback xmlns="">
          <p:sp>
            <p:nvSpPr>
              <p:cNvPr id="5" name="TextBox 4">
                <a:extLst>
                  <a:ext uri="{FF2B5EF4-FFF2-40B4-BE49-F238E27FC236}">
                    <a16:creationId xmlns:a16="http://schemas.microsoft.com/office/drawing/2014/main" id="{9B5735A6-AF3D-EF7F-7F82-4EDF2335A8BF}"/>
                  </a:ext>
                </a:extLst>
              </p:cNvPr>
              <p:cNvSpPr txBox="1">
                <a:spLocks noRot="1" noChangeAspect="1" noMove="1" noResize="1" noEditPoints="1" noAdjustHandles="1" noChangeArrowheads="1" noChangeShapeType="1" noTextEdit="1"/>
              </p:cNvSpPr>
              <p:nvPr/>
            </p:nvSpPr>
            <p:spPr>
              <a:xfrm>
                <a:off x="838198" y="3688408"/>
                <a:ext cx="10892883" cy="2246769"/>
              </a:xfrm>
              <a:prstGeom prst="rect">
                <a:avLst/>
              </a:prstGeom>
              <a:blipFill>
                <a:blip r:embed="rId3"/>
                <a:stretch>
                  <a:fillRect l="-1048" t="-2809" b="-6742"/>
                </a:stretch>
              </a:blipFill>
            </p:spPr>
            <p:txBody>
              <a:bodyPr/>
              <a:lstStyle/>
              <a:p>
                <a:r>
                  <a:rPr lang="en-US">
                    <a:noFill/>
                  </a:rPr>
                  <a:t> </a:t>
                </a:r>
              </a:p>
            </p:txBody>
          </p:sp>
        </mc:Fallback>
      </mc:AlternateContent>
    </p:spTree>
    <p:extLst>
      <p:ext uri="{BB962C8B-B14F-4D97-AF65-F5344CB8AC3E}">
        <p14:creationId xmlns:p14="http://schemas.microsoft.com/office/powerpoint/2010/main" val="35066348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24BE-F567-3ED9-6D99-2C1BCF24C8D6}"/>
              </a:ext>
            </a:extLst>
          </p:cNvPr>
          <p:cNvSpPr>
            <a:spLocks noGrp="1"/>
          </p:cNvSpPr>
          <p:nvPr>
            <p:ph type="title"/>
          </p:nvPr>
        </p:nvSpPr>
        <p:spPr/>
        <p:txBody>
          <a:bodyPr/>
          <a:lstStyle/>
          <a:p>
            <a:r>
              <a:rPr lang="en-US" dirty="0"/>
              <a:t>These are Stronger Requirements!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BB7067-AB31-CD6C-6483-84278F7C5459}"/>
                  </a:ext>
                </a:extLst>
              </p:cNvPr>
              <p:cNvSpPr>
                <a:spLocks noGrp="1"/>
              </p:cNvSpPr>
              <p:nvPr>
                <p:ph idx="1"/>
              </p:nvPr>
            </p:nvSpPr>
            <p:spPr>
              <a:xfrm>
                <a:off x="838200" y="1825625"/>
                <a:ext cx="11353800" cy="4351338"/>
              </a:xfrm>
            </p:spPr>
            <p:txBody>
              <a:bodyPr>
                <a:normAutofit lnSpcReduction="10000"/>
              </a:bodyPr>
              <a:lstStyle/>
              <a:p>
                <a:pPr marL="0" indent="0">
                  <a:buNone/>
                </a:pPr>
                <a:r>
                  <a:rPr lang="en-US" dirty="0"/>
                  <a:t>Non-wasteful </a:t>
                </a:r>
                <a14:m>
                  <m:oMath xmlns:m="http://schemas.openxmlformats.org/officeDocument/2006/math">
                    <m:r>
                      <a:rPr lang="en-US" b="0" i="1" smtClean="0">
                        <a:latin typeface="Cambria Math" panose="02040503050406030204" pitchFamily="18" charset="0"/>
                      </a:rPr>
                      <m:t>⇔</m:t>
                    </m:r>
                  </m:oMath>
                </a14:m>
                <a:r>
                  <a:rPr lang="en-US" dirty="0"/>
                  <a:t> maxim</a:t>
                </a:r>
                <a:r>
                  <a:rPr lang="en-US" u="sng" dirty="0"/>
                  <a:t>a</a:t>
                </a:r>
                <a:r>
                  <a:rPr lang="en-US" dirty="0"/>
                  <a:t>l matching in G.</a:t>
                </a:r>
              </a:p>
              <a:p>
                <a:pPr marL="0" indent="0">
                  <a:buNone/>
                </a:pPr>
                <a:r>
                  <a:rPr lang="en-US" dirty="0"/>
                  <a:t>Maximize selected applicants </a:t>
                </a:r>
                <a14:m>
                  <m:oMath xmlns:m="http://schemas.openxmlformats.org/officeDocument/2006/math">
                    <m:r>
                      <a:rPr lang="en-US" b="0" i="1" smtClean="0">
                        <a:latin typeface="Cambria Math" panose="02040503050406030204" pitchFamily="18" charset="0"/>
                      </a:rPr>
                      <m:t>⇔</m:t>
                    </m:r>
                  </m:oMath>
                </a14:m>
                <a:r>
                  <a:rPr lang="en-US" dirty="0"/>
                  <a:t> associated with maxim</a:t>
                </a:r>
                <a:r>
                  <a:rPr lang="en-US" u="sng" dirty="0"/>
                  <a:t>um</a:t>
                </a:r>
                <a:r>
                  <a:rPr lang="en-US" dirty="0"/>
                  <a:t> matching in G.</a:t>
                </a:r>
              </a:p>
              <a:p>
                <a:pPr marL="0" indent="0">
                  <a:buNone/>
                </a:pPr>
                <a:endParaRPr lang="en-US" dirty="0"/>
              </a:p>
              <a:p>
                <a:pPr marL="0" indent="0">
                  <a:buNone/>
                </a:pPr>
                <a:r>
                  <a:rPr lang="en-US" dirty="0"/>
                  <a:t>S is feasible and priority dominates all other feasible selections </a:t>
                </a:r>
                <a14:m>
                  <m:oMath xmlns:m="http://schemas.openxmlformats.org/officeDocument/2006/math">
                    <m:r>
                      <a:rPr lang="en-US" b="0" i="1" smtClean="0">
                        <a:latin typeface="Cambria Math" panose="02040503050406030204" pitchFamily="18" charset="0"/>
                      </a:rPr>
                      <m:t>⇒</m:t>
                    </m:r>
                  </m:oMath>
                </a14:m>
                <a:r>
                  <a:rPr lang="en-US" dirty="0"/>
                  <a:t> </a:t>
                </a:r>
              </a:p>
              <a:p>
                <a:pPr marL="0" indent="0">
                  <a:buNone/>
                </a:pPr>
                <a:r>
                  <a:rPr lang="en-US" dirty="0"/>
                  <a:t>	any matching associated with S is non-wasteful and respects priorities.</a:t>
                </a:r>
              </a:p>
              <a:p>
                <a:pPr marL="0" indent="0">
                  <a:buNone/>
                </a:pPr>
                <a:endParaRPr lang="en-US" dirty="0"/>
              </a:p>
              <a:p>
                <a:pPr marL="0" indent="0">
                  <a:buNone/>
                </a:pPr>
                <a:r>
                  <a:rPr lang="en-US" dirty="0"/>
                  <a:t>Previous example showed: </a:t>
                </a:r>
              </a:p>
              <a:p>
                <a:pPr marL="0" indent="0">
                  <a:buNone/>
                </a:pPr>
                <a:r>
                  <a:rPr lang="en-US" dirty="0"/>
                  <a:t>Precedence algorithms are non-wasteful and respect priorities, but may not maximize selected applicants or priority dominate other feasible selections</a:t>
                </a:r>
              </a:p>
            </p:txBody>
          </p:sp>
        </mc:Choice>
        <mc:Fallback xmlns="">
          <p:sp>
            <p:nvSpPr>
              <p:cNvPr id="3" name="Content Placeholder 2">
                <a:extLst>
                  <a:ext uri="{FF2B5EF4-FFF2-40B4-BE49-F238E27FC236}">
                    <a16:creationId xmlns:a16="http://schemas.microsoft.com/office/drawing/2014/main" id="{65BB7067-AB31-CD6C-6483-84278F7C5459}"/>
                  </a:ext>
                </a:extLst>
              </p:cNvPr>
              <p:cNvSpPr>
                <a:spLocks noGrp="1" noRot="1" noChangeAspect="1" noMove="1" noResize="1" noEditPoints="1" noAdjustHandles="1" noChangeArrowheads="1" noChangeShapeType="1" noTextEdit="1"/>
              </p:cNvSpPr>
              <p:nvPr>
                <p:ph idx="1"/>
              </p:nvPr>
            </p:nvSpPr>
            <p:spPr>
              <a:xfrm>
                <a:off x="838200" y="1825625"/>
                <a:ext cx="11353800" cy="4351338"/>
              </a:xfrm>
              <a:blipFill>
                <a:blip r:embed="rId2"/>
                <a:stretch>
                  <a:fillRect l="-1117" t="-3198" r="-1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8318C9-DAC8-980A-7F88-0E6BBB0D7D95}"/>
              </a:ext>
            </a:extLst>
          </p:cNvPr>
          <p:cNvSpPr>
            <a:spLocks noGrp="1"/>
          </p:cNvSpPr>
          <p:nvPr>
            <p:ph type="sldNum" sz="quarter" idx="12"/>
          </p:nvPr>
        </p:nvSpPr>
        <p:spPr/>
        <p:txBody>
          <a:bodyPr/>
          <a:lstStyle/>
          <a:p>
            <a:fld id="{9E969584-4773-A84E-8391-EEC4BE76D611}" type="slidenum">
              <a:rPr lang="en-US" smtClean="0"/>
              <a:t>81</a:t>
            </a:fld>
            <a:endParaRPr lang="en-US"/>
          </a:p>
        </p:txBody>
      </p:sp>
    </p:spTree>
    <p:extLst>
      <p:ext uri="{BB962C8B-B14F-4D97-AF65-F5344CB8AC3E}">
        <p14:creationId xmlns:p14="http://schemas.microsoft.com/office/powerpoint/2010/main" val="844520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EDE3-19FB-E8F8-DA5A-B039540B1A39}"/>
              </a:ext>
            </a:extLst>
          </p:cNvPr>
          <p:cNvSpPr>
            <a:spLocks noGrp="1"/>
          </p:cNvSpPr>
          <p:nvPr>
            <p:ph type="title"/>
          </p:nvPr>
        </p:nvSpPr>
        <p:spPr/>
        <p:txBody>
          <a:bodyPr/>
          <a:lstStyle/>
          <a:p>
            <a:r>
              <a:rPr lang="en-US" dirty="0"/>
              <a:t>What if Reserves Have Special Structure?</a:t>
            </a:r>
          </a:p>
        </p:txBody>
      </p:sp>
      <p:sp>
        <p:nvSpPr>
          <p:cNvPr id="4" name="Slide Number Placeholder 3">
            <a:extLst>
              <a:ext uri="{FF2B5EF4-FFF2-40B4-BE49-F238E27FC236}">
                <a16:creationId xmlns:a16="http://schemas.microsoft.com/office/drawing/2014/main" id="{9FCF7BF9-3700-6B5C-9E62-EE0A3F85FC7B}"/>
              </a:ext>
            </a:extLst>
          </p:cNvPr>
          <p:cNvSpPr>
            <a:spLocks noGrp="1"/>
          </p:cNvSpPr>
          <p:nvPr>
            <p:ph type="sldNum" sz="quarter" idx="12"/>
          </p:nvPr>
        </p:nvSpPr>
        <p:spPr/>
        <p:txBody>
          <a:bodyPr/>
          <a:lstStyle/>
          <a:p>
            <a:fld id="{9E969584-4773-A84E-8391-EEC4BE76D611}" type="slidenum">
              <a:rPr lang="en-US" smtClean="0"/>
              <a:t>82</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4C1FBD9-98A0-ED46-9267-1D811D340C59}"/>
                  </a:ext>
                </a:extLst>
              </p:cNvPr>
              <p:cNvSpPr txBox="1">
                <a:spLocks/>
              </p:cNvSpPr>
              <p:nvPr/>
            </p:nvSpPr>
            <p:spPr>
              <a:xfrm>
                <a:off x="847493" y="2378108"/>
                <a:ext cx="10515602" cy="1728554"/>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Theorem. </a:t>
                </a:r>
                <a:r>
                  <a:rPr lang="en-US" dirty="0"/>
                  <a:t>Suppose the sets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𝐺</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e>
                        </m:d>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𝒫</m:t>
                        </m:r>
                      </m:sub>
                    </m:sSub>
                  </m:oMath>
                </a14:m>
                <a:r>
                  <a:rPr lang="en-US" b="1" dirty="0"/>
                  <a:t> </a:t>
                </a:r>
                <a:r>
                  <a:rPr lang="en-US" dirty="0"/>
                  <a:t>are nested. Then any precedence algorithm that processes more narrowly targeted positions first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𝐺</m:t>
                        </m:r>
                      </m:sub>
                    </m:sSub>
                    <m:d>
                      <m:dPr>
                        <m:ctrlPr>
                          <a:rPr lang="en-US" i="1">
                            <a:latin typeface="Cambria Math" panose="02040503050406030204" pitchFamily="18" charset="0"/>
                          </a:rPr>
                        </m:ctrlPr>
                      </m:dPr>
                      <m:e>
                        <m:r>
                          <a:rPr lang="en-US" i="1">
                            <a:latin typeface="Cambria Math" panose="02040503050406030204" pitchFamily="18" charset="0"/>
                          </a:rPr>
                          <m:t>𝑝</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𝐺</m:t>
                        </m:r>
                      </m:sub>
                    </m:sSub>
                    <m:d>
                      <m:dPr>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panose="02040503050406030204" pitchFamily="18" charset="0"/>
                              </a:rPr>
                              <m:t>𝑝</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𝑝</m:t>
                    </m:r>
                    <m:r>
                      <a:rPr lang="es-ES_tradnl" i="1" dirty="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finds a feasible selection that priority dominates all others.</a:t>
                </a:r>
              </a:p>
            </p:txBody>
          </p:sp>
        </mc:Choice>
        <mc:Fallback xmlns="">
          <p:sp>
            <p:nvSpPr>
              <p:cNvPr id="6" name="Content Placeholder 2">
                <a:extLst>
                  <a:ext uri="{FF2B5EF4-FFF2-40B4-BE49-F238E27FC236}">
                    <a16:creationId xmlns:a16="http://schemas.microsoft.com/office/drawing/2014/main" id="{E4C1FBD9-98A0-ED46-9267-1D811D340C59}"/>
                  </a:ext>
                </a:extLst>
              </p:cNvPr>
              <p:cNvSpPr txBox="1">
                <a:spLocks noRot="1" noChangeAspect="1" noMove="1" noResize="1" noEditPoints="1" noAdjustHandles="1" noChangeArrowheads="1" noChangeShapeType="1" noTextEdit="1"/>
              </p:cNvSpPr>
              <p:nvPr/>
            </p:nvSpPr>
            <p:spPr>
              <a:xfrm>
                <a:off x="847493" y="2378108"/>
                <a:ext cx="10515602" cy="1728554"/>
              </a:xfrm>
              <a:prstGeom prst="rect">
                <a:avLst/>
              </a:prstGeom>
              <a:blipFill>
                <a:blip r:embed="rId2"/>
                <a:stretch>
                  <a:fillRect l="-1206" t="-5109" r="-1086" b="-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1254A9-0AB7-7CDD-05BD-B37D9614794B}"/>
                  </a:ext>
                </a:extLst>
              </p:cNvPr>
              <p:cNvSpPr txBox="1"/>
              <p:nvPr/>
            </p:nvSpPr>
            <p:spPr>
              <a:xfrm>
                <a:off x="847493" y="1690688"/>
                <a:ext cx="8832161" cy="523220"/>
              </a:xfrm>
              <a:prstGeom prst="rect">
                <a:avLst/>
              </a:prstGeom>
              <a:noFill/>
            </p:spPr>
            <p:txBody>
              <a:bodyPr wrap="none" rtlCol="0">
                <a:spAutoFit/>
              </a:bodyPr>
              <a:lstStyle/>
              <a:p>
                <a:r>
                  <a:rPr lang="en-US" sz="2800" b="0" dirty="0"/>
                  <a:t>Let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𝐺</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e>
                    </m:d>
                  </m:oMath>
                </a14:m>
                <a:r>
                  <a:rPr lang="en-US" sz="2800" dirty="0"/>
                  <a:t> denote applicants who are eligible for position </a:t>
                </a:r>
                <a14:m>
                  <m:oMath xmlns:m="http://schemas.openxmlformats.org/officeDocument/2006/math">
                    <m:r>
                      <a:rPr lang="en-US" sz="2800" b="0" i="1" smtClean="0">
                        <a:latin typeface="Cambria Math" panose="02040503050406030204" pitchFamily="18" charset="0"/>
                      </a:rPr>
                      <m:t>𝑝</m:t>
                    </m:r>
                  </m:oMath>
                </a14:m>
                <a:r>
                  <a:rPr lang="en-US" sz="2800" dirty="0"/>
                  <a:t>.</a:t>
                </a:r>
              </a:p>
            </p:txBody>
          </p:sp>
        </mc:Choice>
        <mc:Fallback xmlns="">
          <p:sp>
            <p:nvSpPr>
              <p:cNvPr id="10" name="TextBox 9">
                <a:extLst>
                  <a:ext uri="{FF2B5EF4-FFF2-40B4-BE49-F238E27FC236}">
                    <a16:creationId xmlns:a16="http://schemas.microsoft.com/office/drawing/2014/main" id="{9D1254A9-0AB7-7CDD-05BD-B37D9614794B}"/>
                  </a:ext>
                </a:extLst>
              </p:cNvPr>
              <p:cNvSpPr txBox="1">
                <a:spLocks noRot="1" noChangeAspect="1" noMove="1" noResize="1" noEditPoints="1" noAdjustHandles="1" noChangeArrowheads="1" noChangeShapeType="1" noTextEdit="1"/>
              </p:cNvSpPr>
              <p:nvPr/>
            </p:nvSpPr>
            <p:spPr>
              <a:xfrm>
                <a:off x="847493" y="1690688"/>
                <a:ext cx="8832161" cy="523220"/>
              </a:xfrm>
              <a:prstGeom prst="rect">
                <a:avLst/>
              </a:prstGeom>
              <a:blipFill>
                <a:blip r:embed="rId3"/>
                <a:stretch>
                  <a:fillRect l="-1435" t="-9302" r="-430" b="-302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B38ED71-D5BA-4064-D4B5-6DF422763763}"/>
              </a:ext>
            </a:extLst>
          </p:cNvPr>
          <p:cNvSpPr txBox="1"/>
          <p:nvPr/>
        </p:nvSpPr>
        <p:spPr>
          <a:xfrm>
            <a:off x="838200" y="4479892"/>
            <a:ext cx="10515600" cy="2000548"/>
          </a:xfrm>
          <a:prstGeom prst="rect">
            <a:avLst/>
          </a:prstGeom>
          <a:noFill/>
        </p:spPr>
        <p:txBody>
          <a:bodyPr wrap="square" rtlCol="0">
            <a:spAutoFit/>
          </a:bodyPr>
          <a:lstStyle/>
          <a:p>
            <a:r>
              <a:rPr lang="en-US" sz="2800" b="1" dirty="0"/>
              <a:t>Implication: </a:t>
            </a:r>
            <a:r>
              <a:rPr lang="en-US" sz="2800" dirty="0"/>
              <a:t>in H1B setting, there are two types of position. </a:t>
            </a:r>
          </a:p>
          <a:p>
            <a:r>
              <a:rPr lang="en-US" sz="2800" dirty="0"/>
              <a:t>Reserved positions are more narrowly targeted than unreserved ones.</a:t>
            </a:r>
          </a:p>
          <a:p>
            <a:endParaRPr lang="en-US" sz="1200" dirty="0"/>
          </a:p>
          <a:p>
            <a:r>
              <a:rPr lang="en-US" sz="2800" dirty="0"/>
              <a:t>Thus, filling reserved positions first (“Exemptions First”/”Minimum Guarantee”) priority dominates any other feasible selection.</a:t>
            </a:r>
          </a:p>
        </p:txBody>
      </p:sp>
    </p:spTree>
    <p:extLst>
      <p:ext uri="{BB962C8B-B14F-4D97-AF65-F5344CB8AC3E}">
        <p14:creationId xmlns:p14="http://schemas.microsoft.com/office/powerpoint/2010/main" val="32692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75A-1021-6807-4C25-22D3D48A7022}"/>
              </a:ext>
            </a:extLst>
          </p:cNvPr>
          <p:cNvSpPr>
            <a:spLocks noGrp="1"/>
          </p:cNvSpPr>
          <p:nvPr>
            <p:ph type="title"/>
          </p:nvPr>
        </p:nvSpPr>
        <p:spPr/>
        <p:txBody>
          <a:bodyPr/>
          <a:lstStyle/>
          <a:p>
            <a:r>
              <a:rPr lang="en-US" dirty="0"/>
              <a:t>Identities of Selected Applicants</a:t>
            </a:r>
          </a:p>
        </p:txBody>
      </p:sp>
      <p:sp>
        <p:nvSpPr>
          <p:cNvPr id="3" name="Content Placeholder 2">
            <a:extLst>
              <a:ext uri="{FF2B5EF4-FFF2-40B4-BE49-F238E27FC236}">
                <a16:creationId xmlns:a16="http://schemas.microsoft.com/office/drawing/2014/main" id="{E208E2B4-EBDA-393C-28FE-0093B0701ED6}"/>
              </a:ext>
            </a:extLst>
          </p:cNvPr>
          <p:cNvSpPr>
            <a:spLocks noGrp="1"/>
          </p:cNvSpPr>
          <p:nvPr>
            <p:ph idx="1"/>
          </p:nvPr>
        </p:nvSpPr>
        <p:spPr>
          <a:xfrm>
            <a:off x="838199" y="1825625"/>
            <a:ext cx="10803673" cy="4351338"/>
          </a:xfrm>
        </p:spPr>
        <p:txBody>
          <a:bodyPr/>
          <a:lstStyle/>
          <a:p>
            <a:pPr marL="0" indent="0">
              <a:buNone/>
            </a:pPr>
            <a:r>
              <a:rPr lang="en-US" dirty="0"/>
              <a:t>Previous result considered number and priority of selected applicants, but not their identity (i.e. how many advanced degree holders selected).</a:t>
            </a:r>
          </a:p>
          <a:p>
            <a:pPr marL="0" indent="0">
              <a:buNone/>
            </a:pPr>
            <a:endParaRPr lang="en-US" dirty="0">
              <a:solidFill>
                <a:srgbClr val="FF0000"/>
              </a:solidFill>
            </a:endParaRPr>
          </a:p>
          <a:p>
            <a:pPr marL="0" indent="0">
              <a:buNone/>
            </a:pPr>
            <a:r>
              <a:rPr lang="en-US" dirty="0">
                <a:solidFill>
                  <a:srgbClr val="FF0000"/>
                </a:solidFill>
              </a:rPr>
              <a:t>Might be best to put this in first class (even if I can’t define appropriate axioms until second class).</a:t>
            </a:r>
          </a:p>
        </p:txBody>
      </p:sp>
      <p:sp>
        <p:nvSpPr>
          <p:cNvPr id="4" name="Slide Number Placeholder 3">
            <a:extLst>
              <a:ext uri="{FF2B5EF4-FFF2-40B4-BE49-F238E27FC236}">
                <a16:creationId xmlns:a16="http://schemas.microsoft.com/office/drawing/2014/main" id="{F6697BB3-9020-1B10-E003-4BD26A60D529}"/>
              </a:ext>
            </a:extLst>
          </p:cNvPr>
          <p:cNvSpPr>
            <a:spLocks noGrp="1"/>
          </p:cNvSpPr>
          <p:nvPr>
            <p:ph type="sldNum" sz="quarter" idx="12"/>
          </p:nvPr>
        </p:nvSpPr>
        <p:spPr/>
        <p:txBody>
          <a:bodyPr/>
          <a:lstStyle/>
          <a:p>
            <a:fld id="{9E969584-4773-A84E-8391-EEC4BE76D611}" type="slidenum">
              <a:rPr lang="en-US" smtClean="0"/>
              <a:t>83</a:t>
            </a:fld>
            <a:endParaRPr lang="en-US"/>
          </a:p>
        </p:txBody>
      </p:sp>
    </p:spTree>
    <p:extLst>
      <p:ext uri="{BB962C8B-B14F-4D97-AF65-F5344CB8AC3E}">
        <p14:creationId xmlns:p14="http://schemas.microsoft.com/office/powerpoint/2010/main" val="19546163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7EBD-61D4-234E-A87C-34457C36E38B}"/>
              </a:ext>
            </a:extLst>
          </p:cNvPr>
          <p:cNvSpPr>
            <a:spLocks noGrp="1"/>
          </p:cNvSpPr>
          <p:nvPr>
            <p:ph type="title"/>
          </p:nvPr>
        </p:nvSpPr>
        <p:spPr/>
        <p:txBody>
          <a:bodyPr/>
          <a:lstStyle/>
          <a:p>
            <a:r>
              <a:rPr lang="en-US" dirty="0"/>
              <a:t>Maximizing (or minimizing) </a:t>
            </a:r>
            <a:br>
              <a:rPr lang="en-US" dirty="0"/>
            </a:br>
            <a:r>
              <a:rPr lang="en-US" dirty="0"/>
              <a:t>successful degree holders</a:t>
            </a:r>
          </a:p>
        </p:txBody>
      </p:sp>
      <p:sp>
        <p:nvSpPr>
          <p:cNvPr id="3" name="Content Placeholder 2">
            <a:extLst>
              <a:ext uri="{FF2B5EF4-FFF2-40B4-BE49-F238E27FC236}">
                <a16:creationId xmlns:a16="http://schemas.microsoft.com/office/drawing/2014/main" id="{431230D4-FC8E-2547-AB22-41E553C086B8}"/>
              </a:ext>
            </a:extLst>
          </p:cNvPr>
          <p:cNvSpPr>
            <a:spLocks noGrp="1"/>
          </p:cNvSpPr>
          <p:nvPr>
            <p:ph idx="1"/>
          </p:nvPr>
        </p:nvSpPr>
        <p:spPr>
          <a:xfrm>
            <a:off x="838199" y="1662906"/>
            <a:ext cx="10848975" cy="1146175"/>
          </a:xfrm>
        </p:spPr>
        <p:txBody>
          <a:bodyPr/>
          <a:lstStyle/>
          <a:p>
            <a:pPr marL="0" indent="0">
              <a:lnSpc>
                <a:spcPct val="100000"/>
              </a:lnSpc>
              <a:spcBef>
                <a:spcPts val="0"/>
              </a:spcBef>
              <a:buNone/>
            </a:pPr>
            <a:r>
              <a:rPr lang="en-US" dirty="0"/>
              <a:t>Exemptions First is feasible, non-wasteful, and respects priorities.</a:t>
            </a:r>
          </a:p>
          <a:p>
            <a:pPr marL="0" indent="0">
              <a:lnSpc>
                <a:spcPct val="100000"/>
              </a:lnSpc>
              <a:spcBef>
                <a:spcPts val="0"/>
              </a:spcBef>
              <a:buNone/>
            </a:pPr>
            <a:r>
              <a:rPr lang="en-US" dirty="0"/>
              <a:t>Over and Above is feasible, non-wasteful, and respects priorities.</a:t>
            </a:r>
          </a:p>
        </p:txBody>
      </p:sp>
      <p:sp>
        <p:nvSpPr>
          <p:cNvPr id="4" name="Slide Number Placeholder 3">
            <a:extLst>
              <a:ext uri="{FF2B5EF4-FFF2-40B4-BE49-F238E27FC236}">
                <a16:creationId xmlns:a16="http://schemas.microsoft.com/office/drawing/2014/main" id="{38E1E798-86AB-9544-8E24-A6741F30D7D4}"/>
              </a:ext>
            </a:extLst>
          </p:cNvPr>
          <p:cNvSpPr>
            <a:spLocks noGrp="1"/>
          </p:cNvSpPr>
          <p:nvPr>
            <p:ph type="sldNum" sz="quarter" idx="12"/>
          </p:nvPr>
        </p:nvSpPr>
        <p:spPr/>
        <p:txBody>
          <a:bodyPr/>
          <a:lstStyle/>
          <a:p>
            <a:fld id="{9E969584-4773-A84E-8391-EEC4BE76D611}" type="slidenum">
              <a:rPr lang="en-US" smtClean="0"/>
              <a:t>84</a:t>
            </a:fld>
            <a:endParaRPr lang="en-US"/>
          </a:p>
        </p:txBody>
      </p:sp>
      <p:sp>
        <p:nvSpPr>
          <p:cNvPr id="5" name="Content Placeholder 2">
            <a:extLst>
              <a:ext uri="{FF2B5EF4-FFF2-40B4-BE49-F238E27FC236}">
                <a16:creationId xmlns:a16="http://schemas.microsoft.com/office/drawing/2014/main" id="{24FF85A1-68D7-6943-BEA0-1A2D4E2E2416}"/>
              </a:ext>
            </a:extLst>
          </p:cNvPr>
          <p:cNvSpPr txBox="1">
            <a:spLocks/>
          </p:cNvSpPr>
          <p:nvPr/>
        </p:nvSpPr>
        <p:spPr>
          <a:xfrm>
            <a:off x="838199" y="2753518"/>
            <a:ext cx="10515602" cy="2706688"/>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Theorem. </a:t>
            </a:r>
            <a:r>
              <a:rPr lang="en-US" dirty="0"/>
              <a:t>(Pathak, Rees-Jones, </a:t>
            </a:r>
            <a:r>
              <a:rPr lang="en-US" dirty="0" err="1"/>
              <a:t>Sonmez</a:t>
            </a:r>
            <a:r>
              <a:rPr lang="en-US" dirty="0"/>
              <a:t>)</a:t>
            </a:r>
          </a:p>
          <a:p>
            <a:pPr marL="0" indent="0">
              <a:buFont typeface="Arial" panose="020B0604020202020204" pitchFamily="34" charset="0"/>
              <a:buNone/>
            </a:pPr>
            <a:r>
              <a:rPr lang="en-US" dirty="0"/>
              <a:t>Among feasible non-wasteful allocations that respect priorities,</a:t>
            </a:r>
          </a:p>
          <a:p>
            <a:pPr marL="514350" indent="-514350">
              <a:buFont typeface="+mj-lt"/>
              <a:buAutoNum type="arabicPeriod"/>
            </a:pPr>
            <a:r>
              <a:rPr lang="en-US" dirty="0"/>
              <a:t>Exemptions first selects the </a:t>
            </a:r>
            <a:r>
              <a:rPr lang="en-US" i="1" dirty="0"/>
              <a:t>fewest </a:t>
            </a:r>
            <a:r>
              <a:rPr lang="en-US" dirty="0"/>
              <a:t>reserve-eligible applicants, and the </a:t>
            </a:r>
            <a:r>
              <a:rPr lang="en-US" i="1" dirty="0"/>
              <a:t>most </a:t>
            </a:r>
            <a:r>
              <a:rPr lang="en-US" dirty="0"/>
              <a:t>candidates who are not reserve-eligible. </a:t>
            </a:r>
          </a:p>
          <a:p>
            <a:pPr marL="514350" indent="-514350">
              <a:buFont typeface="+mj-lt"/>
              <a:buAutoNum type="arabicPeriod"/>
            </a:pPr>
            <a:r>
              <a:rPr lang="en-US" dirty="0"/>
              <a:t>Over and Above selects the </a:t>
            </a:r>
            <a:r>
              <a:rPr lang="en-US" i="1" dirty="0"/>
              <a:t>most </a:t>
            </a:r>
            <a:r>
              <a:rPr lang="en-US" dirty="0"/>
              <a:t>reserve-eligible applicants, and the </a:t>
            </a:r>
            <a:r>
              <a:rPr lang="en-US" i="1" dirty="0"/>
              <a:t>fewest </a:t>
            </a:r>
            <a:r>
              <a:rPr lang="en-US" dirty="0"/>
              <a:t>candidates who are not reserve-eligible. </a:t>
            </a:r>
          </a:p>
          <a:p>
            <a:pPr marL="514350" indent="-514350">
              <a:buFont typeface="+mj-lt"/>
              <a:buAutoNum type="arabicPeriod"/>
            </a:pPr>
            <a:endParaRPr lang="en-US" dirty="0"/>
          </a:p>
          <a:p>
            <a:pPr marL="514350" indent="-514350">
              <a:buFont typeface="+mj-lt"/>
              <a:buAutoNum type="arabicPeriod"/>
            </a:pPr>
            <a:endParaRPr lang="en-US" dirty="0"/>
          </a:p>
          <a:p>
            <a:pPr marL="0" indent="0">
              <a:buFont typeface="Arial" panose="020B0604020202020204" pitchFamily="34" charset="0"/>
              <a:buNone/>
            </a:pPr>
            <a:endParaRPr lang="en-US" b="1" dirty="0"/>
          </a:p>
        </p:txBody>
      </p:sp>
      <p:sp>
        <p:nvSpPr>
          <p:cNvPr id="6" name="TextBox 5">
            <a:extLst>
              <a:ext uri="{FF2B5EF4-FFF2-40B4-BE49-F238E27FC236}">
                <a16:creationId xmlns:a16="http://schemas.microsoft.com/office/drawing/2014/main" id="{FCC3B066-8FB1-2043-90C7-ACD4B8862D2D}"/>
              </a:ext>
            </a:extLst>
          </p:cNvPr>
          <p:cNvSpPr txBox="1"/>
          <p:nvPr/>
        </p:nvSpPr>
        <p:spPr>
          <a:xfrm>
            <a:off x="838199" y="5607427"/>
            <a:ext cx="10801349" cy="954107"/>
          </a:xfrm>
          <a:prstGeom prst="rect">
            <a:avLst/>
          </a:prstGeom>
          <a:noFill/>
        </p:spPr>
        <p:txBody>
          <a:bodyPr wrap="square" rtlCol="0">
            <a:spAutoFit/>
          </a:bodyPr>
          <a:lstStyle/>
          <a:p>
            <a:r>
              <a:rPr lang="en-US" sz="2800" dirty="0"/>
              <a:t>These results hold for a single </a:t>
            </a:r>
            <a:r>
              <a:rPr lang="en-US" sz="2800" b="1" dirty="0"/>
              <a:t>fixed</a:t>
            </a:r>
            <a:r>
              <a:rPr lang="en-US" sz="2800" dirty="0"/>
              <a:t> priority order.</a:t>
            </a:r>
          </a:p>
          <a:p>
            <a:r>
              <a:rPr lang="en-US" sz="2800" dirty="0"/>
              <a:t>Changing how priorities are determined could have a big effect. </a:t>
            </a:r>
          </a:p>
        </p:txBody>
      </p:sp>
      <p:sp>
        <p:nvSpPr>
          <p:cNvPr id="7" name="TextBox 6">
            <a:extLst>
              <a:ext uri="{FF2B5EF4-FFF2-40B4-BE49-F238E27FC236}">
                <a16:creationId xmlns:a16="http://schemas.microsoft.com/office/drawing/2014/main" id="{2334BA4A-3AF9-DDE5-D50E-CAA7DBB98601}"/>
              </a:ext>
            </a:extLst>
          </p:cNvPr>
          <p:cNvSpPr txBox="1"/>
          <p:nvPr/>
        </p:nvSpPr>
        <p:spPr>
          <a:xfrm>
            <a:off x="7915275" y="385664"/>
            <a:ext cx="2986087" cy="923330"/>
          </a:xfrm>
          <a:prstGeom prst="rect">
            <a:avLst/>
          </a:prstGeom>
          <a:noFill/>
        </p:spPr>
        <p:txBody>
          <a:bodyPr wrap="square" rtlCol="0">
            <a:spAutoFit/>
          </a:bodyPr>
          <a:lstStyle/>
          <a:p>
            <a:r>
              <a:rPr lang="en-US" dirty="0">
                <a:solidFill>
                  <a:srgbClr val="FF0000"/>
                </a:solidFill>
              </a:rPr>
              <a:t>Not just number of students, actually identity of students (due to RP). Is this important?</a:t>
            </a:r>
          </a:p>
        </p:txBody>
      </p:sp>
    </p:spTree>
    <p:extLst>
      <p:ext uri="{BB962C8B-B14F-4D97-AF65-F5344CB8AC3E}">
        <p14:creationId xmlns:p14="http://schemas.microsoft.com/office/powerpoint/2010/main" val="29552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F490-7B48-ADDC-B984-385E97D4E2C5}"/>
              </a:ext>
            </a:extLst>
          </p:cNvPr>
          <p:cNvSpPr>
            <a:spLocks noGrp="1"/>
          </p:cNvSpPr>
          <p:nvPr>
            <p:ph type="title"/>
          </p:nvPr>
        </p:nvSpPr>
        <p:spPr/>
        <p:txBody>
          <a:bodyPr/>
          <a:lstStyle/>
          <a:p>
            <a:r>
              <a:rPr lang="en-US" dirty="0"/>
              <a:t>Finding “Good” Matchings in General</a:t>
            </a:r>
          </a:p>
        </p:txBody>
      </p:sp>
      <p:sp>
        <p:nvSpPr>
          <p:cNvPr id="3" name="Content Placeholder 2">
            <a:extLst>
              <a:ext uri="{FF2B5EF4-FFF2-40B4-BE49-F238E27FC236}">
                <a16:creationId xmlns:a16="http://schemas.microsoft.com/office/drawing/2014/main" id="{0E23C06B-67E2-0A73-F1DE-C81F1B614314}"/>
              </a:ext>
            </a:extLst>
          </p:cNvPr>
          <p:cNvSpPr>
            <a:spLocks noGrp="1"/>
          </p:cNvSpPr>
          <p:nvPr>
            <p:ph idx="1"/>
          </p:nvPr>
        </p:nvSpPr>
        <p:spPr>
          <a:xfrm>
            <a:off x="838199" y="1825624"/>
            <a:ext cx="10759069" cy="5032375"/>
          </a:xfrm>
        </p:spPr>
        <p:txBody>
          <a:bodyPr>
            <a:normAutofit lnSpcReduction="10000"/>
          </a:bodyPr>
          <a:lstStyle/>
          <a:p>
            <a:pPr marL="0" indent="0">
              <a:buNone/>
            </a:pPr>
            <a:r>
              <a:rPr lang="en-US" dirty="0"/>
              <a:t>If eligibility requirements do not induce a matroid, can we still maximize selected applicants? Priority dominate other selections?</a:t>
            </a:r>
          </a:p>
          <a:p>
            <a:pPr marL="0" indent="0">
              <a:buNone/>
            </a:pPr>
            <a:endParaRPr lang="en-US" dirty="0"/>
          </a:p>
          <a:p>
            <a:pPr marL="0" indent="0">
              <a:buNone/>
            </a:pPr>
            <a:r>
              <a:rPr lang="en-US" b="1" dirty="0"/>
              <a:t>Yes! </a:t>
            </a:r>
            <a:r>
              <a:rPr lang="en-US" dirty="0"/>
              <a:t>But we need a cleverer algorithm.</a:t>
            </a:r>
            <a:endParaRPr lang="en-US" b="1" dirty="0"/>
          </a:p>
          <a:p>
            <a:pPr marL="0" indent="0">
              <a:buNone/>
            </a:pPr>
            <a:endParaRPr lang="en-US" dirty="0"/>
          </a:p>
          <a:p>
            <a:pPr marL="0" indent="0">
              <a:buNone/>
            </a:pPr>
            <a:r>
              <a:rPr lang="en-US" dirty="0"/>
              <a:t>Maximum cardinality bipartite matching is a special case of the assignment problem, and can be solved by the Hungarian algorithm.</a:t>
            </a:r>
          </a:p>
          <a:p>
            <a:pPr marL="0" indent="0">
              <a:buNone/>
            </a:pPr>
            <a:r>
              <a:rPr lang="en-US" dirty="0"/>
              <a:t>(Also can be formulated as maximum flow problem, and solved by Edmonds-Karp algorithm, Dinitz’s algorithm, Hopcroft-Karp algorithm.)</a:t>
            </a:r>
          </a:p>
          <a:p>
            <a:pPr marL="0" indent="0">
              <a:buNone/>
            </a:pPr>
            <a:r>
              <a:rPr lang="en-US" dirty="0"/>
              <a:t>(Also can be formulated as an integer linear program, which is totally unimodular and thus can be solved by dropping integrality constraints.)</a:t>
            </a:r>
          </a:p>
          <a:p>
            <a:pPr marL="0" indent="0">
              <a:buNone/>
            </a:pPr>
            <a:endParaRPr lang="en-US" dirty="0"/>
          </a:p>
        </p:txBody>
      </p:sp>
      <p:sp>
        <p:nvSpPr>
          <p:cNvPr id="4" name="Slide Number Placeholder 3">
            <a:extLst>
              <a:ext uri="{FF2B5EF4-FFF2-40B4-BE49-F238E27FC236}">
                <a16:creationId xmlns:a16="http://schemas.microsoft.com/office/drawing/2014/main" id="{0EAC7F98-872D-5C02-8543-4DE874A1F3C9}"/>
              </a:ext>
            </a:extLst>
          </p:cNvPr>
          <p:cNvSpPr>
            <a:spLocks noGrp="1"/>
          </p:cNvSpPr>
          <p:nvPr>
            <p:ph type="sldNum" sz="quarter" idx="12"/>
          </p:nvPr>
        </p:nvSpPr>
        <p:spPr/>
        <p:txBody>
          <a:bodyPr/>
          <a:lstStyle/>
          <a:p>
            <a:fld id="{9E969584-4773-A84E-8391-EEC4BE76D611}" type="slidenum">
              <a:rPr lang="en-US" smtClean="0"/>
              <a:t>85</a:t>
            </a:fld>
            <a:endParaRPr lang="en-US"/>
          </a:p>
        </p:txBody>
      </p:sp>
    </p:spTree>
    <p:extLst>
      <p:ext uri="{BB962C8B-B14F-4D97-AF65-F5344CB8AC3E}">
        <p14:creationId xmlns:p14="http://schemas.microsoft.com/office/powerpoint/2010/main" val="39887584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1AB0-52A7-3BB1-C219-6B58AC1FAA54}"/>
              </a:ext>
            </a:extLst>
          </p:cNvPr>
          <p:cNvSpPr>
            <a:spLocks noGrp="1"/>
          </p:cNvSpPr>
          <p:nvPr>
            <p:ph type="title"/>
          </p:nvPr>
        </p:nvSpPr>
        <p:spPr/>
        <p:txBody>
          <a:bodyPr/>
          <a:lstStyle/>
          <a:p>
            <a:r>
              <a:rPr lang="en-US" dirty="0"/>
              <a:t>Minimum Cost Assignment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207390-AD25-D959-97CA-B50F2C90804E}"/>
                  </a:ext>
                </a:extLst>
              </p:cNvPr>
              <p:cNvSpPr>
                <a:spLocks noGrp="1"/>
              </p:cNvSpPr>
              <p:nvPr>
                <p:ph idx="1"/>
              </p:nvPr>
            </p:nvSpPr>
            <p:spPr/>
            <p:txBody>
              <a:bodyPr/>
              <a:lstStyle/>
              <a:p>
                <a:pPr marL="0" indent="0">
                  <a:buNone/>
                </a:pPr>
                <a:r>
                  <a:rPr lang="en-US" dirty="0"/>
                  <a:t>For every individual </a:t>
                </a:r>
                <a14:m>
                  <m:oMath xmlns:m="http://schemas.openxmlformats.org/officeDocument/2006/math">
                    <m:r>
                      <a:rPr lang="en-US" b="0" i="1" smtClean="0">
                        <a:latin typeface="Cambria Math" panose="02040503050406030204" pitchFamily="18" charset="0"/>
                      </a:rPr>
                      <m:t>𝑖</m:t>
                    </m:r>
                  </m:oMath>
                </a14:m>
                <a:r>
                  <a:rPr lang="en-US" dirty="0"/>
                  <a:t> and position </a:t>
                </a:r>
                <a14:m>
                  <m:oMath xmlns:m="http://schemas.openxmlformats.org/officeDocument/2006/math">
                    <m:r>
                      <a:rPr lang="en-US" b="0" i="1" smtClean="0">
                        <a:latin typeface="Cambria Math" panose="02040503050406030204" pitchFamily="18" charset="0"/>
                      </a:rPr>
                      <m:t>𝑝</m:t>
                    </m:r>
                  </m:oMath>
                </a14:m>
                <a:r>
                  <a:rPr lang="en-US" dirty="0"/>
                  <a:t>, there is a cost </a:t>
                </a:r>
                <a14:m>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oMath>
                </a14:m>
                <a:endParaRPr lang="en-US" b="0" dirty="0"/>
              </a:p>
              <a:p>
                <a:pPr marL="0" indent="0">
                  <a:buNone/>
                </a:pPr>
                <a:r>
                  <a:rPr lang="en-US" dirty="0"/>
                  <a:t>We wish to assign individuals to positions to minimize total cost.</a:t>
                </a:r>
              </a:p>
            </p:txBody>
          </p:sp>
        </mc:Choice>
        <mc:Fallback xmlns="">
          <p:sp>
            <p:nvSpPr>
              <p:cNvPr id="3" name="Content Placeholder 2">
                <a:extLst>
                  <a:ext uri="{FF2B5EF4-FFF2-40B4-BE49-F238E27FC236}">
                    <a16:creationId xmlns:a16="http://schemas.microsoft.com/office/drawing/2014/main" id="{B4207390-AD25-D959-97CA-B50F2C90804E}"/>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693A15C-7D75-66D1-A726-F80C73F8A4A6}"/>
              </a:ext>
            </a:extLst>
          </p:cNvPr>
          <p:cNvSpPr>
            <a:spLocks noGrp="1"/>
          </p:cNvSpPr>
          <p:nvPr>
            <p:ph type="sldNum" sz="quarter" idx="12"/>
          </p:nvPr>
        </p:nvSpPr>
        <p:spPr/>
        <p:txBody>
          <a:bodyPr/>
          <a:lstStyle/>
          <a:p>
            <a:fld id="{9E969584-4773-A84E-8391-EEC4BE76D611}" type="slidenum">
              <a:rPr lang="en-US" smtClean="0"/>
              <a:t>86</a:t>
            </a:fld>
            <a:endParaRPr lang="en-US"/>
          </a:p>
        </p:txBody>
      </p:sp>
      <p:sp>
        <p:nvSpPr>
          <p:cNvPr id="6" name="TextBox 5">
            <a:extLst>
              <a:ext uri="{FF2B5EF4-FFF2-40B4-BE49-F238E27FC236}">
                <a16:creationId xmlns:a16="http://schemas.microsoft.com/office/drawing/2014/main" id="{F8E21068-98BE-9122-1882-5AF458333C50}"/>
              </a:ext>
            </a:extLst>
          </p:cNvPr>
          <p:cNvSpPr txBox="1"/>
          <p:nvPr/>
        </p:nvSpPr>
        <p:spPr>
          <a:xfrm>
            <a:off x="838200" y="5402243"/>
            <a:ext cx="8303941" cy="954107"/>
          </a:xfrm>
          <a:prstGeom prst="rect">
            <a:avLst/>
          </a:prstGeom>
          <a:noFill/>
        </p:spPr>
        <p:txBody>
          <a:bodyPr wrap="square">
            <a:spAutoFit/>
          </a:bodyPr>
          <a:lstStyle/>
          <a:p>
            <a:r>
              <a:rPr lang="en-US" sz="2800" dirty="0"/>
              <a:t>https://</a:t>
            </a:r>
            <a:r>
              <a:rPr lang="en-US" sz="2800" dirty="0" err="1"/>
              <a:t>en.wikipedia.org</a:t>
            </a:r>
            <a:r>
              <a:rPr lang="en-US" sz="2800" dirty="0"/>
              <a:t>/wiki/</a:t>
            </a:r>
            <a:r>
              <a:rPr lang="en-US" sz="2800" dirty="0" err="1"/>
              <a:t>Assignment_problem</a:t>
            </a:r>
            <a:endParaRPr lang="en-US" sz="2800" dirty="0"/>
          </a:p>
          <a:p>
            <a:r>
              <a:rPr lang="en-US" sz="2800" dirty="0"/>
              <a:t>https://</a:t>
            </a:r>
            <a:r>
              <a:rPr lang="en-US" sz="2800" dirty="0" err="1"/>
              <a:t>en.wikipedia.org</a:t>
            </a:r>
            <a:r>
              <a:rPr lang="en-US" sz="2800" dirty="0"/>
              <a:t>/wiki/</a:t>
            </a:r>
            <a:r>
              <a:rPr lang="en-US" sz="2800" dirty="0" err="1"/>
              <a:t>Hungarian_algorithm</a:t>
            </a:r>
            <a:endParaRPr lang="en-US" sz="2800" dirty="0"/>
          </a:p>
        </p:txBody>
      </p:sp>
    </p:spTree>
    <p:extLst>
      <p:ext uri="{BB962C8B-B14F-4D97-AF65-F5344CB8AC3E}">
        <p14:creationId xmlns:p14="http://schemas.microsoft.com/office/powerpoint/2010/main" val="2033835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9689-43E8-17C6-3295-ED2538813315}"/>
              </a:ext>
            </a:extLst>
          </p:cNvPr>
          <p:cNvSpPr>
            <a:spLocks noGrp="1"/>
          </p:cNvSpPr>
          <p:nvPr>
            <p:ph type="title"/>
          </p:nvPr>
        </p:nvSpPr>
        <p:spPr>
          <a:xfrm>
            <a:off x="340112" y="365125"/>
            <a:ext cx="11851888" cy="1325563"/>
          </a:xfrm>
        </p:spPr>
        <p:txBody>
          <a:bodyPr/>
          <a:lstStyle/>
          <a:p>
            <a:r>
              <a:rPr lang="en-US" dirty="0"/>
              <a:t>Using The Hungarian Algorithm (“Smart Reserves”)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E8745-45DC-96AE-711B-A5BF0F56EC20}"/>
                  </a:ext>
                </a:extLst>
              </p:cNvPr>
              <p:cNvSpPr>
                <a:spLocks noGrp="1"/>
              </p:cNvSpPr>
              <p:nvPr>
                <p:ph idx="1"/>
              </p:nvPr>
            </p:nvSpPr>
            <p:spPr>
              <a:xfrm>
                <a:off x="340110" y="1564441"/>
                <a:ext cx="10515600" cy="4351338"/>
              </a:xfrm>
            </p:spPr>
            <p:txBody>
              <a:bodyPr/>
              <a:lstStyle/>
              <a:p>
                <a:pPr marL="0" indent="0">
                  <a:buNone/>
                </a:pPr>
                <a:r>
                  <a:rPr lang="en-US" b="1" dirty="0"/>
                  <a:t>Transforming Our Problem to Minimum Cost Assignment Problem</a:t>
                </a:r>
              </a:p>
              <a:p>
                <a:r>
                  <a:rPr lang="en-US" dirty="0"/>
                  <a:t>Cost of assigning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ranked individual to an eligible position is </a:t>
                </a:r>
                <a14:m>
                  <m:oMath xmlns:m="http://schemas.openxmlformats.org/officeDocument/2006/math">
                    <m:r>
                      <a:rPr lang="en-US" b="0" i="1" smtClean="0">
                        <a:latin typeface="Cambria Math" panose="02040503050406030204" pitchFamily="18" charset="0"/>
                      </a:rPr>
                      <m:t>𝑖</m:t>
                    </m:r>
                  </m:oMath>
                </a14:m>
                <a:r>
                  <a:rPr lang="en-US" dirty="0"/>
                  <a:t>.</a:t>
                </a:r>
              </a:p>
              <a:p>
                <a:r>
                  <a:rPr lang="en-US" dirty="0"/>
                  <a:t>Cost of an ineligible assignment is large </a:t>
                </a:r>
                <a14:m>
                  <m:oMath xmlns:m="http://schemas.openxmlformats.org/officeDocument/2006/math">
                    <m:r>
                      <a:rPr lang="en-US" b="0" i="1" smtClean="0">
                        <a:latin typeface="Cambria Math" panose="02040503050406030204" pitchFamily="18" charset="0"/>
                      </a:rPr>
                      <m:t>(∞</m:t>
                    </m:r>
                  </m:oMath>
                </a14:m>
                <a:r>
                  <a:rPr lang="en-US" dirty="0"/>
                  <a:t>, or something like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ℐ</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a:latin typeface="Cambria Math" panose="02040503050406030204" pitchFamily="18" charset="0"/>
                              </a:rPr>
                              <m:t>​</m:t>
                            </m:r>
                          </m:e>
                        </m:d>
                      </m:e>
                      <m:sup>
                        <m:r>
                          <a:rPr lang="en-US" b="0" i="1" smtClean="0">
                            <a:latin typeface="Cambria Math" panose="02040503050406030204" pitchFamily="18" charset="0"/>
                          </a:rPr>
                          <m:t>2</m:t>
                        </m:r>
                      </m:sup>
                    </m:sSup>
                  </m:oMath>
                </a14:m>
                <a:r>
                  <a:rPr lang="en-US" dirty="0"/>
                  <a:t>).</a:t>
                </a:r>
              </a:p>
              <a:p>
                <a:r>
                  <a:rPr lang="en-US" dirty="0"/>
                  <a:t>Create additional “fake” positions, with cost of assigning anyone to a fake position equal to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ℐ</m:t>
                        </m:r>
                      </m:e>
                    </m:d>
                    <m:r>
                      <a:rPr lang="en-US" b="0" i="1" smtClean="0">
                        <a:latin typeface="Cambria Math" panose="02040503050406030204" pitchFamily="18" charset="0"/>
                      </a:rPr>
                      <m:t>+1.</m:t>
                    </m:r>
                  </m:oMath>
                </a14:m>
                <a:r>
                  <a:rPr lang="en-US" dirty="0"/>
                  <a:t> </a:t>
                </a:r>
              </a:p>
              <a:p>
                <a:pPr marL="0" indent="0">
                  <a:buNone/>
                </a:pPr>
                <a:r>
                  <a:rPr lang="en-US" dirty="0"/>
                  <a:t>Run the Hungarian algorithm to find minimum cost assignment, keep only edges assigned to real positions.</a:t>
                </a:r>
              </a:p>
            </p:txBody>
          </p:sp>
        </mc:Choice>
        <mc:Fallback xmlns="">
          <p:sp>
            <p:nvSpPr>
              <p:cNvPr id="3" name="Content Placeholder 2">
                <a:extLst>
                  <a:ext uri="{FF2B5EF4-FFF2-40B4-BE49-F238E27FC236}">
                    <a16:creationId xmlns:a16="http://schemas.microsoft.com/office/drawing/2014/main" id="{528E8745-45DC-96AE-711B-A5BF0F56EC20}"/>
                  </a:ext>
                </a:extLst>
              </p:cNvPr>
              <p:cNvSpPr>
                <a:spLocks noGrp="1" noRot="1" noChangeAspect="1" noMove="1" noResize="1" noEditPoints="1" noAdjustHandles="1" noChangeArrowheads="1" noChangeShapeType="1" noTextEdit="1"/>
              </p:cNvSpPr>
              <p:nvPr>
                <p:ph idx="1"/>
              </p:nvPr>
            </p:nvSpPr>
            <p:spPr>
              <a:xfrm>
                <a:off x="340110" y="1564441"/>
                <a:ext cx="10515600" cy="4351338"/>
              </a:xfrm>
              <a:blipFill>
                <a:blip r:embed="rId2"/>
                <a:stretch>
                  <a:fillRect l="-1206" t="-23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44D9D97-00CE-1689-3790-650DFC2420A5}"/>
              </a:ext>
            </a:extLst>
          </p:cNvPr>
          <p:cNvSpPr>
            <a:spLocks noGrp="1"/>
          </p:cNvSpPr>
          <p:nvPr>
            <p:ph type="sldNum" sz="quarter" idx="12"/>
          </p:nvPr>
        </p:nvSpPr>
        <p:spPr/>
        <p:txBody>
          <a:bodyPr/>
          <a:lstStyle/>
          <a:p>
            <a:fld id="{9E969584-4773-A84E-8391-EEC4BE76D611}" type="slidenum">
              <a:rPr lang="en-US" smtClean="0"/>
              <a:t>87</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6E5862C-10AB-2F05-168B-4C7A3BD1BF00}"/>
                  </a:ext>
                </a:extLst>
              </p:cNvPr>
              <p:cNvSpPr txBox="1">
                <a:spLocks/>
              </p:cNvSpPr>
              <p:nvPr/>
            </p:nvSpPr>
            <p:spPr>
              <a:xfrm>
                <a:off x="340109" y="4992921"/>
                <a:ext cx="10515602" cy="1363429"/>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Theorem. </a:t>
                </a:r>
                <a:r>
                  <a:rPr lang="en-US" dirty="0"/>
                  <a:t>Using the Hungarian Algorithm as above finds a selection that priority dominates all other feasible selections. </a:t>
                </a:r>
              </a:p>
              <a:p>
                <a:pPr marL="0" indent="0">
                  <a:buNone/>
                </a:pPr>
                <a:r>
                  <a:rPr lang="en-US" dirty="0"/>
                  <a:t>Running time is polynomial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ℐ</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oMath>
                </a14:m>
                <a:r>
                  <a:rPr lang="en-US" dirty="0"/>
                  <a:t>.</a:t>
                </a:r>
              </a:p>
            </p:txBody>
          </p:sp>
        </mc:Choice>
        <mc:Fallback xmlns="">
          <p:sp>
            <p:nvSpPr>
              <p:cNvPr id="5" name="Content Placeholder 2">
                <a:extLst>
                  <a:ext uri="{FF2B5EF4-FFF2-40B4-BE49-F238E27FC236}">
                    <a16:creationId xmlns:a16="http://schemas.microsoft.com/office/drawing/2014/main" id="{66E5862C-10AB-2F05-168B-4C7A3BD1BF00}"/>
                  </a:ext>
                </a:extLst>
              </p:cNvPr>
              <p:cNvSpPr txBox="1">
                <a:spLocks noRot="1" noChangeAspect="1" noMove="1" noResize="1" noEditPoints="1" noAdjustHandles="1" noChangeArrowheads="1" noChangeShapeType="1" noTextEdit="1"/>
              </p:cNvSpPr>
              <p:nvPr/>
            </p:nvSpPr>
            <p:spPr>
              <a:xfrm>
                <a:off x="340109" y="4992921"/>
                <a:ext cx="10515602" cy="1363429"/>
              </a:xfrm>
              <a:prstGeom prst="rect">
                <a:avLst/>
              </a:prstGeom>
              <a:blipFill>
                <a:blip r:embed="rId3"/>
                <a:stretch>
                  <a:fillRect l="-1206" t="-8333" b="-12963"/>
                </a:stretch>
              </a:blipFill>
            </p:spPr>
            <p:txBody>
              <a:bodyPr/>
              <a:lstStyle/>
              <a:p>
                <a:r>
                  <a:rPr lang="en-US">
                    <a:noFill/>
                  </a:rPr>
                  <a:t> </a:t>
                </a:r>
              </a:p>
            </p:txBody>
          </p:sp>
        </mc:Fallback>
      </mc:AlternateContent>
    </p:spTree>
    <p:extLst>
      <p:ext uri="{BB962C8B-B14F-4D97-AF65-F5344CB8AC3E}">
        <p14:creationId xmlns:p14="http://schemas.microsoft.com/office/powerpoint/2010/main" val="8626767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F077-C54B-961C-F8E7-2F6EC87CE56E}"/>
              </a:ext>
            </a:extLst>
          </p:cNvPr>
          <p:cNvSpPr>
            <a:spLocks noGrp="1"/>
          </p:cNvSpPr>
          <p:nvPr>
            <p:ph type="title"/>
          </p:nvPr>
        </p:nvSpPr>
        <p:spPr/>
        <p:txBody>
          <a:bodyPr/>
          <a:lstStyle/>
          <a:p>
            <a:r>
              <a:rPr lang="en-US" dirty="0"/>
              <a:t>Quotas vs Reserves</a:t>
            </a:r>
          </a:p>
        </p:txBody>
      </p:sp>
      <p:sp>
        <p:nvSpPr>
          <p:cNvPr id="3" name="Content Placeholder 2">
            <a:extLst>
              <a:ext uri="{FF2B5EF4-FFF2-40B4-BE49-F238E27FC236}">
                <a16:creationId xmlns:a16="http://schemas.microsoft.com/office/drawing/2014/main" id="{6091EA95-F165-9D53-A71C-F06ED6761D8A}"/>
              </a:ext>
            </a:extLst>
          </p:cNvPr>
          <p:cNvSpPr>
            <a:spLocks noGrp="1"/>
          </p:cNvSpPr>
          <p:nvPr>
            <p:ph idx="1"/>
          </p:nvPr>
        </p:nvSpPr>
        <p:spPr>
          <a:xfrm>
            <a:off x="838200" y="1825624"/>
            <a:ext cx="11049000" cy="5032375"/>
          </a:xfrm>
        </p:spPr>
        <p:txBody>
          <a:bodyPr>
            <a:normAutofit lnSpcReduction="10000"/>
          </a:bodyPr>
          <a:lstStyle/>
          <a:p>
            <a:pPr marL="0" indent="0">
              <a:buNone/>
            </a:pPr>
            <a:r>
              <a:rPr lang="en-US" dirty="0"/>
              <a:t>Quotas: </a:t>
            </a:r>
          </a:p>
          <a:p>
            <a:r>
              <a:rPr lang="en-US" dirty="0"/>
              <a:t>Nested categories: greedy algorithm finds priority dominant selection.</a:t>
            </a:r>
          </a:p>
          <a:p>
            <a:r>
              <a:rPr lang="en-US" dirty="0"/>
              <a:t>In general: might not be any priority dominant selection.</a:t>
            </a: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Reserves:</a:t>
            </a:r>
          </a:p>
          <a:p>
            <a:r>
              <a:rPr lang="en-US" dirty="0"/>
              <a:t>Nested categories: greedy algorithm finds priority dominant selection.</a:t>
            </a:r>
          </a:p>
          <a:p>
            <a:r>
              <a:rPr lang="en-US" dirty="0"/>
              <a:t>In general: Hungarian algorithm finds priority dominant selection.</a:t>
            </a:r>
          </a:p>
          <a:p>
            <a:pPr marL="0" indent="0">
              <a:buNone/>
            </a:pPr>
            <a:endParaRPr lang="en-US" dirty="0"/>
          </a:p>
        </p:txBody>
      </p:sp>
      <p:sp>
        <p:nvSpPr>
          <p:cNvPr id="4" name="Slide Number Placeholder 3">
            <a:extLst>
              <a:ext uri="{FF2B5EF4-FFF2-40B4-BE49-F238E27FC236}">
                <a16:creationId xmlns:a16="http://schemas.microsoft.com/office/drawing/2014/main" id="{D2C2C495-8974-1A40-C40C-C2982E5ADA52}"/>
              </a:ext>
            </a:extLst>
          </p:cNvPr>
          <p:cNvSpPr>
            <a:spLocks noGrp="1"/>
          </p:cNvSpPr>
          <p:nvPr>
            <p:ph type="sldNum" sz="quarter" idx="12"/>
          </p:nvPr>
        </p:nvSpPr>
        <p:spPr/>
        <p:txBody>
          <a:bodyPr/>
          <a:lstStyle/>
          <a:p>
            <a:fld id="{9E969584-4773-A84E-8391-EEC4BE76D611}" type="slidenum">
              <a:rPr lang="en-US" smtClean="0"/>
              <a:t>88</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7A6B01-8FAE-1BC1-BC47-3011CD842839}"/>
                  </a:ext>
                </a:extLst>
              </p:cNvPr>
              <p:cNvSpPr txBox="1"/>
              <p:nvPr/>
            </p:nvSpPr>
            <p:spPr>
              <a:xfrm>
                <a:off x="4646343" y="3322209"/>
                <a:ext cx="7017834" cy="1938992"/>
              </a:xfrm>
              <a:prstGeom prst="rect">
                <a:avLst/>
              </a:prstGeom>
              <a:solidFill>
                <a:schemeClr val="bg2"/>
              </a:solidFill>
            </p:spPr>
            <p:txBody>
              <a:bodyPr wrap="square">
                <a:spAutoFit/>
              </a:bodyPr>
              <a:lstStyle/>
              <a:p>
                <a:pPr marL="0" indent="0">
                  <a:buNone/>
                </a:pPr>
                <a:r>
                  <a:rPr lang="en-US" sz="2400" b="1" dirty="0"/>
                  <a:t>Example. </a:t>
                </a:r>
              </a:p>
              <a:p>
                <a:pPr lvl="1"/>
                <a:r>
                  <a:rPr lang="en-US" sz="2400" u="sng" dirty="0"/>
                  <a:t>Quotas</a:t>
                </a:r>
                <a:r>
                  <a:rPr lang="en-US" sz="2400" dirty="0"/>
                  <a:t>: Select 2 people, 1 w/trait A, 1 w/trait B. </a:t>
                </a:r>
              </a:p>
              <a:p>
                <a:pPr lvl="1"/>
                <a:r>
                  <a:rPr lang="en-US" sz="2400" u="sng" dirty="0"/>
                  <a:t>Individuals and traits</a:t>
                </a:r>
                <a:r>
                  <a:rPr lang="en-US" sz="2400" dirty="0"/>
                  <a:t>: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 </m:t>
                    </m:r>
                    <m:r>
                      <a:rPr lang="en-US" sz="2400" b="0" i="1" smtClean="0">
                        <a:latin typeface="Cambria Math" panose="02040503050406030204" pitchFamily="18" charset="0"/>
                      </a:rPr>
                      <m:t>𝑗</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 </m:t>
                    </m:r>
                    <m:r>
                      <a:rPr lang="en-US" sz="2400" b="0" i="1" smtClean="0">
                        <a:latin typeface="Cambria Math" panose="02040503050406030204" pitchFamily="18" charset="0"/>
                      </a:rPr>
                      <m:t>𝑘</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r>
                      <a:rPr lang="en-US" sz="2400" b="0" i="1" smtClean="0">
                        <a:latin typeface="Cambria Math" panose="02040503050406030204" pitchFamily="18" charset="0"/>
                      </a:rPr>
                      <m:t>, </m:t>
                    </m:r>
                    <m:r>
                      <a:rPr lang="en-US" sz="2400" b="0" i="1" smtClean="0">
                        <a:latin typeface="Cambria Math" panose="02040503050406030204" pitchFamily="18" charset="0"/>
                      </a:rPr>
                      <m:t>𝑙</m:t>
                    </m:r>
                    <m:r>
                      <a:rPr lang="en-US" sz="2400" b="0" i="1" smtClean="0">
                        <a:latin typeface="Cambria Math" panose="02040503050406030204" pitchFamily="18" charset="0"/>
                      </a:rPr>
                      <m:t> :∅.</m:t>
                    </m:r>
                  </m:oMath>
                </a14:m>
                <a:r>
                  <a:rPr lang="en-US" sz="2400" dirty="0"/>
                  <a:t> </a:t>
                </a:r>
              </a:p>
              <a:p>
                <a:pPr lvl="1"/>
                <a:r>
                  <a:rPr lang="en-US" sz="2400" u="sng" dirty="0"/>
                  <a:t>Feasible selections</a:t>
                </a:r>
                <a:r>
                  <a:rPr lang="en-US" sz="2400" dirty="0"/>
                  <a:t>: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𝑙</m:t>
                        </m:r>
                      </m:e>
                    </m:d>
                  </m:oMath>
                </a14:m>
                <a:r>
                  <a:rPr lang="en-US" sz="2400" dirty="0"/>
                  <a:t> or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oMath>
                </a14:m>
                <a:endParaRPr lang="en-US" sz="2400" dirty="0"/>
              </a:p>
              <a:p>
                <a:pPr lvl="1"/>
                <a:r>
                  <a:rPr lang="en-US" sz="2400" u="sng" dirty="0"/>
                  <a:t>Ranking</a:t>
                </a:r>
                <a:r>
                  <a:rPr lang="en-US" sz="2400" dirty="0"/>
                  <a:t>: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𝑙</m:t>
                    </m:r>
                  </m:oMath>
                </a14:m>
                <a:r>
                  <a:rPr lang="en-US" sz="2400" dirty="0"/>
                  <a:t>.</a:t>
                </a:r>
              </a:p>
            </p:txBody>
          </p:sp>
        </mc:Choice>
        <mc:Fallback xmlns="">
          <p:sp>
            <p:nvSpPr>
              <p:cNvPr id="6" name="TextBox 5">
                <a:extLst>
                  <a:ext uri="{FF2B5EF4-FFF2-40B4-BE49-F238E27FC236}">
                    <a16:creationId xmlns:a16="http://schemas.microsoft.com/office/drawing/2014/main" id="{307A6B01-8FAE-1BC1-BC47-3011CD842839}"/>
                  </a:ext>
                </a:extLst>
              </p:cNvPr>
              <p:cNvSpPr txBox="1">
                <a:spLocks noRot="1" noChangeAspect="1" noMove="1" noResize="1" noEditPoints="1" noAdjustHandles="1" noChangeArrowheads="1" noChangeShapeType="1" noTextEdit="1"/>
              </p:cNvSpPr>
              <p:nvPr/>
            </p:nvSpPr>
            <p:spPr>
              <a:xfrm>
                <a:off x="4646343" y="3322209"/>
                <a:ext cx="7017834" cy="1938992"/>
              </a:xfrm>
              <a:prstGeom prst="rect">
                <a:avLst/>
              </a:prstGeom>
              <a:blipFill>
                <a:blip r:embed="rId2"/>
                <a:stretch>
                  <a:fillRect l="-1264" t="-2597" b="-5844"/>
                </a:stretch>
              </a:blipFill>
            </p:spPr>
            <p:txBody>
              <a:bodyPr/>
              <a:lstStyle/>
              <a:p>
                <a:r>
                  <a:rPr lang="en-US">
                    <a:noFill/>
                  </a:rPr>
                  <a:t> </a:t>
                </a:r>
              </a:p>
            </p:txBody>
          </p:sp>
        </mc:Fallback>
      </mc:AlternateContent>
    </p:spTree>
    <p:extLst>
      <p:ext uri="{BB962C8B-B14F-4D97-AF65-F5344CB8AC3E}">
        <p14:creationId xmlns:p14="http://schemas.microsoft.com/office/powerpoint/2010/main" val="353213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31094" y="274638"/>
            <a:ext cx="8371223" cy="1143000"/>
          </a:xfrm>
        </p:spPr>
        <p:txBody>
          <a:bodyPr>
            <a:normAutofit fontScale="90000"/>
          </a:bodyPr>
          <a:lstStyle/>
          <a:p>
            <a:r>
              <a:rPr lang="en-US" dirty="0"/>
              <a:t>Temporary (“Non-Immigrant”)  Employment-Based Visas</a:t>
            </a:r>
          </a:p>
        </p:txBody>
      </p:sp>
      <p:pic>
        <p:nvPicPr>
          <p:cNvPr id="4" name="Content Placeholder 3" descr="Explainer-LegalImmigrationSystem-VisasIssuedbyStateDepartment-750x478.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185" t="6854" r="3765" b="6854"/>
          <a:stretch/>
        </p:blipFill>
        <p:spPr>
          <a:xfrm>
            <a:off x="1131094" y="1821125"/>
            <a:ext cx="7320380" cy="4158832"/>
          </a:xfrm>
        </p:spPr>
      </p:pic>
      <p:graphicFrame>
        <p:nvGraphicFramePr>
          <p:cNvPr id="9" name="Chart 8">
            <a:extLst>
              <a:ext uri="{FF2B5EF4-FFF2-40B4-BE49-F238E27FC236}">
                <a16:creationId xmlns:a16="http://schemas.microsoft.com/office/drawing/2014/main" id="{12D48917-3E39-B74D-B6F9-3A4D22C6E3AC}"/>
              </a:ext>
            </a:extLst>
          </p:cNvPr>
          <p:cNvGraphicFramePr>
            <a:graphicFrameLocks/>
          </p:cNvGraphicFramePr>
          <p:nvPr/>
        </p:nvGraphicFramePr>
        <p:xfrm>
          <a:off x="9524299" y="4490493"/>
          <a:ext cx="2529498" cy="2443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76B811D-394A-084C-8A48-B7F105DE1519}"/>
              </a:ext>
            </a:extLst>
          </p:cNvPr>
          <p:cNvGraphicFramePr>
            <a:graphicFrameLocks/>
          </p:cNvGraphicFramePr>
          <p:nvPr/>
        </p:nvGraphicFramePr>
        <p:xfrm>
          <a:off x="9427608" y="1842064"/>
          <a:ext cx="2782475" cy="32426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1685A6A-8A27-B545-A1F0-D79768669183}"/>
              </a:ext>
            </a:extLst>
          </p:cNvPr>
          <p:cNvGraphicFramePr/>
          <p:nvPr/>
        </p:nvGraphicFramePr>
        <p:xfrm>
          <a:off x="9397811" y="-283699"/>
          <a:ext cx="2782475" cy="2825764"/>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2A0DFB0C-81D3-7948-8ECF-BBFED4C019DE}"/>
              </a:ext>
            </a:extLst>
          </p:cNvPr>
          <p:cNvSpPr txBox="1"/>
          <p:nvPr/>
        </p:nvSpPr>
        <p:spPr>
          <a:xfrm>
            <a:off x="8519611" y="609795"/>
            <a:ext cx="795411" cy="523220"/>
          </a:xfrm>
          <a:prstGeom prst="rect">
            <a:avLst/>
          </a:prstGeom>
          <a:noFill/>
        </p:spPr>
        <p:txBody>
          <a:bodyPr wrap="none" rtlCol="0">
            <a:spAutoFit/>
          </a:bodyPr>
          <a:lstStyle/>
          <a:p>
            <a:r>
              <a:rPr lang="en-US" sz="2800" b="1" dirty="0"/>
              <a:t>H1B</a:t>
            </a:r>
          </a:p>
        </p:txBody>
      </p:sp>
      <p:sp>
        <p:nvSpPr>
          <p:cNvPr id="14" name="TextBox 13">
            <a:extLst>
              <a:ext uri="{FF2B5EF4-FFF2-40B4-BE49-F238E27FC236}">
                <a16:creationId xmlns:a16="http://schemas.microsoft.com/office/drawing/2014/main" id="{B41D1D82-6515-A844-9D41-ED2FD510B8A9}"/>
              </a:ext>
            </a:extLst>
          </p:cNvPr>
          <p:cNvSpPr txBox="1"/>
          <p:nvPr/>
        </p:nvSpPr>
        <p:spPr>
          <a:xfrm>
            <a:off x="10448654" y="1353176"/>
            <a:ext cx="824265" cy="461665"/>
          </a:xfrm>
          <a:prstGeom prst="rect">
            <a:avLst/>
          </a:prstGeom>
          <a:noFill/>
        </p:spPr>
        <p:txBody>
          <a:bodyPr wrap="none" rtlCol="0">
            <a:spAutoFit/>
          </a:bodyPr>
          <a:lstStyle/>
          <a:p>
            <a:r>
              <a:rPr lang="en-US" sz="2400" b="1" dirty="0"/>
              <a:t>India</a:t>
            </a:r>
          </a:p>
        </p:txBody>
      </p:sp>
      <p:sp>
        <p:nvSpPr>
          <p:cNvPr id="15" name="TextBox 14">
            <a:extLst>
              <a:ext uri="{FF2B5EF4-FFF2-40B4-BE49-F238E27FC236}">
                <a16:creationId xmlns:a16="http://schemas.microsoft.com/office/drawing/2014/main" id="{D0375D42-1413-024A-BDBA-F58FF05BDB2E}"/>
              </a:ext>
            </a:extLst>
          </p:cNvPr>
          <p:cNvSpPr txBox="1"/>
          <p:nvPr/>
        </p:nvSpPr>
        <p:spPr>
          <a:xfrm>
            <a:off x="9667894" y="718350"/>
            <a:ext cx="906017" cy="461665"/>
          </a:xfrm>
          <a:prstGeom prst="rect">
            <a:avLst/>
          </a:prstGeom>
          <a:noFill/>
        </p:spPr>
        <p:txBody>
          <a:bodyPr wrap="none" rtlCol="0">
            <a:spAutoFit/>
          </a:bodyPr>
          <a:lstStyle/>
          <a:p>
            <a:r>
              <a:rPr lang="en-US" sz="2400" b="1" dirty="0"/>
              <a:t>China</a:t>
            </a:r>
          </a:p>
        </p:txBody>
      </p:sp>
      <p:sp>
        <p:nvSpPr>
          <p:cNvPr id="16" name="TextBox 15">
            <a:extLst>
              <a:ext uri="{FF2B5EF4-FFF2-40B4-BE49-F238E27FC236}">
                <a16:creationId xmlns:a16="http://schemas.microsoft.com/office/drawing/2014/main" id="{F31B0571-8281-7047-AB18-0419B239BDD1}"/>
              </a:ext>
            </a:extLst>
          </p:cNvPr>
          <p:cNvSpPr txBox="1"/>
          <p:nvPr/>
        </p:nvSpPr>
        <p:spPr>
          <a:xfrm>
            <a:off x="10012978" y="148130"/>
            <a:ext cx="930063" cy="461665"/>
          </a:xfrm>
          <a:prstGeom prst="rect">
            <a:avLst/>
          </a:prstGeom>
          <a:noFill/>
        </p:spPr>
        <p:txBody>
          <a:bodyPr wrap="none" rtlCol="0">
            <a:spAutoFit/>
          </a:bodyPr>
          <a:lstStyle/>
          <a:p>
            <a:r>
              <a:rPr lang="en-US" sz="2400" b="1" dirty="0"/>
              <a:t>Other</a:t>
            </a:r>
          </a:p>
        </p:txBody>
      </p:sp>
      <p:sp>
        <p:nvSpPr>
          <p:cNvPr id="17" name="TextBox 16">
            <a:extLst>
              <a:ext uri="{FF2B5EF4-FFF2-40B4-BE49-F238E27FC236}">
                <a16:creationId xmlns:a16="http://schemas.microsoft.com/office/drawing/2014/main" id="{7C2380EA-7799-5F4A-868F-B4C32495D8A0}"/>
              </a:ext>
            </a:extLst>
          </p:cNvPr>
          <p:cNvSpPr txBox="1"/>
          <p:nvPr/>
        </p:nvSpPr>
        <p:spPr>
          <a:xfrm>
            <a:off x="10233274" y="5921536"/>
            <a:ext cx="1112933" cy="461665"/>
          </a:xfrm>
          <a:prstGeom prst="rect">
            <a:avLst/>
          </a:prstGeom>
          <a:noFill/>
        </p:spPr>
        <p:txBody>
          <a:bodyPr wrap="none" rtlCol="0">
            <a:spAutoFit/>
          </a:bodyPr>
          <a:lstStyle/>
          <a:p>
            <a:r>
              <a:rPr lang="en-US" sz="2400" b="1" dirty="0"/>
              <a:t>Mexico</a:t>
            </a:r>
          </a:p>
        </p:txBody>
      </p:sp>
      <p:sp>
        <p:nvSpPr>
          <p:cNvPr id="18" name="TextBox 17">
            <a:extLst>
              <a:ext uri="{FF2B5EF4-FFF2-40B4-BE49-F238E27FC236}">
                <a16:creationId xmlns:a16="http://schemas.microsoft.com/office/drawing/2014/main" id="{F24E791F-B9B2-E54D-AFCA-BBBEAEA4BD94}"/>
              </a:ext>
            </a:extLst>
          </p:cNvPr>
          <p:cNvSpPr txBox="1"/>
          <p:nvPr/>
        </p:nvSpPr>
        <p:spPr>
          <a:xfrm>
            <a:off x="10287832" y="3653631"/>
            <a:ext cx="1112933" cy="461665"/>
          </a:xfrm>
          <a:prstGeom prst="rect">
            <a:avLst/>
          </a:prstGeom>
          <a:noFill/>
        </p:spPr>
        <p:txBody>
          <a:bodyPr wrap="none" rtlCol="0">
            <a:spAutoFit/>
          </a:bodyPr>
          <a:lstStyle/>
          <a:p>
            <a:r>
              <a:rPr lang="en-US" sz="2400" b="1" dirty="0"/>
              <a:t>Mexico</a:t>
            </a:r>
          </a:p>
        </p:txBody>
      </p:sp>
      <p:sp>
        <p:nvSpPr>
          <p:cNvPr id="19" name="TextBox 18">
            <a:extLst>
              <a:ext uri="{FF2B5EF4-FFF2-40B4-BE49-F238E27FC236}">
                <a16:creationId xmlns:a16="http://schemas.microsoft.com/office/drawing/2014/main" id="{40A2A0A2-C1A2-9E4D-BDD9-7EE480227B15}"/>
              </a:ext>
            </a:extLst>
          </p:cNvPr>
          <p:cNvSpPr txBox="1"/>
          <p:nvPr/>
        </p:nvSpPr>
        <p:spPr>
          <a:xfrm>
            <a:off x="9442360" y="3091774"/>
            <a:ext cx="1195968" cy="461665"/>
          </a:xfrm>
          <a:prstGeom prst="rect">
            <a:avLst/>
          </a:prstGeom>
          <a:noFill/>
        </p:spPr>
        <p:txBody>
          <a:bodyPr wrap="none" rtlCol="0">
            <a:spAutoFit/>
          </a:bodyPr>
          <a:lstStyle/>
          <a:p>
            <a:r>
              <a:rPr lang="en-US" sz="2400" b="1" dirty="0"/>
              <a:t>Jamaica</a:t>
            </a:r>
          </a:p>
        </p:txBody>
      </p:sp>
      <p:sp>
        <p:nvSpPr>
          <p:cNvPr id="20" name="TextBox 19">
            <a:extLst>
              <a:ext uri="{FF2B5EF4-FFF2-40B4-BE49-F238E27FC236}">
                <a16:creationId xmlns:a16="http://schemas.microsoft.com/office/drawing/2014/main" id="{2796E897-6117-AF45-9196-CA1EBECAADD7}"/>
              </a:ext>
            </a:extLst>
          </p:cNvPr>
          <p:cNvSpPr txBox="1"/>
          <p:nvPr/>
        </p:nvSpPr>
        <p:spPr>
          <a:xfrm>
            <a:off x="9967357" y="2277870"/>
            <a:ext cx="930063" cy="461665"/>
          </a:xfrm>
          <a:prstGeom prst="rect">
            <a:avLst/>
          </a:prstGeom>
          <a:noFill/>
        </p:spPr>
        <p:txBody>
          <a:bodyPr wrap="none" rtlCol="0">
            <a:spAutoFit/>
          </a:bodyPr>
          <a:lstStyle/>
          <a:p>
            <a:r>
              <a:rPr lang="en-US" sz="2400" b="1" dirty="0"/>
              <a:t>Other</a:t>
            </a:r>
          </a:p>
        </p:txBody>
      </p:sp>
      <p:sp>
        <p:nvSpPr>
          <p:cNvPr id="21" name="TextBox 20">
            <a:extLst>
              <a:ext uri="{FF2B5EF4-FFF2-40B4-BE49-F238E27FC236}">
                <a16:creationId xmlns:a16="http://schemas.microsoft.com/office/drawing/2014/main" id="{2C615E0B-F85E-8B45-BF54-80B1C9422119}"/>
              </a:ext>
            </a:extLst>
          </p:cNvPr>
          <p:cNvSpPr txBox="1"/>
          <p:nvPr/>
        </p:nvSpPr>
        <p:spPr>
          <a:xfrm>
            <a:off x="8530390" y="3028539"/>
            <a:ext cx="795411" cy="523220"/>
          </a:xfrm>
          <a:prstGeom prst="rect">
            <a:avLst/>
          </a:prstGeom>
          <a:noFill/>
        </p:spPr>
        <p:txBody>
          <a:bodyPr wrap="none" rtlCol="0">
            <a:spAutoFit/>
          </a:bodyPr>
          <a:lstStyle/>
          <a:p>
            <a:r>
              <a:rPr lang="en-US" sz="2800" b="1" dirty="0"/>
              <a:t>H2B</a:t>
            </a:r>
          </a:p>
        </p:txBody>
      </p:sp>
      <p:sp>
        <p:nvSpPr>
          <p:cNvPr id="22" name="TextBox 21">
            <a:extLst>
              <a:ext uri="{FF2B5EF4-FFF2-40B4-BE49-F238E27FC236}">
                <a16:creationId xmlns:a16="http://schemas.microsoft.com/office/drawing/2014/main" id="{7E1FBBC2-EFEA-7244-9F04-FAF6CE792ADD}"/>
              </a:ext>
            </a:extLst>
          </p:cNvPr>
          <p:cNvSpPr txBox="1"/>
          <p:nvPr/>
        </p:nvSpPr>
        <p:spPr>
          <a:xfrm>
            <a:off x="8514360" y="5398316"/>
            <a:ext cx="811441" cy="523220"/>
          </a:xfrm>
          <a:prstGeom prst="rect">
            <a:avLst/>
          </a:prstGeom>
          <a:noFill/>
        </p:spPr>
        <p:txBody>
          <a:bodyPr wrap="none" rtlCol="0">
            <a:spAutoFit/>
          </a:bodyPr>
          <a:lstStyle/>
          <a:p>
            <a:r>
              <a:rPr lang="en-US" sz="2800" b="1" dirty="0"/>
              <a:t>H2A</a:t>
            </a:r>
          </a:p>
        </p:txBody>
      </p:sp>
    </p:spTree>
    <p:extLst>
      <p:ext uri="{BB962C8B-B14F-4D97-AF65-F5344CB8AC3E}">
        <p14:creationId xmlns:p14="http://schemas.microsoft.com/office/powerpoint/2010/main" val="4040989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8FD4-BE6D-0589-AEB4-565A1169B268}"/>
              </a:ext>
            </a:extLst>
          </p:cNvPr>
          <p:cNvSpPr>
            <a:spLocks noGrp="1"/>
          </p:cNvSpPr>
          <p:nvPr>
            <p:ph type="title"/>
          </p:nvPr>
        </p:nvSpPr>
        <p:spPr/>
        <p:txBody>
          <a:bodyPr/>
          <a:lstStyle/>
          <a:p>
            <a:r>
              <a:rPr lang="en-US" dirty="0"/>
              <a:t>Quotas vs Reserves</a:t>
            </a:r>
          </a:p>
        </p:txBody>
      </p:sp>
      <p:sp>
        <p:nvSpPr>
          <p:cNvPr id="3" name="Content Placeholder 2">
            <a:extLst>
              <a:ext uri="{FF2B5EF4-FFF2-40B4-BE49-F238E27FC236}">
                <a16:creationId xmlns:a16="http://schemas.microsoft.com/office/drawing/2014/main" id="{9152B45A-4346-92E6-6CAB-3DEEF0695CB6}"/>
              </a:ext>
            </a:extLst>
          </p:cNvPr>
          <p:cNvSpPr>
            <a:spLocks noGrp="1"/>
          </p:cNvSpPr>
          <p:nvPr>
            <p:ph idx="1"/>
          </p:nvPr>
        </p:nvSpPr>
        <p:spPr>
          <a:xfrm>
            <a:off x="838200" y="1825625"/>
            <a:ext cx="11106150" cy="4351338"/>
          </a:xfrm>
        </p:spPr>
        <p:txBody>
          <a:bodyPr/>
          <a:lstStyle/>
          <a:p>
            <a:pPr marL="0" indent="0">
              <a:buNone/>
            </a:pPr>
            <a:r>
              <a:rPr lang="en-US" dirty="0" err="1">
                <a:solidFill>
                  <a:srgbClr val="FF0000"/>
                </a:solidFill>
              </a:rPr>
              <a:t>Kurata</a:t>
            </a:r>
            <a:r>
              <a:rPr lang="en-US" dirty="0">
                <a:solidFill>
                  <a:srgbClr val="FF0000"/>
                </a:solidFill>
              </a:rPr>
              <a:t> et al work is relevant for comparison – I should read it more carefully (basically, shows that problems arise with quotas, not reserves)</a:t>
            </a:r>
          </a:p>
          <a:p>
            <a:pPr marL="0" indent="0">
              <a:buNone/>
            </a:pPr>
            <a:endParaRPr lang="en-US" dirty="0"/>
          </a:p>
          <a:p>
            <a:pPr marL="0" indent="0">
              <a:buNone/>
            </a:pPr>
            <a:r>
              <a:rPr lang="en-US" dirty="0"/>
              <a:t>Commonality: </a:t>
            </a:r>
            <a:r>
              <a:rPr lang="en-US" b="1" dirty="0"/>
              <a:t>MATROIDS </a:t>
            </a:r>
            <a:r>
              <a:rPr lang="en-US" dirty="0"/>
              <a:t>(similar results for each)</a:t>
            </a:r>
          </a:p>
        </p:txBody>
      </p:sp>
      <p:sp>
        <p:nvSpPr>
          <p:cNvPr id="4" name="Slide Number Placeholder 3">
            <a:extLst>
              <a:ext uri="{FF2B5EF4-FFF2-40B4-BE49-F238E27FC236}">
                <a16:creationId xmlns:a16="http://schemas.microsoft.com/office/drawing/2014/main" id="{F49EB490-6FA8-31B2-5BEE-59C1C6876F1F}"/>
              </a:ext>
            </a:extLst>
          </p:cNvPr>
          <p:cNvSpPr>
            <a:spLocks noGrp="1"/>
          </p:cNvSpPr>
          <p:nvPr>
            <p:ph type="sldNum" sz="quarter" idx="12"/>
          </p:nvPr>
        </p:nvSpPr>
        <p:spPr/>
        <p:txBody>
          <a:bodyPr/>
          <a:lstStyle/>
          <a:p>
            <a:fld id="{9E969584-4773-A84E-8391-EEC4BE76D611}" type="slidenum">
              <a:rPr lang="en-US" smtClean="0"/>
              <a:t>89</a:t>
            </a:fld>
            <a:endParaRPr lang="en-US"/>
          </a:p>
        </p:txBody>
      </p:sp>
    </p:spTree>
    <p:extLst>
      <p:ext uri="{BB962C8B-B14F-4D97-AF65-F5344CB8AC3E}">
        <p14:creationId xmlns:p14="http://schemas.microsoft.com/office/powerpoint/2010/main" val="11373748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D8F3-E9DD-AF19-B8BC-4DF09797313D}"/>
              </a:ext>
            </a:extLst>
          </p:cNvPr>
          <p:cNvSpPr>
            <a:spLocks noGrp="1"/>
          </p:cNvSpPr>
          <p:nvPr>
            <p:ph type="title"/>
          </p:nvPr>
        </p:nvSpPr>
        <p:spPr/>
        <p:txBody>
          <a:bodyPr/>
          <a:lstStyle/>
          <a:p>
            <a:r>
              <a:rPr lang="en-US" dirty="0"/>
              <a:t>Matroids</a:t>
            </a:r>
          </a:p>
        </p:txBody>
      </p:sp>
      <p:sp>
        <p:nvSpPr>
          <p:cNvPr id="3" name="Content Placeholder 2">
            <a:extLst>
              <a:ext uri="{FF2B5EF4-FFF2-40B4-BE49-F238E27FC236}">
                <a16:creationId xmlns:a16="http://schemas.microsoft.com/office/drawing/2014/main" id="{A8BE6AF8-5015-C700-58FE-CF75DEC898C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B5E6969-6810-DFF1-59AD-22B4AF890AC6}"/>
              </a:ext>
            </a:extLst>
          </p:cNvPr>
          <p:cNvSpPr>
            <a:spLocks noGrp="1"/>
          </p:cNvSpPr>
          <p:nvPr>
            <p:ph type="sldNum" sz="quarter" idx="12"/>
          </p:nvPr>
        </p:nvSpPr>
        <p:spPr/>
        <p:txBody>
          <a:bodyPr/>
          <a:lstStyle/>
          <a:p>
            <a:fld id="{9E969584-4773-A84E-8391-EEC4BE76D611}" type="slidenum">
              <a:rPr lang="en-US" smtClean="0"/>
              <a:t>90</a:t>
            </a:fld>
            <a:endParaRPr lang="en-US"/>
          </a:p>
        </p:txBody>
      </p:sp>
    </p:spTree>
    <p:extLst>
      <p:ext uri="{BB962C8B-B14F-4D97-AF65-F5344CB8AC3E}">
        <p14:creationId xmlns:p14="http://schemas.microsoft.com/office/powerpoint/2010/main" val="19409546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BFCD-D7A4-6DC0-36EE-8CCCDD900E21}"/>
              </a:ext>
            </a:extLst>
          </p:cNvPr>
          <p:cNvSpPr>
            <a:spLocks noGrp="1"/>
          </p:cNvSpPr>
          <p:nvPr>
            <p:ph type="title"/>
          </p:nvPr>
        </p:nvSpPr>
        <p:spPr/>
        <p:txBody>
          <a:bodyPr/>
          <a:lstStyle/>
          <a:p>
            <a:r>
              <a:rPr lang="es-ES_tradnl" dirty="0"/>
              <a:t>Smart Reserves </a:t>
            </a:r>
            <a:r>
              <a:rPr lang="es-ES_tradnl" dirty="0" err="1"/>
              <a:t>for</a:t>
            </a:r>
            <a:r>
              <a:rPr lang="es-ES_tradnl" dirty="0"/>
              <a:t> </a:t>
            </a:r>
            <a:r>
              <a:rPr lang="es-ES_tradnl" dirty="0" err="1"/>
              <a:t>Vaccine</a:t>
            </a:r>
            <a:r>
              <a:rPr lang="es-ES_tradnl" dirty="0"/>
              <a:t> </a:t>
            </a:r>
            <a:r>
              <a:rPr lang="es-ES_tradnl" dirty="0" err="1"/>
              <a:t>Allocation</a:t>
            </a:r>
            <a:endParaRPr lang="es-ES_tradnl" dirty="0"/>
          </a:p>
        </p:txBody>
      </p:sp>
      <p:sp>
        <p:nvSpPr>
          <p:cNvPr id="3" name="Content Placeholder 2">
            <a:extLst>
              <a:ext uri="{FF2B5EF4-FFF2-40B4-BE49-F238E27FC236}">
                <a16:creationId xmlns:a16="http://schemas.microsoft.com/office/drawing/2014/main" id="{45C99C65-B9C1-7BC1-3B4B-C51DD848356F}"/>
              </a:ext>
            </a:extLst>
          </p:cNvPr>
          <p:cNvSpPr>
            <a:spLocks noGrp="1"/>
          </p:cNvSpPr>
          <p:nvPr>
            <p:ph idx="1"/>
          </p:nvPr>
        </p:nvSpPr>
        <p:spPr/>
        <p:txBody>
          <a:bodyPr/>
          <a:lstStyle/>
          <a:p>
            <a:endParaRPr lang="es-ES_tradnl"/>
          </a:p>
        </p:txBody>
      </p:sp>
      <p:sp>
        <p:nvSpPr>
          <p:cNvPr id="4" name="Slide Number Placeholder 3">
            <a:extLst>
              <a:ext uri="{FF2B5EF4-FFF2-40B4-BE49-F238E27FC236}">
                <a16:creationId xmlns:a16="http://schemas.microsoft.com/office/drawing/2014/main" id="{D77DF2D5-54D0-46A2-CF57-C1C9127B06DE}"/>
              </a:ext>
            </a:extLst>
          </p:cNvPr>
          <p:cNvSpPr>
            <a:spLocks noGrp="1"/>
          </p:cNvSpPr>
          <p:nvPr>
            <p:ph type="sldNum" sz="quarter" idx="12"/>
          </p:nvPr>
        </p:nvSpPr>
        <p:spPr/>
        <p:txBody>
          <a:bodyPr/>
          <a:lstStyle/>
          <a:p>
            <a:fld id="{9E969584-4773-A84E-8391-EEC4BE76D611}" type="slidenum">
              <a:rPr lang="en-US" smtClean="0"/>
              <a:t>91</a:t>
            </a:fld>
            <a:endParaRPr lang="en-US"/>
          </a:p>
        </p:txBody>
      </p:sp>
    </p:spTree>
    <p:extLst>
      <p:ext uri="{BB962C8B-B14F-4D97-AF65-F5344CB8AC3E}">
        <p14:creationId xmlns:p14="http://schemas.microsoft.com/office/powerpoint/2010/main" val="15035114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573E-C15F-C54E-A43B-77CBEB0EFB1A}"/>
              </a:ext>
            </a:extLst>
          </p:cNvPr>
          <p:cNvSpPr>
            <a:spLocks noGrp="1"/>
          </p:cNvSpPr>
          <p:nvPr>
            <p:ph type="title"/>
          </p:nvPr>
        </p:nvSpPr>
        <p:spPr/>
        <p:txBody>
          <a:bodyPr/>
          <a:lstStyle/>
          <a:p>
            <a:r>
              <a:rPr lang="en-US" dirty="0"/>
              <a:t>Vaccine Scheduling</a:t>
            </a:r>
          </a:p>
        </p:txBody>
      </p:sp>
      <p:sp>
        <p:nvSpPr>
          <p:cNvPr id="3" name="Content Placeholder 2">
            <a:extLst>
              <a:ext uri="{FF2B5EF4-FFF2-40B4-BE49-F238E27FC236}">
                <a16:creationId xmlns:a16="http://schemas.microsoft.com/office/drawing/2014/main" id="{E3E95ED4-AE74-1F4E-9DB2-9313F874EFA7}"/>
              </a:ext>
            </a:extLst>
          </p:cNvPr>
          <p:cNvSpPr>
            <a:spLocks noGrp="1"/>
          </p:cNvSpPr>
          <p:nvPr>
            <p:ph idx="1"/>
          </p:nvPr>
        </p:nvSpPr>
        <p:spPr>
          <a:xfrm>
            <a:off x="838200" y="1825625"/>
            <a:ext cx="4243086" cy="4351338"/>
          </a:xfrm>
        </p:spPr>
        <p:txBody>
          <a:bodyPr>
            <a:normAutofit fontScale="92500" lnSpcReduction="10000"/>
          </a:bodyPr>
          <a:lstStyle/>
          <a:p>
            <a:pPr marL="0" indent="0">
              <a:buNone/>
            </a:pPr>
            <a:r>
              <a:rPr lang="en-US" dirty="0"/>
              <a:t>Three inefficiencies of FCFS: </a:t>
            </a:r>
          </a:p>
          <a:p>
            <a:pPr marL="514350" indent="-514350">
              <a:buFont typeface="+mj-lt"/>
              <a:buAutoNum type="arabicPeriod"/>
            </a:pPr>
            <a:r>
              <a:rPr lang="en-US" dirty="0"/>
              <a:t>Does not select highest priority.</a:t>
            </a:r>
          </a:p>
          <a:p>
            <a:pPr marL="514350" indent="-514350">
              <a:buFont typeface="+mj-lt"/>
              <a:buAutoNum type="arabicPeriod"/>
            </a:pPr>
            <a:r>
              <a:rPr lang="en-US" dirty="0"/>
              <a:t>May not maximize total vaccinations.</a:t>
            </a:r>
          </a:p>
          <a:p>
            <a:pPr marL="514350" indent="-514350">
              <a:buFont typeface="+mj-lt"/>
              <a:buAutoNum type="arabicPeriod"/>
            </a:pPr>
            <a:r>
              <a:rPr lang="en-US" dirty="0"/>
              <a:t>Turns into race: lots of time spent refreshing browser.</a:t>
            </a:r>
          </a:p>
          <a:p>
            <a:pPr marL="514350" indent="-514350">
              <a:buFont typeface="+mj-lt"/>
              <a:buAutoNum type="arabicPeriod"/>
            </a:pPr>
            <a:endParaRPr lang="en-US" dirty="0">
              <a:hlinkClick r:id="rId2"/>
            </a:endParaRPr>
          </a:p>
          <a:p>
            <a:pPr marL="0" indent="0">
              <a:buNone/>
            </a:pPr>
            <a:r>
              <a:rPr lang="en-US" dirty="0">
                <a:hlinkClick r:id="rId2"/>
              </a:rPr>
              <a:t>https://</a:t>
            </a:r>
            <a:r>
              <a:rPr lang="en-US" dirty="0" err="1">
                <a:hlinkClick r:id="rId2"/>
              </a:rPr>
              <a:t>nickarnosti.com</a:t>
            </a:r>
            <a:r>
              <a:rPr lang="en-US" dirty="0">
                <a:hlinkClick r:id="rId2"/>
              </a:rPr>
              <a:t>/blog/</a:t>
            </a:r>
            <a:r>
              <a:rPr lang="en-US" dirty="0" err="1">
                <a:hlinkClick r:id="rId2"/>
              </a:rPr>
              <a:t>schedulingvaccines</a:t>
            </a:r>
            <a:r>
              <a:rPr lang="en-US" dirty="0">
                <a:hlinkClick r:id="rId2"/>
              </a:rPr>
              <a:t>/</a:t>
            </a:r>
            <a:endParaRPr lang="en-US" dirty="0"/>
          </a:p>
        </p:txBody>
      </p:sp>
      <p:sp>
        <p:nvSpPr>
          <p:cNvPr id="4" name="Slide Number Placeholder 3">
            <a:extLst>
              <a:ext uri="{FF2B5EF4-FFF2-40B4-BE49-F238E27FC236}">
                <a16:creationId xmlns:a16="http://schemas.microsoft.com/office/drawing/2014/main" id="{FC70C54E-1848-5243-9C0B-E7C4A969DD5F}"/>
              </a:ext>
            </a:extLst>
          </p:cNvPr>
          <p:cNvSpPr>
            <a:spLocks noGrp="1"/>
          </p:cNvSpPr>
          <p:nvPr>
            <p:ph type="sldNum" sz="quarter" idx="12"/>
          </p:nvPr>
        </p:nvSpPr>
        <p:spPr/>
        <p:txBody>
          <a:bodyPr/>
          <a:lstStyle/>
          <a:p>
            <a:fld id="{9E969584-4773-A84E-8391-EEC4BE76D611}" type="slidenum">
              <a:rPr lang="en-US" smtClean="0"/>
              <a:t>92</a:t>
            </a:fld>
            <a:endParaRPr lang="en-US"/>
          </a:p>
        </p:txBody>
      </p:sp>
      <p:sp>
        <p:nvSpPr>
          <p:cNvPr id="5" name="Rounded Rectangle 4">
            <a:extLst>
              <a:ext uri="{FF2B5EF4-FFF2-40B4-BE49-F238E27FC236}">
                <a16:creationId xmlns:a16="http://schemas.microsoft.com/office/drawing/2014/main" id="{1EBFD4BD-131E-464B-881D-AC17F9408E68}"/>
              </a:ext>
            </a:extLst>
          </p:cNvPr>
          <p:cNvSpPr/>
          <p:nvPr/>
        </p:nvSpPr>
        <p:spPr>
          <a:xfrm>
            <a:off x="8495818" y="1774864"/>
            <a:ext cx="3553426"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Monday Morning	 (2)</a:t>
            </a:r>
          </a:p>
        </p:txBody>
      </p:sp>
      <p:sp>
        <p:nvSpPr>
          <p:cNvPr id="6" name="Rounded Rectangle 5">
            <a:extLst>
              <a:ext uri="{FF2B5EF4-FFF2-40B4-BE49-F238E27FC236}">
                <a16:creationId xmlns:a16="http://schemas.microsoft.com/office/drawing/2014/main" id="{898AEFC1-895F-C249-A226-D660D749DA88}"/>
              </a:ext>
            </a:extLst>
          </p:cNvPr>
          <p:cNvSpPr/>
          <p:nvPr/>
        </p:nvSpPr>
        <p:spPr>
          <a:xfrm>
            <a:off x="8495818" y="2379923"/>
            <a:ext cx="3553426"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Monday Afternoon (2)</a:t>
            </a:r>
          </a:p>
        </p:txBody>
      </p:sp>
      <p:sp>
        <p:nvSpPr>
          <p:cNvPr id="7" name="Rounded Rectangle 6">
            <a:extLst>
              <a:ext uri="{FF2B5EF4-FFF2-40B4-BE49-F238E27FC236}">
                <a16:creationId xmlns:a16="http://schemas.microsoft.com/office/drawing/2014/main" id="{192E068F-C1DD-434A-AD1B-06BECB6BA631}"/>
              </a:ext>
            </a:extLst>
          </p:cNvPr>
          <p:cNvSpPr/>
          <p:nvPr/>
        </p:nvSpPr>
        <p:spPr>
          <a:xfrm>
            <a:off x="8495818" y="3552625"/>
            <a:ext cx="3553426"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Tuesday Afternoon	 (2)</a:t>
            </a:r>
          </a:p>
        </p:txBody>
      </p:sp>
      <p:sp>
        <p:nvSpPr>
          <p:cNvPr id="8" name="Rounded Rectangle 7">
            <a:extLst>
              <a:ext uri="{FF2B5EF4-FFF2-40B4-BE49-F238E27FC236}">
                <a16:creationId xmlns:a16="http://schemas.microsoft.com/office/drawing/2014/main" id="{6ED46094-4684-6943-A940-53E51FE1ED5D}"/>
              </a:ext>
            </a:extLst>
          </p:cNvPr>
          <p:cNvSpPr/>
          <p:nvPr/>
        </p:nvSpPr>
        <p:spPr>
          <a:xfrm>
            <a:off x="8495818" y="2966274"/>
            <a:ext cx="3553426"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Tuesday Morning	 (2)</a:t>
            </a:r>
          </a:p>
        </p:txBody>
      </p:sp>
      <p:sp>
        <p:nvSpPr>
          <p:cNvPr id="9" name="Rounded Rectangle 8">
            <a:extLst>
              <a:ext uri="{FF2B5EF4-FFF2-40B4-BE49-F238E27FC236}">
                <a16:creationId xmlns:a16="http://schemas.microsoft.com/office/drawing/2014/main" id="{DB8F72E1-0A4A-E343-93F0-85011F83F559}"/>
              </a:ext>
            </a:extLst>
          </p:cNvPr>
          <p:cNvSpPr/>
          <p:nvPr/>
        </p:nvSpPr>
        <p:spPr>
          <a:xfrm>
            <a:off x="8495818" y="4700349"/>
            <a:ext cx="3553428"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Wednesday Afternoon</a:t>
            </a:r>
          </a:p>
        </p:txBody>
      </p:sp>
      <p:sp>
        <p:nvSpPr>
          <p:cNvPr id="10" name="Rounded Rectangle 9">
            <a:extLst>
              <a:ext uri="{FF2B5EF4-FFF2-40B4-BE49-F238E27FC236}">
                <a16:creationId xmlns:a16="http://schemas.microsoft.com/office/drawing/2014/main" id="{19429E7C-A398-2649-A082-A32D209EBBD2}"/>
              </a:ext>
            </a:extLst>
          </p:cNvPr>
          <p:cNvSpPr/>
          <p:nvPr/>
        </p:nvSpPr>
        <p:spPr>
          <a:xfrm>
            <a:off x="8495817" y="4113998"/>
            <a:ext cx="3553427"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Wednesday Morning</a:t>
            </a:r>
          </a:p>
        </p:txBody>
      </p:sp>
      <p:sp>
        <p:nvSpPr>
          <p:cNvPr id="11" name="Rounded Rectangle 10">
            <a:extLst>
              <a:ext uri="{FF2B5EF4-FFF2-40B4-BE49-F238E27FC236}">
                <a16:creationId xmlns:a16="http://schemas.microsoft.com/office/drawing/2014/main" id="{27C7168A-EFF3-8F4D-8837-7352BD22EB91}"/>
              </a:ext>
            </a:extLst>
          </p:cNvPr>
          <p:cNvSpPr/>
          <p:nvPr/>
        </p:nvSpPr>
        <p:spPr>
          <a:xfrm>
            <a:off x="8495818" y="5858638"/>
            <a:ext cx="3553426"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Thursday Afternoon</a:t>
            </a:r>
          </a:p>
        </p:txBody>
      </p:sp>
      <p:sp>
        <p:nvSpPr>
          <p:cNvPr id="12" name="Rounded Rectangle 11">
            <a:extLst>
              <a:ext uri="{FF2B5EF4-FFF2-40B4-BE49-F238E27FC236}">
                <a16:creationId xmlns:a16="http://schemas.microsoft.com/office/drawing/2014/main" id="{97289A5C-24EF-6148-9CA3-6F27BC9C530B}"/>
              </a:ext>
            </a:extLst>
          </p:cNvPr>
          <p:cNvSpPr/>
          <p:nvPr/>
        </p:nvSpPr>
        <p:spPr>
          <a:xfrm>
            <a:off x="8495818" y="5272287"/>
            <a:ext cx="3553426" cy="497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Thursday Morning </a:t>
            </a:r>
          </a:p>
        </p:txBody>
      </p:sp>
      <p:sp>
        <p:nvSpPr>
          <p:cNvPr id="13" name="Oval 12">
            <a:extLst>
              <a:ext uri="{FF2B5EF4-FFF2-40B4-BE49-F238E27FC236}">
                <a16:creationId xmlns:a16="http://schemas.microsoft.com/office/drawing/2014/main" id="{C48643B9-E0CB-E745-BFB6-3F1D9B282DDD}"/>
              </a:ext>
            </a:extLst>
          </p:cNvPr>
          <p:cNvSpPr/>
          <p:nvPr/>
        </p:nvSpPr>
        <p:spPr>
          <a:xfrm>
            <a:off x="5862577" y="1791793"/>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D75CD04-2CBE-BA46-A95E-C7231134E230}"/>
              </a:ext>
            </a:extLst>
          </p:cNvPr>
          <p:cNvSpPr/>
          <p:nvPr/>
        </p:nvSpPr>
        <p:spPr>
          <a:xfrm>
            <a:off x="5841357" y="2242763"/>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15A8286-F404-5D43-9B03-D6F64191F1D8}"/>
              </a:ext>
            </a:extLst>
          </p:cNvPr>
          <p:cNvSpPr/>
          <p:nvPr/>
        </p:nvSpPr>
        <p:spPr>
          <a:xfrm>
            <a:off x="5841357" y="2693733"/>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9EAF63-969F-224A-8B68-A7F14368AE09}"/>
              </a:ext>
            </a:extLst>
          </p:cNvPr>
          <p:cNvSpPr/>
          <p:nvPr/>
        </p:nvSpPr>
        <p:spPr>
          <a:xfrm>
            <a:off x="5822066" y="3144703"/>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8871A11-7462-8F4D-9A72-BB84A00B03C6}"/>
              </a:ext>
            </a:extLst>
          </p:cNvPr>
          <p:cNvSpPr/>
          <p:nvPr/>
        </p:nvSpPr>
        <p:spPr>
          <a:xfrm>
            <a:off x="5852932" y="3598567"/>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A70FA1E-B4B8-5A40-A1C4-37DAF13A7EE0}"/>
              </a:ext>
            </a:extLst>
          </p:cNvPr>
          <p:cNvSpPr/>
          <p:nvPr/>
        </p:nvSpPr>
        <p:spPr>
          <a:xfrm>
            <a:off x="5831712" y="4049537"/>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1669718-1661-2642-90B8-D738B901B89B}"/>
              </a:ext>
            </a:extLst>
          </p:cNvPr>
          <p:cNvSpPr/>
          <p:nvPr/>
        </p:nvSpPr>
        <p:spPr>
          <a:xfrm>
            <a:off x="5831712" y="4500507"/>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8034821-03ED-9042-A2F3-B7EF8BF177E1}"/>
              </a:ext>
            </a:extLst>
          </p:cNvPr>
          <p:cNvSpPr/>
          <p:nvPr/>
        </p:nvSpPr>
        <p:spPr>
          <a:xfrm>
            <a:off x="5812421" y="4951477"/>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043B2E5-6205-D549-ACCB-3A955CB40D92}"/>
              </a:ext>
            </a:extLst>
          </p:cNvPr>
          <p:cNvSpPr/>
          <p:nvPr/>
        </p:nvSpPr>
        <p:spPr>
          <a:xfrm>
            <a:off x="5822066" y="5406938"/>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F53CCF4-C9B0-E744-BB6E-5C977CC22574}"/>
              </a:ext>
            </a:extLst>
          </p:cNvPr>
          <p:cNvSpPr/>
          <p:nvPr/>
        </p:nvSpPr>
        <p:spPr>
          <a:xfrm>
            <a:off x="5800846" y="5857908"/>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672C2BF-780C-6746-9BDD-C67FF106C31B}"/>
              </a:ext>
            </a:extLst>
          </p:cNvPr>
          <p:cNvSpPr/>
          <p:nvPr/>
        </p:nvSpPr>
        <p:spPr>
          <a:xfrm>
            <a:off x="5800846" y="6308878"/>
            <a:ext cx="273934"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2A28C05-A915-354F-BA57-9303148FB1D1}"/>
              </a:ext>
            </a:extLst>
          </p:cNvPr>
          <p:cNvCxnSpPr>
            <a:cxnSpLocks/>
            <a:stCxn id="13" idx="6"/>
            <a:endCxn id="5" idx="1"/>
          </p:cNvCxnSpPr>
          <p:nvPr/>
        </p:nvCxnSpPr>
        <p:spPr>
          <a:xfrm>
            <a:off x="6136511" y="1928953"/>
            <a:ext cx="2359307" cy="9476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AA22E4-1F09-ED44-B6AD-624DFF97B0D4}"/>
              </a:ext>
            </a:extLst>
          </p:cNvPr>
          <p:cNvCxnSpPr>
            <a:cxnSpLocks/>
            <a:stCxn id="13" idx="6"/>
            <a:endCxn id="6" idx="1"/>
          </p:cNvCxnSpPr>
          <p:nvPr/>
        </p:nvCxnSpPr>
        <p:spPr>
          <a:xfrm>
            <a:off x="6136511" y="1928953"/>
            <a:ext cx="2359307" cy="69982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4AE298-CC61-324F-ADA5-1C604E568C33}"/>
              </a:ext>
            </a:extLst>
          </p:cNvPr>
          <p:cNvCxnSpPr>
            <a:cxnSpLocks/>
            <a:stCxn id="14" idx="6"/>
            <a:endCxn id="5" idx="1"/>
          </p:cNvCxnSpPr>
          <p:nvPr/>
        </p:nvCxnSpPr>
        <p:spPr>
          <a:xfrm flipV="1">
            <a:off x="6115291" y="2023720"/>
            <a:ext cx="2380527" cy="35620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41F189B-6C97-464E-A4C9-42696A5B66B2}"/>
              </a:ext>
            </a:extLst>
          </p:cNvPr>
          <p:cNvCxnSpPr>
            <a:cxnSpLocks/>
            <a:stCxn id="14" idx="6"/>
            <a:endCxn id="8" idx="1"/>
          </p:cNvCxnSpPr>
          <p:nvPr/>
        </p:nvCxnSpPr>
        <p:spPr>
          <a:xfrm>
            <a:off x="6115291" y="2379923"/>
            <a:ext cx="2380527" cy="8352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A4239AC-3D06-1946-9EAB-11DF67593235}"/>
              </a:ext>
            </a:extLst>
          </p:cNvPr>
          <p:cNvCxnSpPr>
            <a:cxnSpLocks/>
            <a:stCxn id="14" idx="6"/>
            <a:endCxn id="10" idx="1"/>
          </p:cNvCxnSpPr>
          <p:nvPr/>
        </p:nvCxnSpPr>
        <p:spPr>
          <a:xfrm>
            <a:off x="6115291" y="2379923"/>
            <a:ext cx="2380526" cy="19829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651F972-22C6-BD4A-B703-34020C4B0741}"/>
              </a:ext>
            </a:extLst>
          </p:cNvPr>
          <p:cNvCxnSpPr>
            <a:cxnSpLocks/>
            <a:endCxn id="12" idx="1"/>
          </p:cNvCxnSpPr>
          <p:nvPr/>
        </p:nvCxnSpPr>
        <p:spPr>
          <a:xfrm>
            <a:off x="6155802" y="2422316"/>
            <a:ext cx="2340016" cy="30988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7A8060-28FA-1A43-A691-B7472950BE4B}"/>
              </a:ext>
            </a:extLst>
          </p:cNvPr>
          <p:cNvCxnSpPr>
            <a:cxnSpLocks/>
            <a:stCxn id="15" idx="6"/>
            <a:endCxn id="5" idx="1"/>
          </p:cNvCxnSpPr>
          <p:nvPr/>
        </p:nvCxnSpPr>
        <p:spPr>
          <a:xfrm flipV="1">
            <a:off x="6115291" y="2023720"/>
            <a:ext cx="2380527" cy="8071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33979F4-9138-A94F-BA34-1BF0B139646E}"/>
              </a:ext>
            </a:extLst>
          </p:cNvPr>
          <p:cNvCxnSpPr>
            <a:cxnSpLocks/>
            <a:stCxn id="16" idx="6"/>
            <a:endCxn id="10" idx="1"/>
          </p:cNvCxnSpPr>
          <p:nvPr/>
        </p:nvCxnSpPr>
        <p:spPr>
          <a:xfrm>
            <a:off x="6096000" y="3281863"/>
            <a:ext cx="2399817" cy="10809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5FED109-D767-C343-BEEE-E62B8C19E914}"/>
              </a:ext>
            </a:extLst>
          </p:cNvPr>
          <p:cNvCxnSpPr>
            <a:cxnSpLocks/>
            <a:stCxn id="16" idx="6"/>
            <a:endCxn id="7" idx="1"/>
          </p:cNvCxnSpPr>
          <p:nvPr/>
        </p:nvCxnSpPr>
        <p:spPr>
          <a:xfrm>
            <a:off x="6096000" y="3281863"/>
            <a:ext cx="2399818" cy="5196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4A672B5-5B2D-224A-BAC8-AA006031922F}"/>
              </a:ext>
            </a:extLst>
          </p:cNvPr>
          <p:cNvCxnSpPr>
            <a:cxnSpLocks/>
            <a:stCxn id="27" idx="6"/>
          </p:cNvCxnSpPr>
          <p:nvPr/>
        </p:nvCxnSpPr>
        <p:spPr>
          <a:xfrm>
            <a:off x="6105646" y="4637667"/>
            <a:ext cx="2504954" cy="29647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4427BDC-4013-8641-BA75-377268865763}"/>
              </a:ext>
            </a:extLst>
          </p:cNvPr>
          <p:cNvCxnSpPr>
            <a:cxnSpLocks/>
            <a:stCxn id="28" idx="6"/>
            <a:endCxn id="9" idx="1"/>
          </p:cNvCxnSpPr>
          <p:nvPr/>
        </p:nvCxnSpPr>
        <p:spPr>
          <a:xfrm flipV="1">
            <a:off x="6086355" y="4949205"/>
            <a:ext cx="2409463" cy="1394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FB1870-0701-9642-89DD-A6E1DA47E0A7}"/>
              </a:ext>
            </a:extLst>
          </p:cNvPr>
          <p:cNvCxnSpPr>
            <a:cxnSpLocks/>
            <a:stCxn id="28" idx="6"/>
            <a:endCxn id="11" idx="1"/>
          </p:cNvCxnSpPr>
          <p:nvPr/>
        </p:nvCxnSpPr>
        <p:spPr>
          <a:xfrm>
            <a:off x="6086355" y="5088637"/>
            <a:ext cx="2409463" cy="101885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80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animBg="1"/>
      <p:bldP spid="30" grpId="0" animBg="1"/>
      <p:bldP spid="3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11A2-5CE6-8142-B669-CF0338222A61}"/>
              </a:ext>
            </a:extLst>
          </p:cNvPr>
          <p:cNvSpPr>
            <a:spLocks noGrp="1"/>
          </p:cNvSpPr>
          <p:nvPr>
            <p:ph type="title"/>
          </p:nvPr>
        </p:nvSpPr>
        <p:spPr/>
        <p:txBody>
          <a:bodyPr/>
          <a:lstStyle/>
          <a:p>
            <a:r>
              <a:rPr lang="en-US" dirty="0"/>
              <a:t>‘De-Reserving’ Positions</a:t>
            </a:r>
          </a:p>
        </p:txBody>
      </p:sp>
      <p:sp>
        <p:nvSpPr>
          <p:cNvPr id="3" name="Content Placeholder 2">
            <a:extLst>
              <a:ext uri="{FF2B5EF4-FFF2-40B4-BE49-F238E27FC236}">
                <a16:creationId xmlns:a16="http://schemas.microsoft.com/office/drawing/2014/main" id="{4AA2EAF9-0956-8143-A375-7AB8E2DB9495}"/>
              </a:ext>
            </a:extLst>
          </p:cNvPr>
          <p:cNvSpPr>
            <a:spLocks noGrp="1"/>
          </p:cNvSpPr>
          <p:nvPr>
            <p:ph idx="1"/>
          </p:nvPr>
        </p:nvSpPr>
        <p:spPr/>
        <p:txBody>
          <a:bodyPr/>
          <a:lstStyle/>
          <a:p>
            <a:pPr marL="0" indent="0">
              <a:buNone/>
            </a:pPr>
            <a:r>
              <a:rPr lang="en-US" dirty="0"/>
              <a:t>What if we are willing to fill a reserved position with someone who is ineligible,  rather than leaving it vacant?</a:t>
            </a:r>
            <a:br>
              <a:rPr lang="en-US" dirty="0"/>
            </a:br>
            <a:endParaRPr lang="en-US" dirty="0"/>
          </a:p>
          <a:p>
            <a:pPr marL="0" indent="0">
              <a:buNone/>
            </a:pPr>
            <a:r>
              <a:rPr lang="en-US" dirty="0">
                <a:solidFill>
                  <a:srgbClr val="FF0000"/>
                </a:solidFill>
              </a:rPr>
              <a:t>Discuss contexts where de-reserving is and is not allowed. </a:t>
            </a:r>
          </a:p>
          <a:p>
            <a:pPr marL="0" indent="0">
              <a:buNone/>
            </a:pPr>
            <a:endParaRPr lang="en-US" dirty="0">
              <a:solidFill>
                <a:srgbClr val="FF0000"/>
              </a:solidFill>
            </a:endParaRPr>
          </a:p>
          <a:p>
            <a:pPr marL="0" indent="0">
              <a:buNone/>
            </a:pPr>
            <a:r>
              <a:rPr lang="en-US" dirty="0">
                <a:solidFill>
                  <a:srgbClr val="FF0000"/>
                </a:solidFill>
              </a:rPr>
              <a:t>References include Aygun-</a:t>
            </a:r>
            <a:r>
              <a:rPr lang="en-US" dirty="0" err="1">
                <a:solidFill>
                  <a:srgbClr val="FF0000"/>
                </a:solidFill>
              </a:rPr>
              <a:t>Turhan</a:t>
            </a:r>
            <a:r>
              <a:rPr lang="en-US" dirty="0">
                <a:solidFill>
                  <a:srgbClr val="FF0000"/>
                </a:solidFill>
              </a:rPr>
              <a:t>, </a:t>
            </a:r>
            <a:r>
              <a:rPr lang="en-US" dirty="0" err="1">
                <a:solidFill>
                  <a:srgbClr val="FF0000"/>
                </a:solidFill>
              </a:rPr>
              <a:t>Arnosti</a:t>
            </a:r>
            <a:r>
              <a:rPr lang="en-US" dirty="0">
                <a:solidFill>
                  <a:srgbClr val="FF0000"/>
                </a:solidFill>
              </a:rPr>
              <a:t>-Bonet-Sethuraman, others…</a:t>
            </a:r>
          </a:p>
        </p:txBody>
      </p:sp>
      <p:sp>
        <p:nvSpPr>
          <p:cNvPr id="4" name="Slide Number Placeholder 3">
            <a:extLst>
              <a:ext uri="{FF2B5EF4-FFF2-40B4-BE49-F238E27FC236}">
                <a16:creationId xmlns:a16="http://schemas.microsoft.com/office/drawing/2014/main" id="{81F25D1C-010B-2949-93B6-88BDC409BB5A}"/>
              </a:ext>
            </a:extLst>
          </p:cNvPr>
          <p:cNvSpPr>
            <a:spLocks noGrp="1"/>
          </p:cNvSpPr>
          <p:nvPr>
            <p:ph type="sldNum" sz="quarter" idx="12"/>
          </p:nvPr>
        </p:nvSpPr>
        <p:spPr/>
        <p:txBody>
          <a:bodyPr/>
          <a:lstStyle/>
          <a:p>
            <a:fld id="{9E969584-4773-A84E-8391-EEC4BE76D611}" type="slidenum">
              <a:rPr lang="en-US" smtClean="0"/>
              <a:t>93</a:t>
            </a:fld>
            <a:endParaRPr lang="en-US"/>
          </a:p>
        </p:txBody>
      </p:sp>
    </p:spTree>
    <p:extLst>
      <p:ext uri="{BB962C8B-B14F-4D97-AF65-F5344CB8AC3E}">
        <p14:creationId xmlns:p14="http://schemas.microsoft.com/office/powerpoint/2010/main" val="8210733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2178-FFFF-6AF4-D740-1789848B9F22}"/>
              </a:ext>
            </a:extLst>
          </p:cNvPr>
          <p:cNvSpPr>
            <a:spLocks noGrp="1"/>
          </p:cNvSpPr>
          <p:nvPr>
            <p:ph type="title"/>
          </p:nvPr>
        </p:nvSpPr>
        <p:spPr/>
        <p:txBody>
          <a:bodyPr/>
          <a:lstStyle/>
          <a:p>
            <a:r>
              <a:rPr lang="en-US" dirty="0"/>
              <a:t>Study Guide</a:t>
            </a:r>
          </a:p>
        </p:txBody>
      </p:sp>
      <p:sp>
        <p:nvSpPr>
          <p:cNvPr id="3" name="Content Placeholder 2">
            <a:extLst>
              <a:ext uri="{FF2B5EF4-FFF2-40B4-BE49-F238E27FC236}">
                <a16:creationId xmlns:a16="http://schemas.microsoft.com/office/drawing/2014/main" id="{D9FDD690-D9F2-9A50-EA0B-A4263DA6FC13}"/>
              </a:ext>
            </a:extLst>
          </p:cNvPr>
          <p:cNvSpPr>
            <a:spLocks noGrp="1"/>
          </p:cNvSpPr>
          <p:nvPr>
            <p:ph idx="1"/>
          </p:nvPr>
        </p:nvSpPr>
        <p:spPr/>
        <p:txBody>
          <a:bodyPr/>
          <a:lstStyle/>
          <a:p>
            <a:pPr marL="0" indent="0">
              <a:buNone/>
            </a:pPr>
            <a:br>
              <a:rPr lang="en-US">
                <a:solidFill>
                  <a:srgbClr val="FF0000"/>
                </a:solidFill>
              </a:rPr>
            </a:br>
            <a:r>
              <a:rPr lang="en-US">
                <a:solidFill>
                  <a:srgbClr val="FF0000"/>
                </a:solidFill>
              </a:rPr>
              <a:t>COMPLETE THIS</a:t>
            </a:r>
          </a:p>
        </p:txBody>
      </p:sp>
      <p:sp>
        <p:nvSpPr>
          <p:cNvPr id="4" name="Slide Number Placeholder 3">
            <a:extLst>
              <a:ext uri="{FF2B5EF4-FFF2-40B4-BE49-F238E27FC236}">
                <a16:creationId xmlns:a16="http://schemas.microsoft.com/office/drawing/2014/main" id="{B96D7EFB-ADAE-365F-E747-B20EF7024FAE}"/>
              </a:ext>
            </a:extLst>
          </p:cNvPr>
          <p:cNvSpPr>
            <a:spLocks noGrp="1"/>
          </p:cNvSpPr>
          <p:nvPr>
            <p:ph type="sldNum" sz="quarter" idx="12"/>
          </p:nvPr>
        </p:nvSpPr>
        <p:spPr/>
        <p:txBody>
          <a:bodyPr/>
          <a:lstStyle/>
          <a:p>
            <a:fld id="{9E969584-4773-A84E-8391-EEC4BE76D611}" type="slidenum">
              <a:rPr lang="en-US" smtClean="0"/>
              <a:t>94</a:t>
            </a:fld>
            <a:endParaRPr lang="en-US"/>
          </a:p>
        </p:txBody>
      </p:sp>
    </p:spTree>
    <p:extLst>
      <p:ext uri="{BB962C8B-B14F-4D97-AF65-F5344CB8AC3E}">
        <p14:creationId xmlns:p14="http://schemas.microsoft.com/office/powerpoint/2010/main" val="18973598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6066C-F3B7-2DA2-75C5-5037739528C6}"/>
              </a:ext>
            </a:extLst>
          </p:cNvPr>
          <p:cNvSpPr>
            <a:spLocks noGrp="1"/>
          </p:cNvSpPr>
          <p:nvPr>
            <p:ph idx="1"/>
          </p:nvPr>
        </p:nvSpPr>
        <p:spPr>
          <a:xfrm>
            <a:off x="3232688" y="312544"/>
            <a:ext cx="4119563" cy="4667250"/>
          </a:xfrm>
        </p:spPr>
        <p:txBody>
          <a:bodyPr>
            <a:normAutofit lnSpcReduction="10000"/>
          </a:bodyPr>
          <a:lstStyle/>
          <a:p>
            <a:pPr marL="0" indent="0">
              <a:buNone/>
            </a:pPr>
            <a:r>
              <a:rPr lang="es-ES_tradnl" b="1" dirty="0" err="1"/>
              <a:t>Concepts</a:t>
            </a:r>
            <a:endParaRPr lang="es-ES_tradnl" b="1" dirty="0"/>
          </a:p>
          <a:p>
            <a:r>
              <a:rPr lang="es-ES_tradnl" dirty="0" err="1"/>
              <a:t>Maximum</a:t>
            </a:r>
            <a:r>
              <a:rPr lang="es-ES_tradnl" dirty="0"/>
              <a:t> and </a:t>
            </a:r>
            <a:r>
              <a:rPr lang="es-ES_tradnl" dirty="0" err="1"/>
              <a:t>Minimum</a:t>
            </a:r>
            <a:r>
              <a:rPr lang="es-ES_tradnl" dirty="0"/>
              <a:t> </a:t>
            </a:r>
            <a:r>
              <a:rPr lang="es-ES_tradnl" dirty="0" err="1"/>
              <a:t>Quotas</a:t>
            </a:r>
            <a:endParaRPr lang="es-ES_tradnl" dirty="0"/>
          </a:p>
          <a:p>
            <a:r>
              <a:rPr lang="es-ES_tradnl" dirty="0"/>
              <a:t>Reserves</a:t>
            </a:r>
          </a:p>
          <a:p>
            <a:r>
              <a:rPr lang="es-ES_tradnl" dirty="0" err="1"/>
              <a:t>Hierarchy</a:t>
            </a:r>
            <a:endParaRPr lang="es-ES_tradnl" dirty="0"/>
          </a:p>
          <a:p>
            <a:r>
              <a:rPr lang="es-ES_tradnl" dirty="0" err="1"/>
              <a:t>Maximize</a:t>
            </a:r>
            <a:r>
              <a:rPr lang="es-ES_tradnl" dirty="0"/>
              <a:t> </a:t>
            </a:r>
            <a:r>
              <a:rPr lang="es-ES_tradnl" dirty="0" err="1"/>
              <a:t>Selected</a:t>
            </a:r>
            <a:r>
              <a:rPr lang="es-ES_tradnl" dirty="0"/>
              <a:t> </a:t>
            </a:r>
            <a:r>
              <a:rPr lang="es-ES_tradnl" dirty="0" err="1"/>
              <a:t>Applicants</a:t>
            </a:r>
            <a:endParaRPr lang="es-ES_tradnl" dirty="0"/>
          </a:p>
          <a:p>
            <a:r>
              <a:rPr lang="es-ES_tradnl" dirty="0" err="1"/>
              <a:t>Priority</a:t>
            </a:r>
            <a:r>
              <a:rPr lang="es-ES_tradnl" dirty="0"/>
              <a:t> </a:t>
            </a:r>
            <a:r>
              <a:rPr lang="es-ES_tradnl" dirty="0" err="1"/>
              <a:t>Domination</a:t>
            </a:r>
            <a:r>
              <a:rPr lang="es-ES_tradnl" dirty="0"/>
              <a:t> </a:t>
            </a:r>
          </a:p>
          <a:p>
            <a:r>
              <a:rPr lang="es-ES_tradnl" dirty="0" err="1"/>
              <a:t>Respect</a:t>
            </a:r>
            <a:r>
              <a:rPr lang="es-ES_tradnl" dirty="0"/>
              <a:t> </a:t>
            </a:r>
            <a:r>
              <a:rPr lang="es-ES_tradnl" dirty="0" err="1"/>
              <a:t>Spirit</a:t>
            </a:r>
            <a:r>
              <a:rPr lang="es-ES_tradnl" dirty="0"/>
              <a:t> </a:t>
            </a:r>
            <a:r>
              <a:rPr lang="es-ES_tradnl" dirty="0" err="1"/>
              <a:t>of</a:t>
            </a:r>
            <a:r>
              <a:rPr lang="es-ES_tradnl" dirty="0"/>
              <a:t> </a:t>
            </a:r>
            <a:r>
              <a:rPr lang="es-ES_tradnl" dirty="0" err="1"/>
              <a:t>Affirmative</a:t>
            </a:r>
            <a:r>
              <a:rPr lang="es-ES_tradnl" dirty="0"/>
              <a:t> </a:t>
            </a:r>
            <a:r>
              <a:rPr lang="es-ES_tradnl" dirty="0" err="1"/>
              <a:t>Action</a:t>
            </a:r>
            <a:endParaRPr lang="es-ES_tradnl" dirty="0"/>
          </a:p>
        </p:txBody>
      </p:sp>
      <p:sp>
        <p:nvSpPr>
          <p:cNvPr id="4" name="Slide Number Placeholder 3">
            <a:extLst>
              <a:ext uri="{FF2B5EF4-FFF2-40B4-BE49-F238E27FC236}">
                <a16:creationId xmlns:a16="http://schemas.microsoft.com/office/drawing/2014/main" id="{DD65055C-2192-16DE-F9EB-D291300D3097}"/>
              </a:ext>
            </a:extLst>
          </p:cNvPr>
          <p:cNvSpPr>
            <a:spLocks noGrp="1"/>
          </p:cNvSpPr>
          <p:nvPr>
            <p:ph type="sldNum" sz="quarter" idx="12"/>
          </p:nvPr>
        </p:nvSpPr>
        <p:spPr/>
        <p:txBody>
          <a:bodyPr/>
          <a:lstStyle/>
          <a:p>
            <a:fld id="{9E969584-4773-A84E-8391-EEC4BE76D611}" type="slidenum">
              <a:rPr lang="en-US" smtClean="0"/>
              <a:t>95</a:t>
            </a:fld>
            <a:endParaRPr lang="en-US"/>
          </a:p>
        </p:txBody>
      </p:sp>
      <p:sp>
        <p:nvSpPr>
          <p:cNvPr id="5" name="Content Placeholder 2">
            <a:extLst>
              <a:ext uri="{FF2B5EF4-FFF2-40B4-BE49-F238E27FC236}">
                <a16:creationId xmlns:a16="http://schemas.microsoft.com/office/drawing/2014/main" id="{8F565808-102E-4F58-D4CF-DA1A4C1E2C2B}"/>
              </a:ext>
            </a:extLst>
          </p:cNvPr>
          <p:cNvSpPr txBox="1">
            <a:spLocks/>
          </p:cNvSpPr>
          <p:nvPr/>
        </p:nvSpPr>
        <p:spPr>
          <a:xfrm>
            <a:off x="7352251" y="312544"/>
            <a:ext cx="4995863"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b="1" dirty="0" err="1"/>
              <a:t>Algorithms</a:t>
            </a:r>
            <a:endParaRPr lang="es-ES_tradnl" b="1" dirty="0"/>
          </a:p>
          <a:p>
            <a:r>
              <a:rPr lang="es-ES_tradnl" dirty="0"/>
              <a:t>Jefferson/</a:t>
            </a:r>
            <a:r>
              <a:rPr lang="es-ES_tradnl" dirty="0" err="1"/>
              <a:t>D’Hondt</a:t>
            </a:r>
            <a:endParaRPr lang="es-ES_tradnl" dirty="0"/>
          </a:p>
          <a:p>
            <a:r>
              <a:rPr lang="es-ES_tradnl" dirty="0" err="1"/>
              <a:t>Chilean</a:t>
            </a:r>
            <a:r>
              <a:rPr lang="es-ES_tradnl" dirty="0"/>
              <a:t> </a:t>
            </a:r>
            <a:r>
              <a:rPr lang="es-ES_tradnl" dirty="0" err="1"/>
              <a:t>Assembly</a:t>
            </a:r>
            <a:r>
              <a:rPr lang="es-ES_tradnl" dirty="0"/>
              <a:t> </a:t>
            </a:r>
            <a:r>
              <a:rPr lang="es-ES_tradnl" dirty="0" err="1"/>
              <a:t>Algorithm</a:t>
            </a:r>
            <a:endParaRPr lang="es-ES_tradnl" dirty="0"/>
          </a:p>
          <a:p>
            <a:r>
              <a:rPr lang="es-ES_tradnl" dirty="0" err="1"/>
              <a:t>Israeli</a:t>
            </a:r>
            <a:r>
              <a:rPr lang="es-ES_tradnl" dirty="0"/>
              <a:t> </a:t>
            </a:r>
            <a:r>
              <a:rPr lang="es-ES_tradnl" dirty="0" err="1"/>
              <a:t>Mechinot</a:t>
            </a:r>
            <a:r>
              <a:rPr lang="es-ES_tradnl" dirty="0"/>
              <a:t> </a:t>
            </a:r>
            <a:r>
              <a:rPr lang="es-ES_tradnl" dirty="0" err="1"/>
              <a:t>Alg</a:t>
            </a:r>
            <a:r>
              <a:rPr lang="es-ES_tradnl" dirty="0"/>
              <a:t> 1 &amp; 2</a:t>
            </a:r>
          </a:p>
          <a:p>
            <a:r>
              <a:rPr lang="es-ES_tradnl" dirty="0" err="1"/>
              <a:t>Generalized</a:t>
            </a:r>
            <a:r>
              <a:rPr lang="es-ES_tradnl" dirty="0"/>
              <a:t> Top-Down </a:t>
            </a:r>
            <a:r>
              <a:rPr lang="es-ES_tradnl" dirty="0" err="1"/>
              <a:t>Algorithm</a:t>
            </a:r>
            <a:endParaRPr lang="es-ES_tradnl" dirty="0"/>
          </a:p>
          <a:p>
            <a:r>
              <a:rPr lang="es-ES_tradnl" dirty="0" err="1"/>
              <a:t>Minimum</a:t>
            </a:r>
            <a:r>
              <a:rPr lang="es-ES_tradnl" dirty="0"/>
              <a:t> </a:t>
            </a:r>
            <a:r>
              <a:rPr lang="es-ES_tradnl" dirty="0" err="1"/>
              <a:t>Guarantee</a:t>
            </a:r>
            <a:endParaRPr lang="es-ES_tradnl" dirty="0"/>
          </a:p>
          <a:p>
            <a:r>
              <a:rPr lang="es-ES_tradnl" dirty="0" err="1"/>
              <a:t>Over</a:t>
            </a:r>
            <a:r>
              <a:rPr lang="es-ES_tradnl" dirty="0"/>
              <a:t> and </a:t>
            </a:r>
            <a:r>
              <a:rPr lang="es-ES_tradnl" dirty="0" err="1"/>
              <a:t>Above</a:t>
            </a:r>
            <a:endParaRPr lang="es-ES_tradnl" dirty="0"/>
          </a:p>
          <a:p>
            <a:r>
              <a:rPr lang="es-ES_tradnl" dirty="0"/>
              <a:t>2SM </a:t>
            </a:r>
            <a:r>
              <a:rPr lang="es-ES_tradnl" dirty="0" err="1"/>
              <a:t>Algorithm</a:t>
            </a:r>
            <a:r>
              <a:rPr lang="es-ES_tradnl" dirty="0"/>
              <a:t> in India</a:t>
            </a:r>
          </a:p>
          <a:p>
            <a:r>
              <a:rPr lang="es-ES_tradnl" dirty="0"/>
              <a:t>Smart Reserves</a:t>
            </a:r>
          </a:p>
        </p:txBody>
      </p:sp>
      <p:sp>
        <p:nvSpPr>
          <p:cNvPr id="7" name="TextBox 6">
            <a:extLst>
              <a:ext uri="{FF2B5EF4-FFF2-40B4-BE49-F238E27FC236}">
                <a16:creationId xmlns:a16="http://schemas.microsoft.com/office/drawing/2014/main" id="{9D5C6E2A-EE23-8ED4-402D-CAAF552931E6}"/>
              </a:ext>
            </a:extLst>
          </p:cNvPr>
          <p:cNvSpPr txBox="1"/>
          <p:nvPr/>
        </p:nvSpPr>
        <p:spPr>
          <a:xfrm>
            <a:off x="1003610" y="4979794"/>
            <a:ext cx="11188390" cy="1692771"/>
          </a:xfrm>
          <a:prstGeom prst="rect">
            <a:avLst/>
          </a:prstGeom>
          <a:solidFill>
            <a:schemeClr val="accent4"/>
          </a:solidFill>
        </p:spPr>
        <p:txBody>
          <a:bodyPr wrap="square" rtlCol="0">
            <a:spAutoFit/>
          </a:bodyPr>
          <a:lstStyle/>
          <a:p>
            <a:pPr marL="342900" indent="-342900">
              <a:buAutoNum type="arabicPeriod"/>
            </a:pPr>
            <a:r>
              <a:rPr lang="es-ES_tradnl" sz="2600" b="1" dirty="0" err="1"/>
              <a:t>Individually</a:t>
            </a:r>
            <a:r>
              <a:rPr lang="es-ES_tradnl" sz="2600" b="1" dirty="0"/>
              <a:t>: </a:t>
            </a:r>
            <a:r>
              <a:rPr lang="es-ES_tradnl" sz="2600" dirty="0" err="1"/>
              <a:t>write</a:t>
            </a:r>
            <a:r>
              <a:rPr lang="es-ES_tradnl" sz="2600" dirty="0"/>
              <a:t> 2-3 </a:t>
            </a:r>
            <a:r>
              <a:rPr lang="es-ES_tradnl" sz="2600" dirty="0" err="1"/>
              <a:t>concepts</a:t>
            </a:r>
            <a:r>
              <a:rPr lang="es-ES_tradnl" sz="2600" dirty="0"/>
              <a:t>/</a:t>
            </a:r>
            <a:r>
              <a:rPr lang="es-ES_tradnl" sz="2600" dirty="0" err="1"/>
              <a:t>algorithms</a:t>
            </a:r>
            <a:r>
              <a:rPr lang="es-ES_tradnl" sz="2600" dirty="0"/>
              <a:t> </a:t>
            </a:r>
            <a:r>
              <a:rPr lang="es-ES_tradnl" sz="2600" dirty="0" err="1"/>
              <a:t>that</a:t>
            </a:r>
            <a:r>
              <a:rPr lang="es-ES_tradnl" sz="2600" dirty="0"/>
              <a:t> </a:t>
            </a:r>
            <a:r>
              <a:rPr lang="es-ES_tradnl" sz="2600" dirty="0" err="1"/>
              <a:t>you</a:t>
            </a:r>
            <a:r>
              <a:rPr lang="es-ES_tradnl" sz="2600" dirty="0"/>
              <a:t> </a:t>
            </a:r>
            <a:r>
              <a:rPr lang="es-ES_tradnl" sz="2600" dirty="0" err="1"/>
              <a:t>don’t</a:t>
            </a:r>
            <a:r>
              <a:rPr lang="es-ES_tradnl" sz="2600" dirty="0"/>
              <a:t> </a:t>
            </a:r>
            <a:r>
              <a:rPr lang="es-ES_tradnl" sz="2600" dirty="0" err="1"/>
              <a:t>feel</a:t>
            </a:r>
            <a:r>
              <a:rPr lang="es-ES_tradnl" sz="2600" dirty="0"/>
              <a:t> </a:t>
            </a:r>
            <a:r>
              <a:rPr lang="es-ES_tradnl" sz="2600" dirty="0" err="1"/>
              <a:t>confident</a:t>
            </a:r>
            <a:r>
              <a:rPr lang="es-ES_tradnl" sz="2600" dirty="0"/>
              <a:t> </a:t>
            </a:r>
            <a:r>
              <a:rPr lang="es-ES_tradnl" sz="2600" dirty="0" err="1"/>
              <a:t>about</a:t>
            </a:r>
            <a:r>
              <a:rPr lang="es-ES_tradnl" sz="2600" dirty="0"/>
              <a:t>.</a:t>
            </a:r>
          </a:p>
          <a:p>
            <a:pPr marL="342900" indent="-342900">
              <a:buAutoNum type="arabicPeriod"/>
            </a:pPr>
            <a:r>
              <a:rPr lang="es-ES_tradnl" sz="2600" b="1" dirty="0"/>
              <a:t>In </a:t>
            </a:r>
            <a:r>
              <a:rPr lang="es-ES_tradnl" sz="2600" b="1" dirty="0" err="1"/>
              <a:t>pairs</a:t>
            </a:r>
            <a:r>
              <a:rPr lang="es-ES_tradnl" sz="2600" b="1" dirty="0"/>
              <a:t>: </a:t>
            </a:r>
            <a:r>
              <a:rPr lang="es-ES_tradnl" sz="2600" dirty="0"/>
              <a:t>try </a:t>
            </a:r>
            <a:r>
              <a:rPr lang="es-ES_tradnl" sz="2600" dirty="0" err="1"/>
              <a:t>to</a:t>
            </a:r>
            <a:r>
              <a:rPr lang="es-ES_tradnl" sz="2600" dirty="0"/>
              <a:t> </a:t>
            </a:r>
            <a:r>
              <a:rPr lang="es-ES_tradnl" sz="2600" dirty="0" err="1"/>
              <a:t>explain</a:t>
            </a:r>
            <a:r>
              <a:rPr lang="es-ES_tradnl" sz="2600" dirty="0"/>
              <a:t> </a:t>
            </a:r>
            <a:r>
              <a:rPr lang="es-ES_tradnl" sz="2600" dirty="0" err="1"/>
              <a:t>the</a:t>
            </a:r>
            <a:r>
              <a:rPr lang="es-ES_tradnl" sz="2600" dirty="0"/>
              <a:t> </a:t>
            </a:r>
            <a:r>
              <a:rPr lang="es-ES_tradnl" sz="2600" dirty="0" err="1"/>
              <a:t>concepts</a:t>
            </a:r>
            <a:r>
              <a:rPr lang="es-ES_tradnl" sz="2600" dirty="0"/>
              <a:t> </a:t>
            </a:r>
            <a:r>
              <a:rPr lang="es-ES_tradnl" sz="2600" dirty="0" err="1"/>
              <a:t>or</a:t>
            </a:r>
            <a:r>
              <a:rPr lang="es-ES_tradnl" sz="2600" dirty="0"/>
              <a:t> </a:t>
            </a:r>
            <a:r>
              <a:rPr lang="es-ES_tradnl" sz="2600" dirty="0" err="1"/>
              <a:t>algorithms</a:t>
            </a:r>
            <a:r>
              <a:rPr lang="es-ES_tradnl" sz="2600" dirty="0"/>
              <a:t> </a:t>
            </a:r>
            <a:r>
              <a:rPr lang="es-ES_tradnl" sz="2600" dirty="0" err="1"/>
              <a:t>that</a:t>
            </a:r>
            <a:r>
              <a:rPr lang="es-ES_tradnl" sz="2600" dirty="0"/>
              <a:t> </a:t>
            </a:r>
            <a:r>
              <a:rPr lang="es-ES_tradnl" sz="2600" dirty="0" err="1"/>
              <a:t>you</a:t>
            </a:r>
            <a:r>
              <a:rPr lang="es-ES_tradnl" sz="2600" dirty="0"/>
              <a:t> </a:t>
            </a:r>
            <a:r>
              <a:rPr lang="es-ES_tradnl" sz="2600" dirty="0" err="1"/>
              <a:t>listed</a:t>
            </a:r>
            <a:r>
              <a:rPr lang="es-ES_tradnl" sz="2600" dirty="0"/>
              <a:t> </a:t>
            </a:r>
            <a:r>
              <a:rPr lang="es-ES_tradnl" sz="2600" dirty="0" err="1"/>
              <a:t>to</a:t>
            </a:r>
            <a:r>
              <a:rPr lang="es-ES_tradnl" sz="2600" dirty="0"/>
              <a:t> </a:t>
            </a:r>
            <a:r>
              <a:rPr lang="es-ES_tradnl" sz="2600" dirty="0" err="1"/>
              <a:t>each</a:t>
            </a:r>
            <a:r>
              <a:rPr lang="es-ES_tradnl" sz="2600" dirty="0"/>
              <a:t> </a:t>
            </a:r>
            <a:r>
              <a:rPr lang="es-ES_tradnl" sz="2600" dirty="0" err="1"/>
              <a:t>other</a:t>
            </a:r>
            <a:r>
              <a:rPr lang="es-ES_tradnl" sz="2600" dirty="0"/>
              <a:t>.</a:t>
            </a:r>
          </a:p>
          <a:p>
            <a:pPr marL="342900" indent="-342900">
              <a:buAutoNum type="arabicPeriod"/>
            </a:pPr>
            <a:r>
              <a:rPr lang="es-ES_tradnl" sz="2600" b="1" dirty="0"/>
              <a:t>As a table: </a:t>
            </a:r>
            <a:r>
              <a:rPr lang="es-ES_tradnl" sz="2600" dirty="0" err="1"/>
              <a:t>reach</a:t>
            </a:r>
            <a:r>
              <a:rPr lang="es-ES_tradnl" sz="2600" dirty="0"/>
              <a:t> </a:t>
            </a:r>
            <a:r>
              <a:rPr lang="es-ES_tradnl" sz="2600" dirty="0" err="1"/>
              <a:t>consensus</a:t>
            </a:r>
            <a:r>
              <a:rPr lang="es-ES_tradnl" sz="2600" dirty="0"/>
              <a:t> </a:t>
            </a:r>
            <a:r>
              <a:rPr lang="es-ES_tradnl" sz="2600" dirty="0" err="1"/>
              <a:t>on</a:t>
            </a:r>
            <a:r>
              <a:rPr lang="es-ES_tradnl" sz="2600" dirty="0"/>
              <a:t> </a:t>
            </a:r>
            <a:r>
              <a:rPr lang="es-ES_tradnl" sz="2600" dirty="0" err="1"/>
              <a:t>topics</a:t>
            </a:r>
            <a:r>
              <a:rPr lang="es-ES_tradnl" sz="2600" dirty="0"/>
              <a:t> </a:t>
            </a:r>
            <a:r>
              <a:rPr lang="es-ES_tradnl" sz="2600" dirty="0" err="1"/>
              <a:t>that</a:t>
            </a:r>
            <a:r>
              <a:rPr lang="es-ES_tradnl" sz="2600" dirty="0"/>
              <a:t> </a:t>
            </a:r>
            <a:r>
              <a:rPr lang="es-ES_tradnl" sz="2600" dirty="0" err="1"/>
              <a:t>you</a:t>
            </a:r>
            <a:r>
              <a:rPr lang="es-ES_tradnl" sz="2600" dirty="0"/>
              <a:t> </a:t>
            </a:r>
            <a:r>
              <a:rPr lang="es-ES_tradnl" sz="2600" dirty="0" err="1"/>
              <a:t>have</a:t>
            </a:r>
            <a:r>
              <a:rPr lang="es-ES_tradnl" sz="2600" dirty="0"/>
              <a:t> </a:t>
            </a:r>
            <a:r>
              <a:rPr lang="es-ES_tradnl" sz="2600" dirty="0" err="1"/>
              <a:t>questions</a:t>
            </a:r>
            <a:r>
              <a:rPr lang="es-ES_tradnl" sz="2600" dirty="0"/>
              <a:t> </a:t>
            </a:r>
            <a:r>
              <a:rPr lang="es-ES_tradnl" sz="2600" dirty="0" err="1"/>
              <a:t>about</a:t>
            </a:r>
            <a:r>
              <a:rPr lang="es-ES_tradnl" sz="2600" dirty="0"/>
              <a:t>. </a:t>
            </a:r>
            <a:r>
              <a:rPr lang="es-ES_tradnl" sz="2600" dirty="0" err="1"/>
              <a:t>Write</a:t>
            </a:r>
            <a:r>
              <a:rPr lang="es-ES_tradnl" sz="2600" dirty="0"/>
              <a:t> </a:t>
            </a:r>
            <a:r>
              <a:rPr lang="es-ES_tradnl" sz="2600" dirty="0" err="1"/>
              <a:t>these</a:t>
            </a:r>
            <a:r>
              <a:rPr lang="es-ES_tradnl" sz="2600" dirty="0"/>
              <a:t> </a:t>
            </a:r>
            <a:r>
              <a:rPr lang="es-ES_tradnl" sz="2600" dirty="0" err="1"/>
              <a:t>topics</a:t>
            </a:r>
            <a:r>
              <a:rPr lang="es-ES_tradnl" sz="2600" dirty="0"/>
              <a:t> </a:t>
            </a:r>
            <a:r>
              <a:rPr lang="es-ES_tradnl" sz="2600" dirty="0" err="1"/>
              <a:t>on</a:t>
            </a:r>
            <a:r>
              <a:rPr lang="es-ES_tradnl" sz="2600" dirty="0"/>
              <a:t> </a:t>
            </a:r>
            <a:r>
              <a:rPr lang="es-ES_tradnl" sz="2600" dirty="0" err="1"/>
              <a:t>the</a:t>
            </a:r>
            <a:r>
              <a:rPr lang="es-ES_tradnl" sz="2600" dirty="0"/>
              <a:t> </a:t>
            </a:r>
            <a:r>
              <a:rPr lang="es-ES_tradnl" sz="2600" dirty="0" err="1"/>
              <a:t>board</a:t>
            </a:r>
            <a:r>
              <a:rPr lang="es-ES_tradnl" sz="2600" dirty="0"/>
              <a:t>.</a:t>
            </a:r>
          </a:p>
        </p:txBody>
      </p:sp>
      <p:sp>
        <p:nvSpPr>
          <p:cNvPr id="2" name="TextBox 1">
            <a:extLst>
              <a:ext uri="{FF2B5EF4-FFF2-40B4-BE49-F238E27FC236}">
                <a16:creationId xmlns:a16="http://schemas.microsoft.com/office/drawing/2014/main" id="{DC5AD6F0-9B4E-E60B-4512-CC003BDA026E}"/>
              </a:ext>
            </a:extLst>
          </p:cNvPr>
          <p:cNvSpPr txBox="1"/>
          <p:nvPr/>
        </p:nvSpPr>
        <p:spPr>
          <a:xfrm>
            <a:off x="204412" y="185435"/>
            <a:ext cx="2805255" cy="738664"/>
          </a:xfrm>
          <a:prstGeom prst="rect">
            <a:avLst/>
          </a:prstGeom>
          <a:solidFill>
            <a:schemeClr val="bg2"/>
          </a:solidFill>
        </p:spPr>
        <p:txBody>
          <a:bodyPr wrap="none" rtlCol="0">
            <a:spAutoFit/>
          </a:bodyPr>
          <a:lstStyle/>
          <a:p>
            <a:r>
              <a:rPr lang="en-US" sz="4200" dirty="0"/>
              <a:t>Unit Review</a:t>
            </a:r>
          </a:p>
        </p:txBody>
      </p:sp>
    </p:spTree>
    <p:extLst>
      <p:ext uri="{BB962C8B-B14F-4D97-AF65-F5344CB8AC3E}">
        <p14:creationId xmlns:p14="http://schemas.microsoft.com/office/powerpoint/2010/main" val="27792240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133F-6A8E-4A4F-91FB-A533B22C37F2}"/>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D6C91466-BC0D-0F48-AC10-75448D96FB4A}"/>
              </a:ext>
            </a:extLst>
          </p:cNvPr>
          <p:cNvSpPr>
            <a:spLocks noGrp="1"/>
          </p:cNvSpPr>
          <p:nvPr>
            <p:ph idx="1"/>
          </p:nvPr>
        </p:nvSpPr>
        <p:spPr/>
        <p:txBody>
          <a:bodyPr>
            <a:normAutofit/>
          </a:bodyPr>
          <a:lstStyle/>
          <a:p>
            <a:pPr marL="0" indent="0">
              <a:buNone/>
            </a:pPr>
            <a:r>
              <a:rPr lang="en-US" dirty="0"/>
              <a:t>In Unit 2, we introduced the Deferred Acceptance algorithm in settings where schools had a strict ranking of students.</a:t>
            </a:r>
          </a:p>
          <a:p>
            <a:pPr marL="0" indent="0">
              <a:buNone/>
            </a:pPr>
            <a:endParaRPr lang="en-US" dirty="0"/>
          </a:p>
          <a:p>
            <a:pPr marL="0" indent="0">
              <a:buNone/>
            </a:pPr>
            <a:r>
              <a:rPr lang="en-US" dirty="0"/>
              <a:t>In Unit 3, we studied more complex algorithms for selecting among applicants. However, we only addressed cases with identical items.</a:t>
            </a:r>
          </a:p>
          <a:p>
            <a:pPr marL="0" indent="0">
              <a:buNone/>
            </a:pPr>
            <a:endParaRPr lang="en-US" dirty="0"/>
          </a:p>
          <a:p>
            <a:pPr marL="0" indent="0">
              <a:buNone/>
            </a:pPr>
            <a:r>
              <a:rPr lang="en-US" dirty="0"/>
              <a:t>Next up: combine these ideas! Study a variant of Deferred Acceptance for settings where schools use complex algorithms to select students.</a:t>
            </a:r>
          </a:p>
          <a:p>
            <a:endParaRPr lang="en-US" dirty="0"/>
          </a:p>
        </p:txBody>
      </p:sp>
      <p:sp>
        <p:nvSpPr>
          <p:cNvPr id="4" name="Slide Number Placeholder 3">
            <a:extLst>
              <a:ext uri="{FF2B5EF4-FFF2-40B4-BE49-F238E27FC236}">
                <a16:creationId xmlns:a16="http://schemas.microsoft.com/office/drawing/2014/main" id="{5168BB67-0CD2-2D40-9E3C-35385FC03B88}"/>
              </a:ext>
            </a:extLst>
          </p:cNvPr>
          <p:cNvSpPr>
            <a:spLocks noGrp="1"/>
          </p:cNvSpPr>
          <p:nvPr>
            <p:ph type="sldNum" sz="quarter" idx="12"/>
          </p:nvPr>
        </p:nvSpPr>
        <p:spPr/>
        <p:txBody>
          <a:bodyPr/>
          <a:lstStyle/>
          <a:p>
            <a:fld id="{9E969584-4773-A84E-8391-EEC4BE76D611}" type="slidenum">
              <a:rPr lang="en-US" smtClean="0"/>
              <a:t>96</a:t>
            </a:fld>
            <a:endParaRPr lang="en-US"/>
          </a:p>
        </p:txBody>
      </p:sp>
    </p:spTree>
    <p:extLst>
      <p:ext uri="{BB962C8B-B14F-4D97-AF65-F5344CB8AC3E}">
        <p14:creationId xmlns:p14="http://schemas.microsoft.com/office/powerpoint/2010/main" val="210948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57AAB9-6F26-4F46-B4B4-E147A446187E}" vid="{31DC0A76-C392-3F41-8E4A-B15F0CEEF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22097</TotalTime>
  <Words>7263</Words>
  <Application>Microsoft Macintosh PowerPoint</Application>
  <PresentationFormat>Widescreen</PresentationFormat>
  <Paragraphs>1328</Paragraphs>
  <Slides>97</Slides>
  <Notes>1</Notes>
  <HiddenSlides>34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Calibri Light</vt:lpstr>
      <vt:lpstr>Cambria Math</vt:lpstr>
      <vt:lpstr>LatoWeb</vt:lpstr>
      <vt:lpstr>var(--h2_typography-font-family)</vt:lpstr>
      <vt:lpstr>Office Theme</vt:lpstr>
      <vt:lpstr>Engineering The Allocation  of Public Resources</vt:lpstr>
      <vt:lpstr>Course Overview: Notions of Fairness</vt:lpstr>
      <vt:lpstr>Minimum Quotas vs Reserved Positions</vt:lpstr>
      <vt:lpstr>Plan for Mini-Unit on Reserves</vt:lpstr>
      <vt:lpstr>Plan for Today</vt:lpstr>
      <vt:lpstr>By the end of class, you will be able to…</vt:lpstr>
      <vt:lpstr>Visa Overview</vt:lpstr>
      <vt:lpstr>Permanent Visas (Immigrant Visas)</vt:lpstr>
      <vt:lpstr>Temporary (“Non-Immigrant”)  Employment-Based Visas</vt:lpstr>
      <vt:lpstr>H1B Visa Program</vt:lpstr>
      <vt:lpstr>H1B Visa History</vt:lpstr>
      <vt:lpstr>Walkthrough Demonstration</vt:lpstr>
      <vt:lpstr>Reserve Example</vt:lpstr>
      <vt:lpstr>Reserve Example</vt:lpstr>
      <vt:lpstr>Algorithms Based on One Priority Order</vt:lpstr>
      <vt:lpstr>Algorithms Based on Two “Passes”</vt:lpstr>
      <vt:lpstr>Other Algorithms Using a Single Priority List</vt:lpstr>
      <vt:lpstr>Minimum Guarantee</vt:lpstr>
      <vt:lpstr>PowerPoint Presentation</vt:lpstr>
      <vt:lpstr>Comparing Exemptions First to Over and Above</vt:lpstr>
      <vt:lpstr>PowerPoint Presentation</vt:lpstr>
      <vt:lpstr>Reform in 2008 (in place for FY 2009)</vt:lpstr>
      <vt:lpstr>A Common Story: FCFS turns to Lottery</vt:lpstr>
      <vt:lpstr>H2B Visas</vt:lpstr>
      <vt:lpstr>Increasing Volume of Applications</vt:lpstr>
      <vt:lpstr>A Mad Scramble</vt:lpstr>
      <vt:lpstr>Implementing a Lottery</vt:lpstr>
      <vt:lpstr>When Have You Seen This Play Out?</vt:lpstr>
      <vt:lpstr>Recreation.gov Permit Lotteries</vt:lpstr>
      <vt:lpstr>COVID-19 Vaccine Reservations</vt:lpstr>
      <vt:lpstr>PowerPoint Presentation</vt:lpstr>
      <vt:lpstr>Figured it Out</vt:lpstr>
      <vt:lpstr>Two-lottery systems</vt:lpstr>
      <vt:lpstr>Algorithms Based on Two Priority Lists</vt:lpstr>
      <vt:lpstr>PowerPoint Presentation</vt:lpstr>
      <vt:lpstr>PowerPoint Presentation</vt:lpstr>
      <vt:lpstr>USCIS Announcement and Analysis</vt:lpstr>
      <vt:lpstr>Other Possible Policies</vt:lpstr>
      <vt:lpstr>PowerPoint Presentation</vt:lpstr>
      <vt:lpstr>Scenario 1 111,080 Non-Degree-Holders, 87,380 Degree-Holders</vt:lpstr>
      <vt:lpstr>Scenario 2 137,017 Non-Degree-Holders, 55,900 Degree-Holders</vt:lpstr>
      <vt:lpstr>Study Guide</vt:lpstr>
      <vt:lpstr>PowerPoint Presentation</vt:lpstr>
      <vt:lpstr>Reserve Practice</vt:lpstr>
      <vt:lpstr>Reserve Practice</vt:lpstr>
      <vt:lpstr>Scenario A</vt:lpstr>
      <vt:lpstr>Scenario B</vt:lpstr>
      <vt:lpstr>Lottery Practice</vt:lpstr>
      <vt:lpstr>Lottery Practice</vt:lpstr>
      <vt:lpstr>PowerPoint Presentation</vt:lpstr>
      <vt:lpstr>PowerPoint Presentation</vt:lpstr>
      <vt:lpstr>H1B Visas: Changing the Priority Order</vt:lpstr>
      <vt:lpstr>Let’s Look at the Law</vt:lpstr>
      <vt:lpstr>Summary</vt:lpstr>
      <vt:lpstr>Study Guide</vt:lpstr>
      <vt:lpstr>References</vt:lpstr>
      <vt:lpstr>Warm Up</vt:lpstr>
      <vt:lpstr>Engineering The Allocation  of Public Resources</vt:lpstr>
      <vt:lpstr>Last Class</vt:lpstr>
      <vt:lpstr>Homework Problem (Fiscal Year 2023)</vt:lpstr>
      <vt:lpstr>Different Ways to Implement H1B Visa Lottery</vt:lpstr>
      <vt:lpstr>Plan for Today</vt:lpstr>
      <vt:lpstr>Multiple Overlapping Reserve Categories</vt:lpstr>
      <vt:lpstr>Important Questions</vt:lpstr>
      <vt:lpstr>A General Model of Reserves</vt:lpstr>
      <vt:lpstr>Example 1: H1B Visas</vt:lpstr>
      <vt:lpstr>Example 2: Overlapping Reserve Categories</vt:lpstr>
      <vt:lpstr>Goals (Informal)</vt:lpstr>
      <vt:lpstr>Goals (Informal)</vt:lpstr>
      <vt:lpstr>Formal Definitions</vt:lpstr>
      <vt:lpstr>Precedence Algorithms</vt:lpstr>
      <vt:lpstr>Axiomatic Approach</vt:lpstr>
      <vt:lpstr>Practice with these Concepts</vt:lpstr>
      <vt:lpstr>Reserve Example</vt:lpstr>
      <vt:lpstr>Precedence Algorithms Practice</vt:lpstr>
      <vt:lpstr>Precedence Algorithms (Outcomes)</vt:lpstr>
      <vt:lpstr>Precedence Algorithms (Solution)</vt:lpstr>
      <vt:lpstr>Precedence Algorithm Guarantees</vt:lpstr>
      <vt:lpstr>Something seems off…</vt:lpstr>
      <vt:lpstr>(Recall) Desirable Properties: Quotas</vt:lpstr>
      <vt:lpstr>New Desirable Properties: Reserves</vt:lpstr>
      <vt:lpstr>These are Stronger Requirements!</vt:lpstr>
      <vt:lpstr>What if Reserves Have Special Structure?</vt:lpstr>
      <vt:lpstr>Identities of Selected Applicants</vt:lpstr>
      <vt:lpstr>Maximizing (or minimizing)  successful degree holders</vt:lpstr>
      <vt:lpstr>Finding “Good” Matchings in General</vt:lpstr>
      <vt:lpstr>Minimum Cost Assignment Problem</vt:lpstr>
      <vt:lpstr>Using The Hungarian Algorithm (“Smart Reserves”)</vt:lpstr>
      <vt:lpstr>Quotas vs Reserves</vt:lpstr>
      <vt:lpstr>Quotas vs Reserves</vt:lpstr>
      <vt:lpstr>Matroids</vt:lpstr>
      <vt:lpstr>Smart Reserves for Vaccine Allocation</vt:lpstr>
      <vt:lpstr>Vaccine Scheduling</vt:lpstr>
      <vt:lpstr>‘De-Reserving’ Positions</vt:lpstr>
      <vt:lpstr>Study Guide</vt:lpstr>
      <vt:lpstr>PowerPoint Presentation</vt:lpstr>
      <vt:lpstr>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Systems for  Allocating Public Goods</dc:title>
  <dc:creator>Nicholas A Arnosti</dc:creator>
  <cp:lastModifiedBy>Nick Arnosti</cp:lastModifiedBy>
  <cp:revision>376</cp:revision>
  <cp:lastPrinted>2024-02-27T00:17:30Z</cp:lastPrinted>
  <dcterms:created xsi:type="dcterms:W3CDTF">2022-02-18T14:41:33Z</dcterms:created>
  <dcterms:modified xsi:type="dcterms:W3CDTF">2024-06-04T22:15:58Z</dcterms:modified>
</cp:coreProperties>
</file>