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82"/>
  </p:notesMasterIdLst>
  <p:sldIdLst>
    <p:sldId id="256" r:id="rId2"/>
    <p:sldId id="358" r:id="rId3"/>
    <p:sldId id="311" r:id="rId4"/>
    <p:sldId id="310" r:id="rId5"/>
    <p:sldId id="325" r:id="rId6"/>
    <p:sldId id="280" r:id="rId7"/>
    <p:sldId id="328" r:id="rId8"/>
    <p:sldId id="266" r:id="rId9"/>
    <p:sldId id="329" r:id="rId10"/>
    <p:sldId id="330" r:id="rId11"/>
    <p:sldId id="327" r:id="rId12"/>
    <p:sldId id="331" r:id="rId13"/>
    <p:sldId id="337" r:id="rId14"/>
    <p:sldId id="350" r:id="rId15"/>
    <p:sldId id="352" r:id="rId16"/>
    <p:sldId id="351" r:id="rId17"/>
    <p:sldId id="353" r:id="rId18"/>
    <p:sldId id="354" r:id="rId19"/>
    <p:sldId id="334" r:id="rId20"/>
    <p:sldId id="335" r:id="rId21"/>
    <p:sldId id="336" r:id="rId22"/>
    <p:sldId id="348" r:id="rId23"/>
    <p:sldId id="338" r:id="rId24"/>
    <p:sldId id="395" r:id="rId25"/>
    <p:sldId id="339" r:id="rId26"/>
    <p:sldId id="340" r:id="rId27"/>
    <p:sldId id="332" r:id="rId28"/>
    <p:sldId id="272" r:id="rId29"/>
    <p:sldId id="273" r:id="rId30"/>
    <p:sldId id="268" r:id="rId31"/>
    <p:sldId id="265" r:id="rId32"/>
    <p:sldId id="264" r:id="rId33"/>
    <p:sldId id="267" r:id="rId34"/>
    <p:sldId id="333" r:id="rId35"/>
    <p:sldId id="342" r:id="rId36"/>
    <p:sldId id="347" r:id="rId37"/>
    <p:sldId id="346" r:id="rId38"/>
    <p:sldId id="345" r:id="rId39"/>
    <p:sldId id="344" r:id="rId40"/>
    <p:sldId id="343" r:id="rId41"/>
    <p:sldId id="260" r:id="rId42"/>
    <p:sldId id="263" r:id="rId43"/>
    <p:sldId id="261" r:id="rId44"/>
    <p:sldId id="359" r:id="rId45"/>
    <p:sldId id="372" r:id="rId46"/>
    <p:sldId id="378" r:id="rId47"/>
    <p:sldId id="368" r:id="rId48"/>
    <p:sldId id="379" r:id="rId49"/>
    <p:sldId id="380" r:id="rId50"/>
    <p:sldId id="381" r:id="rId51"/>
    <p:sldId id="382" r:id="rId52"/>
    <p:sldId id="383" r:id="rId53"/>
    <p:sldId id="384" r:id="rId54"/>
    <p:sldId id="385" r:id="rId55"/>
    <p:sldId id="386" r:id="rId56"/>
    <p:sldId id="387" r:id="rId57"/>
    <p:sldId id="356" r:id="rId58"/>
    <p:sldId id="357" r:id="rId59"/>
    <p:sldId id="355" r:id="rId60"/>
    <p:sldId id="360" r:id="rId61"/>
    <p:sldId id="388" r:id="rId62"/>
    <p:sldId id="370" r:id="rId63"/>
    <p:sldId id="374" r:id="rId64"/>
    <p:sldId id="369" r:id="rId65"/>
    <p:sldId id="373" r:id="rId66"/>
    <p:sldId id="361" r:id="rId67"/>
    <p:sldId id="377" r:id="rId68"/>
    <p:sldId id="371" r:id="rId69"/>
    <p:sldId id="375" r:id="rId70"/>
    <p:sldId id="367" r:id="rId71"/>
    <p:sldId id="366" r:id="rId72"/>
    <p:sldId id="376" r:id="rId73"/>
    <p:sldId id="362" r:id="rId74"/>
    <p:sldId id="389" r:id="rId75"/>
    <p:sldId id="390" r:id="rId76"/>
    <p:sldId id="391" r:id="rId77"/>
    <p:sldId id="392" r:id="rId78"/>
    <p:sldId id="393" r:id="rId79"/>
    <p:sldId id="394" r:id="rId80"/>
    <p:sldId id="365"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27"/>
    <p:restoredTop sz="95794"/>
  </p:normalViewPr>
  <p:slideViewPr>
    <p:cSldViewPr snapToGrid="0" snapToObjects="1">
      <p:cViewPr varScale="1">
        <p:scale>
          <a:sx n="110" d="100"/>
          <a:sy n="110" d="100"/>
        </p:scale>
        <p:origin x="184" y="448"/>
      </p:cViewPr>
      <p:guideLst/>
    </p:cSldViewPr>
  </p:slideViewPr>
  <p:outlineViewPr>
    <p:cViewPr>
      <p:scale>
        <a:sx n="33" d="100"/>
        <a:sy n="33" d="100"/>
      </p:scale>
      <p:origin x="0" y="-19528"/>
    </p:cViewPr>
  </p:outlineViewPr>
  <p:notesTextViewPr>
    <p:cViewPr>
      <p:scale>
        <a:sx n="1" d="1"/>
        <a:sy n="1" d="1"/>
      </p:scale>
      <p:origin x="0" y="0"/>
    </p:cViewPr>
  </p:notesTextViewPr>
  <p:notesViewPr>
    <p:cSldViewPr snapToGrid="0" snapToObjects="1">
      <p:cViewPr varScale="1">
        <p:scale>
          <a:sx n="90" d="100"/>
          <a:sy n="90" d="100"/>
        </p:scale>
        <p:origin x="2752"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B5503-A5D6-1E40-8164-14CEF6AAB850}" type="datetimeFigureOut">
              <a:rPr lang="en-US" smtClean="0"/>
              <a:t>8/22/24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5FA52-D83C-7548-9E8E-7799220140DD}" type="slidenum">
              <a:rPr lang="en-US" smtClean="0"/>
              <a:t>‹#›</a:t>
            </a:fld>
            <a:endParaRPr lang="en-US"/>
          </a:p>
        </p:txBody>
      </p:sp>
    </p:spTree>
    <p:extLst>
      <p:ext uri="{BB962C8B-B14F-4D97-AF65-F5344CB8AC3E}">
        <p14:creationId xmlns:p14="http://schemas.microsoft.com/office/powerpoint/2010/main" val="422573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7E05FA52-D83C-7548-9E8E-7799220140DD}" type="slidenum">
              <a:rPr lang="en-US" smtClean="0"/>
              <a:t>0</a:t>
            </a:fld>
            <a:endParaRPr lang="en-US"/>
          </a:p>
        </p:txBody>
      </p:sp>
    </p:spTree>
    <p:extLst>
      <p:ext uri="{BB962C8B-B14F-4D97-AF65-F5344CB8AC3E}">
        <p14:creationId xmlns:p14="http://schemas.microsoft.com/office/powerpoint/2010/main" val="320248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7E05FA52-D83C-7548-9E8E-7799220140DD}" type="slidenum">
              <a:rPr lang="en-US" smtClean="0"/>
              <a:t>5</a:t>
            </a:fld>
            <a:endParaRPr lang="en-US"/>
          </a:p>
        </p:txBody>
      </p:sp>
    </p:spTree>
    <p:extLst>
      <p:ext uri="{BB962C8B-B14F-4D97-AF65-F5344CB8AC3E}">
        <p14:creationId xmlns:p14="http://schemas.microsoft.com/office/powerpoint/2010/main" val="401151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7E05FA52-D83C-7548-9E8E-7799220140DD}" type="slidenum">
              <a:rPr lang="en-US" smtClean="0"/>
              <a:t>15</a:t>
            </a:fld>
            <a:endParaRPr lang="en-US"/>
          </a:p>
        </p:txBody>
      </p:sp>
    </p:spTree>
    <p:extLst>
      <p:ext uri="{BB962C8B-B14F-4D97-AF65-F5344CB8AC3E}">
        <p14:creationId xmlns:p14="http://schemas.microsoft.com/office/powerpoint/2010/main" val="213315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7E05FA52-D83C-7548-9E8E-7799220140DD}" type="slidenum">
              <a:rPr lang="en-US" smtClean="0"/>
              <a:t>16</a:t>
            </a:fld>
            <a:endParaRPr lang="en-US"/>
          </a:p>
        </p:txBody>
      </p:sp>
    </p:spTree>
    <p:extLst>
      <p:ext uri="{BB962C8B-B14F-4D97-AF65-F5344CB8AC3E}">
        <p14:creationId xmlns:p14="http://schemas.microsoft.com/office/powerpoint/2010/main" val="413489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7E05FA52-D83C-7548-9E8E-7799220140DD}" type="slidenum">
              <a:rPr lang="en-US" smtClean="0"/>
              <a:t>17</a:t>
            </a:fld>
            <a:endParaRPr lang="en-US"/>
          </a:p>
        </p:txBody>
      </p:sp>
    </p:spTree>
    <p:extLst>
      <p:ext uri="{BB962C8B-B14F-4D97-AF65-F5344CB8AC3E}">
        <p14:creationId xmlns:p14="http://schemas.microsoft.com/office/powerpoint/2010/main" val="366281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7E05FA52-D83C-7548-9E8E-7799220140DD}" type="slidenum">
              <a:rPr lang="en-US" smtClean="0"/>
              <a:t>21</a:t>
            </a:fld>
            <a:endParaRPr lang="en-US"/>
          </a:p>
        </p:txBody>
      </p:sp>
    </p:spTree>
    <p:extLst>
      <p:ext uri="{BB962C8B-B14F-4D97-AF65-F5344CB8AC3E}">
        <p14:creationId xmlns:p14="http://schemas.microsoft.com/office/powerpoint/2010/main" val="286870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7E05FA52-D83C-7548-9E8E-7799220140DD}" type="slidenum">
              <a:rPr lang="en-US" smtClean="0"/>
              <a:t>48</a:t>
            </a:fld>
            <a:endParaRPr lang="en-US"/>
          </a:p>
        </p:txBody>
      </p:sp>
    </p:spTree>
    <p:extLst>
      <p:ext uri="{BB962C8B-B14F-4D97-AF65-F5344CB8AC3E}">
        <p14:creationId xmlns:p14="http://schemas.microsoft.com/office/powerpoint/2010/main" val="320248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023-B2A6-0B45-B6CA-E5557E2574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9B0F6D-4743-7646-988E-32893E42F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1E4E9-A2B9-6242-9F54-4C3168E9F648}"/>
              </a:ext>
            </a:extLst>
          </p:cNvPr>
          <p:cNvSpPr>
            <a:spLocks noGrp="1"/>
          </p:cNvSpPr>
          <p:nvPr>
            <p:ph type="dt" sz="half" idx="10"/>
          </p:nvPr>
        </p:nvSpPr>
        <p:spPr/>
        <p:txBody>
          <a:bodyPr/>
          <a:lstStyle/>
          <a:p>
            <a:fld id="{D7E0F127-4E9B-4444-9677-212435A13CEA}" type="datetime1">
              <a:rPr lang="en-US" smtClean="0"/>
              <a:t>8/22/24</a:t>
            </a:fld>
            <a:endParaRPr lang="en-US"/>
          </a:p>
        </p:txBody>
      </p:sp>
      <p:sp>
        <p:nvSpPr>
          <p:cNvPr id="5" name="Footer Placeholder 4">
            <a:extLst>
              <a:ext uri="{FF2B5EF4-FFF2-40B4-BE49-F238E27FC236}">
                <a16:creationId xmlns:a16="http://schemas.microsoft.com/office/drawing/2014/main" id="{3CC15CFE-2DEA-9D41-BDBA-619E5F5E5C04}"/>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91789FD3-35B4-E94A-976A-E6C2E581E843}"/>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07471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2DAA-91A2-A94C-9F1B-221E35874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FAB38-7601-4F4E-A198-B71A80159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231E0-093C-9E4E-95BB-191821A341F7}"/>
              </a:ext>
            </a:extLst>
          </p:cNvPr>
          <p:cNvSpPr>
            <a:spLocks noGrp="1"/>
          </p:cNvSpPr>
          <p:nvPr>
            <p:ph type="dt" sz="half" idx="10"/>
          </p:nvPr>
        </p:nvSpPr>
        <p:spPr/>
        <p:txBody>
          <a:bodyPr/>
          <a:lstStyle/>
          <a:p>
            <a:fld id="{1D4B8CC5-A558-A94F-AAC0-622D257961DB}" type="datetime1">
              <a:rPr lang="en-US" smtClean="0"/>
              <a:t>8/22/24</a:t>
            </a:fld>
            <a:endParaRPr lang="en-US"/>
          </a:p>
        </p:txBody>
      </p:sp>
      <p:sp>
        <p:nvSpPr>
          <p:cNvPr id="5" name="Footer Placeholder 4">
            <a:extLst>
              <a:ext uri="{FF2B5EF4-FFF2-40B4-BE49-F238E27FC236}">
                <a16:creationId xmlns:a16="http://schemas.microsoft.com/office/drawing/2014/main" id="{AD3C4375-FF03-E741-B002-B742D83412AC}"/>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285ABED1-FD4A-F44F-BF2B-40BB680DFC0C}"/>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4411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1DBEB-77EB-A746-ADDD-2B659ABBF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3E27D-1F98-E24E-B60B-C05D839A1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4E269-B011-1B45-939F-FFE3C73CF603}"/>
              </a:ext>
            </a:extLst>
          </p:cNvPr>
          <p:cNvSpPr>
            <a:spLocks noGrp="1"/>
          </p:cNvSpPr>
          <p:nvPr>
            <p:ph type="dt" sz="half" idx="10"/>
          </p:nvPr>
        </p:nvSpPr>
        <p:spPr/>
        <p:txBody>
          <a:bodyPr/>
          <a:lstStyle/>
          <a:p>
            <a:fld id="{708FF514-92E9-434A-962E-EC9A4BA2E967}" type="datetime1">
              <a:rPr lang="en-US" smtClean="0"/>
              <a:t>8/22/24</a:t>
            </a:fld>
            <a:endParaRPr lang="en-US"/>
          </a:p>
        </p:txBody>
      </p:sp>
      <p:sp>
        <p:nvSpPr>
          <p:cNvPr id="5" name="Footer Placeholder 4">
            <a:extLst>
              <a:ext uri="{FF2B5EF4-FFF2-40B4-BE49-F238E27FC236}">
                <a16:creationId xmlns:a16="http://schemas.microsoft.com/office/drawing/2014/main" id="{78F4CFF6-576C-F64B-9F32-FB2FA04F6D93}"/>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4DFD72E9-EC23-3643-8BF4-8A59634B1E1F}"/>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34230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1724-6235-0E48-84D4-8690A58EF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39034-8CE7-9E4F-AF97-A96CDAB88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DC4B3-7C3C-F046-8C66-3980A0DD243C}"/>
              </a:ext>
            </a:extLst>
          </p:cNvPr>
          <p:cNvSpPr>
            <a:spLocks noGrp="1"/>
          </p:cNvSpPr>
          <p:nvPr>
            <p:ph type="dt" sz="half" idx="10"/>
          </p:nvPr>
        </p:nvSpPr>
        <p:spPr/>
        <p:txBody>
          <a:bodyPr/>
          <a:lstStyle/>
          <a:p>
            <a:fld id="{E3081873-07EE-6543-80B5-50A555C1EFA4}" type="datetime1">
              <a:rPr lang="en-US" smtClean="0"/>
              <a:t>8/22/24</a:t>
            </a:fld>
            <a:endParaRPr lang="en-US" dirty="0"/>
          </a:p>
        </p:txBody>
      </p:sp>
      <p:sp>
        <p:nvSpPr>
          <p:cNvPr id="5" name="Footer Placeholder 4">
            <a:extLst>
              <a:ext uri="{FF2B5EF4-FFF2-40B4-BE49-F238E27FC236}">
                <a16:creationId xmlns:a16="http://schemas.microsoft.com/office/drawing/2014/main" id="{624598E5-F986-0D46-9659-B9CBCDFD2B7A}"/>
              </a:ext>
            </a:extLst>
          </p:cNvPr>
          <p:cNvSpPr>
            <a:spLocks noGrp="1"/>
          </p:cNvSpPr>
          <p:nvPr>
            <p:ph type="ftr" sz="quarter" idx="11"/>
          </p:nvPr>
        </p:nvSpPr>
        <p:spPr/>
        <p:txBody>
          <a:bodyPr/>
          <a:lstStyle/>
          <a:p>
            <a:r>
              <a:rPr lang="en-US"/>
              <a:t>(c) Nick Arnosti</a:t>
            </a:r>
            <a:endParaRPr lang="en-US" dirty="0"/>
          </a:p>
        </p:txBody>
      </p:sp>
      <p:sp>
        <p:nvSpPr>
          <p:cNvPr id="6" name="Slide Number Placeholder 5">
            <a:extLst>
              <a:ext uri="{FF2B5EF4-FFF2-40B4-BE49-F238E27FC236}">
                <a16:creationId xmlns:a16="http://schemas.microsoft.com/office/drawing/2014/main" id="{C72DAAF1-C999-4444-9421-F2CAAB49CCF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14354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7525-5028-7A45-AA4A-2C54D820C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A85AAF-1D2D-2B46-877C-7D41E69E3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443158-BD7A-ED4D-A1D5-1292CE684C34}"/>
              </a:ext>
            </a:extLst>
          </p:cNvPr>
          <p:cNvSpPr>
            <a:spLocks noGrp="1"/>
          </p:cNvSpPr>
          <p:nvPr>
            <p:ph type="dt" sz="half" idx="10"/>
          </p:nvPr>
        </p:nvSpPr>
        <p:spPr/>
        <p:txBody>
          <a:bodyPr/>
          <a:lstStyle/>
          <a:p>
            <a:fld id="{0301979D-5280-AA47-9BA1-60A99DAC82EA}" type="datetime1">
              <a:rPr lang="en-US" smtClean="0"/>
              <a:t>8/22/24</a:t>
            </a:fld>
            <a:endParaRPr lang="en-US"/>
          </a:p>
        </p:txBody>
      </p:sp>
      <p:sp>
        <p:nvSpPr>
          <p:cNvPr id="5" name="Footer Placeholder 4">
            <a:extLst>
              <a:ext uri="{FF2B5EF4-FFF2-40B4-BE49-F238E27FC236}">
                <a16:creationId xmlns:a16="http://schemas.microsoft.com/office/drawing/2014/main" id="{D5E809F6-E3CC-B44B-9B88-60C3A4BF6DF0}"/>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F298AD54-8342-B74A-81F7-E0A36F53373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44165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6DA9-8F91-C645-8749-2E416C72D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999DD-A876-9245-9BFE-D5BFE652A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4E8588-63DB-CC43-8F5F-B3D2D958A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3629A-8EAF-7247-BEC6-9B05D27E24CB}"/>
              </a:ext>
            </a:extLst>
          </p:cNvPr>
          <p:cNvSpPr>
            <a:spLocks noGrp="1"/>
          </p:cNvSpPr>
          <p:nvPr>
            <p:ph type="dt" sz="half" idx="10"/>
          </p:nvPr>
        </p:nvSpPr>
        <p:spPr/>
        <p:txBody>
          <a:bodyPr/>
          <a:lstStyle/>
          <a:p>
            <a:fld id="{3A396320-F6EC-614B-B58F-2067ACD569A1}" type="datetime1">
              <a:rPr lang="en-US" smtClean="0"/>
              <a:t>8/22/24</a:t>
            </a:fld>
            <a:endParaRPr lang="en-US"/>
          </a:p>
        </p:txBody>
      </p:sp>
      <p:sp>
        <p:nvSpPr>
          <p:cNvPr id="6" name="Footer Placeholder 5">
            <a:extLst>
              <a:ext uri="{FF2B5EF4-FFF2-40B4-BE49-F238E27FC236}">
                <a16:creationId xmlns:a16="http://schemas.microsoft.com/office/drawing/2014/main" id="{CF84DB71-A5F3-D444-B593-41CC4C04BD3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8681C2A8-1825-F94A-AEBE-206E67AB415B}"/>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676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FCE8-9A8A-F241-BB36-73ADF68507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EB7D9D-0ECF-984E-A584-40A613BB4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57D5C-6FE7-D746-B203-6B2DEC0AE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69F657-4550-CC46-8AE3-866C2DB48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6CE6E-B77E-CB42-86E8-B6BBA49B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3B4D32-D577-FB41-8790-E90E1DD88C8E}"/>
              </a:ext>
            </a:extLst>
          </p:cNvPr>
          <p:cNvSpPr>
            <a:spLocks noGrp="1"/>
          </p:cNvSpPr>
          <p:nvPr>
            <p:ph type="dt" sz="half" idx="10"/>
          </p:nvPr>
        </p:nvSpPr>
        <p:spPr/>
        <p:txBody>
          <a:bodyPr/>
          <a:lstStyle/>
          <a:p>
            <a:fld id="{FC319445-E82A-A149-B6BB-3219C3488769}" type="datetime1">
              <a:rPr lang="en-US" smtClean="0"/>
              <a:t>8/22/24</a:t>
            </a:fld>
            <a:endParaRPr lang="en-US"/>
          </a:p>
        </p:txBody>
      </p:sp>
      <p:sp>
        <p:nvSpPr>
          <p:cNvPr id="8" name="Footer Placeholder 7">
            <a:extLst>
              <a:ext uri="{FF2B5EF4-FFF2-40B4-BE49-F238E27FC236}">
                <a16:creationId xmlns:a16="http://schemas.microsoft.com/office/drawing/2014/main" id="{712A591D-C011-1F4C-9E52-3CB5899A0B1D}"/>
              </a:ext>
            </a:extLst>
          </p:cNvPr>
          <p:cNvSpPr>
            <a:spLocks noGrp="1"/>
          </p:cNvSpPr>
          <p:nvPr>
            <p:ph type="ftr" sz="quarter" idx="11"/>
          </p:nvPr>
        </p:nvSpPr>
        <p:spPr/>
        <p:txBody>
          <a:bodyPr/>
          <a:lstStyle/>
          <a:p>
            <a:r>
              <a:rPr lang="en-US"/>
              <a:t>(c) Nick Arnosti</a:t>
            </a:r>
          </a:p>
        </p:txBody>
      </p:sp>
      <p:sp>
        <p:nvSpPr>
          <p:cNvPr id="9" name="Slide Number Placeholder 8">
            <a:extLst>
              <a:ext uri="{FF2B5EF4-FFF2-40B4-BE49-F238E27FC236}">
                <a16:creationId xmlns:a16="http://schemas.microsoft.com/office/drawing/2014/main" id="{AD416B6F-BE2B-E74A-835C-2F7E7A0A140A}"/>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63933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25C5-C4C8-3C43-96C4-262CDA4B3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A49BD-B027-CB44-91CD-EFF163AD9469}"/>
              </a:ext>
            </a:extLst>
          </p:cNvPr>
          <p:cNvSpPr>
            <a:spLocks noGrp="1"/>
          </p:cNvSpPr>
          <p:nvPr>
            <p:ph type="dt" sz="half" idx="10"/>
          </p:nvPr>
        </p:nvSpPr>
        <p:spPr/>
        <p:txBody>
          <a:bodyPr/>
          <a:lstStyle/>
          <a:p>
            <a:fld id="{920C782B-6574-D745-9D51-7D3444C91C75}" type="datetime1">
              <a:rPr lang="en-US" smtClean="0"/>
              <a:t>8/22/24</a:t>
            </a:fld>
            <a:endParaRPr lang="en-US"/>
          </a:p>
        </p:txBody>
      </p:sp>
      <p:sp>
        <p:nvSpPr>
          <p:cNvPr id="4" name="Footer Placeholder 3">
            <a:extLst>
              <a:ext uri="{FF2B5EF4-FFF2-40B4-BE49-F238E27FC236}">
                <a16:creationId xmlns:a16="http://schemas.microsoft.com/office/drawing/2014/main" id="{97B94B9F-9D46-274B-9715-44335B41328D}"/>
              </a:ext>
            </a:extLst>
          </p:cNvPr>
          <p:cNvSpPr>
            <a:spLocks noGrp="1"/>
          </p:cNvSpPr>
          <p:nvPr>
            <p:ph type="ftr" sz="quarter" idx="11"/>
          </p:nvPr>
        </p:nvSpPr>
        <p:spPr/>
        <p:txBody>
          <a:bodyPr/>
          <a:lstStyle/>
          <a:p>
            <a:r>
              <a:rPr lang="en-US"/>
              <a:t>(c) Nick Arnosti</a:t>
            </a:r>
          </a:p>
        </p:txBody>
      </p:sp>
      <p:sp>
        <p:nvSpPr>
          <p:cNvPr id="5" name="Slide Number Placeholder 4">
            <a:extLst>
              <a:ext uri="{FF2B5EF4-FFF2-40B4-BE49-F238E27FC236}">
                <a16:creationId xmlns:a16="http://schemas.microsoft.com/office/drawing/2014/main" id="{5D08D7EF-2AAB-994B-B6E7-0B52C21FB1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80170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CC018-85CF-444D-AF1A-3EA3BBA52215}"/>
              </a:ext>
            </a:extLst>
          </p:cNvPr>
          <p:cNvSpPr>
            <a:spLocks noGrp="1"/>
          </p:cNvSpPr>
          <p:nvPr>
            <p:ph type="dt" sz="half" idx="10"/>
          </p:nvPr>
        </p:nvSpPr>
        <p:spPr/>
        <p:txBody>
          <a:bodyPr/>
          <a:lstStyle/>
          <a:p>
            <a:fld id="{25A3F9A5-6E46-254B-BEA3-B47930EDB4EE}" type="datetime1">
              <a:rPr lang="en-US" smtClean="0"/>
              <a:t>8/22/24</a:t>
            </a:fld>
            <a:endParaRPr lang="en-US"/>
          </a:p>
        </p:txBody>
      </p:sp>
      <p:sp>
        <p:nvSpPr>
          <p:cNvPr id="3" name="Footer Placeholder 2">
            <a:extLst>
              <a:ext uri="{FF2B5EF4-FFF2-40B4-BE49-F238E27FC236}">
                <a16:creationId xmlns:a16="http://schemas.microsoft.com/office/drawing/2014/main" id="{4D61A4B1-E8D8-194A-B07E-7F3D59C28178}"/>
              </a:ext>
            </a:extLst>
          </p:cNvPr>
          <p:cNvSpPr>
            <a:spLocks noGrp="1"/>
          </p:cNvSpPr>
          <p:nvPr>
            <p:ph type="ftr" sz="quarter" idx="11"/>
          </p:nvPr>
        </p:nvSpPr>
        <p:spPr/>
        <p:txBody>
          <a:bodyPr/>
          <a:lstStyle/>
          <a:p>
            <a:r>
              <a:rPr lang="en-US"/>
              <a:t>(c) Nick Arnosti</a:t>
            </a:r>
          </a:p>
        </p:txBody>
      </p:sp>
      <p:sp>
        <p:nvSpPr>
          <p:cNvPr id="4" name="Slide Number Placeholder 3">
            <a:extLst>
              <a:ext uri="{FF2B5EF4-FFF2-40B4-BE49-F238E27FC236}">
                <a16:creationId xmlns:a16="http://schemas.microsoft.com/office/drawing/2014/main" id="{A0D0EF50-6E96-E648-8BF9-1A2C95F6698D}"/>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5666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C3F9-6F04-A64F-8752-82CBC246A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814C3-19B2-1B48-87D1-CB3FA30B4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D9915-8975-134D-A109-B53FE9FD5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40AD5-B0CA-A042-97CA-F9CEB384B9D7}"/>
              </a:ext>
            </a:extLst>
          </p:cNvPr>
          <p:cNvSpPr>
            <a:spLocks noGrp="1"/>
          </p:cNvSpPr>
          <p:nvPr>
            <p:ph type="dt" sz="half" idx="10"/>
          </p:nvPr>
        </p:nvSpPr>
        <p:spPr/>
        <p:txBody>
          <a:bodyPr/>
          <a:lstStyle/>
          <a:p>
            <a:fld id="{9E97E035-0E16-3942-A81F-C241ACB13945}" type="datetime1">
              <a:rPr lang="en-US" smtClean="0"/>
              <a:t>8/22/24</a:t>
            </a:fld>
            <a:endParaRPr lang="en-US"/>
          </a:p>
        </p:txBody>
      </p:sp>
      <p:sp>
        <p:nvSpPr>
          <p:cNvPr id="6" name="Footer Placeholder 5">
            <a:extLst>
              <a:ext uri="{FF2B5EF4-FFF2-40B4-BE49-F238E27FC236}">
                <a16:creationId xmlns:a16="http://schemas.microsoft.com/office/drawing/2014/main" id="{4CEC8328-8104-7B49-879C-8357F0A5EF4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26D9EC5-CE74-1E44-9ACF-2C1F1A769777}"/>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300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1A3-256A-B846-8558-53AC061C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88676-FE55-9E4F-8D73-A2BCEFA2D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08C5AC3-EB6F-B34D-88C9-34B6BDEFE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FAF9F-138B-BA43-BFD4-8863FC3DAADD}"/>
              </a:ext>
            </a:extLst>
          </p:cNvPr>
          <p:cNvSpPr>
            <a:spLocks noGrp="1"/>
          </p:cNvSpPr>
          <p:nvPr>
            <p:ph type="dt" sz="half" idx="10"/>
          </p:nvPr>
        </p:nvSpPr>
        <p:spPr/>
        <p:txBody>
          <a:bodyPr/>
          <a:lstStyle/>
          <a:p>
            <a:fld id="{BD61A6BC-0814-BC4F-BCD6-7F5DFB30C870}" type="datetime1">
              <a:rPr lang="en-US" smtClean="0"/>
              <a:t>8/22/24</a:t>
            </a:fld>
            <a:endParaRPr lang="en-US"/>
          </a:p>
        </p:txBody>
      </p:sp>
      <p:sp>
        <p:nvSpPr>
          <p:cNvPr id="6" name="Footer Placeholder 5">
            <a:extLst>
              <a:ext uri="{FF2B5EF4-FFF2-40B4-BE49-F238E27FC236}">
                <a16:creationId xmlns:a16="http://schemas.microsoft.com/office/drawing/2014/main" id="{550D406A-D034-EC41-992B-5783C850577E}"/>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AFC2ED1-E077-D74F-9323-FE75407629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36861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577D7-94AD-4F4A-A845-265863150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5BA6B-2F28-7D43-9892-D1CBB0BF5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F1BB9-8EAF-6147-8BC9-47FAC6669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01BD-7764-8244-87D9-224DF2379357}" type="datetime1">
              <a:rPr lang="en-US" smtClean="0"/>
              <a:t>8/22/24</a:t>
            </a:fld>
            <a:endParaRPr lang="en-US" dirty="0"/>
          </a:p>
        </p:txBody>
      </p:sp>
      <p:sp>
        <p:nvSpPr>
          <p:cNvPr id="5" name="Footer Placeholder 4">
            <a:extLst>
              <a:ext uri="{FF2B5EF4-FFF2-40B4-BE49-F238E27FC236}">
                <a16:creationId xmlns:a16="http://schemas.microsoft.com/office/drawing/2014/main" id="{427EAFC9-F0EE-BA46-AEBD-6E8232A38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(c) Nick Arnosti</a:t>
            </a:r>
            <a:endParaRPr lang="en-US" dirty="0"/>
          </a:p>
        </p:txBody>
      </p:sp>
      <p:sp>
        <p:nvSpPr>
          <p:cNvPr id="6" name="Slide Number Placeholder 5">
            <a:extLst>
              <a:ext uri="{FF2B5EF4-FFF2-40B4-BE49-F238E27FC236}">
                <a16:creationId xmlns:a16="http://schemas.microsoft.com/office/drawing/2014/main" id="{2ABD5E2D-6B01-1E47-BE43-B5559600A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69584-4773-A84E-8391-EEC4BE76D611}" type="slidenum">
              <a:rPr lang="en-US" smtClean="0"/>
              <a:t>‹#›</a:t>
            </a:fld>
            <a:endParaRPr lang="en-US"/>
          </a:p>
        </p:txBody>
      </p:sp>
    </p:spTree>
    <p:extLst>
      <p:ext uri="{BB962C8B-B14F-4D97-AF65-F5344CB8AC3E}">
        <p14:creationId xmlns:p14="http://schemas.microsoft.com/office/powerpoint/2010/main" val="41475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ools.nycenet.edu/dashboard/?utm_source=schools.nyc.gov&amp;utm_medium=Public_Page&amp;utm_campaign=SQR_Public_Page" TargetMode="External"/><Relationship Id="rId2" Type="http://schemas.openxmlformats.org/officeDocument/2006/relationships/hyperlink" Target="https://cdn-blob-prd.azureedge.net/prd-pws/docs/default-source/default-document-library/diversity-in-new-york-city-public-schools-english.pdf?sfvrsn=72d7c704_69" TargetMode="External"/><Relationship Id="rId1" Type="http://schemas.openxmlformats.org/officeDocument/2006/relationships/slideLayout" Target="../slideLayouts/slideLayout2.xml"/><Relationship Id="rId6" Type="http://schemas.openxmlformats.org/officeDocument/2006/relationships/hyperlink" Target="https://www.fns.usda.gov/cn/fr-020923" TargetMode="External"/><Relationship Id="rId5" Type="http://schemas.openxmlformats.org/officeDocument/2006/relationships/hyperlink" Target="https://www.schools.nyc.gov/school-life/special-situations/students-in-temporary-housing" TargetMode="External"/><Relationship Id="rId4" Type="http://schemas.openxmlformats.org/officeDocument/2006/relationships/hyperlink" Target="https://data.census.gov/cedsci/all?q=poverty&amp;hidePreview=false&amp;tid=ACSST1Y2018.S1701&amp;t=Poverty&amp;vintage=2018"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0.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dirty="0"/>
              <a:t>Engineering Systems for </a:t>
            </a:r>
            <a:br>
              <a:rPr lang="en-US" dirty="0"/>
            </a:br>
            <a:r>
              <a:rPr lang="en-US" dirty="0"/>
              <a:t>Allocating Public Goods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BE34999E-5364-FD4E-8F5F-0E19DB5EC3F8}"/>
              </a:ext>
            </a:extLst>
          </p:cNvPr>
          <p:cNvSpPr>
            <a:spLocks noGrp="1"/>
          </p:cNvSpPr>
          <p:nvPr>
            <p:ph type="sldNum" sz="quarter" idx="12"/>
          </p:nvPr>
        </p:nvSpPr>
        <p:spPr/>
        <p:txBody>
          <a:bodyPr/>
          <a:lstStyle/>
          <a:p>
            <a:fld id="{9E969584-4773-A84E-8391-EEC4BE76D611}" type="slidenum">
              <a:rPr lang="en-US" smtClean="0"/>
              <a:t>0</a:t>
            </a:fld>
            <a:endParaRPr lang="en-US"/>
          </a:p>
        </p:txBody>
      </p:sp>
    </p:spTree>
    <p:extLst>
      <p:ext uri="{BB962C8B-B14F-4D97-AF65-F5344CB8AC3E}">
        <p14:creationId xmlns:p14="http://schemas.microsoft.com/office/powerpoint/2010/main" val="156330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2508-858B-BA4C-8D77-1577016016B7}"/>
              </a:ext>
            </a:extLst>
          </p:cNvPr>
          <p:cNvSpPr>
            <a:spLocks noGrp="1"/>
          </p:cNvSpPr>
          <p:nvPr>
            <p:ph type="title"/>
          </p:nvPr>
        </p:nvSpPr>
        <p:spPr/>
        <p:txBody>
          <a:bodyPr/>
          <a:lstStyle/>
          <a:p>
            <a:r>
              <a:rPr lang="en-US" dirty="0"/>
              <a:t>A More General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94113-248D-4E4A-B008-F28E55BD85E4}"/>
                  </a:ext>
                </a:extLst>
              </p:cNvPr>
              <p:cNvSpPr>
                <a:spLocks noGrp="1"/>
              </p:cNvSpPr>
              <p:nvPr>
                <p:ph idx="1"/>
              </p:nvPr>
            </p:nvSpPr>
            <p:spPr/>
            <p:txBody>
              <a:bodyPr/>
              <a:lstStyle/>
              <a:p>
                <a:pPr marL="0" indent="0">
                  <a:buNone/>
                </a:pPr>
                <a:r>
                  <a:rPr lang="en-US" dirty="0"/>
                  <a:t>S = set of students, H = set of high schools.</a:t>
                </a:r>
              </a:p>
              <a:p>
                <a:pPr marL="0" indent="0">
                  <a:buNone/>
                </a:pPr>
                <a:r>
                  <a:rPr lang="en-US" dirty="0"/>
                  <a:t>M = matching (each student assigned to at most one school).</a:t>
                </a:r>
              </a:p>
              <a:p>
                <a:pPr marL="0" indent="0">
                  <a:buNone/>
                </a:pPr>
                <a:endParaRPr lang="en-US" dirty="0"/>
              </a:p>
              <a:p>
                <a:pPr marL="0" indent="0">
                  <a:buNone/>
                </a:pPr>
                <a:r>
                  <a:rPr lang="en-US" dirty="0"/>
                  <a:t>Key Inputs:</a:t>
                </a:r>
              </a:p>
              <a:p>
                <a:r>
                  <a:rPr lang="en-US" dirty="0"/>
                  <a:t>Student preferences (ranking of schools):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𝑠</m:t>
                        </m:r>
                      </m:sub>
                    </m:sSub>
                  </m:oMath>
                </a14:m>
                <a:r>
                  <a:rPr lang="en-US" dirty="0"/>
                  <a:t>.</a:t>
                </a:r>
              </a:p>
              <a:p>
                <a:r>
                  <a:rPr lang="en-US" dirty="0">
                    <a:solidFill>
                      <a:schemeClr val="accent1"/>
                    </a:solidFill>
                  </a:rPr>
                  <a:t>School </a:t>
                </a:r>
                <a:r>
                  <a:rPr lang="en-US" b="1" dirty="0">
                    <a:solidFill>
                      <a:schemeClr val="accent1"/>
                    </a:solidFill>
                  </a:rPr>
                  <a:t>choice functions</a:t>
                </a:r>
                <a:r>
                  <a:rPr lang="en-US" dirty="0">
                    <a:solidFill>
                      <a:schemeClr val="accent1"/>
                    </a:solidFill>
                  </a:rPr>
                  <a:t>: </a:t>
                </a:r>
                <a14:m>
                  <m:oMath xmlns:m="http://schemas.openxmlformats.org/officeDocument/2006/math">
                    <m:r>
                      <a:rPr lang="en-US" b="0" i="1" smtClean="0">
                        <a:solidFill>
                          <a:schemeClr val="accent1"/>
                        </a:solidFill>
                        <a:latin typeface="Cambria Math" panose="02040503050406030204" pitchFamily="18" charset="0"/>
                      </a:rPr>
                      <m:t>𝐶</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h</m:t>
                        </m:r>
                      </m:e>
                      <m:sub>
                        <m:r>
                          <a:rPr lang="en-US" b="0" i="1" smtClean="0">
                            <a:solidFill>
                              <a:schemeClr val="accent1"/>
                            </a:solidFill>
                            <a:latin typeface="Cambria Math" panose="02040503050406030204" pitchFamily="18" charset="0"/>
                          </a:rPr>
                          <m:t>h</m:t>
                        </m:r>
                      </m:sub>
                    </m:sSub>
                  </m:oMath>
                </a14:m>
                <a:r>
                  <a:rPr lang="en-US" b="1" dirty="0">
                    <a:solidFill>
                      <a:schemeClr val="accent1"/>
                    </a:solidFill>
                  </a:rPr>
                  <a:t>.</a:t>
                </a:r>
              </a:p>
              <a:p>
                <a:endParaRPr lang="en-US" b="1" dirty="0">
                  <a:solidFill>
                    <a:schemeClr val="accent1"/>
                  </a:solidFill>
                </a:endParaRPr>
              </a:p>
              <a:p>
                <a:pPr marL="0" indent="0">
                  <a:buNone/>
                </a:pPr>
                <a:endParaRPr lang="en-US" b="1" dirty="0">
                  <a:solidFill>
                    <a:schemeClr val="accent1"/>
                  </a:solidFill>
                </a:endParaRPr>
              </a:p>
            </p:txBody>
          </p:sp>
        </mc:Choice>
        <mc:Fallback xmlns="">
          <p:sp>
            <p:nvSpPr>
              <p:cNvPr id="3" name="Content Placeholder 2">
                <a:extLst>
                  <a:ext uri="{FF2B5EF4-FFF2-40B4-BE49-F238E27FC236}">
                    <a16:creationId xmlns:a16="http://schemas.microsoft.com/office/drawing/2014/main" id="{E5594113-248D-4E4A-B008-F28E55BD85E4}"/>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B8EF3A0-432D-0C41-ADEA-48EF6554724F}"/>
              </a:ext>
            </a:extLst>
          </p:cNvPr>
          <p:cNvSpPr>
            <a:spLocks noGrp="1"/>
          </p:cNvSpPr>
          <p:nvPr>
            <p:ph type="sldNum" sz="quarter" idx="12"/>
          </p:nvPr>
        </p:nvSpPr>
        <p:spPr/>
        <p:txBody>
          <a:bodyPr/>
          <a:lstStyle/>
          <a:p>
            <a:fld id="{9E969584-4773-A84E-8391-EEC4BE76D611}" type="slidenum">
              <a:rPr lang="en-US" smtClean="0"/>
              <a:t>9</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DD8200A-2ED4-144B-94D1-7D0F7675270A}"/>
                  </a:ext>
                </a:extLst>
              </p:cNvPr>
              <p:cNvSpPr/>
              <p:nvPr/>
            </p:nvSpPr>
            <p:spPr>
              <a:xfrm>
                <a:off x="895350" y="5222856"/>
                <a:ext cx="7715250" cy="954107"/>
              </a:xfrm>
              <a:prstGeom prst="rect">
                <a:avLst/>
              </a:prstGeom>
            </p:spPr>
            <p:txBody>
              <a:bodyPr wrap="square">
                <a:spAutoFit/>
              </a:bodyPr>
              <a:lstStyle/>
              <a:p>
                <a:r>
                  <a:rPr lang="en-US" sz="2800" dirty="0"/>
                  <a:t>For each possible set of applicants </a:t>
                </a:r>
                <a14:m>
                  <m:oMath xmlns:m="http://schemas.openxmlformats.org/officeDocument/2006/math">
                    <m:r>
                      <a:rPr lang="en-US" sz="2800" i="1">
                        <a:latin typeface="Cambria Math" panose="02040503050406030204" pitchFamily="18" charset="0"/>
                      </a:rPr>
                      <m:t>𝐴</m:t>
                    </m:r>
                    <m:r>
                      <a:rPr lang="en-US" sz="2800" i="1">
                        <a:latin typeface="Cambria Math" panose="02040503050406030204" pitchFamily="18" charset="0"/>
                      </a:rPr>
                      <m:t>⊆</m:t>
                    </m:r>
                    <m:r>
                      <a:rPr lang="en-US" sz="2800" i="1">
                        <a:latin typeface="Cambria Math" panose="02040503050406030204" pitchFamily="18" charset="0"/>
                      </a:rPr>
                      <m:t>𝑆</m:t>
                    </m:r>
                  </m:oMath>
                </a14:m>
                <a:r>
                  <a:rPr lang="en-US" sz="2800" dirty="0"/>
                  <a:t>, </a:t>
                </a:r>
              </a:p>
              <a:p>
                <a:r>
                  <a:rPr lang="en-US" sz="2800" dirty="0"/>
                  <a:t>	</a:t>
                </a:r>
                <a14:m>
                  <m:oMath xmlns:m="http://schemas.openxmlformats.org/officeDocument/2006/math">
                    <m:r>
                      <a:rPr lang="en-US" sz="2800" i="1">
                        <a:latin typeface="Cambria Math" panose="02040503050406030204" pitchFamily="18" charset="0"/>
                      </a:rPr>
                      <m:t>𝐶</m:t>
                    </m:r>
                    <m:sSub>
                      <m:sSubPr>
                        <m:ctrlPr>
                          <a:rPr lang="en-US" sz="2800" i="1">
                            <a:latin typeface="Cambria Math" panose="02040503050406030204" pitchFamily="18" charset="0"/>
                          </a:rPr>
                        </m:ctrlPr>
                      </m:sSubPr>
                      <m:e>
                        <m:r>
                          <a:rPr lang="en-US" sz="2800" i="1">
                            <a:latin typeface="Cambria Math" panose="02040503050406030204" pitchFamily="18" charset="0"/>
                          </a:rPr>
                          <m:t>h</m:t>
                        </m:r>
                      </m:e>
                      <m:sub>
                        <m:r>
                          <a:rPr lang="en-US" sz="2800" i="1">
                            <a:latin typeface="Cambria Math" panose="02040503050406030204" pitchFamily="18" charset="0"/>
                          </a:rPr>
                          <m:t>h</m:t>
                        </m:r>
                      </m:sub>
                    </m:sSub>
                    <m:d>
                      <m:dPr>
                        <m:ctrlPr>
                          <a:rPr lang="en-US" sz="2800" i="1">
                            <a:latin typeface="Cambria Math" panose="02040503050406030204" pitchFamily="18" charset="0"/>
                          </a:rPr>
                        </m:ctrlPr>
                      </m:dPr>
                      <m:e>
                        <m:r>
                          <a:rPr lang="en-US" sz="2800" i="1">
                            <a:latin typeface="Cambria Math" panose="02040503050406030204" pitchFamily="18" charset="0"/>
                          </a:rPr>
                          <m:t>𝐴</m:t>
                        </m:r>
                      </m:e>
                    </m:d>
                    <m:r>
                      <a:rPr lang="en-US" sz="2800" i="1">
                        <a:latin typeface="Cambria Math" panose="02040503050406030204" pitchFamily="18" charset="0"/>
                      </a:rPr>
                      <m:t>⊆</m:t>
                    </m:r>
                    <m:r>
                      <a:rPr lang="en-US" sz="2800" i="1">
                        <a:latin typeface="Cambria Math" panose="02040503050406030204" pitchFamily="18" charset="0"/>
                      </a:rPr>
                      <m:t>𝐴</m:t>
                    </m:r>
                  </m:oMath>
                </a14:m>
                <a:r>
                  <a:rPr lang="en-US" sz="2800" dirty="0"/>
                  <a:t> says who school </a:t>
                </a:r>
                <a14:m>
                  <m:oMath xmlns:m="http://schemas.openxmlformats.org/officeDocument/2006/math">
                    <m:r>
                      <a:rPr lang="en-US" sz="2800" i="1">
                        <a:latin typeface="Cambria Math" panose="02040503050406030204" pitchFamily="18" charset="0"/>
                      </a:rPr>
                      <m:t>h</m:t>
                    </m:r>
                    <m:r>
                      <a:rPr lang="en-US" sz="2800" i="1">
                        <a:latin typeface="Cambria Math" panose="02040503050406030204" pitchFamily="18" charset="0"/>
                      </a:rPr>
                      <m:t> </m:t>
                    </m:r>
                  </m:oMath>
                </a14:m>
                <a:r>
                  <a:rPr lang="en-US" sz="2800" dirty="0"/>
                  <a:t>would select.</a:t>
                </a:r>
              </a:p>
            </p:txBody>
          </p:sp>
        </mc:Choice>
        <mc:Fallback xmlns="">
          <p:sp>
            <p:nvSpPr>
              <p:cNvPr id="6" name="Rectangle 5">
                <a:extLst>
                  <a:ext uri="{FF2B5EF4-FFF2-40B4-BE49-F238E27FC236}">
                    <a16:creationId xmlns:a16="http://schemas.microsoft.com/office/drawing/2014/main" id="{5DD8200A-2ED4-144B-94D1-7D0F7675270A}"/>
                  </a:ext>
                </a:extLst>
              </p:cNvPr>
              <p:cNvSpPr>
                <a:spLocks noRot="1" noChangeAspect="1" noMove="1" noResize="1" noEditPoints="1" noAdjustHandles="1" noChangeArrowheads="1" noChangeShapeType="1" noTextEdit="1"/>
              </p:cNvSpPr>
              <p:nvPr/>
            </p:nvSpPr>
            <p:spPr>
              <a:xfrm>
                <a:off x="895350" y="5222856"/>
                <a:ext cx="7715250" cy="954107"/>
              </a:xfrm>
              <a:prstGeom prst="rect">
                <a:avLst/>
              </a:prstGeom>
              <a:blipFill>
                <a:blip r:embed="rId3"/>
                <a:stretch>
                  <a:fillRect l="-1642" t="-6579" b="-17105"/>
                </a:stretch>
              </a:blipFill>
            </p:spPr>
            <p:txBody>
              <a:bodyPr/>
              <a:lstStyle/>
              <a:p>
                <a:r>
                  <a:rPr lang="en-US">
                    <a:noFill/>
                  </a:rPr>
                  <a:t> </a:t>
                </a:r>
              </a:p>
            </p:txBody>
          </p:sp>
        </mc:Fallback>
      </mc:AlternateContent>
    </p:spTree>
    <p:extLst>
      <p:ext uri="{BB962C8B-B14F-4D97-AF65-F5344CB8AC3E}">
        <p14:creationId xmlns:p14="http://schemas.microsoft.com/office/powerpoint/2010/main" val="19697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95B1-0E66-E549-BDA4-4ED3EB62B593}"/>
              </a:ext>
            </a:extLst>
          </p:cNvPr>
          <p:cNvSpPr>
            <a:spLocks noGrp="1"/>
          </p:cNvSpPr>
          <p:nvPr>
            <p:ph type="title"/>
          </p:nvPr>
        </p:nvSpPr>
        <p:spPr/>
        <p:txBody>
          <a:bodyPr/>
          <a:lstStyle/>
          <a:p>
            <a:r>
              <a:rPr lang="en-US" dirty="0"/>
              <a:t>Choice Function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33BAE6-AEA0-714F-8E9E-B42B338DE30C}"/>
                  </a:ext>
                </a:extLst>
              </p:cNvPr>
              <p:cNvSpPr>
                <a:spLocks noGrp="1"/>
              </p:cNvSpPr>
              <p:nvPr>
                <p:ph idx="1"/>
              </p:nvPr>
            </p:nvSpPr>
            <p:spPr>
              <a:xfrm>
                <a:off x="838200" y="1642721"/>
                <a:ext cx="11144003" cy="5052076"/>
              </a:xfrm>
            </p:spPr>
            <p:txBody>
              <a:bodyPr>
                <a:normAutofit fontScale="85000" lnSpcReduction="20000"/>
              </a:bodyPr>
              <a:lstStyle/>
              <a:p>
                <a:pPr marL="0" indent="0">
                  <a:buNone/>
                </a:pPr>
                <a:r>
                  <a:rPr lang="en-US" b="1" dirty="0"/>
                  <a:t>Responsive: </a:t>
                </a:r>
                <a:r>
                  <a:rPr lang="en-US" dirty="0"/>
                  <a:t>Described by priority list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h</m:t>
                        </m:r>
                      </m:sub>
                    </m:sSub>
                  </m:oMath>
                </a14:m>
                <a:r>
                  <a:rPr lang="en-US" dirty="0"/>
                  <a:t> and capacity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h</m:t>
                        </m:r>
                      </m:sub>
                    </m:sSub>
                  </m:oMath>
                </a14:m>
                <a:r>
                  <a:rPr lang="en-US" dirty="0"/>
                  <a:t>.</a:t>
                </a:r>
              </a:p>
              <a:p>
                <a:pPr marL="0" indent="0">
                  <a:buNone/>
                </a:pPr>
                <a:endParaRPr lang="en-US" dirty="0"/>
              </a:p>
              <a:p>
                <a:pPr marL="0" indent="0">
                  <a:buNone/>
                </a:pPr>
                <a:r>
                  <a:rPr lang="en-US" b="1" dirty="0"/>
                  <a:t>Minimum Guarantee Reserve</a:t>
                </a:r>
                <a:r>
                  <a:rPr lang="en-US" dirty="0"/>
                  <a:t>: Described by priority list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m:t>
                        </m:r>
                      </m:e>
                      <m:sub>
                        <m:r>
                          <a:rPr lang="en-US" b="0" i="1">
                            <a:latin typeface="Cambria Math" panose="02040503050406030204" pitchFamily="18" charset="0"/>
                          </a:rPr>
                          <m:t>h</m:t>
                        </m:r>
                      </m:sub>
                    </m:sSub>
                  </m:oMath>
                </a14:m>
                <a:r>
                  <a:rPr lang="en-US" dirty="0"/>
                  <a:t>, </a:t>
                </a:r>
              </a:p>
              <a:p>
                <a:pPr marL="0" indent="0">
                  <a:buNone/>
                </a:pPr>
                <a:r>
                  <a:rPr lang="en-US" dirty="0"/>
                  <a:t>capacity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h</m:t>
                        </m:r>
                      </m:sub>
                    </m:sSub>
                  </m:oMath>
                </a14:m>
                <a:r>
                  <a:rPr lang="en-US" dirty="0"/>
                  <a:t>, reserve-eligible students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h</m:t>
                        </m:r>
                      </m:sub>
                    </m:sSub>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and reserve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h</m:t>
                        </m:r>
                      </m:sub>
                    </m:sSub>
                    <m:r>
                      <a:rPr lang="en-US" b="0" i="1" smtClean="0">
                        <a:latin typeface="Cambria Math" panose="02040503050406030204" pitchFamily="18" charset="0"/>
                      </a:rPr>
                      <m:t>.</m:t>
                    </m:r>
                  </m:oMath>
                </a14:m>
                <a:endParaRPr lang="en-US" dirty="0"/>
              </a:p>
              <a:p>
                <a:pPr marL="0" indent="0">
                  <a:buNone/>
                </a:pPr>
                <a:endParaRPr lang="en-US" dirty="0"/>
              </a:p>
              <a:p>
                <a:pPr marL="0" indent="0">
                  <a:buNone/>
                </a:pPr>
                <a:r>
                  <a:rPr lang="en-US" b="1" dirty="0"/>
                  <a:t>Over and Above Reserve</a:t>
                </a:r>
                <a:r>
                  <a:rPr lang="en-US" dirty="0"/>
                  <a:t>: Described by priority list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h</m:t>
                        </m:r>
                      </m:sub>
                    </m:sSub>
                  </m:oMath>
                </a14:m>
                <a:r>
                  <a:rPr lang="en-US" dirty="0"/>
                  <a:t>, </a:t>
                </a:r>
              </a:p>
              <a:p>
                <a:pPr marL="0" indent="0">
                  <a:buNone/>
                </a:pPr>
                <a:r>
                  <a:rPr lang="en-US" dirty="0"/>
                  <a:t>capacity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h</m:t>
                        </m:r>
                      </m:sub>
                    </m:sSub>
                  </m:oMath>
                </a14:m>
                <a:r>
                  <a:rPr lang="en-US" dirty="0"/>
                  <a:t>, reserve-eligible students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h</m:t>
                        </m:r>
                      </m:sub>
                    </m:sSub>
                    <m:r>
                      <a:rPr lang="en-US" i="1">
                        <a:latin typeface="Cambria Math" panose="02040503050406030204" pitchFamily="18" charset="0"/>
                      </a:rPr>
                      <m:t>⊆</m:t>
                    </m:r>
                    <m:r>
                      <a:rPr lang="en-US" i="1">
                        <a:latin typeface="Cambria Math" panose="02040503050406030204" pitchFamily="18" charset="0"/>
                      </a:rPr>
                      <m:t>𝑆</m:t>
                    </m:r>
                  </m:oMath>
                </a14:m>
                <a:r>
                  <a:rPr lang="en-US" dirty="0"/>
                  <a:t>, and reserve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i="1">
                            <a:latin typeface="Cambria Math" panose="02040503050406030204" pitchFamily="18" charset="0"/>
                          </a:rPr>
                          <m:t>h</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h</m:t>
                        </m:r>
                      </m:sub>
                    </m:sSub>
                    <m:r>
                      <a:rPr lang="en-US" i="1">
                        <a:latin typeface="Cambria Math" panose="02040503050406030204" pitchFamily="18" charset="0"/>
                      </a:rPr>
                      <m:t>.</m:t>
                    </m:r>
                  </m:oMath>
                </a14:m>
                <a:endParaRPr lang="en-US" dirty="0"/>
              </a:p>
              <a:p>
                <a:pPr marL="0" indent="0">
                  <a:buNone/>
                </a:pPr>
                <a:endParaRPr lang="en-US" dirty="0"/>
              </a:p>
              <a:p>
                <a:pPr marL="0" indent="0">
                  <a:buNone/>
                </a:pPr>
                <a:r>
                  <a:rPr lang="en-US" b="1" dirty="0"/>
                  <a:t>Maximum Quotas</a:t>
                </a:r>
                <a:r>
                  <a:rPr lang="en-US" dirty="0"/>
                  <a:t>: Described by priority list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h</m:t>
                        </m:r>
                      </m:sub>
                    </m:sSub>
                  </m:oMath>
                </a14:m>
                <a:r>
                  <a:rPr lang="en-US" dirty="0"/>
                  <a:t>, </a:t>
                </a:r>
              </a:p>
              <a:p>
                <a:pPr marL="0" indent="0">
                  <a:buNone/>
                </a:pPr>
                <a:r>
                  <a:rPr lang="en-US" dirty="0"/>
                  <a:t>categories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𝑄</m:t>
                        </m:r>
                      </m:e>
                      <m:sub>
                        <m:r>
                          <a:rPr lang="en-US" b="0" i="1" smtClean="0">
                            <a:latin typeface="Cambria Math" panose="02040503050406030204" pitchFamily="18" charset="0"/>
                          </a:rPr>
                          <m:t>h</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h</m:t>
                        </m:r>
                      </m:sub>
                      <m:sup>
                        <m:r>
                          <a:rPr lang="en-US" b="0" i="1" smtClean="0">
                            <a:latin typeface="Cambria Math" panose="02040503050406030204" pitchFamily="18" charset="0"/>
                          </a:rPr>
                          <m:t>2</m:t>
                        </m:r>
                      </m:sup>
                    </m:sSubSup>
                    <m:r>
                      <a:rPr lang="en-US"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and  maximums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h</m:t>
                        </m:r>
                      </m:sub>
                      <m:sup>
                        <m:r>
                          <a:rPr lang="en-US" b="0" i="1" smtClean="0">
                            <a:latin typeface="Cambria Math" panose="02040503050406030204" pitchFamily="18" charset="0"/>
                          </a:rPr>
                          <m:t>1</m:t>
                        </m:r>
                      </m:sup>
                    </m:sSubSup>
                    <m:r>
                      <a:rPr lang="en-US" b="0" i="1" smtClean="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i="1">
                            <a:latin typeface="Cambria Math" panose="02040503050406030204" pitchFamily="18" charset="0"/>
                          </a:rPr>
                          <m:t>h</m:t>
                        </m:r>
                      </m:sub>
                      <m:sup>
                        <m:r>
                          <a:rPr lang="en-US" b="0" i="1" smtClean="0">
                            <a:latin typeface="Cambria Math" panose="02040503050406030204" pitchFamily="18" charset="0"/>
                          </a:rPr>
                          <m:t>2</m:t>
                        </m:r>
                      </m:sup>
                    </m:sSubSup>
                    <m:r>
                      <a:rPr lang="en-US" b="0" i="1" smtClean="0">
                        <a:latin typeface="Cambria Math" panose="02040503050406030204" pitchFamily="18" charset="0"/>
                      </a:rPr>
                      <m:t>, …</m:t>
                    </m:r>
                  </m:oMath>
                </a14:m>
                <a:endParaRPr lang="en-US" b="1" dirty="0"/>
              </a:p>
              <a:p>
                <a:pPr marL="0" indent="0">
                  <a:buNone/>
                </a:pPr>
                <a:endParaRPr lang="en-US" b="1" dirty="0"/>
              </a:p>
              <a:p>
                <a:pPr marL="0" indent="0">
                  <a:buNone/>
                </a:pPr>
                <a:r>
                  <a:rPr lang="en-US" b="1" dirty="0"/>
                  <a:t>Multiple Criteria: </a:t>
                </a:r>
                <a:r>
                  <a:rPr lang="en-US" dirty="0"/>
                  <a:t>described by priority lists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h</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h</m:t>
                        </m:r>
                      </m:sub>
                      <m:sup>
                        <m:r>
                          <a:rPr lang="en-US" b="0" i="1" smtClean="0">
                            <a:latin typeface="Cambria Math" panose="02040503050406030204" pitchFamily="18" charset="0"/>
                          </a:rPr>
                          <m:t>2</m:t>
                        </m:r>
                      </m:sup>
                    </m:sSubSup>
                  </m:oMath>
                </a14:m>
                <a:r>
                  <a:rPr lang="en-US" b="1" dirty="0"/>
                  <a:t>,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h</m:t>
                        </m:r>
                      </m:sub>
                      <m:sup>
                        <m:r>
                          <a:rPr lang="en-US" b="0" i="1" smtClean="0">
                            <a:latin typeface="Cambria Math" panose="02040503050406030204" pitchFamily="18" charset="0"/>
                          </a:rPr>
                          <m:t>3</m:t>
                        </m:r>
                      </m:sup>
                    </m:sSubSup>
                  </m:oMath>
                </a14:m>
                <a:r>
                  <a:rPr lang="en-US" b="1" dirty="0"/>
                  <a:t>… </a:t>
                </a:r>
              </a:p>
              <a:p>
                <a:pPr marL="0" indent="0">
                  <a:buNone/>
                </a:pPr>
                <a:r>
                  <a:rPr lang="en-US" dirty="0"/>
                  <a:t>and number to take from each list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i="1">
                            <a:latin typeface="Cambria Math" panose="02040503050406030204" pitchFamily="18" charset="0"/>
                          </a:rPr>
                          <m:t>h</m:t>
                        </m:r>
                      </m:sub>
                      <m:sup>
                        <m:r>
                          <a:rPr lang="en-US" i="1">
                            <a:latin typeface="Cambria Math" panose="02040503050406030204" pitchFamily="18" charset="0"/>
                          </a:rPr>
                          <m:t>1</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i="1">
                            <a:latin typeface="Cambria Math" panose="02040503050406030204" pitchFamily="18" charset="0"/>
                          </a:rPr>
                          <m:t>h</m:t>
                        </m:r>
                      </m:sub>
                      <m:sup>
                        <m:r>
                          <a:rPr lang="en-US" i="1">
                            <a:latin typeface="Cambria Math" panose="02040503050406030204" pitchFamily="18" charset="0"/>
                          </a:rPr>
                          <m:t>2</m:t>
                        </m:r>
                      </m:sup>
                    </m:sSubSup>
                    <m:r>
                      <a:rPr lang="en-US" i="1">
                        <a:latin typeface="Cambria Math" panose="02040503050406030204" pitchFamily="18" charset="0"/>
                      </a:rPr>
                      <m:t>,</m:t>
                    </m:r>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h</m:t>
                        </m:r>
                      </m:sub>
                      <m:sup>
                        <m:r>
                          <a:rPr lang="en-US" b="0" i="1" smtClean="0">
                            <a:latin typeface="Cambria Math" panose="02040503050406030204" pitchFamily="18" charset="0"/>
                          </a:rPr>
                          <m:t>3</m:t>
                        </m:r>
                      </m:sup>
                    </m:sSubSup>
                    <m:r>
                      <a:rPr lang="en-US" i="1">
                        <a:latin typeface="Cambria Math" panose="02040503050406030204" pitchFamily="18" charset="0"/>
                      </a:rPr>
                      <m:t> …</m:t>
                    </m:r>
                  </m:oMath>
                </a14:m>
                <a:endParaRPr lang="en-US" b="1" dirty="0"/>
              </a:p>
              <a:p>
                <a:pPr marL="0" indent="0">
                  <a:buNone/>
                </a:pPr>
                <a:endParaRPr lang="en-US" dirty="0"/>
              </a:p>
              <a:p>
                <a:pPr marL="0" indent="0">
                  <a:buNone/>
                </a:pPr>
                <a:endParaRPr lang="en-US" b="1" dirty="0"/>
              </a:p>
            </p:txBody>
          </p:sp>
        </mc:Choice>
        <mc:Fallback xmlns="">
          <p:sp>
            <p:nvSpPr>
              <p:cNvPr id="3" name="Content Placeholder 2">
                <a:extLst>
                  <a:ext uri="{FF2B5EF4-FFF2-40B4-BE49-F238E27FC236}">
                    <a16:creationId xmlns:a16="http://schemas.microsoft.com/office/drawing/2014/main" id="{0E33BAE6-AEA0-714F-8E9E-B42B338DE30C}"/>
                  </a:ext>
                </a:extLst>
              </p:cNvPr>
              <p:cNvSpPr>
                <a:spLocks noGrp="1" noRot="1" noChangeAspect="1" noMove="1" noResize="1" noEditPoints="1" noAdjustHandles="1" noChangeArrowheads="1" noChangeShapeType="1" noTextEdit="1"/>
              </p:cNvSpPr>
              <p:nvPr>
                <p:ph idx="1"/>
              </p:nvPr>
            </p:nvSpPr>
            <p:spPr>
              <a:xfrm>
                <a:off x="838200" y="1642721"/>
                <a:ext cx="11144003" cy="5052076"/>
              </a:xfrm>
              <a:blipFill>
                <a:blip r:embed="rId2"/>
                <a:stretch>
                  <a:fillRect l="-911" t="-2757" b="-12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0B50A56-B02B-4149-9CCB-599D59739BD6}"/>
              </a:ext>
            </a:extLst>
          </p:cNvPr>
          <p:cNvSpPr>
            <a:spLocks noGrp="1"/>
          </p:cNvSpPr>
          <p:nvPr>
            <p:ph type="sldNum" sz="quarter" idx="12"/>
          </p:nvPr>
        </p:nvSpPr>
        <p:spPr/>
        <p:txBody>
          <a:bodyPr/>
          <a:lstStyle/>
          <a:p>
            <a:fld id="{9E969584-4773-A84E-8391-EEC4BE76D611}" type="slidenum">
              <a:rPr lang="en-US" smtClean="0"/>
              <a:t>10</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B9E80D-FB97-914D-B7D2-9938C8483C59}"/>
                  </a:ext>
                </a:extLst>
              </p:cNvPr>
              <p:cNvSpPr txBox="1"/>
              <p:nvPr/>
            </p:nvSpPr>
            <p:spPr>
              <a:xfrm>
                <a:off x="9256810" y="2322349"/>
                <a:ext cx="3572493" cy="830997"/>
              </a:xfrm>
              <a:prstGeom prst="rect">
                <a:avLst/>
              </a:prstGeom>
              <a:noFill/>
            </p:spPr>
            <p:txBody>
              <a:bodyPr wrap="square" rtlCol="0">
                <a:spAutoFit/>
              </a:bodyPr>
              <a:lstStyle/>
              <a:p>
                <a:r>
                  <a:rPr lang="en-US" sz="2400" dirty="0">
                    <a:solidFill>
                      <a:schemeClr val="accent1"/>
                    </a:solidFill>
                  </a:rPr>
                  <a:t>1. Fill </a:t>
                </a:r>
                <a14:m>
                  <m:oMath xmlns:m="http://schemas.openxmlformats.org/officeDocument/2006/math">
                    <m:sSub>
                      <m:sSubPr>
                        <m:ctrlPr>
                          <a:rPr lang="en-US" sz="2400" i="1">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𝑁</m:t>
                        </m:r>
                      </m:e>
                      <m:sub>
                        <m:r>
                          <a:rPr lang="en-US" sz="2400" i="1">
                            <a:solidFill>
                              <a:schemeClr val="accent1"/>
                            </a:solidFill>
                            <a:latin typeface="Cambria Math" panose="02040503050406030204" pitchFamily="18" charset="0"/>
                          </a:rPr>
                          <m:t>h</m:t>
                        </m:r>
                      </m:sub>
                    </m:sSub>
                  </m:oMath>
                </a14:m>
                <a:r>
                  <a:rPr lang="en-US" sz="2400" dirty="0">
                    <a:solidFill>
                      <a:schemeClr val="accent1"/>
                    </a:solidFill>
                  </a:rPr>
                  <a:t> seats from </a:t>
                </a:r>
                <a14:m>
                  <m:oMath xmlns:m="http://schemas.openxmlformats.org/officeDocument/2006/math">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𝑅</m:t>
                        </m:r>
                      </m:e>
                      <m:sub>
                        <m:r>
                          <a:rPr lang="en-US" sz="2400" i="1">
                            <a:solidFill>
                              <a:schemeClr val="accent1"/>
                            </a:solidFill>
                            <a:latin typeface="Cambria Math" panose="02040503050406030204" pitchFamily="18" charset="0"/>
                          </a:rPr>
                          <m:t>h</m:t>
                        </m:r>
                      </m:sub>
                    </m:sSub>
                  </m:oMath>
                </a14:m>
                <a:endParaRPr lang="en-US" sz="2400" dirty="0">
                  <a:solidFill>
                    <a:schemeClr val="accent1"/>
                  </a:solidFill>
                </a:endParaRPr>
              </a:p>
              <a:p>
                <a:r>
                  <a:rPr lang="en-US" sz="2400" dirty="0">
                    <a:solidFill>
                      <a:schemeClr val="accent1"/>
                    </a:solidFill>
                  </a:rPr>
                  <a:t>2. Fill remaining seats </a:t>
                </a:r>
              </a:p>
            </p:txBody>
          </p:sp>
        </mc:Choice>
        <mc:Fallback xmlns="">
          <p:sp>
            <p:nvSpPr>
              <p:cNvPr id="5" name="TextBox 4">
                <a:extLst>
                  <a:ext uri="{FF2B5EF4-FFF2-40B4-BE49-F238E27FC236}">
                    <a16:creationId xmlns:a16="http://schemas.microsoft.com/office/drawing/2014/main" id="{C6B9E80D-FB97-914D-B7D2-9938C8483C59}"/>
                  </a:ext>
                </a:extLst>
              </p:cNvPr>
              <p:cNvSpPr txBox="1">
                <a:spLocks noRot="1" noChangeAspect="1" noMove="1" noResize="1" noEditPoints="1" noAdjustHandles="1" noChangeArrowheads="1" noChangeShapeType="1" noTextEdit="1"/>
              </p:cNvSpPr>
              <p:nvPr/>
            </p:nvSpPr>
            <p:spPr>
              <a:xfrm>
                <a:off x="9256810" y="2322349"/>
                <a:ext cx="3572493" cy="830997"/>
              </a:xfrm>
              <a:prstGeom prst="rect">
                <a:avLst/>
              </a:prstGeom>
              <a:blipFill>
                <a:blip r:embed="rId3"/>
                <a:stretch>
                  <a:fillRect l="-2837" t="-2985"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127625-B32E-A24E-A7E1-71E335B81765}"/>
                  </a:ext>
                </a:extLst>
              </p:cNvPr>
              <p:cNvSpPr txBox="1"/>
              <p:nvPr/>
            </p:nvSpPr>
            <p:spPr>
              <a:xfrm>
                <a:off x="9256810" y="3473208"/>
                <a:ext cx="3572493" cy="830997"/>
              </a:xfrm>
              <a:prstGeom prst="rect">
                <a:avLst/>
              </a:prstGeom>
              <a:noFill/>
            </p:spPr>
            <p:txBody>
              <a:bodyPr wrap="square" rtlCol="0">
                <a:spAutoFit/>
              </a:bodyPr>
              <a:lstStyle/>
              <a:p>
                <a:r>
                  <a:rPr lang="en-US" sz="2400" dirty="0">
                    <a:solidFill>
                      <a:schemeClr val="accent1"/>
                    </a:solidFill>
                  </a:rPr>
                  <a:t>1. Accept top </a:t>
                </a:r>
                <a14:m>
                  <m:oMath xmlns:m="http://schemas.openxmlformats.org/officeDocument/2006/math">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𝐶</m:t>
                        </m:r>
                      </m:e>
                      <m:sub>
                        <m:r>
                          <a:rPr lang="en-US" sz="2400" b="0" i="1" smtClean="0">
                            <a:solidFill>
                              <a:schemeClr val="accent1"/>
                            </a:solidFill>
                            <a:latin typeface="Cambria Math" panose="02040503050406030204" pitchFamily="18" charset="0"/>
                          </a:rPr>
                          <m:t>h</m:t>
                        </m:r>
                      </m:sub>
                    </m:sSub>
                    <m:r>
                      <a:rPr lang="en-US" sz="2400" b="0" i="1" smtClean="0">
                        <a:solidFill>
                          <a:schemeClr val="accent1"/>
                        </a:solidFill>
                        <a:latin typeface="Cambria Math" panose="02040503050406030204" pitchFamily="18" charset="0"/>
                      </a:rPr>
                      <m:t>− </m:t>
                    </m:r>
                    <m:sSub>
                      <m:sSubPr>
                        <m:ctrlPr>
                          <a:rPr lang="en-US" sz="2400" i="1">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𝑁</m:t>
                        </m:r>
                      </m:e>
                      <m:sub>
                        <m:r>
                          <a:rPr lang="en-US" sz="2400" i="1">
                            <a:solidFill>
                              <a:schemeClr val="accent1"/>
                            </a:solidFill>
                            <a:latin typeface="Cambria Math" panose="02040503050406030204" pitchFamily="18" charset="0"/>
                          </a:rPr>
                          <m:t>h</m:t>
                        </m:r>
                      </m:sub>
                    </m:sSub>
                  </m:oMath>
                </a14:m>
                <a:endParaRPr lang="en-US" sz="2400" dirty="0">
                  <a:solidFill>
                    <a:schemeClr val="accent1"/>
                  </a:solidFill>
                </a:endParaRPr>
              </a:p>
              <a:p>
                <a:r>
                  <a:rPr lang="en-US" sz="2400" dirty="0">
                    <a:solidFill>
                      <a:schemeClr val="accent1"/>
                    </a:solidFill>
                  </a:rPr>
                  <a:t>2. Fill </a:t>
                </a:r>
                <a14:m>
                  <m:oMath xmlns:m="http://schemas.openxmlformats.org/officeDocument/2006/math">
                    <m:sSub>
                      <m:sSubPr>
                        <m:ctrlPr>
                          <a:rPr lang="en-US" sz="2400" i="1">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𝑁</m:t>
                        </m:r>
                      </m:e>
                      <m:sub>
                        <m:r>
                          <a:rPr lang="en-US" sz="2400" i="1">
                            <a:solidFill>
                              <a:schemeClr val="accent1"/>
                            </a:solidFill>
                            <a:latin typeface="Cambria Math" panose="02040503050406030204" pitchFamily="18" charset="0"/>
                          </a:rPr>
                          <m:t>h</m:t>
                        </m:r>
                      </m:sub>
                    </m:sSub>
                  </m:oMath>
                </a14:m>
                <a:r>
                  <a:rPr lang="en-US" sz="2400" dirty="0">
                    <a:solidFill>
                      <a:schemeClr val="accent1"/>
                    </a:solidFill>
                  </a:rPr>
                  <a:t> seats from </a:t>
                </a:r>
                <a14:m>
                  <m:oMath xmlns:m="http://schemas.openxmlformats.org/officeDocument/2006/math">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𝑅</m:t>
                        </m:r>
                      </m:e>
                      <m:sub>
                        <m:r>
                          <a:rPr lang="en-US" sz="2400" i="1">
                            <a:solidFill>
                              <a:schemeClr val="accent1"/>
                            </a:solidFill>
                            <a:latin typeface="Cambria Math" panose="02040503050406030204" pitchFamily="18" charset="0"/>
                          </a:rPr>
                          <m:t>h</m:t>
                        </m:r>
                      </m:sub>
                    </m:sSub>
                  </m:oMath>
                </a14:m>
                <a:endParaRPr lang="en-US" sz="2400" dirty="0">
                  <a:solidFill>
                    <a:schemeClr val="accent1"/>
                  </a:solidFill>
                </a:endParaRPr>
              </a:p>
            </p:txBody>
          </p:sp>
        </mc:Choice>
        <mc:Fallback xmlns="">
          <p:sp>
            <p:nvSpPr>
              <p:cNvPr id="6" name="TextBox 5">
                <a:extLst>
                  <a:ext uri="{FF2B5EF4-FFF2-40B4-BE49-F238E27FC236}">
                    <a16:creationId xmlns:a16="http://schemas.microsoft.com/office/drawing/2014/main" id="{10127625-B32E-A24E-A7E1-71E335B81765}"/>
                  </a:ext>
                </a:extLst>
              </p:cNvPr>
              <p:cNvSpPr txBox="1">
                <a:spLocks noRot="1" noChangeAspect="1" noMove="1" noResize="1" noEditPoints="1" noAdjustHandles="1" noChangeArrowheads="1" noChangeShapeType="1" noTextEdit="1"/>
              </p:cNvSpPr>
              <p:nvPr/>
            </p:nvSpPr>
            <p:spPr>
              <a:xfrm>
                <a:off x="9256810" y="3473208"/>
                <a:ext cx="3572493" cy="830997"/>
              </a:xfrm>
              <a:prstGeom prst="rect">
                <a:avLst/>
              </a:prstGeom>
              <a:blipFill>
                <a:blip r:embed="rId4"/>
                <a:stretch>
                  <a:fillRect l="-2837" t="-4545" b="-1515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E61D67F-3E20-AB48-8CB6-9CA1DF726483}"/>
              </a:ext>
            </a:extLst>
          </p:cNvPr>
          <p:cNvSpPr txBox="1"/>
          <p:nvPr/>
        </p:nvSpPr>
        <p:spPr>
          <a:xfrm>
            <a:off x="9256810" y="4561064"/>
            <a:ext cx="3572493" cy="830997"/>
          </a:xfrm>
          <a:prstGeom prst="rect">
            <a:avLst/>
          </a:prstGeom>
          <a:noFill/>
        </p:spPr>
        <p:txBody>
          <a:bodyPr wrap="square" rtlCol="0">
            <a:spAutoFit/>
          </a:bodyPr>
          <a:lstStyle/>
          <a:p>
            <a:r>
              <a:rPr lang="en-US" sz="2400" dirty="0">
                <a:solidFill>
                  <a:schemeClr val="accent1"/>
                </a:solidFill>
              </a:rPr>
              <a:t>Top-Down Algorithm</a:t>
            </a:r>
          </a:p>
          <a:p>
            <a:r>
              <a:rPr lang="en-US" sz="2400" dirty="0">
                <a:solidFill>
                  <a:schemeClr val="accent1"/>
                </a:solidFill>
              </a:rPr>
              <a:t>(Accept if possible)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CB98E8-6A75-5D40-B002-4BCAF0C16DE2}"/>
                  </a:ext>
                </a:extLst>
              </p:cNvPr>
              <p:cNvSpPr txBox="1"/>
              <p:nvPr/>
            </p:nvSpPr>
            <p:spPr>
              <a:xfrm>
                <a:off x="9256810" y="5648920"/>
                <a:ext cx="3572493" cy="1228798"/>
              </a:xfrm>
              <a:prstGeom prst="rect">
                <a:avLst/>
              </a:prstGeom>
              <a:noFill/>
            </p:spPr>
            <p:txBody>
              <a:bodyPr wrap="square" rtlCol="0">
                <a:spAutoFit/>
              </a:bodyPr>
              <a:lstStyle/>
              <a:p>
                <a:r>
                  <a:rPr lang="en-US" sz="2400" dirty="0">
                    <a:solidFill>
                      <a:schemeClr val="accent1"/>
                    </a:solidFill>
                  </a:rPr>
                  <a:t>1. Accept </a:t>
                </a:r>
                <a14:m>
                  <m:oMath xmlns:m="http://schemas.openxmlformats.org/officeDocument/2006/math">
                    <m:sSubSup>
                      <m:sSubSupPr>
                        <m:ctrlPr>
                          <a:rPr lang="en-US" sz="2400" b="0" i="1" smtClean="0">
                            <a:solidFill>
                              <a:schemeClr val="accent1"/>
                            </a:solidFill>
                            <a:latin typeface="Cambria Math" panose="02040503050406030204" pitchFamily="18" charset="0"/>
                          </a:rPr>
                        </m:ctrlPr>
                      </m:sSubSupPr>
                      <m:e>
                        <m:r>
                          <a:rPr lang="en-US" sz="2400" b="0" i="1" smtClean="0">
                            <a:solidFill>
                              <a:schemeClr val="accent1"/>
                            </a:solidFill>
                            <a:latin typeface="Cambria Math" panose="02040503050406030204" pitchFamily="18" charset="0"/>
                          </a:rPr>
                          <m:t>𝑁</m:t>
                        </m:r>
                      </m:e>
                      <m:sub>
                        <m:r>
                          <a:rPr lang="en-US" sz="2400" i="1">
                            <a:solidFill>
                              <a:schemeClr val="accent1"/>
                            </a:solidFill>
                            <a:latin typeface="Cambria Math" panose="02040503050406030204" pitchFamily="18" charset="0"/>
                          </a:rPr>
                          <m:t>h</m:t>
                        </m:r>
                      </m:sub>
                      <m:sup>
                        <m:r>
                          <a:rPr lang="en-US" sz="2400" b="0" i="1" smtClean="0">
                            <a:solidFill>
                              <a:schemeClr val="accent1"/>
                            </a:solidFill>
                            <a:latin typeface="Cambria Math" panose="02040503050406030204" pitchFamily="18" charset="0"/>
                          </a:rPr>
                          <m:t>1</m:t>
                        </m:r>
                      </m:sup>
                    </m:sSubSup>
                  </m:oMath>
                </a14:m>
                <a:r>
                  <a:rPr lang="en-US" sz="2400" dirty="0">
                    <a:solidFill>
                      <a:schemeClr val="accent1"/>
                    </a:solidFill>
                  </a:rPr>
                  <a:t> using </a:t>
                </a:r>
                <a14:m>
                  <m:oMath xmlns:m="http://schemas.openxmlformats.org/officeDocument/2006/math">
                    <m:sSubSup>
                      <m:sSubSupPr>
                        <m:ctrlPr>
                          <a:rPr lang="en-US" sz="2400" i="1" smtClean="0">
                            <a:solidFill>
                              <a:schemeClr val="accent1"/>
                            </a:solidFill>
                            <a:latin typeface="Cambria Math" panose="02040503050406030204" pitchFamily="18" charset="0"/>
                          </a:rPr>
                        </m:ctrlPr>
                      </m:sSubSupPr>
                      <m:e>
                        <m:r>
                          <a:rPr lang="en-US" sz="2400" i="1">
                            <a:solidFill>
                              <a:schemeClr val="accent1"/>
                            </a:solidFill>
                            <a:latin typeface="Cambria Math" panose="02040503050406030204" pitchFamily="18" charset="0"/>
                          </a:rPr>
                          <m:t>≻</m:t>
                        </m:r>
                      </m:e>
                      <m:sub>
                        <m:r>
                          <a:rPr lang="en-US" sz="2400" i="1">
                            <a:solidFill>
                              <a:schemeClr val="accent1"/>
                            </a:solidFill>
                            <a:latin typeface="Cambria Math" panose="02040503050406030204" pitchFamily="18" charset="0"/>
                          </a:rPr>
                          <m:t>h</m:t>
                        </m:r>
                      </m:sub>
                      <m:sup>
                        <m:r>
                          <a:rPr lang="en-US" sz="2400" i="1">
                            <a:solidFill>
                              <a:schemeClr val="accent1"/>
                            </a:solidFill>
                            <a:latin typeface="Cambria Math" panose="02040503050406030204" pitchFamily="18" charset="0"/>
                          </a:rPr>
                          <m:t>1</m:t>
                        </m:r>
                      </m:sup>
                    </m:sSubSup>
                  </m:oMath>
                </a14:m>
                <a:r>
                  <a:rPr lang="en-US" sz="2400" dirty="0">
                    <a:solidFill>
                      <a:schemeClr val="accent1"/>
                    </a:solidFill>
                  </a:rPr>
                  <a:t> </a:t>
                </a:r>
              </a:p>
              <a:p>
                <a:r>
                  <a:rPr lang="en-US" sz="2400" dirty="0">
                    <a:solidFill>
                      <a:schemeClr val="accent1"/>
                    </a:solidFill>
                  </a:rPr>
                  <a:t>2. Accept </a:t>
                </a:r>
                <a14:m>
                  <m:oMath xmlns:m="http://schemas.openxmlformats.org/officeDocument/2006/math">
                    <m:sSubSup>
                      <m:sSubSupPr>
                        <m:ctrlPr>
                          <a:rPr lang="en-US" sz="2400" b="0" i="1" smtClean="0">
                            <a:solidFill>
                              <a:schemeClr val="accent1"/>
                            </a:solidFill>
                            <a:latin typeface="Cambria Math" panose="02040503050406030204" pitchFamily="18" charset="0"/>
                          </a:rPr>
                        </m:ctrlPr>
                      </m:sSubSupPr>
                      <m:e>
                        <m:r>
                          <a:rPr lang="en-US" sz="2400" b="0" i="1" smtClean="0">
                            <a:solidFill>
                              <a:schemeClr val="accent1"/>
                            </a:solidFill>
                            <a:latin typeface="Cambria Math" panose="02040503050406030204" pitchFamily="18" charset="0"/>
                          </a:rPr>
                          <m:t>𝑁</m:t>
                        </m:r>
                      </m:e>
                      <m:sub>
                        <m:r>
                          <a:rPr lang="en-US" sz="2400" i="1">
                            <a:solidFill>
                              <a:schemeClr val="accent1"/>
                            </a:solidFill>
                            <a:latin typeface="Cambria Math" panose="02040503050406030204" pitchFamily="18" charset="0"/>
                          </a:rPr>
                          <m:t>h</m:t>
                        </m:r>
                      </m:sub>
                      <m:sup>
                        <m:r>
                          <a:rPr lang="en-US" sz="2400" b="0" i="1" smtClean="0">
                            <a:solidFill>
                              <a:schemeClr val="accent1"/>
                            </a:solidFill>
                            <a:latin typeface="Cambria Math" panose="02040503050406030204" pitchFamily="18" charset="0"/>
                          </a:rPr>
                          <m:t>2</m:t>
                        </m:r>
                      </m:sup>
                    </m:sSubSup>
                  </m:oMath>
                </a14:m>
                <a:r>
                  <a:rPr lang="en-US" sz="2400" dirty="0">
                    <a:solidFill>
                      <a:schemeClr val="accent1"/>
                    </a:solidFill>
                  </a:rPr>
                  <a:t> using </a:t>
                </a:r>
                <a14:m>
                  <m:oMath xmlns:m="http://schemas.openxmlformats.org/officeDocument/2006/math">
                    <m:sSubSup>
                      <m:sSubSupPr>
                        <m:ctrlPr>
                          <a:rPr lang="en-US" sz="2400" i="1">
                            <a:solidFill>
                              <a:schemeClr val="accent1"/>
                            </a:solidFill>
                            <a:latin typeface="Cambria Math" panose="02040503050406030204" pitchFamily="18" charset="0"/>
                          </a:rPr>
                        </m:ctrlPr>
                      </m:sSubSupPr>
                      <m:e>
                        <m:r>
                          <a:rPr lang="en-US" sz="2400" i="1">
                            <a:solidFill>
                              <a:schemeClr val="accent1"/>
                            </a:solidFill>
                            <a:latin typeface="Cambria Math" panose="02040503050406030204" pitchFamily="18" charset="0"/>
                          </a:rPr>
                          <m:t>≻</m:t>
                        </m:r>
                      </m:e>
                      <m:sub>
                        <m:r>
                          <a:rPr lang="en-US" sz="2400" i="1">
                            <a:solidFill>
                              <a:schemeClr val="accent1"/>
                            </a:solidFill>
                            <a:latin typeface="Cambria Math" panose="02040503050406030204" pitchFamily="18" charset="0"/>
                          </a:rPr>
                          <m:t>h</m:t>
                        </m:r>
                      </m:sub>
                      <m:sup>
                        <m:r>
                          <a:rPr lang="en-US" sz="2400" b="0" i="1" smtClean="0">
                            <a:solidFill>
                              <a:schemeClr val="accent1"/>
                            </a:solidFill>
                            <a:latin typeface="Cambria Math" panose="02040503050406030204" pitchFamily="18" charset="0"/>
                          </a:rPr>
                          <m:t>2</m:t>
                        </m:r>
                      </m:sup>
                    </m:sSubSup>
                  </m:oMath>
                </a14:m>
                <a:endParaRPr lang="en-US" sz="2400" dirty="0">
                  <a:solidFill>
                    <a:schemeClr val="accent1"/>
                  </a:solidFill>
                </a:endParaRPr>
              </a:p>
              <a:p>
                <a:r>
                  <a:rPr lang="en-US" sz="2400" dirty="0">
                    <a:solidFill>
                      <a:schemeClr val="accent1"/>
                    </a:solidFill>
                  </a:rPr>
                  <a:t>…</a:t>
                </a:r>
              </a:p>
            </p:txBody>
          </p:sp>
        </mc:Choice>
        <mc:Fallback xmlns="">
          <p:sp>
            <p:nvSpPr>
              <p:cNvPr id="8" name="TextBox 7">
                <a:extLst>
                  <a:ext uri="{FF2B5EF4-FFF2-40B4-BE49-F238E27FC236}">
                    <a16:creationId xmlns:a16="http://schemas.microsoft.com/office/drawing/2014/main" id="{C4CB98E8-6A75-5D40-B002-4BCAF0C16DE2}"/>
                  </a:ext>
                </a:extLst>
              </p:cNvPr>
              <p:cNvSpPr txBox="1">
                <a:spLocks noRot="1" noChangeAspect="1" noMove="1" noResize="1" noEditPoints="1" noAdjustHandles="1" noChangeArrowheads="1" noChangeShapeType="1" noTextEdit="1"/>
              </p:cNvSpPr>
              <p:nvPr/>
            </p:nvSpPr>
            <p:spPr>
              <a:xfrm>
                <a:off x="9256810" y="5648920"/>
                <a:ext cx="3572493" cy="1228798"/>
              </a:xfrm>
              <a:prstGeom prst="rect">
                <a:avLst/>
              </a:prstGeom>
              <a:blipFill>
                <a:blip r:embed="rId5"/>
                <a:stretch>
                  <a:fillRect l="-2837" t="-1020" b="-10204"/>
                </a:stretch>
              </a:blipFill>
            </p:spPr>
            <p:txBody>
              <a:bodyPr/>
              <a:lstStyle/>
              <a:p>
                <a:r>
                  <a:rPr lang="en-US">
                    <a:noFill/>
                  </a:rPr>
                  <a:t> </a:t>
                </a:r>
              </a:p>
            </p:txBody>
          </p:sp>
        </mc:Fallback>
      </mc:AlternateContent>
    </p:spTree>
    <p:extLst>
      <p:ext uri="{BB962C8B-B14F-4D97-AF65-F5344CB8AC3E}">
        <p14:creationId xmlns:p14="http://schemas.microsoft.com/office/powerpoint/2010/main" val="2448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CA1E-11B8-F64F-AD55-E93EFAD2AEB5}"/>
              </a:ext>
            </a:extLst>
          </p:cNvPr>
          <p:cNvSpPr>
            <a:spLocks noGrp="1"/>
          </p:cNvSpPr>
          <p:nvPr>
            <p:ph type="title"/>
          </p:nvPr>
        </p:nvSpPr>
        <p:spPr/>
        <p:txBody>
          <a:bodyPr/>
          <a:lstStyle/>
          <a:p>
            <a:r>
              <a:rPr lang="en-US" dirty="0"/>
              <a:t>Can We Still Use Student-Proposing DA?</a:t>
            </a:r>
          </a:p>
        </p:txBody>
      </p:sp>
      <p:sp>
        <p:nvSpPr>
          <p:cNvPr id="3" name="Content Placeholder 2">
            <a:extLst>
              <a:ext uri="{FF2B5EF4-FFF2-40B4-BE49-F238E27FC236}">
                <a16:creationId xmlns:a16="http://schemas.microsoft.com/office/drawing/2014/main" id="{EFA56EBE-B2BB-B64B-9985-1A3FAEED0EA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8EAC4C0-2DAC-704F-892A-954D812C32B0}"/>
              </a:ext>
            </a:extLst>
          </p:cNvPr>
          <p:cNvSpPr>
            <a:spLocks noGrp="1"/>
          </p:cNvSpPr>
          <p:nvPr>
            <p:ph type="sldNum" sz="quarter" idx="12"/>
          </p:nvPr>
        </p:nvSpPr>
        <p:spPr/>
        <p:txBody>
          <a:bodyPr/>
          <a:lstStyle/>
          <a:p>
            <a:fld id="{9E969584-4773-A84E-8391-EEC4BE76D611}" type="slidenum">
              <a:rPr lang="en-US" smtClean="0"/>
              <a:t>11</a:t>
            </a:fld>
            <a:endParaRPr lang="en-US"/>
          </a:p>
        </p:txBody>
      </p:sp>
    </p:spTree>
    <p:extLst>
      <p:ext uri="{BB962C8B-B14F-4D97-AF65-F5344CB8AC3E}">
        <p14:creationId xmlns:p14="http://schemas.microsoft.com/office/powerpoint/2010/main" val="86625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CC79-0558-BB4E-B0CB-2D8F386D3107}"/>
              </a:ext>
            </a:extLst>
          </p:cNvPr>
          <p:cNvSpPr>
            <a:spLocks noGrp="1"/>
          </p:cNvSpPr>
          <p:nvPr>
            <p:ph type="title"/>
          </p:nvPr>
        </p:nvSpPr>
        <p:spPr>
          <a:xfrm>
            <a:off x="838200" y="126928"/>
            <a:ext cx="10515600" cy="1325563"/>
          </a:xfrm>
        </p:spPr>
        <p:txBody>
          <a:bodyPr/>
          <a:lstStyle/>
          <a:p>
            <a:r>
              <a:rPr lang="en-US" dirty="0"/>
              <a:t>Example</a:t>
            </a:r>
          </a:p>
        </p:txBody>
      </p:sp>
      <p:sp>
        <p:nvSpPr>
          <p:cNvPr id="3" name="Content Placeholder 2">
            <a:extLst>
              <a:ext uri="{FF2B5EF4-FFF2-40B4-BE49-F238E27FC236}">
                <a16:creationId xmlns:a16="http://schemas.microsoft.com/office/drawing/2014/main" id="{9B2307F2-B602-104B-8CB8-54BD14923FFB}"/>
              </a:ext>
            </a:extLst>
          </p:cNvPr>
          <p:cNvSpPr>
            <a:spLocks noGrp="1"/>
          </p:cNvSpPr>
          <p:nvPr>
            <p:ph idx="1"/>
          </p:nvPr>
        </p:nvSpPr>
        <p:spPr>
          <a:xfrm>
            <a:off x="838200" y="1253331"/>
            <a:ext cx="10515600" cy="4351338"/>
          </a:xfrm>
        </p:spPr>
        <p:txBody>
          <a:bodyPr/>
          <a:lstStyle/>
          <a:p>
            <a:pPr marL="0" indent="0">
              <a:buNone/>
            </a:pPr>
            <a:r>
              <a:rPr lang="en-US" dirty="0"/>
              <a:t>3 Schools. Each has 4 seats.</a:t>
            </a:r>
          </a:p>
          <a:p>
            <a:r>
              <a:rPr lang="en-US" dirty="0"/>
              <a:t>School A has a minimum guarantee of 2 for low-income students.</a:t>
            </a:r>
          </a:p>
          <a:p>
            <a:pPr marL="457200" lvl="1" indent="0">
              <a:buNone/>
            </a:pPr>
            <a:r>
              <a:rPr lang="en-US" dirty="0"/>
              <a:t>Priority Ranking:</a:t>
            </a:r>
            <a:r>
              <a:rPr lang="en-US" b="1" dirty="0"/>
              <a:t> 7, </a:t>
            </a:r>
            <a:r>
              <a:rPr lang="en-US" b="1" dirty="0">
                <a:solidFill>
                  <a:schemeClr val="accent1">
                    <a:lumMod val="60000"/>
                    <a:lumOff val="40000"/>
                  </a:schemeClr>
                </a:solidFill>
              </a:rPr>
              <a:t>15</a:t>
            </a:r>
            <a:r>
              <a:rPr lang="en-US" b="1" dirty="0"/>
              <a:t>, 11, 2,  9, 10, </a:t>
            </a:r>
            <a:r>
              <a:rPr lang="en-US" b="1" dirty="0">
                <a:solidFill>
                  <a:schemeClr val="accent1">
                    <a:lumMod val="60000"/>
                    <a:lumOff val="40000"/>
                  </a:schemeClr>
                </a:solidFill>
              </a:rPr>
              <a:t>13</a:t>
            </a:r>
            <a:r>
              <a:rPr lang="en-US" b="1" dirty="0"/>
              <a:t>,  </a:t>
            </a:r>
            <a:r>
              <a:rPr lang="en-US" b="1" dirty="0">
                <a:solidFill>
                  <a:schemeClr val="accent1">
                    <a:lumMod val="60000"/>
                    <a:lumOff val="40000"/>
                  </a:schemeClr>
                </a:solidFill>
              </a:rPr>
              <a:t>1</a:t>
            </a:r>
            <a:r>
              <a:rPr lang="en-US" b="1" dirty="0"/>
              <a:t>,  8, </a:t>
            </a:r>
            <a:r>
              <a:rPr lang="en-US" b="1" dirty="0">
                <a:solidFill>
                  <a:schemeClr val="accent1">
                    <a:lumMod val="60000"/>
                    <a:lumOff val="40000"/>
                  </a:schemeClr>
                </a:solidFill>
              </a:rPr>
              <a:t>14</a:t>
            </a:r>
            <a:r>
              <a:rPr lang="en-US" b="1" dirty="0"/>
              <a:t>, 12,  6,  </a:t>
            </a:r>
            <a:r>
              <a:rPr lang="en-US" b="1" dirty="0">
                <a:solidFill>
                  <a:schemeClr val="accent1">
                    <a:lumMod val="60000"/>
                    <a:lumOff val="40000"/>
                  </a:schemeClr>
                </a:solidFill>
              </a:rPr>
              <a:t>4</a:t>
            </a:r>
            <a:r>
              <a:rPr lang="en-US" b="1" dirty="0"/>
              <a:t>,  3,  5</a:t>
            </a:r>
          </a:p>
          <a:p>
            <a:r>
              <a:rPr lang="en-US" dirty="0"/>
              <a:t>School B has a minimum guarantee of 1 for special-needs students.</a:t>
            </a:r>
          </a:p>
          <a:p>
            <a:pPr marL="457200" lvl="1" indent="0">
              <a:buNone/>
            </a:pPr>
            <a:r>
              <a:rPr lang="en-US" dirty="0"/>
              <a:t>Priority Ranking:</a:t>
            </a:r>
            <a:r>
              <a:rPr lang="en-US" b="1" dirty="0"/>
              <a:t> 8,  </a:t>
            </a:r>
            <a:r>
              <a:rPr lang="en-US" b="1" dirty="0">
                <a:solidFill>
                  <a:schemeClr val="accent6"/>
                </a:solidFill>
              </a:rPr>
              <a:t>7</a:t>
            </a:r>
            <a:r>
              <a:rPr lang="en-US" b="1" dirty="0"/>
              <a:t>,  </a:t>
            </a:r>
            <a:r>
              <a:rPr lang="en-US" b="1" dirty="0">
                <a:solidFill>
                  <a:schemeClr val="accent6"/>
                </a:solidFill>
              </a:rPr>
              <a:t>4</a:t>
            </a:r>
            <a:r>
              <a:rPr lang="en-US" b="1" dirty="0"/>
              <a:t>, 12, 11,  3,  </a:t>
            </a:r>
            <a:r>
              <a:rPr lang="en-US" b="1" dirty="0">
                <a:solidFill>
                  <a:schemeClr val="accent6"/>
                </a:solidFill>
              </a:rPr>
              <a:t>9</a:t>
            </a:r>
            <a:r>
              <a:rPr lang="en-US" b="1" dirty="0"/>
              <a:t>, 10, </a:t>
            </a:r>
            <a:r>
              <a:rPr lang="en-US" b="1" dirty="0">
                <a:solidFill>
                  <a:schemeClr val="accent6"/>
                </a:solidFill>
              </a:rPr>
              <a:t>14</a:t>
            </a:r>
            <a:r>
              <a:rPr lang="en-US" b="1" dirty="0"/>
              <a:t>,  </a:t>
            </a:r>
            <a:r>
              <a:rPr lang="en-US" b="1" dirty="0">
                <a:solidFill>
                  <a:schemeClr val="accent6"/>
                </a:solidFill>
              </a:rPr>
              <a:t>5</a:t>
            </a:r>
            <a:r>
              <a:rPr lang="en-US" b="1" dirty="0"/>
              <a:t>,  2, 13,  6, 15,  1</a:t>
            </a:r>
            <a:endParaRPr lang="en-US" dirty="0"/>
          </a:p>
          <a:p>
            <a:r>
              <a:rPr lang="en-US" dirty="0"/>
              <a:t>School C admits strictly based on its priority rankings.</a:t>
            </a:r>
          </a:p>
          <a:p>
            <a:pPr marL="457200" lvl="1" indent="0">
              <a:buNone/>
            </a:pPr>
            <a:r>
              <a:rPr lang="en-US" dirty="0"/>
              <a:t>Priority Ranking:</a:t>
            </a:r>
            <a:r>
              <a:rPr lang="en-US" b="1" dirty="0"/>
              <a:t> 12, 13,  8,  2,  1, 11, 14,  9, 6,  10, 4,  15,  3,  5,  7</a:t>
            </a:r>
          </a:p>
        </p:txBody>
      </p:sp>
      <p:sp>
        <p:nvSpPr>
          <p:cNvPr id="4" name="Slide Number Placeholder 3">
            <a:extLst>
              <a:ext uri="{FF2B5EF4-FFF2-40B4-BE49-F238E27FC236}">
                <a16:creationId xmlns:a16="http://schemas.microsoft.com/office/drawing/2014/main" id="{CEA8A298-3748-5343-B716-22E25F54CAC2}"/>
              </a:ext>
            </a:extLst>
          </p:cNvPr>
          <p:cNvSpPr>
            <a:spLocks noGrp="1"/>
          </p:cNvSpPr>
          <p:nvPr>
            <p:ph type="sldNum" sz="quarter" idx="12"/>
          </p:nvPr>
        </p:nvSpPr>
        <p:spPr/>
        <p:txBody>
          <a:bodyPr/>
          <a:lstStyle/>
          <a:p>
            <a:fld id="{9E969584-4773-A84E-8391-EEC4BE76D611}" type="slidenum">
              <a:rPr lang="en-US" smtClean="0"/>
              <a:t>12</a:t>
            </a:fld>
            <a:endParaRPr lang="en-US"/>
          </a:p>
        </p:txBody>
      </p:sp>
      <p:pic>
        <p:nvPicPr>
          <p:cNvPr id="6" name="Picture 5" descr="A picture containing text, watch&#10;&#10;Description automatically generated">
            <a:extLst>
              <a:ext uri="{FF2B5EF4-FFF2-40B4-BE49-F238E27FC236}">
                <a16:creationId xmlns:a16="http://schemas.microsoft.com/office/drawing/2014/main" id="{82ADB947-E964-2E46-8C28-8560F8EAF0B9}"/>
              </a:ext>
            </a:extLst>
          </p:cNvPr>
          <p:cNvPicPr>
            <a:picLocks noChangeAspect="1"/>
          </p:cNvPicPr>
          <p:nvPr/>
        </p:nvPicPr>
        <p:blipFill>
          <a:blip r:embed="rId2"/>
          <a:stretch>
            <a:fillRect/>
          </a:stretch>
        </p:blipFill>
        <p:spPr>
          <a:xfrm>
            <a:off x="922638" y="5247697"/>
            <a:ext cx="8542470" cy="1290150"/>
          </a:xfrm>
          <a:prstGeom prst="rect">
            <a:avLst/>
          </a:prstGeom>
        </p:spPr>
      </p:pic>
      <p:pic>
        <p:nvPicPr>
          <p:cNvPr id="8" name="Picture 7" descr="A picture containing calendar&#10;&#10;Description automatically generated">
            <a:extLst>
              <a:ext uri="{FF2B5EF4-FFF2-40B4-BE49-F238E27FC236}">
                <a16:creationId xmlns:a16="http://schemas.microsoft.com/office/drawing/2014/main" id="{EAC223CA-CD12-AA41-8FFE-9457A380869E}"/>
              </a:ext>
            </a:extLst>
          </p:cNvPr>
          <p:cNvPicPr>
            <a:picLocks noChangeAspect="1"/>
          </p:cNvPicPr>
          <p:nvPr/>
        </p:nvPicPr>
        <p:blipFill>
          <a:blip r:embed="rId3"/>
          <a:stretch>
            <a:fillRect/>
          </a:stretch>
        </p:blipFill>
        <p:spPr>
          <a:xfrm>
            <a:off x="9696182" y="5247697"/>
            <a:ext cx="2090934" cy="1290150"/>
          </a:xfrm>
          <a:prstGeom prst="rect">
            <a:avLst/>
          </a:prstGeom>
        </p:spPr>
      </p:pic>
      <p:sp>
        <p:nvSpPr>
          <p:cNvPr id="9" name="TextBox 8">
            <a:extLst>
              <a:ext uri="{FF2B5EF4-FFF2-40B4-BE49-F238E27FC236}">
                <a16:creationId xmlns:a16="http://schemas.microsoft.com/office/drawing/2014/main" id="{770D57C3-32F3-4A4F-9480-783AA874CA1E}"/>
              </a:ext>
            </a:extLst>
          </p:cNvPr>
          <p:cNvSpPr txBox="1"/>
          <p:nvPr/>
        </p:nvSpPr>
        <p:spPr>
          <a:xfrm>
            <a:off x="922638" y="4657009"/>
            <a:ext cx="3227935" cy="523220"/>
          </a:xfrm>
          <a:prstGeom prst="rect">
            <a:avLst/>
          </a:prstGeom>
          <a:noFill/>
        </p:spPr>
        <p:txBody>
          <a:bodyPr wrap="none" rtlCol="0">
            <a:spAutoFit/>
          </a:bodyPr>
          <a:lstStyle/>
          <a:p>
            <a:r>
              <a:rPr lang="en-US" sz="2800" dirty="0"/>
              <a:t>Student Preferences:</a:t>
            </a:r>
          </a:p>
        </p:txBody>
      </p:sp>
      <p:sp>
        <p:nvSpPr>
          <p:cNvPr id="5" name="Frame 4">
            <a:extLst>
              <a:ext uri="{FF2B5EF4-FFF2-40B4-BE49-F238E27FC236}">
                <a16:creationId xmlns:a16="http://schemas.microsoft.com/office/drawing/2014/main" id="{B00785FF-B105-CFBC-6725-DC076099C886}"/>
              </a:ext>
            </a:extLst>
          </p:cNvPr>
          <p:cNvSpPr/>
          <p:nvPr/>
        </p:nvSpPr>
        <p:spPr>
          <a:xfrm>
            <a:off x="881742" y="5558218"/>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0" name="Frame 9">
            <a:extLst>
              <a:ext uri="{FF2B5EF4-FFF2-40B4-BE49-F238E27FC236}">
                <a16:creationId xmlns:a16="http://schemas.microsoft.com/office/drawing/2014/main" id="{C5395E47-846C-7275-2495-EB0B5357B8F7}"/>
              </a:ext>
            </a:extLst>
          </p:cNvPr>
          <p:cNvSpPr/>
          <p:nvPr/>
        </p:nvSpPr>
        <p:spPr>
          <a:xfrm>
            <a:off x="1585684" y="5558190"/>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1" name="Frame 10">
            <a:extLst>
              <a:ext uri="{FF2B5EF4-FFF2-40B4-BE49-F238E27FC236}">
                <a16:creationId xmlns:a16="http://schemas.microsoft.com/office/drawing/2014/main" id="{022B74EB-5AC0-E913-7706-B37995938CEA}"/>
              </a:ext>
            </a:extLst>
          </p:cNvPr>
          <p:cNvSpPr/>
          <p:nvPr/>
        </p:nvSpPr>
        <p:spPr>
          <a:xfrm>
            <a:off x="5129883" y="5552402"/>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2" name="Frame 11">
            <a:extLst>
              <a:ext uri="{FF2B5EF4-FFF2-40B4-BE49-F238E27FC236}">
                <a16:creationId xmlns:a16="http://schemas.microsoft.com/office/drawing/2014/main" id="{4C2E0E3B-D10D-0EB8-5EB4-80B574A209B9}"/>
              </a:ext>
            </a:extLst>
          </p:cNvPr>
          <p:cNvSpPr/>
          <p:nvPr/>
        </p:nvSpPr>
        <p:spPr>
          <a:xfrm>
            <a:off x="11329190" y="5861353"/>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3" name="Frame 12">
            <a:extLst>
              <a:ext uri="{FF2B5EF4-FFF2-40B4-BE49-F238E27FC236}">
                <a16:creationId xmlns:a16="http://schemas.microsoft.com/office/drawing/2014/main" id="{51CEEF13-B7C5-EBAA-14D2-6ADB0A491131}"/>
              </a:ext>
            </a:extLst>
          </p:cNvPr>
          <p:cNvSpPr/>
          <p:nvPr/>
        </p:nvSpPr>
        <p:spPr>
          <a:xfrm>
            <a:off x="2990544" y="6178096"/>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4" name="Frame 13">
            <a:extLst>
              <a:ext uri="{FF2B5EF4-FFF2-40B4-BE49-F238E27FC236}">
                <a16:creationId xmlns:a16="http://schemas.microsoft.com/office/drawing/2014/main" id="{156A5137-9016-F79F-56C5-27FE175DA601}"/>
              </a:ext>
            </a:extLst>
          </p:cNvPr>
          <p:cNvSpPr/>
          <p:nvPr/>
        </p:nvSpPr>
        <p:spPr>
          <a:xfrm>
            <a:off x="5844082" y="5880258"/>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5" name="Frame 14">
            <a:extLst>
              <a:ext uri="{FF2B5EF4-FFF2-40B4-BE49-F238E27FC236}">
                <a16:creationId xmlns:a16="http://schemas.microsoft.com/office/drawing/2014/main" id="{1521F848-A7B0-B487-4B18-94A954E1A22A}"/>
              </a:ext>
            </a:extLst>
          </p:cNvPr>
          <p:cNvSpPr/>
          <p:nvPr/>
        </p:nvSpPr>
        <p:spPr>
          <a:xfrm>
            <a:off x="8114276" y="5552402"/>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6" name="Frame 15">
            <a:extLst>
              <a:ext uri="{FF2B5EF4-FFF2-40B4-BE49-F238E27FC236}">
                <a16:creationId xmlns:a16="http://schemas.microsoft.com/office/drawing/2014/main" id="{C22AB4D8-D1A9-3E12-C718-D0359EF03F33}"/>
              </a:ext>
            </a:extLst>
          </p:cNvPr>
          <p:cNvSpPr/>
          <p:nvPr/>
        </p:nvSpPr>
        <p:spPr>
          <a:xfrm>
            <a:off x="8973370" y="5550739"/>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7" name="Frame 16">
            <a:extLst>
              <a:ext uri="{FF2B5EF4-FFF2-40B4-BE49-F238E27FC236}">
                <a16:creationId xmlns:a16="http://schemas.microsoft.com/office/drawing/2014/main" id="{CF4D3768-B2B1-2A05-7532-E42C91A24741}"/>
              </a:ext>
            </a:extLst>
          </p:cNvPr>
          <p:cNvSpPr/>
          <p:nvPr/>
        </p:nvSpPr>
        <p:spPr>
          <a:xfrm>
            <a:off x="6533207" y="6182405"/>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8" name="Frame 17">
            <a:extLst>
              <a:ext uri="{FF2B5EF4-FFF2-40B4-BE49-F238E27FC236}">
                <a16:creationId xmlns:a16="http://schemas.microsoft.com/office/drawing/2014/main" id="{817A1376-3A89-67F7-A3D2-DC64F9B252CA}"/>
              </a:ext>
            </a:extLst>
          </p:cNvPr>
          <p:cNvSpPr/>
          <p:nvPr/>
        </p:nvSpPr>
        <p:spPr>
          <a:xfrm>
            <a:off x="4423227" y="5880258"/>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9" name="Frame 18">
            <a:extLst>
              <a:ext uri="{FF2B5EF4-FFF2-40B4-BE49-F238E27FC236}">
                <a16:creationId xmlns:a16="http://schemas.microsoft.com/office/drawing/2014/main" id="{18C49D00-15A9-6809-013E-44A885C7564B}"/>
              </a:ext>
            </a:extLst>
          </p:cNvPr>
          <p:cNvSpPr/>
          <p:nvPr/>
        </p:nvSpPr>
        <p:spPr>
          <a:xfrm>
            <a:off x="9696942" y="5561017"/>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20" name="Frame 19">
            <a:extLst>
              <a:ext uri="{FF2B5EF4-FFF2-40B4-BE49-F238E27FC236}">
                <a16:creationId xmlns:a16="http://schemas.microsoft.com/office/drawing/2014/main" id="{92998A27-12CF-264F-CBD4-4E86E4BDB17E}"/>
              </a:ext>
            </a:extLst>
          </p:cNvPr>
          <p:cNvSpPr/>
          <p:nvPr/>
        </p:nvSpPr>
        <p:spPr>
          <a:xfrm>
            <a:off x="10546087" y="5867632"/>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Tree>
    <p:extLst>
      <p:ext uri="{BB962C8B-B14F-4D97-AF65-F5344CB8AC3E}">
        <p14:creationId xmlns:p14="http://schemas.microsoft.com/office/powerpoint/2010/main" val="277258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CC79-0558-BB4E-B0CB-2D8F386D3107}"/>
              </a:ext>
            </a:extLst>
          </p:cNvPr>
          <p:cNvSpPr>
            <a:spLocks noGrp="1"/>
          </p:cNvSpPr>
          <p:nvPr>
            <p:ph type="title"/>
          </p:nvPr>
        </p:nvSpPr>
        <p:spPr>
          <a:xfrm>
            <a:off x="838200" y="126928"/>
            <a:ext cx="10515600" cy="1325563"/>
          </a:xfrm>
        </p:spPr>
        <p:txBody>
          <a:bodyPr/>
          <a:lstStyle/>
          <a:p>
            <a:r>
              <a:rPr lang="en-US" dirty="0"/>
              <a:t>Example</a:t>
            </a:r>
          </a:p>
        </p:txBody>
      </p:sp>
      <p:sp>
        <p:nvSpPr>
          <p:cNvPr id="3" name="Content Placeholder 2">
            <a:extLst>
              <a:ext uri="{FF2B5EF4-FFF2-40B4-BE49-F238E27FC236}">
                <a16:creationId xmlns:a16="http://schemas.microsoft.com/office/drawing/2014/main" id="{9B2307F2-B602-104B-8CB8-54BD14923FFB}"/>
              </a:ext>
            </a:extLst>
          </p:cNvPr>
          <p:cNvSpPr>
            <a:spLocks noGrp="1"/>
          </p:cNvSpPr>
          <p:nvPr>
            <p:ph idx="1"/>
          </p:nvPr>
        </p:nvSpPr>
        <p:spPr>
          <a:xfrm>
            <a:off x="838200" y="1253331"/>
            <a:ext cx="10948916" cy="4351338"/>
          </a:xfrm>
        </p:spPr>
        <p:txBody>
          <a:bodyPr/>
          <a:lstStyle/>
          <a:p>
            <a:pPr marL="0" indent="0">
              <a:buNone/>
            </a:pPr>
            <a:r>
              <a:rPr lang="en-US" dirty="0"/>
              <a:t>3 Schools. Each has 4 seats.</a:t>
            </a:r>
          </a:p>
          <a:p>
            <a:r>
              <a:rPr lang="en-US" dirty="0"/>
              <a:t>School A has an </a:t>
            </a:r>
            <a:r>
              <a:rPr lang="en-US" u="sng" dirty="0"/>
              <a:t>over and above</a:t>
            </a:r>
            <a:r>
              <a:rPr lang="en-US" dirty="0"/>
              <a:t> reserve of 2 for low-income students.</a:t>
            </a:r>
          </a:p>
          <a:p>
            <a:pPr marL="457200" lvl="1" indent="0">
              <a:buNone/>
            </a:pPr>
            <a:r>
              <a:rPr lang="en-US" dirty="0"/>
              <a:t>Priority Ranking:</a:t>
            </a:r>
            <a:r>
              <a:rPr lang="en-US" b="1" dirty="0"/>
              <a:t> 7, </a:t>
            </a:r>
            <a:r>
              <a:rPr lang="en-US" b="1" dirty="0">
                <a:solidFill>
                  <a:schemeClr val="accent1">
                    <a:lumMod val="60000"/>
                    <a:lumOff val="40000"/>
                  </a:schemeClr>
                </a:solidFill>
              </a:rPr>
              <a:t>15</a:t>
            </a:r>
            <a:r>
              <a:rPr lang="en-US" b="1" dirty="0"/>
              <a:t>, 11, 2,  9, 10, </a:t>
            </a:r>
            <a:r>
              <a:rPr lang="en-US" b="1" dirty="0">
                <a:solidFill>
                  <a:schemeClr val="accent1">
                    <a:lumMod val="60000"/>
                    <a:lumOff val="40000"/>
                  </a:schemeClr>
                </a:solidFill>
              </a:rPr>
              <a:t>13</a:t>
            </a:r>
            <a:r>
              <a:rPr lang="en-US" b="1" dirty="0"/>
              <a:t>,  </a:t>
            </a:r>
            <a:r>
              <a:rPr lang="en-US" b="1" dirty="0">
                <a:solidFill>
                  <a:schemeClr val="accent1">
                    <a:lumMod val="60000"/>
                    <a:lumOff val="40000"/>
                  </a:schemeClr>
                </a:solidFill>
              </a:rPr>
              <a:t>1</a:t>
            </a:r>
            <a:r>
              <a:rPr lang="en-US" b="1" dirty="0"/>
              <a:t>,  8, </a:t>
            </a:r>
            <a:r>
              <a:rPr lang="en-US" b="1" dirty="0">
                <a:solidFill>
                  <a:schemeClr val="accent1">
                    <a:lumMod val="60000"/>
                    <a:lumOff val="40000"/>
                  </a:schemeClr>
                </a:solidFill>
              </a:rPr>
              <a:t>14</a:t>
            </a:r>
            <a:r>
              <a:rPr lang="en-US" b="1" dirty="0"/>
              <a:t>, 12,  6,  </a:t>
            </a:r>
            <a:r>
              <a:rPr lang="en-US" b="1" dirty="0">
                <a:solidFill>
                  <a:schemeClr val="accent1">
                    <a:lumMod val="60000"/>
                    <a:lumOff val="40000"/>
                  </a:schemeClr>
                </a:solidFill>
              </a:rPr>
              <a:t>4</a:t>
            </a:r>
            <a:r>
              <a:rPr lang="en-US" b="1" dirty="0"/>
              <a:t>,  3,  5</a:t>
            </a:r>
          </a:p>
          <a:p>
            <a:r>
              <a:rPr lang="en-US" dirty="0"/>
              <a:t>School B has an </a:t>
            </a:r>
            <a:r>
              <a:rPr lang="en-US" u="sng" dirty="0"/>
              <a:t>over and above</a:t>
            </a:r>
            <a:r>
              <a:rPr lang="en-US" dirty="0"/>
              <a:t> reserve of 1 for special-needs students.</a:t>
            </a:r>
          </a:p>
          <a:p>
            <a:pPr marL="457200" lvl="1" indent="0">
              <a:buNone/>
            </a:pPr>
            <a:r>
              <a:rPr lang="en-US" dirty="0"/>
              <a:t>Priority Ranking:</a:t>
            </a:r>
            <a:r>
              <a:rPr lang="en-US" b="1" dirty="0"/>
              <a:t> 8,  </a:t>
            </a:r>
            <a:r>
              <a:rPr lang="en-US" b="1" dirty="0">
                <a:solidFill>
                  <a:schemeClr val="accent6"/>
                </a:solidFill>
              </a:rPr>
              <a:t>7</a:t>
            </a:r>
            <a:r>
              <a:rPr lang="en-US" b="1" dirty="0"/>
              <a:t>,  </a:t>
            </a:r>
            <a:r>
              <a:rPr lang="en-US" b="1" dirty="0">
                <a:solidFill>
                  <a:schemeClr val="accent6"/>
                </a:solidFill>
              </a:rPr>
              <a:t>4</a:t>
            </a:r>
            <a:r>
              <a:rPr lang="en-US" b="1" dirty="0"/>
              <a:t>, 12, 11,  3,  </a:t>
            </a:r>
            <a:r>
              <a:rPr lang="en-US" b="1" dirty="0">
                <a:solidFill>
                  <a:schemeClr val="accent6"/>
                </a:solidFill>
              </a:rPr>
              <a:t>9</a:t>
            </a:r>
            <a:r>
              <a:rPr lang="en-US" b="1" dirty="0"/>
              <a:t>, 10, </a:t>
            </a:r>
            <a:r>
              <a:rPr lang="en-US" b="1" dirty="0">
                <a:solidFill>
                  <a:schemeClr val="accent6"/>
                </a:solidFill>
              </a:rPr>
              <a:t>14</a:t>
            </a:r>
            <a:r>
              <a:rPr lang="en-US" b="1" dirty="0"/>
              <a:t>,  </a:t>
            </a:r>
            <a:r>
              <a:rPr lang="en-US" b="1" dirty="0">
                <a:solidFill>
                  <a:schemeClr val="accent6"/>
                </a:solidFill>
              </a:rPr>
              <a:t>5</a:t>
            </a:r>
            <a:r>
              <a:rPr lang="en-US" b="1" dirty="0"/>
              <a:t>,  2, 13,  6, 15,  1</a:t>
            </a:r>
            <a:endParaRPr lang="en-US" dirty="0"/>
          </a:p>
          <a:p>
            <a:r>
              <a:rPr lang="en-US" dirty="0"/>
              <a:t>School C admits strictly based on its priority rankings.</a:t>
            </a:r>
          </a:p>
          <a:p>
            <a:pPr marL="457200" lvl="1" indent="0">
              <a:buNone/>
            </a:pPr>
            <a:r>
              <a:rPr lang="en-US" dirty="0"/>
              <a:t>Priority Ranking:</a:t>
            </a:r>
            <a:r>
              <a:rPr lang="en-US" b="1" dirty="0"/>
              <a:t> 12, 13,  8,  2,  1, 11, 14,  9, 6,  10, 4,  15,  3,  5,  7</a:t>
            </a:r>
          </a:p>
        </p:txBody>
      </p:sp>
      <p:sp>
        <p:nvSpPr>
          <p:cNvPr id="4" name="Slide Number Placeholder 3">
            <a:extLst>
              <a:ext uri="{FF2B5EF4-FFF2-40B4-BE49-F238E27FC236}">
                <a16:creationId xmlns:a16="http://schemas.microsoft.com/office/drawing/2014/main" id="{CEA8A298-3748-5343-B716-22E25F54CAC2}"/>
              </a:ext>
            </a:extLst>
          </p:cNvPr>
          <p:cNvSpPr>
            <a:spLocks noGrp="1"/>
          </p:cNvSpPr>
          <p:nvPr>
            <p:ph type="sldNum" sz="quarter" idx="12"/>
          </p:nvPr>
        </p:nvSpPr>
        <p:spPr/>
        <p:txBody>
          <a:bodyPr/>
          <a:lstStyle/>
          <a:p>
            <a:fld id="{9E969584-4773-A84E-8391-EEC4BE76D611}" type="slidenum">
              <a:rPr lang="en-US" smtClean="0"/>
              <a:t>13</a:t>
            </a:fld>
            <a:endParaRPr lang="en-US"/>
          </a:p>
        </p:txBody>
      </p:sp>
      <p:pic>
        <p:nvPicPr>
          <p:cNvPr id="6" name="Picture 5" descr="A picture containing text, watch&#10;&#10;Description automatically generated">
            <a:extLst>
              <a:ext uri="{FF2B5EF4-FFF2-40B4-BE49-F238E27FC236}">
                <a16:creationId xmlns:a16="http://schemas.microsoft.com/office/drawing/2014/main" id="{82ADB947-E964-2E46-8C28-8560F8EAF0B9}"/>
              </a:ext>
            </a:extLst>
          </p:cNvPr>
          <p:cNvPicPr>
            <a:picLocks noChangeAspect="1"/>
          </p:cNvPicPr>
          <p:nvPr/>
        </p:nvPicPr>
        <p:blipFill>
          <a:blip r:embed="rId2"/>
          <a:stretch>
            <a:fillRect/>
          </a:stretch>
        </p:blipFill>
        <p:spPr>
          <a:xfrm>
            <a:off x="922638" y="5247697"/>
            <a:ext cx="8542470" cy="1290150"/>
          </a:xfrm>
          <a:prstGeom prst="rect">
            <a:avLst/>
          </a:prstGeom>
        </p:spPr>
      </p:pic>
      <p:pic>
        <p:nvPicPr>
          <p:cNvPr id="8" name="Picture 7" descr="A picture containing calendar&#10;&#10;Description automatically generated">
            <a:extLst>
              <a:ext uri="{FF2B5EF4-FFF2-40B4-BE49-F238E27FC236}">
                <a16:creationId xmlns:a16="http://schemas.microsoft.com/office/drawing/2014/main" id="{EAC223CA-CD12-AA41-8FFE-9457A380869E}"/>
              </a:ext>
            </a:extLst>
          </p:cNvPr>
          <p:cNvPicPr>
            <a:picLocks noChangeAspect="1"/>
          </p:cNvPicPr>
          <p:nvPr/>
        </p:nvPicPr>
        <p:blipFill>
          <a:blip r:embed="rId3"/>
          <a:stretch>
            <a:fillRect/>
          </a:stretch>
        </p:blipFill>
        <p:spPr>
          <a:xfrm>
            <a:off x="9696182" y="5247697"/>
            <a:ext cx="2090934" cy="1290150"/>
          </a:xfrm>
          <a:prstGeom prst="rect">
            <a:avLst/>
          </a:prstGeom>
        </p:spPr>
      </p:pic>
      <p:sp>
        <p:nvSpPr>
          <p:cNvPr id="9" name="TextBox 8">
            <a:extLst>
              <a:ext uri="{FF2B5EF4-FFF2-40B4-BE49-F238E27FC236}">
                <a16:creationId xmlns:a16="http://schemas.microsoft.com/office/drawing/2014/main" id="{770D57C3-32F3-4A4F-9480-783AA874CA1E}"/>
              </a:ext>
            </a:extLst>
          </p:cNvPr>
          <p:cNvSpPr txBox="1"/>
          <p:nvPr/>
        </p:nvSpPr>
        <p:spPr>
          <a:xfrm>
            <a:off x="922638" y="4657009"/>
            <a:ext cx="3227935" cy="523220"/>
          </a:xfrm>
          <a:prstGeom prst="rect">
            <a:avLst/>
          </a:prstGeom>
          <a:noFill/>
        </p:spPr>
        <p:txBody>
          <a:bodyPr wrap="none" rtlCol="0">
            <a:spAutoFit/>
          </a:bodyPr>
          <a:lstStyle/>
          <a:p>
            <a:r>
              <a:rPr lang="en-US" sz="2800" dirty="0"/>
              <a:t>Student Preferences:</a:t>
            </a:r>
          </a:p>
        </p:txBody>
      </p:sp>
      <p:sp>
        <p:nvSpPr>
          <p:cNvPr id="5" name="Slide Number Placeholder 3">
            <a:extLst>
              <a:ext uri="{FF2B5EF4-FFF2-40B4-BE49-F238E27FC236}">
                <a16:creationId xmlns:a16="http://schemas.microsoft.com/office/drawing/2014/main" id="{63928426-84A2-DA92-A124-75C9395408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69584-4773-A84E-8391-EEC4BE76D611}" type="slidenum">
              <a:rPr lang="en-US" smtClean="0"/>
              <a:pPr/>
              <a:t>13</a:t>
            </a:fld>
            <a:endParaRPr lang="en-US"/>
          </a:p>
        </p:txBody>
      </p:sp>
      <p:sp>
        <p:nvSpPr>
          <p:cNvPr id="7" name="Frame 6">
            <a:extLst>
              <a:ext uri="{FF2B5EF4-FFF2-40B4-BE49-F238E27FC236}">
                <a16:creationId xmlns:a16="http://schemas.microsoft.com/office/drawing/2014/main" id="{91E1F569-31E9-7578-E328-27E56AE70C83}"/>
              </a:ext>
            </a:extLst>
          </p:cNvPr>
          <p:cNvSpPr/>
          <p:nvPr/>
        </p:nvSpPr>
        <p:spPr>
          <a:xfrm>
            <a:off x="881742" y="5558218"/>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0" name="Frame 9">
            <a:extLst>
              <a:ext uri="{FF2B5EF4-FFF2-40B4-BE49-F238E27FC236}">
                <a16:creationId xmlns:a16="http://schemas.microsoft.com/office/drawing/2014/main" id="{D8AB4AD5-52D8-1CDB-0CB3-56DAAF6E3311}"/>
              </a:ext>
            </a:extLst>
          </p:cNvPr>
          <p:cNvSpPr/>
          <p:nvPr/>
        </p:nvSpPr>
        <p:spPr>
          <a:xfrm>
            <a:off x="1594145" y="6187672"/>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1" name="Frame 10">
            <a:extLst>
              <a:ext uri="{FF2B5EF4-FFF2-40B4-BE49-F238E27FC236}">
                <a16:creationId xmlns:a16="http://schemas.microsoft.com/office/drawing/2014/main" id="{D3D8B469-18C3-A1CE-DD1A-ACFB3812072D}"/>
              </a:ext>
            </a:extLst>
          </p:cNvPr>
          <p:cNvSpPr/>
          <p:nvPr/>
        </p:nvSpPr>
        <p:spPr>
          <a:xfrm>
            <a:off x="5129883" y="5552402"/>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2" name="Frame 11">
            <a:extLst>
              <a:ext uri="{FF2B5EF4-FFF2-40B4-BE49-F238E27FC236}">
                <a16:creationId xmlns:a16="http://schemas.microsoft.com/office/drawing/2014/main" id="{8272000E-679E-F4A3-E299-696DECB8AE0A}"/>
              </a:ext>
            </a:extLst>
          </p:cNvPr>
          <p:cNvSpPr/>
          <p:nvPr/>
        </p:nvSpPr>
        <p:spPr>
          <a:xfrm>
            <a:off x="11329190" y="5861353"/>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3" name="Frame 12">
            <a:extLst>
              <a:ext uri="{FF2B5EF4-FFF2-40B4-BE49-F238E27FC236}">
                <a16:creationId xmlns:a16="http://schemas.microsoft.com/office/drawing/2014/main" id="{53755313-C087-D344-D8EE-8A7075E6B865}"/>
              </a:ext>
            </a:extLst>
          </p:cNvPr>
          <p:cNvSpPr/>
          <p:nvPr/>
        </p:nvSpPr>
        <p:spPr>
          <a:xfrm>
            <a:off x="2990544" y="6178096"/>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4" name="Frame 13">
            <a:extLst>
              <a:ext uri="{FF2B5EF4-FFF2-40B4-BE49-F238E27FC236}">
                <a16:creationId xmlns:a16="http://schemas.microsoft.com/office/drawing/2014/main" id="{0BC84A40-8C65-12D7-BDE0-D212AC529418}"/>
              </a:ext>
            </a:extLst>
          </p:cNvPr>
          <p:cNvSpPr/>
          <p:nvPr/>
        </p:nvSpPr>
        <p:spPr>
          <a:xfrm>
            <a:off x="5844082" y="5880258"/>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5" name="Frame 14">
            <a:extLst>
              <a:ext uri="{FF2B5EF4-FFF2-40B4-BE49-F238E27FC236}">
                <a16:creationId xmlns:a16="http://schemas.microsoft.com/office/drawing/2014/main" id="{4C3E500A-26B6-0469-3348-F142F0709A7A}"/>
              </a:ext>
            </a:extLst>
          </p:cNvPr>
          <p:cNvSpPr/>
          <p:nvPr/>
        </p:nvSpPr>
        <p:spPr>
          <a:xfrm>
            <a:off x="8106694" y="5878258"/>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6" name="Frame 15">
            <a:extLst>
              <a:ext uri="{FF2B5EF4-FFF2-40B4-BE49-F238E27FC236}">
                <a16:creationId xmlns:a16="http://schemas.microsoft.com/office/drawing/2014/main" id="{937A6481-6FA2-6ADC-6323-34862CDE40DA}"/>
              </a:ext>
            </a:extLst>
          </p:cNvPr>
          <p:cNvSpPr/>
          <p:nvPr/>
        </p:nvSpPr>
        <p:spPr>
          <a:xfrm>
            <a:off x="8973370" y="5550739"/>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7" name="Frame 16">
            <a:extLst>
              <a:ext uri="{FF2B5EF4-FFF2-40B4-BE49-F238E27FC236}">
                <a16:creationId xmlns:a16="http://schemas.microsoft.com/office/drawing/2014/main" id="{7256206F-F00C-D0A5-006F-C4A340E69102}"/>
              </a:ext>
            </a:extLst>
          </p:cNvPr>
          <p:cNvSpPr/>
          <p:nvPr/>
        </p:nvSpPr>
        <p:spPr>
          <a:xfrm>
            <a:off x="6532029" y="5878258"/>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8" name="Frame 17">
            <a:extLst>
              <a:ext uri="{FF2B5EF4-FFF2-40B4-BE49-F238E27FC236}">
                <a16:creationId xmlns:a16="http://schemas.microsoft.com/office/drawing/2014/main" id="{7280BA1C-1BE4-7F7A-0503-132376EE5288}"/>
              </a:ext>
            </a:extLst>
          </p:cNvPr>
          <p:cNvSpPr/>
          <p:nvPr/>
        </p:nvSpPr>
        <p:spPr>
          <a:xfrm>
            <a:off x="4423227" y="5880258"/>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9" name="Frame 18">
            <a:extLst>
              <a:ext uri="{FF2B5EF4-FFF2-40B4-BE49-F238E27FC236}">
                <a16:creationId xmlns:a16="http://schemas.microsoft.com/office/drawing/2014/main" id="{FB65C6E9-9F39-B78E-E19D-4A1BCC24395C}"/>
              </a:ext>
            </a:extLst>
          </p:cNvPr>
          <p:cNvSpPr/>
          <p:nvPr/>
        </p:nvSpPr>
        <p:spPr>
          <a:xfrm>
            <a:off x="9696942" y="5561017"/>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20" name="Frame 19">
            <a:extLst>
              <a:ext uri="{FF2B5EF4-FFF2-40B4-BE49-F238E27FC236}">
                <a16:creationId xmlns:a16="http://schemas.microsoft.com/office/drawing/2014/main" id="{66A430A1-49E9-A0B7-CFFC-5FA9EC011578}"/>
              </a:ext>
            </a:extLst>
          </p:cNvPr>
          <p:cNvSpPr/>
          <p:nvPr/>
        </p:nvSpPr>
        <p:spPr>
          <a:xfrm>
            <a:off x="10513066" y="5564871"/>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Tree>
    <p:extLst>
      <p:ext uri="{BB962C8B-B14F-4D97-AF65-F5344CB8AC3E}">
        <p14:creationId xmlns:p14="http://schemas.microsoft.com/office/powerpoint/2010/main" val="13834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CC79-0558-BB4E-B0CB-2D8F386D3107}"/>
              </a:ext>
            </a:extLst>
          </p:cNvPr>
          <p:cNvSpPr>
            <a:spLocks noGrp="1"/>
          </p:cNvSpPr>
          <p:nvPr>
            <p:ph type="title"/>
          </p:nvPr>
        </p:nvSpPr>
        <p:spPr>
          <a:xfrm>
            <a:off x="838200" y="126928"/>
            <a:ext cx="10515600" cy="1325563"/>
          </a:xfrm>
        </p:spPr>
        <p:txBody>
          <a:bodyPr/>
          <a:lstStyle/>
          <a:p>
            <a:r>
              <a:rPr lang="en-US" dirty="0"/>
              <a:t>Example</a:t>
            </a:r>
          </a:p>
        </p:txBody>
      </p:sp>
      <p:sp>
        <p:nvSpPr>
          <p:cNvPr id="3" name="Content Placeholder 2">
            <a:extLst>
              <a:ext uri="{FF2B5EF4-FFF2-40B4-BE49-F238E27FC236}">
                <a16:creationId xmlns:a16="http://schemas.microsoft.com/office/drawing/2014/main" id="{9B2307F2-B602-104B-8CB8-54BD14923FFB}"/>
              </a:ext>
            </a:extLst>
          </p:cNvPr>
          <p:cNvSpPr>
            <a:spLocks noGrp="1"/>
          </p:cNvSpPr>
          <p:nvPr>
            <p:ph idx="1"/>
          </p:nvPr>
        </p:nvSpPr>
        <p:spPr>
          <a:xfrm>
            <a:off x="838200" y="1253331"/>
            <a:ext cx="10948916" cy="4351338"/>
          </a:xfrm>
        </p:spPr>
        <p:txBody>
          <a:bodyPr/>
          <a:lstStyle/>
          <a:p>
            <a:pPr marL="0" indent="0">
              <a:buNone/>
            </a:pPr>
            <a:r>
              <a:rPr lang="en-US" dirty="0"/>
              <a:t>3 Schools. Each has 4 seats.</a:t>
            </a:r>
          </a:p>
          <a:p>
            <a:r>
              <a:rPr lang="en-US" dirty="0"/>
              <a:t>School A has an </a:t>
            </a:r>
            <a:r>
              <a:rPr lang="en-US" u="sng" dirty="0"/>
              <a:t>over and above</a:t>
            </a:r>
            <a:r>
              <a:rPr lang="en-US" dirty="0"/>
              <a:t> reserve of 2 for low-income students.</a:t>
            </a:r>
          </a:p>
          <a:p>
            <a:pPr marL="457200" lvl="1" indent="0">
              <a:buNone/>
            </a:pPr>
            <a:r>
              <a:rPr lang="en-US" dirty="0"/>
              <a:t>Priority Ranking:</a:t>
            </a:r>
            <a:r>
              <a:rPr lang="en-US" b="1" dirty="0"/>
              <a:t> 7, </a:t>
            </a:r>
            <a:r>
              <a:rPr lang="en-US" b="1" dirty="0">
                <a:solidFill>
                  <a:schemeClr val="accent1">
                    <a:lumMod val="60000"/>
                    <a:lumOff val="40000"/>
                  </a:schemeClr>
                </a:solidFill>
              </a:rPr>
              <a:t>15</a:t>
            </a:r>
            <a:r>
              <a:rPr lang="en-US" b="1" dirty="0"/>
              <a:t>, 11, 2,  9, 10, </a:t>
            </a:r>
            <a:r>
              <a:rPr lang="en-US" b="1" dirty="0">
                <a:solidFill>
                  <a:schemeClr val="accent1">
                    <a:lumMod val="60000"/>
                    <a:lumOff val="40000"/>
                  </a:schemeClr>
                </a:solidFill>
              </a:rPr>
              <a:t>13</a:t>
            </a:r>
            <a:r>
              <a:rPr lang="en-US" b="1" dirty="0"/>
              <a:t>,  </a:t>
            </a:r>
            <a:r>
              <a:rPr lang="en-US" b="1" dirty="0">
                <a:solidFill>
                  <a:schemeClr val="accent1">
                    <a:lumMod val="60000"/>
                    <a:lumOff val="40000"/>
                  </a:schemeClr>
                </a:solidFill>
              </a:rPr>
              <a:t>1</a:t>
            </a:r>
            <a:r>
              <a:rPr lang="en-US" b="1" dirty="0"/>
              <a:t>,  8, </a:t>
            </a:r>
            <a:r>
              <a:rPr lang="en-US" b="1" dirty="0">
                <a:solidFill>
                  <a:schemeClr val="accent1">
                    <a:lumMod val="60000"/>
                    <a:lumOff val="40000"/>
                  </a:schemeClr>
                </a:solidFill>
              </a:rPr>
              <a:t>14</a:t>
            </a:r>
            <a:r>
              <a:rPr lang="en-US" b="1" dirty="0"/>
              <a:t>, 12,  6,  </a:t>
            </a:r>
            <a:r>
              <a:rPr lang="en-US" b="1" dirty="0">
                <a:solidFill>
                  <a:schemeClr val="accent1">
                    <a:lumMod val="60000"/>
                    <a:lumOff val="40000"/>
                  </a:schemeClr>
                </a:solidFill>
              </a:rPr>
              <a:t>4</a:t>
            </a:r>
            <a:r>
              <a:rPr lang="en-US" b="1" dirty="0"/>
              <a:t>,  3,  5</a:t>
            </a:r>
          </a:p>
          <a:p>
            <a:r>
              <a:rPr lang="en-US" dirty="0"/>
              <a:t>School B has an </a:t>
            </a:r>
            <a:r>
              <a:rPr lang="en-US" u="sng" dirty="0"/>
              <a:t>over and above</a:t>
            </a:r>
            <a:r>
              <a:rPr lang="en-US" dirty="0"/>
              <a:t> reserve of 1 for special-needs students.</a:t>
            </a:r>
          </a:p>
          <a:p>
            <a:pPr marL="457200" lvl="1" indent="0">
              <a:buNone/>
            </a:pPr>
            <a:r>
              <a:rPr lang="en-US" dirty="0"/>
              <a:t>Priority Ranking:</a:t>
            </a:r>
            <a:r>
              <a:rPr lang="en-US" b="1" dirty="0"/>
              <a:t> 8,  </a:t>
            </a:r>
            <a:r>
              <a:rPr lang="en-US" b="1" dirty="0">
                <a:solidFill>
                  <a:schemeClr val="accent6"/>
                </a:solidFill>
              </a:rPr>
              <a:t>7</a:t>
            </a:r>
            <a:r>
              <a:rPr lang="en-US" b="1" dirty="0"/>
              <a:t>,  </a:t>
            </a:r>
            <a:r>
              <a:rPr lang="en-US" b="1" dirty="0">
                <a:solidFill>
                  <a:schemeClr val="accent6"/>
                </a:solidFill>
              </a:rPr>
              <a:t>4</a:t>
            </a:r>
            <a:r>
              <a:rPr lang="en-US" b="1" dirty="0"/>
              <a:t>, 12, 11,  3,  </a:t>
            </a:r>
            <a:r>
              <a:rPr lang="en-US" b="1" dirty="0">
                <a:solidFill>
                  <a:schemeClr val="accent6"/>
                </a:solidFill>
              </a:rPr>
              <a:t>9</a:t>
            </a:r>
            <a:r>
              <a:rPr lang="en-US" b="1" dirty="0"/>
              <a:t>, 10, </a:t>
            </a:r>
            <a:r>
              <a:rPr lang="en-US" b="1" dirty="0">
                <a:solidFill>
                  <a:schemeClr val="accent6"/>
                </a:solidFill>
              </a:rPr>
              <a:t>14</a:t>
            </a:r>
            <a:r>
              <a:rPr lang="en-US" b="1" dirty="0"/>
              <a:t>,  </a:t>
            </a:r>
            <a:r>
              <a:rPr lang="en-US" b="1" dirty="0">
                <a:solidFill>
                  <a:schemeClr val="accent6"/>
                </a:solidFill>
              </a:rPr>
              <a:t>5</a:t>
            </a:r>
            <a:r>
              <a:rPr lang="en-US" b="1" dirty="0"/>
              <a:t>,  2, 13,  6, 15,  1</a:t>
            </a:r>
            <a:endParaRPr lang="en-US" dirty="0"/>
          </a:p>
          <a:p>
            <a:r>
              <a:rPr lang="en-US" dirty="0"/>
              <a:t>School C has minimum guarantees of 2 special needs students, 1 low-income student, and uses </a:t>
            </a:r>
            <a:r>
              <a:rPr lang="en-US" u="sng" dirty="0"/>
              <a:t>smart reserves</a:t>
            </a:r>
            <a:r>
              <a:rPr lang="en-US" dirty="0"/>
              <a:t>.</a:t>
            </a:r>
          </a:p>
          <a:p>
            <a:pPr marL="457200" lvl="1" indent="0">
              <a:buNone/>
            </a:pPr>
            <a:r>
              <a:rPr lang="en-US" dirty="0"/>
              <a:t>Priority Ranking:</a:t>
            </a:r>
            <a:r>
              <a:rPr lang="en-US" b="1" dirty="0"/>
              <a:t> 12, </a:t>
            </a:r>
            <a:r>
              <a:rPr lang="en-US" b="1" dirty="0">
                <a:solidFill>
                  <a:schemeClr val="accent5">
                    <a:lumMod val="60000"/>
                    <a:lumOff val="40000"/>
                  </a:schemeClr>
                </a:solidFill>
              </a:rPr>
              <a:t>13</a:t>
            </a:r>
            <a:r>
              <a:rPr lang="en-US" b="1" dirty="0"/>
              <a:t>,  8,  2,  </a:t>
            </a:r>
            <a:r>
              <a:rPr lang="en-US" b="1" dirty="0">
                <a:solidFill>
                  <a:schemeClr val="accent5">
                    <a:lumMod val="60000"/>
                    <a:lumOff val="40000"/>
                  </a:schemeClr>
                </a:solidFill>
              </a:rPr>
              <a:t>1</a:t>
            </a:r>
            <a:r>
              <a:rPr lang="en-US" b="1" dirty="0"/>
              <a:t>, 11, </a:t>
            </a:r>
            <a:r>
              <a:rPr lang="en-US" b="1" dirty="0">
                <a:solidFill>
                  <a:srgbClr val="00B0F0"/>
                </a:solidFill>
              </a:rPr>
              <a:t>14</a:t>
            </a:r>
            <a:r>
              <a:rPr lang="en-US" b="1" dirty="0"/>
              <a:t>,  </a:t>
            </a:r>
            <a:r>
              <a:rPr lang="en-US" b="1" dirty="0">
                <a:solidFill>
                  <a:schemeClr val="accent6"/>
                </a:solidFill>
              </a:rPr>
              <a:t>9</a:t>
            </a:r>
            <a:r>
              <a:rPr lang="en-US" b="1" dirty="0"/>
              <a:t>, 6, </a:t>
            </a:r>
            <a:r>
              <a:rPr lang="en-US" b="1" dirty="0">
                <a:solidFill>
                  <a:srgbClr val="00B0F0"/>
                </a:solidFill>
              </a:rPr>
              <a:t> 4</a:t>
            </a:r>
            <a:r>
              <a:rPr lang="en-US" b="1" dirty="0"/>
              <a:t>, 10,  </a:t>
            </a:r>
            <a:r>
              <a:rPr lang="en-US" b="1" dirty="0">
                <a:solidFill>
                  <a:srgbClr val="00B0F0"/>
                </a:solidFill>
              </a:rPr>
              <a:t>15</a:t>
            </a:r>
            <a:r>
              <a:rPr lang="en-US" b="1" dirty="0"/>
              <a:t>,  3,  5, </a:t>
            </a:r>
            <a:r>
              <a:rPr lang="en-US" b="1" dirty="0">
                <a:solidFill>
                  <a:schemeClr val="accent6"/>
                </a:solidFill>
              </a:rPr>
              <a:t> 7</a:t>
            </a:r>
          </a:p>
        </p:txBody>
      </p:sp>
      <p:sp>
        <p:nvSpPr>
          <p:cNvPr id="4" name="Slide Number Placeholder 3">
            <a:extLst>
              <a:ext uri="{FF2B5EF4-FFF2-40B4-BE49-F238E27FC236}">
                <a16:creationId xmlns:a16="http://schemas.microsoft.com/office/drawing/2014/main" id="{CEA8A298-3748-5343-B716-22E25F54CAC2}"/>
              </a:ext>
            </a:extLst>
          </p:cNvPr>
          <p:cNvSpPr>
            <a:spLocks noGrp="1"/>
          </p:cNvSpPr>
          <p:nvPr>
            <p:ph type="sldNum" sz="quarter" idx="12"/>
          </p:nvPr>
        </p:nvSpPr>
        <p:spPr/>
        <p:txBody>
          <a:bodyPr/>
          <a:lstStyle/>
          <a:p>
            <a:fld id="{9E969584-4773-A84E-8391-EEC4BE76D611}" type="slidenum">
              <a:rPr lang="en-US" smtClean="0"/>
              <a:t>14</a:t>
            </a:fld>
            <a:endParaRPr lang="en-US"/>
          </a:p>
        </p:txBody>
      </p:sp>
      <p:sp>
        <p:nvSpPr>
          <p:cNvPr id="9" name="TextBox 8">
            <a:extLst>
              <a:ext uri="{FF2B5EF4-FFF2-40B4-BE49-F238E27FC236}">
                <a16:creationId xmlns:a16="http://schemas.microsoft.com/office/drawing/2014/main" id="{770D57C3-32F3-4A4F-9480-783AA874CA1E}"/>
              </a:ext>
            </a:extLst>
          </p:cNvPr>
          <p:cNvSpPr txBox="1"/>
          <p:nvPr/>
        </p:nvSpPr>
        <p:spPr>
          <a:xfrm>
            <a:off x="922638" y="4977162"/>
            <a:ext cx="3227935" cy="523220"/>
          </a:xfrm>
          <a:prstGeom prst="rect">
            <a:avLst/>
          </a:prstGeom>
          <a:noFill/>
        </p:spPr>
        <p:txBody>
          <a:bodyPr wrap="none" rtlCol="0">
            <a:spAutoFit/>
          </a:bodyPr>
          <a:lstStyle/>
          <a:p>
            <a:r>
              <a:rPr lang="en-US" sz="2800" dirty="0"/>
              <a:t>Student Preferences:</a:t>
            </a:r>
          </a:p>
        </p:txBody>
      </p:sp>
      <p:pic>
        <p:nvPicPr>
          <p:cNvPr id="5" name="Picture 4" descr="A picture containing text, watch&#10;&#10;Description automatically generated">
            <a:extLst>
              <a:ext uri="{FF2B5EF4-FFF2-40B4-BE49-F238E27FC236}">
                <a16:creationId xmlns:a16="http://schemas.microsoft.com/office/drawing/2014/main" id="{94A31263-5FB0-888F-17FE-75B54B43B781}"/>
              </a:ext>
            </a:extLst>
          </p:cNvPr>
          <p:cNvPicPr>
            <a:picLocks noChangeAspect="1"/>
          </p:cNvPicPr>
          <p:nvPr/>
        </p:nvPicPr>
        <p:blipFill>
          <a:blip r:embed="rId2"/>
          <a:stretch>
            <a:fillRect/>
          </a:stretch>
        </p:blipFill>
        <p:spPr>
          <a:xfrm>
            <a:off x="922638" y="5567850"/>
            <a:ext cx="8542470" cy="1290150"/>
          </a:xfrm>
          <a:prstGeom prst="rect">
            <a:avLst/>
          </a:prstGeom>
        </p:spPr>
      </p:pic>
      <p:pic>
        <p:nvPicPr>
          <p:cNvPr id="7" name="Picture 6" descr="A picture containing calendar&#10;&#10;Description automatically generated">
            <a:extLst>
              <a:ext uri="{FF2B5EF4-FFF2-40B4-BE49-F238E27FC236}">
                <a16:creationId xmlns:a16="http://schemas.microsoft.com/office/drawing/2014/main" id="{0F683066-C050-C2B4-1DF5-9BB5058E6BB3}"/>
              </a:ext>
            </a:extLst>
          </p:cNvPr>
          <p:cNvPicPr>
            <a:picLocks noChangeAspect="1"/>
          </p:cNvPicPr>
          <p:nvPr/>
        </p:nvPicPr>
        <p:blipFill>
          <a:blip r:embed="rId3"/>
          <a:stretch>
            <a:fillRect/>
          </a:stretch>
        </p:blipFill>
        <p:spPr>
          <a:xfrm>
            <a:off x="9696182" y="5567850"/>
            <a:ext cx="2090934" cy="1290150"/>
          </a:xfrm>
          <a:prstGeom prst="rect">
            <a:avLst/>
          </a:prstGeom>
        </p:spPr>
      </p:pic>
      <p:sp>
        <p:nvSpPr>
          <p:cNvPr id="10" name="Frame 9">
            <a:extLst>
              <a:ext uri="{FF2B5EF4-FFF2-40B4-BE49-F238E27FC236}">
                <a16:creationId xmlns:a16="http://schemas.microsoft.com/office/drawing/2014/main" id="{712B143B-9C47-EC8A-A7B9-7CB0A7F63197}"/>
              </a:ext>
            </a:extLst>
          </p:cNvPr>
          <p:cNvSpPr/>
          <p:nvPr/>
        </p:nvSpPr>
        <p:spPr>
          <a:xfrm>
            <a:off x="881742" y="5878371"/>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1" name="Frame 10">
            <a:extLst>
              <a:ext uri="{FF2B5EF4-FFF2-40B4-BE49-F238E27FC236}">
                <a16:creationId xmlns:a16="http://schemas.microsoft.com/office/drawing/2014/main" id="{45C67C8B-6F18-0814-841E-BCC47DB19B24}"/>
              </a:ext>
            </a:extLst>
          </p:cNvPr>
          <p:cNvSpPr/>
          <p:nvPr/>
        </p:nvSpPr>
        <p:spPr>
          <a:xfrm>
            <a:off x="1582815" y="5878371"/>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2" name="Frame 11">
            <a:extLst>
              <a:ext uri="{FF2B5EF4-FFF2-40B4-BE49-F238E27FC236}">
                <a16:creationId xmlns:a16="http://schemas.microsoft.com/office/drawing/2014/main" id="{972062CD-0DFB-FC04-E813-9129A546055D}"/>
              </a:ext>
            </a:extLst>
          </p:cNvPr>
          <p:cNvSpPr/>
          <p:nvPr/>
        </p:nvSpPr>
        <p:spPr>
          <a:xfrm>
            <a:off x="5129883" y="5872555"/>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3" name="Frame 12">
            <a:extLst>
              <a:ext uri="{FF2B5EF4-FFF2-40B4-BE49-F238E27FC236}">
                <a16:creationId xmlns:a16="http://schemas.microsoft.com/office/drawing/2014/main" id="{03ADC7DC-52FD-FA3E-2772-0027FAEC8164}"/>
              </a:ext>
            </a:extLst>
          </p:cNvPr>
          <p:cNvSpPr/>
          <p:nvPr/>
        </p:nvSpPr>
        <p:spPr>
          <a:xfrm>
            <a:off x="11315935" y="5883592"/>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4" name="Frame 13">
            <a:extLst>
              <a:ext uri="{FF2B5EF4-FFF2-40B4-BE49-F238E27FC236}">
                <a16:creationId xmlns:a16="http://schemas.microsoft.com/office/drawing/2014/main" id="{843676E1-B740-A33F-71C9-39A6CA7E9620}"/>
              </a:ext>
            </a:extLst>
          </p:cNvPr>
          <p:cNvSpPr/>
          <p:nvPr/>
        </p:nvSpPr>
        <p:spPr>
          <a:xfrm>
            <a:off x="3021081" y="6183367"/>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5" name="Frame 14">
            <a:extLst>
              <a:ext uri="{FF2B5EF4-FFF2-40B4-BE49-F238E27FC236}">
                <a16:creationId xmlns:a16="http://schemas.microsoft.com/office/drawing/2014/main" id="{47F30167-DF8D-655B-5EFA-03EC98E3BC78}"/>
              </a:ext>
            </a:extLst>
          </p:cNvPr>
          <p:cNvSpPr/>
          <p:nvPr/>
        </p:nvSpPr>
        <p:spPr>
          <a:xfrm>
            <a:off x="5844082" y="6200411"/>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6" name="Frame 15">
            <a:extLst>
              <a:ext uri="{FF2B5EF4-FFF2-40B4-BE49-F238E27FC236}">
                <a16:creationId xmlns:a16="http://schemas.microsoft.com/office/drawing/2014/main" id="{18321C82-D1BA-57D7-42A7-604E5F03132D}"/>
              </a:ext>
            </a:extLst>
          </p:cNvPr>
          <p:cNvSpPr/>
          <p:nvPr/>
        </p:nvSpPr>
        <p:spPr>
          <a:xfrm>
            <a:off x="8149205" y="5885024"/>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7" name="Frame 16">
            <a:extLst>
              <a:ext uri="{FF2B5EF4-FFF2-40B4-BE49-F238E27FC236}">
                <a16:creationId xmlns:a16="http://schemas.microsoft.com/office/drawing/2014/main" id="{3A6BEE52-E9E4-3FFE-5CD9-48F4E96BBCED}"/>
              </a:ext>
            </a:extLst>
          </p:cNvPr>
          <p:cNvSpPr/>
          <p:nvPr/>
        </p:nvSpPr>
        <p:spPr>
          <a:xfrm>
            <a:off x="8973370" y="5870892"/>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8" name="Frame 17">
            <a:extLst>
              <a:ext uri="{FF2B5EF4-FFF2-40B4-BE49-F238E27FC236}">
                <a16:creationId xmlns:a16="http://schemas.microsoft.com/office/drawing/2014/main" id="{657F9C06-8E51-318C-A25C-54C7627FE06E}"/>
              </a:ext>
            </a:extLst>
          </p:cNvPr>
          <p:cNvSpPr/>
          <p:nvPr/>
        </p:nvSpPr>
        <p:spPr>
          <a:xfrm>
            <a:off x="6587039" y="6198411"/>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19" name="Frame 18">
            <a:extLst>
              <a:ext uri="{FF2B5EF4-FFF2-40B4-BE49-F238E27FC236}">
                <a16:creationId xmlns:a16="http://schemas.microsoft.com/office/drawing/2014/main" id="{B7154664-06E4-459C-9094-18E35A6F2796}"/>
              </a:ext>
            </a:extLst>
          </p:cNvPr>
          <p:cNvSpPr/>
          <p:nvPr/>
        </p:nvSpPr>
        <p:spPr>
          <a:xfrm>
            <a:off x="4423227" y="6200411"/>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20" name="Frame 19">
            <a:extLst>
              <a:ext uri="{FF2B5EF4-FFF2-40B4-BE49-F238E27FC236}">
                <a16:creationId xmlns:a16="http://schemas.microsoft.com/office/drawing/2014/main" id="{34A0B714-A8A6-60EE-EA04-98257809754C}"/>
              </a:ext>
            </a:extLst>
          </p:cNvPr>
          <p:cNvSpPr/>
          <p:nvPr/>
        </p:nvSpPr>
        <p:spPr>
          <a:xfrm>
            <a:off x="9696942" y="5881170"/>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
        <p:nvSpPr>
          <p:cNvPr id="21" name="Frame 20">
            <a:extLst>
              <a:ext uri="{FF2B5EF4-FFF2-40B4-BE49-F238E27FC236}">
                <a16:creationId xmlns:a16="http://schemas.microsoft.com/office/drawing/2014/main" id="{81666684-6084-8C4E-BF95-56496C1E7F80}"/>
              </a:ext>
            </a:extLst>
          </p:cNvPr>
          <p:cNvSpPr/>
          <p:nvPr/>
        </p:nvSpPr>
        <p:spPr>
          <a:xfrm>
            <a:off x="10513066" y="5885024"/>
            <a:ext cx="320040" cy="320040"/>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6"/>
              </a:solidFill>
            </a:endParaRPr>
          </a:p>
        </p:txBody>
      </p:sp>
    </p:spTree>
    <p:extLst>
      <p:ext uri="{BB962C8B-B14F-4D97-AF65-F5344CB8AC3E}">
        <p14:creationId xmlns:p14="http://schemas.microsoft.com/office/powerpoint/2010/main" val="23653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CC79-0558-BB4E-B0CB-2D8F386D3107}"/>
              </a:ext>
            </a:extLst>
          </p:cNvPr>
          <p:cNvSpPr>
            <a:spLocks noGrp="1"/>
          </p:cNvSpPr>
          <p:nvPr>
            <p:ph type="title"/>
          </p:nvPr>
        </p:nvSpPr>
        <p:spPr>
          <a:xfrm>
            <a:off x="838200" y="126928"/>
            <a:ext cx="10515600" cy="1325563"/>
          </a:xfrm>
        </p:spPr>
        <p:txBody>
          <a:bodyPr/>
          <a:lstStyle/>
          <a:p>
            <a:r>
              <a:rPr lang="en-US" dirty="0"/>
              <a:t>Example</a:t>
            </a:r>
          </a:p>
        </p:txBody>
      </p:sp>
      <p:sp>
        <p:nvSpPr>
          <p:cNvPr id="3" name="Content Placeholder 2">
            <a:extLst>
              <a:ext uri="{FF2B5EF4-FFF2-40B4-BE49-F238E27FC236}">
                <a16:creationId xmlns:a16="http://schemas.microsoft.com/office/drawing/2014/main" id="{9B2307F2-B602-104B-8CB8-54BD14923FFB}"/>
              </a:ext>
            </a:extLst>
          </p:cNvPr>
          <p:cNvSpPr>
            <a:spLocks noGrp="1"/>
          </p:cNvSpPr>
          <p:nvPr>
            <p:ph idx="1"/>
          </p:nvPr>
        </p:nvSpPr>
        <p:spPr>
          <a:xfrm>
            <a:off x="838200" y="1253331"/>
            <a:ext cx="10948916" cy="4351338"/>
          </a:xfrm>
        </p:spPr>
        <p:txBody>
          <a:bodyPr/>
          <a:lstStyle/>
          <a:p>
            <a:pPr marL="0" indent="0">
              <a:buNone/>
            </a:pPr>
            <a:r>
              <a:rPr lang="en-US" dirty="0"/>
              <a:t>2 Schools. Each has 2 seats.</a:t>
            </a:r>
          </a:p>
          <a:p>
            <a:r>
              <a:rPr lang="en-US" dirty="0"/>
              <a:t>School A has a maximum quota of 1 special needs student, a maximum quota of 1 high-income student, and uses top-down processing.</a:t>
            </a:r>
          </a:p>
          <a:p>
            <a:pPr marL="457200" lvl="1" indent="0">
              <a:buNone/>
            </a:pPr>
            <a:r>
              <a:rPr lang="en-US" dirty="0"/>
              <a:t>Priority Ranking:</a:t>
            </a:r>
            <a:r>
              <a:rPr lang="en-US" b="1" dirty="0"/>
              <a:t> 1 (H), 2 (H+ S), 3 (S), 4, 5</a:t>
            </a:r>
          </a:p>
          <a:p>
            <a:r>
              <a:rPr lang="en-US" dirty="0"/>
              <a:t>School B admits the two highest priority students.</a:t>
            </a:r>
          </a:p>
          <a:p>
            <a:pPr marL="457200" lvl="1" indent="0">
              <a:buNone/>
            </a:pPr>
            <a:r>
              <a:rPr lang="en-US" dirty="0"/>
              <a:t>Priority Ranking:</a:t>
            </a:r>
            <a:r>
              <a:rPr lang="en-US" b="1" dirty="0"/>
              <a:t> 5, 3, 1, 2, 4</a:t>
            </a:r>
            <a:endParaRPr lang="en-US" dirty="0"/>
          </a:p>
        </p:txBody>
      </p:sp>
      <p:sp>
        <p:nvSpPr>
          <p:cNvPr id="4" name="Slide Number Placeholder 3">
            <a:extLst>
              <a:ext uri="{FF2B5EF4-FFF2-40B4-BE49-F238E27FC236}">
                <a16:creationId xmlns:a16="http://schemas.microsoft.com/office/drawing/2014/main" id="{CEA8A298-3748-5343-B716-22E25F54CAC2}"/>
              </a:ext>
            </a:extLst>
          </p:cNvPr>
          <p:cNvSpPr>
            <a:spLocks noGrp="1"/>
          </p:cNvSpPr>
          <p:nvPr>
            <p:ph type="sldNum" sz="quarter" idx="12"/>
          </p:nvPr>
        </p:nvSpPr>
        <p:spPr/>
        <p:txBody>
          <a:bodyPr/>
          <a:lstStyle/>
          <a:p>
            <a:fld id="{9E969584-4773-A84E-8391-EEC4BE76D611}" type="slidenum">
              <a:rPr lang="en-US" smtClean="0"/>
              <a:t>15</a:t>
            </a:fld>
            <a:endParaRPr lang="en-US"/>
          </a:p>
        </p:txBody>
      </p:sp>
      <p:sp>
        <p:nvSpPr>
          <p:cNvPr id="9" name="TextBox 8">
            <a:extLst>
              <a:ext uri="{FF2B5EF4-FFF2-40B4-BE49-F238E27FC236}">
                <a16:creationId xmlns:a16="http://schemas.microsoft.com/office/drawing/2014/main" id="{770D57C3-32F3-4A4F-9480-783AA874CA1E}"/>
              </a:ext>
            </a:extLst>
          </p:cNvPr>
          <p:cNvSpPr txBox="1"/>
          <p:nvPr/>
        </p:nvSpPr>
        <p:spPr>
          <a:xfrm>
            <a:off x="838200" y="4219819"/>
            <a:ext cx="3227935" cy="523220"/>
          </a:xfrm>
          <a:prstGeom prst="rect">
            <a:avLst/>
          </a:prstGeom>
          <a:noFill/>
        </p:spPr>
        <p:txBody>
          <a:bodyPr wrap="none" rtlCol="0">
            <a:spAutoFit/>
          </a:bodyPr>
          <a:lstStyle/>
          <a:p>
            <a:r>
              <a:rPr lang="en-US" sz="2800" dirty="0"/>
              <a:t>Student Preferences:</a:t>
            </a:r>
          </a:p>
        </p:txBody>
      </p:sp>
      <p:graphicFrame>
        <p:nvGraphicFramePr>
          <p:cNvPr id="5" name="Table 6">
            <a:extLst>
              <a:ext uri="{FF2B5EF4-FFF2-40B4-BE49-F238E27FC236}">
                <a16:creationId xmlns:a16="http://schemas.microsoft.com/office/drawing/2014/main" id="{296CFDE5-2EB8-522C-96A2-B9E751824F72}"/>
              </a:ext>
            </a:extLst>
          </p:cNvPr>
          <p:cNvGraphicFramePr>
            <a:graphicFrameLocks noGrp="1"/>
          </p:cNvGraphicFramePr>
          <p:nvPr>
            <p:extLst>
              <p:ext uri="{D42A27DB-BD31-4B8C-83A1-F6EECF244321}">
                <p14:modId xmlns:p14="http://schemas.microsoft.com/office/powerpoint/2010/main" val="4183590847"/>
              </p:ext>
            </p:extLst>
          </p:nvPr>
        </p:nvGraphicFramePr>
        <p:xfrm>
          <a:off x="1201271" y="4984432"/>
          <a:ext cx="3357280" cy="1554480"/>
        </p:xfrm>
        <a:graphic>
          <a:graphicData uri="http://schemas.openxmlformats.org/drawingml/2006/table">
            <a:tbl>
              <a:tblPr firstRow="1" bandRow="1">
                <a:tableStyleId>{5C22544A-7EE6-4342-B048-85BDC9FD1C3A}</a:tableStyleId>
              </a:tblPr>
              <a:tblGrid>
                <a:gridCol w="671456">
                  <a:extLst>
                    <a:ext uri="{9D8B030D-6E8A-4147-A177-3AD203B41FA5}">
                      <a16:colId xmlns:a16="http://schemas.microsoft.com/office/drawing/2014/main" val="3017059820"/>
                    </a:ext>
                  </a:extLst>
                </a:gridCol>
                <a:gridCol w="671456">
                  <a:extLst>
                    <a:ext uri="{9D8B030D-6E8A-4147-A177-3AD203B41FA5}">
                      <a16:colId xmlns:a16="http://schemas.microsoft.com/office/drawing/2014/main" val="1953889636"/>
                    </a:ext>
                  </a:extLst>
                </a:gridCol>
                <a:gridCol w="671456">
                  <a:extLst>
                    <a:ext uri="{9D8B030D-6E8A-4147-A177-3AD203B41FA5}">
                      <a16:colId xmlns:a16="http://schemas.microsoft.com/office/drawing/2014/main" val="224615630"/>
                    </a:ext>
                  </a:extLst>
                </a:gridCol>
                <a:gridCol w="671456">
                  <a:extLst>
                    <a:ext uri="{9D8B030D-6E8A-4147-A177-3AD203B41FA5}">
                      <a16:colId xmlns:a16="http://schemas.microsoft.com/office/drawing/2014/main" val="66161902"/>
                    </a:ext>
                  </a:extLst>
                </a:gridCol>
                <a:gridCol w="671456">
                  <a:extLst>
                    <a:ext uri="{9D8B030D-6E8A-4147-A177-3AD203B41FA5}">
                      <a16:colId xmlns:a16="http://schemas.microsoft.com/office/drawing/2014/main" val="3681807354"/>
                    </a:ext>
                  </a:extLst>
                </a:gridCol>
              </a:tblGrid>
              <a:tr h="370840">
                <a:tc>
                  <a:txBody>
                    <a:bodyPr/>
                    <a:lstStyle/>
                    <a:p>
                      <a:pPr algn="ctr"/>
                      <a:r>
                        <a:rPr lang="es-ES_tradnl" sz="2800" dirty="0"/>
                        <a:t>1</a:t>
                      </a:r>
                    </a:p>
                  </a:txBody>
                  <a:tcPr/>
                </a:tc>
                <a:tc>
                  <a:txBody>
                    <a:bodyPr/>
                    <a:lstStyle/>
                    <a:p>
                      <a:pPr algn="ctr"/>
                      <a:r>
                        <a:rPr lang="es-ES_tradnl" sz="2800" dirty="0"/>
                        <a:t>2</a:t>
                      </a:r>
                    </a:p>
                  </a:txBody>
                  <a:tcPr/>
                </a:tc>
                <a:tc>
                  <a:txBody>
                    <a:bodyPr/>
                    <a:lstStyle/>
                    <a:p>
                      <a:pPr algn="ctr"/>
                      <a:r>
                        <a:rPr lang="es-ES_tradnl" sz="2800" dirty="0"/>
                        <a:t>3</a:t>
                      </a:r>
                    </a:p>
                  </a:txBody>
                  <a:tcPr/>
                </a:tc>
                <a:tc>
                  <a:txBody>
                    <a:bodyPr/>
                    <a:lstStyle/>
                    <a:p>
                      <a:pPr algn="ctr"/>
                      <a:r>
                        <a:rPr lang="es-ES_tradnl" sz="2800" dirty="0"/>
                        <a:t>4</a:t>
                      </a:r>
                    </a:p>
                  </a:txBody>
                  <a:tcPr/>
                </a:tc>
                <a:tc>
                  <a:txBody>
                    <a:bodyPr/>
                    <a:lstStyle/>
                    <a:p>
                      <a:pPr algn="ctr"/>
                      <a:r>
                        <a:rPr lang="es-ES_tradnl" sz="2800" dirty="0"/>
                        <a:t>5</a:t>
                      </a:r>
                    </a:p>
                  </a:txBody>
                  <a:tcPr/>
                </a:tc>
                <a:extLst>
                  <a:ext uri="{0D108BD9-81ED-4DB2-BD59-A6C34878D82A}">
                    <a16:rowId xmlns:a16="http://schemas.microsoft.com/office/drawing/2014/main" val="1569161628"/>
                  </a:ext>
                </a:extLst>
              </a:tr>
              <a:tr h="370840">
                <a:tc>
                  <a:txBody>
                    <a:bodyPr/>
                    <a:lstStyle/>
                    <a:p>
                      <a:pPr algn="ctr"/>
                      <a:r>
                        <a:rPr lang="es-ES_tradnl" sz="2800" dirty="0"/>
                        <a:t>B</a:t>
                      </a:r>
                    </a:p>
                  </a:txBody>
                  <a:tcPr/>
                </a:tc>
                <a:tc>
                  <a:txBody>
                    <a:bodyPr/>
                    <a:lstStyle/>
                    <a:p>
                      <a:pPr algn="ctr"/>
                      <a:r>
                        <a:rPr lang="es-ES_tradnl" sz="2800" dirty="0"/>
                        <a:t>A</a:t>
                      </a:r>
                    </a:p>
                  </a:txBody>
                  <a:tcPr/>
                </a:tc>
                <a:tc>
                  <a:txBody>
                    <a:bodyPr/>
                    <a:lstStyle/>
                    <a:p>
                      <a:pPr algn="ctr"/>
                      <a:r>
                        <a:rPr lang="es-ES_tradnl" sz="2800" dirty="0"/>
                        <a:t>A</a:t>
                      </a:r>
                    </a:p>
                  </a:txBody>
                  <a:tcPr/>
                </a:tc>
                <a:tc>
                  <a:txBody>
                    <a:bodyPr/>
                    <a:lstStyle/>
                    <a:p>
                      <a:pPr algn="ctr"/>
                      <a:r>
                        <a:rPr lang="es-ES_tradnl" sz="2800" dirty="0"/>
                        <a:t>A</a:t>
                      </a:r>
                    </a:p>
                  </a:txBody>
                  <a:tcPr/>
                </a:tc>
                <a:tc>
                  <a:txBody>
                    <a:bodyPr/>
                    <a:lstStyle/>
                    <a:p>
                      <a:pPr algn="ctr"/>
                      <a:r>
                        <a:rPr lang="es-ES_tradnl" sz="2800" dirty="0"/>
                        <a:t>B</a:t>
                      </a:r>
                    </a:p>
                  </a:txBody>
                  <a:tcPr/>
                </a:tc>
                <a:extLst>
                  <a:ext uri="{0D108BD9-81ED-4DB2-BD59-A6C34878D82A}">
                    <a16:rowId xmlns:a16="http://schemas.microsoft.com/office/drawing/2014/main" val="1117835661"/>
                  </a:ext>
                </a:extLst>
              </a:tr>
              <a:tr h="370840">
                <a:tc>
                  <a:txBody>
                    <a:bodyPr/>
                    <a:lstStyle/>
                    <a:p>
                      <a:pPr algn="ctr"/>
                      <a:r>
                        <a:rPr lang="es-ES_tradnl" sz="2800" dirty="0"/>
                        <a:t>A</a:t>
                      </a:r>
                    </a:p>
                  </a:txBody>
                  <a:tcPr/>
                </a:tc>
                <a:tc>
                  <a:txBody>
                    <a:bodyPr/>
                    <a:lstStyle/>
                    <a:p>
                      <a:pPr algn="ctr"/>
                      <a:r>
                        <a:rPr lang="es-ES_tradnl" sz="2800" dirty="0"/>
                        <a:t>B</a:t>
                      </a:r>
                    </a:p>
                  </a:txBody>
                  <a:tcPr/>
                </a:tc>
                <a:tc>
                  <a:txBody>
                    <a:bodyPr/>
                    <a:lstStyle/>
                    <a:p>
                      <a:pPr algn="ctr"/>
                      <a:r>
                        <a:rPr lang="es-ES_tradnl" sz="2800" dirty="0"/>
                        <a:t>B</a:t>
                      </a:r>
                    </a:p>
                  </a:txBody>
                  <a:tcPr/>
                </a:tc>
                <a:tc>
                  <a:txBody>
                    <a:bodyPr/>
                    <a:lstStyle/>
                    <a:p>
                      <a:pPr algn="ctr"/>
                      <a:r>
                        <a:rPr lang="es-ES_tradnl" sz="2800" dirty="0"/>
                        <a:t>B</a:t>
                      </a:r>
                    </a:p>
                  </a:txBody>
                  <a:tcPr/>
                </a:tc>
                <a:tc>
                  <a:txBody>
                    <a:bodyPr/>
                    <a:lstStyle/>
                    <a:p>
                      <a:pPr algn="ctr"/>
                      <a:r>
                        <a:rPr lang="es-ES_tradnl" sz="2800" dirty="0"/>
                        <a:t>A</a:t>
                      </a:r>
                    </a:p>
                  </a:txBody>
                  <a:tcPr/>
                </a:tc>
                <a:extLst>
                  <a:ext uri="{0D108BD9-81ED-4DB2-BD59-A6C34878D82A}">
                    <a16:rowId xmlns:a16="http://schemas.microsoft.com/office/drawing/2014/main" val="396366753"/>
                  </a:ext>
                </a:extLst>
              </a:tr>
            </a:tbl>
          </a:graphicData>
        </a:graphic>
      </p:graphicFrame>
    </p:spTree>
    <p:extLst>
      <p:ext uri="{BB962C8B-B14F-4D97-AF65-F5344CB8AC3E}">
        <p14:creationId xmlns:p14="http://schemas.microsoft.com/office/powerpoint/2010/main" val="46136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CC79-0558-BB4E-B0CB-2D8F386D3107}"/>
              </a:ext>
            </a:extLst>
          </p:cNvPr>
          <p:cNvSpPr>
            <a:spLocks noGrp="1"/>
          </p:cNvSpPr>
          <p:nvPr>
            <p:ph type="title"/>
          </p:nvPr>
        </p:nvSpPr>
        <p:spPr>
          <a:xfrm>
            <a:off x="838200" y="126928"/>
            <a:ext cx="10515600" cy="1325563"/>
          </a:xfrm>
        </p:spPr>
        <p:txBody>
          <a:bodyPr/>
          <a:lstStyle/>
          <a:p>
            <a:r>
              <a:rPr lang="en-US" dirty="0"/>
              <a:t>Example</a:t>
            </a:r>
          </a:p>
        </p:txBody>
      </p:sp>
      <p:sp>
        <p:nvSpPr>
          <p:cNvPr id="3" name="Content Placeholder 2">
            <a:extLst>
              <a:ext uri="{FF2B5EF4-FFF2-40B4-BE49-F238E27FC236}">
                <a16:creationId xmlns:a16="http://schemas.microsoft.com/office/drawing/2014/main" id="{9B2307F2-B602-104B-8CB8-54BD14923FFB}"/>
              </a:ext>
            </a:extLst>
          </p:cNvPr>
          <p:cNvSpPr>
            <a:spLocks noGrp="1"/>
          </p:cNvSpPr>
          <p:nvPr>
            <p:ph idx="1"/>
          </p:nvPr>
        </p:nvSpPr>
        <p:spPr>
          <a:xfrm>
            <a:off x="838200" y="1253331"/>
            <a:ext cx="10948916" cy="4351338"/>
          </a:xfrm>
        </p:spPr>
        <p:txBody>
          <a:bodyPr/>
          <a:lstStyle/>
          <a:p>
            <a:pPr marL="0" indent="0">
              <a:buNone/>
            </a:pPr>
            <a:r>
              <a:rPr lang="en-US" dirty="0"/>
              <a:t>2 Schools. Each has 2 seats.</a:t>
            </a:r>
          </a:p>
          <a:p>
            <a:r>
              <a:rPr lang="en-US" dirty="0"/>
              <a:t>School A has a maximum quota of 1 special needs student, a maximum quota of 1 high-income student, and uses top-down processing.</a:t>
            </a:r>
          </a:p>
          <a:p>
            <a:pPr marL="457200" lvl="1" indent="0">
              <a:buNone/>
            </a:pPr>
            <a:r>
              <a:rPr lang="en-US" dirty="0"/>
              <a:t>Priority Ranking:</a:t>
            </a:r>
            <a:r>
              <a:rPr lang="en-US" b="1" dirty="0"/>
              <a:t> 1 (H), 2 (H+ S), 3 (S), 4, 5</a:t>
            </a:r>
          </a:p>
          <a:p>
            <a:r>
              <a:rPr lang="en-US" dirty="0"/>
              <a:t>School B admits the two highest priority students.</a:t>
            </a:r>
          </a:p>
          <a:p>
            <a:pPr marL="457200" lvl="1" indent="0">
              <a:buNone/>
            </a:pPr>
            <a:r>
              <a:rPr lang="en-US" dirty="0"/>
              <a:t>Priority Ranking:</a:t>
            </a:r>
            <a:r>
              <a:rPr lang="en-US" b="1" dirty="0"/>
              <a:t> 5, 3, 1, 2, 4</a:t>
            </a:r>
            <a:endParaRPr lang="en-US" dirty="0"/>
          </a:p>
        </p:txBody>
      </p:sp>
      <p:sp>
        <p:nvSpPr>
          <p:cNvPr id="4" name="Slide Number Placeholder 3">
            <a:extLst>
              <a:ext uri="{FF2B5EF4-FFF2-40B4-BE49-F238E27FC236}">
                <a16:creationId xmlns:a16="http://schemas.microsoft.com/office/drawing/2014/main" id="{CEA8A298-3748-5343-B716-22E25F54CAC2}"/>
              </a:ext>
            </a:extLst>
          </p:cNvPr>
          <p:cNvSpPr>
            <a:spLocks noGrp="1"/>
          </p:cNvSpPr>
          <p:nvPr>
            <p:ph type="sldNum" sz="quarter" idx="12"/>
          </p:nvPr>
        </p:nvSpPr>
        <p:spPr/>
        <p:txBody>
          <a:bodyPr/>
          <a:lstStyle/>
          <a:p>
            <a:fld id="{9E969584-4773-A84E-8391-EEC4BE76D611}" type="slidenum">
              <a:rPr lang="en-US" smtClean="0"/>
              <a:t>16</a:t>
            </a:fld>
            <a:endParaRPr lang="en-US"/>
          </a:p>
        </p:txBody>
      </p:sp>
      <p:sp>
        <p:nvSpPr>
          <p:cNvPr id="9" name="TextBox 8">
            <a:extLst>
              <a:ext uri="{FF2B5EF4-FFF2-40B4-BE49-F238E27FC236}">
                <a16:creationId xmlns:a16="http://schemas.microsoft.com/office/drawing/2014/main" id="{770D57C3-32F3-4A4F-9480-783AA874CA1E}"/>
              </a:ext>
            </a:extLst>
          </p:cNvPr>
          <p:cNvSpPr txBox="1"/>
          <p:nvPr/>
        </p:nvSpPr>
        <p:spPr>
          <a:xfrm>
            <a:off x="838200" y="4219819"/>
            <a:ext cx="3227935" cy="523220"/>
          </a:xfrm>
          <a:prstGeom prst="rect">
            <a:avLst/>
          </a:prstGeom>
          <a:noFill/>
        </p:spPr>
        <p:txBody>
          <a:bodyPr wrap="none" rtlCol="0">
            <a:spAutoFit/>
          </a:bodyPr>
          <a:lstStyle/>
          <a:p>
            <a:r>
              <a:rPr lang="en-US" sz="2800" dirty="0"/>
              <a:t>Student Preferences:</a:t>
            </a:r>
          </a:p>
        </p:txBody>
      </p:sp>
      <p:graphicFrame>
        <p:nvGraphicFramePr>
          <p:cNvPr id="5" name="Table 6">
            <a:extLst>
              <a:ext uri="{FF2B5EF4-FFF2-40B4-BE49-F238E27FC236}">
                <a16:creationId xmlns:a16="http://schemas.microsoft.com/office/drawing/2014/main" id="{296CFDE5-2EB8-522C-96A2-B9E751824F72}"/>
              </a:ext>
            </a:extLst>
          </p:cNvPr>
          <p:cNvGraphicFramePr>
            <a:graphicFrameLocks noGrp="1"/>
          </p:cNvGraphicFramePr>
          <p:nvPr>
            <p:extLst>
              <p:ext uri="{D42A27DB-BD31-4B8C-83A1-F6EECF244321}">
                <p14:modId xmlns:p14="http://schemas.microsoft.com/office/powerpoint/2010/main" val="3256920997"/>
              </p:ext>
            </p:extLst>
          </p:nvPr>
        </p:nvGraphicFramePr>
        <p:xfrm>
          <a:off x="5266404" y="4764609"/>
          <a:ext cx="3357280" cy="1554480"/>
        </p:xfrm>
        <a:graphic>
          <a:graphicData uri="http://schemas.openxmlformats.org/drawingml/2006/table">
            <a:tbl>
              <a:tblPr firstRow="1" bandRow="1">
                <a:tableStyleId>{5C22544A-7EE6-4342-B048-85BDC9FD1C3A}</a:tableStyleId>
              </a:tblPr>
              <a:tblGrid>
                <a:gridCol w="671456">
                  <a:extLst>
                    <a:ext uri="{9D8B030D-6E8A-4147-A177-3AD203B41FA5}">
                      <a16:colId xmlns:a16="http://schemas.microsoft.com/office/drawing/2014/main" val="3017059820"/>
                    </a:ext>
                  </a:extLst>
                </a:gridCol>
                <a:gridCol w="671456">
                  <a:extLst>
                    <a:ext uri="{9D8B030D-6E8A-4147-A177-3AD203B41FA5}">
                      <a16:colId xmlns:a16="http://schemas.microsoft.com/office/drawing/2014/main" val="1953889636"/>
                    </a:ext>
                  </a:extLst>
                </a:gridCol>
                <a:gridCol w="671456">
                  <a:extLst>
                    <a:ext uri="{9D8B030D-6E8A-4147-A177-3AD203B41FA5}">
                      <a16:colId xmlns:a16="http://schemas.microsoft.com/office/drawing/2014/main" val="224615630"/>
                    </a:ext>
                  </a:extLst>
                </a:gridCol>
                <a:gridCol w="671456">
                  <a:extLst>
                    <a:ext uri="{9D8B030D-6E8A-4147-A177-3AD203B41FA5}">
                      <a16:colId xmlns:a16="http://schemas.microsoft.com/office/drawing/2014/main" val="66161902"/>
                    </a:ext>
                  </a:extLst>
                </a:gridCol>
                <a:gridCol w="671456">
                  <a:extLst>
                    <a:ext uri="{9D8B030D-6E8A-4147-A177-3AD203B41FA5}">
                      <a16:colId xmlns:a16="http://schemas.microsoft.com/office/drawing/2014/main" val="3681807354"/>
                    </a:ext>
                  </a:extLst>
                </a:gridCol>
              </a:tblGrid>
              <a:tr h="370840">
                <a:tc>
                  <a:txBody>
                    <a:bodyPr/>
                    <a:lstStyle/>
                    <a:p>
                      <a:pPr algn="ctr"/>
                      <a:r>
                        <a:rPr lang="es-ES_tradnl" sz="2800" dirty="0"/>
                        <a:t>1</a:t>
                      </a:r>
                    </a:p>
                  </a:txBody>
                  <a:tcPr/>
                </a:tc>
                <a:tc>
                  <a:txBody>
                    <a:bodyPr/>
                    <a:lstStyle/>
                    <a:p>
                      <a:pPr algn="ctr"/>
                      <a:r>
                        <a:rPr lang="es-ES_tradnl" sz="2800" dirty="0"/>
                        <a:t>2</a:t>
                      </a:r>
                    </a:p>
                  </a:txBody>
                  <a:tcPr/>
                </a:tc>
                <a:tc>
                  <a:txBody>
                    <a:bodyPr/>
                    <a:lstStyle/>
                    <a:p>
                      <a:pPr algn="ctr"/>
                      <a:r>
                        <a:rPr lang="es-ES_tradnl" sz="2800" dirty="0"/>
                        <a:t>3</a:t>
                      </a:r>
                    </a:p>
                  </a:txBody>
                  <a:tcPr/>
                </a:tc>
                <a:tc>
                  <a:txBody>
                    <a:bodyPr/>
                    <a:lstStyle/>
                    <a:p>
                      <a:pPr algn="ctr"/>
                      <a:r>
                        <a:rPr lang="es-ES_tradnl" sz="2800" dirty="0"/>
                        <a:t>4</a:t>
                      </a:r>
                    </a:p>
                  </a:txBody>
                  <a:tcPr/>
                </a:tc>
                <a:tc>
                  <a:txBody>
                    <a:bodyPr/>
                    <a:lstStyle/>
                    <a:p>
                      <a:pPr algn="ctr"/>
                      <a:r>
                        <a:rPr lang="es-ES_tradnl" sz="2800" dirty="0"/>
                        <a:t>5</a:t>
                      </a:r>
                    </a:p>
                  </a:txBody>
                  <a:tcPr/>
                </a:tc>
                <a:extLst>
                  <a:ext uri="{0D108BD9-81ED-4DB2-BD59-A6C34878D82A}">
                    <a16:rowId xmlns:a16="http://schemas.microsoft.com/office/drawing/2014/main" val="1569161628"/>
                  </a:ext>
                </a:extLst>
              </a:tr>
              <a:tr h="370840">
                <a:tc>
                  <a:txBody>
                    <a:bodyPr/>
                    <a:lstStyle/>
                    <a:p>
                      <a:pPr algn="ctr"/>
                      <a:r>
                        <a:rPr lang="es-ES_tradnl" sz="2800" dirty="0"/>
                        <a:t>B</a:t>
                      </a:r>
                    </a:p>
                  </a:txBody>
                  <a:tcPr/>
                </a:tc>
                <a:tc>
                  <a:txBody>
                    <a:bodyPr/>
                    <a:lstStyle/>
                    <a:p>
                      <a:pPr algn="ctr"/>
                      <a:r>
                        <a:rPr lang="es-ES_tradnl" sz="2800" dirty="0"/>
                        <a:t>A</a:t>
                      </a:r>
                    </a:p>
                  </a:txBody>
                  <a:tcPr/>
                </a:tc>
                <a:tc>
                  <a:txBody>
                    <a:bodyPr/>
                    <a:lstStyle/>
                    <a:p>
                      <a:pPr algn="ctr"/>
                      <a:r>
                        <a:rPr lang="es-ES_tradnl" sz="2800" dirty="0"/>
                        <a:t>A</a:t>
                      </a:r>
                    </a:p>
                  </a:txBody>
                  <a:tcPr>
                    <a:solidFill>
                      <a:schemeClr val="accent6">
                        <a:lumMod val="40000"/>
                        <a:lumOff val="60000"/>
                      </a:schemeClr>
                    </a:solidFill>
                  </a:tcPr>
                </a:tc>
                <a:tc>
                  <a:txBody>
                    <a:bodyPr/>
                    <a:lstStyle/>
                    <a:p>
                      <a:pPr algn="ctr"/>
                      <a:r>
                        <a:rPr lang="es-ES_tradnl" sz="2800" dirty="0"/>
                        <a:t>A</a:t>
                      </a:r>
                    </a:p>
                  </a:txBody>
                  <a:tcPr/>
                </a:tc>
                <a:tc>
                  <a:txBody>
                    <a:bodyPr/>
                    <a:lstStyle/>
                    <a:p>
                      <a:pPr algn="ctr"/>
                      <a:r>
                        <a:rPr lang="es-ES_tradnl" sz="2800" dirty="0"/>
                        <a:t>B</a:t>
                      </a:r>
                    </a:p>
                  </a:txBody>
                  <a:tcPr>
                    <a:solidFill>
                      <a:schemeClr val="accent6">
                        <a:lumMod val="40000"/>
                        <a:lumOff val="60000"/>
                      </a:schemeClr>
                    </a:solidFill>
                  </a:tcPr>
                </a:tc>
                <a:extLst>
                  <a:ext uri="{0D108BD9-81ED-4DB2-BD59-A6C34878D82A}">
                    <a16:rowId xmlns:a16="http://schemas.microsoft.com/office/drawing/2014/main" val="1117835661"/>
                  </a:ext>
                </a:extLst>
              </a:tr>
              <a:tr h="370840">
                <a:tc>
                  <a:txBody>
                    <a:bodyPr/>
                    <a:lstStyle/>
                    <a:p>
                      <a:pPr algn="ctr"/>
                      <a:r>
                        <a:rPr lang="es-ES_tradnl" sz="2800" dirty="0"/>
                        <a:t>A</a:t>
                      </a:r>
                    </a:p>
                  </a:txBody>
                  <a:tcPr>
                    <a:solidFill>
                      <a:schemeClr val="accent6">
                        <a:lumMod val="40000"/>
                        <a:lumOff val="60000"/>
                      </a:schemeClr>
                    </a:solidFill>
                  </a:tcPr>
                </a:tc>
                <a:tc>
                  <a:txBody>
                    <a:bodyPr/>
                    <a:lstStyle/>
                    <a:p>
                      <a:pPr algn="ctr"/>
                      <a:r>
                        <a:rPr lang="es-ES_tradnl" sz="2800" dirty="0"/>
                        <a:t>B</a:t>
                      </a:r>
                    </a:p>
                  </a:txBody>
                  <a:tcPr>
                    <a:solidFill>
                      <a:schemeClr val="accent6">
                        <a:lumMod val="40000"/>
                        <a:lumOff val="60000"/>
                      </a:schemeClr>
                    </a:solidFill>
                  </a:tcPr>
                </a:tc>
                <a:tc>
                  <a:txBody>
                    <a:bodyPr/>
                    <a:lstStyle/>
                    <a:p>
                      <a:pPr algn="ctr"/>
                      <a:r>
                        <a:rPr lang="es-ES_tradnl" sz="2800" dirty="0"/>
                        <a:t>B</a:t>
                      </a:r>
                    </a:p>
                  </a:txBody>
                  <a:tcPr/>
                </a:tc>
                <a:tc>
                  <a:txBody>
                    <a:bodyPr/>
                    <a:lstStyle/>
                    <a:p>
                      <a:pPr algn="ctr"/>
                      <a:r>
                        <a:rPr lang="es-ES_tradnl" sz="2800" dirty="0"/>
                        <a:t>B</a:t>
                      </a:r>
                    </a:p>
                  </a:txBody>
                  <a:tcPr/>
                </a:tc>
                <a:tc>
                  <a:txBody>
                    <a:bodyPr/>
                    <a:lstStyle/>
                    <a:p>
                      <a:pPr algn="ctr"/>
                      <a:r>
                        <a:rPr lang="es-ES_tradnl" sz="2800" dirty="0"/>
                        <a:t>A</a:t>
                      </a:r>
                    </a:p>
                  </a:txBody>
                  <a:tcPr/>
                </a:tc>
                <a:extLst>
                  <a:ext uri="{0D108BD9-81ED-4DB2-BD59-A6C34878D82A}">
                    <a16:rowId xmlns:a16="http://schemas.microsoft.com/office/drawing/2014/main" val="396366753"/>
                  </a:ext>
                </a:extLst>
              </a:tr>
            </a:tbl>
          </a:graphicData>
        </a:graphic>
      </p:graphicFrame>
      <p:graphicFrame>
        <p:nvGraphicFramePr>
          <p:cNvPr id="6" name="Table 6">
            <a:extLst>
              <a:ext uri="{FF2B5EF4-FFF2-40B4-BE49-F238E27FC236}">
                <a16:creationId xmlns:a16="http://schemas.microsoft.com/office/drawing/2014/main" id="{7BEDFA6E-49D5-2565-8A1A-5FE27847652D}"/>
              </a:ext>
            </a:extLst>
          </p:cNvPr>
          <p:cNvGraphicFramePr>
            <a:graphicFrameLocks noGrp="1"/>
          </p:cNvGraphicFramePr>
          <p:nvPr>
            <p:extLst>
              <p:ext uri="{D42A27DB-BD31-4B8C-83A1-F6EECF244321}">
                <p14:modId xmlns:p14="http://schemas.microsoft.com/office/powerpoint/2010/main" val="2433807627"/>
              </p:ext>
            </p:extLst>
          </p:nvPr>
        </p:nvGraphicFramePr>
        <p:xfrm>
          <a:off x="1456970" y="4743039"/>
          <a:ext cx="3357280" cy="1554480"/>
        </p:xfrm>
        <a:graphic>
          <a:graphicData uri="http://schemas.openxmlformats.org/drawingml/2006/table">
            <a:tbl>
              <a:tblPr firstRow="1" bandRow="1">
                <a:tableStyleId>{5C22544A-7EE6-4342-B048-85BDC9FD1C3A}</a:tableStyleId>
              </a:tblPr>
              <a:tblGrid>
                <a:gridCol w="671456">
                  <a:extLst>
                    <a:ext uri="{9D8B030D-6E8A-4147-A177-3AD203B41FA5}">
                      <a16:colId xmlns:a16="http://schemas.microsoft.com/office/drawing/2014/main" val="3017059820"/>
                    </a:ext>
                  </a:extLst>
                </a:gridCol>
                <a:gridCol w="671456">
                  <a:extLst>
                    <a:ext uri="{9D8B030D-6E8A-4147-A177-3AD203B41FA5}">
                      <a16:colId xmlns:a16="http://schemas.microsoft.com/office/drawing/2014/main" val="1953889636"/>
                    </a:ext>
                  </a:extLst>
                </a:gridCol>
                <a:gridCol w="671456">
                  <a:extLst>
                    <a:ext uri="{9D8B030D-6E8A-4147-A177-3AD203B41FA5}">
                      <a16:colId xmlns:a16="http://schemas.microsoft.com/office/drawing/2014/main" val="224615630"/>
                    </a:ext>
                  </a:extLst>
                </a:gridCol>
                <a:gridCol w="671456">
                  <a:extLst>
                    <a:ext uri="{9D8B030D-6E8A-4147-A177-3AD203B41FA5}">
                      <a16:colId xmlns:a16="http://schemas.microsoft.com/office/drawing/2014/main" val="66161902"/>
                    </a:ext>
                  </a:extLst>
                </a:gridCol>
                <a:gridCol w="671456">
                  <a:extLst>
                    <a:ext uri="{9D8B030D-6E8A-4147-A177-3AD203B41FA5}">
                      <a16:colId xmlns:a16="http://schemas.microsoft.com/office/drawing/2014/main" val="3681807354"/>
                    </a:ext>
                  </a:extLst>
                </a:gridCol>
              </a:tblGrid>
              <a:tr h="370840">
                <a:tc>
                  <a:txBody>
                    <a:bodyPr/>
                    <a:lstStyle/>
                    <a:p>
                      <a:pPr algn="ctr"/>
                      <a:r>
                        <a:rPr lang="es-ES_tradnl" sz="2800" dirty="0"/>
                        <a:t>1</a:t>
                      </a:r>
                    </a:p>
                  </a:txBody>
                  <a:tcPr/>
                </a:tc>
                <a:tc>
                  <a:txBody>
                    <a:bodyPr/>
                    <a:lstStyle/>
                    <a:p>
                      <a:pPr algn="ctr"/>
                      <a:r>
                        <a:rPr lang="es-ES_tradnl" sz="2800" dirty="0"/>
                        <a:t>2</a:t>
                      </a:r>
                    </a:p>
                  </a:txBody>
                  <a:tcPr/>
                </a:tc>
                <a:tc>
                  <a:txBody>
                    <a:bodyPr/>
                    <a:lstStyle/>
                    <a:p>
                      <a:pPr algn="ctr"/>
                      <a:r>
                        <a:rPr lang="es-ES_tradnl" sz="2800" dirty="0"/>
                        <a:t>3</a:t>
                      </a:r>
                    </a:p>
                  </a:txBody>
                  <a:tcPr/>
                </a:tc>
                <a:tc>
                  <a:txBody>
                    <a:bodyPr/>
                    <a:lstStyle/>
                    <a:p>
                      <a:pPr algn="ctr"/>
                      <a:r>
                        <a:rPr lang="es-ES_tradnl" sz="2800" dirty="0"/>
                        <a:t>4</a:t>
                      </a:r>
                    </a:p>
                  </a:txBody>
                  <a:tcPr/>
                </a:tc>
                <a:tc>
                  <a:txBody>
                    <a:bodyPr/>
                    <a:lstStyle/>
                    <a:p>
                      <a:pPr algn="ctr"/>
                      <a:r>
                        <a:rPr lang="es-ES_tradnl" sz="2800" dirty="0"/>
                        <a:t>5</a:t>
                      </a:r>
                    </a:p>
                  </a:txBody>
                  <a:tcPr/>
                </a:tc>
                <a:extLst>
                  <a:ext uri="{0D108BD9-81ED-4DB2-BD59-A6C34878D82A}">
                    <a16:rowId xmlns:a16="http://schemas.microsoft.com/office/drawing/2014/main" val="1569161628"/>
                  </a:ext>
                </a:extLst>
              </a:tr>
              <a:tr h="370840">
                <a:tc>
                  <a:txBody>
                    <a:bodyPr/>
                    <a:lstStyle/>
                    <a:p>
                      <a:pPr algn="ctr"/>
                      <a:r>
                        <a:rPr lang="es-ES_tradnl" sz="2800" dirty="0"/>
                        <a:t>B</a:t>
                      </a:r>
                    </a:p>
                  </a:txBody>
                  <a:tcPr/>
                </a:tc>
                <a:tc>
                  <a:txBody>
                    <a:bodyPr/>
                    <a:lstStyle/>
                    <a:p>
                      <a:pPr algn="ctr"/>
                      <a:r>
                        <a:rPr lang="es-ES_tradnl" sz="2800" dirty="0"/>
                        <a:t>A</a:t>
                      </a:r>
                    </a:p>
                  </a:txBody>
                  <a:tcPr/>
                </a:tc>
                <a:tc>
                  <a:txBody>
                    <a:bodyPr/>
                    <a:lstStyle/>
                    <a:p>
                      <a:pPr algn="ctr"/>
                      <a:r>
                        <a:rPr lang="es-ES_tradnl" sz="2800" dirty="0"/>
                        <a:t>A</a:t>
                      </a:r>
                    </a:p>
                  </a:txBody>
                  <a:tcPr/>
                </a:tc>
                <a:tc>
                  <a:txBody>
                    <a:bodyPr/>
                    <a:lstStyle/>
                    <a:p>
                      <a:pPr algn="ctr"/>
                      <a:r>
                        <a:rPr lang="es-ES_tradnl" sz="2800" dirty="0"/>
                        <a:t>A</a:t>
                      </a:r>
                    </a:p>
                  </a:txBody>
                  <a:tcPr>
                    <a:solidFill>
                      <a:schemeClr val="accent6">
                        <a:lumMod val="40000"/>
                        <a:lumOff val="60000"/>
                      </a:schemeClr>
                    </a:solidFill>
                  </a:tcPr>
                </a:tc>
                <a:tc>
                  <a:txBody>
                    <a:bodyPr/>
                    <a:lstStyle/>
                    <a:p>
                      <a:pPr algn="ctr"/>
                      <a:r>
                        <a:rPr lang="es-ES_tradnl" sz="2800" dirty="0"/>
                        <a:t>B</a:t>
                      </a:r>
                    </a:p>
                  </a:txBody>
                  <a:tcPr>
                    <a:solidFill>
                      <a:schemeClr val="accent6">
                        <a:lumMod val="40000"/>
                        <a:lumOff val="60000"/>
                      </a:schemeClr>
                    </a:solidFill>
                  </a:tcPr>
                </a:tc>
                <a:extLst>
                  <a:ext uri="{0D108BD9-81ED-4DB2-BD59-A6C34878D82A}">
                    <a16:rowId xmlns:a16="http://schemas.microsoft.com/office/drawing/2014/main" val="1117835661"/>
                  </a:ext>
                </a:extLst>
              </a:tr>
              <a:tr h="370840">
                <a:tc>
                  <a:txBody>
                    <a:bodyPr/>
                    <a:lstStyle/>
                    <a:p>
                      <a:pPr algn="ctr"/>
                      <a:r>
                        <a:rPr lang="es-ES_tradnl" sz="2800" dirty="0"/>
                        <a:t>A</a:t>
                      </a:r>
                    </a:p>
                  </a:txBody>
                  <a:tcPr>
                    <a:solidFill>
                      <a:schemeClr val="accent6">
                        <a:lumMod val="40000"/>
                        <a:lumOff val="60000"/>
                      </a:schemeClr>
                    </a:solidFill>
                  </a:tcPr>
                </a:tc>
                <a:tc>
                  <a:txBody>
                    <a:bodyPr/>
                    <a:lstStyle/>
                    <a:p>
                      <a:pPr algn="ctr"/>
                      <a:r>
                        <a:rPr lang="es-ES_tradnl" sz="2800" dirty="0"/>
                        <a:t>B</a:t>
                      </a:r>
                    </a:p>
                  </a:txBody>
                  <a:tcPr/>
                </a:tc>
                <a:tc>
                  <a:txBody>
                    <a:bodyPr/>
                    <a:lstStyle/>
                    <a:p>
                      <a:pPr algn="ctr"/>
                      <a:r>
                        <a:rPr lang="es-ES_tradnl" sz="2800" dirty="0"/>
                        <a:t>B</a:t>
                      </a:r>
                    </a:p>
                  </a:txBody>
                  <a:tcPr>
                    <a:solidFill>
                      <a:schemeClr val="accent6">
                        <a:lumMod val="40000"/>
                        <a:lumOff val="60000"/>
                      </a:schemeClr>
                    </a:solidFill>
                  </a:tcPr>
                </a:tc>
                <a:tc>
                  <a:txBody>
                    <a:bodyPr/>
                    <a:lstStyle/>
                    <a:p>
                      <a:pPr algn="ctr"/>
                      <a:r>
                        <a:rPr lang="es-ES_tradnl" sz="2800" dirty="0"/>
                        <a:t>B</a:t>
                      </a:r>
                    </a:p>
                  </a:txBody>
                  <a:tcPr/>
                </a:tc>
                <a:tc>
                  <a:txBody>
                    <a:bodyPr/>
                    <a:lstStyle/>
                    <a:p>
                      <a:pPr algn="ctr"/>
                      <a:r>
                        <a:rPr lang="es-ES_tradnl" sz="2800" dirty="0"/>
                        <a:t>A</a:t>
                      </a:r>
                    </a:p>
                  </a:txBody>
                  <a:tcPr/>
                </a:tc>
                <a:extLst>
                  <a:ext uri="{0D108BD9-81ED-4DB2-BD59-A6C34878D82A}">
                    <a16:rowId xmlns:a16="http://schemas.microsoft.com/office/drawing/2014/main" val="396366753"/>
                  </a:ext>
                </a:extLst>
              </a:tr>
            </a:tbl>
          </a:graphicData>
        </a:graphic>
      </p:graphicFrame>
      <p:sp>
        <p:nvSpPr>
          <p:cNvPr id="8" name="TextBox 7">
            <a:extLst>
              <a:ext uri="{FF2B5EF4-FFF2-40B4-BE49-F238E27FC236}">
                <a16:creationId xmlns:a16="http://schemas.microsoft.com/office/drawing/2014/main" id="{47000597-7B99-E403-1678-B878A0EB6445}"/>
              </a:ext>
            </a:extLst>
          </p:cNvPr>
          <p:cNvSpPr txBox="1"/>
          <p:nvPr/>
        </p:nvSpPr>
        <p:spPr>
          <a:xfrm>
            <a:off x="9043916" y="4756915"/>
            <a:ext cx="2743200" cy="1384995"/>
          </a:xfrm>
          <a:prstGeom prst="rect">
            <a:avLst/>
          </a:prstGeom>
          <a:solidFill>
            <a:schemeClr val="accent4"/>
          </a:solidFill>
        </p:spPr>
        <p:txBody>
          <a:bodyPr wrap="square" rtlCol="0">
            <a:spAutoFit/>
          </a:bodyPr>
          <a:lstStyle/>
          <a:p>
            <a:r>
              <a:rPr lang="es-ES_tradnl" sz="2800" dirty="0" err="1"/>
              <a:t>Which</a:t>
            </a:r>
            <a:r>
              <a:rPr lang="es-ES_tradnl" sz="2800" dirty="0"/>
              <a:t> </a:t>
            </a:r>
            <a:r>
              <a:rPr lang="es-ES_tradnl" sz="2800" dirty="0" err="1"/>
              <a:t>outcome</a:t>
            </a:r>
            <a:r>
              <a:rPr lang="es-ES_tradnl" sz="2800" dirty="0"/>
              <a:t> (</a:t>
            </a:r>
            <a:r>
              <a:rPr lang="es-ES_tradnl" sz="2800" dirty="0" err="1"/>
              <a:t>if</a:t>
            </a:r>
            <a:r>
              <a:rPr lang="es-ES_tradnl" sz="2800" dirty="0"/>
              <a:t> </a:t>
            </a:r>
            <a:r>
              <a:rPr lang="es-ES_tradnl" sz="2800" dirty="0" err="1"/>
              <a:t>either</a:t>
            </a:r>
            <a:r>
              <a:rPr lang="es-ES_tradnl" sz="2800" dirty="0"/>
              <a:t>) </a:t>
            </a:r>
            <a:r>
              <a:rPr lang="es-ES_tradnl" sz="2800" dirty="0" err="1"/>
              <a:t>would</a:t>
            </a:r>
            <a:r>
              <a:rPr lang="es-ES_tradnl" sz="2800" dirty="0"/>
              <a:t> </a:t>
            </a:r>
            <a:r>
              <a:rPr lang="es-ES_tradnl" sz="2800" dirty="0" err="1"/>
              <a:t>you</a:t>
            </a:r>
            <a:r>
              <a:rPr lang="es-ES_tradnl" sz="2800" dirty="0"/>
              <a:t> </a:t>
            </a:r>
            <a:r>
              <a:rPr lang="es-ES_tradnl" sz="2800" dirty="0" err="1"/>
              <a:t>call</a:t>
            </a:r>
            <a:r>
              <a:rPr lang="es-ES_tradnl" sz="2800" dirty="0"/>
              <a:t> </a:t>
            </a:r>
            <a:r>
              <a:rPr lang="es-ES_tradnl" sz="2800" dirty="0" err="1"/>
              <a:t>stable</a:t>
            </a:r>
            <a:r>
              <a:rPr lang="es-ES_tradnl" sz="2800" dirty="0"/>
              <a:t>?</a:t>
            </a:r>
          </a:p>
        </p:txBody>
      </p:sp>
      <p:sp>
        <p:nvSpPr>
          <p:cNvPr id="11" name="TextBox 10">
            <a:extLst>
              <a:ext uri="{FF2B5EF4-FFF2-40B4-BE49-F238E27FC236}">
                <a16:creationId xmlns:a16="http://schemas.microsoft.com/office/drawing/2014/main" id="{DD1A07B2-386F-BD15-DBD5-C0BCBCBC6700}"/>
              </a:ext>
            </a:extLst>
          </p:cNvPr>
          <p:cNvSpPr txBox="1"/>
          <p:nvPr/>
        </p:nvSpPr>
        <p:spPr>
          <a:xfrm>
            <a:off x="5162119" y="6356350"/>
            <a:ext cx="3720890" cy="523220"/>
          </a:xfrm>
          <a:prstGeom prst="rect">
            <a:avLst/>
          </a:prstGeom>
          <a:noFill/>
        </p:spPr>
        <p:txBody>
          <a:bodyPr wrap="none" rtlCol="0">
            <a:spAutoFit/>
          </a:bodyPr>
          <a:lstStyle/>
          <a:p>
            <a:r>
              <a:rPr lang="es-ES_tradnl" sz="2800" dirty="0"/>
              <a:t>(II) </a:t>
            </a:r>
            <a:r>
              <a:rPr lang="es-ES_tradnl" sz="2800" dirty="0" err="1"/>
              <a:t>Rejections</a:t>
            </a:r>
            <a:r>
              <a:rPr lang="es-ES_tradnl" sz="2800" dirty="0"/>
              <a:t> can </a:t>
            </a:r>
            <a:r>
              <a:rPr lang="es-ES_tradnl" sz="2800" dirty="0" err="1"/>
              <a:t>revert</a:t>
            </a:r>
            <a:endParaRPr lang="es-ES_tradnl" sz="2800" dirty="0"/>
          </a:p>
        </p:txBody>
      </p:sp>
      <p:sp>
        <p:nvSpPr>
          <p:cNvPr id="12" name="TextBox 11">
            <a:extLst>
              <a:ext uri="{FF2B5EF4-FFF2-40B4-BE49-F238E27FC236}">
                <a16:creationId xmlns:a16="http://schemas.microsoft.com/office/drawing/2014/main" id="{B3EAB3E8-E09B-B785-B605-D3588EA9CE22}"/>
              </a:ext>
            </a:extLst>
          </p:cNvPr>
          <p:cNvSpPr txBox="1"/>
          <p:nvPr/>
        </p:nvSpPr>
        <p:spPr>
          <a:xfrm>
            <a:off x="1551618" y="6356350"/>
            <a:ext cx="3345981" cy="523220"/>
          </a:xfrm>
          <a:prstGeom prst="rect">
            <a:avLst/>
          </a:prstGeom>
          <a:noFill/>
        </p:spPr>
        <p:txBody>
          <a:bodyPr wrap="none" rtlCol="0">
            <a:spAutoFit/>
          </a:bodyPr>
          <a:lstStyle/>
          <a:p>
            <a:r>
              <a:rPr lang="es-ES_tradnl" sz="2800" dirty="0"/>
              <a:t>(I) </a:t>
            </a:r>
            <a:r>
              <a:rPr lang="es-ES_tradnl" sz="2800" dirty="0" err="1"/>
              <a:t>Rejections</a:t>
            </a:r>
            <a:r>
              <a:rPr lang="es-ES_tradnl" sz="2800" dirty="0"/>
              <a:t> are final</a:t>
            </a:r>
          </a:p>
        </p:txBody>
      </p:sp>
    </p:spTree>
    <p:extLst>
      <p:ext uri="{BB962C8B-B14F-4D97-AF65-F5344CB8AC3E}">
        <p14:creationId xmlns:p14="http://schemas.microsoft.com/office/powerpoint/2010/main" val="33742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CC79-0558-BB4E-B0CB-2D8F386D3107}"/>
              </a:ext>
            </a:extLst>
          </p:cNvPr>
          <p:cNvSpPr>
            <a:spLocks noGrp="1"/>
          </p:cNvSpPr>
          <p:nvPr>
            <p:ph type="title"/>
          </p:nvPr>
        </p:nvSpPr>
        <p:spPr>
          <a:xfrm>
            <a:off x="838200" y="126928"/>
            <a:ext cx="10515600" cy="1325563"/>
          </a:xfrm>
        </p:spPr>
        <p:txBody>
          <a:bodyPr/>
          <a:lstStyle/>
          <a:p>
            <a:r>
              <a:rPr lang="en-US" dirty="0"/>
              <a:t>Example</a:t>
            </a:r>
          </a:p>
        </p:txBody>
      </p:sp>
      <p:sp>
        <p:nvSpPr>
          <p:cNvPr id="3" name="Content Placeholder 2">
            <a:extLst>
              <a:ext uri="{FF2B5EF4-FFF2-40B4-BE49-F238E27FC236}">
                <a16:creationId xmlns:a16="http://schemas.microsoft.com/office/drawing/2014/main" id="{9B2307F2-B602-104B-8CB8-54BD14923FFB}"/>
              </a:ext>
            </a:extLst>
          </p:cNvPr>
          <p:cNvSpPr>
            <a:spLocks noGrp="1"/>
          </p:cNvSpPr>
          <p:nvPr>
            <p:ph idx="1"/>
          </p:nvPr>
        </p:nvSpPr>
        <p:spPr>
          <a:xfrm>
            <a:off x="838200" y="1253331"/>
            <a:ext cx="10948916" cy="4351338"/>
          </a:xfrm>
        </p:spPr>
        <p:txBody>
          <a:bodyPr/>
          <a:lstStyle/>
          <a:p>
            <a:pPr marL="0" indent="0">
              <a:buNone/>
            </a:pPr>
            <a:r>
              <a:rPr lang="en-US" dirty="0"/>
              <a:t>2 Schools. Each has 2 seats.</a:t>
            </a:r>
          </a:p>
          <a:p>
            <a:r>
              <a:rPr lang="en-US" dirty="0"/>
              <a:t>School A has a maximum quota of 1 special needs student, a maximum quota of 1 high-income student, and uses top-down processing.</a:t>
            </a:r>
          </a:p>
          <a:p>
            <a:pPr marL="457200" lvl="1" indent="0">
              <a:buNone/>
            </a:pPr>
            <a:r>
              <a:rPr lang="en-US" dirty="0"/>
              <a:t>Priority Ranking:</a:t>
            </a:r>
            <a:r>
              <a:rPr lang="en-US" b="1" dirty="0"/>
              <a:t> 1 (H), 2 (H+ S), 3 (S), 4, 5</a:t>
            </a:r>
          </a:p>
          <a:p>
            <a:r>
              <a:rPr lang="en-US" dirty="0"/>
              <a:t>School B admits the two highest priority students.</a:t>
            </a:r>
          </a:p>
          <a:p>
            <a:pPr marL="457200" lvl="1" indent="0">
              <a:buNone/>
            </a:pPr>
            <a:r>
              <a:rPr lang="en-US" dirty="0"/>
              <a:t>Priority Ranking:</a:t>
            </a:r>
            <a:r>
              <a:rPr lang="en-US" b="1" dirty="0"/>
              <a:t> 5, 3, 1, 2, 4</a:t>
            </a:r>
            <a:endParaRPr lang="en-US" dirty="0"/>
          </a:p>
        </p:txBody>
      </p:sp>
      <p:sp>
        <p:nvSpPr>
          <p:cNvPr id="4" name="Slide Number Placeholder 3">
            <a:extLst>
              <a:ext uri="{FF2B5EF4-FFF2-40B4-BE49-F238E27FC236}">
                <a16:creationId xmlns:a16="http://schemas.microsoft.com/office/drawing/2014/main" id="{CEA8A298-3748-5343-B716-22E25F54CAC2}"/>
              </a:ext>
            </a:extLst>
          </p:cNvPr>
          <p:cNvSpPr>
            <a:spLocks noGrp="1"/>
          </p:cNvSpPr>
          <p:nvPr>
            <p:ph type="sldNum" sz="quarter" idx="12"/>
          </p:nvPr>
        </p:nvSpPr>
        <p:spPr/>
        <p:txBody>
          <a:bodyPr/>
          <a:lstStyle/>
          <a:p>
            <a:fld id="{9E969584-4773-A84E-8391-EEC4BE76D611}" type="slidenum">
              <a:rPr lang="en-US" smtClean="0"/>
              <a:t>17</a:t>
            </a:fld>
            <a:endParaRPr lang="en-US"/>
          </a:p>
        </p:txBody>
      </p:sp>
      <p:graphicFrame>
        <p:nvGraphicFramePr>
          <p:cNvPr id="5" name="Table 6">
            <a:extLst>
              <a:ext uri="{FF2B5EF4-FFF2-40B4-BE49-F238E27FC236}">
                <a16:creationId xmlns:a16="http://schemas.microsoft.com/office/drawing/2014/main" id="{296CFDE5-2EB8-522C-96A2-B9E751824F72}"/>
              </a:ext>
            </a:extLst>
          </p:cNvPr>
          <p:cNvGraphicFramePr>
            <a:graphicFrameLocks noGrp="1"/>
          </p:cNvGraphicFramePr>
          <p:nvPr/>
        </p:nvGraphicFramePr>
        <p:xfrm>
          <a:off x="5266404" y="4764609"/>
          <a:ext cx="3357280" cy="1554480"/>
        </p:xfrm>
        <a:graphic>
          <a:graphicData uri="http://schemas.openxmlformats.org/drawingml/2006/table">
            <a:tbl>
              <a:tblPr firstRow="1" bandRow="1">
                <a:tableStyleId>{5C22544A-7EE6-4342-B048-85BDC9FD1C3A}</a:tableStyleId>
              </a:tblPr>
              <a:tblGrid>
                <a:gridCol w="671456">
                  <a:extLst>
                    <a:ext uri="{9D8B030D-6E8A-4147-A177-3AD203B41FA5}">
                      <a16:colId xmlns:a16="http://schemas.microsoft.com/office/drawing/2014/main" val="3017059820"/>
                    </a:ext>
                  </a:extLst>
                </a:gridCol>
                <a:gridCol w="671456">
                  <a:extLst>
                    <a:ext uri="{9D8B030D-6E8A-4147-A177-3AD203B41FA5}">
                      <a16:colId xmlns:a16="http://schemas.microsoft.com/office/drawing/2014/main" val="1953889636"/>
                    </a:ext>
                  </a:extLst>
                </a:gridCol>
                <a:gridCol w="671456">
                  <a:extLst>
                    <a:ext uri="{9D8B030D-6E8A-4147-A177-3AD203B41FA5}">
                      <a16:colId xmlns:a16="http://schemas.microsoft.com/office/drawing/2014/main" val="224615630"/>
                    </a:ext>
                  </a:extLst>
                </a:gridCol>
                <a:gridCol w="671456">
                  <a:extLst>
                    <a:ext uri="{9D8B030D-6E8A-4147-A177-3AD203B41FA5}">
                      <a16:colId xmlns:a16="http://schemas.microsoft.com/office/drawing/2014/main" val="66161902"/>
                    </a:ext>
                  </a:extLst>
                </a:gridCol>
                <a:gridCol w="671456">
                  <a:extLst>
                    <a:ext uri="{9D8B030D-6E8A-4147-A177-3AD203B41FA5}">
                      <a16:colId xmlns:a16="http://schemas.microsoft.com/office/drawing/2014/main" val="3681807354"/>
                    </a:ext>
                  </a:extLst>
                </a:gridCol>
              </a:tblGrid>
              <a:tr h="370840">
                <a:tc>
                  <a:txBody>
                    <a:bodyPr/>
                    <a:lstStyle/>
                    <a:p>
                      <a:pPr algn="ctr"/>
                      <a:r>
                        <a:rPr lang="es-ES_tradnl" sz="2800" dirty="0"/>
                        <a:t>1</a:t>
                      </a:r>
                    </a:p>
                  </a:txBody>
                  <a:tcPr/>
                </a:tc>
                <a:tc>
                  <a:txBody>
                    <a:bodyPr/>
                    <a:lstStyle/>
                    <a:p>
                      <a:pPr algn="ctr"/>
                      <a:r>
                        <a:rPr lang="es-ES_tradnl" sz="2800" dirty="0"/>
                        <a:t>2</a:t>
                      </a:r>
                    </a:p>
                  </a:txBody>
                  <a:tcPr/>
                </a:tc>
                <a:tc>
                  <a:txBody>
                    <a:bodyPr/>
                    <a:lstStyle/>
                    <a:p>
                      <a:pPr algn="ctr"/>
                      <a:r>
                        <a:rPr lang="es-ES_tradnl" sz="2800" dirty="0"/>
                        <a:t>3</a:t>
                      </a:r>
                    </a:p>
                  </a:txBody>
                  <a:tcPr/>
                </a:tc>
                <a:tc>
                  <a:txBody>
                    <a:bodyPr/>
                    <a:lstStyle/>
                    <a:p>
                      <a:pPr algn="ctr"/>
                      <a:r>
                        <a:rPr lang="es-ES_tradnl" sz="2800" dirty="0"/>
                        <a:t>4</a:t>
                      </a:r>
                    </a:p>
                  </a:txBody>
                  <a:tcPr/>
                </a:tc>
                <a:tc>
                  <a:txBody>
                    <a:bodyPr/>
                    <a:lstStyle/>
                    <a:p>
                      <a:pPr algn="ctr"/>
                      <a:r>
                        <a:rPr lang="es-ES_tradnl" sz="2800" dirty="0"/>
                        <a:t>5</a:t>
                      </a:r>
                    </a:p>
                  </a:txBody>
                  <a:tcPr/>
                </a:tc>
                <a:extLst>
                  <a:ext uri="{0D108BD9-81ED-4DB2-BD59-A6C34878D82A}">
                    <a16:rowId xmlns:a16="http://schemas.microsoft.com/office/drawing/2014/main" val="1569161628"/>
                  </a:ext>
                </a:extLst>
              </a:tr>
              <a:tr h="370840">
                <a:tc>
                  <a:txBody>
                    <a:bodyPr/>
                    <a:lstStyle/>
                    <a:p>
                      <a:pPr algn="ctr"/>
                      <a:r>
                        <a:rPr lang="es-ES_tradnl" sz="2800" dirty="0"/>
                        <a:t>B</a:t>
                      </a:r>
                    </a:p>
                  </a:txBody>
                  <a:tcPr/>
                </a:tc>
                <a:tc>
                  <a:txBody>
                    <a:bodyPr/>
                    <a:lstStyle/>
                    <a:p>
                      <a:pPr algn="ctr"/>
                      <a:r>
                        <a:rPr lang="es-ES_tradnl" sz="2800" dirty="0"/>
                        <a:t>A</a:t>
                      </a:r>
                    </a:p>
                  </a:txBody>
                  <a:tcPr/>
                </a:tc>
                <a:tc>
                  <a:txBody>
                    <a:bodyPr/>
                    <a:lstStyle/>
                    <a:p>
                      <a:pPr algn="ctr"/>
                      <a:r>
                        <a:rPr lang="es-ES_tradnl" sz="2800" dirty="0"/>
                        <a:t>A</a:t>
                      </a:r>
                    </a:p>
                  </a:txBody>
                  <a:tcPr>
                    <a:solidFill>
                      <a:schemeClr val="accent6">
                        <a:lumMod val="40000"/>
                        <a:lumOff val="60000"/>
                      </a:schemeClr>
                    </a:solidFill>
                  </a:tcPr>
                </a:tc>
                <a:tc>
                  <a:txBody>
                    <a:bodyPr/>
                    <a:lstStyle/>
                    <a:p>
                      <a:pPr algn="ctr"/>
                      <a:r>
                        <a:rPr lang="es-ES_tradnl" sz="2800" dirty="0"/>
                        <a:t>A</a:t>
                      </a:r>
                    </a:p>
                  </a:txBody>
                  <a:tcPr/>
                </a:tc>
                <a:tc>
                  <a:txBody>
                    <a:bodyPr/>
                    <a:lstStyle/>
                    <a:p>
                      <a:pPr algn="ctr"/>
                      <a:r>
                        <a:rPr lang="es-ES_tradnl" sz="2800" dirty="0"/>
                        <a:t>B</a:t>
                      </a:r>
                    </a:p>
                  </a:txBody>
                  <a:tcPr>
                    <a:solidFill>
                      <a:schemeClr val="accent6">
                        <a:lumMod val="40000"/>
                        <a:lumOff val="60000"/>
                      </a:schemeClr>
                    </a:solidFill>
                  </a:tcPr>
                </a:tc>
                <a:extLst>
                  <a:ext uri="{0D108BD9-81ED-4DB2-BD59-A6C34878D82A}">
                    <a16:rowId xmlns:a16="http://schemas.microsoft.com/office/drawing/2014/main" val="1117835661"/>
                  </a:ext>
                </a:extLst>
              </a:tr>
              <a:tr h="370840">
                <a:tc>
                  <a:txBody>
                    <a:bodyPr/>
                    <a:lstStyle/>
                    <a:p>
                      <a:pPr algn="ctr"/>
                      <a:r>
                        <a:rPr lang="es-ES_tradnl" sz="2800" dirty="0"/>
                        <a:t>A</a:t>
                      </a:r>
                    </a:p>
                  </a:txBody>
                  <a:tcPr>
                    <a:solidFill>
                      <a:schemeClr val="accent6">
                        <a:lumMod val="40000"/>
                        <a:lumOff val="60000"/>
                      </a:schemeClr>
                    </a:solidFill>
                  </a:tcPr>
                </a:tc>
                <a:tc>
                  <a:txBody>
                    <a:bodyPr/>
                    <a:lstStyle/>
                    <a:p>
                      <a:pPr algn="ctr"/>
                      <a:r>
                        <a:rPr lang="es-ES_tradnl" sz="2800" dirty="0"/>
                        <a:t>B</a:t>
                      </a:r>
                    </a:p>
                  </a:txBody>
                  <a:tcPr>
                    <a:solidFill>
                      <a:schemeClr val="accent6">
                        <a:lumMod val="40000"/>
                        <a:lumOff val="60000"/>
                      </a:schemeClr>
                    </a:solidFill>
                  </a:tcPr>
                </a:tc>
                <a:tc>
                  <a:txBody>
                    <a:bodyPr/>
                    <a:lstStyle/>
                    <a:p>
                      <a:pPr algn="ctr"/>
                      <a:r>
                        <a:rPr lang="es-ES_tradnl" sz="2800" dirty="0"/>
                        <a:t>B</a:t>
                      </a:r>
                    </a:p>
                  </a:txBody>
                  <a:tcPr/>
                </a:tc>
                <a:tc>
                  <a:txBody>
                    <a:bodyPr/>
                    <a:lstStyle/>
                    <a:p>
                      <a:pPr algn="ctr"/>
                      <a:r>
                        <a:rPr lang="es-ES_tradnl" sz="2800" dirty="0"/>
                        <a:t>B</a:t>
                      </a:r>
                    </a:p>
                  </a:txBody>
                  <a:tcPr/>
                </a:tc>
                <a:tc>
                  <a:txBody>
                    <a:bodyPr/>
                    <a:lstStyle/>
                    <a:p>
                      <a:pPr algn="ctr"/>
                      <a:r>
                        <a:rPr lang="es-ES_tradnl" sz="2800" dirty="0"/>
                        <a:t>A</a:t>
                      </a:r>
                    </a:p>
                  </a:txBody>
                  <a:tcPr/>
                </a:tc>
                <a:extLst>
                  <a:ext uri="{0D108BD9-81ED-4DB2-BD59-A6C34878D82A}">
                    <a16:rowId xmlns:a16="http://schemas.microsoft.com/office/drawing/2014/main" val="396366753"/>
                  </a:ext>
                </a:extLst>
              </a:tr>
            </a:tbl>
          </a:graphicData>
        </a:graphic>
      </p:graphicFrame>
      <p:sp>
        <p:nvSpPr>
          <p:cNvPr id="11" name="TextBox 10">
            <a:extLst>
              <a:ext uri="{FF2B5EF4-FFF2-40B4-BE49-F238E27FC236}">
                <a16:creationId xmlns:a16="http://schemas.microsoft.com/office/drawing/2014/main" id="{DD1A07B2-386F-BD15-DBD5-C0BCBCBC6700}"/>
              </a:ext>
            </a:extLst>
          </p:cNvPr>
          <p:cNvSpPr txBox="1"/>
          <p:nvPr/>
        </p:nvSpPr>
        <p:spPr>
          <a:xfrm>
            <a:off x="5162119" y="6356350"/>
            <a:ext cx="3720890" cy="523220"/>
          </a:xfrm>
          <a:prstGeom prst="rect">
            <a:avLst/>
          </a:prstGeom>
          <a:noFill/>
        </p:spPr>
        <p:txBody>
          <a:bodyPr wrap="none" rtlCol="0">
            <a:spAutoFit/>
          </a:bodyPr>
          <a:lstStyle/>
          <a:p>
            <a:r>
              <a:rPr lang="es-ES_tradnl" sz="2800" dirty="0"/>
              <a:t>(II) </a:t>
            </a:r>
            <a:r>
              <a:rPr lang="es-ES_tradnl" sz="2800" dirty="0" err="1"/>
              <a:t>Rejections</a:t>
            </a:r>
            <a:r>
              <a:rPr lang="es-ES_tradnl" sz="2800" dirty="0"/>
              <a:t> can </a:t>
            </a:r>
            <a:r>
              <a:rPr lang="es-ES_tradnl" sz="2800" dirty="0" err="1"/>
              <a:t>revert</a:t>
            </a:r>
            <a:endParaRPr lang="es-ES_tradnl" sz="2800" dirty="0"/>
          </a:p>
        </p:txBody>
      </p:sp>
      <p:sp>
        <p:nvSpPr>
          <p:cNvPr id="12" name="TextBox 11">
            <a:extLst>
              <a:ext uri="{FF2B5EF4-FFF2-40B4-BE49-F238E27FC236}">
                <a16:creationId xmlns:a16="http://schemas.microsoft.com/office/drawing/2014/main" id="{B3EAB3E8-E09B-B785-B605-D3588EA9CE22}"/>
              </a:ext>
            </a:extLst>
          </p:cNvPr>
          <p:cNvSpPr txBox="1"/>
          <p:nvPr/>
        </p:nvSpPr>
        <p:spPr>
          <a:xfrm>
            <a:off x="1551618" y="6356350"/>
            <a:ext cx="3345981" cy="523220"/>
          </a:xfrm>
          <a:prstGeom prst="rect">
            <a:avLst/>
          </a:prstGeom>
          <a:noFill/>
        </p:spPr>
        <p:txBody>
          <a:bodyPr wrap="none" rtlCol="0">
            <a:spAutoFit/>
          </a:bodyPr>
          <a:lstStyle/>
          <a:p>
            <a:r>
              <a:rPr lang="es-ES_tradnl" sz="2800" dirty="0"/>
              <a:t>(I) </a:t>
            </a:r>
            <a:r>
              <a:rPr lang="es-ES_tradnl" sz="2800" dirty="0" err="1"/>
              <a:t>Rejections</a:t>
            </a:r>
            <a:r>
              <a:rPr lang="es-ES_tradnl" sz="2800" dirty="0"/>
              <a:t> are final</a:t>
            </a:r>
          </a:p>
        </p:txBody>
      </p:sp>
      <p:sp>
        <p:nvSpPr>
          <p:cNvPr id="7" name="TextBox 6">
            <a:extLst>
              <a:ext uri="{FF2B5EF4-FFF2-40B4-BE49-F238E27FC236}">
                <a16:creationId xmlns:a16="http://schemas.microsoft.com/office/drawing/2014/main" id="{A1619F11-2029-8877-5974-A161E2E124FF}"/>
              </a:ext>
            </a:extLst>
          </p:cNvPr>
          <p:cNvSpPr txBox="1"/>
          <p:nvPr/>
        </p:nvSpPr>
        <p:spPr>
          <a:xfrm>
            <a:off x="5226421" y="3829573"/>
            <a:ext cx="3592286" cy="954107"/>
          </a:xfrm>
          <a:prstGeom prst="rect">
            <a:avLst/>
          </a:prstGeom>
          <a:noFill/>
        </p:spPr>
        <p:txBody>
          <a:bodyPr wrap="square" rtlCol="0">
            <a:spAutoFit/>
          </a:bodyPr>
          <a:lstStyle/>
          <a:p>
            <a:r>
              <a:rPr lang="es-ES_tradnl" sz="2800" dirty="0" err="1">
                <a:solidFill>
                  <a:srgbClr val="FF0000"/>
                </a:solidFill>
              </a:rPr>
              <a:t>School</a:t>
            </a:r>
            <a:r>
              <a:rPr lang="es-ES_tradnl" sz="2800" dirty="0">
                <a:solidFill>
                  <a:srgbClr val="FF0000"/>
                </a:solidFill>
              </a:rPr>
              <a:t> B </a:t>
            </a:r>
            <a:r>
              <a:rPr lang="es-ES_tradnl" sz="2800" dirty="0" err="1">
                <a:solidFill>
                  <a:srgbClr val="FF0000"/>
                </a:solidFill>
              </a:rPr>
              <a:t>prefers</a:t>
            </a:r>
            <a:r>
              <a:rPr lang="es-ES_tradnl" sz="2800" dirty="0">
                <a:solidFill>
                  <a:srgbClr val="FF0000"/>
                </a:solidFill>
              </a:rPr>
              <a:t> {1, 5}, and 1 </a:t>
            </a:r>
            <a:r>
              <a:rPr lang="es-ES_tradnl" sz="2800" dirty="0" err="1">
                <a:solidFill>
                  <a:srgbClr val="FF0000"/>
                </a:solidFill>
              </a:rPr>
              <a:t>prefers</a:t>
            </a:r>
            <a:r>
              <a:rPr lang="es-ES_tradnl" sz="2800" dirty="0">
                <a:solidFill>
                  <a:srgbClr val="FF0000"/>
                </a:solidFill>
              </a:rPr>
              <a:t> B.</a:t>
            </a:r>
          </a:p>
        </p:txBody>
      </p:sp>
      <p:sp>
        <p:nvSpPr>
          <p:cNvPr id="13" name="TextBox 12">
            <a:extLst>
              <a:ext uri="{FF2B5EF4-FFF2-40B4-BE49-F238E27FC236}">
                <a16:creationId xmlns:a16="http://schemas.microsoft.com/office/drawing/2014/main" id="{A4028259-7CB7-165C-141F-8CF587BF1003}"/>
              </a:ext>
            </a:extLst>
          </p:cNvPr>
          <p:cNvSpPr txBox="1"/>
          <p:nvPr/>
        </p:nvSpPr>
        <p:spPr>
          <a:xfrm>
            <a:off x="1380522" y="3825384"/>
            <a:ext cx="3592286" cy="954107"/>
          </a:xfrm>
          <a:prstGeom prst="rect">
            <a:avLst/>
          </a:prstGeom>
          <a:noFill/>
        </p:spPr>
        <p:txBody>
          <a:bodyPr wrap="square">
            <a:spAutoFit/>
          </a:bodyPr>
          <a:lstStyle/>
          <a:p>
            <a:r>
              <a:rPr lang="es-ES_tradnl" sz="2800" dirty="0" err="1">
                <a:solidFill>
                  <a:srgbClr val="FF0000"/>
                </a:solidFill>
              </a:rPr>
              <a:t>School</a:t>
            </a:r>
            <a:r>
              <a:rPr lang="es-ES_tradnl" sz="2800" dirty="0">
                <a:solidFill>
                  <a:srgbClr val="FF0000"/>
                </a:solidFill>
              </a:rPr>
              <a:t> A </a:t>
            </a:r>
            <a:r>
              <a:rPr lang="es-ES_tradnl" sz="2800" dirty="0" err="1">
                <a:solidFill>
                  <a:srgbClr val="FF0000"/>
                </a:solidFill>
              </a:rPr>
              <a:t>prefers</a:t>
            </a:r>
            <a:r>
              <a:rPr lang="es-ES_tradnl" sz="2800" dirty="0">
                <a:solidFill>
                  <a:srgbClr val="FF0000"/>
                </a:solidFill>
              </a:rPr>
              <a:t> {1, 3}, and 3 </a:t>
            </a:r>
            <a:r>
              <a:rPr lang="es-ES_tradnl" sz="2800" dirty="0" err="1">
                <a:solidFill>
                  <a:srgbClr val="FF0000"/>
                </a:solidFill>
              </a:rPr>
              <a:t>prefers</a:t>
            </a:r>
            <a:r>
              <a:rPr lang="es-ES_tradnl" sz="2800" dirty="0">
                <a:solidFill>
                  <a:srgbClr val="FF0000"/>
                </a:solidFill>
              </a:rPr>
              <a:t> A.</a:t>
            </a:r>
          </a:p>
        </p:txBody>
      </p:sp>
      <p:graphicFrame>
        <p:nvGraphicFramePr>
          <p:cNvPr id="14" name="Table 6">
            <a:extLst>
              <a:ext uri="{FF2B5EF4-FFF2-40B4-BE49-F238E27FC236}">
                <a16:creationId xmlns:a16="http://schemas.microsoft.com/office/drawing/2014/main" id="{812F8CDC-490B-1830-38DB-2DFF059EA8C7}"/>
              </a:ext>
            </a:extLst>
          </p:cNvPr>
          <p:cNvGraphicFramePr>
            <a:graphicFrameLocks noGrp="1"/>
          </p:cNvGraphicFramePr>
          <p:nvPr>
            <p:extLst>
              <p:ext uri="{D42A27DB-BD31-4B8C-83A1-F6EECF244321}">
                <p14:modId xmlns:p14="http://schemas.microsoft.com/office/powerpoint/2010/main" val="900933313"/>
              </p:ext>
            </p:extLst>
          </p:nvPr>
        </p:nvGraphicFramePr>
        <p:xfrm>
          <a:off x="1456970" y="4743039"/>
          <a:ext cx="3357280" cy="1554480"/>
        </p:xfrm>
        <a:graphic>
          <a:graphicData uri="http://schemas.openxmlformats.org/drawingml/2006/table">
            <a:tbl>
              <a:tblPr firstRow="1" bandRow="1">
                <a:tableStyleId>{5C22544A-7EE6-4342-B048-85BDC9FD1C3A}</a:tableStyleId>
              </a:tblPr>
              <a:tblGrid>
                <a:gridCol w="671456">
                  <a:extLst>
                    <a:ext uri="{9D8B030D-6E8A-4147-A177-3AD203B41FA5}">
                      <a16:colId xmlns:a16="http://schemas.microsoft.com/office/drawing/2014/main" val="3017059820"/>
                    </a:ext>
                  </a:extLst>
                </a:gridCol>
                <a:gridCol w="671456">
                  <a:extLst>
                    <a:ext uri="{9D8B030D-6E8A-4147-A177-3AD203B41FA5}">
                      <a16:colId xmlns:a16="http://schemas.microsoft.com/office/drawing/2014/main" val="1953889636"/>
                    </a:ext>
                  </a:extLst>
                </a:gridCol>
                <a:gridCol w="671456">
                  <a:extLst>
                    <a:ext uri="{9D8B030D-6E8A-4147-A177-3AD203B41FA5}">
                      <a16:colId xmlns:a16="http://schemas.microsoft.com/office/drawing/2014/main" val="224615630"/>
                    </a:ext>
                  </a:extLst>
                </a:gridCol>
                <a:gridCol w="671456">
                  <a:extLst>
                    <a:ext uri="{9D8B030D-6E8A-4147-A177-3AD203B41FA5}">
                      <a16:colId xmlns:a16="http://schemas.microsoft.com/office/drawing/2014/main" val="66161902"/>
                    </a:ext>
                  </a:extLst>
                </a:gridCol>
                <a:gridCol w="671456">
                  <a:extLst>
                    <a:ext uri="{9D8B030D-6E8A-4147-A177-3AD203B41FA5}">
                      <a16:colId xmlns:a16="http://schemas.microsoft.com/office/drawing/2014/main" val="3681807354"/>
                    </a:ext>
                  </a:extLst>
                </a:gridCol>
              </a:tblGrid>
              <a:tr h="370840">
                <a:tc>
                  <a:txBody>
                    <a:bodyPr/>
                    <a:lstStyle/>
                    <a:p>
                      <a:pPr algn="ctr"/>
                      <a:r>
                        <a:rPr lang="es-ES_tradnl" sz="2800" dirty="0"/>
                        <a:t>1</a:t>
                      </a:r>
                    </a:p>
                  </a:txBody>
                  <a:tcPr/>
                </a:tc>
                <a:tc>
                  <a:txBody>
                    <a:bodyPr/>
                    <a:lstStyle/>
                    <a:p>
                      <a:pPr algn="ctr"/>
                      <a:r>
                        <a:rPr lang="es-ES_tradnl" sz="2800" dirty="0"/>
                        <a:t>2</a:t>
                      </a:r>
                    </a:p>
                  </a:txBody>
                  <a:tcPr/>
                </a:tc>
                <a:tc>
                  <a:txBody>
                    <a:bodyPr/>
                    <a:lstStyle/>
                    <a:p>
                      <a:pPr algn="ctr"/>
                      <a:r>
                        <a:rPr lang="es-ES_tradnl" sz="2800" dirty="0"/>
                        <a:t>3</a:t>
                      </a:r>
                    </a:p>
                  </a:txBody>
                  <a:tcPr/>
                </a:tc>
                <a:tc>
                  <a:txBody>
                    <a:bodyPr/>
                    <a:lstStyle/>
                    <a:p>
                      <a:pPr algn="ctr"/>
                      <a:r>
                        <a:rPr lang="es-ES_tradnl" sz="2800" dirty="0"/>
                        <a:t>4</a:t>
                      </a:r>
                    </a:p>
                  </a:txBody>
                  <a:tcPr/>
                </a:tc>
                <a:tc>
                  <a:txBody>
                    <a:bodyPr/>
                    <a:lstStyle/>
                    <a:p>
                      <a:pPr algn="ctr"/>
                      <a:r>
                        <a:rPr lang="es-ES_tradnl" sz="2800" dirty="0"/>
                        <a:t>5</a:t>
                      </a:r>
                    </a:p>
                  </a:txBody>
                  <a:tcPr/>
                </a:tc>
                <a:extLst>
                  <a:ext uri="{0D108BD9-81ED-4DB2-BD59-A6C34878D82A}">
                    <a16:rowId xmlns:a16="http://schemas.microsoft.com/office/drawing/2014/main" val="1569161628"/>
                  </a:ext>
                </a:extLst>
              </a:tr>
              <a:tr h="370840">
                <a:tc>
                  <a:txBody>
                    <a:bodyPr/>
                    <a:lstStyle/>
                    <a:p>
                      <a:pPr algn="ctr"/>
                      <a:r>
                        <a:rPr lang="es-ES_tradnl" sz="2800" dirty="0"/>
                        <a:t>B</a:t>
                      </a:r>
                    </a:p>
                  </a:txBody>
                  <a:tcPr/>
                </a:tc>
                <a:tc>
                  <a:txBody>
                    <a:bodyPr/>
                    <a:lstStyle/>
                    <a:p>
                      <a:pPr algn="ctr"/>
                      <a:r>
                        <a:rPr lang="es-ES_tradnl" sz="2800" dirty="0"/>
                        <a:t>A</a:t>
                      </a:r>
                    </a:p>
                  </a:txBody>
                  <a:tcPr/>
                </a:tc>
                <a:tc>
                  <a:txBody>
                    <a:bodyPr/>
                    <a:lstStyle/>
                    <a:p>
                      <a:pPr algn="ctr"/>
                      <a:r>
                        <a:rPr lang="es-ES_tradnl" sz="2800" dirty="0"/>
                        <a:t>A</a:t>
                      </a:r>
                    </a:p>
                  </a:txBody>
                  <a:tcPr/>
                </a:tc>
                <a:tc>
                  <a:txBody>
                    <a:bodyPr/>
                    <a:lstStyle/>
                    <a:p>
                      <a:pPr algn="ctr"/>
                      <a:r>
                        <a:rPr lang="es-ES_tradnl" sz="2800" dirty="0"/>
                        <a:t>A</a:t>
                      </a:r>
                    </a:p>
                  </a:txBody>
                  <a:tcPr>
                    <a:solidFill>
                      <a:schemeClr val="accent6">
                        <a:lumMod val="40000"/>
                        <a:lumOff val="60000"/>
                      </a:schemeClr>
                    </a:solidFill>
                  </a:tcPr>
                </a:tc>
                <a:tc>
                  <a:txBody>
                    <a:bodyPr/>
                    <a:lstStyle/>
                    <a:p>
                      <a:pPr algn="ctr"/>
                      <a:r>
                        <a:rPr lang="es-ES_tradnl" sz="2800" dirty="0"/>
                        <a:t>B</a:t>
                      </a:r>
                    </a:p>
                  </a:txBody>
                  <a:tcPr>
                    <a:solidFill>
                      <a:schemeClr val="accent6">
                        <a:lumMod val="40000"/>
                        <a:lumOff val="60000"/>
                      </a:schemeClr>
                    </a:solidFill>
                  </a:tcPr>
                </a:tc>
                <a:extLst>
                  <a:ext uri="{0D108BD9-81ED-4DB2-BD59-A6C34878D82A}">
                    <a16:rowId xmlns:a16="http://schemas.microsoft.com/office/drawing/2014/main" val="1117835661"/>
                  </a:ext>
                </a:extLst>
              </a:tr>
              <a:tr h="370840">
                <a:tc>
                  <a:txBody>
                    <a:bodyPr/>
                    <a:lstStyle/>
                    <a:p>
                      <a:pPr algn="ctr"/>
                      <a:r>
                        <a:rPr lang="es-ES_tradnl" sz="2800" dirty="0"/>
                        <a:t>A</a:t>
                      </a:r>
                    </a:p>
                  </a:txBody>
                  <a:tcPr>
                    <a:solidFill>
                      <a:schemeClr val="accent6">
                        <a:lumMod val="40000"/>
                        <a:lumOff val="60000"/>
                      </a:schemeClr>
                    </a:solidFill>
                  </a:tcPr>
                </a:tc>
                <a:tc>
                  <a:txBody>
                    <a:bodyPr/>
                    <a:lstStyle/>
                    <a:p>
                      <a:pPr algn="ctr"/>
                      <a:r>
                        <a:rPr lang="es-ES_tradnl" sz="2800" dirty="0"/>
                        <a:t>B</a:t>
                      </a:r>
                    </a:p>
                  </a:txBody>
                  <a:tcPr/>
                </a:tc>
                <a:tc>
                  <a:txBody>
                    <a:bodyPr/>
                    <a:lstStyle/>
                    <a:p>
                      <a:pPr algn="ctr"/>
                      <a:r>
                        <a:rPr lang="es-ES_tradnl" sz="2800" dirty="0"/>
                        <a:t>B</a:t>
                      </a:r>
                    </a:p>
                  </a:txBody>
                  <a:tcPr>
                    <a:solidFill>
                      <a:schemeClr val="accent6">
                        <a:lumMod val="40000"/>
                        <a:lumOff val="60000"/>
                      </a:schemeClr>
                    </a:solidFill>
                  </a:tcPr>
                </a:tc>
                <a:tc>
                  <a:txBody>
                    <a:bodyPr/>
                    <a:lstStyle/>
                    <a:p>
                      <a:pPr algn="ctr"/>
                      <a:r>
                        <a:rPr lang="es-ES_tradnl" sz="2800" dirty="0"/>
                        <a:t>B</a:t>
                      </a:r>
                    </a:p>
                  </a:txBody>
                  <a:tcPr/>
                </a:tc>
                <a:tc>
                  <a:txBody>
                    <a:bodyPr/>
                    <a:lstStyle/>
                    <a:p>
                      <a:pPr algn="ctr"/>
                      <a:r>
                        <a:rPr lang="es-ES_tradnl" sz="2800" dirty="0"/>
                        <a:t>A</a:t>
                      </a:r>
                    </a:p>
                  </a:txBody>
                  <a:tcPr/>
                </a:tc>
                <a:extLst>
                  <a:ext uri="{0D108BD9-81ED-4DB2-BD59-A6C34878D82A}">
                    <a16:rowId xmlns:a16="http://schemas.microsoft.com/office/drawing/2014/main" val="396366753"/>
                  </a:ext>
                </a:extLst>
              </a:tr>
            </a:tbl>
          </a:graphicData>
        </a:graphic>
      </p:graphicFrame>
    </p:spTree>
    <p:extLst>
      <p:ext uri="{BB962C8B-B14F-4D97-AF65-F5344CB8AC3E}">
        <p14:creationId xmlns:p14="http://schemas.microsoft.com/office/powerpoint/2010/main" val="6524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FE45-A826-2D4C-9DF4-E9C3B27C7CC1}"/>
              </a:ext>
            </a:extLst>
          </p:cNvPr>
          <p:cNvSpPr>
            <a:spLocks noGrp="1"/>
          </p:cNvSpPr>
          <p:nvPr>
            <p:ph type="title"/>
          </p:nvPr>
        </p:nvSpPr>
        <p:spPr/>
        <p:txBody>
          <a:bodyPr/>
          <a:lstStyle/>
          <a:p>
            <a:r>
              <a:rPr lang="en-US" dirty="0"/>
              <a:t>Generalized Definition of Stability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C2FADD-6E53-C549-BD3A-757AEA6A0141}"/>
                  </a:ext>
                </a:extLst>
              </p:cNvPr>
              <p:cNvSpPr>
                <a:spLocks noGrp="1"/>
              </p:cNvSpPr>
              <p:nvPr>
                <p:ph idx="1"/>
              </p:nvPr>
            </p:nvSpPr>
            <p:spPr>
              <a:xfrm>
                <a:off x="838200" y="2799402"/>
                <a:ext cx="10277104" cy="3280764"/>
              </a:xfrm>
              <a:solidFill>
                <a:schemeClr val="accent1">
                  <a:lumMod val="20000"/>
                  <a:lumOff val="80000"/>
                </a:schemeClr>
              </a:solidFill>
            </p:spPr>
            <p:txBody>
              <a:bodyPr>
                <a:normAutofit/>
              </a:bodyPr>
              <a:lstStyle/>
              <a:p>
                <a:pPr marL="514350" indent="-514350">
                  <a:buFont typeface="+mj-lt"/>
                  <a:buAutoNum type="arabicPeriod"/>
                </a:pPr>
                <a:r>
                  <a:rPr lang="en-US" dirty="0"/>
                  <a:t> </a:t>
                </a:r>
                <a14:m>
                  <m:oMath xmlns:m="http://schemas.openxmlformats.org/officeDocument/2006/math">
                    <m:r>
                      <a:rPr lang="en-US" i="1">
                        <a:latin typeface="Cambria Math" panose="02040503050406030204" pitchFamily="18" charset="0"/>
                      </a:rPr>
                      <m:t>𝑀</m:t>
                    </m:r>
                  </m:oMath>
                </a14:m>
                <a:r>
                  <a:rPr lang="en-US" dirty="0"/>
                  <a:t> </a:t>
                </a:r>
                <a:r>
                  <a:rPr lang="en-US" b="1" dirty="0"/>
                  <a:t>blocked by </a:t>
                </a:r>
                <a14:m>
                  <m:oMath xmlns:m="http://schemas.openxmlformats.org/officeDocument/2006/math">
                    <m:r>
                      <a:rPr lang="en-US" b="1" i="1" smtClean="0">
                        <a:latin typeface="Cambria Math" panose="02040503050406030204" pitchFamily="18" charset="0"/>
                      </a:rPr>
                      <m:t>𝒔</m:t>
                    </m:r>
                  </m:oMath>
                </a14:m>
                <a:r>
                  <a:rPr lang="en-US" b="1" dirty="0"/>
                  <a:t> </a:t>
                </a:r>
                <a:r>
                  <a:rPr lang="en-US" dirty="0"/>
                  <a:t>if </a:t>
                </a:r>
                <a14:m>
                  <m:oMath xmlns:m="http://schemas.openxmlformats.org/officeDocument/2006/math">
                    <m:r>
                      <a:rPr lang="en-US" i="1">
                        <a:latin typeface="Cambria Math" panose="02040503050406030204" pitchFamily="18" charset="0"/>
                      </a:rPr>
                      <m:t>𝑠</m:t>
                    </m:r>
                  </m:oMath>
                </a14:m>
                <a:r>
                  <a:rPr lang="en-US" dirty="0"/>
                  <a:t> prefers to be unassigned.</a:t>
                </a:r>
              </a:p>
              <a:p>
                <a:pPr marL="514350" indent="-514350">
                  <a:buFont typeface="+mj-lt"/>
                  <a:buAutoNum type="arabicPeriod"/>
                </a:pPr>
                <a:r>
                  <a:rPr lang="en-US" dirty="0"/>
                  <a:t> </a:t>
                </a:r>
                <a14:m>
                  <m:oMath xmlns:m="http://schemas.openxmlformats.org/officeDocument/2006/math">
                    <m:r>
                      <a:rPr lang="en-US" i="1">
                        <a:latin typeface="Cambria Math" panose="02040503050406030204" pitchFamily="18" charset="0"/>
                      </a:rPr>
                      <m:t>𝑀</m:t>
                    </m:r>
                  </m:oMath>
                </a14:m>
                <a:r>
                  <a:rPr lang="en-US" dirty="0"/>
                  <a:t> </a:t>
                </a:r>
                <a:r>
                  <a:rPr lang="en-US" b="1" dirty="0"/>
                  <a:t>blocked by </a:t>
                </a:r>
                <a14:m>
                  <m:oMath xmlns:m="http://schemas.openxmlformats.org/officeDocument/2006/math">
                    <m:r>
                      <a:rPr lang="en-US" b="1" i="1" smtClean="0">
                        <a:latin typeface="Cambria Math" panose="02040503050406030204" pitchFamily="18" charset="0"/>
                      </a:rPr>
                      <m:t>𝒉</m:t>
                    </m:r>
                  </m:oMath>
                </a14:m>
                <a:r>
                  <a:rPr lang="en-US" dirty="0"/>
                  <a:t> if </a:t>
                </a:r>
                <a14:m>
                  <m:oMath xmlns:m="http://schemas.openxmlformats.org/officeDocument/2006/math">
                    <m:r>
                      <a:rPr lang="en-US" i="1">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h</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h</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h</m:t>
                        </m:r>
                      </m:sub>
                    </m:sSub>
                  </m:oMath>
                </a14:m>
                <a:r>
                  <a:rPr lang="en-US" dirty="0"/>
                  <a:t>.</a:t>
                </a:r>
              </a:p>
              <a:p>
                <a:pPr marL="514350" indent="-514350">
                  <a:buFont typeface="+mj-lt"/>
                  <a:buAutoNum type="arabicPeriod"/>
                </a:pPr>
                <a:r>
                  <a:rPr lang="en-US" dirty="0"/>
                  <a:t>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 </m:t>
                    </m:r>
                  </m:oMath>
                </a14:m>
                <a:r>
                  <a:rPr lang="en-US" b="1" dirty="0"/>
                  <a:t>blocked by </a:t>
                </a:r>
                <a14:m>
                  <m:oMath xmlns:m="http://schemas.openxmlformats.org/officeDocument/2006/math">
                    <m:r>
                      <a:rPr lang="en-US" b="1" i="1" smtClean="0">
                        <a:latin typeface="Cambria Math" panose="02040503050406030204" pitchFamily="18" charset="0"/>
                      </a:rPr>
                      <m:t>𝒉</m:t>
                    </m:r>
                  </m:oMath>
                </a14:m>
                <a:r>
                  <a:rPr lang="en-US" dirty="0"/>
                  <a:t> and alternative set of students </a:t>
                </a:r>
                <a14:m>
                  <m:oMath xmlns:m="http://schemas.openxmlformats.org/officeDocument/2006/math">
                    <m:r>
                      <a:rPr lang="en-US" i="1" dirty="0" smtClean="0">
                        <a:latin typeface="Cambria Math" panose="02040503050406030204" pitchFamily="18" charset="0"/>
                      </a:rPr>
                      <m:t>𝐴</m:t>
                    </m:r>
                  </m:oMath>
                </a14:m>
                <a:r>
                  <a:rPr lang="en-US" dirty="0"/>
                  <a:t> if</a:t>
                </a:r>
              </a:p>
              <a:p>
                <a:pPr lvl="1"/>
                <a:r>
                  <a:rPr lang="en-US" dirty="0"/>
                  <a:t>Each student in </a:t>
                </a:r>
                <a14:m>
                  <m:oMath xmlns:m="http://schemas.openxmlformats.org/officeDocument/2006/math">
                    <m:r>
                      <a:rPr lang="en-US" i="1" dirty="0" smtClean="0">
                        <a:latin typeface="Cambria Math" panose="02040503050406030204" pitchFamily="18" charset="0"/>
                      </a:rPr>
                      <m:t>𝐴</m:t>
                    </m:r>
                  </m:oMath>
                </a14:m>
                <a:r>
                  <a:rPr lang="en-US" dirty="0"/>
                  <a:t> (weakly) prefers </a:t>
                </a:r>
                <a14:m>
                  <m:oMath xmlns:m="http://schemas.openxmlformats.org/officeDocument/2006/math">
                    <m:r>
                      <a:rPr lang="en-US" b="0" i="1" smtClean="0">
                        <a:latin typeface="Cambria Math" panose="02040503050406030204" pitchFamily="18" charset="0"/>
                      </a:rPr>
                      <m:t>h</m:t>
                    </m:r>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𝑠</m:t>
                        </m:r>
                      </m:sub>
                    </m:sSub>
                  </m:oMath>
                </a14:m>
                <a:endParaRPr lang="en-US" dirty="0"/>
              </a:p>
              <a:p>
                <a:pPr lvl="1"/>
                <a:r>
                  <a:rPr lang="en-US" dirty="0"/>
                  <a:t>School </a:t>
                </a:r>
                <a14:m>
                  <m:oMath xmlns:m="http://schemas.openxmlformats.org/officeDocument/2006/math">
                    <m:r>
                      <a:rPr lang="en-US" b="0" i="1" smtClean="0">
                        <a:latin typeface="Cambria Math" panose="02040503050406030204" pitchFamily="18" charset="0"/>
                      </a:rPr>
                      <m:t>h</m:t>
                    </m:r>
                  </m:oMath>
                </a14:m>
                <a:r>
                  <a:rPr lang="en-US" dirty="0"/>
                  <a:t> chooses </a:t>
                </a:r>
                <a14:m>
                  <m:oMath xmlns:m="http://schemas.openxmlformats.org/officeDocument/2006/math">
                    <m:r>
                      <a:rPr lang="en-US" b="0" i="1" smtClean="0">
                        <a:latin typeface="Cambria Math" panose="02040503050406030204" pitchFamily="18" charset="0"/>
                      </a:rPr>
                      <m:t>𝐴</m:t>
                    </m:r>
                  </m:oMath>
                </a14:m>
                <a:r>
                  <a:rPr lang="en-US" dirty="0"/>
                  <a:t> instead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h</m:t>
                        </m:r>
                      </m:sub>
                    </m:sSub>
                  </m:oMath>
                </a14:m>
                <a:r>
                  <a:rPr lang="en-US" dirty="0"/>
                  <a:t>: </a:t>
                </a:r>
                <a14:m>
                  <m:oMath xmlns:m="http://schemas.openxmlformats.org/officeDocument/2006/math">
                    <m:r>
                      <a:rPr lang="en-US" i="1">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h</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h</m:t>
                            </m:r>
                          </m:sub>
                        </m:sSub>
                        <m:r>
                          <a:rPr lang="en-US" b="0" i="1" smtClean="0">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n-US" dirty="0"/>
              </a:p>
              <a:p>
                <a:pPr lvl="1"/>
                <a:endParaRPr lang="en-US" dirty="0"/>
              </a:p>
              <a:p>
                <a:pPr marL="0" indent="0">
                  <a:buNone/>
                </a:pPr>
                <a14:m>
                  <m:oMath xmlns:m="http://schemas.openxmlformats.org/officeDocument/2006/math">
                    <m:r>
                      <a:rPr lang="en-US" i="1">
                        <a:latin typeface="Cambria Math" panose="02040503050406030204" pitchFamily="18" charset="0"/>
                      </a:rPr>
                      <m:t>𝑀</m:t>
                    </m:r>
                  </m:oMath>
                </a14:m>
                <a:r>
                  <a:rPr lang="en-US" dirty="0"/>
                  <a:t> is </a:t>
                </a:r>
                <a:r>
                  <a:rPr lang="en-US" b="1" dirty="0"/>
                  <a:t>stable</a:t>
                </a:r>
                <a:r>
                  <a:rPr lang="en-US" dirty="0"/>
                  <a:t> if not blocked by any </a:t>
                </a:r>
                <a14:m>
                  <m:oMath xmlns:m="http://schemas.openxmlformats.org/officeDocument/2006/math">
                    <m:r>
                      <a:rPr lang="en-US" b="0" i="1" smtClean="0">
                        <a:latin typeface="Cambria Math" panose="02040503050406030204" pitchFamily="18" charset="0"/>
                      </a:rPr>
                      <m:t>𝑠</m:t>
                    </m:r>
                  </m:oMath>
                </a14:m>
                <a:r>
                  <a:rPr lang="en-US" dirty="0"/>
                  <a:t>, any </a:t>
                </a:r>
                <a14:m>
                  <m:oMath xmlns:m="http://schemas.openxmlformats.org/officeDocument/2006/math">
                    <m:r>
                      <a:rPr lang="en-US" b="0" i="1" smtClean="0">
                        <a:latin typeface="Cambria Math" panose="02040503050406030204" pitchFamily="18" charset="0"/>
                      </a:rPr>
                      <m:t>h</m:t>
                    </m:r>
                  </m:oMath>
                </a14:m>
                <a:r>
                  <a:rPr lang="en-US" dirty="0"/>
                  <a:t>, or any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r>
                      <a:rPr lang="en-US" b="0" i="1" smtClean="0">
                        <a:latin typeface="Cambria Math" panose="02040503050406030204" pitchFamily="18" charset="0"/>
                      </a:rPr>
                      <m:t>𝐴</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3C2FADD-6E53-C549-BD3A-757AEA6A0141}"/>
                  </a:ext>
                </a:extLst>
              </p:cNvPr>
              <p:cNvSpPr>
                <a:spLocks noGrp="1" noRot="1" noChangeAspect="1" noMove="1" noResize="1" noEditPoints="1" noAdjustHandles="1" noChangeArrowheads="1" noChangeShapeType="1" noTextEdit="1"/>
              </p:cNvSpPr>
              <p:nvPr>
                <p:ph idx="1"/>
              </p:nvPr>
            </p:nvSpPr>
            <p:spPr>
              <a:xfrm>
                <a:off x="838200" y="2799402"/>
                <a:ext cx="10277104" cy="3280764"/>
              </a:xfrm>
              <a:blipFill>
                <a:blip r:embed="rId2"/>
                <a:stretch>
                  <a:fillRect l="-1235" t="-3475" b="-23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F030A1D-8BB5-7245-8AFC-D3721D46ACFC}"/>
              </a:ext>
            </a:extLst>
          </p:cNvPr>
          <p:cNvSpPr>
            <a:spLocks noGrp="1"/>
          </p:cNvSpPr>
          <p:nvPr>
            <p:ph type="sldNum" sz="quarter" idx="12"/>
          </p:nvPr>
        </p:nvSpPr>
        <p:spPr/>
        <p:txBody>
          <a:bodyPr/>
          <a:lstStyle/>
          <a:p>
            <a:fld id="{9E969584-4773-A84E-8391-EEC4BE76D611}" type="slidenum">
              <a:rPr lang="en-US" smtClean="0"/>
              <a:t>18</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D7F1F25-B036-124A-A424-3A9FCBDD7E9C}"/>
                  </a:ext>
                </a:extLst>
              </p:cNvPr>
              <p:cNvSpPr/>
              <p:nvPr/>
            </p:nvSpPr>
            <p:spPr>
              <a:xfrm>
                <a:off x="838200" y="1552548"/>
                <a:ext cx="10603675" cy="1384995"/>
              </a:xfrm>
              <a:prstGeom prst="rect">
                <a:avLst/>
              </a:prstGeom>
            </p:spPr>
            <p:txBody>
              <a:bodyPr wrap="square">
                <a:spAutoFit/>
              </a:bodyPr>
              <a:lstStyle/>
              <a:p>
                <a:r>
                  <a:rPr lang="en-US" sz="2800" dirty="0"/>
                  <a:t>Matching </a:t>
                </a:r>
                <a14:m>
                  <m:oMath xmlns:m="http://schemas.openxmlformats.org/officeDocument/2006/math">
                    <m:r>
                      <a:rPr lang="en-US" sz="2800" i="1">
                        <a:latin typeface="Cambria Math" panose="02040503050406030204" pitchFamily="18" charset="0"/>
                      </a:rPr>
                      <m:t>𝑀</m:t>
                    </m:r>
                    <m:r>
                      <a:rPr lang="en-US" sz="2800">
                        <a:latin typeface="Cambria Math" panose="02040503050406030204" pitchFamily="18" charset="0"/>
                      </a:rPr>
                      <m:t>:</m:t>
                    </m:r>
                    <m:r>
                      <a:rPr lang="en-US" sz="2800" b="0" i="1" smtClean="0">
                        <a:latin typeface="Cambria Math" panose="02040503050406030204" pitchFamily="18" charset="0"/>
                      </a:rPr>
                      <m:t> </m:t>
                    </m:r>
                  </m:oMath>
                </a14:m>
                <a:endParaRPr lang="en-US" sz="2800" b="0" i="1" dirty="0">
                  <a:latin typeface="Cambria Math" panose="02040503050406030204" pitchFamily="18" charset="0"/>
                </a:endParaRPr>
              </a:p>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𝑀</m:t>
                        </m:r>
                      </m:e>
                      <m:sub>
                        <m:r>
                          <a:rPr lang="en-US" sz="2800" i="1" dirty="0">
                            <a:latin typeface="Cambria Math" panose="02040503050406030204" pitchFamily="18" charset="0"/>
                          </a:rPr>
                          <m:t>h</m:t>
                        </m:r>
                      </m:sub>
                    </m:sSub>
                    <m:r>
                      <a:rPr lang="en-US" sz="2800" i="1" dirty="0">
                        <a:latin typeface="Cambria Math" panose="02040503050406030204" pitchFamily="18" charset="0"/>
                      </a:rPr>
                      <m:t>=</m:t>
                    </m:r>
                    <m:r>
                      <m:rPr>
                        <m:sty m:val="p"/>
                      </m:rPr>
                      <a:rPr lang="en-US" sz="2800" dirty="0">
                        <a:latin typeface="Cambria Math" panose="02040503050406030204" pitchFamily="18" charset="0"/>
                      </a:rPr>
                      <m:t>students</m:t>
                    </m:r>
                    <m:r>
                      <a:rPr lang="en-US" sz="2800" dirty="0">
                        <a:latin typeface="Cambria Math" panose="02040503050406030204" pitchFamily="18" charset="0"/>
                      </a:rPr>
                      <m:t> </m:t>
                    </m:r>
                    <m:r>
                      <m:rPr>
                        <m:sty m:val="p"/>
                      </m:rPr>
                      <a:rPr lang="en-US" sz="2800" dirty="0">
                        <a:latin typeface="Cambria Math" panose="02040503050406030204" pitchFamily="18" charset="0"/>
                      </a:rPr>
                      <m:t>assigned</m:t>
                    </m:r>
                    <m:r>
                      <a:rPr lang="en-US" sz="2800" dirty="0">
                        <a:latin typeface="Cambria Math" panose="02040503050406030204" pitchFamily="18" charset="0"/>
                      </a:rPr>
                      <m:t> </m:t>
                    </m:r>
                    <m:r>
                      <m:rPr>
                        <m:sty m:val="p"/>
                      </m:rPr>
                      <a:rPr lang="en-US" sz="2800" dirty="0">
                        <a:latin typeface="Cambria Math" panose="02040503050406030204" pitchFamily="18" charset="0"/>
                      </a:rPr>
                      <m:t>to</m:t>
                    </m:r>
                    <m:r>
                      <a:rPr lang="en-US" sz="2800" dirty="0">
                        <a:latin typeface="Cambria Math" panose="02040503050406030204" pitchFamily="18" charset="0"/>
                      </a:rPr>
                      <m:t> </m:t>
                    </m:r>
                    <m:r>
                      <a:rPr lang="en-US" sz="2800" i="1" dirty="0">
                        <a:latin typeface="Cambria Math" panose="02040503050406030204" pitchFamily="18" charset="0"/>
                      </a:rPr>
                      <m:t>h</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𝑠</m:t>
                        </m:r>
                      </m:sub>
                    </m:sSub>
                    <m:r>
                      <a:rPr lang="en-US" sz="2800" i="1">
                        <a:latin typeface="Cambria Math" panose="02040503050406030204" pitchFamily="18" charset="0"/>
                      </a:rPr>
                      <m:t>=</m:t>
                    </m:r>
                    <m:r>
                      <m:rPr>
                        <m:sty m:val="p"/>
                      </m:rPr>
                      <a:rPr lang="en-US" sz="2800">
                        <a:latin typeface="Cambria Math" panose="02040503050406030204" pitchFamily="18" charset="0"/>
                      </a:rPr>
                      <m:t>school</m:t>
                    </m:r>
                    <m:r>
                      <a:rPr lang="en-US" sz="2800">
                        <a:latin typeface="Cambria Math" panose="02040503050406030204" pitchFamily="18" charset="0"/>
                      </a:rPr>
                      <m:t> </m:t>
                    </m:r>
                    <m:r>
                      <m:rPr>
                        <m:sty m:val="p"/>
                      </m:rPr>
                      <a:rPr lang="en-US" sz="2800">
                        <a:latin typeface="Cambria Math" panose="02040503050406030204" pitchFamily="18" charset="0"/>
                      </a:rPr>
                      <m:t>assigned</m:t>
                    </m:r>
                    <m:r>
                      <a:rPr lang="en-US" sz="2800">
                        <a:latin typeface="Cambria Math" panose="02040503050406030204" pitchFamily="18" charset="0"/>
                      </a:rPr>
                      <m:t> </m:t>
                    </m:r>
                    <m:r>
                      <m:rPr>
                        <m:sty m:val="p"/>
                      </m:rPr>
                      <a:rPr lang="en-US" sz="2800">
                        <a:latin typeface="Cambria Math" panose="02040503050406030204" pitchFamily="18" charset="0"/>
                      </a:rPr>
                      <m:t>to</m:t>
                    </m:r>
                    <m:r>
                      <a:rPr lang="en-US" sz="2800">
                        <a:latin typeface="Cambria Math" panose="02040503050406030204" pitchFamily="18" charset="0"/>
                      </a:rPr>
                      <m:t> </m:t>
                    </m:r>
                    <m:r>
                      <a:rPr lang="en-US" sz="2800" i="1">
                        <a:latin typeface="Cambria Math" panose="02040503050406030204" pitchFamily="18" charset="0"/>
                      </a:rPr>
                      <m:t>𝑠</m:t>
                    </m:r>
                  </m:oMath>
                </a14:m>
                <a:endParaRPr lang="en-US" sz="2800" dirty="0"/>
              </a:p>
              <a:p>
                <a:endParaRPr lang="en-US" sz="2800" dirty="0"/>
              </a:p>
            </p:txBody>
          </p:sp>
        </mc:Choice>
        <mc:Fallback xmlns="">
          <p:sp>
            <p:nvSpPr>
              <p:cNvPr id="5" name="Rectangle 4">
                <a:extLst>
                  <a:ext uri="{FF2B5EF4-FFF2-40B4-BE49-F238E27FC236}">
                    <a16:creationId xmlns:a16="http://schemas.microsoft.com/office/drawing/2014/main" id="{FD7F1F25-B036-124A-A424-3A9FCBDD7E9C}"/>
                  </a:ext>
                </a:extLst>
              </p:cNvPr>
              <p:cNvSpPr>
                <a:spLocks noRot="1" noChangeAspect="1" noMove="1" noResize="1" noEditPoints="1" noAdjustHandles="1" noChangeArrowheads="1" noChangeShapeType="1" noTextEdit="1"/>
              </p:cNvSpPr>
              <p:nvPr/>
            </p:nvSpPr>
            <p:spPr>
              <a:xfrm>
                <a:off x="838200" y="1552548"/>
                <a:ext cx="10603675" cy="1384995"/>
              </a:xfrm>
              <a:prstGeom prst="rect">
                <a:avLst/>
              </a:prstGeom>
              <a:blipFill>
                <a:blip r:embed="rId3"/>
                <a:stretch>
                  <a:fillRect l="-1198" t="-4545"/>
                </a:stretch>
              </a:blipFill>
            </p:spPr>
            <p:txBody>
              <a:bodyPr/>
              <a:lstStyle/>
              <a:p>
                <a:r>
                  <a:rPr lang="en-US">
                    <a:noFill/>
                  </a:rPr>
                  <a:t> </a:t>
                </a:r>
              </a:p>
            </p:txBody>
          </p:sp>
        </mc:Fallback>
      </mc:AlternateContent>
    </p:spTree>
    <p:extLst>
      <p:ext uri="{BB962C8B-B14F-4D97-AF65-F5344CB8AC3E}">
        <p14:creationId xmlns:p14="http://schemas.microsoft.com/office/powerpoint/2010/main" val="354354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74B2-21A9-3A93-2693-4EDC24FD44B0}"/>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00F0F940-B194-E9A6-5359-5A52A3B14DF2}"/>
              </a:ext>
            </a:extLst>
          </p:cNvPr>
          <p:cNvSpPr>
            <a:spLocks noGrp="1"/>
          </p:cNvSpPr>
          <p:nvPr>
            <p:ph idx="1"/>
          </p:nvPr>
        </p:nvSpPr>
        <p:spPr>
          <a:xfrm>
            <a:off x="838200" y="1825625"/>
            <a:ext cx="10515600" cy="4667250"/>
          </a:xfrm>
        </p:spPr>
        <p:txBody>
          <a:bodyPr>
            <a:normAutofit/>
          </a:bodyPr>
          <a:lstStyle/>
          <a:p>
            <a:pPr marL="0" indent="0">
              <a:buNone/>
            </a:pPr>
            <a:r>
              <a:rPr lang="en-US" b="1" dirty="0"/>
              <a:t>Midterm #2</a:t>
            </a:r>
            <a:endParaRPr lang="en-US" dirty="0"/>
          </a:p>
          <a:p>
            <a:r>
              <a:rPr lang="en-US" dirty="0"/>
              <a:t>Available Thurs 3/21, Noon – Mon 3/25, Noon</a:t>
            </a:r>
          </a:p>
          <a:p>
            <a:endParaRPr lang="en-US" dirty="0"/>
          </a:p>
          <a:p>
            <a:pPr marL="0" indent="0">
              <a:buNone/>
            </a:pPr>
            <a:r>
              <a:rPr lang="en-US" b="1" dirty="0"/>
              <a:t>Optional Extra Credit: </a:t>
            </a:r>
          </a:p>
          <a:p>
            <a:r>
              <a:rPr lang="en-US" dirty="0"/>
              <a:t>Due Wed 3/20</a:t>
            </a:r>
          </a:p>
          <a:p>
            <a:pPr marL="0" indent="0">
              <a:buNone/>
            </a:pPr>
            <a:endParaRPr lang="en-US" dirty="0"/>
          </a:p>
          <a:p>
            <a:pPr marL="0" indent="0">
              <a:buNone/>
            </a:pPr>
            <a:r>
              <a:rPr lang="en-US" b="1" dirty="0"/>
              <a:t>Class Project</a:t>
            </a:r>
          </a:p>
          <a:p>
            <a:r>
              <a:rPr lang="en-US" dirty="0"/>
              <a:t>First submission due 4/10</a:t>
            </a:r>
          </a:p>
          <a:p>
            <a:r>
              <a:rPr lang="en-US" dirty="0"/>
              <a:t>Final submission due 4/24</a:t>
            </a:r>
          </a:p>
          <a:p>
            <a:pPr marL="0" indent="0">
              <a:buNone/>
            </a:pPr>
            <a:endParaRPr lang="en-US" dirty="0"/>
          </a:p>
        </p:txBody>
      </p:sp>
      <p:sp>
        <p:nvSpPr>
          <p:cNvPr id="4" name="Slide Number Placeholder 3">
            <a:extLst>
              <a:ext uri="{FF2B5EF4-FFF2-40B4-BE49-F238E27FC236}">
                <a16:creationId xmlns:a16="http://schemas.microsoft.com/office/drawing/2014/main" id="{A2DE54B3-B1B6-58F8-909C-A8F249126CC2}"/>
              </a:ext>
            </a:extLst>
          </p:cNvPr>
          <p:cNvSpPr>
            <a:spLocks noGrp="1"/>
          </p:cNvSpPr>
          <p:nvPr>
            <p:ph type="sldNum" sz="quarter" idx="12"/>
          </p:nvPr>
        </p:nvSpPr>
        <p:spPr/>
        <p:txBody>
          <a:bodyPr/>
          <a:lstStyle/>
          <a:p>
            <a:fld id="{9E969584-4773-A84E-8391-EEC4BE76D611}" type="slidenum">
              <a:rPr lang="en-US" smtClean="0"/>
              <a:t>1</a:t>
            </a:fld>
            <a:endParaRPr lang="en-US"/>
          </a:p>
        </p:txBody>
      </p:sp>
    </p:spTree>
    <p:extLst>
      <p:ext uri="{BB962C8B-B14F-4D97-AF65-F5344CB8AC3E}">
        <p14:creationId xmlns:p14="http://schemas.microsoft.com/office/powerpoint/2010/main" val="387794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ECA3-5850-904B-8ADD-0562D26D239A}"/>
              </a:ext>
            </a:extLst>
          </p:cNvPr>
          <p:cNvSpPr>
            <a:spLocks noGrp="1"/>
          </p:cNvSpPr>
          <p:nvPr>
            <p:ph type="title"/>
          </p:nvPr>
        </p:nvSpPr>
        <p:spPr/>
        <p:txBody>
          <a:bodyPr/>
          <a:lstStyle/>
          <a:p>
            <a:r>
              <a:rPr lang="en-US" dirty="0"/>
              <a:t>Important Questions</a:t>
            </a:r>
          </a:p>
        </p:txBody>
      </p:sp>
      <p:sp>
        <p:nvSpPr>
          <p:cNvPr id="3" name="Content Placeholder 2">
            <a:extLst>
              <a:ext uri="{FF2B5EF4-FFF2-40B4-BE49-F238E27FC236}">
                <a16:creationId xmlns:a16="http://schemas.microsoft.com/office/drawing/2014/main" id="{B5A7779F-E589-2F4F-80F0-01B1674953C7}"/>
              </a:ext>
            </a:extLst>
          </p:cNvPr>
          <p:cNvSpPr>
            <a:spLocks noGrp="1"/>
          </p:cNvSpPr>
          <p:nvPr>
            <p:ph idx="1"/>
          </p:nvPr>
        </p:nvSpPr>
        <p:spPr>
          <a:xfrm>
            <a:off x="838200" y="2005012"/>
            <a:ext cx="10515600" cy="4351338"/>
          </a:xfrm>
        </p:spPr>
        <p:txBody>
          <a:bodyPr>
            <a:noAutofit/>
          </a:bodyPr>
          <a:lstStyle/>
          <a:p>
            <a:pPr marL="0" indent="0">
              <a:buNone/>
            </a:pPr>
            <a:r>
              <a:rPr lang="es-ES_tradnl" dirty="0" err="1"/>
              <a:t>Recall</a:t>
            </a:r>
            <a:r>
              <a:rPr lang="es-ES_tradnl" dirty="0"/>
              <a:t>: </a:t>
            </a:r>
            <a:r>
              <a:rPr lang="es-ES_tradnl" dirty="0" err="1"/>
              <a:t>couples</a:t>
            </a:r>
            <a:r>
              <a:rPr lang="es-ES_tradnl" dirty="0"/>
              <a:t> </a:t>
            </a:r>
            <a:r>
              <a:rPr lang="es-ES_tradnl" dirty="0" err="1"/>
              <a:t>broke</a:t>
            </a:r>
            <a:r>
              <a:rPr lang="es-ES_tradnl" dirty="0"/>
              <a:t> </a:t>
            </a:r>
            <a:r>
              <a:rPr lang="es-ES_tradnl" dirty="0" err="1"/>
              <a:t>all</a:t>
            </a:r>
            <a:r>
              <a:rPr lang="es-ES_tradnl" dirty="0"/>
              <a:t> </a:t>
            </a:r>
            <a:r>
              <a:rPr lang="es-ES_tradnl" dirty="0" err="1"/>
              <a:t>of</a:t>
            </a:r>
            <a:r>
              <a:rPr lang="es-ES_tradnl" dirty="0"/>
              <a:t> </a:t>
            </a:r>
            <a:r>
              <a:rPr lang="es-ES_tradnl" dirty="0" err="1"/>
              <a:t>the</a:t>
            </a:r>
            <a:r>
              <a:rPr lang="es-ES_tradnl" dirty="0"/>
              <a:t> </a:t>
            </a:r>
            <a:r>
              <a:rPr lang="es-ES_tradnl" dirty="0" err="1"/>
              <a:t>nice</a:t>
            </a:r>
            <a:r>
              <a:rPr lang="es-ES_tradnl" dirty="0"/>
              <a:t> </a:t>
            </a:r>
            <a:r>
              <a:rPr lang="es-ES_tradnl" dirty="0" err="1"/>
              <a:t>properties</a:t>
            </a:r>
            <a:r>
              <a:rPr lang="es-ES_tradnl" dirty="0"/>
              <a:t> </a:t>
            </a:r>
            <a:r>
              <a:rPr lang="es-ES_tradnl" dirty="0" err="1"/>
              <a:t>of</a:t>
            </a:r>
            <a:r>
              <a:rPr lang="es-ES_tradnl" dirty="0"/>
              <a:t> </a:t>
            </a:r>
            <a:r>
              <a:rPr lang="es-ES_tradnl" dirty="0" err="1"/>
              <a:t>stable</a:t>
            </a:r>
            <a:r>
              <a:rPr lang="es-ES_tradnl" dirty="0"/>
              <a:t> </a:t>
            </a:r>
            <a:r>
              <a:rPr lang="es-ES_tradnl" dirty="0" err="1"/>
              <a:t>matchings</a:t>
            </a:r>
            <a:r>
              <a:rPr lang="es-ES_tradnl" dirty="0"/>
              <a:t>.</a:t>
            </a:r>
          </a:p>
          <a:p>
            <a:pPr marL="0" indent="0">
              <a:buNone/>
            </a:pPr>
            <a:r>
              <a:rPr lang="es-ES_tradnl" dirty="0" err="1"/>
              <a:t>Is</a:t>
            </a:r>
            <a:r>
              <a:rPr lang="es-ES_tradnl" dirty="0"/>
              <a:t> </a:t>
            </a:r>
            <a:r>
              <a:rPr lang="es-ES_tradnl" dirty="0" err="1"/>
              <a:t>the</a:t>
            </a:r>
            <a:r>
              <a:rPr lang="es-ES_tradnl" dirty="0"/>
              <a:t> </a:t>
            </a:r>
            <a:r>
              <a:rPr lang="es-ES_tradnl" dirty="0" err="1"/>
              <a:t>same</a:t>
            </a:r>
            <a:r>
              <a:rPr lang="es-ES_tradnl" dirty="0"/>
              <a:t> true </a:t>
            </a:r>
            <a:r>
              <a:rPr lang="es-ES_tradnl" dirty="0" err="1"/>
              <a:t>of</a:t>
            </a:r>
            <a:r>
              <a:rPr lang="es-ES_tradnl" dirty="0"/>
              <a:t> </a:t>
            </a:r>
            <a:r>
              <a:rPr lang="es-ES_tradnl" dirty="0" err="1"/>
              <a:t>choice</a:t>
            </a:r>
            <a:r>
              <a:rPr lang="es-ES_tradnl" dirty="0"/>
              <a:t> </a:t>
            </a:r>
            <a:r>
              <a:rPr lang="es-ES_tradnl" dirty="0" err="1"/>
              <a:t>functions</a:t>
            </a:r>
            <a:r>
              <a:rPr lang="es-ES_tradnl" dirty="0"/>
              <a:t> </a:t>
            </a:r>
            <a:r>
              <a:rPr lang="es-ES_tradnl" dirty="0" err="1"/>
              <a:t>with</a:t>
            </a:r>
            <a:r>
              <a:rPr lang="es-ES_tradnl" dirty="0"/>
              <a:t> reserves and </a:t>
            </a:r>
            <a:r>
              <a:rPr lang="es-ES_tradnl" dirty="0" err="1"/>
              <a:t>quotas</a:t>
            </a:r>
            <a:r>
              <a:rPr lang="es-ES_tradnl" dirty="0"/>
              <a:t>?</a:t>
            </a:r>
          </a:p>
          <a:p>
            <a:pPr marL="0" indent="0">
              <a:buNone/>
            </a:pPr>
            <a:endParaRPr lang="en-US" dirty="0"/>
          </a:p>
          <a:p>
            <a:pPr marL="514350" indent="-514350">
              <a:buFont typeface="+mj-lt"/>
              <a:buAutoNum type="arabicPeriod"/>
            </a:pPr>
            <a:r>
              <a:rPr lang="en-US" dirty="0"/>
              <a:t>Do generalized stable matchings (GSM) exist?</a:t>
            </a:r>
          </a:p>
          <a:p>
            <a:pPr marL="0" indent="0">
              <a:buNone/>
            </a:pPr>
            <a:r>
              <a:rPr lang="en-US" dirty="0"/>
              <a:t>If so,</a:t>
            </a:r>
          </a:p>
          <a:p>
            <a:pPr marL="514350" indent="-514350">
              <a:buFont typeface="+mj-lt"/>
              <a:buAutoNum type="arabicPeriod" startAt="2"/>
            </a:pPr>
            <a:r>
              <a:rPr lang="en-US" dirty="0"/>
              <a:t>How can we find a GSM?</a:t>
            </a:r>
          </a:p>
          <a:p>
            <a:pPr marL="514350" indent="-514350">
              <a:buFont typeface="+mj-lt"/>
              <a:buAutoNum type="arabicPeriod" startAt="2"/>
            </a:pPr>
            <a:r>
              <a:rPr lang="en-US" dirty="0"/>
              <a:t>Can we find a GSM with a truthful mechanism?</a:t>
            </a:r>
          </a:p>
          <a:p>
            <a:pPr marL="514350" indent="-514350">
              <a:buFont typeface="+mj-lt"/>
              <a:buAutoNum type="arabicPeriod" startAt="2"/>
            </a:pPr>
            <a:r>
              <a:rPr lang="en-US" dirty="0"/>
              <a:t>Is there a student-optimal GSM?</a:t>
            </a:r>
          </a:p>
          <a:p>
            <a:pPr marL="514350" indent="-514350">
              <a:buFont typeface="+mj-lt"/>
              <a:buAutoNum type="arabicPeriod" startAt="2"/>
            </a:pPr>
            <a:r>
              <a:rPr lang="en-US" dirty="0"/>
              <a:t>Do all GSMs match the same set of students?</a:t>
            </a:r>
          </a:p>
          <a:p>
            <a:pPr marL="514350" indent="-514350">
              <a:buFont typeface="+mj-lt"/>
              <a:buAutoNum type="arabicPeriod" startAt="2"/>
            </a:pPr>
            <a:endParaRPr lang="en-US" dirty="0"/>
          </a:p>
          <a:p>
            <a:pPr marL="514350" indent="-514350">
              <a:buFont typeface="+mj-lt"/>
              <a:buAutoNum type="arabicPeriod" startAt="2"/>
            </a:pPr>
            <a:endParaRPr lang="en-US" dirty="0"/>
          </a:p>
        </p:txBody>
      </p:sp>
      <p:sp>
        <p:nvSpPr>
          <p:cNvPr id="4" name="Slide Number Placeholder 3">
            <a:extLst>
              <a:ext uri="{FF2B5EF4-FFF2-40B4-BE49-F238E27FC236}">
                <a16:creationId xmlns:a16="http://schemas.microsoft.com/office/drawing/2014/main" id="{1D60D203-5F11-9645-9A95-5636107CFCE7}"/>
              </a:ext>
            </a:extLst>
          </p:cNvPr>
          <p:cNvSpPr>
            <a:spLocks noGrp="1"/>
          </p:cNvSpPr>
          <p:nvPr>
            <p:ph type="sldNum" sz="quarter" idx="12"/>
          </p:nvPr>
        </p:nvSpPr>
        <p:spPr/>
        <p:txBody>
          <a:bodyPr/>
          <a:lstStyle/>
          <a:p>
            <a:fld id="{9E969584-4773-A84E-8391-EEC4BE76D611}" type="slidenum">
              <a:rPr lang="en-US" smtClean="0"/>
              <a:t>19</a:t>
            </a:fld>
            <a:endParaRPr lang="en-US"/>
          </a:p>
        </p:txBody>
      </p:sp>
    </p:spTree>
    <p:extLst>
      <p:ext uri="{BB962C8B-B14F-4D97-AF65-F5344CB8AC3E}">
        <p14:creationId xmlns:p14="http://schemas.microsoft.com/office/powerpoint/2010/main" val="283009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01F-9E71-894B-8468-AF7B43646945}"/>
              </a:ext>
            </a:extLst>
          </p:cNvPr>
          <p:cNvSpPr>
            <a:spLocks noGrp="1"/>
          </p:cNvSpPr>
          <p:nvPr>
            <p:ph type="title"/>
          </p:nvPr>
        </p:nvSpPr>
        <p:spPr/>
        <p:txBody>
          <a:bodyPr/>
          <a:lstStyle/>
          <a:p>
            <a:r>
              <a:rPr lang="en-US" dirty="0"/>
              <a:t>Generalized Deferred Acceptance</a:t>
            </a:r>
          </a:p>
        </p:txBody>
      </p:sp>
      <p:sp>
        <p:nvSpPr>
          <p:cNvPr id="3" name="Content Placeholder 2">
            <a:extLst>
              <a:ext uri="{FF2B5EF4-FFF2-40B4-BE49-F238E27FC236}">
                <a16:creationId xmlns:a16="http://schemas.microsoft.com/office/drawing/2014/main" id="{9000804C-EF9B-844F-A659-C0040BBAD41D}"/>
              </a:ext>
            </a:extLst>
          </p:cNvPr>
          <p:cNvSpPr>
            <a:spLocks noGrp="1"/>
          </p:cNvSpPr>
          <p:nvPr>
            <p:ph idx="1"/>
          </p:nvPr>
        </p:nvSpPr>
        <p:spPr/>
        <p:txBody>
          <a:bodyPr/>
          <a:lstStyle/>
          <a:p>
            <a:endParaRPr lang="en-US" dirty="0"/>
          </a:p>
          <a:p>
            <a:pPr marL="0" indent="0">
              <a:buNone/>
            </a:pPr>
            <a:r>
              <a:rPr lang="en-US" dirty="0"/>
              <a:t>Repeat the following steps:</a:t>
            </a:r>
          </a:p>
          <a:p>
            <a:pPr marL="514350" indent="-514350">
              <a:buFont typeface="+mj-lt"/>
              <a:buAutoNum type="arabicPeriod"/>
            </a:pPr>
            <a:r>
              <a:rPr lang="en-US" dirty="0"/>
              <a:t>Unassigned students propose to favorite school that has not rejected them.</a:t>
            </a:r>
          </a:p>
          <a:p>
            <a:pPr marL="514350" indent="-514350">
              <a:buFont typeface="+mj-lt"/>
              <a:buAutoNum type="arabicPeriod"/>
            </a:pPr>
            <a:r>
              <a:rPr lang="en-US" dirty="0"/>
              <a:t>Schools apply choice functions to set of students that have proposed to them, reject any students not chosen.</a:t>
            </a:r>
          </a:p>
          <a:p>
            <a:pPr marL="0" indent="0">
              <a:buNone/>
            </a:pPr>
            <a:r>
              <a:rPr lang="en-US" dirty="0"/>
              <a:t>Stop when every unassigned student has proposed to all listed schools.</a:t>
            </a:r>
          </a:p>
        </p:txBody>
      </p:sp>
      <p:sp>
        <p:nvSpPr>
          <p:cNvPr id="4" name="Slide Number Placeholder 3">
            <a:extLst>
              <a:ext uri="{FF2B5EF4-FFF2-40B4-BE49-F238E27FC236}">
                <a16:creationId xmlns:a16="http://schemas.microsoft.com/office/drawing/2014/main" id="{0A0DED49-CCBF-B94F-A3FB-2C204B38EC20}"/>
              </a:ext>
            </a:extLst>
          </p:cNvPr>
          <p:cNvSpPr>
            <a:spLocks noGrp="1"/>
          </p:cNvSpPr>
          <p:nvPr>
            <p:ph type="sldNum" sz="quarter" idx="12"/>
          </p:nvPr>
        </p:nvSpPr>
        <p:spPr/>
        <p:txBody>
          <a:bodyPr/>
          <a:lstStyle/>
          <a:p>
            <a:fld id="{9E969584-4773-A84E-8391-EEC4BE76D611}" type="slidenum">
              <a:rPr lang="en-US" smtClean="0"/>
              <a:t>20</a:t>
            </a:fld>
            <a:endParaRPr lang="en-US"/>
          </a:p>
        </p:txBody>
      </p:sp>
    </p:spTree>
    <p:extLst>
      <p:ext uri="{BB962C8B-B14F-4D97-AF65-F5344CB8AC3E}">
        <p14:creationId xmlns:p14="http://schemas.microsoft.com/office/powerpoint/2010/main" val="198168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CC79-0558-BB4E-B0CB-2D8F386D310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B2307F2-B602-104B-8CB8-54BD14923FFB}"/>
              </a:ext>
            </a:extLst>
          </p:cNvPr>
          <p:cNvSpPr>
            <a:spLocks noGrp="1"/>
          </p:cNvSpPr>
          <p:nvPr>
            <p:ph idx="1"/>
          </p:nvPr>
        </p:nvSpPr>
        <p:spPr/>
        <p:txBody>
          <a:bodyPr/>
          <a:lstStyle/>
          <a:p>
            <a:pPr marL="0" indent="0">
              <a:buNone/>
            </a:pPr>
            <a:r>
              <a:rPr lang="en-US" dirty="0"/>
              <a:t>3 Schools. Each has 4 seats.</a:t>
            </a:r>
          </a:p>
          <a:p>
            <a:r>
              <a:rPr lang="en-US" dirty="0"/>
              <a:t>School A has a maximum quota of 1 special needs student, and a maximum quota of 2 students who are </a:t>
            </a:r>
            <a:r>
              <a:rPr lang="en-US" b="1" dirty="0"/>
              <a:t>not </a:t>
            </a:r>
            <a:r>
              <a:rPr lang="en-US" dirty="0"/>
              <a:t>low income.</a:t>
            </a:r>
          </a:p>
          <a:p>
            <a:r>
              <a:rPr lang="en-US" dirty="0"/>
              <a:t>School B has a maximum quota of 2 low income students.</a:t>
            </a:r>
          </a:p>
          <a:p>
            <a:r>
              <a:rPr lang="en-US" dirty="0"/>
              <a:t>School C admits strictly based on its priority rankings.</a:t>
            </a:r>
          </a:p>
        </p:txBody>
      </p:sp>
      <p:sp>
        <p:nvSpPr>
          <p:cNvPr id="4" name="Slide Number Placeholder 3">
            <a:extLst>
              <a:ext uri="{FF2B5EF4-FFF2-40B4-BE49-F238E27FC236}">
                <a16:creationId xmlns:a16="http://schemas.microsoft.com/office/drawing/2014/main" id="{CEA8A298-3748-5343-B716-22E25F54CAC2}"/>
              </a:ext>
            </a:extLst>
          </p:cNvPr>
          <p:cNvSpPr>
            <a:spLocks noGrp="1"/>
          </p:cNvSpPr>
          <p:nvPr>
            <p:ph type="sldNum" sz="quarter" idx="12"/>
          </p:nvPr>
        </p:nvSpPr>
        <p:spPr/>
        <p:txBody>
          <a:bodyPr/>
          <a:lstStyle/>
          <a:p>
            <a:fld id="{9E969584-4773-A84E-8391-EEC4BE76D611}" type="slidenum">
              <a:rPr lang="en-US" smtClean="0"/>
              <a:t>21</a:t>
            </a:fld>
            <a:endParaRPr lang="en-US"/>
          </a:p>
        </p:txBody>
      </p:sp>
      <p:pic>
        <p:nvPicPr>
          <p:cNvPr id="6" name="Picture 5" descr="A picture containing text, watch&#10;&#10;Description automatically generated">
            <a:extLst>
              <a:ext uri="{FF2B5EF4-FFF2-40B4-BE49-F238E27FC236}">
                <a16:creationId xmlns:a16="http://schemas.microsoft.com/office/drawing/2014/main" id="{82ADB947-E964-2E46-8C28-8560F8EAF0B9}"/>
              </a:ext>
            </a:extLst>
          </p:cNvPr>
          <p:cNvPicPr>
            <a:picLocks noChangeAspect="1"/>
          </p:cNvPicPr>
          <p:nvPr/>
        </p:nvPicPr>
        <p:blipFill>
          <a:blip r:embed="rId3"/>
          <a:stretch>
            <a:fillRect/>
          </a:stretch>
        </p:blipFill>
        <p:spPr>
          <a:xfrm>
            <a:off x="838200" y="5015644"/>
            <a:ext cx="8542470" cy="1290150"/>
          </a:xfrm>
          <a:prstGeom prst="rect">
            <a:avLst/>
          </a:prstGeom>
        </p:spPr>
      </p:pic>
      <p:pic>
        <p:nvPicPr>
          <p:cNvPr id="8" name="Picture 7" descr="A picture containing calendar&#10;&#10;Description automatically generated">
            <a:extLst>
              <a:ext uri="{FF2B5EF4-FFF2-40B4-BE49-F238E27FC236}">
                <a16:creationId xmlns:a16="http://schemas.microsoft.com/office/drawing/2014/main" id="{EAC223CA-CD12-AA41-8FFE-9457A380869E}"/>
              </a:ext>
            </a:extLst>
          </p:cNvPr>
          <p:cNvPicPr>
            <a:picLocks noChangeAspect="1"/>
          </p:cNvPicPr>
          <p:nvPr/>
        </p:nvPicPr>
        <p:blipFill>
          <a:blip r:embed="rId4"/>
          <a:stretch>
            <a:fillRect/>
          </a:stretch>
        </p:blipFill>
        <p:spPr>
          <a:xfrm>
            <a:off x="9611744" y="5015644"/>
            <a:ext cx="2090934" cy="1290150"/>
          </a:xfrm>
          <a:prstGeom prst="rect">
            <a:avLst/>
          </a:prstGeom>
        </p:spPr>
      </p:pic>
      <p:sp>
        <p:nvSpPr>
          <p:cNvPr id="9" name="TextBox 8">
            <a:extLst>
              <a:ext uri="{FF2B5EF4-FFF2-40B4-BE49-F238E27FC236}">
                <a16:creationId xmlns:a16="http://schemas.microsoft.com/office/drawing/2014/main" id="{770D57C3-32F3-4A4F-9480-783AA874CA1E}"/>
              </a:ext>
            </a:extLst>
          </p:cNvPr>
          <p:cNvSpPr txBox="1"/>
          <p:nvPr/>
        </p:nvSpPr>
        <p:spPr>
          <a:xfrm>
            <a:off x="838200" y="4424956"/>
            <a:ext cx="3227935" cy="523220"/>
          </a:xfrm>
          <a:prstGeom prst="rect">
            <a:avLst/>
          </a:prstGeom>
          <a:noFill/>
        </p:spPr>
        <p:txBody>
          <a:bodyPr wrap="none" rtlCol="0">
            <a:spAutoFit/>
          </a:bodyPr>
          <a:lstStyle/>
          <a:p>
            <a:r>
              <a:rPr lang="en-US" sz="2800" dirty="0"/>
              <a:t>Student Preferences:</a:t>
            </a:r>
          </a:p>
        </p:txBody>
      </p:sp>
    </p:spTree>
    <p:extLst>
      <p:ext uri="{BB962C8B-B14F-4D97-AF65-F5344CB8AC3E}">
        <p14:creationId xmlns:p14="http://schemas.microsoft.com/office/powerpoint/2010/main" val="406392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F1C7-0EC0-A840-80EA-A57F83CDB1A9}"/>
              </a:ext>
            </a:extLst>
          </p:cNvPr>
          <p:cNvSpPr>
            <a:spLocks noGrp="1"/>
          </p:cNvSpPr>
          <p:nvPr>
            <p:ph type="title"/>
          </p:nvPr>
        </p:nvSpPr>
        <p:spPr/>
        <p:txBody>
          <a:bodyPr>
            <a:normAutofit/>
          </a:bodyPr>
          <a:lstStyle/>
          <a:p>
            <a:r>
              <a:rPr lang="en-US" dirty="0"/>
              <a:t>Important Properties: Substitutability and </a:t>
            </a:r>
            <a:br>
              <a:rPr lang="en-US" dirty="0"/>
            </a:br>
            <a:r>
              <a:rPr lang="en-US" dirty="0"/>
              <a:t>Irrelevance of Rejected Students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F50E11-1BE2-804D-9177-E92C8962FBF5}"/>
                  </a:ext>
                </a:extLst>
              </p:cNvPr>
              <p:cNvSpPr>
                <a:spLocks noGrp="1"/>
              </p:cNvSpPr>
              <p:nvPr>
                <p:ph idx="1"/>
              </p:nvPr>
            </p:nvSpPr>
            <p:spPr>
              <a:xfrm>
                <a:off x="851065" y="3672151"/>
                <a:ext cx="10515600" cy="2990321"/>
              </a:xfrm>
              <a:solidFill>
                <a:schemeClr val="accent1">
                  <a:lumMod val="20000"/>
                  <a:lumOff val="80000"/>
                </a:schemeClr>
              </a:solidFill>
            </p:spPr>
            <p:txBody>
              <a:bodyPr/>
              <a:lstStyle/>
              <a:p>
                <a:pPr marL="0" indent="0">
                  <a:buNone/>
                </a:pPr>
                <a:r>
                  <a:rPr lang="en-US" dirty="0"/>
                  <a:t>A choice function </a:t>
                </a:r>
                <a14:m>
                  <m:oMath xmlns:m="http://schemas.openxmlformats.org/officeDocument/2006/math">
                    <m:r>
                      <a:rPr lang="en-US" b="0" i="1" smtClean="0">
                        <a:latin typeface="Cambria Math" panose="02040503050406030204" pitchFamily="18" charset="0"/>
                      </a:rPr>
                      <m:t>𝐶h</m:t>
                    </m:r>
                  </m:oMath>
                </a14:m>
                <a:r>
                  <a:rPr lang="en-US" dirty="0"/>
                  <a:t> is </a:t>
                </a:r>
                <a:r>
                  <a:rPr lang="en-US" b="1" dirty="0"/>
                  <a:t>substitutable </a:t>
                </a:r>
                <a:r>
                  <a:rPr lang="en-US" dirty="0"/>
                  <a:t>if adding new students never causes </a:t>
                </a:r>
                <a14:m>
                  <m:oMath xmlns:m="http://schemas.openxmlformats.org/officeDocument/2006/math">
                    <m:r>
                      <a:rPr lang="en-US" i="1">
                        <a:latin typeface="Cambria Math" panose="02040503050406030204" pitchFamily="18" charset="0"/>
                      </a:rPr>
                      <m:t>𝐶h</m:t>
                    </m:r>
                  </m:oMath>
                </a14:m>
                <a:r>
                  <a:rPr lang="en-US" dirty="0"/>
                  <a:t> to “change its mind” about a previously rejected student.</a:t>
                </a:r>
              </a:p>
              <a:p>
                <a:pPr marL="0" indent="0">
                  <a:buNone/>
                </a:pPr>
                <a:endParaRPr lang="en-US" sz="600" dirty="0"/>
              </a:p>
              <a:p>
                <a:pPr marL="0" indent="0">
                  <a:buNone/>
                </a:pPr>
                <a:r>
                  <a:rPr lang="en-US" b="0" dirty="0"/>
                  <a:t>More precisely: if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and</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𝐶h</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 </m:t>
                    </m:r>
                  </m:oMath>
                </a14:m>
                <a:r>
                  <a:rPr lang="en-US" b="0" i="0" dirty="0"/>
                  <a:t>then</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𝐶h</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 </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any</m:t>
                    </m:r>
                    <m:r>
                      <a:rPr lang="en-US" b="0" i="0"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a:p>
                <a:pPr marL="0" indent="0">
                  <a:buNone/>
                </a:pPr>
                <a:endParaRPr lang="en-US" dirty="0"/>
              </a:p>
              <a:p>
                <a:pPr marL="0" indent="0">
                  <a:buNone/>
                </a:pPr>
                <a:r>
                  <a:rPr lang="en-US" dirty="0"/>
                  <a:t>Equivalent: 	      if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𝐴</m:t>
                    </m:r>
                  </m:oMath>
                </a14:m>
                <a:r>
                  <a:rPr lang="en-US" dirty="0"/>
                  <a:t> and </a:t>
                </a:r>
                <a14:m>
                  <m:oMath xmlns:m="http://schemas.openxmlformats.org/officeDocument/2006/math">
                    <m:r>
                      <a:rPr lang="en-US" i="1">
                        <a:latin typeface="Cambria Math" panose="02040503050406030204" pitchFamily="18" charset="0"/>
                      </a:rPr>
                      <m:t>𝑠</m:t>
                    </m:r>
                    <m:r>
                      <a:rPr lang="en-US" b="0" i="1" smtClean="0">
                        <a:latin typeface="Cambria Math" panose="02040503050406030204" pitchFamily="18" charset="0"/>
                      </a:rPr>
                      <m:t>∈</m:t>
                    </m:r>
                    <m:r>
                      <a:rPr lang="en-US" i="1">
                        <a:latin typeface="Cambria Math" panose="02040503050406030204" pitchFamily="18" charset="0"/>
                      </a:rPr>
                      <m:t>𝐶h</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oMath>
                </a14:m>
                <a:r>
                  <a:rPr lang="en-US" dirty="0"/>
                  <a:t>, then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𝐶h</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70F50E11-1BE2-804D-9177-E92C8962FBF5}"/>
                  </a:ext>
                </a:extLst>
              </p:cNvPr>
              <p:cNvSpPr>
                <a:spLocks noGrp="1" noRot="1" noChangeAspect="1" noMove="1" noResize="1" noEditPoints="1" noAdjustHandles="1" noChangeArrowheads="1" noChangeShapeType="1" noTextEdit="1"/>
              </p:cNvSpPr>
              <p:nvPr>
                <p:ph idx="1"/>
              </p:nvPr>
            </p:nvSpPr>
            <p:spPr>
              <a:xfrm>
                <a:off x="851065" y="3672151"/>
                <a:ext cx="10515600" cy="2990321"/>
              </a:xfrm>
              <a:blipFill>
                <a:blip r:embed="rId2"/>
                <a:stretch>
                  <a:fillRect l="-1206" t="-33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45B7EC-E8B7-354C-8948-7DCAA5195F37}"/>
              </a:ext>
            </a:extLst>
          </p:cNvPr>
          <p:cNvSpPr>
            <a:spLocks noGrp="1"/>
          </p:cNvSpPr>
          <p:nvPr>
            <p:ph type="sldNum" sz="quarter" idx="12"/>
          </p:nvPr>
        </p:nvSpPr>
        <p:spPr/>
        <p:txBody>
          <a:bodyPr/>
          <a:lstStyle/>
          <a:p>
            <a:fld id="{9E969584-4773-A84E-8391-EEC4BE76D611}" type="slidenum">
              <a:rPr lang="en-US" smtClean="0"/>
              <a:t>22</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7CB19A-AA5E-DA4A-A279-2E89889B8DCE}"/>
                  </a:ext>
                </a:extLst>
              </p:cNvPr>
              <p:cNvSpPr txBox="1"/>
              <p:nvPr/>
            </p:nvSpPr>
            <p:spPr>
              <a:xfrm>
                <a:off x="3135085" y="5092150"/>
                <a:ext cx="7572842" cy="523220"/>
              </a:xfrm>
              <a:prstGeom prst="rect">
                <a:avLst/>
              </a:prstGeom>
              <a:noFill/>
            </p:spPr>
            <p:txBody>
              <a:bodyPr wrap="none" rtlCol="0">
                <a:spAutoFit/>
              </a:bodyPr>
              <a:lstStyle/>
              <a:p>
                <a:r>
                  <a:rPr lang="en-US" sz="2800" dirty="0">
                    <a:solidFill>
                      <a:schemeClr val="accent1"/>
                    </a:solidFill>
                  </a:rPr>
                  <a:t>Rejected from small set </a:t>
                </a:r>
                <a14:m>
                  <m:oMath xmlns:m="http://schemas.openxmlformats.org/officeDocument/2006/math">
                    <m:r>
                      <a:rPr lang="en-US" sz="2800" b="0" i="1" smtClean="0">
                        <a:solidFill>
                          <a:schemeClr val="accent1"/>
                        </a:solidFill>
                        <a:latin typeface="Cambria Math" panose="02040503050406030204" pitchFamily="18" charset="0"/>
                      </a:rPr>
                      <m:t>⇒</m:t>
                    </m:r>
                  </m:oMath>
                </a14:m>
                <a:r>
                  <a:rPr lang="en-US" sz="2800" dirty="0">
                    <a:solidFill>
                      <a:schemeClr val="accent1"/>
                    </a:solidFill>
                  </a:rPr>
                  <a:t> rejected from bigger set</a:t>
                </a:r>
              </a:p>
            </p:txBody>
          </p:sp>
        </mc:Choice>
        <mc:Fallback xmlns="">
          <p:sp>
            <p:nvSpPr>
              <p:cNvPr id="5" name="TextBox 4">
                <a:extLst>
                  <a:ext uri="{FF2B5EF4-FFF2-40B4-BE49-F238E27FC236}">
                    <a16:creationId xmlns:a16="http://schemas.microsoft.com/office/drawing/2014/main" id="{5C7CB19A-AA5E-DA4A-A279-2E89889B8DCE}"/>
                  </a:ext>
                </a:extLst>
              </p:cNvPr>
              <p:cNvSpPr txBox="1">
                <a:spLocks noRot="1" noChangeAspect="1" noMove="1" noResize="1" noEditPoints="1" noAdjustHandles="1" noChangeArrowheads="1" noChangeShapeType="1" noTextEdit="1"/>
              </p:cNvSpPr>
              <p:nvPr/>
            </p:nvSpPr>
            <p:spPr>
              <a:xfrm>
                <a:off x="3135085" y="5092150"/>
                <a:ext cx="7572842" cy="523220"/>
              </a:xfrm>
              <a:prstGeom prst="rect">
                <a:avLst/>
              </a:prstGeom>
              <a:blipFill>
                <a:blip r:embed="rId3"/>
                <a:stretch>
                  <a:fillRect l="-1672" t="-9302" r="-669"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9373BC-31EE-9D48-977A-25EA923A5CED}"/>
                  </a:ext>
                </a:extLst>
              </p:cNvPr>
              <p:cNvSpPr txBox="1"/>
              <p:nvPr/>
            </p:nvSpPr>
            <p:spPr>
              <a:xfrm>
                <a:off x="3135085" y="6113199"/>
                <a:ext cx="7625164" cy="523220"/>
              </a:xfrm>
              <a:prstGeom prst="rect">
                <a:avLst/>
              </a:prstGeom>
              <a:noFill/>
            </p:spPr>
            <p:txBody>
              <a:bodyPr wrap="none" rtlCol="0">
                <a:spAutoFit/>
              </a:bodyPr>
              <a:lstStyle/>
              <a:p>
                <a:r>
                  <a:rPr lang="en-US" sz="2800" dirty="0">
                    <a:solidFill>
                      <a:schemeClr val="accent1"/>
                    </a:solidFill>
                  </a:rPr>
                  <a:t>Accepted from big set </a:t>
                </a:r>
                <a14:m>
                  <m:oMath xmlns:m="http://schemas.openxmlformats.org/officeDocument/2006/math">
                    <m:r>
                      <a:rPr lang="en-US" sz="2800" b="0" i="1" smtClean="0">
                        <a:solidFill>
                          <a:schemeClr val="accent1"/>
                        </a:solidFill>
                        <a:latin typeface="Cambria Math" panose="02040503050406030204" pitchFamily="18" charset="0"/>
                      </a:rPr>
                      <m:t>⇒</m:t>
                    </m:r>
                  </m:oMath>
                </a14:m>
                <a:r>
                  <a:rPr lang="en-US" sz="2800" dirty="0">
                    <a:solidFill>
                      <a:schemeClr val="accent1"/>
                    </a:solidFill>
                  </a:rPr>
                  <a:t> accepted from smaller set</a:t>
                </a:r>
              </a:p>
            </p:txBody>
          </p:sp>
        </mc:Choice>
        <mc:Fallback xmlns="">
          <p:sp>
            <p:nvSpPr>
              <p:cNvPr id="6" name="TextBox 5">
                <a:extLst>
                  <a:ext uri="{FF2B5EF4-FFF2-40B4-BE49-F238E27FC236}">
                    <a16:creationId xmlns:a16="http://schemas.microsoft.com/office/drawing/2014/main" id="{269373BC-31EE-9D48-977A-25EA923A5CED}"/>
                  </a:ext>
                </a:extLst>
              </p:cNvPr>
              <p:cNvSpPr txBox="1">
                <a:spLocks noRot="1" noChangeAspect="1" noMove="1" noResize="1" noEditPoints="1" noAdjustHandles="1" noChangeArrowheads="1" noChangeShapeType="1" noTextEdit="1"/>
              </p:cNvSpPr>
              <p:nvPr/>
            </p:nvSpPr>
            <p:spPr>
              <a:xfrm>
                <a:off x="3135085" y="6113199"/>
                <a:ext cx="7625164" cy="523220"/>
              </a:xfrm>
              <a:prstGeom prst="rect">
                <a:avLst/>
              </a:prstGeom>
              <a:blipFill>
                <a:blip r:embed="rId4"/>
                <a:stretch>
                  <a:fillRect l="-1661" t="-11905" r="-664"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53D16DF-522D-C341-871E-78C5E3BB785A}"/>
                  </a:ext>
                </a:extLst>
              </p:cNvPr>
              <p:cNvSpPr txBox="1">
                <a:spLocks/>
              </p:cNvSpPr>
              <p:nvPr/>
            </p:nvSpPr>
            <p:spPr>
              <a:xfrm>
                <a:off x="838200" y="1764242"/>
                <a:ext cx="10515600" cy="1664758"/>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 choice function </a:t>
                </a:r>
                <a14:m>
                  <m:oMath xmlns:m="http://schemas.openxmlformats.org/officeDocument/2006/math">
                    <m:r>
                      <a:rPr lang="en-US" i="1" smtClean="0">
                        <a:latin typeface="Cambria Math" panose="02040503050406030204" pitchFamily="18" charset="0"/>
                      </a:rPr>
                      <m:t>𝐶h</m:t>
                    </m:r>
                  </m:oMath>
                </a14:m>
                <a:r>
                  <a:rPr lang="en-US" dirty="0"/>
                  <a:t> satisfies </a:t>
                </a:r>
                <a:r>
                  <a:rPr lang="en-US" b="1" dirty="0"/>
                  <a:t>irrelevance of rejected students</a:t>
                </a:r>
                <a:r>
                  <a:rPr lang="en-US" dirty="0"/>
                  <a:t> if adding a new student who is rejected does not change the choice of </a:t>
                </a:r>
                <a14:m>
                  <m:oMath xmlns:m="http://schemas.openxmlformats.org/officeDocument/2006/math">
                    <m:r>
                      <a:rPr lang="en-US" i="1">
                        <a:latin typeface="Cambria Math" panose="02040503050406030204" pitchFamily="18" charset="0"/>
                      </a:rPr>
                      <m:t>𝐶h</m:t>
                    </m:r>
                  </m:oMath>
                </a14:m>
                <a:r>
                  <a:rPr lang="en-US" dirty="0"/>
                  <a:t>.</a:t>
                </a:r>
              </a:p>
              <a:p>
                <a:pPr marL="0" indent="0">
                  <a:buFont typeface="Arial" panose="020B0604020202020204" pitchFamily="34" charset="0"/>
                  <a:buNone/>
                </a:pPr>
                <a:endParaRPr lang="en-US" sz="600" dirty="0"/>
              </a:p>
              <a:p>
                <a:pPr marL="0" indent="0">
                  <a:buFont typeface="Arial" panose="020B0604020202020204" pitchFamily="34" charset="0"/>
                  <a:buNone/>
                </a:pPr>
                <a:r>
                  <a:rPr lang="en-US" dirty="0"/>
                  <a:t>More precisely: if </a:t>
                </a:r>
                <a14:m>
                  <m:oMath xmlns:m="http://schemas.openxmlformats.org/officeDocument/2006/math">
                    <m:r>
                      <a:rPr lang="en-US" i="1" smtClean="0">
                        <a:latin typeface="Cambria Math" panose="02040503050406030204" pitchFamily="18" charset="0"/>
                      </a:rPr>
                      <m:t>𝑠</m:t>
                    </m:r>
                    <m:r>
                      <a:rPr lang="en-US" i="1" smtClean="0">
                        <a:latin typeface="Cambria Math" panose="02040503050406030204" pitchFamily="18" charset="0"/>
                      </a:rPr>
                      <m:t>∉</m:t>
                    </m:r>
                    <m:r>
                      <a:rPr lang="en-US" i="1" smtClean="0">
                        <a:latin typeface="Cambria Math" panose="02040503050406030204" pitchFamily="18" charset="0"/>
                      </a:rPr>
                      <m:t>𝐶h</m:t>
                    </m:r>
                    <m:d>
                      <m:dPr>
                        <m:ctrlPr>
                          <a:rPr lang="en-US" i="1" smtClean="0">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d>
                    <m:r>
                      <a:rPr lang="en-US" i="1" smtClean="0">
                        <a:latin typeface="Cambria Math" panose="02040503050406030204" pitchFamily="18" charset="0"/>
                      </a:rPr>
                      <m:t>, </m:t>
                    </m:r>
                  </m:oMath>
                </a14:m>
                <a:r>
                  <a:rPr lang="en-US" dirty="0"/>
                  <a:t>then</a:t>
                </a:r>
                <a14:m>
                  <m:oMath xmlns:m="http://schemas.openxmlformats.org/officeDocument/2006/math">
                    <m:r>
                      <a:rPr lang="en-US" smtClean="0">
                        <a:latin typeface="Cambria Math" panose="02040503050406030204" pitchFamily="18" charset="0"/>
                      </a:rPr>
                      <m:t> </m:t>
                    </m:r>
                    <m:r>
                      <a:rPr lang="en-US" i="1" smtClean="0">
                        <a:latin typeface="Cambria Math" panose="02040503050406030204" pitchFamily="18" charset="0"/>
                      </a:rPr>
                      <m:t>𝐶h</m:t>
                    </m:r>
                    <m:d>
                      <m:dPr>
                        <m:ctrlPr>
                          <a:rPr lang="en-US" i="1" smtClean="0">
                            <a:latin typeface="Cambria Math" panose="02040503050406030204" pitchFamily="18" charset="0"/>
                          </a:rPr>
                        </m:ctrlPr>
                      </m:dPr>
                      <m:e>
                        <m:r>
                          <a:rPr lang="en-US"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𝐶h</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e>
                        </m:d>
                      </m:e>
                    </m:d>
                  </m:oMath>
                </a14:m>
                <a:endParaRPr lang="en-US" dirty="0"/>
              </a:p>
            </p:txBody>
          </p:sp>
        </mc:Choice>
        <mc:Fallback xmlns="">
          <p:sp>
            <p:nvSpPr>
              <p:cNvPr id="8" name="Content Placeholder 2">
                <a:extLst>
                  <a:ext uri="{FF2B5EF4-FFF2-40B4-BE49-F238E27FC236}">
                    <a16:creationId xmlns:a16="http://schemas.microsoft.com/office/drawing/2014/main" id="{253D16DF-522D-C341-871E-78C5E3BB785A}"/>
                  </a:ext>
                </a:extLst>
              </p:cNvPr>
              <p:cNvSpPr txBox="1">
                <a:spLocks noRot="1" noChangeAspect="1" noMove="1" noResize="1" noEditPoints="1" noAdjustHandles="1" noChangeArrowheads="1" noChangeShapeType="1" noTextEdit="1"/>
              </p:cNvSpPr>
              <p:nvPr/>
            </p:nvSpPr>
            <p:spPr>
              <a:xfrm>
                <a:off x="838200" y="1764242"/>
                <a:ext cx="10515600" cy="1664758"/>
              </a:xfrm>
              <a:prstGeom prst="rect">
                <a:avLst/>
              </a:prstGeom>
              <a:blipFill>
                <a:blip r:embed="rId5"/>
                <a:stretch>
                  <a:fillRect l="-1206" t="-6015" r="-1809" b="-4511"/>
                </a:stretch>
              </a:blipFill>
            </p:spPr>
            <p:txBody>
              <a:bodyPr/>
              <a:lstStyle/>
              <a:p>
                <a:r>
                  <a:rPr lang="en-US">
                    <a:noFill/>
                  </a:rPr>
                  <a:t> </a:t>
                </a:r>
              </a:p>
            </p:txBody>
          </p:sp>
        </mc:Fallback>
      </mc:AlternateContent>
    </p:spTree>
    <p:extLst>
      <p:ext uri="{BB962C8B-B14F-4D97-AF65-F5344CB8AC3E}">
        <p14:creationId xmlns:p14="http://schemas.microsoft.com/office/powerpoint/2010/main" val="7129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AB0B-28FF-0A23-0107-DEE49D9B22B1}"/>
              </a:ext>
            </a:extLst>
          </p:cNvPr>
          <p:cNvSpPr>
            <a:spLocks noGrp="1"/>
          </p:cNvSpPr>
          <p:nvPr>
            <p:ph type="title"/>
          </p:nvPr>
        </p:nvSpPr>
        <p:spPr/>
        <p:txBody>
          <a:bodyPr/>
          <a:lstStyle/>
          <a:p>
            <a:r>
              <a:rPr lang="en-US" dirty="0"/>
              <a:t>Violation of IRS</a:t>
            </a:r>
          </a:p>
        </p:txBody>
      </p:sp>
      <p:sp>
        <p:nvSpPr>
          <p:cNvPr id="3" name="Content Placeholder 2">
            <a:extLst>
              <a:ext uri="{FF2B5EF4-FFF2-40B4-BE49-F238E27FC236}">
                <a16:creationId xmlns:a16="http://schemas.microsoft.com/office/drawing/2014/main" id="{D77F5CAA-5D72-1944-D747-1A3023368784}"/>
              </a:ext>
            </a:extLst>
          </p:cNvPr>
          <p:cNvSpPr>
            <a:spLocks noGrp="1"/>
          </p:cNvSpPr>
          <p:nvPr>
            <p:ph idx="1"/>
          </p:nvPr>
        </p:nvSpPr>
        <p:spPr/>
        <p:txBody>
          <a:bodyPr>
            <a:normAutofit fontScale="92500" lnSpcReduction="20000"/>
          </a:bodyPr>
          <a:lstStyle/>
          <a:p>
            <a:pPr marL="0" indent="0">
              <a:buNone/>
            </a:pPr>
            <a:r>
              <a:rPr lang="en-US" dirty="0"/>
              <a:t>Does SCI algorithm satisfy IRS? </a:t>
            </a:r>
            <a:r>
              <a:rPr lang="en-US" b="1" dirty="0">
                <a:solidFill>
                  <a:srgbClr val="FF0000"/>
                </a:solidFill>
              </a:rPr>
              <a:t>NO.</a:t>
            </a:r>
            <a:endParaRPr lang="en-US" dirty="0">
              <a:solidFill>
                <a:srgbClr val="FF0000"/>
              </a:solidFill>
            </a:endParaRPr>
          </a:p>
          <a:p>
            <a:pPr marL="0" indent="0">
              <a:buNone/>
            </a:pPr>
            <a:endParaRPr lang="en-US" dirty="0"/>
          </a:p>
          <a:p>
            <a:pPr marL="0" indent="0">
              <a:buNone/>
            </a:pPr>
            <a:r>
              <a:rPr lang="en-US" dirty="0"/>
              <a:t>Have 1 SC-O spot, 1 SC-W spot. Applicants as follows:</a:t>
            </a:r>
          </a:p>
          <a:p>
            <a:pPr marL="514350" indent="-514350">
              <a:buFont typeface="+mj-lt"/>
              <a:buAutoNum type="arabicPeriod"/>
            </a:pPr>
            <a:r>
              <a:rPr lang="en-US" dirty="0"/>
              <a:t>SC</a:t>
            </a:r>
          </a:p>
          <a:p>
            <a:pPr marL="514350" indent="-514350">
              <a:buFont typeface="+mj-lt"/>
              <a:buAutoNum type="arabicPeriod"/>
            </a:pPr>
            <a:r>
              <a:rPr lang="en-US" dirty="0"/>
              <a:t>SC</a:t>
            </a:r>
          </a:p>
          <a:p>
            <a:pPr marL="514350" indent="-514350">
              <a:buFont typeface="+mj-lt"/>
              <a:buAutoNum type="arabicPeriod"/>
            </a:pPr>
            <a:r>
              <a:rPr lang="en-US" dirty="0"/>
              <a:t>SC-W</a:t>
            </a:r>
          </a:p>
          <a:p>
            <a:pPr marL="514350" indent="-514350">
              <a:buFont typeface="+mj-lt"/>
              <a:buAutoNum type="arabicPeriod"/>
            </a:pPr>
            <a:r>
              <a:rPr lang="en-US" dirty="0"/>
              <a:t>W</a:t>
            </a:r>
          </a:p>
          <a:p>
            <a:pPr marL="0" indent="0">
              <a:buNone/>
            </a:pPr>
            <a:r>
              <a:rPr lang="en-US" dirty="0"/>
              <a:t>Algorithm tentatively takes {1,2}, then swaps 2 for 4, takes {1,4}.</a:t>
            </a:r>
          </a:p>
          <a:p>
            <a:pPr marL="0" indent="0">
              <a:buNone/>
            </a:pPr>
            <a:r>
              <a:rPr lang="en-US" dirty="0"/>
              <a:t>If 2 did not apply, algorithm would take {1,3}.</a:t>
            </a:r>
          </a:p>
          <a:p>
            <a:pPr marL="0" indent="0">
              <a:buNone/>
            </a:pPr>
            <a:r>
              <a:rPr lang="en-US" dirty="0"/>
              <a:t>(This also shows the algorithm is not </a:t>
            </a:r>
            <a:r>
              <a:rPr lang="en-US"/>
              <a:t>substitutable – adding 2 helps 4.)</a:t>
            </a:r>
            <a:endParaRPr lang="en-US" dirty="0"/>
          </a:p>
        </p:txBody>
      </p:sp>
      <p:sp>
        <p:nvSpPr>
          <p:cNvPr id="4" name="Slide Number Placeholder 3">
            <a:extLst>
              <a:ext uri="{FF2B5EF4-FFF2-40B4-BE49-F238E27FC236}">
                <a16:creationId xmlns:a16="http://schemas.microsoft.com/office/drawing/2014/main" id="{1E03CAD6-D3C1-2D8E-B9C6-7ADB8DC96C6F}"/>
              </a:ext>
            </a:extLst>
          </p:cNvPr>
          <p:cNvSpPr>
            <a:spLocks noGrp="1"/>
          </p:cNvSpPr>
          <p:nvPr>
            <p:ph type="sldNum" sz="quarter" idx="12"/>
          </p:nvPr>
        </p:nvSpPr>
        <p:spPr/>
        <p:txBody>
          <a:bodyPr/>
          <a:lstStyle/>
          <a:p>
            <a:fld id="{9E969584-4773-A84E-8391-EEC4BE76D611}" type="slidenum">
              <a:rPr lang="en-US" smtClean="0"/>
              <a:t>23</a:t>
            </a:fld>
            <a:endParaRPr lang="en-US"/>
          </a:p>
        </p:txBody>
      </p:sp>
    </p:spTree>
    <p:extLst>
      <p:ext uri="{BB962C8B-B14F-4D97-AF65-F5344CB8AC3E}">
        <p14:creationId xmlns:p14="http://schemas.microsoft.com/office/powerpoint/2010/main" val="248374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A299-227E-F041-A90A-BB0526B0A6EF}"/>
              </a:ext>
            </a:extLst>
          </p:cNvPr>
          <p:cNvSpPr>
            <a:spLocks noGrp="1"/>
          </p:cNvSpPr>
          <p:nvPr>
            <p:ph type="title"/>
          </p:nvPr>
        </p:nvSpPr>
        <p:spPr/>
        <p:txBody>
          <a:bodyPr/>
          <a:lstStyle/>
          <a:p>
            <a:r>
              <a:rPr lang="en-US" dirty="0"/>
              <a:t>Good News!</a:t>
            </a:r>
          </a:p>
        </p:txBody>
      </p:sp>
      <p:sp>
        <p:nvSpPr>
          <p:cNvPr id="3" name="Content Placeholder 2">
            <a:extLst>
              <a:ext uri="{FF2B5EF4-FFF2-40B4-BE49-F238E27FC236}">
                <a16:creationId xmlns:a16="http://schemas.microsoft.com/office/drawing/2014/main" id="{E6393005-299A-6F4E-8273-30C00DA50CC8}"/>
              </a:ext>
            </a:extLst>
          </p:cNvPr>
          <p:cNvSpPr>
            <a:spLocks noGrp="1"/>
          </p:cNvSpPr>
          <p:nvPr>
            <p:ph idx="1"/>
          </p:nvPr>
        </p:nvSpPr>
        <p:spPr>
          <a:xfrm>
            <a:off x="838200" y="1634412"/>
            <a:ext cx="10515600" cy="2520744"/>
          </a:xfrm>
          <a:solidFill>
            <a:schemeClr val="accent1">
              <a:lumMod val="20000"/>
              <a:lumOff val="80000"/>
            </a:schemeClr>
          </a:solidFill>
        </p:spPr>
        <p:txBody>
          <a:bodyPr>
            <a:normAutofit/>
          </a:bodyPr>
          <a:lstStyle/>
          <a:p>
            <a:pPr marL="0" indent="0">
              <a:buNone/>
            </a:pPr>
            <a:r>
              <a:rPr lang="en-US" b="1" dirty="0"/>
              <a:t>Theorem. </a:t>
            </a:r>
            <a:r>
              <a:rPr lang="en-US" dirty="0"/>
              <a:t>If every school’s choice function is substitutable and satisfies irrelevance of rejected students, then </a:t>
            </a:r>
          </a:p>
          <a:p>
            <a:pPr marL="571500" indent="-571500">
              <a:buAutoNum type="romanLcParenBoth"/>
            </a:pPr>
            <a:r>
              <a:rPr lang="en-US" dirty="0"/>
              <a:t>There exists a stable matching.</a:t>
            </a:r>
          </a:p>
          <a:p>
            <a:pPr marL="571500" indent="-571500">
              <a:buAutoNum type="romanLcParenBoth"/>
            </a:pPr>
            <a:r>
              <a:rPr lang="en-US" dirty="0"/>
              <a:t>There exists a student-optimal stable matching.</a:t>
            </a:r>
          </a:p>
          <a:p>
            <a:pPr marL="571500" indent="-571500">
              <a:buAutoNum type="romanLcParenBoth"/>
            </a:pPr>
            <a:r>
              <a:rPr lang="en-US" dirty="0"/>
              <a:t>The generalized DA algorithm finds it.</a:t>
            </a:r>
          </a:p>
        </p:txBody>
      </p:sp>
      <p:sp>
        <p:nvSpPr>
          <p:cNvPr id="4" name="Slide Number Placeholder 3">
            <a:extLst>
              <a:ext uri="{FF2B5EF4-FFF2-40B4-BE49-F238E27FC236}">
                <a16:creationId xmlns:a16="http://schemas.microsoft.com/office/drawing/2014/main" id="{003B7501-36D5-F942-B2DB-9642124F445E}"/>
              </a:ext>
            </a:extLst>
          </p:cNvPr>
          <p:cNvSpPr>
            <a:spLocks noGrp="1"/>
          </p:cNvSpPr>
          <p:nvPr>
            <p:ph type="sldNum" sz="quarter" idx="12"/>
          </p:nvPr>
        </p:nvSpPr>
        <p:spPr/>
        <p:txBody>
          <a:bodyPr/>
          <a:lstStyle/>
          <a:p>
            <a:fld id="{9E969584-4773-A84E-8391-EEC4BE76D611}" type="slidenum">
              <a:rPr lang="en-US" smtClean="0"/>
              <a:t>24</a:t>
            </a:fld>
            <a:endParaRPr lang="en-US"/>
          </a:p>
        </p:txBody>
      </p:sp>
      <p:sp>
        <p:nvSpPr>
          <p:cNvPr id="5" name="TextBox 4">
            <a:extLst>
              <a:ext uri="{FF2B5EF4-FFF2-40B4-BE49-F238E27FC236}">
                <a16:creationId xmlns:a16="http://schemas.microsoft.com/office/drawing/2014/main" id="{920EB0CD-D9D1-6A44-B41A-D9D37AD01F0D}"/>
              </a:ext>
            </a:extLst>
          </p:cNvPr>
          <p:cNvSpPr txBox="1"/>
          <p:nvPr/>
        </p:nvSpPr>
        <p:spPr>
          <a:xfrm>
            <a:off x="838200" y="4474706"/>
            <a:ext cx="10515600" cy="2246769"/>
          </a:xfrm>
          <a:prstGeom prst="rect">
            <a:avLst/>
          </a:prstGeom>
          <a:solidFill>
            <a:schemeClr val="accent4"/>
          </a:solidFill>
        </p:spPr>
        <p:txBody>
          <a:bodyPr wrap="square" rtlCol="0">
            <a:spAutoFit/>
          </a:bodyPr>
          <a:lstStyle/>
          <a:p>
            <a:r>
              <a:rPr lang="en-US" sz="2800" b="1" dirty="0"/>
              <a:t>Group Work</a:t>
            </a:r>
          </a:p>
          <a:p>
            <a:r>
              <a:rPr lang="en-US" sz="2800" dirty="0"/>
              <a:t>Does a minimum guarantee choice rule always satisfy IRS? </a:t>
            </a:r>
          </a:p>
          <a:p>
            <a:r>
              <a:rPr lang="en-US" sz="2800" dirty="0"/>
              <a:t>Is it always substitutable?</a:t>
            </a:r>
          </a:p>
          <a:p>
            <a:r>
              <a:rPr lang="en-US" sz="2800" dirty="0"/>
              <a:t>Does a maximum quota choice rule always satisfy IRS? </a:t>
            </a:r>
          </a:p>
          <a:p>
            <a:r>
              <a:rPr lang="en-US" sz="2800" dirty="0"/>
              <a:t>Is it always substitutable?</a:t>
            </a:r>
          </a:p>
        </p:txBody>
      </p:sp>
      <p:sp>
        <p:nvSpPr>
          <p:cNvPr id="6" name="TextBox 5">
            <a:extLst>
              <a:ext uri="{FF2B5EF4-FFF2-40B4-BE49-F238E27FC236}">
                <a16:creationId xmlns:a16="http://schemas.microsoft.com/office/drawing/2014/main" id="{BB441D19-74B6-4E4F-8C8C-742E84F5C223}"/>
              </a:ext>
            </a:extLst>
          </p:cNvPr>
          <p:cNvSpPr txBox="1"/>
          <p:nvPr/>
        </p:nvSpPr>
        <p:spPr>
          <a:xfrm>
            <a:off x="10569040" y="4881864"/>
            <a:ext cx="665695" cy="523220"/>
          </a:xfrm>
          <a:prstGeom prst="rect">
            <a:avLst/>
          </a:prstGeom>
          <a:noFill/>
        </p:spPr>
        <p:txBody>
          <a:bodyPr wrap="none" rtlCol="0">
            <a:spAutoFit/>
          </a:bodyPr>
          <a:lstStyle/>
          <a:p>
            <a:r>
              <a:rPr lang="en-US" sz="2800" b="1" dirty="0">
                <a:solidFill>
                  <a:srgbClr val="00B050"/>
                </a:solidFill>
              </a:rPr>
              <a:t>Yes</a:t>
            </a:r>
          </a:p>
        </p:txBody>
      </p:sp>
      <p:sp>
        <p:nvSpPr>
          <p:cNvPr id="7" name="TextBox 6">
            <a:extLst>
              <a:ext uri="{FF2B5EF4-FFF2-40B4-BE49-F238E27FC236}">
                <a16:creationId xmlns:a16="http://schemas.microsoft.com/office/drawing/2014/main" id="{02ECB263-E8DD-414B-91F9-7B0F1A18459B}"/>
              </a:ext>
            </a:extLst>
          </p:cNvPr>
          <p:cNvSpPr txBox="1"/>
          <p:nvPr/>
        </p:nvSpPr>
        <p:spPr>
          <a:xfrm>
            <a:off x="10569038" y="5289022"/>
            <a:ext cx="665695" cy="523220"/>
          </a:xfrm>
          <a:prstGeom prst="rect">
            <a:avLst/>
          </a:prstGeom>
          <a:noFill/>
        </p:spPr>
        <p:txBody>
          <a:bodyPr wrap="none" rtlCol="0">
            <a:spAutoFit/>
          </a:bodyPr>
          <a:lstStyle/>
          <a:p>
            <a:r>
              <a:rPr lang="en-US" sz="2800" b="1" dirty="0">
                <a:solidFill>
                  <a:srgbClr val="00B050"/>
                </a:solidFill>
              </a:rPr>
              <a:t>Yes</a:t>
            </a:r>
          </a:p>
        </p:txBody>
      </p:sp>
      <p:sp>
        <p:nvSpPr>
          <p:cNvPr id="8" name="TextBox 7">
            <a:extLst>
              <a:ext uri="{FF2B5EF4-FFF2-40B4-BE49-F238E27FC236}">
                <a16:creationId xmlns:a16="http://schemas.microsoft.com/office/drawing/2014/main" id="{439559E7-EC2B-7042-85EC-954ABF40FCB1}"/>
              </a:ext>
            </a:extLst>
          </p:cNvPr>
          <p:cNvSpPr txBox="1"/>
          <p:nvPr/>
        </p:nvSpPr>
        <p:spPr>
          <a:xfrm>
            <a:off x="10569038" y="5744990"/>
            <a:ext cx="665695" cy="523220"/>
          </a:xfrm>
          <a:prstGeom prst="rect">
            <a:avLst/>
          </a:prstGeom>
          <a:noFill/>
        </p:spPr>
        <p:txBody>
          <a:bodyPr wrap="none" rtlCol="0">
            <a:spAutoFit/>
          </a:bodyPr>
          <a:lstStyle/>
          <a:p>
            <a:r>
              <a:rPr lang="en-US" sz="2800" b="1" dirty="0">
                <a:solidFill>
                  <a:srgbClr val="00B050"/>
                </a:solidFill>
              </a:rPr>
              <a:t>Yes</a:t>
            </a:r>
          </a:p>
        </p:txBody>
      </p:sp>
      <p:sp>
        <p:nvSpPr>
          <p:cNvPr id="9" name="TextBox 8">
            <a:extLst>
              <a:ext uri="{FF2B5EF4-FFF2-40B4-BE49-F238E27FC236}">
                <a16:creationId xmlns:a16="http://schemas.microsoft.com/office/drawing/2014/main" id="{85287378-6D7C-EF41-9231-578F013B17E3}"/>
              </a:ext>
            </a:extLst>
          </p:cNvPr>
          <p:cNvSpPr txBox="1"/>
          <p:nvPr/>
        </p:nvSpPr>
        <p:spPr>
          <a:xfrm>
            <a:off x="10569038" y="6183748"/>
            <a:ext cx="614271" cy="523220"/>
          </a:xfrm>
          <a:prstGeom prst="rect">
            <a:avLst/>
          </a:prstGeom>
          <a:noFill/>
        </p:spPr>
        <p:txBody>
          <a:bodyPr wrap="none" rtlCol="0">
            <a:spAutoFit/>
          </a:bodyPr>
          <a:lstStyle/>
          <a:p>
            <a:r>
              <a:rPr lang="en-US" sz="2800" b="1" dirty="0">
                <a:solidFill>
                  <a:srgbClr val="FF0000"/>
                </a:solidFill>
              </a:rPr>
              <a:t>No</a:t>
            </a:r>
          </a:p>
        </p:txBody>
      </p:sp>
      <p:sp>
        <p:nvSpPr>
          <p:cNvPr id="10" name="TextBox 9">
            <a:extLst>
              <a:ext uri="{FF2B5EF4-FFF2-40B4-BE49-F238E27FC236}">
                <a16:creationId xmlns:a16="http://schemas.microsoft.com/office/drawing/2014/main" id="{3BD65EE1-ECD2-344F-A0D5-BC284F67E54C}"/>
              </a:ext>
            </a:extLst>
          </p:cNvPr>
          <p:cNvSpPr txBox="1"/>
          <p:nvPr/>
        </p:nvSpPr>
        <p:spPr>
          <a:xfrm>
            <a:off x="4662934" y="6169240"/>
            <a:ext cx="6213239" cy="523220"/>
          </a:xfrm>
          <a:prstGeom prst="rect">
            <a:avLst/>
          </a:prstGeom>
          <a:noFill/>
        </p:spPr>
        <p:txBody>
          <a:bodyPr wrap="none" rtlCol="0">
            <a:spAutoFit/>
          </a:bodyPr>
          <a:lstStyle/>
          <a:p>
            <a:r>
              <a:rPr lang="en-US" sz="2800" dirty="0">
                <a:solidFill>
                  <a:schemeClr val="accent1"/>
                </a:solidFill>
              </a:rPr>
              <a:t>If quota categories form a hierarchy, </a:t>
            </a:r>
            <a:r>
              <a:rPr lang="en-US" sz="2800" b="1" dirty="0">
                <a:solidFill>
                  <a:schemeClr val="accent6"/>
                </a:solidFill>
              </a:rPr>
              <a:t>Yes</a:t>
            </a:r>
            <a:endParaRPr lang="en-US" sz="2800" dirty="0"/>
          </a:p>
        </p:txBody>
      </p:sp>
    </p:spTree>
    <p:extLst>
      <p:ext uri="{BB962C8B-B14F-4D97-AF65-F5344CB8AC3E}">
        <p14:creationId xmlns:p14="http://schemas.microsoft.com/office/powerpoint/2010/main" val="87522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F1C7-0EC0-A840-80EA-A57F83CDB1A9}"/>
              </a:ext>
            </a:extLst>
          </p:cNvPr>
          <p:cNvSpPr>
            <a:spLocks noGrp="1"/>
          </p:cNvSpPr>
          <p:nvPr>
            <p:ph type="title"/>
          </p:nvPr>
        </p:nvSpPr>
        <p:spPr/>
        <p:txBody>
          <a:bodyPr>
            <a:normAutofit/>
          </a:bodyPr>
          <a:lstStyle/>
          <a:p>
            <a:r>
              <a:rPr lang="en-US" dirty="0"/>
              <a:t>Is Deferred Acceptance Truthful?</a:t>
            </a:r>
          </a:p>
        </p:txBody>
      </p:sp>
      <p:sp>
        <p:nvSpPr>
          <p:cNvPr id="4" name="Slide Number Placeholder 3">
            <a:extLst>
              <a:ext uri="{FF2B5EF4-FFF2-40B4-BE49-F238E27FC236}">
                <a16:creationId xmlns:a16="http://schemas.microsoft.com/office/drawing/2014/main" id="{8645B7EC-E8B7-354C-8948-7DCAA5195F37}"/>
              </a:ext>
            </a:extLst>
          </p:cNvPr>
          <p:cNvSpPr>
            <a:spLocks noGrp="1"/>
          </p:cNvSpPr>
          <p:nvPr>
            <p:ph type="sldNum" sz="quarter" idx="12"/>
          </p:nvPr>
        </p:nvSpPr>
        <p:spPr/>
        <p:txBody>
          <a:bodyPr/>
          <a:lstStyle/>
          <a:p>
            <a:fld id="{9E969584-4773-A84E-8391-EEC4BE76D611}" type="slidenum">
              <a:rPr lang="en-US" smtClean="0"/>
              <a:t>25</a:t>
            </a:fld>
            <a:endParaRPr lang="en-US"/>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53D16DF-522D-C341-871E-78C5E3BB785A}"/>
                  </a:ext>
                </a:extLst>
              </p:cNvPr>
              <p:cNvSpPr txBox="1">
                <a:spLocks/>
              </p:cNvSpPr>
              <p:nvPr/>
            </p:nvSpPr>
            <p:spPr>
              <a:xfrm>
                <a:off x="838200" y="1790947"/>
                <a:ext cx="10515600" cy="1664758"/>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 choice function </a:t>
                </a:r>
                <a14:m>
                  <m:oMath xmlns:m="http://schemas.openxmlformats.org/officeDocument/2006/math">
                    <m:r>
                      <a:rPr lang="en-US" i="1" smtClean="0">
                        <a:latin typeface="Cambria Math" panose="02040503050406030204" pitchFamily="18" charset="0"/>
                      </a:rPr>
                      <m:t>𝐶h</m:t>
                    </m:r>
                  </m:oMath>
                </a14:m>
                <a:r>
                  <a:rPr lang="en-US" dirty="0"/>
                  <a:t> satisfies the </a:t>
                </a:r>
                <a:r>
                  <a:rPr lang="en-US" b="1" dirty="0"/>
                  <a:t>law of aggregate demand</a:t>
                </a:r>
                <a:r>
                  <a:rPr lang="en-US" dirty="0"/>
                  <a:t> if adding a new student weakly increases the number of accepted students.</a:t>
                </a:r>
              </a:p>
              <a:p>
                <a:pPr marL="0" indent="0">
                  <a:buFont typeface="Arial" panose="020B0604020202020204" pitchFamily="34" charset="0"/>
                  <a:buNone/>
                </a:pPr>
                <a:endParaRPr lang="en-US" sz="600" dirty="0"/>
              </a:p>
              <a:p>
                <a:pPr marL="0" indent="0">
                  <a:buFont typeface="Arial" panose="020B0604020202020204" pitchFamily="34" charset="0"/>
                  <a:buNone/>
                </a:pPr>
                <a:r>
                  <a:rPr lang="en-US" dirty="0"/>
                  <a:t>More precisely: </a:t>
                </a:r>
                <a14:m>
                  <m:oMath xmlns:m="http://schemas.openxmlformats.org/officeDocument/2006/math">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𝐶h</m:t>
                        </m:r>
                        <m:d>
                          <m:dPr>
                            <m:ctrlPr>
                              <a:rPr lang="en-US" i="1" smtClean="0">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e>
                            </m:d>
                          </m:e>
                        </m:d>
                      </m:e>
                    </m:d>
                    <m:r>
                      <a:rPr lang="en-US" b="0" i="1" smtClean="0">
                        <a:latin typeface="Cambria Math" panose="02040503050406030204" pitchFamily="18" charset="0"/>
                      </a:rPr>
                      <m:t>≥|</m:t>
                    </m:r>
                    <m:r>
                      <a:rPr lang="en-US" b="0" i="1" smtClean="0">
                        <a:latin typeface="Cambria Math" panose="02040503050406030204" pitchFamily="18" charset="0"/>
                      </a:rPr>
                      <m:t>𝐶h</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for any </a:t>
                </a:r>
                <a14:m>
                  <m:oMath xmlns:m="http://schemas.openxmlformats.org/officeDocument/2006/math">
                    <m:r>
                      <a:rPr lang="en-US" b="0" i="1" smtClean="0">
                        <a:latin typeface="Cambria Math" panose="02040503050406030204" pitchFamily="18" charset="0"/>
                      </a:rPr>
                      <m:t>𝑠</m:t>
                    </m:r>
                  </m:oMath>
                </a14:m>
                <a:r>
                  <a:rPr lang="en-US" dirty="0"/>
                  <a:t> and </a:t>
                </a:r>
                <a14:m>
                  <m:oMath xmlns:m="http://schemas.openxmlformats.org/officeDocument/2006/math">
                    <m:r>
                      <a:rPr lang="en-US" b="0" i="1" smtClean="0">
                        <a:latin typeface="Cambria Math" panose="02040503050406030204" pitchFamily="18" charset="0"/>
                      </a:rPr>
                      <m:t>𝐴</m:t>
                    </m:r>
                  </m:oMath>
                </a14:m>
                <a:r>
                  <a:rPr lang="en-US" dirty="0"/>
                  <a:t>.</a:t>
                </a:r>
              </a:p>
            </p:txBody>
          </p:sp>
        </mc:Choice>
        <mc:Fallback xmlns="">
          <p:sp>
            <p:nvSpPr>
              <p:cNvPr id="8" name="Content Placeholder 2">
                <a:extLst>
                  <a:ext uri="{FF2B5EF4-FFF2-40B4-BE49-F238E27FC236}">
                    <a16:creationId xmlns:a16="http://schemas.microsoft.com/office/drawing/2014/main" id="{253D16DF-522D-C341-871E-78C5E3BB785A}"/>
                  </a:ext>
                </a:extLst>
              </p:cNvPr>
              <p:cNvSpPr txBox="1">
                <a:spLocks noRot="1" noChangeAspect="1" noMove="1" noResize="1" noEditPoints="1" noAdjustHandles="1" noChangeArrowheads="1" noChangeShapeType="1" noTextEdit="1"/>
              </p:cNvSpPr>
              <p:nvPr/>
            </p:nvSpPr>
            <p:spPr>
              <a:xfrm>
                <a:off x="838200" y="1790947"/>
                <a:ext cx="10515600" cy="1664758"/>
              </a:xfrm>
              <a:prstGeom prst="rect">
                <a:avLst/>
              </a:prstGeom>
              <a:blipFill>
                <a:blip r:embed="rId2"/>
                <a:stretch>
                  <a:fillRect l="-1206" t="-6818" r="-724" b="-4545"/>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B93BD721-EEF4-AA4E-A14B-0E7DC5209D3C}"/>
              </a:ext>
            </a:extLst>
          </p:cNvPr>
          <p:cNvSpPr>
            <a:spLocks noGrp="1"/>
          </p:cNvSpPr>
          <p:nvPr>
            <p:ph idx="1"/>
          </p:nvPr>
        </p:nvSpPr>
        <p:spPr>
          <a:xfrm>
            <a:off x="838200" y="3851996"/>
            <a:ext cx="10515600" cy="2397476"/>
          </a:xfrm>
          <a:solidFill>
            <a:schemeClr val="accent1">
              <a:lumMod val="20000"/>
              <a:lumOff val="80000"/>
            </a:schemeClr>
          </a:solidFill>
        </p:spPr>
        <p:txBody>
          <a:bodyPr>
            <a:normAutofit/>
          </a:bodyPr>
          <a:lstStyle/>
          <a:p>
            <a:pPr marL="0" indent="0">
              <a:buNone/>
            </a:pPr>
            <a:r>
              <a:rPr lang="en-US" b="1" dirty="0"/>
              <a:t>Theorem. </a:t>
            </a:r>
            <a:r>
              <a:rPr lang="en-US" dirty="0"/>
              <a:t>If every school’s choice function is substitutable and satisfies the law of aggregate demand, then </a:t>
            </a:r>
          </a:p>
          <a:p>
            <a:pPr marL="571500" indent="-571500">
              <a:buAutoNum type="romanLcParenBoth"/>
            </a:pPr>
            <a:r>
              <a:rPr lang="en-US" dirty="0"/>
              <a:t>Every choice function satisfies irrelevance of rejected students.</a:t>
            </a:r>
          </a:p>
          <a:p>
            <a:pPr marL="571500" indent="-571500">
              <a:buAutoNum type="romanLcParenBoth"/>
            </a:pPr>
            <a:r>
              <a:rPr lang="en-US" dirty="0"/>
              <a:t>The set of assigned students is the same for every stable matching.</a:t>
            </a:r>
          </a:p>
          <a:p>
            <a:pPr marL="571500" indent="-571500">
              <a:buAutoNum type="romanLcParenBoth"/>
            </a:pPr>
            <a:r>
              <a:rPr lang="en-US" dirty="0"/>
              <a:t>The generalized DA algorithm is truthful.</a:t>
            </a:r>
          </a:p>
        </p:txBody>
      </p:sp>
    </p:spTree>
    <p:extLst>
      <p:ext uri="{BB962C8B-B14F-4D97-AF65-F5344CB8AC3E}">
        <p14:creationId xmlns:p14="http://schemas.microsoft.com/office/powerpoint/2010/main" val="23908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AD01-FC05-1541-A778-EB71E150CB72}"/>
              </a:ext>
            </a:extLst>
          </p:cNvPr>
          <p:cNvSpPr>
            <a:spLocks noGrp="1"/>
          </p:cNvSpPr>
          <p:nvPr>
            <p:ph type="title"/>
          </p:nvPr>
        </p:nvSpPr>
        <p:spPr/>
        <p:txBody>
          <a:bodyPr>
            <a:normAutofit fontScale="90000"/>
          </a:bodyPr>
          <a:lstStyle/>
          <a:p>
            <a:r>
              <a:rPr lang="en-US" dirty="0"/>
              <a:t>What if Choice Functions are Not Substitutable? </a:t>
            </a:r>
            <a:br>
              <a:rPr lang="en-US" dirty="0"/>
            </a:br>
            <a:endParaRPr lang="en-US" dirty="0"/>
          </a:p>
        </p:txBody>
      </p:sp>
      <p:sp>
        <p:nvSpPr>
          <p:cNvPr id="3" name="Content Placeholder 2">
            <a:extLst>
              <a:ext uri="{FF2B5EF4-FFF2-40B4-BE49-F238E27FC236}">
                <a16:creationId xmlns:a16="http://schemas.microsoft.com/office/drawing/2014/main" id="{7E8E1317-29F4-7E44-94B8-D8B0A62C9ACB}"/>
              </a:ext>
            </a:extLst>
          </p:cNvPr>
          <p:cNvSpPr>
            <a:spLocks noGrp="1"/>
          </p:cNvSpPr>
          <p:nvPr>
            <p:ph idx="1"/>
          </p:nvPr>
        </p:nvSpPr>
        <p:spPr>
          <a:xfrm>
            <a:off x="838200" y="1520825"/>
            <a:ext cx="11092543" cy="4351338"/>
          </a:xfrm>
        </p:spPr>
        <p:txBody>
          <a:bodyPr>
            <a:noAutofit/>
          </a:bodyPr>
          <a:lstStyle/>
          <a:p>
            <a:pPr marL="0" indent="0">
              <a:buNone/>
            </a:pPr>
            <a:r>
              <a:rPr lang="en-US" dirty="0"/>
              <a:t>Stable matchings may not exist!</a:t>
            </a:r>
          </a:p>
          <a:p>
            <a:pPr marL="0" indent="0">
              <a:buNone/>
            </a:pPr>
            <a:endParaRPr lang="en-US" dirty="0"/>
          </a:p>
          <a:p>
            <a:pPr marL="0" indent="0">
              <a:buNone/>
            </a:pPr>
            <a:r>
              <a:rPr lang="en-US" dirty="0"/>
              <a:t>We can choose among several different algorithms, none of which is ideal.</a:t>
            </a:r>
          </a:p>
          <a:p>
            <a:pPr marL="0" indent="0">
              <a:buNone/>
            </a:pPr>
            <a:r>
              <a:rPr lang="en-US" b="1" dirty="0"/>
              <a:t>Option 1: </a:t>
            </a:r>
            <a:r>
              <a:rPr lang="en-US" dirty="0"/>
              <a:t>every student who proposed to the school.</a:t>
            </a:r>
          </a:p>
          <a:p>
            <a:pPr marL="0" indent="0">
              <a:buNone/>
            </a:pPr>
            <a:r>
              <a:rPr lang="en-US" dirty="0"/>
              <a:t>	Concern: students may get multiple acceptances. </a:t>
            </a:r>
            <a:endParaRPr lang="en-US" b="1" dirty="0"/>
          </a:p>
          <a:p>
            <a:pPr marL="0" indent="0">
              <a:buNone/>
            </a:pPr>
            <a:r>
              <a:rPr lang="en-US" b="1" dirty="0"/>
              <a:t>Option 2: </a:t>
            </a:r>
            <a:r>
              <a:rPr lang="en-US" dirty="0"/>
              <a:t>students who proposed and have not been rejected.</a:t>
            </a:r>
          </a:p>
          <a:p>
            <a:pPr marL="0" indent="0">
              <a:buNone/>
            </a:pPr>
            <a:r>
              <a:rPr lang="en-US" dirty="0"/>
              <a:t>	Concern: outcome may depend on order of rejections, </a:t>
            </a:r>
          </a:p>
          <a:p>
            <a:pPr marL="0" indent="0">
              <a:buNone/>
            </a:pPr>
            <a:r>
              <a:rPr lang="en-US" dirty="0"/>
              <a:t>	may not be stable. </a:t>
            </a:r>
            <a:endParaRPr lang="en-US" b="1" dirty="0"/>
          </a:p>
          <a:p>
            <a:pPr marL="0" indent="0">
              <a:buNone/>
            </a:pPr>
            <a:r>
              <a:rPr lang="en-US" b="1" dirty="0"/>
              <a:t>Option 3: </a:t>
            </a:r>
            <a:r>
              <a:rPr lang="en-US" dirty="0"/>
              <a:t>students who didn’t get another school that they prefer.</a:t>
            </a:r>
          </a:p>
          <a:p>
            <a:pPr marL="0" indent="0">
              <a:buNone/>
            </a:pPr>
            <a:r>
              <a:rPr lang="en-US" dirty="0"/>
              <a:t>	Concern: circular (ambiguous) definition.</a:t>
            </a:r>
          </a:p>
        </p:txBody>
      </p:sp>
      <p:sp>
        <p:nvSpPr>
          <p:cNvPr id="4" name="Slide Number Placeholder 3">
            <a:extLst>
              <a:ext uri="{FF2B5EF4-FFF2-40B4-BE49-F238E27FC236}">
                <a16:creationId xmlns:a16="http://schemas.microsoft.com/office/drawing/2014/main" id="{A599C527-CB88-F148-8DE5-0DC0BF743D9A}"/>
              </a:ext>
            </a:extLst>
          </p:cNvPr>
          <p:cNvSpPr>
            <a:spLocks noGrp="1"/>
          </p:cNvSpPr>
          <p:nvPr>
            <p:ph type="sldNum" sz="quarter" idx="12"/>
          </p:nvPr>
        </p:nvSpPr>
        <p:spPr/>
        <p:txBody>
          <a:bodyPr/>
          <a:lstStyle/>
          <a:p>
            <a:fld id="{9E969584-4773-A84E-8391-EEC4BE76D611}" type="slidenum">
              <a:rPr lang="en-US" smtClean="0"/>
              <a:t>26</a:t>
            </a:fld>
            <a:endParaRPr lang="en-US"/>
          </a:p>
        </p:txBody>
      </p:sp>
    </p:spTree>
    <p:extLst>
      <p:ext uri="{BB962C8B-B14F-4D97-AF65-F5344CB8AC3E}">
        <p14:creationId xmlns:p14="http://schemas.microsoft.com/office/powerpoint/2010/main" val="33424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22C3-866E-FE4C-8B12-9990E2D47D17}"/>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3A3A30-5CF4-3149-8E0A-B4903811A615}"/>
                  </a:ext>
                </a:extLst>
              </p:cNvPr>
              <p:cNvSpPr>
                <a:spLocks noGrp="1"/>
              </p:cNvSpPr>
              <p:nvPr>
                <p:ph idx="1"/>
              </p:nvPr>
            </p:nvSpPr>
            <p:spPr>
              <a:xfrm>
                <a:off x="838200" y="1825625"/>
                <a:ext cx="10671810" cy="4351338"/>
              </a:xfrm>
            </p:spPr>
            <p:txBody>
              <a:bodyPr>
                <a:normAutofit fontScale="92500" lnSpcReduction="20000"/>
              </a:bodyPr>
              <a:lstStyle/>
              <a:p>
                <a:pPr marL="0" indent="0">
                  <a:buNone/>
                </a:pPr>
                <a:r>
                  <a:rPr lang="en-US" dirty="0"/>
                  <a:t>Responsive preferences example.</a:t>
                </a:r>
              </a:p>
              <a:p>
                <a:endParaRPr lang="en-US" dirty="0"/>
              </a:p>
              <a:p>
                <a:pPr marL="0" indent="0">
                  <a:buNone/>
                </a:pPr>
                <a14:m>
                  <m:oMathPara xmlns:m="http://schemas.openxmlformats.org/officeDocument/2006/math">
                    <m:oMathParaPr>
                      <m:jc m:val="left"/>
                    </m:oMathParaPr>
                    <m:oMath xmlns:m="http://schemas.openxmlformats.org/officeDocument/2006/math">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1,2</m:t>
                          </m:r>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1,3</m:t>
                          </m:r>
                        </m:e>
                      </m:d>
                      <m:r>
                        <a:rPr lang="en-US" sz="2600" b="0" i="1" smtClean="0">
                          <a:latin typeface="Cambria Math" panose="02040503050406030204" pitchFamily="18" charset="0"/>
                        </a:rPr>
                        <m:t>≻</m:t>
                      </m:r>
                      <m:d>
                        <m:dPr>
                          <m:begChr m:val="{"/>
                          <m:endChr m:val="}"/>
                          <m:ctrlPr>
                            <a:rPr lang="en-US" sz="2600" b="0" i="1" smtClean="0">
                              <a:solidFill>
                                <a:srgbClr val="FF0000"/>
                              </a:solidFill>
                              <a:latin typeface="Cambria Math" panose="02040503050406030204" pitchFamily="18" charset="0"/>
                            </a:rPr>
                          </m:ctrlPr>
                        </m:dPr>
                        <m:e>
                          <m:r>
                            <a:rPr lang="en-US" sz="2600" b="0" i="1" smtClean="0">
                              <a:solidFill>
                                <a:srgbClr val="FF0000"/>
                              </a:solidFill>
                              <a:latin typeface="Cambria Math" panose="02040503050406030204" pitchFamily="18" charset="0"/>
                            </a:rPr>
                            <m:t>1,4</m:t>
                          </m:r>
                        </m:e>
                      </m:d>
                      <m:r>
                        <a:rPr lang="en-US" sz="2600" b="0" i="1" smtClean="0">
                          <a:solidFill>
                            <a:srgbClr val="FF0000"/>
                          </a:solidFill>
                          <a:latin typeface="Cambria Math" panose="02040503050406030204" pitchFamily="18" charset="0"/>
                        </a:rPr>
                        <m:t>≻</m:t>
                      </m:r>
                      <m:d>
                        <m:dPr>
                          <m:begChr m:val="{"/>
                          <m:endChr m:val="}"/>
                          <m:ctrlPr>
                            <a:rPr lang="en-US" sz="2600" b="0" i="1" smtClean="0">
                              <a:solidFill>
                                <a:srgbClr val="FF0000"/>
                              </a:solidFill>
                              <a:latin typeface="Cambria Math" panose="02040503050406030204" pitchFamily="18" charset="0"/>
                            </a:rPr>
                          </m:ctrlPr>
                        </m:dPr>
                        <m:e>
                          <m:r>
                            <a:rPr lang="en-US" sz="2600" b="0" i="1" smtClean="0">
                              <a:solidFill>
                                <a:srgbClr val="FF0000"/>
                              </a:solidFill>
                              <a:latin typeface="Cambria Math" panose="02040503050406030204" pitchFamily="18" charset="0"/>
                            </a:rPr>
                            <m:t>2,3</m:t>
                          </m:r>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2,4</m:t>
                          </m:r>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3,4</m:t>
                          </m:r>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1</m:t>
                          </m:r>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2</m:t>
                          </m:r>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3</m:t>
                          </m:r>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4</m:t>
                          </m:r>
                        </m:e>
                      </m:d>
                      <m:r>
                        <a:rPr lang="en-US" sz="2600" b="0" i="1" smtClean="0">
                          <a:latin typeface="Cambria Math" panose="02040503050406030204" pitchFamily="18" charset="0"/>
                        </a:rPr>
                        <m:t>≻∅</m:t>
                      </m:r>
                    </m:oMath>
                  </m:oMathPara>
                </a14:m>
                <a:endParaRPr lang="en-US" sz="2600" dirty="0"/>
              </a:p>
              <a:p>
                <a:pPr marL="0" indent="0">
                  <a:buNone/>
                </a:pPr>
                <a:endParaRPr lang="en-US" sz="2600" dirty="0"/>
              </a:p>
              <a:p>
                <a:pPr marL="0" indent="0">
                  <a:buNone/>
                </a:pPr>
                <a:r>
                  <a:rPr lang="en-US" sz="2600" dirty="0"/>
                  <a:t>In addition, don’t know whether prefer {1} to {2,3} or {2,4} or {3,4}. But never have to make this choice! Enough to describe a choice function.</a:t>
                </a:r>
              </a:p>
              <a:p>
                <a:pPr marL="0" indent="0">
                  <a:buNone/>
                </a:pPr>
                <a:endParaRPr lang="en-US" sz="2600" dirty="0"/>
              </a:p>
              <a:p>
                <a:pPr marL="0" indent="0">
                  <a:buNone/>
                </a:pPr>
                <a:r>
                  <a:rPr lang="en-US" sz="2600" dirty="0"/>
                  <a:t>Choice function:  (Maybe don’t need to write this out.)</a:t>
                </a:r>
              </a:p>
              <a:p>
                <a:pPr marL="0" indent="0">
                  <a:buNone/>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𝐶h</m:t>
                      </m:r>
                      <m:d>
                        <m:dPr>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1,2,3,4</m:t>
                              </m:r>
                            </m:e>
                          </m:d>
                        </m:e>
                      </m:d>
                      <m:r>
                        <a:rPr lang="en-US" sz="2600" b="0" i="1" smtClean="0">
                          <a:latin typeface="Cambria Math" panose="02040503050406030204" pitchFamily="18" charset="0"/>
                        </a:rPr>
                        <m:t>=</m:t>
                      </m:r>
                      <m:r>
                        <a:rPr lang="en-US" sz="2600" b="0" i="1" smtClean="0">
                          <a:latin typeface="Cambria Math" panose="02040503050406030204" pitchFamily="18" charset="0"/>
                        </a:rPr>
                        <m:t>𝐶h</m:t>
                      </m:r>
                      <m:d>
                        <m:dPr>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1,2,3</m:t>
                              </m:r>
                            </m:e>
                          </m:d>
                        </m:e>
                      </m:d>
                      <m:r>
                        <a:rPr lang="en-US" sz="2600" b="0" i="1" smtClean="0">
                          <a:latin typeface="Cambria Math" panose="02040503050406030204" pitchFamily="18" charset="0"/>
                        </a:rPr>
                        <m:t>=</m:t>
                      </m:r>
                      <m:r>
                        <a:rPr lang="en-US" sz="2600" b="0" i="1" smtClean="0">
                          <a:latin typeface="Cambria Math" panose="02040503050406030204" pitchFamily="18" charset="0"/>
                        </a:rPr>
                        <m:t>𝐶h</m:t>
                      </m:r>
                      <m:d>
                        <m:dPr>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1,2,4</m:t>
                              </m:r>
                            </m:e>
                          </m:d>
                        </m:e>
                      </m:d>
                      <m:r>
                        <a:rPr lang="en-US" sz="2600" b="0" i="1" smtClean="0">
                          <a:latin typeface="Cambria Math" panose="02040503050406030204" pitchFamily="18" charset="0"/>
                        </a:rPr>
                        <m:t>=</m:t>
                      </m:r>
                      <m:r>
                        <a:rPr lang="en-US" sz="2600" b="0" i="1" smtClean="0">
                          <a:latin typeface="Cambria Math" panose="02040503050406030204" pitchFamily="18" charset="0"/>
                        </a:rPr>
                        <m:t>𝐶h</m:t>
                      </m:r>
                      <m:d>
                        <m:dPr>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1,2</m:t>
                              </m:r>
                            </m:e>
                          </m:d>
                        </m:e>
                      </m:d>
                      <m:r>
                        <a:rPr lang="en-US" sz="2600" b="0" i="1" smtClean="0">
                          <a:latin typeface="Cambria Math" panose="02040503050406030204" pitchFamily="18" charset="0"/>
                        </a:rPr>
                        <m:t>={1,2}</m:t>
                      </m:r>
                    </m:oMath>
                  </m:oMathPara>
                </a14:m>
                <a:endParaRPr lang="en-US" sz="2600" dirty="0"/>
              </a:p>
              <a:p>
                <a:pPr marL="0" indent="0">
                  <a:buNone/>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rPr>
                        <m:t>𝐶h</m:t>
                      </m:r>
                      <m:d>
                        <m:dPr>
                          <m:ctrlPr>
                            <a:rPr lang="en-US" sz="2600" i="1">
                              <a:latin typeface="Cambria Math" panose="02040503050406030204" pitchFamily="18" charset="0"/>
                            </a:rPr>
                          </m:ctrlPr>
                        </m:d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1,3,4</m:t>
                              </m:r>
                            </m:e>
                          </m:d>
                        </m:e>
                      </m:d>
                      <m:r>
                        <a:rPr lang="en-US" sz="2600" i="1">
                          <a:latin typeface="Cambria Math" panose="02040503050406030204" pitchFamily="18" charset="0"/>
                        </a:rPr>
                        <m:t>=</m:t>
                      </m:r>
                      <m:r>
                        <a:rPr lang="en-US" sz="2600" i="1">
                          <a:latin typeface="Cambria Math" panose="02040503050406030204" pitchFamily="18" charset="0"/>
                        </a:rPr>
                        <m:t>𝐶h</m:t>
                      </m:r>
                      <m:d>
                        <m:dPr>
                          <m:ctrlPr>
                            <a:rPr lang="en-US" sz="2600" i="1">
                              <a:latin typeface="Cambria Math" panose="02040503050406030204" pitchFamily="18" charset="0"/>
                            </a:rPr>
                          </m:ctrlPr>
                        </m:d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1,3</m:t>
                              </m:r>
                            </m:e>
                          </m:d>
                        </m:e>
                      </m:d>
                      <m:r>
                        <a:rPr lang="en-US" sz="2600" i="1">
                          <a:latin typeface="Cambria Math" panose="02040503050406030204" pitchFamily="18" charset="0"/>
                        </a:rPr>
                        <m:t>={1,</m:t>
                      </m:r>
                      <m:r>
                        <a:rPr lang="en-US" sz="2600" b="0" i="1" smtClean="0">
                          <a:latin typeface="Cambria Math" panose="02040503050406030204" pitchFamily="18" charset="0"/>
                        </a:rPr>
                        <m:t>3</m:t>
                      </m:r>
                      <m:r>
                        <a:rPr lang="en-US" sz="2600" i="1">
                          <a:latin typeface="Cambria Math" panose="02040503050406030204" pitchFamily="18" charset="0"/>
                        </a:rPr>
                        <m:t>}</m:t>
                      </m:r>
                    </m:oMath>
                  </m:oMathPara>
                </a14:m>
                <a:endParaRPr lang="en-US" sz="2600" dirty="0"/>
              </a:p>
              <a:p>
                <a:pPr marL="0" indent="0">
                  <a:buNone/>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rPr>
                        <m:t>𝐶h</m:t>
                      </m:r>
                      <m:d>
                        <m:dPr>
                          <m:ctrlPr>
                            <a:rPr lang="en-US" sz="2600" i="1">
                              <a:latin typeface="Cambria Math" panose="02040503050406030204" pitchFamily="18" charset="0"/>
                            </a:rPr>
                          </m:ctrlPr>
                        </m:dPr>
                        <m:e>
                          <m:d>
                            <m:dPr>
                              <m:begChr m:val="{"/>
                              <m:endChr m:val="}"/>
                              <m:ctrlPr>
                                <a:rPr lang="en-US" sz="2600" i="1">
                                  <a:latin typeface="Cambria Math" panose="02040503050406030204" pitchFamily="18" charset="0"/>
                                </a:rPr>
                              </m:ctrlPr>
                            </m:dPr>
                            <m:e>
                              <m:r>
                                <a:rPr lang="en-US" sz="2600" b="0" i="1" smtClean="0">
                                  <a:latin typeface="Cambria Math" panose="02040503050406030204" pitchFamily="18" charset="0"/>
                                </a:rPr>
                                <m:t>2</m:t>
                              </m:r>
                              <m:r>
                                <a:rPr lang="en-US" sz="2600" i="1">
                                  <a:latin typeface="Cambria Math" panose="02040503050406030204" pitchFamily="18" charset="0"/>
                                </a:rPr>
                                <m:t>,3,4</m:t>
                              </m:r>
                            </m:e>
                          </m:d>
                        </m:e>
                      </m:d>
                      <m:r>
                        <a:rPr lang="en-US" sz="2600" i="1">
                          <a:latin typeface="Cambria Math" panose="02040503050406030204" pitchFamily="18" charset="0"/>
                        </a:rPr>
                        <m:t>=</m:t>
                      </m:r>
                      <m:r>
                        <a:rPr lang="en-US" sz="2600" i="1">
                          <a:latin typeface="Cambria Math" panose="02040503050406030204" pitchFamily="18" charset="0"/>
                        </a:rPr>
                        <m:t>𝐶h</m:t>
                      </m:r>
                      <m:d>
                        <m:dPr>
                          <m:ctrlPr>
                            <a:rPr lang="en-US" sz="2600" i="1">
                              <a:latin typeface="Cambria Math" panose="02040503050406030204" pitchFamily="18" charset="0"/>
                            </a:rPr>
                          </m:ctrlPr>
                        </m:dPr>
                        <m:e>
                          <m:d>
                            <m:dPr>
                              <m:begChr m:val="{"/>
                              <m:endChr m:val="}"/>
                              <m:ctrlPr>
                                <a:rPr lang="en-US" sz="2600" i="1">
                                  <a:latin typeface="Cambria Math" panose="02040503050406030204" pitchFamily="18" charset="0"/>
                                </a:rPr>
                              </m:ctrlPr>
                            </m:dPr>
                            <m:e>
                              <m:r>
                                <a:rPr lang="en-US" sz="2600" b="0" i="1" smtClean="0">
                                  <a:latin typeface="Cambria Math" panose="02040503050406030204" pitchFamily="18" charset="0"/>
                                </a:rPr>
                                <m:t>2</m:t>
                              </m:r>
                              <m:r>
                                <a:rPr lang="en-US" sz="2600" i="1">
                                  <a:latin typeface="Cambria Math" panose="02040503050406030204" pitchFamily="18" charset="0"/>
                                </a:rPr>
                                <m:t>,3</m:t>
                              </m:r>
                            </m:e>
                          </m:d>
                        </m:e>
                      </m:d>
                      <m:r>
                        <a:rPr lang="en-US" sz="2600" i="1">
                          <a:latin typeface="Cambria Math" panose="02040503050406030204" pitchFamily="18" charset="0"/>
                        </a:rPr>
                        <m:t>={</m:t>
                      </m:r>
                      <m:r>
                        <a:rPr lang="en-US" sz="2600" b="0" i="1" smtClean="0">
                          <a:latin typeface="Cambria Math" panose="02040503050406030204" pitchFamily="18" charset="0"/>
                        </a:rPr>
                        <m:t>2</m:t>
                      </m:r>
                      <m:r>
                        <a:rPr lang="en-US" sz="2600" i="1">
                          <a:latin typeface="Cambria Math" panose="02040503050406030204" pitchFamily="18" charset="0"/>
                        </a:rPr>
                        <m:t>,3}</m:t>
                      </m:r>
                    </m:oMath>
                  </m:oMathPara>
                </a14:m>
                <a:endParaRPr lang="en-US" sz="2600" dirty="0"/>
              </a:p>
              <a:p>
                <a:pPr marL="0" indent="0">
                  <a:buNone/>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rPr>
                        <m:t>𝐶h</m:t>
                      </m:r>
                      <m:d>
                        <m:dPr>
                          <m:ctrlPr>
                            <a:rPr lang="en-US" sz="2600" i="1">
                              <a:latin typeface="Cambria Math" panose="02040503050406030204" pitchFamily="18" charset="0"/>
                            </a:rPr>
                          </m:ctrlPr>
                        </m:d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1,4</m:t>
                              </m:r>
                            </m:e>
                          </m:d>
                        </m:e>
                      </m:d>
                      <m:r>
                        <a:rPr lang="en-US" sz="2600" i="1">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i="1">
                              <a:latin typeface="Cambria Math" panose="02040503050406030204" pitchFamily="18" charset="0"/>
                            </a:rPr>
                            <m:t>1,</m:t>
                          </m:r>
                          <m:r>
                            <a:rPr lang="en-US" sz="2600" b="0" i="1" smtClean="0">
                              <a:latin typeface="Cambria Math" panose="02040503050406030204" pitchFamily="18" charset="0"/>
                            </a:rPr>
                            <m:t>4</m:t>
                          </m:r>
                        </m:e>
                      </m:d>
                      <m:r>
                        <a:rPr lang="en-US" sz="2600" b="0" i="1" smtClean="0">
                          <a:latin typeface="Cambria Math" panose="02040503050406030204" pitchFamily="18" charset="0"/>
                        </a:rPr>
                        <m:t>, </m:t>
                      </m:r>
                      <m:r>
                        <a:rPr lang="en-US" sz="2600" b="0" i="1" smtClean="0">
                          <a:latin typeface="Cambria Math" panose="02040503050406030204" pitchFamily="18" charset="0"/>
                        </a:rPr>
                        <m:t>𝐶h</m:t>
                      </m:r>
                      <m:d>
                        <m:dPr>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2,4</m:t>
                              </m:r>
                            </m:e>
                          </m:d>
                        </m:e>
                      </m:d>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2,4</m:t>
                          </m:r>
                        </m:e>
                      </m:d>
                      <m:r>
                        <a:rPr lang="en-US" sz="2600" b="0" i="1" smtClean="0">
                          <a:latin typeface="Cambria Math" panose="02040503050406030204" pitchFamily="18" charset="0"/>
                        </a:rPr>
                        <m:t>, </m:t>
                      </m:r>
                      <m:r>
                        <a:rPr lang="en-US" sz="2600" b="0" i="1" smtClean="0">
                          <a:latin typeface="Cambria Math" panose="02040503050406030204" pitchFamily="18" charset="0"/>
                        </a:rPr>
                        <m:t>𝐶h</m:t>
                      </m:r>
                      <m:d>
                        <m:dPr>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3,4</m:t>
                              </m:r>
                            </m:e>
                          </m:d>
                        </m:e>
                      </m:d>
                      <m:r>
                        <a:rPr lang="en-US" sz="2600" b="0" i="1" smtClean="0">
                          <a:latin typeface="Cambria Math" panose="02040503050406030204" pitchFamily="18" charset="0"/>
                        </a:rPr>
                        <m:t>={3,4}</m:t>
                      </m:r>
                    </m:oMath>
                  </m:oMathPara>
                </a14:m>
                <a:endParaRPr lang="en-US" sz="2600" dirty="0"/>
              </a:p>
              <a:p>
                <a:pPr marL="0" indent="0">
                  <a:buNone/>
                </a:pPr>
                <a:endParaRPr lang="en-US" sz="2600" dirty="0"/>
              </a:p>
            </p:txBody>
          </p:sp>
        </mc:Choice>
        <mc:Fallback xmlns="">
          <p:sp>
            <p:nvSpPr>
              <p:cNvPr id="3" name="Content Placeholder 2">
                <a:extLst>
                  <a:ext uri="{FF2B5EF4-FFF2-40B4-BE49-F238E27FC236}">
                    <a16:creationId xmlns:a16="http://schemas.microsoft.com/office/drawing/2014/main" id="{BF3A3A30-5CF4-3149-8E0A-B4903811A615}"/>
                  </a:ext>
                </a:extLst>
              </p:cNvPr>
              <p:cNvSpPr>
                <a:spLocks noGrp="1" noRot="1" noChangeAspect="1" noMove="1" noResize="1" noEditPoints="1" noAdjustHandles="1" noChangeArrowheads="1" noChangeShapeType="1" noTextEdit="1"/>
              </p:cNvSpPr>
              <p:nvPr>
                <p:ph idx="1"/>
              </p:nvPr>
            </p:nvSpPr>
            <p:spPr>
              <a:xfrm>
                <a:off x="838200" y="1825625"/>
                <a:ext cx="10671810" cy="4351338"/>
              </a:xfrm>
              <a:blipFill>
                <a:blip r:embed="rId2"/>
                <a:stretch>
                  <a:fillRect l="-1070" t="-34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272BEE8-C38B-8142-AECE-0AD56FCD3364}"/>
              </a:ext>
            </a:extLst>
          </p:cNvPr>
          <p:cNvSpPr>
            <a:spLocks noGrp="1"/>
          </p:cNvSpPr>
          <p:nvPr>
            <p:ph type="sldNum" sz="quarter" idx="12"/>
          </p:nvPr>
        </p:nvSpPr>
        <p:spPr/>
        <p:txBody>
          <a:bodyPr/>
          <a:lstStyle/>
          <a:p>
            <a:fld id="{9E969584-4773-A84E-8391-EEC4BE76D611}" type="slidenum">
              <a:rPr lang="en-US" smtClean="0"/>
              <a:t>27</a:t>
            </a:fld>
            <a:endParaRPr lang="en-US"/>
          </a:p>
        </p:txBody>
      </p:sp>
    </p:spTree>
    <p:extLst>
      <p:ext uri="{BB962C8B-B14F-4D97-AF65-F5344CB8AC3E}">
        <p14:creationId xmlns:p14="http://schemas.microsoft.com/office/powerpoint/2010/main" val="3986057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3728-5A29-6E43-BF5A-2AF6C78737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A6DF1A-FF28-D341-B03A-332BA5B8A2D3}"/>
              </a:ext>
            </a:extLst>
          </p:cNvPr>
          <p:cNvSpPr>
            <a:spLocks noGrp="1"/>
          </p:cNvSpPr>
          <p:nvPr>
            <p:ph idx="1"/>
          </p:nvPr>
        </p:nvSpPr>
        <p:spPr/>
        <p:txBody>
          <a:bodyPr/>
          <a:lstStyle/>
          <a:p>
            <a:r>
              <a:rPr lang="en-US" dirty="0"/>
              <a:t>Connect population monotonicity and substitutability. (Are they different?)</a:t>
            </a:r>
          </a:p>
          <a:p>
            <a:endParaRPr lang="en-US" dirty="0"/>
          </a:p>
          <a:p>
            <a:r>
              <a:rPr lang="en-US" dirty="0"/>
              <a:t>Mention law of aggregate demand? (Doesn’t hold in “skill coverage” example – adding an agent can cause you to hire fewer.)</a:t>
            </a:r>
          </a:p>
          <a:p>
            <a:endParaRPr lang="en-US" dirty="0"/>
          </a:p>
          <a:p>
            <a:r>
              <a:rPr lang="en-US" dirty="0"/>
              <a:t>Is LAD needed for Hatfield-Milgrom results? (See </a:t>
            </a:r>
            <a:r>
              <a:rPr lang="en-US" dirty="0" err="1"/>
              <a:t>Sonmez</a:t>
            </a:r>
            <a:r>
              <a:rPr lang="en-US" dirty="0"/>
              <a:t> note.)</a:t>
            </a:r>
          </a:p>
        </p:txBody>
      </p:sp>
      <p:sp>
        <p:nvSpPr>
          <p:cNvPr id="4" name="Slide Number Placeholder 3">
            <a:extLst>
              <a:ext uri="{FF2B5EF4-FFF2-40B4-BE49-F238E27FC236}">
                <a16:creationId xmlns:a16="http://schemas.microsoft.com/office/drawing/2014/main" id="{E2C1BFA5-3418-8441-B7DF-F1951852468E}"/>
              </a:ext>
            </a:extLst>
          </p:cNvPr>
          <p:cNvSpPr>
            <a:spLocks noGrp="1"/>
          </p:cNvSpPr>
          <p:nvPr>
            <p:ph type="sldNum" sz="quarter" idx="12"/>
          </p:nvPr>
        </p:nvSpPr>
        <p:spPr/>
        <p:txBody>
          <a:bodyPr/>
          <a:lstStyle/>
          <a:p>
            <a:fld id="{9E969584-4773-A84E-8391-EEC4BE76D611}" type="slidenum">
              <a:rPr lang="en-US" smtClean="0"/>
              <a:t>28</a:t>
            </a:fld>
            <a:endParaRPr lang="en-US"/>
          </a:p>
        </p:txBody>
      </p:sp>
    </p:spTree>
    <p:extLst>
      <p:ext uri="{BB962C8B-B14F-4D97-AF65-F5344CB8AC3E}">
        <p14:creationId xmlns:p14="http://schemas.microsoft.com/office/powerpoint/2010/main" val="286306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A710-60E8-ED7C-4F46-441694B7D54A}"/>
              </a:ext>
            </a:extLst>
          </p:cNvPr>
          <p:cNvSpPr>
            <a:spLocks noGrp="1"/>
          </p:cNvSpPr>
          <p:nvPr>
            <p:ph type="title"/>
          </p:nvPr>
        </p:nvSpPr>
        <p:spPr/>
        <p:txBody>
          <a:bodyPr/>
          <a:lstStyle/>
          <a:p>
            <a:r>
              <a:rPr lang="es-ES_tradnl" dirty="0" err="1"/>
              <a:t>Class</a:t>
            </a:r>
            <a:r>
              <a:rPr lang="es-ES_tradnl" dirty="0"/>
              <a:t> Project</a:t>
            </a:r>
          </a:p>
        </p:txBody>
      </p:sp>
      <p:sp>
        <p:nvSpPr>
          <p:cNvPr id="3" name="Content Placeholder 2">
            <a:extLst>
              <a:ext uri="{FF2B5EF4-FFF2-40B4-BE49-F238E27FC236}">
                <a16:creationId xmlns:a16="http://schemas.microsoft.com/office/drawing/2014/main" id="{E6421D9E-BDFB-C28E-2095-069A9A7B8A88}"/>
              </a:ext>
            </a:extLst>
          </p:cNvPr>
          <p:cNvSpPr>
            <a:spLocks noGrp="1"/>
          </p:cNvSpPr>
          <p:nvPr>
            <p:ph idx="1"/>
          </p:nvPr>
        </p:nvSpPr>
        <p:spPr>
          <a:xfrm>
            <a:off x="838199" y="1825625"/>
            <a:ext cx="10847173" cy="4351338"/>
          </a:xfrm>
        </p:spPr>
        <p:txBody>
          <a:bodyPr>
            <a:normAutofit/>
          </a:bodyPr>
          <a:lstStyle/>
          <a:p>
            <a:pPr marL="0" indent="0">
              <a:buNone/>
            </a:pPr>
            <a:r>
              <a:rPr lang="es-ES_tradnl" b="1" dirty="0" err="1"/>
              <a:t>Goal</a:t>
            </a:r>
            <a:r>
              <a:rPr lang="es-ES_tradnl" b="1" dirty="0"/>
              <a:t>: </a:t>
            </a:r>
            <a:r>
              <a:rPr lang="es-ES_tradnl" dirty="0" err="1"/>
              <a:t>Document</a:t>
            </a:r>
            <a:r>
              <a:rPr lang="es-ES_tradnl" dirty="0"/>
              <a:t> and </a:t>
            </a:r>
            <a:r>
              <a:rPr lang="es-ES_tradnl" dirty="0" err="1"/>
              <a:t>Assess</a:t>
            </a:r>
            <a:r>
              <a:rPr lang="es-ES_tradnl" dirty="0"/>
              <a:t> a Real-</a:t>
            </a:r>
            <a:r>
              <a:rPr lang="es-ES_tradnl" dirty="0" err="1"/>
              <a:t>World</a:t>
            </a:r>
            <a:r>
              <a:rPr lang="es-ES_tradnl" dirty="0"/>
              <a:t> </a:t>
            </a:r>
            <a:r>
              <a:rPr lang="es-ES_tradnl" dirty="0" err="1"/>
              <a:t>Allocation</a:t>
            </a:r>
            <a:r>
              <a:rPr lang="es-ES_tradnl" dirty="0"/>
              <a:t> </a:t>
            </a:r>
            <a:r>
              <a:rPr lang="es-ES_tradnl" dirty="0" err="1"/>
              <a:t>Problem</a:t>
            </a:r>
            <a:endParaRPr lang="es-ES_tradnl" dirty="0"/>
          </a:p>
          <a:p>
            <a:pPr marL="0" indent="0">
              <a:buNone/>
            </a:pPr>
            <a:endParaRPr lang="es-ES_tradnl" dirty="0"/>
          </a:p>
          <a:p>
            <a:pPr marL="0" indent="0">
              <a:buNone/>
            </a:pPr>
            <a:r>
              <a:rPr lang="es-ES_tradnl" dirty="0"/>
              <a:t>Rules/</a:t>
            </a:r>
            <a:r>
              <a:rPr lang="es-ES_tradnl" dirty="0" err="1"/>
              <a:t>procedures</a:t>
            </a:r>
            <a:r>
              <a:rPr lang="es-ES_tradnl" dirty="0"/>
              <a:t> </a:t>
            </a:r>
            <a:r>
              <a:rPr lang="es-ES_tradnl" dirty="0" err="1"/>
              <a:t>must</a:t>
            </a:r>
            <a:r>
              <a:rPr lang="es-ES_tradnl" dirty="0"/>
              <a:t> be </a:t>
            </a:r>
            <a:r>
              <a:rPr lang="es-ES_tradnl" dirty="0" err="1"/>
              <a:t>clearly</a:t>
            </a:r>
            <a:r>
              <a:rPr lang="es-ES_tradnl" dirty="0"/>
              <a:t> </a:t>
            </a:r>
            <a:r>
              <a:rPr lang="es-ES_tradnl" dirty="0" err="1"/>
              <a:t>specified</a:t>
            </a:r>
            <a:r>
              <a:rPr lang="es-ES_tradnl" dirty="0"/>
              <a:t>.</a:t>
            </a:r>
          </a:p>
          <a:p>
            <a:pPr marL="0" indent="0">
              <a:buNone/>
            </a:pPr>
            <a:endParaRPr lang="es-ES_tradnl" dirty="0"/>
          </a:p>
          <a:p>
            <a:pPr marL="0" indent="0">
              <a:buNone/>
            </a:pPr>
            <a:r>
              <a:rPr lang="es-ES_tradnl" dirty="0" err="1"/>
              <a:t>Write</a:t>
            </a:r>
            <a:r>
              <a:rPr lang="es-ES_tradnl" dirty="0"/>
              <a:t> </a:t>
            </a:r>
            <a:r>
              <a:rPr lang="es-ES_tradnl" dirty="0" err="1"/>
              <a:t>for</a:t>
            </a:r>
            <a:r>
              <a:rPr lang="es-ES_tradnl" dirty="0"/>
              <a:t> a </a:t>
            </a:r>
            <a:r>
              <a:rPr lang="es-ES_tradnl" dirty="0" err="1"/>
              <a:t>broad</a:t>
            </a:r>
            <a:r>
              <a:rPr lang="es-ES_tradnl" dirty="0"/>
              <a:t>(ish) </a:t>
            </a:r>
            <a:r>
              <a:rPr lang="es-ES_tradnl" dirty="0" err="1"/>
              <a:t>audience</a:t>
            </a:r>
            <a:r>
              <a:rPr lang="es-ES_tradnl" dirty="0"/>
              <a:t>.</a:t>
            </a:r>
          </a:p>
          <a:p>
            <a:pPr marL="0" indent="0">
              <a:buNone/>
            </a:pPr>
            <a:endParaRPr lang="es-ES_tradnl" dirty="0"/>
          </a:p>
          <a:p>
            <a:pPr marL="0" indent="0">
              <a:buNone/>
            </a:pPr>
            <a:r>
              <a:rPr lang="es-ES_tradnl" dirty="0"/>
              <a:t>More complete </a:t>
            </a:r>
            <a:r>
              <a:rPr lang="es-ES_tradnl" dirty="0" err="1"/>
              <a:t>instructions</a:t>
            </a:r>
            <a:r>
              <a:rPr lang="es-ES_tradnl" dirty="0"/>
              <a:t> </a:t>
            </a:r>
            <a:r>
              <a:rPr lang="es-ES_tradnl" dirty="0" err="1"/>
              <a:t>posted</a:t>
            </a:r>
            <a:r>
              <a:rPr lang="es-ES_tradnl" dirty="0"/>
              <a:t> </a:t>
            </a:r>
            <a:r>
              <a:rPr lang="es-ES_tradnl" dirty="0" err="1"/>
              <a:t>to</a:t>
            </a:r>
            <a:r>
              <a:rPr lang="es-ES_tradnl" dirty="0"/>
              <a:t> </a:t>
            </a:r>
            <a:r>
              <a:rPr lang="es-ES_tradnl" dirty="0" err="1"/>
              <a:t>Canvas</a:t>
            </a:r>
            <a:r>
              <a:rPr lang="es-ES_tradnl" dirty="0"/>
              <a:t> </a:t>
            </a:r>
            <a:r>
              <a:rPr lang="es-ES_tradnl" dirty="0" err="1"/>
              <a:t>soon</a:t>
            </a:r>
            <a:r>
              <a:rPr lang="es-ES_tradnl" dirty="0"/>
              <a:t>. </a:t>
            </a:r>
            <a:r>
              <a:rPr lang="es-ES_tradnl" dirty="0" err="1"/>
              <a:t>Start</a:t>
            </a:r>
            <a:r>
              <a:rPr lang="es-ES_tradnl" dirty="0"/>
              <a:t> </a:t>
            </a:r>
            <a:r>
              <a:rPr lang="es-ES_tradnl" dirty="0" err="1"/>
              <a:t>brainstorming</a:t>
            </a:r>
            <a:r>
              <a:rPr lang="es-ES_tradnl" dirty="0"/>
              <a:t>!</a:t>
            </a:r>
          </a:p>
          <a:p>
            <a:pPr marL="514350" indent="-514350">
              <a:buFont typeface="+mj-lt"/>
              <a:buAutoNum type="arabicPeriod"/>
            </a:pPr>
            <a:endParaRPr lang="es-ES_tradnl" dirty="0"/>
          </a:p>
        </p:txBody>
      </p:sp>
      <p:sp>
        <p:nvSpPr>
          <p:cNvPr id="4" name="TextBox 3">
            <a:extLst>
              <a:ext uri="{FF2B5EF4-FFF2-40B4-BE49-F238E27FC236}">
                <a16:creationId xmlns:a16="http://schemas.microsoft.com/office/drawing/2014/main" id="{B255EDF1-ED1C-B748-A42E-D23C11B31CD3}"/>
              </a:ext>
            </a:extLst>
          </p:cNvPr>
          <p:cNvSpPr txBox="1"/>
          <p:nvPr/>
        </p:nvSpPr>
        <p:spPr>
          <a:xfrm>
            <a:off x="506627" y="2903838"/>
            <a:ext cx="184731" cy="369332"/>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469176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212C-C3AF-B24C-A56F-4E812AFFC3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CFD0E0-8B39-ED46-8CA2-9EDF3EB078C0}"/>
              </a:ext>
            </a:extLst>
          </p:cNvPr>
          <p:cNvSpPr>
            <a:spLocks noGrp="1"/>
          </p:cNvSpPr>
          <p:nvPr>
            <p:ph idx="1"/>
          </p:nvPr>
        </p:nvSpPr>
        <p:spPr/>
        <p:txBody>
          <a:bodyPr/>
          <a:lstStyle/>
          <a:p>
            <a:r>
              <a:rPr lang="en-US" dirty="0"/>
              <a:t>Ranking over </a:t>
            </a:r>
            <a:r>
              <a:rPr lang="en-US" b="1" dirty="0"/>
              <a:t>subsets</a:t>
            </a:r>
            <a:r>
              <a:rPr lang="en-US" dirty="0"/>
              <a:t> of agents induces a choice function. (Note that there are more rankings than choice functions. </a:t>
            </a:r>
          </a:p>
          <a:p>
            <a:r>
              <a:rPr lang="en-US" dirty="0"/>
              <a:t>With responsive choice functions, I know perfectly well who I choose, even though I don’t know whether the school prefers {1,4} or {2,3}.</a:t>
            </a:r>
          </a:p>
        </p:txBody>
      </p:sp>
      <p:sp>
        <p:nvSpPr>
          <p:cNvPr id="4" name="Slide Number Placeholder 3">
            <a:extLst>
              <a:ext uri="{FF2B5EF4-FFF2-40B4-BE49-F238E27FC236}">
                <a16:creationId xmlns:a16="http://schemas.microsoft.com/office/drawing/2014/main" id="{72AFD54E-7E70-ED41-9883-2FD76E109EF7}"/>
              </a:ext>
            </a:extLst>
          </p:cNvPr>
          <p:cNvSpPr>
            <a:spLocks noGrp="1"/>
          </p:cNvSpPr>
          <p:nvPr>
            <p:ph type="sldNum" sz="quarter" idx="12"/>
          </p:nvPr>
        </p:nvSpPr>
        <p:spPr/>
        <p:txBody>
          <a:bodyPr/>
          <a:lstStyle/>
          <a:p>
            <a:fld id="{9E969584-4773-A84E-8391-EEC4BE76D611}" type="slidenum">
              <a:rPr lang="en-US" smtClean="0"/>
              <a:t>29</a:t>
            </a:fld>
            <a:endParaRPr lang="en-US"/>
          </a:p>
        </p:txBody>
      </p:sp>
    </p:spTree>
    <p:extLst>
      <p:ext uri="{BB962C8B-B14F-4D97-AF65-F5344CB8AC3E}">
        <p14:creationId xmlns:p14="http://schemas.microsoft.com/office/powerpoint/2010/main" val="487628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E208-2293-0E44-B7C1-796E1F8DE89F}"/>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F57520C7-2CBD-EA44-8945-64E9317D75C9}"/>
              </a:ext>
            </a:extLst>
          </p:cNvPr>
          <p:cNvSpPr>
            <a:spLocks noGrp="1"/>
          </p:cNvSpPr>
          <p:nvPr>
            <p:ph idx="1"/>
          </p:nvPr>
        </p:nvSpPr>
        <p:spPr/>
        <p:txBody>
          <a:bodyPr>
            <a:normAutofit fontScale="62500" lnSpcReduction="20000"/>
          </a:bodyPr>
          <a:lstStyle/>
          <a:p>
            <a:pPr marL="0" indent="0">
              <a:buNone/>
            </a:pPr>
            <a:r>
              <a:rPr lang="en-US" dirty="0"/>
              <a:t>Which of the following choice functions are substitutable?</a:t>
            </a:r>
          </a:p>
          <a:p>
            <a:r>
              <a:rPr lang="en-US" dirty="0"/>
              <a:t>A residency program wishes to have an even number of residents. It has a ranking of all residents, and takes even number (up to 10).</a:t>
            </a:r>
          </a:p>
          <a:p>
            <a:r>
              <a:rPr lang="en-US" dirty="0"/>
              <a:t>A board of directors wishes to have at least one male and at least one female. Implement as 3 seats, with minimum guarantee of one female and one male (have a hierarchy). Can be soft reserves (i.e. if no women, take three men). No need to “break up” into separate programs.</a:t>
            </a:r>
          </a:p>
          <a:p>
            <a:r>
              <a:rPr lang="en-US" dirty="0"/>
              <a:t>Overlapping quotas. Minority women allow admission of majority men.</a:t>
            </a:r>
          </a:p>
          <a:p>
            <a:r>
              <a:rPr lang="en-US" dirty="0"/>
              <a:t>Instead of woman and man above, could be medical specialties: want at least one person in each specialty…</a:t>
            </a:r>
          </a:p>
          <a:p>
            <a:r>
              <a:rPr lang="en-US" dirty="0"/>
              <a:t>Over and above reserves (since others are more like minimum guarantee reserves). </a:t>
            </a:r>
          </a:p>
          <a:p>
            <a:r>
              <a:rPr lang="en-US" dirty="0"/>
              <a:t>Reserves with different priority orders (as in pandemic rationing). </a:t>
            </a:r>
          </a:p>
          <a:p>
            <a:r>
              <a:rPr lang="en-US" dirty="0"/>
              <a:t>Company hiring. Two skill sets needed. Candidate 1 has {A, B}, Candidate 2 has {A}, Candidate 3 has {B}. If can only hire for one skill, will take it. Prioritize maximizing number of skills covered. Subject to that, prioritize minimizing labor costs. (This is like overlapping quotas, but is substitutable because they prefer to get away with as few workers as possible. Could add another candidate with skill B.) </a:t>
            </a:r>
          </a:p>
        </p:txBody>
      </p:sp>
      <p:sp>
        <p:nvSpPr>
          <p:cNvPr id="4" name="Slide Number Placeholder 3">
            <a:extLst>
              <a:ext uri="{FF2B5EF4-FFF2-40B4-BE49-F238E27FC236}">
                <a16:creationId xmlns:a16="http://schemas.microsoft.com/office/drawing/2014/main" id="{7D6EA500-E6EF-6E46-9FAD-73EF2861E964}"/>
              </a:ext>
            </a:extLst>
          </p:cNvPr>
          <p:cNvSpPr>
            <a:spLocks noGrp="1"/>
          </p:cNvSpPr>
          <p:nvPr>
            <p:ph type="sldNum" sz="quarter" idx="12"/>
          </p:nvPr>
        </p:nvSpPr>
        <p:spPr/>
        <p:txBody>
          <a:bodyPr/>
          <a:lstStyle/>
          <a:p>
            <a:fld id="{9E969584-4773-A84E-8391-EEC4BE76D611}" type="slidenum">
              <a:rPr lang="en-US" smtClean="0"/>
              <a:t>30</a:t>
            </a:fld>
            <a:endParaRPr lang="en-US"/>
          </a:p>
        </p:txBody>
      </p:sp>
      <p:sp>
        <p:nvSpPr>
          <p:cNvPr id="5" name="TextBox 4">
            <a:extLst>
              <a:ext uri="{FF2B5EF4-FFF2-40B4-BE49-F238E27FC236}">
                <a16:creationId xmlns:a16="http://schemas.microsoft.com/office/drawing/2014/main" id="{BC1C2F85-A674-EF41-ABEA-0E9832ACF157}"/>
              </a:ext>
            </a:extLst>
          </p:cNvPr>
          <p:cNvSpPr txBox="1"/>
          <p:nvPr/>
        </p:nvSpPr>
        <p:spPr>
          <a:xfrm>
            <a:off x="4023360" y="168910"/>
            <a:ext cx="4678680" cy="1477328"/>
          </a:xfrm>
          <a:prstGeom prst="rect">
            <a:avLst/>
          </a:prstGeom>
          <a:noFill/>
        </p:spPr>
        <p:txBody>
          <a:bodyPr wrap="square" rtlCol="0">
            <a:spAutoFit/>
          </a:bodyPr>
          <a:lstStyle/>
          <a:p>
            <a:r>
              <a:rPr lang="en-US" dirty="0"/>
              <a:t>Include two examples of choice functions.  One substitutable, one not. Perhaps first two below. Ask, what is the difference?</a:t>
            </a:r>
          </a:p>
          <a:p>
            <a:endParaRPr lang="en-US" dirty="0"/>
          </a:p>
          <a:p>
            <a:r>
              <a:rPr lang="en-US" dirty="0"/>
              <a:t>Perhaps quota vs minimum guarantee reserve.</a:t>
            </a:r>
          </a:p>
        </p:txBody>
      </p:sp>
    </p:spTree>
    <p:extLst>
      <p:ext uri="{BB962C8B-B14F-4D97-AF65-F5344CB8AC3E}">
        <p14:creationId xmlns:p14="http://schemas.microsoft.com/office/powerpoint/2010/main" val="129038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4D09-79B5-084D-86B7-67BB7B6B3C31}"/>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B0D1C282-1923-CD41-9D0A-C973EFE8497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F122A15-58CA-8B4D-9800-763CE91614FF}"/>
              </a:ext>
            </a:extLst>
          </p:cNvPr>
          <p:cNvSpPr>
            <a:spLocks noGrp="1"/>
          </p:cNvSpPr>
          <p:nvPr>
            <p:ph type="sldNum" sz="quarter" idx="12"/>
          </p:nvPr>
        </p:nvSpPr>
        <p:spPr/>
        <p:txBody>
          <a:bodyPr/>
          <a:lstStyle/>
          <a:p>
            <a:fld id="{9E969584-4773-A84E-8391-EEC4BE76D611}" type="slidenum">
              <a:rPr lang="en-US" smtClean="0"/>
              <a:t>31</a:t>
            </a:fld>
            <a:endParaRPr lang="en-US"/>
          </a:p>
        </p:txBody>
      </p:sp>
    </p:spTree>
    <p:extLst>
      <p:ext uri="{BB962C8B-B14F-4D97-AF65-F5344CB8AC3E}">
        <p14:creationId xmlns:p14="http://schemas.microsoft.com/office/powerpoint/2010/main" val="999507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dirty="0"/>
              <a:t>Matching With Contracts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BE34999E-5364-FD4E-8F5F-0E19DB5EC3F8}"/>
              </a:ext>
            </a:extLst>
          </p:cNvPr>
          <p:cNvSpPr>
            <a:spLocks noGrp="1"/>
          </p:cNvSpPr>
          <p:nvPr>
            <p:ph type="sldNum" sz="quarter" idx="12"/>
          </p:nvPr>
        </p:nvSpPr>
        <p:spPr/>
        <p:txBody>
          <a:bodyPr/>
          <a:lstStyle/>
          <a:p>
            <a:fld id="{9E969584-4773-A84E-8391-EEC4BE76D611}" type="slidenum">
              <a:rPr lang="en-US" smtClean="0"/>
              <a:t>32</a:t>
            </a:fld>
            <a:endParaRPr lang="en-US"/>
          </a:p>
        </p:txBody>
      </p:sp>
    </p:spTree>
    <p:extLst>
      <p:ext uri="{BB962C8B-B14F-4D97-AF65-F5344CB8AC3E}">
        <p14:creationId xmlns:p14="http://schemas.microsoft.com/office/powerpoint/2010/main" val="323934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F205-E6F7-AB44-A0AC-C7ACB55232A7}"/>
              </a:ext>
            </a:extLst>
          </p:cNvPr>
          <p:cNvSpPr>
            <a:spLocks noGrp="1"/>
          </p:cNvSpPr>
          <p:nvPr>
            <p:ph type="title"/>
          </p:nvPr>
        </p:nvSpPr>
        <p:spPr/>
        <p:txBody>
          <a:bodyPr/>
          <a:lstStyle/>
          <a:p>
            <a:r>
              <a:rPr lang="en-US" dirty="0"/>
              <a:t>Should we use DA for College Admissions?</a:t>
            </a:r>
          </a:p>
        </p:txBody>
      </p:sp>
      <p:sp>
        <p:nvSpPr>
          <p:cNvPr id="3" name="Content Placeholder 2">
            <a:extLst>
              <a:ext uri="{FF2B5EF4-FFF2-40B4-BE49-F238E27FC236}">
                <a16:creationId xmlns:a16="http://schemas.microsoft.com/office/drawing/2014/main" id="{33EA6BB5-1BA9-6E4D-AC9E-C706434C90DD}"/>
              </a:ext>
            </a:extLst>
          </p:cNvPr>
          <p:cNvSpPr>
            <a:spLocks noGrp="1"/>
          </p:cNvSpPr>
          <p:nvPr>
            <p:ph idx="1"/>
          </p:nvPr>
        </p:nvSpPr>
        <p:spPr/>
        <p:txBody>
          <a:bodyPr/>
          <a:lstStyle/>
          <a:p>
            <a:pPr marL="0" indent="0">
              <a:buNone/>
            </a:pPr>
            <a:endParaRPr lang="en-US" dirty="0"/>
          </a:p>
          <a:p>
            <a:pPr marL="0" indent="0">
              <a:buNone/>
            </a:pPr>
            <a:r>
              <a:rPr lang="en-US" dirty="0"/>
              <a:t>Advantage: coordinated offers (colleges don’t need to guess yield).</a:t>
            </a:r>
          </a:p>
          <a:p>
            <a:pPr marL="0" indent="0">
              <a:buNone/>
            </a:pPr>
            <a:endParaRPr lang="en-US" dirty="0"/>
          </a:p>
          <a:p>
            <a:pPr marL="0" indent="0">
              <a:buNone/>
            </a:pPr>
            <a:endParaRPr lang="en-US" dirty="0"/>
          </a:p>
          <a:p>
            <a:pPr marL="0" indent="0">
              <a:buNone/>
            </a:pPr>
            <a:r>
              <a:rPr lang="en-US" dirty="0"/>
              <a:t>Challenge: student choices depend on financial aid offers.</a:t>
            </a:r>
          </a:p>
        </p:txBody>
      </p:sp>
      <p:sp>
        <p:nvSpPr>
          <p:cNvPr id="4" name="Slide Number Placeholder 3">
            <a:extLst>
              <a:ext uri="{FF2B5EF4-FFF2-40B4-BE49-F238E27FC236}">
                <a16:creationId xmlns:a16="http://schemas.microsoft.com/office/drawing/2014/main" id="{909B8F04-8CAB-6542-9592-18FFF32FA88D}"/>
              </a:ext>
            </a:extLst>
          </p:cNvPr>
          <p:cNvSpPr>
            <a:spLocks noGrp="1"/>
          </p:cNvSpPr>
          <p:nvPr>
            <p:ph type="sldNum" sz="quarter" idx="12"/>
          </p:nvPr>
        </p:nvSpPr>
        <p:spPr/>
        <p:txBody>
          <a:bodyPr/>
          <a:lstStyle/>
          <a:p>
            <a:fld id="{9E969584-4773-A84E-8391-EEC4BE76D611}" type="slidenum">
              <a:rPr lang="en-US" smtClean="0"/>
              <a:t>33</a:t>
            </a:fld>
            <a:endParaRPr lang="en-US"/>
          </a:p>
        </p:txBody>
      </p:sp>
    </p:spTree>
    <p:extLst>
      <p:ext uri="{BB962C8B-B14F-4D97-AF65-F5344CB8AC3E}">
        <p14:creationId xmlns:p14="http://schemas.microsoft.com/office/powerpoint/2010/main" val="6501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EF5D-FA3B-A543-B154-7C3A51FBFF00}"/>
              </a:ext>
            </a:extLst>
          </p:cNvPr>
          <p:cNvSpPr>
            <a:spLocks noGrp="1"/>
          </p:cNvSpPr>
          <p:nvPr>
            <p:ph type="title"/>
          </p:nvPr>
        </p:nvSpPr>
        <p:spPr/>
        <p:txBody>
          <a:bodyPr/>
          <a:lstStyle/>
          <a:p>
            <a:r>
              <a:rPr lang="en-US" dirty="0"/>
              <a:t>Matching with Contracts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AFFC0F-C08C-0B4C-BCF0-ACC7AB0D789A}"/>
                  </a:ext>
                </a:extLst>
              </p:cNvPr>
              <p:cNvSpPr>
                <a:spLocks noGrp="1"/>
              </p:cNvSpPr>
              <p:nvPr>
                <p:ph idx="1"/>
              </p:nvPr>
            </p:nvSpPr>
            <p:spPr/>
            <p:txBody>
              <a:bodyPr/>
              <a:lstStyle/>
              <a:p>
                <a:pPr marL="0" indent="0">
                  <a:buNone/>
                </a:pPr>
                <a:r>
                  <a:rPr lang="en-US" dirty="0"/>
                  <a:t>S = set of students, H = set of institutions of higher education. </a:t>
                </a:r>
              </a:p>
              <a:p>
                <a:pPr marL="0" indent="0">
                  <a:buNone/>
                </a:pPr>
                <a:r>
                  <a:rPr lang="en-US" dirty="0"/>
                  <a:t>C = set of </a:t>
                </a:r>
                <a:r>
                  <a:rPr lang="en-US" b="1" dirty="0"/>
                  <a:t>contracts</a:t>
                </a:r>
                <a:r>
                  <a:rPr lang="en-US" dirty="0"/>
                  <a:t>.</a:t>
                </a:r>
              </a:p>
              <a:p>
                <a:pPr marL="0" indent="0">
                  <a:buNone/>
                </a:pPr>
                <a:r>
                  <a:rPr lang="en-US" dirty="0"/>
                  <a:t>Each contract specifies a student </a:t>
                </a:r>
                <a14:m>
                  <m:oMath xmlns:m="http://schemas.openxmlformats.org/officeDocument/2006/math">
                    <m:r>
                      <a:rPr lang="en-US" b="0" i="1" smtClean="0">
                        <a:latin typeface="Cambria Math" panose="02040503050406030204" pitchFamily="18" charset="0"/>
                      </a:rPr>
                      <m:t>𝑠</m:t>
                    </m:r>
                  </m:oMath>
                </a14:m>
                <a:r>
                  <a:rPr lang="en-US" dirty="0"/>
                  <a:t>, a school </a:t>
                </a:r>
                <a14:m>
                  <m:oMath xmlns:m="http://schemas.openxmlformats.org/officeDocument/2006/math">
                    <m:r>
                      <a:rPr lang="en-US" b="0" i="1" smtClean="0">
                        <a:latin typeface="Cambria Math" panose="02040503050406030204" pitchFamily="18" charset="0"/>
                      </a:rPr>
                      <m:t>h</m:t>
                    </m:r>
                  </m:oMath>
                </a14:m>
                <a:r>
                  <a:rPr lang="en-US" dirty="0"/>
                  <a:t>, and </a:t>
                </a:r>
                <a:r>
                  <a:rPr lang="en-US" b="1" dirty="0"/>
                  <a:t>terms </a:t>
                </a:r>
                <a14:m>
                  <m:oMath xmlns:m="http://schemas.openxmlformats.org/officeDocument/2006/math">
                    <m:r>
                      <a:rPr lang="en-US" b="1" i="1" smtClean="0">
                        <a:latin typeface="Cambria Math" panose="02040503050406030204" pitchFamily="18" charset="0"/>
                      </a:rPr>
                      <m:t>𝝉</m:t>
                    </m:r>
                  </m:oMath>
                </a14:m>
                <a:r>
                  <a:rPr lang="en-US" dirty="0"/>
                  <a:t>.</a:t>
                </a:r>
              </a:p>
              <a:p>
                <a:pPr marL="0" indent="0">
                  <a:buNone/>
                </a:pPr>
                <a:endParaRPr lang="en-US" dirty="0"/>
              </a:p>
              <a:p>
                <a:pPr marL="0" indent="0">
                  <a:buNone/>
                </a:pPr>
                <a:r>
                  <a:rPr lang="en-US" dirty="0"/>
                  <a:t>M = collection of contracts (at most one for each student). </a:t>
                </a:r>
              </a:p>
              <a:p>
                <a:pPr marL="0" indent="0">
                  <a:buNone/>
                </a:pPr>
                <a:endParaRPr lang="en-US" dirty="0"/>
              </a:p>
              <a:p>
                <a:pPr marL="0" indent="0">
                  <a:buNone/>
                </a:pPr>
                <a:r>
                  <a:rPr lang="en-US" dirty="0"/>
                  <a:t>Student preferences: ranking of </a:t>
                </a:r>
                <a:r>
                  <a:rPr lang="en-US" b="1" dirty="0"/>
                  <a:t>contracts </a:t>
                </a:r>
                <a:r>
                  <a:rPr lang="en-US" dirty="0"/>
                  <a:t>(not schools).</a:t>
                </a:r>
                <a:endParaRPr lang="en-US" b="1" dirty="0"/>
              </a:p>
              <a:p>
                <a:pPr marL="0" indent="0">
                  <a:buNone/>
                </a:pPr>
                <a:r>
                  <a:rPr lang="en-US" dirty="0"/>
                  <a:t>School preferences: choice function over </a:t>
                </a:r>
                <a:r>
                  <a:rPr lang="en-US" b="1" dirty="0"/>
                  <a:t>contracts</a:t>
                </a:r>
                <a:r>
                  <a:rPr lang="en-US" dirty="0"/>
                  <a:t>.</a:t>
                </a:r>
              </a:p>
            </p:txBody>
          </p:sp>
        </mc:Choice>
        <mc:Fallback xmlns="">
          <p:sp>
            <p:nvSpPr>
              <p:cNvPr id="3" name="Content Placeholder 2">
                <a:extLst>
                  <a:ext uri="{FF2B5EF4-FFF2-40B4-BE49-F238E27FC236}">
                    <a16:creationId xmlns:a16="http://schemas.microsoft.com/office/drawing/2014/main" id="{32AFFC0F-C08C-0B4C-BCF0-ACC7AB0D789A}"/>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6F53CAF-9AAD-094A-9CE2-AE96CB2775C9}"/>
              </a:ext>
            </a:extLst>
          </p:cNvPr>
          <p:cNvSpPr>
            <a:spLocks noGrp="1"/>
          </p:cNvSpPr>
          <p:nvPr>
            <p:ph type="sldNum" sz="quarter" idx="12"/>
          </p:nvPr>
        </p:nvSpPr>
        <p:spPr/>
        <p:txBody>
          <a:bodyPr/>
          <a:lstStyle/>
          <a:p>
            <a:fld id="{9E969584-4773-A84E-8391-EEC4BE76D611}" type="slidenum">
              <a:rPr lang="en-US" smtClean="0"/>
              <a:t>34</a:t>
            </a:fld>
            <a:endParaRPr lang="en-US"/>
          </a:p>
        </p:txBody>
      </p:sp>
    </p:spTree>
    <p:extLst>
      <p:ext uri="{BB962C8B-B14F-4D97-AF65-F5344CB8AC3E}">
        <p14:creationId xmlns:p14="http://schemas.microsoft.com/office/powerpoint/2010/main" val="3035364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51B7-DEFC-9446-9189-3FB40F142262}"/>
              </a:ext>
            </a:extLst>
          </p:cNvPr>
          <p:cNvSpPr>
            <a:spLocks noGrp="1"/>
          </p:cNvSpPr>
          <p:nvPr>
            <p:ph type="title"/>
          </p:nvPr>
        </p:nvSpPr>
        <p:spPr/>
        <p:txBody>
          <a:bodyPr/>
          <a:lstStyle/>
          <a:p>
            <a:r>
              <a:rPr lang="en-US" dirty="0"/>
              <a:t>Example: Choice Functions Over Contracts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513BD8-86EE-5A40-83C9-7CC4C91652FD}"/>
                  </a:ext>
                </a:extLst>
              </p:cNvPr>
              <p:cNvSpPr>
                <a:spLocks noGrp="1"/>
              </p:cNvSpPr>
              <p:nvPr>
                <p:ph idx="1"/>
              </p:nvPr>
            </p:nvSpPr>
            <p:spPr>
              <a:xfrm>
                <a:off x="838200" y="1825625"/>
                <a:ext cx="11262756" cy="4351338"/>
              </a:xfrm>
            </p:spPr>
            <p:txBody>
              <a:bodyPr>
                <a:normAutofit lnSpcReduction="10000"/>
              </a:bodyPr>
              <a:lstStyle/>
              <a:p>
                <a:pPr marL="0" indent="0">
                  <a:buNone/>
                </a:pPr>
                <a:endParaRPr lang="en-US" dirty="0"/>
              </a:p>
              <a:p>
                <a:pPr marL="0" indent="0">
                  <a:buNone/>
                </a:pPr>
                <a:r>
                  <a:rPr lang="en-US" dirty="0"/>
                  <a:t>Merit Scholarships:</a:t>
                </a:r>
              </a:p>
              <a:p>
                <a:pPr marL="514350" indent="-514350">
                  <a:buFont typeface="+mj-lt"/>
                  <a:buAutoNum type="arabicPeriod"/>
                </a:pPr>
                <a:r>
                  <a:rPr lang="en-US" dirty="0"/>
                  <a:t>Accept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oMath>
                </a14:m>
                <a:r>
                  <a:rPr lang="en-US" dirty="0"/>
                  <a:t> scholarship contracts. Prioritize students with high SAT scores.</a:t>
                </a:r>
              </a:p>
              <a:p>
                <a:pPr marL="514350" indent="-514350">
                  <a:buFont typeface="+mj-lt"/>
                  <a:buAutoNum type="arabicPeriod"/>
                </a:pPr>
                <a:r>
                  <a:rPr lang="en-US" dirty="0"/>
                  <a:t>Fill remaining seats from non-scholarship contracts. Prioritize high SAT.</a:t>
                </a:r>
              </a:p>
              <a:p>
                <a:pPr marL="514350" indent="-514350">
                  <a:buFont typeface="+mj-lt"/>
                  <a:buAutoNum type="arabicPeriod"/>
                </a:pPr>
                <a:endParaRPr lang="en-US" dirty="0"/>
              </a:p>
              <a:p>
                <a:pPr marL="0" indent="0">
                  <a:buNone/>
                </a:pPr>
                <a:r>
                  <a:rPr lang="en-US" dirty="0"/>
                  <a:t>Need-Based Financial Aid:</a:t>
                </a:r>
              </a:p>
              <a:p>
                <a:pPr marL="514350" indent="-514350">
                  <a:buFont typeface="+mj-lt"/>
                  <a:buAutoNum type="arabicPeriod"/>
                </a:pPr>
                <a:r>
                  <a:rPr lang="en-US" dirty="0"/>
                  <a:t>Among students with SAT </a:t>
                </a:r>
                <a14:m>
                  <m:oMath xmlns:m="http://schemas.openxmlformats.org/officeDocument/2006/math">
                    <m:r>
                      <a:rPr lang="en-US" b="0" i="1" smtClean="0">
                        <a:latin typeface="Cambria Math" panose="02040503050406030204" pitchFamily="18" charset="0"/>
                      </a:rPr>
                      <m:t>≥1100</m:t>
                    </m:r>
                  </m:oMath>
                </a14:m>
                <a:r>
                  <a:rPr lang="en-US" dirty="0"/>
                  <a:t>, award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oMath>
                </a14:m>
                <a:r>
                  <a:rPr lang="en-US" dirty="0"/>
                  <a:t> scholarships to students with lowest incomes.</a:t>
                </a:r>
              </a:p>
              <a:p>
                <a:pPr marL="514350" indent="-514350">
                  <a:buFont typeface="+mj-lt"/>
                  <a:buAutoNum type="arabicPeriod"/>
                </a:pPr>
                <a:r>
                  <a:rPr lang="en-US" dirty="0"/>
                  <a:t>Fill remaining seats from non-scholarship contracts. Prioritize high SAT. </a:t>
                </a:r>
              </a:p>
            </p:txBody>
          </p:sp>
        </mc:Choice>
        <mc:Fallback xmlns="">
          <p:sp>
            <p:nvSpPr>
              <p:cNvPr id="3" name="Content Placeholder 2">
                <a:extLst>
                  <a:ext uri="{FF2B5EF4-FFF2-40B4-BE49-F238E27FC236}">
                    <a16:creationId xmlns:a16="http://schemas.microsoft.com/office/drawing/2014/main" id="{AB513BD8-86EE-5A40-83C9-7CC4C91652FD}"/>
                  </a:ext>
                </a:extLst>
              </p:cNvPr>
              <p:cNvSpPr>
                <a:spLocks noGrp="1" noRot="1" noChangeAspect="1" noMove="1" noResize="1" noEditPoints="1" noAdjustHandles="1" noChangeArrowheads="1" noChangeShapeType="1" noTextEdit="1"/>
              </p:cNvSpPr>
              <p:nvPr>
                <p:ph idx="1"/>
              </p:nvPr>
            </p:nvSpPr>
            <p:spPr>
              <a:xfrm>
                <a:off x="838200" y="1825625"/>
                <a:ext cx="11262756" cy="4351338"/>
              </a:xfrm>
              <a:blipFill>
                <a:blip r:embed="rId2"/>
                <a:stretch>
                  <a:fillRect l="-1127" r="-2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F9135FE-05D8-6040-9B7C-12C5DC9E9AFA}"/>
              </a:ext>
            </a:extLst>
          </p:cNvPr>
          <p:cNvSpPr>
            <a:spLocks noGrp="1"/>
          </p:cNvSpPr>
          <p:nvPr>
            <p:ph type="sldNum" sz="quarter" idx="12"/>
          </p:nvPr>
        </p:nvSpPr>
        <p:spPr/>
        <p:txBody>
          <a:bodyPr/>
          <a:lstStyle/>
          <a:p>
            <a:fld id="{9E969584-4773-A84E-8391-EEC4BE76D611}" type="slidenum">
              <a:rPr lang="en-US" smtClean="0"/>
              <a:t>35</a:t>
            </a:fld>
            <a:endParaRPr lang="en-US"/>
          </a:p>
        </p:txBody>
      </p:sp>
    </p:spTree>
    <p:extLst>
      <p:ext uri="{BB962C8B-B14F-4D97-AF65-F5344CB8AC3E}">
        <p14:creationId xmlns:p14="http://schemas.microsoft.com/office/powerpoint/2010/main" val="18421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D800-64D5-3142-8373-E7C7D0A6EF4B}"/>
              </a:ext>
            </a:extLst>
          </p:cNvPr>
          <p:cNvSpPr>
            <a:spLocks noGrp="1"/>
          </p:cNvSpPr>
          <p:nvPr>
            <p:ph type="title"/>
          </p:nvPr>
        </p:nvSpPr>
        <p:spPr/>
        <p:txBody>
          <a:bodyPr/>
          <a:lstStyle/>
          <a:p>
            <a:r>
              <a:rPr lang="en-US" dirty="0"/>
              <a:t>Generalizing the Definition of Stability</a:t>
            </a:r>
          </a:p>
        </p:txBody>
      </p:sp>
      <p:sp>
        <p:nvSpPr>
          <p:cNvPr id="3" name="Content Placeholder 2">
            <a:extLst>
              <a:ext uri="{FF2B5EF4-FFF2-40B4-BE49-F238E27FC236}">
                <a16:creationId xmlns:a16="http://schemas.microsoft.com/office/drawing/2014/main" id="{091F0EF5-8E42-B94F-A65C-892BD583CD0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533FD46-6CE8-D943-AADF-1DF44F48120C}"/>
              </a:ext>
            </a:extLst>
          </p:cNvPr>
          <p:cNvSpPr>
            <a:spLocks noGrp="1"/>
          </p:cNvSpPr>
          <p:nvPr>
            <p:ph type="sldNum" sz="quarter" idx="12"/>
          </p:nvPr>
        </p:nvSpPr>
        <p:spPr/>
        <p:txBody>
          <a:bodyPr/>
          <a:lstStyle/>
          <a:p>
            <a:fld id="{9E969584-4773-A84E-8391-EEC4BE76D611}" type="slidenum">
              <a:rPr lang="en-US" smtClean="0"/>
              <a:t>36</a:t>
            </a:fld>
            <a:endParaRPr lang="en-US"/>
          </a:p>
        </p:txBody>
      </p:sp>
    </p:spTree>
    <p:extLst>
      <p:ext uri="{BB962C8B-B14F-4D97-AF65-F5344CB8AC3E}">
        <p14:creationId xmlns:p14="http://schemas.microsoft.com/office/powerpoint/2010/main" val="44887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EF90-93BD-AE4B-B262-FEB8C97B0467}"/>
              </a:ext>
            </a:extLst>
          </p:cNvPr>
          <p:cNvSpPr>
            <a:spLocks noGrp="1"/>
          </p:cNvSpPr>
          <p:nvPr>
            <p:ph type="title"/>
          </p:nvPr>
        </p:nvSpPr>
        <p:spPr/>
        <p:txBody>
          <a:bodyPr/>
          <a:lstStyle/>
          <a:p>
            <a:r>
              <a:rPr lang="en-US" dirty="0"/>
              <a:t>Cumulative Offers Mechanism</a:t>
            </a:r>
            <a:br>
              <a:rPr lang="en-US" dirty="0"/>
            </a:br>
            <a:r>
              <a:rPr lang="en-US" dirty="0"/>
              <a:t>(Super generalized Deferred Acceptance)</a:t>
            </a:r>
          </a:p>
        </p:txBody>
      </p:sp>
      <p:sp>
        <p:nvSpPr>
          <p:cNvPr id="3" name="Content Placeholder 2">
            <a:extLst>
              <a:ext uri="{FF2B5EF4-FFF2-40B4-BE49-F238E27FC236}">
                <a16:creationId xmlns:a16="http://schemas.microsoft.com/office/drawing/2014/main" id="{594010DB-4EE1-AC40-99CB-6A5EB4903C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80D72AD-3404-FC44-9A24-5167A2918BA0}"/>
              </a:ext>
            </a:extLst>
          </p:cNvPr>
          <p:cNvSpPr>
            <a:spLocks noGrp="1"/>
          </p:cNvSpPr>
          <p:nvPr>
            <p:ph type="sldNum" sz="quarter" idx="12"/>
          </p:nvPr>
        </p:nvSpPr>
        <p:spPr/>
        <p:txBody>
          <a:bodyPr/>
          <a:lstStyle/>
          <a:p>
            <a:fld id="{9E969584-4773-A84E-8391-EEC4BE76D611}" type="slidenum">
              <a:rPr lang="en-US" smtClean="0"/>
              <a:t>37</a:t>
            </a:fld>
            <a:endParaRPr lang="en-US"/>
          </a:p>
        </p:txBody>
      </p:sp>
    </p:spTree>
    <p:extLst>
      <p:ext uri="{BB962C8B-B14F-4D97-AF65-F5344CB8AC3E}">
        <p14:creationId xmlns:p14="http://schemas.microsoft.com/office/powerpoint/2010/main" val="224244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B02F-3CD3-E943-B0C1-E469D9FAE4B8}"/>
              </a:ext>
            </a:extLst>
          </p:cNvPr>
          <p:cNvSpPr>
            <a:spLocks noGrp="1"/>
          </p:cNvSpPr>
          <p:nvPr>
            <p:ph type="title"/>
          </p:nvPr>
        </p:nvSpPr>
        <p:spPr/>
        <p:txBody>
          <a:bodyPr/>
          <a:lstStyle/>
          <a:p>
            <a:r>
              <a:rPr lang="en-US" dirty="0"/>
              <a:t>More Good News!</a:t>
            </a:r>
          </a:p>
        </p:txBody>
      </p:sp>
      <p:sp>
        <p:nvSpPr>
          <p:cNvPr id="4" name="Slide Number Placeholder 3">
            <a:extLst>
              <a:ext uri="{FF2B5EF4-FFF2-40B4-BE49-F238E27FC236}">
                <a16:creationId xmlns:a16="http://schemas.microsoft.com/office/drawing/2014/main" id="{93802692-6E64-C94E-AE55-2D914D898D66}"/>
              </a:ext>
            </a:extLst>
          </p:cNvPr>
          <p:cNvSpPr>
            <a:spLocks noGrp="1"/>
          </p:cNvSpPr>
          <p:nvPr>
            <p:ph type="sldNum" sz="quarter" idx="12"/>
          </p:nvPr>
        </p:nvSpPr>
        <p:spPr/>
        <p:txBody>
          <a:bodyPr/>
          <a:lstStyle/>
          <a:p>
            <a:fld id="{9E969584-4773-A84E-8391-EEC4BE76D611}" type="slidenum">
              <a:rPr lang="en-US" smtClean="0"/>
              <a:t>38</a:t>
            </a:fld>
            <a:endParaRPr lang="en-US"/>
          </a:p>
        </p:txBody>
      </p:sp>
      <p:sp>
        <p:nvSpPr>
          <p:cNvPr id="5" name="Content Placeholder 2">
            <a:extLst>
              <a:ext uri="{FF2B5EF4-FFF2-40B4-BE49-F238E27FC236}">
                <a16:creationId xmlns:a16="http://schemas.microsoft.com/office/drawing/2014/main" id="{D800A35B-35F2-3347-B3D5-7E5DE7B9EC57}"/>
              </a:ext>
            </a:extLst>
          </p:cNvPr>
          <p:cNvSpPr>
            <a:spLocks noGrp="1"/>
          </p:cNvSpPr>
          <p:nvPr>
            <p:ph idx="1"/>
          </p:nvPr>
        </p:nvSpPr>
        <p:spPr>
          <a:xfrm>
            <a:off x="838200" y="1690688"/>
            <a:ext cx="10515600" cy="4484481"/>
          </a:xfrm>
          <a:solidFill>
            <a:schemeClr val="accent1">
              <a:lumMod val="20000"/>
              <a:lumOff val="80000"/>
            </a:schemeClr>
          </a:solidFill>
        </p:spPr>
        <p:txBody>
          <a:bodyPr>
            <a:normAutofit/>
          </a:bodyPr>
          <a:lstStyle/>
          <a:p>
            <a:pPr marL="0" indent="0">
              <a:buNone/>
            </a:pPr>
            <a:r>
              <a:rPr lang="en-US" b="1" dirty="0"/>
              <a:t>Theorem. </a:t>
            </a:r>
            <a:r>
              <a:rPr lang="en-US" dirty="0"/>
              <a:t>In the matching with contracts model, if every choice function is substitutable and satisfies irrelevance of rejected contracts: </a:t>
            </a:r>
          </a:p>
          <a:p>
            <a:pPr marL="571500" indent="-571500">
              <a:buAutoNum type="romanLcParenBoth"/>
            </a:pPr>
            <a:r>
              <a:rPr lang="en-US" dirty="0"/>
              <a:t>There exists a stable matching.</a:t>
            </a:r>
          </a:p>
          <a:p>
            <a:pPr marL="571500" indent="-571500">
              <a:buAutoNum type="romanLcParenBoth"/>
            </a:pPr>
            <a:r>
              <a:rPr lang="en-US" dirty="0"/>
              <a:t>There exists a student-optimal stable matching.</a:t>
            </a:r>
          </a:p>
          <a:p>
            <a:pPr marL="571500" indent="-571500">
              <a:buAutoNum type="romanLcParenBoth"/>
            </a:pPr>
            <a:r>
              <a:rPr lang="en-US" dirty="0"/>
              <a:t>The generalized DA algorithm finds it.</a:t>
            </a:r>
          </a:p>
          <a:p>
            <a:pPr marL="571500" indent="-571500">
              <a:buAutoNum type="romanLcParenBoth"/>
            </a:pPr>
            <a:endParaRPr lang="en-US" dirty="0"/>
          </a:p>
          <a:p>
            <a:pPr marL="0" indent="0">
              <a:buNone/>
            </a:pPr>
            <a:r>
              <a:rPr lang="en-US" dirty="0"/>
              <a:t>If every choice function also satisfies the law of aggregate demand, </a:t>
            </a:r>
          </a:p>
          <a:p>
            <a:pPr marL="571500" indent="-571500">
              <a:buFont typeface="Wingdings" pitchFamily="2" charset="2"/>
              <a:buAutoNum type="romanLcParenBoth" startAt="4"/>
            </a:pPr>
            <a:r>
              <a:rPr lang="en-US" dirty="0"/>
              <a:t>The set of assigned students is the same for every stable matching.</a:t>
            </a:r>
          </a:p>
          <a:p>
            <a:pPr marL="571500" indent="-571500">
              <a:buAutoNum type="romanLcParenBoth" startAt="4"/>
            </a:pPr>
            <a:r>
              <a:rPr lang="en-US" dirty="0"/>
              <a:t>The generalized DA algorithm is truthful.</a:t>
            </a:r>
          </a:p>
          <a:p>
            <a:pPr marL="0" indent="0">
              <a:buNone/>
            </a:pPr>
            <a:endParaRPr lang="en-US" dirty="0"/>
          </a:p>
        </p:txBody>
      </p:sp>
    </p:spTree>
    <p:extLst>
      <p:ext uri="{BB962C8B-B14F-4D97-AF65-F5344CB8AC3E}">
        <p14:creationId xmlns:p14="http://schemas.microsoft.com/office/powerpoint/2010/main" val="249542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A710-60E8-ED7C-4F46-441694B7D54A}"/>
              </a:ext>
            </a:extLst>
          </p:cNvPr>
          <p:cNvSpPr>
            <a:spLocks noGrp="1"/>
          </p:cNvSpPr>
          <p:nvPr>
            <p:ph type="title"/>
          </p:nvPr>
        </p:nvSpPr>
        <p:spPr/>
        <p:txBody>
          <a:bodyPr/>
          <a:lstStyle/>
          <a:p>
            <a:r>
              <a:rPr lang="es-ES_tradnl" dirty="0" err="1"/>
              <a:t>Past</a:t>
            </a:r>
            <a:r>
              <a:rPr lang="es-ES_tradnl" dirty="0"/>
              <a:t> </a:t>
            </a:r>
            <a:r>
              <a:rPr lang="es-ES_tradnl" dirty="0" err="1"/>
              <a:t>Projects</a:t>
            </a:r>
            <a:endParaRPr lang="es-ES_tradnl" dirty="0"/>
          </a:p>
        </p:txBody>
      </p:sp>
      <p:sp>
        <p:nvSpPr>
          <p:cNvPr id="3" name="Content Placeholder 2">
            <a:extLst>
              <a:ext uri="{FF2B5EF4-FFF2-40B4-BE49-F238E27FC236}">
                <a16:creationId xmlns:a16="http://schemas.microsoft.com/office/drawing/2014/main" id="{E6421D9E-BDFB-C28E-2095-069A9A7B8A88}"/>
              </a:ext>
            </a:extLst>
          </p:cNvPr>
          <p:cNvSpPr>
            <a:spLocks noGrp="1"/>
          </p:cNvSpPr>
          <p:nvPr>
            <p:ph idx="1"/>
          </p:nvPr>
        </p:nvSpPr>
        <p:spPr>
          <a:xfrm>
            <a:off x="838200" y="1825624"/>
            <a:ext cx="10515600" cy="4818243"/>
          </a:xfrm>
        </p:spPr>
        <p:txBody>
          <a:bodyPr>
            <a:normAutofit fontScale="85000" lnSpcReduction="20000"/>
          </a:bodyPr>
          <a:lstStyle/>
          <a:p>
            <a:r>
              <a:rPr lang="es-ES_tradnl" dirty="0" err="1"/>
              <a:t>Lung</a:t>
            </a:r>
            <a:r>
              <a:rPr lang="es-ES_tradnl" dirty="0"/>
              <a:t> </a:t>
            </a:r>
            <a:r>
              <a:rPr lang="es-ES_tradnl" dirty="0" err="1"/>
              <a:t>Allocation</a:t>
            </a:r>
            <a:endParaRPr lang="es-ES_tradnl" dirty="0"/>
          </a:p>
          <a:p>
            <a:r>
              <a:rPr lang="es-ES_tradnl" dirty="0" err="1"/>
              <a:t>Affordable</a:t>
            </a:r>
            <a:r>
              <a:rPr lang="es-ES_tradnl" dirty="0"/>
              <a:t> </a:t>
            </a:r>
            <a:r>
              <a:rPr lang="es-ES_tradnl" dirty="0" err="1"/>
              <a:t>housing</a:t>
            </a:r>
            <a:r>
              <a:rPr lang="es-ES_tradnl" dirty="0"/>
              <a:t> in NYC and </a:t>
            </a:r>
            <a:r>
              <a:rPr lang="es-ES_tradnl" dirty="0" err="1"/>
              <a:t>Singapore</a:t>
            </a:r>
            <a:endParaRPr lang="es-ES_tradnl" dirty="0"/>
          </a:p>
          <a:p>
            <a:r>
              <a:rPr lang="es-ES_tradnl" dirty="0" err="1"/>
              <a:t>Allocating</a:t>
            </a:r>
            <a:r>
              <a:rPr lang="es-ES_tradnl" dirty="0"/>
              <a:t> Marijuana </a:t>
            </a:r>
            <a:r>
              <a:rPr lang="es-ES_tradnl" dirty="0" err="1"/>
              <a:t>Retail</a:t>
            </a:r>
            <a:r>
              <a:rPr lang="es-ES_tradnl" dirty="0"/>
              <a:t> </a:t>
            </a:r>
            <a:r>
              <a:rPr lang="es-ES_tradnl" dirty="0" err="1"/>
              <a:t>Licenses</a:t>
            </a:r>
            <a:r>
              <a:rPr lang="es-ES_tradnl" dirty="0"/>
              <a:t> in Washington </a:t>
            </a:r>
            <a:r>
              <a:rPr lang="es-ES_tradnl" dirty="0" err="1"/>
              <a:t>State</a:t>
            </a:r>
            <a:endParaRPr lang="es-ES_tradnl" dirty="0"/>
          </a:p>
          <a:p>
            <a:r>
              <a:rPr lang="es-ES_tradnl" dirty="0"/>
              <a:t>Road </a:t>
            </a:r>
            <a:r>
              <a:rPr lang="es-ES_tradnl" dirty="0" err="1"/>
              <a:t>Space</a:t>
            </a:r>
            <a:r>
              <a:rPr lang="es-ES_tradnl" dirty="0"/>
              <a:t> </a:t>
            </a:r>
            <a:r>
              <a:rPr lang="es-ES_tradnl" dirty="0" err="1"/>
              <a:t>Rationing</a:t>
            </a:r>
            <a:r>
              <a:rPr lang="es-ES_tradnl" dirty="0"/>
              <a:t> in Beijing</a:t>
            </a:r>
          </a:p>
          <a:p>
            <a:r>
              <a:rPr lang="es-ES_tradnl" dirty="0" err="1"/>
              <a:t>On</a:t>
            </a:r>
            <a:r>
              <a:rPr lang="es-ES_tradnl" dirty="0"/>
              <a:t> </a:t>
            </a:r>
            <a:r>
              <a:rPr lang="es-ES_tradnl" dirty="0" err="1"/>
              <a:t>allocation</a:t>
            </a:r>
            <a:r>
              <a:rPr lang="es-ES_tradnl" dirty="0"/>
              <a:t> </a:t>
            </a:r>
            <a:r>
              <a:rPr lang="es-ES_tradnl" dirty="0" err="1"/>
              <a:t>of</a:t>
            </a:r>
            <a:r>
              <a:rPr lang="es-ES_tradnl" dirty="0"/>
              <a:t> online </a:t>
            </a:r>
            <a:r>
              <a:rPr lang="es-ES_tradnl" dirty="0" err="1"/>
              <a:t>advertising</a:t>
            </a:r>
            <a:endParaRPr lang="es-ES_tradnl" dirty="0"/>
          </a:p>
          <a:p>
            <a:r>
              <a:rPr lang="en-US" sz="2800" dirty="0">
                <a:effectLst/>
              </a:rPr>
              <a:t>The allocation Process of Florida's Hunt Permits </a:t>
            </a:r>
            <a:endParaRPr lang="en-US" dirty="0"/>
          </a:p>
          <a:p>
            <a:r>
              <a:rPr lang="es-ES_tradnl" dirty="0" err="1"/>
              <a:t>Clinic</a:t>
            </a:r>
            <a:r>
              <a:rPr lang="es-ES_tradnl" dirty="0"/>
              <a:t> </a:t>
            </a:r>
            <a:r>
              <a:rPr lang="es-ES_tradnl" dirty="0" err="1"/>
              <a:t>scheduling</a:t>
            </a:r>
            <a:r>
              <a:rPr lang="es-ES_tradnl" dirty="0"/>
              <a:t> </a:t>
            </a:r>
            <a:r>
              <a:rPr lang="es-ES_tradnl" dirty="0" err="1"/>
              <a:t>allocation</a:t>
            </a:r>
            <a:endParaRPr lang="es-ES_tradnl" dirty="0"/>
          </a:p>
          <a:p>
            <a:r>
              <a:rPr lang="es-ES_tradnl" dirty="0" err="1"/>
              <a:t>Permit</a:t>
            </a:r>
            <a:r>
              <a:rPr lang="es-ES_tradnl" dirty="0"/>
              <a:t> </a:t>
            </a:r>
            <a:r>
              <a:rPr lang="es-ES_tradnl" dirty="0" err="1"/>
              <a:t>lotteries</a:t>
            </a:r>
            <a:r>
              <a:rPr lang="es-ES_tradnl" dirty="0"/>
              <a:t> </a:t>
            </a:r>
            <a:r>
              <a:rPr lang="es-ES_tradnl" dirty="0" err="1"/>
              <a:t>for</a:t>
            </a:r>
            <a:r>
              <a:rPr lang="es-ES_tradnl" dirty="0"/>
              <a:t> Mount Whitney </a:t>
            </a:r>
            <a:r>
              <a:rPr lang="es-ES_tradnl" dirty="0" err="1"/>
              <a:t>climbers</a:t>
            </a:r>
            <a:endParaRPr lang="es-ES_tradnl" dirty="0"/>
          </a:p>
          <a:p>
            <a:r>
              <a:rPr lang="es-ES_tradnl" dirty="0" err="1"/>
              <a:t>Indian</a:t>
            </a:r>
            <a:r>
              <a:rPr lang="es-ES_tradnl" dirty="0"/>
              <a:t> Premier League </a:t>
            </a:r>
            <a:r>
              <a:rPr lang="es-ES_tradnl" dirty="0" err="1"/>
              <a:t>Players</a:t>
            </a:r>
            <a:r>
              <a:rPr lang="es-ES_tradnl" dirty="0"/>
              <a:t>’ </a:t>
            </a:r>
            <a:r>
              <a:rPr lang="es-ES_tradnl" dirty="0" err="1"/>
              <a:t>Auction</a:t>
            </a:r>
            <a:endParaRPr lang="es-ES_tradnl" dirty="0"/>
          </a:p>
          <a:p>
            <a:r>
              <a:rPr lang="es-ES_tradnl" dirty="0" err="1"/>
              <a:t>Dormitory</a:t>
            </a:r>
            <a:r>
              <a:rPr lang="es-ES_tradnl" dirty="0"/>
              <a:t> </a:t>
            </a:r>
            <a:r>
              <a:rPr lang="es-ES_tradnl" dirty="0" err="1"/>
              <a:t>allocation</a:t>
            </a:r>
            <a:r>
              <a:rPr lang="es-ES_tradnl" dirty="0"/>
              <a:t> at </a:t>
            </a:r>
            <a:r>
              <a:rPr lang="es-ES_tradnl" dirty="0" err="1"/>
              <a:t>the</a:t>
            </a:r>
            <a:r>
              <a:rPr lang="es-ES_tradnl" dirty="0"/>
              <a:t> </a:t>
            </a:r>
            <a:r>
              <a:rPr lang="es-ES_tradnl" dirty="0" err="1"/>
              <a:t>University</a:t>
            </a:r>
            <a:r>
              <a:rPr lang="es-ES_tradnl" dirty="0"/>
              <a:t> </a:t>
            </a:r>
            <a:r>
              <a:rPr lang="es-ES_tradnl" dirty="0" err="1"/>
              <a:t>of</a:t>
            </a:r>
            <a:r>
              <a:rPr lang="es-ES_tradnl" dirty="0"/>
              <a:t> Minnesota</a:t>
            </a:r>
          </a:p>
          <a:p>
            <a:r>
              <a:rPr lang="es-ES_tradnl" dirty="0"/>
              <a:t>Parking </a:t>
            </a:r>
            <a:r>
              <a:rPr lang="es-ES_tradnl" dirty="0" err="1"/>
              <a:t>spaces</a:t>
            </a:r>
            <a:r>
              <a:rPr lang="es-ES_tradnl" dirty="0"/>
              <a:t> at </a:t>
            </a:r>
            <a:r>
              <a:rPr lang="es-ES_tradnl" dirty="0" err="1"/>
              <a:t>the</a:t>
            </a:r>
            <a:r>
              <a:rPr lang="es-ES_tradnl" dirty="0"/>
              <a:t> </a:t>
            </a:r>
            <a:r>
              <a:rPr lang="es-ES_tradnl" dirty="0" err="1"/>
              <a:t>University</a:t>
            </a:r>
            <a:r>
              <a:rPr lang="es-ES_tradnl" dirty="0"/>
              <a:t> </a:t>
            </a:r>
            <a:r>
              <a:rPr lang="es-ES_tradnl" dirty="0" err="1"/>
              <a:t>of</a:t>
            </a:r>
            <a:r>
              <a:rPr lang="es-ES_tradnl" dirty="0"/>
              <a:t> Minnesota</a:t>
            </a:r>
          </a:p>
          <a:p>
            <a:r>
              <a:rPr lang="es-ES_tradnl" dirty="0" err="1"/>
              <a:t>Course</a:t>
            </a:r>
            <a:r>
              <a:rPr lang="es-ES_tradnl" dirty="0"/>
              <a:t> </a:t>
            </a:r>
            <a:r>
              <a:rPr lang="es-ES_tradnl" dirty="0" err="1"/>
              <a:t>scheduling</a:t>
            </a:r>
            <a:endParaRPr lang="es-ES_tradnl" dirty="0"/>
          </a:p>
          <a:p>
            <a:endParaRPr lang="es-ES_tradnl" dirty="0"/>
          </a:p>
        </p:txBody>
      </p:sp>
    </p:spTree>
    <p:extLst>
      <p:ext uri="{BB962C8B-B14F-4D97-AF65-F5344CB8AC3E}">
        <p14:creationId xmlns:p14="http://schemas.microsoft.com/office/powerpoint/2010/main" val="462710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24C6-272D-AA44-B29E-B76CEB5AFA0C}"/>
              </a:ext>
            </a:extLst>
          </p:cNvPr>
          <p:cNvSpPr>
            <a:spLocks noGrp="1"/>
          </p:cNvSpPr>
          <p:nvPr>
            <p:ph type="title"/>
          </p:nvPr>
        </p:nvSpPr>
        <p:spPr>
          <a:xfrm>
            <a:off x="838199" y="365125"/>
            <a:ext cx="10787743" cy="1325563"/>
          </a:xfrm>
        </p:spPr>
        <p:txBody>
          <a:bodyPr>
            <a:normAutofit/>
          </a:bodyPr>
          <a:lstStyle/>
          <a:p>
            <a:r>
              <a:rPr lang="en-US" sz="4000" dirty="0"/>
              <a:t>Application: US Military Branch of Choice Matching</a:t>
            </a:r>
          </a:p>
        </p:txBody>
      </p:sp>
      <p:sp>
        <p:nvSpPr>
          <p:cNvPr id="3" name="Content Placeholder 2">
            <a:extLst>
              <a:ext uri="{FF2B5EF4-FFF2-40B4-BE49-F238E27FC236}">
                <a16:creationId xmlns:a16="http://schemas.microsoft.com/office/drawing/2014/main" id="{1651D539-6916-414E-9AE5-F245A883586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7B9B8B4-BFA9-B445-8B9D-D860D8D49812}"/>
              </a:ext>
            </a:extLst>
          </p:cNvPr>
          <p:cNvSpPr>
            <a:spLocks noGrp="1"/>
          </p:cNvSpPr>
          <p:nvPr>
            <p:ph type="sldNum" sz="quarter" idx="12"/>
          </p:nvPr>
        </p:nvSpPr>
        <p:spPr/>
        <p:txBody>
          <a:bodyPr/>
          <a:lstStyle/>
          <a:p>
            <a:fld id="{9E969584-4773-A84E-8391-EEC4BE76D611}" type="slidenum">
              <a:rPr lang="en-US" smtClean="0"/>
              <a:t>39</a:t>
            </a:fld>
            <a:endParaRPr lang="en-US"/>
          </a:p>
        </p:txBody>
      </p:sp>
    </p:spTree>
    <p:extLst>
      <p:ext uri="{BB962C8B-B14F-4D97-AF65-F5344CB8AC3E}">
        <p14:creationId xmlns:p14="http://schemas.microsoft.com/office/powerpoint/2010/main" val="2299021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C940-95AB-4948-B4C5-DC5FD2167CC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7BCCF5A-5B21-3E41-8663-46073DBBD228}"/>
              </a:ext>
            </a:extLst>
          </p:cNvPr>
          <p:cNvSpPr>
            <a:spLocks noGrp="1"/>
          </p:cNvSpPr>
          <p:nvPr>
            <p:ph idx="1"/>
          </p:nvPr>
        </p:nvSpPr>
        <p:spPr/>
        <p:txBody>
          <a:bodyPr/>
          <a:lstStyle/>
          <a:p>
            <a:pPr marL="0" indent="0">
              <a:buNone/>
            </a:pPr>
            <a:endParaRPr lang="en-US" dirty="0"/>
          </a:p>
          <a:p>
            <a:pPr marL="0" indent="0">
              <a:buNone/>
            </a:pPr>
            <a:r>
              <a:rPr lang="en-US" dirty="0"/>
              <a:t>Deferred Acceptance can be generalized to settings involving contracts and complex school choice functions.</a:t>
            </a:r>
          </a:p>
          <a:p>
            <a:pPr marL="0" indent="0">
              <a:buNone/>
            </a:pPr>
            <a:endParaRPr lang="en-US" dirty="0"/>
          </a:p>
          <a:p>
            <a:pPr marL="0" indent="0">
              <a:buNone/>
            </a:pPr>
            <a:r>
              <a:rPr lang="en-US" dirty="0"/>
              <a:t>Key requirement: </a:t>
            </a:r>
            <a:r>
              <a:rPr lang="en-US" b="1" dirty="0"/>
              <a:t>choice functions should be substitutable.</a:t>
            </a:r>
            <a:endParaRPr lang="en-US" dirty="0"/>
          </a:p>
        </p:txBody>
      </p:sp>
      <p:sp>
        <p:nvSpPr>
          <p:cNvPr id="4" name="Slide Number Placeholder 3">
            <a:extLst>
              <a:ext uri="{FF2B5EF4-FFF2-40B4-BE49-F238E27FC236}">
                <a16:creationId xmlns:a16="http://schemas.microsoft.com/office/drawing/2014/main" id="{FC113290-40CD-2845-BA48-93518E10FC56}"/>
              </a:ext>
            </a:extLst>
          </p:cNvPr>
          <p:cNvSpPr>
            <a:spLocks noGrp="1"/>
          </p:cNvSpPr>
          <p:nvPr>
            <p:ph type="sldNum" sz="quarter" idx="12"/>
          </p:nvPr>
        </p:nvSpPr>
        <p:spPr/>
        <p:txBody>
          <a:bodyPr/>
          <a:lstStyle/>
          <a:p>
            <a:fld id="{9E969584-4773-A84E-8391-EEC4BE76D611}" type="slidenum">
              <a:rPr lang="en-US" smtClean="0"/>
              <a:t>40</a:t>
            </a:fld>
            <a:endParaRPr lang="en-US"/>
          </a:p>
        </p:txBody>
      </p:sp>
    </p:spTree>
    <p:extLst>
      <p:ext uri="{BB962C8B-B14F-4D97-AF65-F5344CB8AC3E}">
        <p14:creationId xmlns:p14="http://schemas.microsoft.com/office/powerpoint/2010/main" val="3372485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3E84-7CBF-4048-B275-EEEF1AF6885E}"/>
              </a:ext>
            </a:extLst>
          </p:cNvPr>
          <p:cNvSpPr>
            <a:spLocks noGrp="1"/>
          </p:cNvSpPr>
          <p:nvPr>
            <p:ph type="title"/>
          </p:nvPr>
        </p:nvSpPr>
        <p:spPr/>
        <p:txBody>
          <a:bodyPr/>
          <a:lstStyle/>
          <a:p>
            <a:r>
              <a:rPr lang="en-US" dirty="0"/>
              <a:t>Study Guide</a:t>
            </a:r>
          </a:p>
        </p:txBody>
      </p:sp>
      <p:sp>
        <p:nvSpPr>
          <p:cNvPr id="3" name="Content Placeholder 2">
            <a:extLst>
              <a:ext uri="{FF2B5EF4-FFF2-40B4-BE49-F238E27FC236}">
                <a16:creationId xmlns:a16="http://schemas.microsoft.com/office/drawing/2014/main" id="{6E5A885C-6765-9B4D-B48F-07B69CAFC163}"/>
              </a:ext>
            </a:extLst>
          </p:cNvPr>
          <p:cNvSpPr>
            <a:spLocks noGrp="1"/>
          </p:cNvSpPr>
          <p:nvPr>
            <p:ph idx="1"/>
          </p:nvPr>
        </p:nvSpPr>
        <p:spPr>
          <a:xfrm>
            <a:off x="838200" y="1825625"/>
            <a:ext cx="4339590" cy="4351338"/>
          </a:xfrm>
        </p:spPr>
        <p:txBody>
          <a:bodyPr/>
          <a:lstStyle/>
          <a:p>
            <a:pPr marL="0" indent="0">
              <a:buNone/>
            </a:pPr>
            <a:r>
              <a:rPr lang="en-US" b="1" dirty="0"/>
              <a:t>Concepts</a:t>
            </a:r>
          </a:p>
          <a:p>
            <a:r>
              <a:rPr lang="en-US" dirty="0"/>
              <a:t>Choice Function</a:t>
            </a:r>
          </a:p>
          <a:p>
            <a:r>
              <a:rPr lang="en-US" dirty="0"/>
              <a:t>Generalized Stability</a:t>
            </a:r>
          </a:p>
          <a:p>
            <a:r>
              <a:rPr lang="en-US" dirty="0"/>
              <a:t>Irrelevance of Rejected Students</a:t>
            </a:r>
          </a:p>
          <a:p>
            <a:r>
              <a:rPr lang="en-US" dirty="0"/>
              <a:t>Substitutability</a:t>
            </a:r>
          </a:p>
          <a:p>
            <a:r>
              <a:rPr lang="en-US" dirty="0"/>
              <a:t>Law of Aggregate Demand</a:t>
            </a:r>
          </a:p>
          <a:p>
            <a:pPr marL="0" indent="0">
              <a:buNone/>
            </a:pPr>
            <a:endParaRPr lang="en-US" dirty="0"/>
          </a:p>
        </p:txBody>
      </p:sp>
      <p:sp>
        <p:nvSpPr>
          <p:cNvPr id="4" name="Slide Number Placeholder 3">
            <a:extLst>
              <a:ext uri="{FF2B5EF4-FFF2-40B4-BE49-F238E27FC236}">
                <a16:creationId xmlns:a16="http://schemas.microsoft.com/office/drawing/2014/main" id="{DBDBD3DA-DAD3-FA4D-A0E2-6D008EC4CE02}"/>
              </a:ext>
            </a:extLst>
          </p:cNvPr>
          <p:cNvSpPr>
            <a:spLocks noGrp="1"/>
          </p:cNvSpPr>
          <p:nvPr>
            <p:ph type="sldNum" sz="quarter" idx="12"/>
          </p:nvPr>
        </p:nvSpPr>
        <p:spPr/>
        <p:txBody>
          <a:bodyPr/>
          <a:lstStyle/>
          <a:p>
            <a:fld id="{9E969584-4773-A84E-8391-EEC4BE76D611}" type="slidenum">
              <a:rPr lang="en-US" smtClean="0"/>
              <a:t>41</a:t>
            </a:fld>
            <a:endParaRPr lang="en-US"/>
          </a:p>
        </p:txBody>
      </p:sp>
      <p:sp>
        <p:nvSpPr>
          <p:cNvPr id="5" name="Content Placeholder 2">
            <a:extLst>
              <a:ext uri="{FF2B5EF4-FFF2-40B4-BE49-F238E27FC236}">
                <a16:creationId xmlns:a16="http://schemas.microsoft.com/office/drawing/2014/main" id="{08509767-BAE9-5944-8A84-19C5CF9897B5}"/>
              </a:ext>
            </a:extLst>
          </p:cNvPr>
          <p:cNvSpPr txBox="1">
            <a:spLocks/>
          </p:cNvSpPr>
          <p:nvPr/>
        </p:nvSpPr>
        <p:spPr>
          <a:xfrm>
            <a:off x="5299710" y="1825625"/>
            <a:ext cx="35592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Algorithms</a:t>
            </a:r>
          </a:p>
          <a:p>
            <a:r>
              <a:rPr lang="en-US" dirty="0"/>
              <a:t>Generalized Deferred Acceptance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135099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C940-95AB-4948-B4C5-DC5FD2167CC2}"/>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67BCCF5A-5B21-3E41-8663-46073DBBD228}"/>
              </a:ext>
            </a:extLst>
          </p:cNvPr>
          <p:cNvSpPr>
            <a:spLocks noGrp="1"/>
          </p:cNvSpPr>
          <p:nvPr>
            <p:ph idx="1"/>
          </p:nvPr>
        </p:nvSpPr>
        <p:spPr/>
        <p:txBody>
          <a:bodyPr/>
          <a:lstStyle/>
          <a:p>
            <a:pPr marL="0" indent="0">
              <a:buNone/>
            </a:pPr>
            <a:endParaRPr lang="en-US" dirty="0"/>
          </a:p>
          <a:p>
            <a:pPr marL="514350" indent="-514350">
              <a:buFont typeface="+mj-lt"/>
              <a:buAutoNum type="arabicPeriod"/>
            </a:pPr>
            <a:r>
              <a:rPr lang="en-US" dirty="0"/>
              <a:t>Concept Check 11 due tomorrow night.</a:t>
            </a:r>
          </a:p>
          <a:p>
            <a:pPr marL="514350" indent="-514350">
              <a:buFont typeface="+mj-lt"/>
              <a:buAutoNum type="arabicPeriod"/>
            </a:pPr>
            <a:endParaRPr lang="en-US" dirty="0"/>
          </a:p>
          <a:p>
            <a:pPr marL="514350" indent="-514350">
              <a:buFont typeface="+mj-lt"/>
              <a:buAutoNum type="arabicPeriod"/>
            </a:pPr>
            <a:r>
              <a:rPr lang="en-US" dirty="0"/>
              <a:t>Midterm 2 available next Thursday</a:t>
            </a:r>
          </a:p>
          <a:p>
            <a:pPr marL="0" indent="0">
              <a:buNone/>
            </a:pPr>
            <a:endParaRPr lang="en-US" dirty="0"/>
          </a:p>
        </p:txBody>
      </p:sp>
      <p:sp>
        <p:nvSpPr>
          <p:cNvPr id="4" name="Slide Number Placeholder 3">
            <a:extLst>
              <a:ext uri="{FF2B5EF4-FFF2-40B4-BE49-F238E27FC236}">
                <a16:creationId xmlns:a16="http://schemas.microsoft.com/office/drawing/2014/main" id="{62A52E10-30B0-7A4A-9D33-7F5F1CBAC8F1}"/>
              </a:ext>
            </a:extLst>
          </p:cNvPr>
          <p:cNvSpPr>
            <a:spLocks noGrp="1"/>
          </p:cNvSpPr>
          <p:nvPr>
            <p:ph type="sldNum" sz="quarter" idx="12"/>
          </p:nvPr>
        </p:nvSpPr>
        <p:spPr/>
        <p:txBody>
          <a:bodyPr/>
          <a:lstStyle/>
          <a:p>
            <a:fld id="{9E969584-4773-A84E-8391-EEC4BE76D611}" type="slidenum">
              <a:rPr lang="en-US" smtClean="0"/>
              <a:t>42</a:t>
            </a:fld>
            <a:endParaRPr lang="en-US"/>
          </a:p>
        </p:txBody>
      </p:sp>
    </p:spTree>
    <p:extLst>
      <p:ext uri="{BB962C8B-B14F-4D97-AF65-F5344CB8AC3E}">
        <p14:creationId xmlns:p14="http://schemas.microsoft.com/office/powerpoint/2010/main" val="2707984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F205-E6F7-AB44-A0AC-C7ACB55232A7}"/>
              </a:ext>
            </a:extLst>
          </p:cNvPr>
          <p:cNvSpPr>
            <a:spLocks noGrp="1"/>
          </p:cNvSpPr>
          <p:nvPr>
            <p:ph type="title"/>
          </p:nvPr>
        </p:nvSpPr>
        <p:spPr/>
        <p:txBody>
          <a:bodyPr/>
          <a:lstStyle/>
          <a:p>
            <a:r>
              <a:rPr lang="en-US" dirty="0"/>
              <a:t>College Admissions Reform</a:t>
            </a:r>
          </a:p>
        </p:txBody>
      </p:sp>
      <p:sp>
        <p:nvSpPr>
          <p:cNvPr id="3" name="Content Placeholder 2">
            <a:extLst>
              <a:ext uri="{FF2B5EF4-FFF2-40B4-BE49-F238E27FC236}">
                <a16:creationId xmlns:a16="http://schemas.microsoft.com/office/drawing/2014/main" id="{33EA6BB5-1BA9-6E4D-AC9E-C706434C90DD}"/>
              </a:ext>
            </a:extLst>
          </p:cNvPr>
          <p:cNvSpPr>
            <a:spLocks noGrp="1"/>
          </p:cNvSpPr>
          <p:nvPr>
            <p:ph idx="1"/>
          </p:nvPr>
        </p:nvSpPr>
        <p:spPr>
          <a:xfrm>
            <a:off x="838200" y="1825625"/>
            <a:ext cx="10515600" cy="2183667"/>
          </a:xfrm>
        </p:spPr>
        <p:txBody>
          <a:bodyPr>
            <a:normAutofit/>
          </a:bodyPr>
          <a:lstStyle/>
          <a:p>
            <a:pPr marL="0" indent="0">
              <a:buNone/>
            </a:pPr>
            <a:r>
              <a:rPr lang="en-US" dirty="0"/>
              <a:t>Should we use DA for College Admissions? This would mean</a:t>
            </a:r>
          </a:p>
          <a:p>
            <a:pPr marL="514350" indent="-514350">
              <a:buFont typeface="+mj-lt"/>
              <a:buAutoNum type="arabicPeriod"/>
            </a:pPr>
            <a:r>
              <a:rPr lang="en-US" dirty="0"/>
              <a:t>Getting colleges to coordinate on a timeline.</a:t>
            </a:r>
          </a:p>
          <a:p>
            <a:pPr marL="514350" indent="-514350">
              <a:buFont typeface="+mj-lt"/>
              <a:buAutoNum type="arabicPeriod"/>
            </a:pPr>
            <a:r>
              <a:rPr lang="en-US" dirty="0"/>
              <a:t>Getting students to rank the colleges they apply to.</a:t>
            </a:r>
          </a:p>
          <a:p>
            <a:pPr marL="514350" indent="-514350">
              <a:buFont typeface="+mj-lt"/>
              <a:buAutoNum type="arabicPeriod"/>
            </a:pPr>
            <a:r>
              <a:rPr lang="en-US" dirty="0"/>
              <a:t>Getting colleges to define more explicit choice functions.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09B8F04-8CAB-6542-9592-18FFF32FA88D}"/>
              </a:ext>
            </a:extLst>
          </p:cNvPr>
          <p:cNvSpPr>
            <a:spLocks noGrp="1"/>
          </p:cNvSpPr>
          <p:nvPr>
            <p:ph type="sldNum" sz="quarter" idx="12"/>
          </p:nvPr>
        </p:nvSpPr>
        <p:spPr/>
        <p:txBody>
          <a:bodyPr/>
          <a:lstStyle/>
          <a:p>
            <a:fld id="{9E969584-4773-A84E-8391-EEC4BE76D611}" type="slidenum">
              <a:rPr lang="en-US" smtClean="0"/>
              <a:t>43</a:t>
            </a:fld>
            <a:endParaRPr lang="en-US"/>
          </a:p>
        </p:txBody>
      </p:sp>
      <p:sp>
        <p:nvSpPr>
          <p:cNvPr id="5" name="TextBox 4">
            <a:extLst>
              <a:ext uri="{FF2B5EF4-FFF2-40B4-BE49-F238E27FC236}">
                <a16:creationId xmlns:a16="http://schemas.microsoft.com/office/drawing/2014/main" id="{22C906E1-5356-573D-B7CF-374C5766E4D8}"/>
              </a:ext>
            </a:extLst>
          </p:cNvPr>
          <p:cNvSpPr txBox="1"/>
          <p:nvPr/>
        </p:nvSpPr>
        <p:spPr>
          <a:xfrm>
            <a:off x="879231" y="4560277"/>
            <a:ext cx="9064869" cy="954107"/>
          </a:xfrm>
          <a:prstGeom prst="rect">
            <a:avLst/>
          </a:prstGeom>
          <a:solidFill>
            <a:schemeClr val="accent4"/>
          </a:solidFill>
        </p:spPr>
        <p:txBody>
          <a:bodyPr wrap="square" rtlCol="0">
            <a:spAutoFit/>
          </a:bodyPr>
          <a:lstStyle/>
          <a:p>
            <a:r>
              <a:rPr lang="es-ES_tradnl" sz="2800" dirty="0" err="1"/>
              <a:t>Which</a:t>
            </a:r>
            <a:r>
              <a:rPr lang="es-ES_tradnl" sz="2800" dirty="0"/>
              <a:t> </a:t>
            </a:r>
            <a:r>
              <a:rPr lang="es-ES_tradnl" sz="2800" dirty="0" err="1"/>
              <a:t>of</a:t>
            </a:r>
            <a:r>
              <a:rPr lang="es-ES_tradnl" sz="2800" dirty="0"/>
              <a:t> </a:t>
            </a:r>
            <a:r>
              <a:rPr lang="es-ES_tradnl" sz="2800" dirty="0" err="1"/>
              <a:t>these</a:t>
            </a:r>
            <a:r>
              <a:rPr lang="es-ES_tradnl" sz="2800" dirty="0"/>
              <a:t> </a:t>
            </a:r>
            <a:r>
              <a:rPr lang="es-ES_tradnl" sz="2800" dirty="0" err="1"/>
              <a:t>steps</a:t>
            </a:r>
            <a:r>
              <a:rPr lang="es-ES_tradnl" sz="2800" dirty="0"/>
              <a:t> </a:t>
            </a:r>
            <a:r>
              <a:rPr lang="es-ES_tradnl" sz="2800" dirty="0" err="1"/>
              <a:t>seem</a:t>
            </a:r>
            <a:r>
              <a:rPr lang="es-ES_tradnl" sz="2800" dirty="0"/>
              <a:t> </a:t>
            </a:r>
            <a:r>
              <a:rPr lang="es-ES_tradnl" sz="2800" dirty="0" err="1"/>
              <a:t>most</a:t>
            </a:r>
            <a:r>
              <a:rPr lang="es-ES_tradnl" sz="2800" dirty="0"/>
              <a:t> </a:t>
            </a:r>
            <a:r>
              <a:rPr lang="es-ES_tradnl" sz="2800" dirty="0" err="1"/>
              <a:t>challenging</a:t>
            </a:r>
            <a:r>
              <a:rPr lang="es-ES_tradnl" sz="2800" dirty="0"/>
              <a:t>? </a:t>
            </a:r>
            <a:r>
              <a:rPr lang="es-ES_tradnl" sz="2800" dirty="0" err="1"/>
              <a:t>Why</a:t>
            </a:r>
            <a:r>
              <a:rPr lang="es-ES_tradnl" sz="2800" dirty="0"/>
              <a:t>?</a:t>
            </a:r>
          </a:p>
          <a:p>
            <a:r>
              <a:rPr lang="es-ES_tradnl" sz="2800" dirty="0" err="1"/>
              <a:t>What</a:t>
            </a:r>
            <a:r>
              <a:rPr lang="es-ES_tradnl" sz="2800" dirty="0"/>
              <a:t> </a:t>
            </a:r>
            <a:r>
              <a:rPr lang="es-ES_tradnl" sz="2800" dirty="0" err="1"/>
              <a:t>benefits</a:t>
            </a:r>
            <a:r>
              <a:rPr lang="es-ES_tradnl" sz="2800" dirty="0"/>
              <a:t> do </a:t>
            </a:r>
            <a:r>
              <a:rPr lang="es-ES_tradnl" sz="2800" dirty="0" err="1"/>
              <a:t>you</a:t>
            </a:r>
            <a:r>
              <a:rPr lang="es-ES_tradnl" sz="2800" dirty="0"/>
              <a:t> </a:t>
            </a:r>
            <a:r>
              <a:rPr lang="es-ES_tradnl" sz="2800" dirty="0" err="1"/>
              <a:t>think</a:t>
            </a:r>
            <a:r>
              <a:rPr lang="es-ES_tradnl" sz="2800" dirty="0"/>
              <a:t> </a:t>
            </a:r>
            <a:r>
              <a:rPr lang="es-ES_tradnl" sz="2800" dirty="0" err="1"/>
              <a:t>could</a:t>
            </a:r>
            <a:r>
              <a:rPr lang="es-ES_tradnl" sz="2800" dirty="0"/>
              <a:t> emerge </a:t>
            </a:r>
            <a:r>
              <a:rPr lang="es-ES_tradnl" sz="2800" dirty="0" err="1"/>
              <a:t>from</a:t>
            </a:r>
            <a:r>
              <a:rPr lang="es-ES_tradnl" sz="2800" dirty="0"/>
              <a:t> </a:t>
            </a:r>
            <a:r>
              <a:rPr lang="es-ES_tradnl" sz="2800" dirty="0" err="1"/>
              <a:t>this</a:t>
            </a:r>
            <a:r>
              <a:rPr lang="es-ES_tradnl" sz="2800" dirty="0"/>
              <a:t> </a:t>
            </a:r>
            <a:r>
              <a:rPr lang="es-ES_tradnl" sz="2800" dirty="0" err="1"/>
              <a:t>change</a:t>
            </a:r>
            <a:r>
              <a:rPr lang="es-ES_tradnl" sz="2800" dirty="0"/>
              <a:t>?</a:t>
            </a:r>
          </a:p>
        </p:txBody>
      </p:sp>
    </p:spTree>
    <p:extLst>
      <p:ext uri="{BB962C8B-B14F-4D97-AF65-F5344CB8AC3E}">
        <p14:creationId xmlns:p14="http://schemas.microsoft.com/office/powerpoint/2010/main" val="3280703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E711-F8D9-E2B3-FB04-4B05C85DC522}"/>
              </a:ext>
            </a:extLst>
          </p:cNvPr>
          <p:cNvSpPr>
            <a:spLocks noGrp="1"/>
          </p:cNvSpPr>
          <p:nvPr>
            <p:ph type="title"/>
          </p:nvPr>
        </p:nvSpPr>
        <p:spPr/>
        <p:txBody>
          <a:bodyPr/>
          <a:lstStyle/>
          <a:p>
            <a:r>
              <a:rPr lang="en-US" dirty="0"/>
              <a:t>Which Choice Functions are Substitutable?</a:t>
            </a:r>
          </a:p>
        </p:txBody>
      </p:sp>
      <p:sp>
        <p:nvSpPr>
          <p:cNvPr id="3" name="Content Placeholder 2">
            <a:extLst>
              <a:ext uri="{FF2B5EF4-FFF2-40B4-BE49-F238E27FC236}">
                <a16:creationId xmlns:a16="http://schemas.microsoft.com/office/drawing/2014/main" id="{9867BF3E-712A-90CB-C1CF-36FC23CF6996}"/>
              </a:ext>
            </a:extLst>
          </p:cNvPr>
          <p:cNvSpPr>
            <a:spLocks noGrp="1"/>
          </p:cNvSpPr>
          <p:nvPr>
            <p:ph idx="1"/>
          </p:nvPr>
        </p:nvSpPr>
        <p:spPr>
          <a:xfrm>
            <a:off x="838200" y="1825625"/>
            <a:ext cx="10933254" cy="2491242"/>
          </a:xfrm>
        </p:spPr>
        <p:txBody>
          <a:bodyPr>
            <a:normAutofit/>
          </a:bodyPr>
          <a:lstStyle/>
          <a:p>
            <a:pPr marL="0" indent="0">
              <a:buNone/>
            </a:pPr>
            <a:r>
              <a:rPr lang="en-US" sz="2600" dirty="0"/>
              <a:t>Showing that a choice function is </a:t>
            </a:r>
            <a:r>
              <a:rPr lang="en-US" sz="2600" i="1" dirty="0"/>
              <a:t>not </a:t>
            </a:r>
            <a:r>
              <a:rPr lang="en-US" sz="2600" dirty="0"/>
              <a:t>substitutable is straightforward: </a:t>
            </a:r>
          </a:p>
          <a:p>
            <a:pPr marL="0" indent="0">
              <a:buNone/>
            </a:pPr>
            <a:r>
              <a:rPr lang="en-US" sz="2600" dirty="0"/>
              <a:t>find an example where adding a new applicant benefits another applicant.</a:t>
            </a:r>
          </a:p>
          <a:p>
            <a:pPr marL="0" indent="0">
              <a:buNone/>
            </a:pPr>
            <a:r>
              <a:rPr lang="en-US" sz="2600" dirty="0"/>
              <a:t>Showing that a choice function </a:t>
            </a:r>
            <a:r>
              <a:rPr lang="en-US" sz="2600" i="1" dirty="0"/>
              <a:t>is </a:t>
            </a:r>
            <a:r>
              <a:rPr lang="en-US" sz="2600" dirty="0"/>
              <a:t>substitutable seems harder.</a:t>
            </a:r>
          </a:p>
          <a:p>
            <a:pPr marL="0" indent="0">
              <a:buNone/>
            </a:pPr>
            <a:r>
              <a:rPr lang="en-US" sz="2600" dirty="0"/>
              <a:t>However, many choice functions sequentially apply “simple” choice functions.</a:t>
            </a:r>
          </a:p>
          <a:p>
            <a:pPr marL="0" indent="0">
              <a:buNone/>
            </a:pPr>
            <a:endParaRPr lang="en-US" sz="2600" dirty="0"/>
          </a:p>
          <a:p>
            <a:pPr marL="0" indent="0">
              <a:buNone/>
            </a:pPr>
            <a:endParaRPr lang="en-US" sz="2600" dirty="0">
              <a:solidFill>
                <a:srgbClr val="FF0000"/>
              </a:solidFill>
            </a:endParaRPr>
          </a:p>
          <a:p>
            <a:pPr marL="0" indent="0">
              <a:buNone/>
            </a:pPr>
            <a:endParaRPr lang="en-US" sz="2600" dirty="0">
              <a:solidFill>
                <a:srgbClr val="FF0000"/>
              </a:solidFill>
            </a:endParaRPr>
          </a:p>
        </p:txBody>
      </p:sp>
      <p:sp>
        <p:nvSpPr>
          <p:cNvPr id="4" name="Slide Number Placeholder 3">
            <a:extLst>
              <a:ext uri="{FF2B5EF4-FFF2-40B4-BE49-F238E27FC236}">
                <a16:creationId xmlns:a16="http://schemas.microsoft.com/office/drawing/2014/main" id="{6F739595-8C57-1E57-FF17-019992B60CAA}"/>
              </a:ext>
            </a:extLst>
          </p:cNvPr>
          <p:cNvSpPr>
            <a:spLocks noGrp="1"/>
          </p:cNvSpPr>
          <p:nvPr>
            <p:ph type="sldNum" sz="quarter" idx="12"/>
          </p:nvPr>
        </p:nvSpPr>
        <p:spPr/>
        <p:txBody>
          <a:bodyPr/>
          <a:lstStyle/>
          <a:p>
            <a:fld id="{9E969584-4773-A84E-8391-EEC4BE76D611}" type="slidenum">
              <a:rPr lang="en-US" smtClean="0"/>
              <a:t>44</a:t>
            </a:fld>
            <a:endParaRPr lang="en-US"/>
          </a:p>
        </p:txBody>
      </p:sp>
      <p:sp>
        <p:nvSpPr>
          <p:cNvPr id="5" name="TextBox 4">
            <a:extLst>
              <a:ext uri="{FF2B5EF4-FFF2-40B4-BE49-F238E27FC236}">
                <a16:creationId xmlns:a16="http://schemas.microsoft.com/office/drawing/2014/main" id="{B99BE385-A4B7-275D-C6D8-49A5400C413A}"/>
              </a:ext>
            </a:extLst>
          </p:cNvPr>
          <p:cNvSpPr txBox="1"/>
          <p:nvPr/>
        </p:nvSpPr>
        <p:spPr>
          <a:xfrm>
            <a:off x="838200" y="3751820"/>
            <a:ext cx="4795157" cy="2246769"/>
          </a:xfrm>
          <a:prstGeom prst="rect">
            <a:avLst/>
          </a:prstGeom>
          <a:noFill/>
        </p:spPr>
        <p:txBody>
          <a:bodyPr wrap="square" rtlCol="0">
            <a:spAutoFit/>
          </a:bodyPr>
          <a:lstStyle/>
          <a:p>
            <a:r>
              <a:rPr lang="en-US" sz="2800" b="1" dirty="0"/>
              <a:t>Minimum Guarantee</a:t>
            </a:r>
          </a:p>
          <a:p>
            <a:pPr marL="342900" indent="-342900">
              <a:buFont typeface="+mj-lt"/>
              <a:buAutoNum type="arabicPeriod"/>
            </a:pPr>
            <a:r>
              <a:rPr lang="en-US" sz="2800" dirty="0"/>
              <a:t>Choose R highest-priority reserve-eligible candidates</a:t>
            </a:r>
          </a:p>
          <a:p>
            <a:pPr marL="342900" indent="-342900">
              <a:buFont typeface="+mj-lt"/>
              <a:buAutoNum type="arabicPeriod"/>
            </a:pPr>
            <a:r>
              <a:rPr lang="en-US" sz="2800" dirty="0"/>
              <a:t>Choose U highest-priority remaining candidates</a:t>
            </a:r>
          </a:p>
        </p:txBody>
      </p:sp>
      <p:sp>
        <p:nvSpPr>
          <p:cNvPr id="6" name="TextBox 5">
            <a:extLst>
              <a:ext uri="{FF2B5EF4-FFF2-40B4-BE49-F238E27FC236}">
                <a16:creationId xmlns:a16="http://schemas.microsoft.com/office/drawing/2014/main" id="{EAA98A1B-29DC-A2DE-491D-D8262432E57B}"/>
              </a:ext>
            </a:extLst>
          </p:cNvPr>
          <p:cNvSpPr txBox="1"/>
          <p:nvPr/>
        </p:nvSpPr>
        <p:spPr>
          <a:xfrm>
            <a:off x="5633357" y="3751819"/>
            <a:ext cx="6138097" cy="1815882"/>
          </a:xfrm>
          <a:prstGeom prst="rect">
            <a:avLst/>
          </a:prstGeom>
          <a:noFill/>
        </p:spPr>
        <p:txBody>
          <a:bodyPr wrap="square" rtlCol="0">
            <a:spAutoFit/>
          </a:bodyPr>
          <a:lstStyle/>
          <a:p>
            <a:r>
              <a:rPr lang="en-US" sz="2800" b="1" dirty="0"/>
              <a:t>Over and Above</a:t>
            </a:r>
          </a:p>
          <a:p>
            <a:pPr marL="342900" indent="-342900">
              <a:buFont typeface="+mj-lt"/>
              <a:buAutoNum type="arabicPeriod"/>
            </a:pPr>
            <a:r>
              <a:rPr lang="en-US" sz="2800" dirty="0"/>
              <a:t>Choose U highest-priority candidates</a:t>
            </a:r>
          </a:p>
          <a:p>
            <a:pPr marL="342900" indent="-342900">
              <a:buFont typeface="+mj-lt"/>
              <a:buAutoNum type="arabicPeriod"/>
            </a:pPr>
            <a:r>
              <a:rPr lang="en-US" sz="2800" dirty="0"/>
              <a:t>Choose R highest-priority remaining reserve-eligible candidates</a:t>
            </a:r>
          </a:p>
        </p:txBody>
      </p:sp>
      <p:sp>
        <p:nvSpPr>
          <p:cNvPr id="7" name="TextBox 6">
            <a:extLst>
              <a:ext uri="{FF2B5EF4-FFF2-40B4-BE49-F238E27FC236}">
                <a16:creationId xmlns:a16="http://schemas.microsoft.com/office/drawing/2014/main" id="{EFCAB560-BB78-4AA4-09DC-981B8E87A321}"/>
              </a:ext>
            </a:extLst>
          </p:cNvPr>
          <p:cNvSpPr txBox="1"/>
          <p:nvPr/>
        </p:nvSpPr>
        <p:spPr>
          <a:xfrm>
            <a:off x="838200" y="6089958"/>
            <a:ext cx="7794378" cy="523220"/>
          </a:xfrm>
          <a:prstGeom prst="rect">
            <a:avLst/>
          </a:prstGeom>
          <a:noFill/>
        </p:spPr>
        <p:txBody>
          <a:bodyPr wrap="none" rtlCol="0">
            <a:spAutoFit/>
          </a:bodyPr>
          <a:lstStyle/>
          <a:p>
            <a:r>
              <a:rPr lang="en-US" sz="2800" b="1" dirty="0"/>
              <a:t>2SM: </a:t>
            </a:r>
            <a:r>
              <a:rPr lang="en-US" sz="2800" dirty="0"/>
              <a:t>4 simple choice functions applied sequentially.</a:t>
            </a:r>
          </a:p>
        </p:txBody>
      </p:sp>
    </p:spTree>
    <p:extLst>
      <p:ext uri="{BB962C8B-B14F-4D97-AF65-F5344CB8AC3E}">
        <p14:creationId xmlns:p14="http://schemas.microsoft.com/office/powerpoint/2010/main" val="4185797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2081-4D90-2E64-DD4C-F226458825F7}"/>
              </a:ext>
            </a:extLst>
          </p:cNvPr>
          <p:cNvSpPr>
            <a:spLocks noGrp="1"/>
          </p:cNvSpPr>
          <p:nvPr>
            <p:ph type="title"/>
          </p:nvPr>
        </p:nvSpPr>
        <p:spPr/>
        <p:txBody>
          <a:bodyPr/>
          <a:lstStyle/>
          <a:p>
            <a:r>
              <a:rPr lang="en-US" dirty="0"/>
              <a:t>Composing Substitutable Choice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6653D3-E1FA-BAE1-3D61-E17E5E58742D}"/>
                  </a:ext>
                </a:extLst>
              </p:cNvPr>
              <p:cNvSpPr>
                <a:spLocks noGrp="1"/>
              </p:cNvSpPr>
              <p:nvPr>
                <p:ph idx="1"/>
              </p:nvPr>
            </p:nvSpPr>
            <p:spPr>
              <a:xfrm>
                <a:off x="838200" y="1825625"/>
                <a:ext cx="10515600" cy="4281261"/>
              </a:xfrm>
            </p:spPr>
            <p:txBody>
              <a:bodyPr>
                <a:normAutofit/>
              </a:bodyPr>
              <a:lstStyle/>
              <a:p>
                <a:pPr marL="0" indent="0">
                  <a:buNone/>
                </a:pPr>
                <a:r>
                  <a:rPr lang="en-US" dirty="0"/>
                  <a:t>Given applicants R, suppose we have choice functions </a:t>
                </a:r>
                <a14:m>
                  <m:oMath xmlns:m="http://schemas.openxmlformats.org/officeDocument/2006/math">
                    <m:r>
                      <a:rPr lang="en-US" b="0" i="1" smtClean="0">
                        <a:latin typeface="Cambria Math" panose="02040503050406030204" pitchFamily="18" charset="0"/>
                      </a:rPr>
                      <m:t>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a:t>, </a:t>
                </a:r>
                <a14:m>
                  <m:oMath xmlns:m="http://schemas.openxmlformats.org/officeDocument/2006/math">
                    <m:r>
                      <a:rPr lang="en-US" b="0" i="1" smtClean="0">
                        <a:latin typeface="Cambria Math" panose="02040503050406030204" pitchFamily="18" charset="0"/>
                      </a:rPr>
                      <m:t>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𝐶</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𝑘</m:t>
                        </m:r>
                      </m:sub>
                    </m:sSub>
                  </m:oMath>
                </a14:m>
                <a:r>
                  <a:rPr lang="en-US" dirty="0"/>
                  <a:t>, and choose as follows:</a:t>
                </a:r>
              </a:p>
              <a:p>
                <a:pPr marL="0" indent="0">
                  <a:buNone/>
                </a:pPr>
                <a:endParaRPr lang="en-US" sz="1000" dirty="0"/>
              </a:p>
              <a:p>
                <a:pPr marL="514350" indent="-514350">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oMath>
                </a14:m>
                <a:endParaRPr lang="en-US" dirty="0"/>
              </a:p>
              <a:p>
                <a:pPr marL="514350" indent="-514350">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2</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r>
                          <a:rPr lang="en-US" b="0" i="1" dirty="0" smtClean="0">
                            <a:latin typeface="Cambria Math" panose="02040503050406030204" pitchFamily="18" charset="0"/>
                          </a:rPr>
                          <m:t>𝐴</m:t>
                        </m:r>
                      </m:e>
                      <m:sub>
                        <m:r>
                          <a:rPr lang="en-US" b="0" i="1" dirty="0" smtClean="0">
                            <a:latin typeface="Cambria Math" panose="02040503050406030204" pitchFamily="18" charset="0"/>
                          </a:rPr>
                          <m:t>2</m:t>
                        </m:r>
                      </m:sub>
                    </m:sSub>
                  </m:oMath>
                </a14:m>
                <a:endParaRPr lang="en-US" dirty="0"/>
              </a:p>
              <a:p>
                <a:pPr marL="514350" indent="-514350">
                  <a:buAutoNum type="arabicPeriod"/>
                </a:pPr>
                <a:r>
                  <a:rPr lang="en-US" i="1" dirty="0"/>
                  <a:t>…</a:t>
                </a:r>
              </a:p>
              <a:p>
                <a:pPr marL="0" indent="0">
                  <a:buNone/>
                </a:pPr>
                <a:r>
                  <a:rPr lang="en-US" i="1" dirty="0"/>
                  <a:t>k.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𝑘</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r>
                          <a:rPr lang="en-US" b="0" i="1" dirty="0" smtClean="0">
                            <a:latin typeface="Cambria Math" panose="02040503050406030204" pitchFamily="18" charset="0"/>
                          </a:rPr>
                          <m:t>𝐴</m:t>
                        </m:r>
                      </m:e>
                      <m:sub>
                        <m:r>
                          <a:rPr lang="en-US" b="0" i="1" dirty="0" smtClean="0">
                            <a:latin typeface="Cambria Math" panose="02040503050406030204" pitchFamily="18" charset="0"/>
                          </a:rPr>
                          <m:t>𝑘</m:t>
                        </m:r>
                      </m:sub>
                    </m:sSub>
                  </m:oMath>
                </a14:m>
                <a:endParaRPr lang="en-US" i="1" dirty="0"/>
              </a:p>
              <a:p>
                <a:pPr marL="0" indent="0">
                  <a:buNone/>
                </a:pPr>
                <a:r>
                  <a:rPr lang="en-US" i="1" dirty="0"/>
                  <a:t>Final choice: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𝑘</m:t>
                        </m:r>
                      </m:sub>
                    </m:sSub>
                  </m:oMath>
                </a14:m>
                <a:endParaRPr lang="en-US" i="1" dirty="0"/>
              </a:p>
            </p:txBody>
          </p:sp>
        </mc:Choice>
        <mc:Fallback xmlns="">
          <p:sp>
            <p:nvSpPr>
              <p:cNvPr id="3" name="Content Placeholder 2">
                <a:extLst>
                  <a:ext uri="{FF2B5EF4-FFF2-40B4-BE49-F238E27FC236}">
                    <a16:creationId xmlns:a16="http://schemas.microsoft.com/office/drawing/2014/main" id="{D16653D3-E1FA-BAE1-3D61-E17E5E58742D}"/>
                  </a:ext>
                </a:extLst>
              </p:cNvPr>
              <p:cNvSpPr>
                <a:spLocks noGrp="1" noRot="1" noChangeAspect="1" noMove="1" noResize="1" noEditPoints="1" noAdjustHandles="1" noChangeArrowheads="1" noChangeShapeType="1" noTextEdit="1"/>
              </p:cNvSpPr>
              <p:nvPr>
                <p:ph idx="1"/>
              </p:nvPr>
            </p:nvSpPr>
            <p:spPr>
              <a:xfrm>
                <a:off x="838200" y="1825625"/>
                <a:ext cx="10515600" cy="4281261"/>
              </a:xfrm>
              <a:blipFill>
                <a:blip r:embed="rId2"/>
                <a:stretch>
                  <a:fillRect l="-1206" t="-23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E084CE2-E92B-2F0B-6CFA-83E5434DD950}"/>
              </a:ext>
            </a:extLst>
          </p:cNvPr>
          <p:cNvSpPr>
            <a:spLocks noGrp="1"/>
          </p:cNvSpPr>
          <p:nvPr>
            <p:ph type="sldNum" sz="quarter" idx="12"/>
          </p:nvPr>
        </p:nvSpPr>
        <p:spPr/>
        <p:txBody>
          <a:bodyPr/>
          <a:lstStyle/>
          <a:p>
            <a:fld id="{9E969584-4773-A84E-8391-EEC4BE76D611}" type="slidenum">
              <a:rPr lang="en-US" smtClean="0"/>
              <a:t>45</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904805F-002A-138B-8CDB-7DD26610DD27}"/>
                  </a:ext>
                </a:extLst>
              </p:cNvPr>
              <p:cNvSpPr txBox="1"/>
              <p:nvPr/>
            </p:nvSpPr>
            <p:spPr>
              <a:xfrm>
                <a:off x="6350273" y="3073221"/>
                <a:ext cx="5841727" cy="1200329"/>
              </a:xfrm>
              <a:prstGeom prst="rect">
                <a:avLst/>
              </a:prstGeom>
              <a:solidFill>
                <a:schemeClr val="accent6">
                  <a:lumMod val="20000"/>
                  <a:lumOff val="80000"/>
                </a:schemeClr>
              </a:solidFill>
            </p:spPr>
            <p:txBody>
              <a:bodyPr wrap="none" rtlCol="0">
                <a:spAutoFit/>
              </a:bodyPr>
              <a:lstStyle/>
              <a:p>
                <a:r>
                  <a:rPr lang="en-US" sz="2400" dirty="0"/>
                  <a:t>Use </a:t>
                </a:r>
                <a14:m>
                  <m:oMath xmlns:m="http://schemas.openxmlformats.org/officeDocument/2006/math">
                    <m:r>
                      <a:rPr lang="en-US" sz="2400" b="0" i="1" smtClean="0">
                        <a:latin typeface="Cambria Math" panose="02040503050406030204" pitchFamily="18" charset="0"/>
                      </a:rPr>
                      <m:t>𝐶</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a14:m>
                <a:r>
                  <a:rPr lang="en-US" sz="2400" dirty="0"/>
                  <a:t> to select some applicants</a:t>
                </a:r>
              </a:p>
              <a:p>
                <a:r>
                  <a:rPr lang="en-US" sz="2400" dirty="0"/>
                  <a:t>Use </a:t>
                </a:r>
                <a14:m>
                  <m:oMath xmlns:m="http://schemas.openxmlformats.org/officeDocument/2006/math">
                    <m:r>
                      <a:rPr lang="en-US" sz="2400" b="0" i="1" smtClean="0">
                        <a:latin typeface="Cambria Math" panose="02040503050406030204" pitchFamily="18" charset="0"/>
                      </a:rPr>
                      <m:t>𝐶</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a14:m>
                <a:r>
                  <a:rPr lang="en-US" sz="2400" dirty="0"/>
                  <a:t> to select among remaining students</a:t>
                </a:r>
              </a:p>
              <a:p>
                <a:r>
                  <a:rPr lang="en-US" sz="2400" dirty="0"/>
                  <a:t>Use </a:t>
                </a:r>
                <a14:m>
                  <m:oMath xmlns:m="http://schemas.openxmlformats.org/officeDocument/2006/math">
                    <m:r>
                      <a:rPr lang="en-US" sz="2400" b="0" i="1" smtClean="0">
                        <a:latin typeface="Cambria Math" panose="02040503050406030204" pitchFamily="18" charset="0"/>
                      </a:rPr>
                      <m:t>𝐶</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a14:m>
                <a:r>
                  <a:rPr lang="en-US" sz="2400" dirty="0"/>
                  <a:t> to select among remaining students </a:t>
                </a:r>
              </a:p>
            </p:txBody>
          </p:sp>
        </mc:Choice>
        <mc:Fallback xmlns="">
          <p:sp>
            <p:nvSpPr>
              <p:cNvPr id="5" name="TextBox 4">
                <a:extLst>
                  <a:ext uri="{FF2B5EF4-FFF2-40B4-BE49-F238E27FC236}">
                    <a16:creationId xmlns:a16="http://schemas.microsoft.com/office/drawing/2014/main" id="{2904805F-002A-138B-8CDB-7DD26610DD27}"/>
                  </a:ext>
                </a:extLst>
              </p:cNvPr>
              <p:cNvSpPr txBox="1">
                <a:spLocks noRot="1" noChangeAspect="1" noMove="1" noResize="1" noEditPoints="1" noAdjustHandles="1" noChangeArrowheads="1" noChangeShapeType="1" noTextEdit="1"/>
              </p:cNvSpPr>
              <p:nvPr/>
            </p:nvSpPr>
            <p:spPr>
              <a:xfrm>
                <a:off x="6350273" y="3073221"/>
                <a:ext cx="5841727" cy="1200329"/>
              </a:xfrm>
              <a:prstGeom prst="rect">
                <a:avLst/>
              </a:prstGeom>
              <a:blipFill>
                <a:blip r:embed="rId3"/>
                <a:stretch>
                  <a:fillRect l="-1735" t="-2083" r="-434" b="-1041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779B7E0-E122-4B47-56D1-349E9628E098}"/>
              </a:ext>
            </a:extLst>
          </p:cNvPr>
          <p:cNvSpPr txBox="1"/>
          <p:nvPr/>
        </p:nvSpPr>
        <p:spPr>
          <a:xfrm>
            <a:off x="6350273" y="5041685"/>
            <a:ext cx="5881482" cy="461665"/>
          </a:xfrm>
          <a:prstGeom prst="rect">
            <a:avLst/>
          </a:prstGeom>
          <a:solidFill>
            <a:schemeClr val="accent6">
              <a:lumMod val="20000"/>
              <a:lumOff val="80000"/>
            </a:schemeClr>
          </a:solidFill>
        </p:spPr>
        <p:txBody>
          <a:bodyPr wrap="none" rtlCol="0">
            <a:spAutoFit/>
          </a:bodyPr>
          <a:lstStyle/>
          <a:p>
            <a:r>
              <a:rPr lang="en-US" sz="2400" dirty="0"/>
              <a:t>Tentatively accept anyone chosen at any step.</a:t>
            </a:r>
          </a:p>
        </p:txBody>
      </p:sp>
      <p:sp>
        <p:nvSpPr>
          <p:cNvPr id="7" name="TextBox 6">
            <a:extLst>
              <a:ext uri="{FF2B5EF4-FFF2-40B4-BE49-F238E27FC236}">
                <a16:creationId xmlns:a16="http://schemas.microsoft.com/office/drawing/2014/main" id="{1628FE83-12B8-CB7E-A130-07F3174BFA37}"/>
              </a:ext>
            </a:extLst>
          </p:cNvPr>
          <p:cNvSpPr txBox="1"/>
          <p:nvPr/>
        </p:nvSpPr>
        <p:spPr>
          <a:xfrm>
            <a:off x="952500" y="5752814"/>
            <a:ext cx="10287000" cy="954107"/>
          </a:xfrm>
          <a:prstGeom prst="rect">
            <a:avLst/>
          </a:prstGeom>
          <a:solidFill>
            <a:schemeClr val="accent1">
              <a:lumMod val="20000"/>
              <a:lumOff val="80000"/>
            </a:schemeClr>
          </a:solidFill>
        </p:spPr>
        <p:txBody>
          <a:bodyPr wrap="square" rtlCol="0">
            <a:spAutoFit/>
          </a:bodyPr>
          <a:lstStyle/>
          <a:p>
            <a:r>
              <a:rPr lang="en-US" sz="2800" b="1" dirty="0"/>
              <a:t>Theorem. </a:t>
            </a:r>
            <a:r>
              <a:rPr lang="en-US" sz="2800" dirty="0"/>
              <a:t>If each choice function is substitutable, so is the composite choice function.</a:t>
            </a:r>
            <a:endParaRPr lang="en-US" sz="2800" b="1" dirty="0"/>
          </a:p>
        </p:txBody>
      </p:sp>
      <p:sp>
        <p:nvSpPr>
          <p:cNvPr id="10" name="TextBox 9">
            <a:extLst>
              <a:ext uri="{FF2B5EF4-FFF2-40B4-BE49-F238E27FC236}">
                <a16:creationId xmlns:a16="http://schemas.microsoft.com/office/drawing/2014/main" id="{C33E6ED4-282C-1246-BFDF-270BF490E7AB}"/>
              </a:ext>
            </a:extLst>
          </p:cNvPr>
          <p:cNvSpPr txBox="1"/>
          <p:nvPr/>
        </p:nvSpPr>
        <p:spPr>
          <a:xfrm>
            <a:off x="1045029" y="7543800"/>
            <a:ext cx="14422090" cy="646331"/>
          </a:xfrm>
          <a:prstGeom prst="rect">
            <a:avLst/>
          </a:prstGeom>
          <a:noFill/>
        </p:spPr>
        <p:txBody>
          <a:bodyPr wrap="none" rtlCol="0">
            <a:spAutoFit/>
          </a:bodyPr>
          <a:lstStyle/>
          <a:p>
            <a:pPr marL="0" indent="0">
              <a:buNone/>
            </a:pPr>
            <a:r>
              <a:rPr lang="en-US" dirty="0"/>
              <a:t>If each choice function is itself substitutable, then the composition is substitutable. (Easy to prove – include proof.)</a:t>
            </a:r>
          </a:p>
          <a:p>
            <a:pPr marL="0" indent="0">
              <a:buNone/>
            </a:pPr>
            <a:r>
              <a:rPr lang="en-US" dirty="0"/>
              <a:t>Be wary – sometimes, the choice function in step 2 depends on the outcome of step 1. Then you need to be careful. (</a:t>
            </a:r>
            <a:r>
              <a:rPr lang="en-US" dirty="0" err="1"/>
              <a:t>Bertan</a:t>
            </a:r>
            <a:r>
              <a:rPr lang="en-US" dirty="0"/>
              <a:t> has a paper related to this.)</a:t>
            </a:r>
          </a:p>
        </p:txBody>
      </p:sp>
    </p:spTree>
    <p:extLst>
      <p:ext uri="{BB962C8B-B14F-4D97-AF65-F5344CB8AC3E}">
        <p14:creationId xmlns:p14="http://schemas.microsoft.com/office/powerpoint/2010/main" val="1131348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280B-D98D-CDE0-7B74-399275F3D982}"/>
              </a:ext>
            </a:extLst>
          </p:cNvPr>
          <p:cNvSpPr>
            <a:spLocks noGrp="1"/>
          </p:cNvSpPr>
          <p:nvPr>
            <p:ph type="title"/>
          </p:nvPr>
        </p:nvSpPr>
        <p:spPr/>
        <p:txBody>
          <a:bodyPr/>
          <a:lstStyle/>
          <a:p>
            <a:r>
              <a:rPr lang="en-US" dirty="0"/>
              <a:t>Incorrect HW Answer</a:t>
            </a:r>
          </a:p>
        </p:txBody>
      </p:sp>
      <p:sp>
        <p:nvSpPr>
          <p:cNvPr id="3" name="Content Placeholder 2">
            <a:extLst>
              <a:ext uri="{FF2B5EF4-FFF2-40B4-BE49-F238E27FC236}">
                <a16:creationId xmlns:a16="http://schemas.microsoft.com/office/drawing/2014/main" id="{340E570C-9710-426B-D138-EDDC95AF927C}"/>
              </a:ext>
            </a:extLst>
          </p:cNvPr>
          <p:cNvSpPr>
            <a:spLocks noGrp="1"/>
          </p:cNvSpPr>
          <p:nvPr>
            <p:ph idx="1"/>
          </p:nvPr>
        </p:nvSpPr>
        <p:spPr/>
        <p:txBody>
          <a:bodyPr/>
          <a:lstStyle/>
          <a:p>
            <a:pPr marL="0" indent="0">
              <a:buNone/>
            </a:pPr>
            <a:r>
              <a:rPr lang="en-US" b="1" i="0" dirty="0">
                <a:solidFill>
                  <a:srgbClr val="2D3B45"/>
                </a:solidFill>
                <a:effectLst/>
                <a:latin typeface="LatoWeb"/>
              </a:rPr>
              <a:t>Can Any Student Benefit From Misreporting?</a:t>
            </a:r>
          </a:p>
          <a:p>
            <a:pPr marL="0" indent="0">
              <a:buNone/>
            </a:pPr>
            <a:endParaRPr lang="en-US" b="1" dirty="0">
              <a:solidFill>
                <a:srgbClr val="2D3B45"/>
              </a:solidFill>
              <a:latin typeface="LatoWeb"/>
            </a:endParaRPr>
          </a:p>
          <a:p>
            <a:pPr marL="0" indent="0">
              <a:buNone/>
            </a:pPr>
            <a:r>
              <a:rPr lang="en-US" b="0" i="0" dirty="0">
                <a:solidFill>
                  <a:srgbClr val="2D3B45"/>
                </a:solidFill>
                <a:effectLst/>
                <a:latin typeface="LatoWeb"/>
              </a:rPr>
              <a:t>All school choice functions are both substitutable and satisfy the irrelevance of rejected students. This means the GDA algorithm will produce a student optimal stable matching. </a:t>
            </a:r>
          </a:p>
          <a:p>
            <a:endParaRPr lang="en-US" dirty="0">
              <a:solidFill>
                <a:srgbClr val="2D3B45"/>
              </a:solidFill>
              <a:latin typeface="LatoWeb"/>
            </a:endParaRPr>
          </a:p>
          <a:p>
            <a:pPr marL="0" indent="0">
              <a:buNone/>
            </a:pPr>
            <a:r>
              <a:rPr lang="en-US" b="0" i="0" dirty="0">
                <a:solidFill>
                  <a:srgbClr val="2D3B45"/>
                </a:solidFill>
                <a:effectLst/>
                <a:latin typeface="LatoWeb"/>
              </a:rPr>
              <a:t>Meaning the system is truthful and you cannot improve your outcome by misreporting your preferences.</a:t>
            </a:r>
            <a:endParaRPr lang="en-US" dirty="0"/>
          </a:p>
        </p:txBody>
      </p:sp>
      <p:sp>
        <p:nvSpPr>
          <p:cNvPr id="4" name="Slide Number Placeholder 3">
            <a:extLst>
              <a:ext uri="{FF2B5EF4-FFF2-40B4-BE49-F238E27FC236}">
                <a16:creationId xmlns:a16="http://schemas.microsoft.com/office/drawing/2014/main" id="{26E59ECA-E1D9-69EE-253B-04924AB6471C}"/>
              </a:ext>
            </a:extLst>
          </p:cNvPr>
          <p:cNvSpPr>
            <a:spLocks noGrp="1"/>
          </p:cNvSpPr>
          <p:nvPr>
            <p:ph type="sldNum" sz="quarter" idx="12"/>
          </p:nvPr>
        </p:nvSpPr>
        <p:spPr/>
        <p:txBody>
          <a:bodyPr/>
          <a:lstStyle/>
          <a:p>
            <a:fld id="{9E969584-4773-A84E-8391-EEC4BE76D611}" type="slidenum">
              <a:rPr lang="en-US" smtClean="0"/>
              <a:t>46</a:t>
            </a:fld>
            <a:endParaRPr lang="en-US"/>
          </a:p>
        </p:txBody>
      </p:sp>
      <p:pic>
        <p:nvPicPr>
          <p:cNvPr id="6" name="Picture 5" descr="A green check mark in a white background&#10;&#10;Description automatically generated">
            <a:extLst>
              <a:ext uri="{FF2B5EF4-FFF2-40B4-BE49-F238E27FC236}">
                <a16:creationId xmlns:a16="http://schemas.microsoft.com/office/drawing/2014/main" id="{B9A33AE8-21B5-765C-57D0-FA3C01C50B75}"/>
              </a:ext>
            </a:extLst>
          </p:cNvPr>
          <p:cNvPicPr>
            <a:picLocks noChangeAspect="1"/>
          </p:cNvPicPr>
          <p:nvPr/>
        </p:nvPicPr>
        <p:blipFill>
          <a:blip r:embed="rId2"/>
          <a:stretch>
            <a:fillRect/>
          </a:stretch>
        </p:blipFill>
        <p:spPr>
          <a:xfrm>
            <a:off x="11142890" y="3027222"/>
            <a:ext cx="842282" cy="803556"/>
          </a:xfrm>
          <a:prstGeom prst="rect">
            <a:avLst/>
          </a:prstGeom>
        </p:spPr>
      </p:pic>
      <p:pic>
        <p:nvPicPr>
          <p:cNvPr id="8" name="Picture 7" descr="A red x mark on a white background&#10;&#10;Description automatically generated">
            <a:extLst>
              <a:ext uri="{FF2B5EF4-FFF2-40B4-BE49-F238E27FC236}">
                <a16:creationId xmlns:a16="http://schemas.microsoft.com/office/drawing/2014/main" id="{61531E34-CF0C-DE80-AE0A-D0CFDAFDBA26}"/>
              </a:ext>
            </a:extLst>
          </p:cNvPr>
          <p:cNvPicPr>
            <a:picLocks noChangeAspect="1"/>
          </p:cNvPicPr>
          <p:nvPr/>
        </p:nvPicPr>
        <p:blipFill>
          <a:blip r:embed="rId3"/>
          <a:stretch>
            <a:fillRect/>
          </a:stretch>
        </p:blipFill>
        <p:spPr>
          <a:xfrm>
            <a:off x="11142890" y="4767019"/>
            <a:ext cx="842282" cy="800585"/>
          </a:xfrm>
          <a:prstGeom prst="rect">
            <a:avLst/>
          </a:prstGeom>
        </p:spPr>
      </p:pic>
    </p:spTree>
    <p:extLst>
      <p:ext uri="{BB962C8B-B14F-4D97-AF65-F5344CB8AC3E}">
        <p14:creationId xmlns:p14="http://schemas.microsoft.com/office/powerpoint/2010/main" val="392645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A299-227E-F041-A90A-BB0526B0A6EF}"/>
              </a:ext>
            </a:extLst>
          </p:cNvPr>
          <p:cNvSpPr>
            <a:spLocks noGrp="1"/>
          </p:cNvSpPr>
          <p:nvPr>
            <p:ph type="title"/>
          </p:nvPr>
        </p:nvSpPr>
        <p:spPr/>
        <p:txBody>
          <a:bodyPr/>
          <a:lstStyle/>
          <a:p>
            <a:r>
              <a:rPr lang="en-US" dirty="0"/>
              <a:t>Good News!</a:t>
            </a:r>
          </a:p>
        </p:txBody>
      </p:sp>
      <p:sp>
        <p:nvSpPr>
          <p:cNvPr id="3" name="Content Placeholder 2">
            <a:extLst>
              <a:ext uri="{FF2B5EF4-FFF2-40B4-BE49-F238E27FC236}">
                <a16:creationId xmlns:a16="http://schemas.microsoft.com/office/drawing/2014/main" id="{E6393005-299A-6F4E-8273-30C00DA50CC8}"/>
              </a:ext>
            </a:extLst>
          </p:cNvPr>
          <p:cNvSpPr>
            <a:spLocks noGrp="1"/>
          </p:cNvSpPr>
          <p:nvPr>
            <p:ph idx="1"/>
          </p:nvPr>
        </p:nvSpPr>
        <p:spPr>
          <a:xfrm>
            <a:off x="838200" y="1421740"/>
            <a:ext cx="10515600" cy="2520744"/>
          </a:xfrm>
          <a:solidFill>
            <a:schemeClr val="accent1">
              <a:lumMod val="20000"/>
              <a:lumOff val="80000"/>
            </a:schemeClr>
          </a:solidFill>
        </p:spPr>
        <p:txBody>
          <a:bodyPr>
            <a:normAutofit/>
          </a:bodyPr>
          <a:lstStyle/>
          <a:p>
            <a:pPr marL="0" indent="0">
              <a:buNone/>
            </a:pPr>
            <a:r>
              <a:rPr lang="en-US" b="1" dirty="0"/>
              <a:t>Theorem. </a:t>
            </a:r>
            <a:r>
              <a:rPr lang="en-US" dirty="0"/>
              <a:t>If every school’s choice function is substitutable and satisfies </a:t>
            </a:r>
            <a:r>
              <a:rPr lang="en-US" i="1" dirty="0"/>
              <a:t>irrelevance of rejected students</a:t>
            </a:r>
            <a:r>
              <a:rPr lang="en-US" dirty="0"/>
              <a:t>, then </a:t>
            </a:r>
          </a:p>
          <a:p>
            <a:pPr marL="571500" indent="-571500">
              <a:buAutoNum type="romanLcParenBoth"/>
            </a:pPr>
            <a:r>
              <a:rPr lang="en-US" dirty="0"/>
              <a:t>There exists a stable matching.</a:t>
            </a:r>
          </a:p>
          <a:p>
            <a:pPr marL="571500" indent="-571500">
              <a:buAutoNum type="romanLcParenBoth"/>
            </a:pPr>
            <a:r>
              <a:rPr lang="en-US" dirty="0"/>
              <a:t>There exists a student-optimal stable matching.</a:t>
            </a:r>
          </a:p>
          <a:p>
            <a:pPr marL="571500" indent="-571500">
              <a:buAutoNum type="romanLcParenBoth"/>
            </a:pPr>
            <a:r>
              <a:rPr lang="en-US" dirty="0"/>
              <a:t>The generalized DA algorithm finds it.</a:t>
            </a:r>
          </a:p>
        </p:txBody>
      </p:sp>
      <p:sp>
        <p:nvSpPr>
          <p:cNvPr id="11" name="Content Placeholder 2">
            <a:extLst>
              <a:ext uri="{FF2B5EF4-FFF2-40B4-BE49-F238E27FC236}">
                <a16:creationId xmlns:a16="http://schemas.microsoft.com/office/drawing/2014/main" id="{0A39A37C-A126-BF41-1ABC-74D4D5F6AC79}"/>
              </a:ext>
            </a:extLst>
          </p:cNvPr>
          <p:cNvSpPr txBox="1">
            <a:spLocks/>
          </p:cNvSpPr>
          <p:nvPr/>
        </p:nvSpPr>
        <p:spPr>
          <a:xfrm>
            <a:off x="838200" y="4095399"/>
            <a:ext cx="10515600" cy="2397476"/>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Theorem. </a:t>
            </a:r>
            <a:r>
              <a:rPr lang="en-US" dirty="0"/>
              <a:t>If every school’s choice function is substitutable and satisfies the </a:t>
            </a:r>
            <a:r>
              <a:rPr lang="en-US" i="1" dirty="0"/>
              <a:t>law of aggregate demand</a:t>
            </a:r>
            <a:r>
              <a:rPr lang="en-US" dirty="0"/>
              <a:t>, then </a:t>
            </a:r>
          </a:p>
          <a:p>
            <a:pPr marL="571500" indent="-571500">
              <a:buFont typeface="Arial" panose="020B0604020202020204" pitchFamily="34" charset="0"/>
              <a:buAutoNum type="romanLcParenBoth"/>
            </a:pPr>
            <a:r>
              <a:rPr lang="en-US" dirty="0"/>
              <a:t>Every choice function satisfies irrelevance of rejected students.</a:t>
            </a:r>
          </a:p>
          <a:p>
            <a:pPr marL="571500" indent="-571500">
              <a:buFont typeface="Arial" panose="020B0604020202020204" pitchFamily="34" charset="0"/>
              <a:buAutoNum type="romanLcParenBoth"/>
            </a:pPr>
            <a:r>
              <a:rPr lang="en-US" dirty="0"/>
              <a:t>The set of assigned students is the same for every stable matching.</a:t>
            </a:r>
          </a:p>
          <a:p>
            <a:pPr marL="571500" indent="-571500">
              <a:buFont typeface="Arial" panose="020B0604020202020204" pitchFamily="34" charset="0"/>
              <a:buAutoNum type="romanLcParenBoth"/>
            </a:pPr>
            <a:r>
              <a:rPr lang="en-US" dirty="0"/>
              <a:t>The generalized DA algorithm is truthful.</a:t>
            </a:r>
          </a:p>
        </p:txBody>
      </p:sp>
    </p:spTree>
    <p:extLst>
      <p:ext uri="{BB962C8B-B14F-4D97-AF65-F5344CB8AC3E}">
        <p14:creationId xmlns:p14="http://schemas.microsoft.com/office/powerpoint/2010/main" val="17201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dirty="0"/>
              <a:t>Engineering Systems for </a:t>
            </a:r>
            <a:br>
              <a:rPr lang="en-US" dirty="0"/>
            </a:br>
            <a:r>
              <a:rPr lang="en-US" dirty="0"/>
              <a:t>Allocating Public Goods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BE34999E-5364-FD4E-8F5F-0E19DB5EC3F8}"/>
              </a:ext>
            </a:extLst>
          </p:cNvPr>
          <p:cNvSpPr>
            <a:spLocks noGrp="1"/>
          </p:cNvSpPr>
          <p:nvPr>
            <p:ph type="sldNum" sz="quarter" idx="12"/>
          </p:nvPr>
        </p:nvSpPr>
        <p:spPr/>
        <p:txBody>
          <a:bodyPr/>
          <a:lstStyle/>
          <a:p>
            <a:fld id="{9E969584-4773-A84E-8391-EEC4BE76D611}" type="slidenum">
              <a:rPr lang="en-US" smtClean="0"/>
              <a:t>48</a:t>
            </a:fld>
            <a:endParaRPr lang="en-US"/>
          </a:p>
        </p:txBody>
      </p:sp>
    </p:spTree>
    <p:extLst>
      <p:ext uri="{BB962C8B-B14F-4D97-AF65-F5344CB8AC3E}">
        <p14:creationId xmlns:p14="http://schemas.microsoft.com/office/powerpoint/2010/main" val="17515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133F-6A8E-4A4F-91FB-A533B22C37F2}"/>
              </a:ext>
            </a:extLst>
          </p:cNvPr>
          <p:cNvSpPr>
            <a:spLocks noGrp="1"/>
          </p:cNvSpPr>
          <p:nvPr>
            <p:ph type="title"/>
          </p:nvPr>
        </p:nvSpPr>
        <p:spPr/>
        <p:txBody>
          <a:bodyPr/>
          <a:lstStyle/>
          <a:p>
            <a:r>
              <a:rPr lang="en-US" dirty="0"/>
              <a:t>Today’s Class in Context</a:t>
            </a:r>
          </a:p>
        </p:txBody>
      </p:sp>
      <p:sp>
        <p:nvSpPr>
          <p:cNvPr id="3" name="Content Placeholder 2">
            <a:extLst>
              <a:ext uri="{FF2B5EF4-FFF2-40B4-BE49-F238E27FC236}">
                <a16:creationId xmlns:a16="http://schemas.microsoft.com/office/drawing/2014/main" id="{D6C91466-BC0D-0F48-AC10-75448D96FB4A}"/>
              </a:ext>
            </a:extLst>
          </p:cNvPr>
          <p:cNvSpPr>
            <a:spLocks noGrp="1"/>
          </p:cNvSpPr>
          <p:nvPr>
            <p:ph idx="1"/>
          </p:nvPr>
        </p:nvSpPr>
        <p:spPr>
          <a:xfrm>
            <a:off x="838200" y="1825625"/>
            <a:ext cx="11353800" cy="4351338"/>
          </a:xfrm>
        </p:spPr>
        <p:txBody>
          <a:bodyPr>
            <a:normAutofit/>
          </a:bodyPr>
          <a:lstStyle/>
          <a:p>
            <a:pPr marL="0" indent="0">
              <a:buNone/>
            </a:pPr>
            <a:endParaRPr lang="en-US" b="1" dirty="0"/>
          </a:p>
          <a:p>
            <a:pPr marL="0" indent="0">
              <a:buNone/>
            </a:pPr>
            <a:r>
              <a:rPr lang="en-US" b="1" dirty="0"/>
              <a:t>Unit 2: </a:t>
            </a:r>
            <a:r>
              <a:rPr lang="en-US" dirty="0"/>
              <a:t>Deferred Acceptance (schools have strict ranking of students).</a:t>
            </a:r>
          </a:p>
          <a:p>
            <a:pPr marL="0" indent="0">
              <a:buNone/>
            </a:pPr>
            <a:endParaRPr lang="en-US" dirty="0"/>
          </a:p>
          <a:p>
            <a:pPr marL="0" indent="0">
              <a:buNone/>
            </a:pPr>
            <a:r>
              <a:rPr lang="en-US" b="1" dirty="0"/>
              <a:t>Unit 3: </a:t>
            </a:r>
            <a:r>
              <a:rPr lang="en-US" dirty="0"/>
              <a:t>Complex algorithms to select applicants (one school/type of position).  </a:t>
            </a:r>
          </a:p>
          <a:p>
            <a:pPr marL="0" indent="0">
              <a:buNone/>
            </a:pPr>
            <a:endParaRPr lang="en-US" dirty="0"/>
          </a:p>
          <a:p>
            <a:pPr marL="0" indent="0">
              <a:buNone/>
            </a:pPr>
            <a:r>
              <a:rPr lang="en-US" b="1" dirty="0"/>
              <a:t>Today: </a:t>
            </a:r>
            <a:r>
              <a:rPr lang="en-US" dirty="0"/>
              <a:t>Deferred Acceptance + complex algorithms to select applicants.</a:t>
            </a:r>
          </a:p>
          <a:p>
            <a:endParaRPr lang="en-US" dirty="0"/>
          </a:p>
        </p:txBody>
      </p:sp>
      <p:sp>
        <p:nvSpPr>
          <p:cNvPr id="4" name="Slide Number Placeholder 3">
            <a:extLst>
              <a:ext uri="{FF2B5EF4-FFF2-40B4-BE49-F238E27FC236}">
                <a16:creationId xmlns:a16="http://schemas.microsoft.com/office/drawing/2014/main" id="{5168BB67-0CD2-2D40-9E3C-35385FC03B88}"/>
              </a:ext>
            </a:extLst>
          </p:cNvPr>
          <p:cNvSpPr>
            <a:spLocks noGrp="1"/>
          </p:cNvSpPr>
          <p:nvPr>
            <p:ph type="sldNum" sz="quarter" idx="12"/>
          </p:nvPr>
        </p:nvSpPr>
        <p:spPr/>
        <p:txBody>
          <a:bodyPr/>
          <a:lstStyle/>
          <a:p>
            <a:fld id="{9E969584-4773-A84E-8391-EEC4BE76D611}" type="slidenum">
              <a:rPr lang="en-US" smtClean="0"/>
              <a:t>4</a:t>
            </a:fld>
            <a:endParaRPr lang="en-US"/>
          </a:p>
        </p:txBody>
      </p:sp>
    </p:spTree>
    <p:extLst>
      <p:ext uri="{BB962C8B-B14F-4D97-AF65-F5344CB8AC3E}">
        <p14:creationId xmlns:p14="http://schemas.microsoft.com/office/powerpoint/2010/main" val="210948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50E1-12FF-2494-E64D-FC57343DF522}"/>
              </a:ext>
            </a:extLst>
          </p:cNvPr>
          <p:cNvSpPr>
            <a:spLocks noGrp="1"/>
          </p:cNvSpPr>
          <p:nvPr>
            <p:ph type="title"/>
          </p:nvPr>
        </p:nvSpPr>
        <p:spPr/>
        <p:txBody>
          <a:bodyPr/>
          <a:lstStyle/>
          <a:p>
            <a:r>
              <a:rPr lang="en-US" dirty="0"/>
              <a:t>NYC Specialized High Schools</a:t>
            </a:r>
          </a:p>
        </p:txBody>
      </p:sp>
      <p:sp>
        <p:nvSpPr>
          <p:cNvPr id="3" name="Content Placeholder 2">
            <a:extLst>
              <a:ext uri="{FF2B5EF4-FFF2-40B4-BE49-F238E27FC236}">
                <a16:creationId xmlns:a16="http://schemas.microsoft.com/office/drawing/2014/main" id="{CE95241E-6BB9-C9B6-3F85-C17A498C25A0}"/>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709B9B7-479E-C431-E0C6-39F130EFDB74}"/>
              </a:ext>
            </a:extLst>
          </p:cNvPr>
          <p:cNvSpPr>
            <a:spLocks noGrp="1"/>
          </p:cNvSpPr>
          <p:nvPr>
            <p:ph type="sldNum" sz="quarter" idx="12"/>
          </p:nvPr>
        </p:nvSpPr>
        <p:spPr/>
        <p:txBody>
          <a:bodyPr/>
          <a:lstStyle/>
          <a:p>
            <a:fld id="{9E969584-4773-A84E-8391-EEC4BE76D611}" type="slidenum">
              <a:rPr lang="en-US" smtClean="0"/>
              <a:t>49</a:t>
            </a:fld>
            <a:endParaRPr lang="en-US"/>
          </a:p>
        </p:txBody>
      </p:sp>
      <p:pic>
        <p:nvPicPr>
          <p:cNvPr id="6" name="Picture 5" descr="A close-up of a sign&#10;&#10;Description automatically generated">
            <a:extLst>
              <a:ext uri="{FF2B5EF4-FFF2-40B4-BE49-F238E27FC236}">
                <a16:creationId xmlns:a16="http://schemas.microsoft.com/office/drawing/2014/main" id="{FF21AA02-9885-8D3F-B96E-8D69CC80BA4B}"/>
              </a:ext>
            </a:extLst>
          </p:cNvPr>
          <p:cNvPicPr>
            <a:picLocks noChangeAspect="1"/>
          </p:cNvPicPr>
          <p:nvPr/>
        </p:nvPicPr>
        <p:blipFill>
          <a:blip r:embed="rId2"/>
          <a:stretch>
            <a:fillRect/>
          </a:stretch>
        </p:blipFill>
        <p:spPr>
          <a:xfrm>
            <a:off x="807205" y="3016251"/>
            <a:ext cx="6295824" cy="1629626"/>
          </a:xfrm>
          <a:prstGeom prst="rect">
            <a:avLst/>
          </a:prstGeom>
        </p:spPr>
      </p:pic>
      <p:pic>
        <p:nvPicPr>
          <p:cNvPr id="10" name="Picture 9" descr="A grid of black text&#10;&#10;Description automatically generated">
            <a:extLst>
              <a:ext uri="{FF2B5EF4-FFF2-40B4-BE49-F238E27FC236}">
                <a16:creationId xmlns:a16="http://schemas.microsoft.com/office/drawing/2014/main" id="{076B1153-50D6-CF11-C289-B06CA9099AB1}"/>
              </a:ext>
            </a:extLst>
          </p:cNvPr>
          <p:cNvPicPr>
            <a:picLocks noChangeAspect="1"/>
          </p:cNvPicPr>
          <p:nvPr/>
        </p:nvPicPr>
        <p:blipFill>
          <a:blip r:embed="rId3"/>
          <a:stretch>
            <a:fillRect/>
          </a:stretch>
        </p:blipFill>
        <p:spPr>
          <a:xfrm>
            <a:off x="2340301" y="4037038"/>
            <a:ext cx="7025368" cy="1933587"/>
          </a:xfrm>
          <a:prstGeom prst="rect">
            <a:avLst/>
          </a:prstGeom>
        </p:spPr>
      </p:pic>
      <p:sp>
        <p:nvSpPr>
          <p:cNvPr id="13" name="TextBox 12">
            <a:extLst>
              <a:ext uri="{FF2B5EF4-FFF2-40B4-BE49-F238E27FC236}">
                <a16:creationId xmlns:a16="http://schemas.microsoft.com/office/drawing/2014/main" id="{7DBAF557-D384-B65F-4581-8526BD2EF108}"/>
              </a:ext>
            </a:extLst>
          </p:cNvPr>
          <p:cNvSpPr txBox="1"/>
          <p:nvPr/>
        </p:nvSpPr>
        <p:spPr>
          <a:xfrm>
            <a:off x="1590416" y="8192906"/>
            <a:ext cx="1499770" cy="369332"/>
          </a:xfrm>
          <a:prstGeom prst="rect">
            <a:avLst/>
          </a:prstGeom>
          <a:noFill/>
        </p:spPr>
        <p:txBody>
          <a:bodyPr wrap="none" rtlCol="0">
            <a:spAutoFit/>
          </a:bodyPr>
          <a:lstStyle/>
          <a:p>
            <a:r>
              <a:rPr lang="en-US" dirty="0"/>
              <a:t>20% Reserved</a:t>
            </a:r>
          </a:p>
        </p:txBody>
      </p:sp>
      <p:sp>
        <p:nvSpPr>
          <p:cNvPr id="14" name="TextBox 13">
            <a:extLst>
              <a:ext uri="{FF2B5EF4-FFF2-40B4-BE49-F238E27FC236}">
                <a16:creationId xmlns:a16="http://schemas.microsoft.com/office/drawing/2014/main" id="{39FA15EA-FCCD-6A35-9796-90D85496745D}"/>
              </a:ext>
            </a:extLst>
          </p:cNvPr>
          <p:cNvSpPr txBox="1"/>
          <p:nvPr/>
        </p:nvSpPr>
        <p:spPr>
          <a:xfrm>
            <a:off x="838200" y="1690688"/>
            <a:ext cx="9879692" cy="1107996"/>
          </a:xfrm>
          <a:prstGeom prst="rect">
            <a:avLst/>
          </a:prstGeom>
          <a:noFill/>
        </p:spPr>
        <p:txBody>
          <a:bodyPr wrap="none" rtlCol="0">
            <a:spAutoFit/>
          </a:bodyPr>
          <a:lstStyle/>
          <a:p>
            <a:r>
              <a:rPr lang="en-US" sz="2200" dirty="0"/>
              <a:t>8 schools admit based solely on “Specialized High Schools Admissions Test” (SHSAT)</a:t>
            </a:r>
          </a:p>
          <a:p>
            <a:endParaRPr lang="en-US" sz="2200" dirty="0"/>
          </a:p>
          <a:p>
            <a:r>
              <a:rPr lang="en-US" sz="2200" dirty="0"/>
              <a:t>Each year, ~28,000 students take this test. There are ~5,000 spots across all 8 schools.</a:t>
            </a:r>
          </a:p>
        </p:txBody>
      </p:sp>
      <p:pic>
        <p:nvPicPr>
          <p:cNvPr id="16" name="Picture 15" descr="A close-up of a white background&#10;&#10;Description automatically generated">
            <a:extLst>
              <a:ext uri="{FF2B5EF4-FFF2-40B4-BE49-F238E27FC236}">
                <a16:creationId xmlns:a16="http://schemas.microsoft.com/office/drawing/2014/main" id="{915B642B-77B4-1AAD-7B83-E999F9B4E3C0}"/>
              </a:ext>
            </a:extLst>
          </p:cNvPr>
          <p:cNvPicPr>
            <a:picLocks noChangeAspect="1"/>
          </p:cNvPicPr>
          <p:nvPr/>
        </p:nvPicPr>
        <p:blipFill rotWithShape="1">
          <a:blip r:embed="rId4"/>
          <a:srcRect r="34638" b="81504"/>
          <a:stretch/>
        </p:blipFill>
        <p:spPr>
          <a:xfrm>
            <a:off x="7842830" y="3189293"/>
            <a:ext cx="3745338" cy="479414"/>
          </a:xfrm>
          <a:prstGeom prst="rect">
            <a:avLst/>
          </a:prstGeom>
        </p:spPr>
      </p:pic>
      <p:sp>
        <p:nvSpPr>
          <p:cNvPr id="18" name="TextBox 17">
            <a:extLst>
              <a:ext uri="{FF2B5EF4-FFF2-40B4-BE49-F238E27FC236}">
                <a16:creationId xmlns:a16="http://schemas.microsoft.com/office/drawing/2014/main" id="{1B69709E-1C98-9536-E56C-843A43785518}"/>
              </a:ext>
            </a:extLst>
          </p:cNvPr>
          <p:cNvSpPr txBox="1"/>
          <p:nvPr/>
        </p:nvSpPr>
        <p:spPr>
          <a:xfrm>
            <a:off x="2420282" y="5970625"/>
            <a:ext cx="7295217" cy="646331"/>
          </a:xfrm>
          <a:prstGeom prst="rect">
            <a:avLst/>
          </a:prstGeom>
          <a:noFill/>
        </p:spPr>
        <p:txBody>
          <a:bodyPr wrap="square">
            <a:spAutoFit/>
          </a:bodyPr>
          <a:lstStyle/>
          <a:p>
            <a:r>
              <a:rPr lang="en-US" b="1" dirty="0"/>
              <a:t>Source: </a:t>
            </a:r>
            <a:r>
              <a:rPr lang="en-US" dirty="0"/>
              <a:t>https://</a:t>
            </a:r>
            <a:r>
              <a:rPr lang="en-US" dirty="0" err="1"/>
              <a:t>www.nbcnewyork.com</a:t>
            </a:r>
            <a:r>
              <a:rPr lang="en-US" dirty="0"/>
              <a:t>/news/local/nearly-half-of-nyc-students-who-took-shsat-were-black-or-latinx-only-9-got-an-offer/3737289/</a:t>
            </a:r>
          </a:p>
        </p:txBody>
      </p:sp>
    </p:spTree>
    <p:extLst>
      <p:ext uri="{BB962C8B-B14F-4D97-AF65-F5344CB8AC3E}">
        <p14:creationId xmlns:p14="http://schemas.microsoft.com/office/powerpoint/2010/main" val="39318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9C8E-D1D6-509D-35A8-4365EA695AA6}"/>
              </a:ext>
            </a:extLst>
          </p:cNvPr>
          <p:cNvSpPr>
            <a:spLocks noGrp="1"/>
          </p:cNvSpPr>
          <p:nvPr>
            <p:ph type="title"/>
          </p:nvPr>
        </p:nvSpPr>
        <p:spPr/>
        <p:txBody>
          <a:bodyPr/>
          <a:lstStyle/>
          <a:p>
            <a:r>
              <a:rPr lang="en-US" dirty="0"/>
              <a:t>Discovery Program</a:t>
            </a:r>
          </a:p>
        </p:txBody>
      </p:sp>
      <p:sp>
        <p:nvSpPr>
          <p:cNvPr id="3" name="Content Placeholder 2">
            <a:extLst>
              <a:ext uri="{FF2B5EF4-FFF2-40B4-BE49-F238E27FC236}">
                <a16:creationId xmlns:a16="http://schemas.microsoft.com/office/drawing/2014/main" id="{DB0FFC10-77EF-6766-5306-9F0617E0BC71}"/>
              </a:ext>
            </a:extLst>
          </p:cNvPr>
          <p:cNvSpPr>
            <a:spLocks noGrp="1"/>
          </p:cNvSpPr>
          <p:nvPr>
            <p:ph idx="1"/>
          </p:nvPr>
        </p:nvSpPr>
        <p:spPr>
          <a:xfrm>
            <a:off x="838200" y="1690688"/>
            <a:ext cx="9971315" cy="5309961"/>
          </a:xfrm>
        </p:spPr>
        <p:txBody>
          <a:bodyPr>
            <a:normAutofit/>
          </a:bodyPr>
          <a:lstStyle/>
          <a:p>
            <a:pPr marL="0" indent="0">
              <a:buNone/>
            </a:pPr>
            <a:r>
              <a:rPr lang="en-US" dirty="0"/>
              <a:t>20% of seats at each specialized high school reserved for “disadvantaged” students. </a:t>
            </a:r>
          </a:p>
          <a:p>
            <a:pPr marL="0" indent="0">
              <a:buNone/>
            </a:pPr>
            <a:endParaRPr lang="en-US" sz="1000" dirty="0"/>
          </a:p>
          <a:p>
            <a:pPr marL="0" indent="0">
              <a:buNone/>
            </a:pPr>
            <a:r>
              <a:rPr lang="en-US" dirty="0"/>
              <a:t>Eligibility criteria:</a:t>
            </a:r>
          </a:p>
          <a:p>
            <a:pPr marL="514350" indent="-514350">
              <a:buFont typeface="+mj-lt"/>
              <a:buAutoNum type="arabicPeriod"/>
            </a:pPr>
            <a:r>
              <a:rPr lang="en-US" dirty="0">
                <a:solidFill>
                  <a:srgbClr val="333333"/>
                </a:solidFill>
              </a:rPr>
              <a:t>A</a:t>
            </a:r>
            <a:r>
              <a:rPr lang="en-US" b="0" i="0" dirty="0">
                <a:solidFill>
                  <a:srgbClr val="333333"/>
                </a:solidFill>
                <a:effectLst/>
              </a:rPr>
              <a:t>ttend high-poverty public school or live in a high-poverty area (if not attending public school).</a:t>
            </a:r>
            <a:endParaRPr lang="en-US" dirty="0">
              <a:solidFill>
                <a:srgbClr val="333333"/>
              </a:solidFill>
            </a:endParaRPr>
          </a:p>
          <a:p>
            <a:pPr marL="514350" indent="-514350">
              <a:buFont typeface="+mj-lt"/>
              <a:buAutoNum type="arabicPeriod"/>
            </a:pPr>
            <a:r>
              <a:rPr lang="en-US" dirty="0"/>
              <a:t>Satisfy one of the following:</a:t>
            </a:r>
          </a:p>
          <a:p>
            <a:pPr lvl="1"/>
            <a:r>
              <a:rPr lang="en-US" dirty="0"/>
              <a:t>Qualify for free or reduced lunch</a:t>
            </a:r>
          </a:p>
          <a:p>
            <a:pPr lvl="1"/>
            <a:r>
              <a:rPr lang="en-US" dirty="0"/>
              <a:t>English language learner new to NYC </a:t>
            </a:r>
          </a:p>
          <a:p>
            <a:pPr lvl="1"/>
            <a:r>
              <a:rPr lang="en-US" dirty="0"/>
              <a:t>Family receives welfare or SNAP benefits</a:t>
            </a:r>
          </a:p>
          <a:p>
            <a:pPr lvl="1"/>
            <a:r>
              <a:rPr lang="en-US" dirty="0"/>
              <a:t>Child is in foster care.</a:t>
            </a:r>
          </a:p>
          <a:p>
            <a:pPr marL="0" indent="0">
              <a:buNone/>
            </a:pPr>
            <a:r>
              <a:rPr lang="en-US" dirty="0"/>
              <a:t>3. Score “just below” SHSAT cutoff.</a:t>
            </a:r>
          </a:p>
          <a:p>
            <a:pPr marL="0" indent="0">
              <a:buNone/>
            </a:pPr>
            <a:endParaRPr lang="en-US" dirty="0"/>
          </a:p>
        </p:txBody>
      </p:sp>
      <p:sp>
        <p:nvSpPr>
          <p:cNvPr id="4" name="Slide Number Placeholder 3">
            <a:extLst>
              <a:ext uri="{FF2B5EF4-FFF2-40B4-BE49-F238E27FC236}">
                <a16:creationId xmlns:a16="http://schemas.microsoft.com/office/drawing/2014/main" id="{91E332D3-6DC6-E884-91A2-F2C85D686E59}"/>
              </a:ext>
            </a:extLst>
          </p:cNvPr>
          <p:cNvSpPr>
            <a:spLocks noGrp="1"/>
          </p:cNvSpPr>
          <p:nvPr>
            <p:ph type="sldNum" sz="quarter" idx="12"/>
          </p:nvPr>
        </p:nvSpPr>
        <p:spPr/>
        <p:txBody>
          <a:bodyPr/>
          <a:lstStyle/>
          <a:p>
            <a:fld id="{9E969584-4773-A84E-8391-EEC4BE76D611}" type="slidenum">
              <a:rPr lang="en-US" smtClean="0"/>
              <a:t>50</a:t>
            </a:fld>
            <a:endParaRPr lang="en-US"/>
          </a:p>
        </p:txBody>
      </p:sp>
      <p:sp>
        <p:nvSpPr>
          <p:cNvPr id="5" name="TextBox 4">
            <a:extLst>
              <a:ext uri="{FF2B5EF4-FFF2-40B4-BE49-F238E27FC236}">
                <a16:creationId xmlns:a16="http://schemas.microsoft.com/office/drawing/2014/main" id="{7B5233D6-D220-B110-3730-7584F33A4BF0}"/>
              </a:ext>
            </a:extLst>
          </p:cNvPr>
          <p:cNvSpPr txBox="1"/>
          <p:nvPr/>
        </p:nvSpPr>
        <p:spPr>
          <a:xfrm>
            <a:off x="7712528" y="4345668"/>
            <a:ext cx="4040593" cy="523220"/>
          </a:xfrm>
          <a:prstGeom prst="rect">
            <a:avLst/>
          </a:prstGeom>
          <a:noFill/>
        </p:spPr>
        <p:txBody>
          <a:bodyPr wrap="none" rtlCol="0">
            <a:spAutoFit/>
          </a:bodyPr>
          <a:lstStyle/>
          <a:p>
            <a:r>
              <a:rPr lang="en-US" sz="2800" dirty="0">
                <a:solidFill>
                  <a:srgbClr val="FF0000"/>
                </a:solidFill>
              </a:rPr>
              <a:t>Why include both criteria?</a:t>
            </a:r>
          </a:p>
        </p:txBody>
      </p:sp>
      <p:cxnSp>
        <p:nvCxnSpPr>
          <p:cNvPr id="7" name="Straight Arrow Connector 6">
            <a:extLst>
              <a:ext uri="{FF2B5EF4-FFF2-40B4-BE49-F238E27FC236}">
                <a16:creationId xmlns:a16="http://schemas.microsoft.com/office/drawing/2014/main" id="{B2BDE8C5-0DDA-6851-4AF7-E28756C9E3CF}"/>
              </a:ext>
            </a:extLst>
          </p:cNvPr>
          <p:cNvCxnSpPr/>
          <p:nvPr/>
        </p:nvCxnSpPr>
        <p:spPr>
          <a:xfrm flipH="1" flipV="1">
            <a:off x="6466114" y="3951514"/>
            <a:ext cx="1246414" cy="655764"/>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F5D4D9C-1925-86A6-7849-4B9F275E7E69}"/>
              </a:ext>
            </a:extLst>
          </p:cNvPr>
          <p:cNvCxnSpPr>
            <a:cxnSpLocks/>
            <a:stCxn id="5" idx="1"/>
          </p:cNvCxnSpPr>
          <p:nvPr/>
        </p:nvCxnSpPr>
        <p:spPr>
          <a:xfrm flipH="1">
            <a:off x="5921829" y="4607278"/>
            <a:ext cx="1790699"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917F-8184-D205-AB54-1CB3CC08B0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5B441E-2A08-A331-F2E9-B027804C9585}"/>
              </a:ext>
            </a:extLst>
          </p:cNvPr>
          <p:cNvSpPr>
            <a:spLocks noGrp="1"/>
          </p:cNvSpPr>
          <p:nvPr>
            <p:ph idx="1"/>
          </p:nvPr>
        </p:nvSpPr>
        <p:spPr/>
        <p:txBody>
          <a:bodyPr>
            <a:normAutofit fontScale="55000" lnSpcReduction="20000"/>
          </a:bodyPr>
          <a:lstStyle/>
          <a:p>
            <a:pPr marL="0" indent="0" algn="l">
              <a:buNone/>
            </a:pPr>
            <a:r>
              <a:rPr lang="en-US" b="0" i="0" dirty="0">
                <a:solidFill>
                  <a:srgbClr val="333333"/>
                </a:solidFill>
                <a:effectLst/>
                <a:latin typeface="Roboto" panose="02000000000000000000" pitchFamily="2" charset="0"/>
              </a:rPr>
              <a:t>https://</a:t>
            </a:r>
            <a:r>
              <a:rPr lang="en-US" b="0" i="0" dirty="0" err="1">
                <a:solidFill>
                  <a:srgbClr val="333333"/>
                </a:solidFill>
                <a:effectLst/>
                <a:latin typeface="Roboto" panose="02000000000000000000" pitchFamily="2" charset="0"/>
              </a:rPr>
              <a:t>www.schools.nyc.gov</a:t>
            </a:r>
            <a:r>
              <a:rPr lang="en-US" b="0" i="0" dirty="0">
                <a:solidFill>
                  <a:srgbClr val="333333"/>
                </a:solidFill>
                <a:effectLst/>
                <a:latin typeface="Roboto" panose="02000000000000000000" pitchFamily="2" charset="0"/>
              </a:rPr>
              <a:t>/enrollment/enroll-grade-by-grade/specialized-high-schools/discovery-programs</a:t>
            </a:r>
          </a:p>
          <a:p>
            <a:pPr marL="0" indent="0" algn="l">
              <a:buNone/>
            </a:pPr>
            <a:r>
              <a:rPr lang="en-US" b="0" i="0" dirty="0">
                <a:solidFill>
                  <a:srgbClr val="333333"/>
                </a:solidFill>
                <a:effectLst/>
                <a:latin typeface="Roboto" panose="02000000000000000000" pitchFamily="2" charset="0"/>
              </a:rPr>
              <a:t>Students must attend a high-poverty public school or live in a high-poverty area if the student attends a non-public school or is homeschooled:</a:t>
            </a:r>
          </a:p>
          <a:p>
            <a:pPr marL="742950" lvl="1" indent="-285750" algn="l">
              <a:buFont typeface="Arial" panose="020B0604020202020204" pitchFamily="34" charset="0"/>
              <a:buChar char="•"/>
            </a:pPr>
            <a:r>
              <a:rPr lang="en-US" b="0" i="0" dirty="0">
                <a:solidFill>
                  <a:srgbClr val="333333"/>
                </a:solidFill>
                <a:effectLst/>
                <a:latin typeface="Roboto" panose="02000000000000000000" pitchFamily="2" charset="0"/>
              </a:rPr>
              <a:t>Public school students (including district schools and charter schools) must attend a school whose Economic Need Index (ENI) is 60% or higher. Read more about the ENI on page 4 of </a:t>
            </a:r>
            <a:r>
              <a:rPr lang="en-US" b="1" i="0" u="none" strike="noStrike" dirty="0">
                <a:solidFill>
                  <a:srgbClr val="003366"/>
                </a:solidFill>
                <a:effectLst/>
                <a:latin typeface="Roboto" panose="02000000000000000000" pitchFamily="2" charset="0"/>
                <a:hlinkClick r:id="rId2"/>
              </a:rPr>
              <a:t>Diversity in New York City Public Schools</a:t>
            </a:r>
            <a:r>
              <a:rPr lang="en-US" b="0" i="0" dirty="0">
                <a:solidFill>
                  <a:srgbClr val="333333"/>
                </a:solidFill>
                <a:effectLst/>
                <a:latin typeface="Roboto" panose="02000000000000000000" pitchFamily="2" charset="0"/>
              </a:rPr>
              <a:t>. To see each public school’s ENI percentage, </a:t>
            </a:r>
            <a:r>
              <a:rPr lang="en-US" b="0" i="0" dirty="0" err="1">
                <a:solidFill>
                  <a:srgbClr val="333333"/>
                </a:solidFill>
                <a:effectLst/>
                <a:latin typeface="Roboto" panose="02000000000000000000" pitchFamily="2" charset="0"/>
              </a:rPr>
              <a:t>visit</a:t>
            </a:r>
            <a:r>
              <a:rPr lang="en-US" b="1" i="0" u="none" strike="noStrike" dirty="0" err="1">
                <a:solidFill>
                  <a:srgbClr val="003366"/>
                </a:solidFill>
                <a:effectLst/>
                <a:latin typeface="Roboto" panose="02000000000000000000" pitchFamily="2" charset="0"/>
                <a:hlinkClick r:id="rId3"/>
              </a:rPr>
              <a:t>School</a:t>
            </a:r>
            <a:r>
              <a:rPr lang="en-US" b="1" i="0" u="none" strike="noStrike" dirty="0">
                <a:solidFill>
                  <a:srgbClr val="003366"/>
                </a:solidFill>
                <a:effectLst/>
                <a:latin typeface="Roboto" panose="02000000000000000000" pitchFamily="2" charset="0"/>
                <a:hlinkClick r:id="rId3"/>
              </a:rPr>
              <a:t> Performance Dashboard</a:t>
            </a:r>
            <a:r>
              <a:rPr lang="en-US" b="0" i="0" dirty="0">
                <a:solidFill>
                  <a:srgbClr val="333333"/>
                </a:solidFill>
                <a:effectLst/>
                <a:latin typeface="Roboto" panose="02000000000000000000" pitchFamily="2" charset="0"/>
              </a:rPr>
              <a:t> (includes district schools and charter schools).</a:t>
            </a:r>
          </a:p>
          <a:p>
            <a:pPr marL="742950" lvl="1" indent="-285750" algn="l">
              <a:buFont typeface="Arial" panose="020B0604020202020204" pitchFamily="34" charset="0"/>
              <a:buChar char="•"/>
            </a:pPr>
            <a:r>
              <a:rPr lang="en-US" b="0" i="0" dirty="0">
                <a:solidFill>
                  <a:srgbClr val="333333"/>
                </a:solidFill>
                <a:effectLst/>
                <a:latin typeface="Roboto" panose="02000000000000000000" pitchFamily="2" charset="0"/>
              </a:rPr>
              <a:t>Students who currently attend a non-public school (private or parochial school) or are currently homeschooled must live in a high-poverty area. A high-poverty area is one where, per the US Census’s most recent American Community Survey, at least 60% of families in the student’s home census tract live below the poverty line. For further information, please visit, </a:t>
            </a:r>
            <a:r>
              <a:rPr lang="en-US" b="1" i="0" u="none" strike="noStrike" dirty="0">
                <a:solidFill>
                  <a:srgbClr val="003366"/>
                </a:solidFill>
                <a:effectLst/>
                <a:latin typeface="Roboto" panose="02000000000000000000" pitchFamily="2" charset="0"/>
                <a:hlinkClick r:id="rId4"/>
              </a:rPr>
              <a:t>data.census.gov.</a:t>
            </a:r>
            <a:endParaRPr lang="en-US" b="0" i="0" dirty="0">
              <a:solidFill>
                <a:srgbClr val="333333"/>
              </a:solidFill>
              <a:effectLst/>
              <a:latin typeface="Roboto" panose="02000000000000000000" pitchFamily="2" charset="0"/>
            </a:endParaRPr>
          </a:p>
          <a:p>
            <a:pPr marL="0" indent="0" algn="l">
              <a:buNone/>
            </a:pPr>
            <a:r>
              <a:rPr lang="en-US" b="0" i="0" dirty="0">
                <a:solidFill>
                  <a:srgbClr val="333333"/>
                </a:solidFill>
                <a:effectLst/>
                <a:latin typeface="Roboto" panose="02000000000000000000" pitchFamily="2" charset="0"/>
              </a:rPr>
              <a:t>Students must be certified as disadvantaged, which means that they must attend a high-poverty public school (see details above) or live in a high-poverty area (see details above) and meet at least one of the following requirements:</a:t>
            </a:r>
          </a:p>
          <a:p>
            <a:pPr marL="742950" lvl="1" indent="-285750" algn="l">
              <a:buFont typeface="Arial" panose="020B0604020202020204" pitchFamily="34" charset="0"/>
              <a:buChar char="•"/>
            </a:pPr>
            <a:r>
              <a:rPr lang="en-US" b="0" i="0" dirty="0">
                <a:solidFill>
                  <a:srgbClr val="333333"/>
                </a:solidFill>
                <a:effectLst/>
                <a:latin typeface="Roboto" panose="02000000000000000000" pitchFamily="2" charset="0"/>
              </a:rPr>
              <a:t>The family receives assistance from the Human Resources Administration (welfare or SNAP benefits).</a:t>
            </a:r>
          </a:p>
          <a:p>
            <a:pPr marL="742950" lvl="1" indent="-285750" algn="l">
              <a:buFont typeface="Arial" panose="020B0604020202020204" pitchFamily="34" charset="0"/>
              <a:buChar char="•"/>
            </a:pPr>
            <a:r>
              <a:rPr lang="en-US" b="0" i="0" dirty="0">
                <a:solidFill>
                  <a:srgbClr val="333333"/>
                </a:solidFill>
                <a:effectLst/>
                <a:latin typeface="Roboto" panose="02000000000000000000" pitchFamily="2" charset="0"/>
              </a:rPr>
              <a:t>The child is in foster care, is a ward of the state, or is a Student in Temporary Housing as defined by </a:t>
            </a:r>
            <a:r>
              <a:rPr lang="en-US" b="1" i="0" u="none" strike="noStrike" dirty="0">
                <a:solidFill>
                  <a:srgbClr val="003366"/>
                </a:solidFill>
                <a:effectLst/>
                <a:latin typeface="Roboto" panose="02000000000000000000" pitchFamily="2" charset="0"/>
                <a:hlinkClick r:id="rId5"/>
              </a:rPr>
              <a:t>McKinney-Vento</a:t>
            </a:r>
            <a:r>
              <a:rPr lang="en-US" b="0" i="0" dirty="0">
                <a:solidFill>
                  <a:srgbClr val="333333"/>
                </a:solidFill>
                <a:effectLst/>
                <a:latin typeface="Roboto" panose="02000000000000000000" pitchFamily="2" charset="0"/>
              </a:rPr>
              <a:t>. </a:t>
            </a:r>
          </a:p>
          <a:p>
            <a:pPr marL="742950" lvl="1" indent="-285750" algn="l">
              <a:buFont typeface="Arial" panose="020B0604020202020204" pitchFamily="34" charset="0"/>
              <a:buChar char="•"/>
            </a:pPr>
            <a:r>
              <a:rPr lang="en-US" b="0" i="0" dirty="0">
                <a:solidFill>
                  <a:srgbClr val="333333"/>
                </a:solidFill>
                <a:effectLst/>
                <a:latin typeface="Roboto" panose="02000000000000000000" pitchFamily="2" charset="0"/>
              </a:rPr>
              <a:t>The child is an English Language Learner or a former English Language Learner within the previous two (2) school years and enrolled in a DOE school for the first time within the last four years.</a:t>
            </a:r>
          </a:p>
          <a:p>
            <a:pPr marL="742950" lvl="1" indent="-285750" algn="l">
              <a:buFont typeface="Arial" panose="020B0604020202020204" pitchFamily="34" charset="0"/>
              <a:buChar char="•"/>
            </a:pPr>
            <a:r>
              <a:rPr lang="en-US" b="0" i="0" dirty="0">
                <a:solidFill>
                  <a:srgbClr val="333333"/>
                </a:solidFill>
                <a:effectLst/>
                <a:latin typeface="Roboto" panose="02000000000000000000" pitchFamily="2" charset="0"/>
              </a:rPr>
              <a:t>The family earns less than or equal to the reduced-price lunch income threshold (based on household size) in the USDA Food and Nutrition Service Income Eligibility Guidelines table below (</a:t>
            </a:r>
            <a:r>
              <a:rPr lang="en-US" b="1" i="0" u="none" strike="noStrike" dirty="0">
                <a:solidFill>
                  <a:srgbClr val="003366"/>
                </a:solidFill>
                <a:effectLst/>
                <a:latin typeface="Roboto" panose="02000000000000000000" pitchFamily="2" charset="0"/>
                <a:hlinkClick r:id="rId6"/>
              </a:rPr>
              <a:t>https://www.fns.usda.gov/cn/fr-020923</a:t>
            </a:r>
            <a:r>
              <a:rPr lang="en-US" b="0" i="0" dirty="0">
                <a:solidFill>
                  <a:srgbClr val="333333"/>
                </a:solidFill>
                <a:effectLst/>
                <a:latin typeface="Roboto" panose="02000000000000000000" pitchFamily="2" charset="0"/>
              </a:rPr>
              <a:t>). </a:t>
            </a:r>
          </a:p>
        </p:txBody>
      </p:sp>
      <p:sp>
        <p:nvSpPr>
          <p:cNvPr id="4" name="Slide Number Placeholder 3">
            <a:extLst>
              <a:ext uri="{FF2B5EF4-FFF2-40B4-BE49-F238E27FC236}">
                <a16:creationId xmlns:a16="http://schemas.microsoft.com/office/drawing/2014/main" id="{A01EC2FC-66DF-40DB-19AC-57BD2714B792}"/>
              </a:ext>
            </a:extLst>
          </p:cNvPr>
          <p:cNvSpPr>
            <a:spLocks noGrp="1"/>
          </p:cNvSpPr>
          <p:nvPr>
            <p:ph type="sldNum" sz="quarter" idx="12"/>
          </p:nvPr>
        </p:nvSpPr>
        <p:spPr/>
        <p:txBody>
          <a:bodyPr/>
          <a:lstStyle/>
          <a:p>
            <a:fld id="{9E969584-4773-A84E-8391-EEC4BE76D611}" type="slidenum">
              <a:rPr lang="en-US" smtClean="0"/>
              <a:t>51</a:t>
            </a:fld>
            <a:endParaRPr lang="en-US"/>
          </a:p>
        </p:txBody>
      </p:sp>
    </p:spTree>
    <p:extLst>
      <p:ext uri="{BB962C8B-B14F-4D97-AF65-F5344CB8AC3E}">
        <p14:creationId xmlns:p14="http://schemas.microsoft.com/office/powerpoint/2010/main" val="2753824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A93A-9F35-025B-5733-E2F28515BA3F}"/>
              </a:ext>
            </a:extLst>
          </p:cNvPr>
          <p:cNvSpPr>
            <a:spLocks noGrp="1"/>
          </p:cNvSpPr>
          <p:nvPr>
            <p:ph type="title"/>
          </p:nvPr>
        </p:nvSpPr>
        <p:spPr/>
        <p:txBody>
          <a:bodyPr/>
          <a:lstStyle/>
          <a:p>
            <a:r>
              <a:rPr lang="en-US" dirty="0"/>
              <a:t>Discovery Algorithm: Example</a:t>
            </a:r>
          </a:p>
        </p:txBody>
      </p:sp>
      <p:graphicFrame>
        <p:nvGraphicFramePr>
          <p:cNvPr id="5" name="Content Placeholder 4">
            <a:extLst>
              <a:ext uri="{FF2B5EF4-FFF2-40B4-BE49-F238E27FC236}">
                <a16:creationId xmlns:a16="http://schemas.microsoft.com/office/drawing/2014/main" id="{4C0F195D-2ED1-7816-0976-45C0D72038E4}"/>
              </a:ext>
            </a:extLst>
          </p:cNvPr>
          <p:cNvGraphicFramePr>
            <a:graphicFrameLocks noGrp="1"/>
          </p:cNvGraphicFramePr>
          <p:nvPr>
            <p:ph idx="1"/>
          </p:nvPr>
        </p:nvGraphicFramePr>
        <p:xfrm>
          <a:off x="846361" y="2726916"/>
          <a:ext cx="7764240" cy="13716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517616">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17616">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solidFill>
                      <a:schemeClr val="accent2"/>
                    </a:solidFill>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solidFill>
                      <a:schemeClr val="accent2"/>
                    </a:solidFill>
                  </a:tcPr>
                </a:tc>
                <a:tc>
                  <a:txBody>
                    <a:bodyPr/>
                    <a:lstStyle/>
                    <a:p>
                      <a:pPr algn="ctr"/>
                      <a:r>
                        <a:rPr lang="en-US" sz="2400" dirty="0"/>
                        <a:t>7</a:t>
                      </a:r>
                    </a:p>
                  </a:txBody>
                  <a:tcPr/>
                </a:tc>
                <a:tc>
                  <a:txBody>
                    <a:bodyPr/>
                    <a:lstStyle/>
                    <a:p>
                      <a:pPr algn="ctr"/>
                      <a:r>
                        <a:rPr lang="en-US" sz="2400" dirty="0"/>
                        <a:t>8</a:t>
                      </a:r>
                    </a:p>
                  </a:txBody>
                  <a:tcPr>
                    <a:solidFill>
                      <a:schemeClr val="accent2"/>
                    </a:solidFill>
                  </a:tcPr>
                </a:tc>
                <a:tc>
                  <a:txBody>
                    <a:bodyPr/>
                    <a:lstStyle/>
                    <a:p>
                      <a:pPr algn="ctr"/>
                      <a:r>
                        <a:rPr lang="en-US" sz="2400" dirty="0"/>
                        <a:t>9</a:t>
                      </a:r>
                    </a:p>
                  </a:txBody>
                  <a:tcPr>
                    <a:solidFill>
                      <a:schemeClr val="accent5"/>
                    </a:solidFill>
                  </a:tcPr>
                </a:tc>
                <a:tc>
                  <a:txBody>
                    <a:bodyPr/>
                    <a:lstStyle/>
                    <a:p>
                      <a:pPr algn="ctr"/>
                      <a:r>
                        <a:rPr lang="en-US" sz="2400" dirty="0"/>
                        <a:t>10</a:t>
                      </a:r>
                    </a:p>
                  </a:txBody>
                  <a:tcPr/>
                </a:tc>
                <a:tc>
                  <a:txBody>
                    <a:bodyPr/>
                    <a:lstStyle/>
                    <a:p>
                      <a:pPr algn="ctr"/>
                      <a:r>
                        <a:rPr lang="en-US" sz="2400" dirty="0"/>
                        <a:t>11</a:t>
                      </a:r>
                    </a:p>
                  </a:txBody>
                  <a:tcPr>
                    <a:solidFill>
                      <a:schemeClr val="accent2"/>
                    </a:solidFill>
                  </a:tcPr>
                </a:tc>
                <a:tc>
                  <a:txBody>
                    <a:bodyPr/>
                    <a:lstStyle/>
                    <a:p>
                      <a:pPr algn="ctr"/>
                      <a:r>
                        <a:rPr lang="en-US" sz="2400" dirty="0"/>
                        <a:t>12</a:t>
                      </a:r>
                    </a:p>
                  </a:txBody>
                  <a:tcPr/>
                </a:tc>
                <a:tc>
                  <a:txBody>
                    <a:bodyPr/>
                    <a:lstStyle/>
                    <a:p>
                      <a:pPr algn="ctr"/>
                      <a:r>
                        <a:rPr lang="en-US" sz="2400" dirty="0"/>
                        <a:t>13</a:t>
                      </a:r>
                    </a:p>
                  </a:txBody>
                  <a:tcPr/>
                </a:tc>
                <a:tc>
                  <a:txBody>
                    <a:bodyPr/>
                    <a:lstStyle/>
                    <a:p>
                      <a:pPr algn="ctr"/>
                      <a:r>
                        <a:rPr lang="en-US" sz="2400" dirty="0"/>
                        <a:t>14</a:t>
                      </a:r>
                    </a:p>
                  </a:txBody>
                  <a:tcPr>
                    <a:solidFill>
                      <a:schemeClr val="accent2"/>
                    </a:solidFill>
                  </a:tcPr>
                </a:tc>
                <a:tc>
                  <a:txBody>
                    <a:bodyPr/>
                    <a:lstStyle/>
                    <a:p>
                      <a:pPr algn="ctr"/>
                      <a:r>
                        <a:rPr lang="en-US" sz="2400" dirty="0"/>
                        <a:t>15</a:t>
                      </a:r>
                    </a:p>
                  </a:txBody>
                  <a:tcPr>
                    <a:solidFill>
                      <a:schemeClr val="accent2"/>
                    </a:solidFill>
                  </a:tcPr>
                </a:tc>
                <a:extLst>
                  <a:ext uri="{0D108BD9-81ED-4DB2-BD59-A6C34878D82A}">
                    <a16:rowId xmlns:a16="http://schemas.microsoft.com/office/drawing/2014/main" val="3655626729"/>
                  </a:ext>
                </a:extLst>
              </a:tr>
              <a:tr h="370840">
                <a:tc>
                  <a:txBody>
                    <a:bodyPr/>
                    <a:lstStyle/>
                    <a:p>
                      <a:pPr algn="ctr"/>
                      <a:r>
                        <a:rPr lang="en-US" sz="2400" dirty="0"/>
                        <a:t>A</a:t>
                      </a:r>
                    </a:p>
                  </a:txBody>
                  <a:tcPr/>
                </a:tc>
                <a:tc>
                  <a:txBody>
                    <a:bodyPr/>
                    <a:lstStyle/>
                    <a:p>
                      <a:pPr algn="ctr"/>
                      <a:r>
                        <a:rPr lang="en-US" sz="2400" dirty="0"/>
                        <a:t>A</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tc>
                <a:extLst>
                  <a:ext uri="{0D108BD9-81ED-4DB2-BD59-A6C34878D82A}">
                    <a16:rowId xmlns:a16="http://schemas.microsoft.com/office/drawing/2014/main" val="3664111827"/>
                  </a:ext>
                </a:extLst>
              </a:tr>
              <a:tr h="370840">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extLst>
                  <a:ext uri="{0D108BD9-81ED-4DB2-BD59-A6C34878D82A}">
                    <a16:rowId xmlns:a16="http://schemas.microsoft.com/office/drawing/2014/main" val="634186867"/>
                  </a:ext>
                </a:extLst>
              </a:tr>
            </a:tbl>
          </a:graphicData>
        </a:graphic>
      </p:graphicFrame>
      <p:sp>
        <p:nvSpPr>
          <p:cNvPr id="4" name="Slide Number Placeholder 3">
            <a:extLst>
              <a:ext uri="{FF2B5EF4-FFF2-40B4-BE49-F238E27FC236}">
                <a16:creationId xmlns:a16="http://schemas.microsoft.com/office/drawing/2014/main" id="{07EB3C9C-371E-A439-694E-15A643A41914}"/>
              </a:ext>
            </a:extLst>
          </p:cNvPr>
          <p:cNvSpPr>
            <a:spLocks noGrp="1"/>
          </p:cNvSpPr>
          <p:nvPr>
            <p:ph type="sldNum" sz="quarter" idx="12"/>
          </p:nvPr>
        </p:nvSpPr>
        <p:spPr/>
        <p:txBody>
          <a:bodyPr/>
          <a:lstStyle/>
          <a:p>
            <a:fld id="{9E969584-4773-A84E-8391-EEC4BE76D611}" type="slidenum">
              <a:rPr lang="en-US" smtClean="0"/>
              <a:t>52</a:t>
            </a:fld>
            <a:endParaRPr lang="en-US"/>
          </a:p>
        </p:txBody>
      </p:sp>
      <p:sp>
        <p:nvSpPr>
          <p:cNvPr id="6" name="TextBox 5">
            <a:extLst>
              <a:ext uri="{FF2B5EF4-FFF2-40B4-BE49-F238E27FC236}">
                <a16:creationId xmlns:a16="http://schemas.microsoft.com/office/drawing/2014/main" id="{02191116-FE3B-8444-C350-7D1C2939C5CD}"/>
              </a:ext>
            </a:extLst>
          </p:cNvPr>
          <p:cNvSpPr txBox="1"/>
          <p:nvPr/>
        </p:nvSpPr>
        <p:spPr>
          <a:xfrm>
            <a:off x="8752113" y="2713521"/>
            <a:ext cx="3091359" cy="1384995"/>
          </a:xfrm>
          <a:prstGeom prst="rect">
            <a:avLst/>
          </a:prstGeom>
          <a:noFill/>
        </p:spPr>
        <p:txBody>
          <a:bodyPr wrap="none" rtlCol="0">
            <a:spAutoFit/>
          </a:bodyPr>
          <a:lstStyle/>
          <a:p>
            <a:r>
              <a:rPr lang="en-US" sz="2800" dirty="0"/>
              <a:t>3 Schools. Each has:</a:t>
            </a:r>
          </a:p>
          <a:p>
            <a:pPr marL="285750" indent="-285750">
              <a:buFont typeface="Arial" panose="020B0604020202020204" pitchFamily="34" charset="0"/>
              <a:buChar char="•"/>
            </a:pPr>
            <a:r>
              <a:rPr lang="en-US" sz="2800" dirty="0"/>
              <a:t>2 open seats</a:t>
            </a:r>
          </a:p>
          <a:p>
            <a:pPr marL="285750" indent="-285750">
              <a:buFont typeface="Arial" panose="020B0604020202020204" pitchFamily="34" charset="0"/>
              <a:buChar char="•"/>
            </a:pPr>
            <a:r>
              <a:rPr lang="en-US" sz="2800" dirty="0"/>
              <a:t>1 discover seat</a:t>
            </a:r>
          </a:p>
        </p:txBody>
      </p:sp>
      <p:graphicFrame>
        <p:nvGraphicFramePr>
          <p:cNvPr id="7" name="Content Placeholder 4">
            <a:extLst>
              <a:ext uri="{FF2B5EF4-FFF2-40B4-BE49-F238E27FC236}">
                <a16:creationId xmlns:a16="http://schemas.microsoft.com/office/drawing/2014/main" id="{6E7D6FDE-6A56-91B2-62C0-86F9C9822DC7}"/>
              </a:ext>
            </a:extLst>
          </p:cNvPr>
          <p:cNvGraphicFramePr>
            <a:graphicFrameLocks/>
          </p:cNvGraphicFramePr>
          <p:nvPr/>
        </p:nvGraphicFramePr>
        <p:xfrm>
          <a:off x="838199" y="5300934"/>
          <a:ext cx="7764240" cy="13716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517616">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17616">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solidFill>
                      <a:schemeClr val="accent2"/>
                    </a:solidFill>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solidFill>
                      <a:schemeClr val="accent2"/>
                    </a:solidFill>
                  </a:tcPr>
                </a:tc>
                <a:tc>
                  <a:txBody>
                    <a:bodyPr/>
                    <a:lstStyle/>
                    <a:p>
                      <a:pPr algn="ctr"/>
                      <a:r>
                        <a:rPr lang="en-US" sz="2400" dirty="0"/>
                        <a:t>7</a:t>
                      </a:r>
                    </a:p>
                  </a:txBody>
                  <a:tcPr/>
                </a:tc>
                <a:tc>
                  <a:txBody>
                    <a:bodyPr/>
                    <a:lstStyle/>
                    <a:p>
                      <a:pPr algn="ctr"/>
                      <a:r>
                        <a:rPr lang="en-US" sz="2400" dirty="0"/>
                        <a:t>8</a:t>
                      </a:r>
                    </a:p>
                  </a:txBody>
                  <a:tcPr>
                    <a:solidFill>
                      <a:schemeClr val="accent2"/>
                    </a:solidFill>
                  </a:tcPr>
                </a:tc>
                <a:tc>
                  <a:txBody>
                    <a:bodyPr/>
                    <a:lstStyle/>
                    <a:p>
                      <a:pPr algn="ctr"/>
                      <a:r>
                        <a:rPr lang="en-US" sz="2400" dirty="0"/>
                        <a:t>9</a:t>
                      </a:r>
                    </a:p>
                  </a:txBody>
                  <a:tcPr>
                    <a:solidFill>
                      <a:schemeClr val="accent5"/>
                    </a:solidFill>
                  </a:tcPr>
                </a:tc>
                <a:tc>
                  <a:txBody>
                    <a:bodyPr/>
                    <a:lstStyle/>
                    <a:p>
                      <a:pPr algn="ctr"/>
                      <a:r>
                        <a:rPr lang="en-US" sz="2400" dirty="0"/>
                        <a:t>10</a:t>
                      </a:r>
                    </a:p>
                  </a:txBody>
                  <a:tcPr/>
                </a:tc>
                <a:tc>
                  <a:txBody>
                    <a:bodyPr/>
                    <a:lstStyle/>
                    <a:p>
                      <a:pPr algn="ctr"/>
                      <a:r>
                        <a:rPr lang="en-US" sz="2400" dirty="0"/>
                        <a:t>11</a:t>
                      </a:r>
                    </a:p>
                  </a:txBody>
                  <a:tcPr>
                    <a:solidFill>
                      <a:schemeClr val="accent2"/>
                    </a:solidFill>
                  </a:tcPr>
                </a:tc>
                <a:tc>
                  <a:txBody>
                    <a:bodyPr/>
                    <a:lstStyle/>
                    <a:p>
                      <a:pPr algn="ctr"/>
                      <a:r>
                        <a:rPr lang="en-US" sz="2400" dirty="0"/>
                        <a:t>12</a:t>
                      </a:r>
                    </a:p>
                  </a:txBody>
                  <a:tcPr/>
                </a:tc>
                <a:tc>
                  <a:txBody>
                    <a:bodyPr/>
                    <a:lstStyle/>
                    <a:p>
                      <a:pPr algn="ctr"/>
                      <a:r>
                        <a:rPr lang="en-US" sz="2400" dirty="0"/>
                        <a:t>13</a:t>
                      </a:r>
                    </a:p>
                  </a:txBody>
                  <a:tcPr/>
                </a:tc>
                <a:tc>
                  <a:txBody>
                    <a:bodyPr/>
                    <a:lstStyle/>
                    <a:p>
                      <a:pPr algn="ctr"/>
                      <a:r>
                        <a:rPr lang="en-US" sz="2400" dirty="0"/>
                        <a:t>14</a:t>
                      </a:r>
                    </a:p>
                  </a:txBody>
                  <a:tcPr>
                    <a:solidFill>
                      <a:schemeClr val="accent2"/>
                    </a:solidFill>
                  </a:tcPr>
                </a:tc>
                <a:tc>
                  <a:txBody>
                    <a:bodyPr/>
                    <a:lstStyle/>
                    <a:p>
                      <a:pPr algn="ctr"/>
                      <a:r>
                        <a:rPr lang="en-US" sz="2400" dirty="0"/>
                        <a:t>15</a:t>
                      </a:r>
                    </a:p>
                  </a:txBody>
                  <a:tcPr>
                    <a:solidFill>
                      <a:schemeClr val="accent2"/>
                    </a:solidFill>
                  </a:tcPr>
                </a:tc>
                <a:extLst>
                  <a:ext uri="{0D108BD9-81ED-4DB2-BD59-A6C34878D82A}">
                    <a16:rowId xmlns:a16="http://schemas.microsoft.com/office/drawing/2014/main" val="3655626729"/>
                  </a:ext>
                </a:extLst>
              </a:tr>
              <a:tr h="370840">
                <a:tc>
                  <a:txBody>
                    <a:bodyPr/>
                    <a:lstStyle/>
                    <a:p>
                      <a:pPr algn="ctr"/>
                      <a:r>
                        <a:rPr lang="en-US" sz="2400" dirty="0"/>
                        <a:t>A</a:t>
                      </a:r>
                    </a:p>
                  </a:txBody>
                  <a:tcPr>
                    <a:solidFill>
                      <a:schemeClr val="accent6">
                        <a:lumMod val="40000"/>
                        <a:lumOff val="60000"/>
                      </a:schemeClr>
                    </a:solidFill>
                  </a:tcPr>
                </a:tc>
                <a:tc>
                  <a:txBody>
                    <a:bodyPr/>
                    <a:lstStyle/>
                    <a:p>
                      <a:pPr algn="ctr"/>
                      <a:r>
                        <a:rPr lang="en-US" sz="2400" dirty="0"/>
                        <a:t>A</a:t>
                      </a:r>
                    </a:p>
                  </a:txBody>
                  <a:tcPr>
                    <a:solidFill>
                      <a:schemeClr val="accent6">
                        <a:lumMod val="40000"/>
                        <a:lumOff val="60000"/>
                      </a:schemeClr>
                    </a:solidFill>
                  </a:tcPr>
                </a:tc>
                <a:tc>
                  <a:txBody>
                    <a:bodyPr/>
                    <a:lstStyle/>
                    <a:p>
                      <a:pPr algn="ctr"/>
                      <a:r>
                        <a:rPr lang="en-US" sz="2400" dirty="0"/>
                        <a:t>A</a:t>
                      </a:r>
                    </a:p>
                  </a:txBody>
                  <a:tcPr/>
                </a:tc>
                <a:tc>
                  <a:txBody>
                    <a:bodyPr/>
                    <a:lstStyle/>
                    <a:p>
                      <a:pPr algn="ctr"/>
                      <a:r>
                        <a:rPr lang="en-US" sz="2400" dirty="0"/>
                        <a:t>B</a:t>
                      </a:r>
                    </a:p>
                  </a:txBody>
                  <a:tcPr>
                    <a:solidFill>
                      <a:schemeClr val="accent6">
                        <a:lumMod val="40000"/>
                        <a:lumOff val="60000"/>
                      </a:schemeClr>
                    </a:solidFill>
                  </a:tcPr>
                </a:tc>
                <a:tc>
                  <a:txBody>
                    <a:bodyPr/>
                    <a:lstStyle/>
                    <a:p>
                      <a:pPr algn="ctr"/>
                      <a:r>
                        <a:rPr lang="en-US" sz="2400" dirty="0"/>
                        <a:t>A</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C</a:t>
                      </a:r>
                    </a:p>
                  </a:txBody>
                  <a:tcPr>
                    <a:noFill/>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solidFill>
                      <a:schemeClr val="accent2">
                        <a:lumMod val="20000"/>
                        <a:lumOff val="80000"/>
                      </a:schemeClr>
                    </a:solidFill>
                  </a:tcPr>
                </a:tc>
                <a:extLst>
                  <a:ext uri="{0D108BD9-81ED-4DB2-BD59-A6C34878D82A}">
                    <a16:rowId xmlns:a16="http://schemas.microsoft.com/office/drawing/2014/main" val="3664111827"/>
                  </a:ext>
                </a:extLst>
              </a:tr>
              <a:tr h="370840">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solidFill>
                      <a:schemeClr val="accent6">
                        <a:lumMod val="40000"/>
                        <a:lumOff val="60000"/>
                      </a:schemeClr>
                    </a:solidFill>
                  </a:tcPr>
                </a:tc>
                <a:tc>
                  <a:txBody>
                    <a:bodyPr/>
                    <a:lstStyle/>
                    <a:p>
                      <a:pPr algn="ctr"/>
                      <a:r>
                        <a:rPr lang="en-US" sz="2400" dirty="0"/>
                        <a:t>C</a:t>
                      </a:r>
                    </a:p>
                  </a:txBody>
                  <a:tcPr/>
                </a:tc>
                <a:tc>
                  <a:txBody>
                    <a:bodyPr/>
                    <a:lstStyle/>
                    <a:p>
                      <a:pPr algn="ctr"/>
                      <a:r>
                        <a:rPr lang="en-US" sz="2400" dirty="0"/>
                        <a:t>B</a:t>
                      </a:r>
                    </a:p>
                  </a:txBody>
                  <a:tcPr>
                    <a:solidFill>
                      <a:schemeClr val="accent6">
                        <a:lumMod val="40000"/>
                        <a:lumOff val="60000"/>
                      </a:schemeClr>
                    </a:solidFill>
                  </a:tcPr>
                </a:tc>
                <a:tc>
                  <a:txBody>
                    <a:bodyPr/>
                    <a:lstStyle/>
                    <a:p>
                      <a:pPr algn="ctr"/>
                      <a:r>
                        <a:rPr lang="en-US" sz="2400" dirty="0"/>
                        <a:t>B</a:t>
                      </a:r>
                    </a:p>
                  </a:txBody>
                  <a:tcPr/>
                </a:tc>
                <a:tc>
                  <a:txBody>
                    <a:bodyPr/>
                    <a:lstStyle/>
                    <a:p>
                      <a:pPr algn="ctr"/>
                      <a:r>
                        <a:rPr lang="en-US" sz="2400" dirty="0"/>
                        <a:t>C</a:t>
                      </a:r>
                    </a:p>
                  </a:txBody>
                  <a:tcPr>
                    <a:solidFill>
                      <a:schemeClr val="accent6">
                        <a:lumMod val="40000"/>
                        <a:lumOff val="60000"/>
                      </a:schemeClr>
                    </a:solidFill>
                  </a:tcPr>
                </a:tc>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B</a:t>
                      </a:r>
                    </a:p>
                  </a:txBody>
                  <a:tcPr>
                    <a:solidFill>
                      <a:schemeClr val="accent2">
                        <a:lumMod val="20000"/>
                        <a:lumOff val="80000"/>
                      </a:schemeClr>
                    </a:solidFill>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extLst>
                  <a:ext uri="{0D108BD9-81ED-4DB2-BD59-A6C34878D82A}">
                    <a16:rowId xmlns:a16="http://schemas.microsoft.com/office/drawing/2014/main" val="634186867"/>
                  </a:ext>
                </a:extLst>
              </a:tr>
            </a:tbl>
          </a:graphicData>
        </a:graphic>
      </p:graphicFrame>
      <p:sp>
        <p:nvSpPr>
          <p:cNvPr id="8" name="TextBox 7">
            <a:extLst>
              <a:ext uri="{FF2B5EF4-FFF2-40B4-BE49-F238E27FC236}">
                <a16:creationId xmlns:a16="http://schemas.microsoft.com/office/drawing/2014/main" id="{1432B6E9-D9DC-915E-D1B6-A5BD8D19AE97}"/>
              </a:ext>
            </a:extLst>
          </p:cNvPr>
          <p:cNvSpPr txBox="1"/>
          <p:nvPr/>
        </p:nvSpPr>
        <p:spPr>
          <a:xfrm>
            <a:off x="838199" y="1772809"/>
            <a:ext cx="7054560" cy="954107"/>
          </a:xfrm>
          <a:prstGeom prst="rect">
            <a:avLst/>
          </a:prstGeom>
          <a:noFill/>
        </p:spPr>
        <p:txBody>
          <a:bodyPr wrap="none" rtlCol="0">
            <a:spAutoFit/>
          </a:bodyPr>
          <a:lstStyle/>
          <a:p>
            <a:r>
              <a:rPr lang="en-US" sz="2800" dirty="0"/>
              <a:t>Student 1 has highest score, student 15 lowest.</a:t>
            </a:r>
          </a:p>
          <a:p>
            <a:r>
              <a:rPr lang="en-US" sz="2800" dirty="0"/>
              <a:t>Students in orange are “disadvantaged.”</a:t>
            </a:r>
          </a:p>
        </p:txBody>
      </p:sp>
      <p:sp>
        <p:nvSpPr>
          <p:cNvPr id="10" name="TextBox 9">
            <a:extLst>
              <a:ext uri="{FF2B5EF4-FFF2-40B4-BE49-F238E27FC236}">
                <a16:creationId xmlns:a16="http://schemas.microsoft.com/office/drawing/2014/main" id="{CA3CEDDC-82AB-826B-5479-54BDF0253D9F}"/>
              </a:ext>
            </a:extLst>
          </p:cNvPr>
          <p:cNvSpPr txBox="1"/>
          <p:nvPr/>
        </p:nvSpPr>
        <p:spPr>
          <a:xfrm>
            <a:off x="838199" y="4793543"/>
            <a:ext cx="2479268" cy="523220"/>
          </a:xfrm>
          <a:prstGeom prst="rect">
            <a:avLst/>
          </a:prstGeom>
          <a:noFill/>
        </p:spPr>
        <p:txBody>
          <a:bodyPr wrap="none" rtlCol="0">
            <a:spAutoFit/>
          </a:bodyPr>
          <a:lstStyle/>
          <a:p>
            <a:r>
              <a:rPr lang="en-US" sz="2800" dirty="0"/>
              <a:t>Final Outcome: </a:t>
            </a:r>
          </a:p>
        </p:txBody>
      </p:sp>
      <p:sp>
        <p:nvSpPr>
          <p:cNvPr id="11" name="TextBox 10">
            <a:extLst>
              <a:ext uri="{FF2B5EF4-FFF2-40B4-BE49-F238E27FC236}">
                <a16:creationId xmlns:a16="http://schemas.microsoft.com/office/drawing/2014/main" id="{AD4595BD-3070-600F-CBC2-F575D024B845}"/>
              </a:ext>
            </a:extLst>
          </p:cNvPr>
          <p:cNvSpPr txBox="1"/>
          <p:nvPr/>
        </p:nvSpPr>
        <p:spPr>
          <a:xfrm>
            <a:off x="8899070" y="5718427"/>
            <a:ext cx="3091359" cy="954107"/>
          </a:xfrm>
          <a:prstGeom prst="rect">
            <a:avLst/>
          </a:prstGeom>
          <a:noFill/>
        </p:spPr>
        <p:txBody>
          <a:bodyPr wrap="square" rtlCol="0">
            <a:spAutoFit/>
          </a:bodyPr>
          <a:lstStyle/>
          <a:p>
            <a:r>
              <a:rPr lang="en-US" sz="2800" dirty="0"/>
              <a:t>Who might be justifiably upset?</a:t>
            </a:r>
          </a:p>
        </p:txBody>
      </p:sp>
    </p:spTree>
    <p:extLst>
      <p:ext uri="{BB962C8B-B14F-4D97-AF65-F5344CB8AC3E}">
        <p14:creationId xmlns:p14="http://schemas.microsoft.com/office/powerpoint/2010/main" val="225511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6DAA-5642-877F-E694-EB8382A9B160}"/>
              </a:ext>
            </a:extLst>
          </p:cNvPr>
          <p:cNvSpPr>
            <a:spLocks noGrp="1"/>
          </p:cNvSpPr>
          <p:nvPr>
            <p:ph type="title"/>
          </p:nvPr>
        </p:nvSpPr>
        <p:spPr/>
        <p:txBody>
          <a:bodyPr/>
          <a:lstStyle/>
          <a:p>
            <a:r>
              <a:rPr lang="en-US" dirty="0"/>
              <a:t>Discovery Algorithm</a:t>
            </a:r>
          </a:p>
        </p:txBody>
      </p:sp>
      <p:sp>
        <p:nvSpPr>
          <p:cNvPr id="3" name="Content Placeholder 2">
            <a:extLst>
              <a:ext uri="{FF2B5EF4-FFF2-40B4-BE49-F238E27FC236}">
                <a16:creationId xmlns:a16="http://schemas.microsoft.com/office/drawing/2014/main" id="{035F2A6D-31C9-3C2F-57EE-3BE6EFA1090E}"/>
              </a:ext>
            </a:extLst>
          </p:cNvPr>
          <p:cNvSpPr>
            <a:spLocks noGrp="1"/>
          </p:cNvSpPr>
          <p:nvPr>
            <p:ph idx="1"/>
          </p:nvPr>
        </p:nvSpPr>
        <p:spPr>
          <a:xfrm>
            <a:off x="838199" y="1825625"/>
            <a:ext cx="10722429" cy="4351338"/>
          </a:xfrm>
        </p:spPr>
        <p:txBody>
          <a:bodyPr/>
          <a:lstStyle/>
          <a:p>
            <a:pPr marL="514350" indent="-514350">
              <a:buFont typeface="+mj-lt"/>
              <a:buAutoNum type="arabicPeriod"/>
            </a:pPr>
            <a:r>
              <a:rPr lang="en-US" dirty="0"/>
              <a:t>Run serial dictatorship (in score order) for “open” seats.</a:t>
            </a:r>
          </a:p>
          <a:p>
            <a:pPr marL="514350" indent="-514350">
              <a:buFont typeface="+mj-lt"/>
              <a:buAutoNum type="arabicPeriod"/>
            </a:pPr>
            <a:r>
              <a:rPr lang="en-US" dirty="0"/>
              <a:t>Among disadvantaged students who have not yet been assigned </a:t>
            </a:r>
            <a:r>
              <a:rPr lang="en-US" b="1" dirty="0"/>
              <a:t>and</a:t>
            </a:r>
            <a:r>
              <a:rPr lang="en-US" dirty="0"/>
              <a:t> have scores below final assigned student, run serial dictatorship for “discovery” seats.</a:t>
            </a:r>
          </a:p>
        </p:txBody>
      </p:sp>
      <p:sp>
        <p:nvSpPr>
          <p:cNvPr id="4" name="Slide Number Placeholder 3">
            <a:extLst>
              <a:ext uri="{FF2B5EF4-FFF2-40B4-BE49-F238E27FC236}">
                <a16:creationId xmlns:a16="http://schemas.microsoft.com/office/drawing/2014/main" id="{BF99F799-46A9-2A3D-7143-EA71FD496360}"/>
              </a:ext>
            </a:extLst>
          </p:cNvPr>
          <p:cNvSpPr>
            <a:spLocks noGrp="1"/>
          </p:cNvSpPr>
          <p:nvPr>
            <p:ph type="sldNum" sz="quarter" idx="12"/>
          </p:nvPr>
        </p:nvSpPr>
        <p:spPr/>
        <p:txBody>
          <a:bodyPr/>
          <a:lstStyle/>
          <a:p>
            <a:fld id="{9E969584-4773-A84E-8391-EEC4BE76D611}" type="slidenum">
              <a:rPr lang="en-US" smtClean="0"/>
              <a:t>53</a:t>
            </a:fld>
            <a:endParaRPr lang="en-US"/>
          </a:p>
        </p:txBody>
      </p:sp>
    </p:spTree>
    <p:extLst>
      <p:ext uri="{BB962C8B-B14F-4D97-AF65-F5344CB8AC3E}">
        <p14:creationId xmlns:p14="http://schemas.microsoft.com/office/powerpoint/2010/main" val="24307750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594F-AA15-1AE2-85C7-72586D7141E6}"/>
              </a:ext>
            </a:extLst>
          </p:cNvPr>
          <p:cNvSpPr>
            <a:spLocks noGrp="1"/>
          </p:cNvSpPr>
          <p:nvPr>
            <p:ph type="title"/>
          </p:nvPr>
        </p:nvSpPr>
        <p:spPr/>
        <p:txBody>
          <a:bodyPr/>
          <a:lstStyle/>
          <a:p>
            <a:r>
              <a:rPr lang="en-US" dirty="0"/>
              <a:t>Concern</a:t>
            </a:r>
          </a:p>
        </p:txBody>
      </p:sp>
      <p:sp>
        <p:nvSpPr>
          <p:cNvPr id="3" name="Content Placeholder 2">
            <a:extLst>
              <a:ext uri="{FF2B5EF4-FFF2-40B4-BE49-F238E27FC236}">
                <a16:creationId xmlns:a16="http://schemas.microsoft.com/office/drawing/2014/main" id="{315089E8-4A9F-B68A-C36F-A4AB4CD168C4}"/>
              </a:ext>
            </a:extLst>
          </p:cNvPr>
          <p:cNvSpPr>
            <a:spLocks noGrp="1"/>
          </p:cNvSpPr>
          <p:nvPr>
            <p:ph idx="1"/>
          </p:nvPr>
        </p:nvSpPr>
        <p:spPr/>
        <p:txBody>
          <a:bodyPr/>
          <a:lstStyle/>
          <a:p>
            <a:pPr marL="0" indent="0">
              <a:buNone/>
            </a:pPr>
            <a:endParaRPr lang="en-US" dirty="0"/>
          </a:p>
          <a:p>
            <a:pPr marL="0" indent="0">
              <a:buNone/>
            </a:pPr>
            <a:r>
              <a:rPr lang="en-US" dirty="0"/>
              <a:t>Justified Envy! (Unfair)</a:t>
            </a:r>
          </a:p>
          <a:p>
            <a:r>
              <a:rPr lang="en-US" dirty="0"/>
              <a:t>Getting a higher exam score could </a:t>
            </a:r>
            <a:r>
              <a:rPr lang="en-US" i="1" dirty="0"/>
              <a:t>hurt </a:t>
            </a:r>
            <a:r>
              <a:rPr lang="en-US" dirty="0"/>
              <a:t>disadvantaged students.</a:t>
            </a:r>
          </a:p>
          <a:p>
            <a:r>
              <a:rPr lang="en-US" dirty="0"/>
              <a:t>Could fill Discover seats with higher-scoring students.</a:t>
            </a:r>
          </a:p>
        </p:txBody>
      </p:sp>
      <p:sp>
        <p:nvSpPr>
          <p:cNvPr id="4" name="Slide Number Placeholder 3">
            <a:extLst>
              <a:ext uri="{FF2B5EF4-FFF2-40B4-BE49-F238E27FC236}">
                <a16:creationId xmlns:a16="http://schemas.microsoft.com/office/drawing/2014/main" id="{528A32E3-61FD-E0A4-1A1F-C8DFB07DD662}"/>
              </a:ext>
            </a:extLst>
          </p:cNvPr>
          <p:cNvSpPr>
            <a:spLocks noGrp="1"/>
          </p:cNvSpPr>
          <p:nvPr>
            <p:ph type="sldNum" sz="quarter" idx="12"/>
          </p:nvPr>
        </p:nvSpPr>
        <p:spPr/>
        <p:txBody>
          <a:bodyPr/>
          <a:lstStyle/>
          <a:p>
            <a:fld id="{9E969584-4773-A84E-8391-EEC4BE76D611}" type="slidenum">
              <a:rPr lang="en-US" smtClean="0"/>
              <a:t>54</a:t>
            </a:fld>
            <a:endParaRPr lang="en-US"/>
          </a:p>
        </p:txBody>
      </p:sp>
    </p:spTree>
    <p:extLst>
      <p:ext uri="{BB962C8B-B14F-4D97-AF65-F5344CB8AC3E}">
        <p14:creationId xmlns:p14="http://schemas.microsoft.com/office/powerpoint/2010/main" val="2068447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76DE776-FC37-A5EE-E6E2-59B6B05C4E7A}"/>
              </a:ext>
            </a:extLst>
          </p:cNvPr>
          <p:cNvGraphicFramePr>
            <a:graphicFrameLocks noGrp="1"/>
          </p:cNvGraphicFramePr>
          <p:nvPr>
            <p:ph idx="1"/>
          </p:nvPr>
        </p:nvGraphicFramePr>
        <p:xfrm>
          <a:off x="838200" y="576587"/>
          <a:ext cx="9764210" cy="4823082"/>
        </p:xfrm>
        <a:graphic>
          <a:graphicData uri="http://schemas.openxmlformats.org/drawingml/2006/table">
            <a:tbl>
              <a:tblPr/>
              <a:tblGrid>
                <a:gridCol w="7803438">
                  <a:extLst>
                    <a:ext uri="{9D8B030D-6E8A-4147-A177-3AD203B41FA5}">
                      <a16:colId xmlns:a16="http://schemas.microsoft.com/office/drawing/2014/main" val="2631691478"/>
                    </a:ext>
                  </a:extLst>
                </a:gridCol>
                <a:gridCol w="1960772">
                  <a:extLst>
                    <a:ext uri="{9D8B030D-6E8A-4147-A177-3AD203B41FA5}">
                      <a16:colId xmlns:a16="http://schemas.microsoft.com/office/drawing/2014/main" val="198740850"/>
                    </a:ext>
                  </a:extLst>
                </a:gridCol>
              </a:tblGrid>
              <a:tr h="537206">
                <a:tc>
                  <a:txBody>
                    <a:bodyPr/>
                    <a:lstStyle/>
                    <a:p>
                      <a:r>
                        <a:rPr lang="en-US" sz="2800" dirty="0">
                          <a:effectLst/>
                        </a:rPr>
                        <a:t>School</a:t>
                      </a:r>
                    </a:p>
                  </a:txBody>
                  <a:tcPr marL="31170" marR="31170" marT="18702" marB="18702" anchor="ctr">
                    <a:lnL>
                      <a:noFill/>
                    </a:lnL>
                    <a:lnR>
                      <a:noFill/>
                    </a:lnR>
                    <a:lnT>
                      <a:noFill/>
                    </a:lnT>
                    <a:lnB w="57150" cap="flat" cmpd="sng" algn="ctr">
                      <a:solidFill>
                        <a:schemeClr val="tx1"/>
                      </a:solidFill>
                      <a:prstDash val="solid"/>
                      <a:round/>
                      <a:headEnd type="none" w="med" len="med"/>
                      <a:tailEnd type="none" w="med" len="med"/>
                    </a:lnB>
                    <a:solidFill>
                      <a:srgbClr val="FFFFFF"/>
                    </a:solidFill>
                  </a:tcPr>
                </a:tc>
                <a:tc>
                  <a:txBody>
                    <a:bodyPr/>
                    <a:lstStyle/>
                    <a:p>
                      <a:r>
                        <a:rPr lang="en-US" sz="2800" dirty="0">
                          <a:effectLst/>
                        </a:rPr>
                        <a:t>2024 Cutoff</a:t>
                      </a:r>
                    </a:p>
                  </a:txBody>
                  <a:tcPr marL="31170" marR="31170" marT="18702" marB="18702" anchor="ctr">
                    <a:lnL>
                      <a:noFill/>
                    </a:lnL>
                    <a:lnR>
                      <a:noFill/>
                    </a:lnR>
                    <a:lnT>
                      <a:noFill/>
                    </a:lnT>
                    <a:lnB w="571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19721954"/>
                  </a:ext>
                </a:extLst>
              </a:tr>
              <a:tr h="392555">
                <a:tc>
                  <a:txBody>
                    <a:bodyPr/>
                    <a:lstStyle/>
                    <a:p>
                      <a:r>
                        <a:rPr lang="en-US" sz="2800" dirty="0">
                          <a:effectLst/>
                        </a:rPr>
                        <a:t>Stuyvesant High School</a:t>
                      </a:r>
                    </a:p>
                  </a:txBody>
                  <a:tcPr marL="31170" marR="31170" marT="18702" marB="18702" anchor="ctr">
                    <a:lnL>
                      <a:noFill/>
                    </a:lnL>
                    <a:lnR>
                      <a:noFill/>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effectLst/>
                        </a:rPr>
                        <a:t>561</a:t>
                      </a:r>
                    </a:p>
                  </a:txBody>
                  <a:tcPr marL="31170" marR="31170" marT="18702" marB="18702" anchor="ctr">
                    <a:lnL>
                      <a:noFill/>
                    </a:lnL>
                    <a:lnR>
                      <a:noFill/>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22896272"/>
                  </a:ext>
                </a:extLst>
              </a:tr>
              <a:tr h="794530">
                <a:tc>
                  <a:txBody>
                    <a:bodyPr/>
                    <a:lstStyle/>
                    <a:p>
                      <a:r>
                        <a:rPr lang="en-US" sz="2800" dirty="0">
                          <a:effectLst/>
                        </a:rPr>
                        <a:t>High School For Mathematics, Science And   Engineering At City College (HSMSE)</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effectLst/>
                        </a:rPr>
                        <a:t>542</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64259245"/>
                  </a:ext>
                </a:extLst>
              </a:tr>
              <a:tr h="392555">
                <a:tc>
                  <a:txBody>
                    <a:bodyPr/>
                    <a:lstStyle/>
                    <a:p>
                      <a:r>
                        <a:rPr lang="en-US" sz="2800" dirty="0">
                          <a:effectLst/>
                        </a:rPr>
                        <a:t>Staten Island Technical High School</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effectLst/>
                        </a:rPr>
                        <a:t>519</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64618706"/>
                  </a:ext>
                </a:extLst>
              </a:tr>
              <a:tr h="392555">
                <a:tc>
                  <a:txBody>
                    <a:bodyPr/>
                    <a:lstStyle/>
                    <a:p>
                      <a:r>
                        <a:rPr lang="en-US" sz="2800" dirty="0">
                          <a:effectLst/>
                        </a:rPr>
                        <a:t>The Bronx High School of Science</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effectLst/>
                        </a:rPr>
                        <a:t>526</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783374"/>
                  </a:ext>
                </a:extLst>
              </a:tr>
              <a:tr h="537206">
                <a:tc>
                  <a:txBody>
                    <a:bodyPr/>
                    <a:lstStyle/>
                    <a:p>
                      <a:r>
                        <a:rPr lang="en-US" sz="2800" dirty="0">
                          <a:effectLst/>
                        </a:rPr>
                        <a:t>Queens High School For The Sciences At York College</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effectLst/>
                        </a:rPr>
                        <a:t>524</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3500319"/>
                  </a:ext>
                </a:extLst>
              </a:tr>
              <a:tr h="537206">
                <a:tc>
                  <a:txBody>
                    <a:bodyPr/>
                    <a:lstStyle/>
                    <a:p>
                      <a:r>
                        <a:rPr lang="en-US" sz="2800" dirty="0">
                          <a:effectLst/>
                        </a:rPr>
                        <a:t>High School Of American Studies At Lehman College</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effectLst/>
                        </a:rPr>
                        <a:t>514</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56154882"/>
                  </a:ext>
                </a:extLst>
              </a:tr>
              <a:tr h="392555">
                <a:tc>
                  <a:txBody>
                    <a:bodyPr/>
                    <a:lstStyle/>
                    <a:p>
                      <a:r>
                        <a:rPr lang="en-US" sz="2800" dirty="0">
                          <a:effectLst/>
                        </a:rPr>
                        <a:t>Brooklyn Technical High School</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effectLst/>
                        </a:rPr>
                        <a:t>507</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92775198"/>
                  </a:ext>
                </a:extLst>
              </a:tr>
              <a:tr h="392555">
                <a:tc>
                  <a:txBody>
                    <a:bodyPr/>
                    <a:lstStyle/>
                    <a:p>
                      <a:r>
                        <a:rPr lang="en-US" sz="2800" dirty="0">
                          <a:effectLst/>
                        </a:rPr>
                        <a:t>The Brooklyn Latin School</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effectLst/>
                        </a:rPr>
                        <a:t>492</a:t>
                      </a:r>
                    </a:p>
                  </a:txBody>
                  <a:tcPr marL="31170" marR="31170" marT="18702" marB="18702"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60943784"/>
                  </a:ext>
                </a:extLst>
              </a:tr>
            </a:tbl>
          </a:graphicData>
        </a:graphic>
      </p:graphicFrame>
      <p:sp>
        <p:nvSpPr>
          <p:cNvPr id="4" name="Slide Number Placeholder 3">
            <a:extLst>
              <a:ext uri="{FF2B5EF4-FFF2-40B4-BE49-F238E27FC236}">
                <a16:creationId xmlns:a16="http://schemas.microsoft.com/office/drawing/2014/main" id="{8F6AEDDB-C6B6-B526-0430-DC95DC7C5301}"/>
              </a:ext>
            </a:extLst>
          </p:cNvPr>
          <p:cNvSpPr>
            <a:spLocks noGrp="1"/>
          </p:cNvSpPr>
          <p:nvPr>
            <p:ph type="sldNum" sz="quarter" idx="12"/>
          </p:nvPr>
        </p:nvSpPr>
        <p:spPr/>
        <p:txBody>
          <a:bodyPr/>
          <a:lstStyle/>
          <a:p>
            <a:fld id="{9E969584-4773-A84E-8391-EEC4BE76D611}" type="slidenum">
              <a:rPr lang="en-US" smtClean="0"/>
              <a:t>55</a:t>
            </a:fld>
            <a:endParaRPr lang="en-US"/>
          </a:p>
        </p:txBody>
      </p:sp>
      <p:sp>
        <p:nvSpPr>
          <p:cNvPr id="7" name="TextBox 6">
            <a:extLst>
              <a:ext uri="{FF2B5EF4-FFF2-40B4-BE49-F238E27FC236}">
                <a16:creationId xmlns:a16="http://schemas.microsoft.com/office/drawing/2014/main" id="{FD044962-AC9B-6C99-43C0-4E643E3FEA8D}"/>
              </a:ext>
            </a:extLst>
          </p:cNvPr>
          <p:cNvSpPr txBox="1"/>
          <p:nvPr/>
        </p:nvSpPr>
        <p:spPr>
          <a:xfrm>
            <a:off x="838200" y="5479492"/>
            <a:ext cx="9972554" cy="369332"/>
          </a:xfrm>
          <a:prstGeom prst="rect">
            <a:avLst/>
          </a:prstGeom>
          <a:noFill/>
        </p:spPr>
        <p:txBody>
          <a:bodyPr wrap="square">
            <a:spAutoFit/>
          </a:bodyPr>
          <a:lstStyle/>
          <a:p>
            <a:r>
              <a:rPr lang="en-US" b="1" dirty="0"/>
              <a:t>Source: </a:t>
            </a:r>
            <a:r>
              <a:rPr lang="en-US" dirty="0"/>
              <a:t>https://</a:t>
            </a:r>
            <a:r>
              <a:rPr lang="en-US" dirty="0" err="1"/>
              <a:t>www.schools.nyc.gov</a:t>
            </a:r>
            <a:r>
              <a:rPr lang="en-US" dirty="0"/>
              <a:t>/enrollment/enroll-grade-by-grade/specialized-high-schools</a:t>
            </a:r>
          </a:p>
        </p:txBody>
      </p:sp>
      <p:sp>
        <p:nvSpPr>
          <p:cNvPr id="8" name="TextBox 7">
            <a:extLst>
              <a:ext uri="{FF2B5EF4-FFF2-40B4-BE49-F238E27FC236}">
                <a16:creationId xmlns:a16="http://schemas.microsoft.com/office/drawing/2014/main" id="{8C3CF2D9-D728-BB7F-979B-55D15B33E295}"/>
              </a:ext>
            </a:extLst>
          </p:cNvPr>
          <p:cNvSpPr txBox="1"/>
          <p:nvPr/>
        </p:nvSpPr>
        <p:spPr>
          <a:xfrm>
            <a:off x="838200" y="6094740"/>
            <a:ext cx="9827755" cy="523220"/>
          </a:xfrm>
          <a:prstGeom prst="rect">
            <a:avLst/>
          </a:prstGeom>
          <a:noFill/>
        </p:spPr>
        <p:txBody>
          <a:bodyPr wrap="none" rtlCol="0">
            <a:spAutoFit/>
          </a:bodyPr>
          <a:lstStyle/>
          <a:p>
            <a:r>
              <a:rPr lang="en-US" sz="2800" dirty="0"/>
              <a:t>Only students with scores &lt; 492 eligible for the Discover program.</a:t>
            </a:r>
          </a:p>
        </p:txBody>
      </p:sp>
    </p:spTree>
    <p:extLst>
      <p:ext uri="{BB962C8B-B14F-4D97-AF65-F5344CB8AC3E}">
        <p14:creationId xmlns:p14="http://schemas.microsoft.com/office/powerpoint/2010/main" val="2232261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3FFA-950A-BD69-6FED-6C93656C305B}"/>
              </a:ext>
            </a:extLst>
          </p:cNvPr>
          <p:cNvSpPr>
            <a:spLocks noGrp="1"/>
          </p:cNvSpPr>
          <p:nvPr>
            <p:ph type="title"/>
          </p:nvPr>
        </p:nvSpPr>
        <p:spPr/>
        <p:txBody>
          <a:bodyPr/>
          <a:lstStyle/>
          <a:p>
            <a:r>
              <a:rPr lang="en-US" dirty="0"/>
              <a:t>Alternative Proposals</a:t>
            </a:r>
          </a:p>
        </p:txBody>
      </p:sp>
      <p:sp>
        <p:nvSpPr>
          <p:cNvPr id="3" name="Content Placeholder 2">
            <a:extLst>
              <a:ext uri="{FF2B5EF4-FFF2-40B4-BE49-F238E27FC236}">
                <a16:creationId xmlns:a16="http://schemas.microsoft.com/office/drawing/2014/main" id="{C9966133-5217-11A9-93CA-16C7CBA75836}"/>
              </a:ext>
            </a:extLst>
          </p:cNvPr>
          <p:cNvSpPr>
            <a:spLocks noGrp="1"/>
          </p:cNvSpPr>
          <p:nvPr>
            <p:ph idx="1"/>
          </p:nvPr>
        </p:nvSpPr>
        <p:spPr>
          <a:xfrm>
            <a:off x="830037" y="1601420"/>
            <a:ext cx="10771415" cy="4351338"/>
          </a:xfrm>
        </p:spPr>
        <p:txBody>
          <a:bodyPr/>
          <a:lstStyle/>
          <a:p>
            <a:pPr marL="514350" indent="-514350">
              <a:buAutoNum type="arabicPeriod"/>
            </a:pPr>
            <a:r>
              <a:rPr lang="en-US" dirty="0"/>
              <a:t>Student-proposing DA. Schools use </a:t>
            </a:r>
            <a:r>
              <a:rPr lang="en-US" b="1" dirty="0"/>
              <a:t>minimum guarantee </a:t>
            </a:r>
            <a:r>
              <a:rPr lang="en-US" dirty="0"/>
              <a:t>reserves.</a:t>
            </a:r>
          </a:p>
          <a:p>
            <a:pPr marL="514350" indent="-514350">
              <a:buFont typeface="Arial" panose="020B0604020202020204" pitchFamily="34" charset="0"/>
              <a:buAutoNum type="arabicPeriod"/>
            </a:pPr>
            <a:r>
              <a:rPr lang="en-US" dirty="0"/>
              <a:t>Student-proposing DA. Schools use </a:t>
            </a:r>
            <a:r>
              <a:rPr lang="en-US" b="1" dirty="0"/>
              <a:t>over and above </a:t>
            </a:r>
            <a:r>
              <a:rPr lang="en-US" dirty="0"/>
              <a:t>reserves.</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3011AE64-EA3C-6266-B3B3-93917853837D}"/>
              </a:ext>
            </a:extLst>
          </p:cNvPr>
          <p:cNvSpPr>
            <a:spLocks noGrp="1"/>
          </p:cNvSpPr>
          <p:nvPr>
            <p:ph type="sldNum" sz="quarter" idx="12"/>
          </p:nvPr>
        </p:nvSpPr>
        <p:spPr/>
        <p:txBody>
          <a:bodyPr/>
          <a:lstStyle/>
          <a:p>
            <a:fld id="{9E969584-4773-A84E-8391-EEC4BE76D611}" type="slidenum">
              <a:rPr lang="en-US" smtClean="0"/>
              <a:t>56</a:t>
            </a:fld>
            <a:endParaRPr lang="en-US"/>
          </a:p>
        </p:txBody>
      </p:sp>
      <p:graphicFrame>
        <p:nvGraphicFramePr>
          <p:cNvPr id="5" name="Content Placeholder 4">
            <a:extLst>
              <a:ext uri="{FF2B5EF4-FFF2-40B4-BE49-F238E27FC236}">
                <a16:creationId xmlns:a16="http://schemas.microsoft.com/office/drawing/2014/main" id="{07A58ED9-1831-5F62-B17A-6A496596590C}"/>
              </a:ext>
            </a:extLst>
          </p:cNvPr>
          <p:cNvGraphicFramePr>
            <a:graphicFrameLocks/>
          </p:cNvGraphicFramePr>
          <p:nvPr/>
        </p:nvGraphicFramePr>
        <p:xfrm>
          <a:off x="838199" y="3790484"/>
          <a:ext cx="7764240" cy="13716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517616">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17616">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solidFill>
                      <a:schemeClr val="accent2"/>
                    </a:solidFill>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solidFill>
                      <a:schemeClr val="accent2"/>
                    </a:solidFill>
                  </a:tcPr>
                </a:tc>
                <a:tc>
                  <a:txBody>
                    <a:bodyPr/>
                    <a:lstStyle/>
                    <a:p>
                      <a:pPr algn="ctr"/>
                      <a:r>
                        <a:rPr lang="en-US" sz="2400" dirty="0"/>
                        <a:t>7</a:t>
                      </a:r>
                    </a:p>
                  </a:txBody>
                  <a:tcPr/>
                </a:tc>
                <a:tc>
                  <a:txBody>
                    <a:bodyPr/>
                    <a:lstStyle/>
                    <a:p>
                      <a:pPr algn="ctr"/>
                      <a:r>
                        <a:rPr lang="en-US" sz="2400" dirty="0"/>
                        <a:t>8</a:t>
                      </a:r>
                    </a:p>
                  </a:txBody>
                  <a:tcPr>
                    <a:solidFill>
                      <a:schemeClr val="accent2"/>
                    </a:solidFill>
                  </a:tcPr>
                </a:tc>
                <a:tc>
                  <a:txBody>
                    <a:bodyPr/>
                    <a:lstStyle/>
                    <a:p>
                      <a:pPr algn="ctr"/>
                      <a:r>
                        <a:rPr lang="en-US" sz="2400" dirty="0"/>
                        <a:t>9</a:t>
                      </a:r>
                    </a:p>
                  </a:txBody>
                  <a:tcPr>
                    <a:solidFill>
                      <a:schemeClr val="accent5"/>
                    </a:solidFill>
                  </a:tcPr>
                </a:tc>
                <a:tc>
                  <a:txBody>
                    <a:bodyPr/>
                    <a:lstStyle/>
                    <a:p>
                      <a:pPr algn="ctr"/>
                      <a:r>
                        <a:rPr lang="en-US" sz="2400" dirty="0"/>
                        <a:t>10</a:t>
                      </a:r>
                    </a:p>
                  </a:txBody>
                  <a:tcPr/>
                </a:tc>
                <a:tc>
                  <a:txBody>
                    <a:bodyPr/>
                    <a:lstStyle/>
                    <a:p>
                      <a:pPr algn="ctr"/>
                      <a:r>
                        <a:rPr lang="en-US" sz="2400" dirty="0"/>
                        <a:t>11</a:t>
                      </a:r>
                    </a:p>
                  </a:txBody>
                  <a:tcPr>
                    <a:solidFill>
                      <a:schemeClr val="accent2"/>
                    </a:solidFill>
                  </a:tcPr>
                </a:tc>
                <a:tc>
                  <a:txBody>
                    <a:bodyPr/>
                    <a:lstStyle/>
                    <a:p>
                      <a:pPr algn="ctr"/>
                      <a:r>
                        <a:rPr lang="en-US" sz="2400" dirty="0"/>
                        <a:t>12</a:t>
                      </a:r>
                    </a:p>
                  </a:txBody>
                  <a:tcPr/>
                </a:tc>
                <a:tc>
                  <a:txBody>
                    <a:bodyPr/>
                    <a:lstStyle/>
                    <a:p>
                      <a:pPr algn="ctr"/>
                      <a:r>
                        <a:rPr lang="en-US" sz="2400" dirty="0"/>
                        <a:t>13</a:t>
                      </a:r>
                    </a:p>
                  </a:txBody>
                  <a:tcPr/>
                </a:tc>
                <a:tc>
                  <a:txBody>
                    <a:bodyPr/>
                    <a:lstStyle/>
                    <a:p>
                      <a:pPr algn="ctr"/>
                      <a:r>
                        <a:rPr lang="en-US" sz="2400" dirty="0"/>
                        <a:t>14</a:t>
                      </a:r>
                    </a:p>
                  </a:txBody>
                  <a:tcPr>
                    <a:solidFill>
                      <a:schemeClr val="accent2"/>
                    </a:solidFill>
                  </a:tcPr>
                </a:tc>
                <a:tc>
                  <a:txBody>
                    <a:bodyPr/>
                    <a:lstStyle/>
                    <a:p>
                      <a:pPr algn="ctr"/>
                      <a:r>
                        <a:rPr lang="en-US" sz="2400" dirty="0"/>
                        <a:t>15</a:t>
                      </a:r>
                    </a:p>
                  </a:txBody>
                  <a:tcPr>
                    <a:solidFill>
                      <a:schemeClr val="accent2"/>
                    </a:solidFill>
                  </a:tcPr>
                </a:tc>
                <a:extLst>
                  <a:ext uri="{0D108BD9-81ED-4DB2-BD59-A6C34878D82A}">
                    <a16:rowId xmlns:a16="http://schemas.microsoft.com/office/drawing/2014/main" val="3655626729"/>
                  </a:ext>
                </a:extLst>
              </a:tr>
              <a:tr h="370840">
                <a:tc>
                  <a:txBody>
                    <a:bodyPr/>
                    <a:lstStyle/>
                    <a:p>
                      <a:pPr algn="ctr"/>
                      <a:r>
                        <a:rPr lang="en-US" sz="2400" dirty="0"/>
                        <a:t>A</a:t>
                      </a:r>
                    </a:p>
                  </a:txBody>
                  <a:tcPr/>
                </a:tc>
                <a:tc>
                  <a:txBody>
                    <a:bodyPr/>
                    <a:lstStyle/>
                    <a:p>
                      <a:pPr algn="ctr"/>
                      <a:r>
                        <a:rPr lang="en-US" sz="2400" dirty="0"/>
                        <a:t>A</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tc>
                <a:extLst>
                  <a:ext uri="{0D108BD9-81ED-4DB2-BD59-A6C34878D82A}">
                    <a16:rowId xmlns:a16="http://schemas.microsoft.com/office/drawing/2014/main" val="3664111827"/>
                  </a:ext>
                </a:extLst>
              </a:tr>
              <a:tr h="370840">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extLst>
                  <a:ext uri="{0D108BD9-81ED-4DB2-BD59-A6C34878D82A}">
                    <a16:rowId xmlns:a16="http://schemas.microsoft.com/office/drawing/2014/main" val="634186867"/>
                  </a:ext>
                </a:extLst>
              </a:tr>
            </a:tbl>
          </a:graphicData>
        </a:graphic>
      </p:graphicFrame>
      <p:sp>
        <p:nvSpPr>
          <p:cNvPr id="6" name="TextBox 5">
            <a:extLst>
              <a:ext uri="{FF2B5EF4-FFF2-40B4-BE49-F238E27FC236}">
                <a16:creationId xmlns:a16="http://schemas.microsoft.com/office/drawing/2014/main" id="{A72629AA-483C-7102-94BB-8F9BE025A170}"/>
              </a:ext>
            </a:extLst>
          </p:cNvPr>
          <p:cNvSpPr txBox="1"/>
          <p:nvPr/>
        </p:nvSpPr>
        <p:spPr>
          <a:xfrm>
            <a:off x="8743951" y="3777089"/>
            <a:ext cx="3091359" cy="1384995"/>
          </a:xfrm>
          <a:prstGeom prst="rect">
            <a:avLst/>
          </a:prstGeom>
          <a:noFill/>
        </p:spPr>
        <p:txBody>
          <a:bodyPr wrap="none" rtlCol="0">
            <a:spAutoFit/>
          </a:bodyPr>
          <a:lstStyle/>
          <a:p>
            <a:r>
              <a:rPr lang="en-US" sz="2800" dirty="0"/>
              <a:t>3 Schools. Each has:</a:t>
            </a:r>
          </a:p>
          <a:p>
            <a:pPr marL="285750" indent="-285750">
              <a:buFont typeface="Arial" panose="020B0604020202020204" pitchFamily="34" charset="0"/>
              <a:buChar char="•"/>
            </a:pPr>
            <a:r>
              <a:rPr lang="en-US" sz="2800" dirty="0"/>
              <a:t>2 open seats</a:t>
            </a:r>
          </a:p>
          <a:p>
            <a:pPr marL="285750" indent="-285750">
              <a:buFont typeface="Arial" panose="020B0604020202020204" pitchFamily="34" charset="0"/>
              <a:buChar char="•"/>
            </a:pPr>
            <a:r>
              <a:rPr lang="en-US" sz="2800" dirty="0"/>
              <a:t>1 discover seat</a:t>
            </a:r>
          </a:p>
        </p:txBody>
      </p:sp>
      <p:sp>
        <p:nvSpPr>
          <p:cNvPr id="7" name="TextBox 6">
            <a:extLst>
              <a:ext uri="{FF2B5EF4-FFF2-40B4-BE49-F238E27FC236}">
                <a16:creationId xmlns:a16="http://schemas.microsoft.com/office/drawing/2014/main" id="{260D7F3E-E431-7A5B-53BB-E85BD7BFC077}"/>
              </a:ext>
            </a:extLst>
          </p:cNvPr>
          <p:cNvSpPr txBox="1"/>
          <p:nvPr/>
        </p:nvSpPr>
        <p:spPr>
          <a:xfrm>
            <a:off x="830037" y="2836377"/>
            <a:ext cx="7054560" cy="954107"/>
          </a:xfrm>
          <a:prstGeom prst="rect">
            <a:avLst/>
          </a:prstGeom>
          <a:noFill/>
        </p:spPr>
        <p:txBody>
          <a:bodyPr wrap="none" rtlCol="0">
            <a:spAutoFit/>
          </a:bodyPr>
          <a:lstStyle/>
          <a:p>
            <a:r>
              <a:rPr lang="en-US" sz="2800" dirty="0"/>
              <a:t>Student 1 has highest score, student 15 lowest.</a:t>
            </a:r>
          </a:p>
          <a:p>
            <a:r>
              <a:rPr lang="en-US" sz="2800" dirty="0"/>
              <a:t>Students in orange are “disadvantaged.”</a:t>
            </a:r>
          </a:p>
        </p:txBody>
      </p:sp>
      <p:sp>
        <p:nvSpPr>
          <p:cNvPr id="8" name="TextBox 7">
            <a:extLst>
              <a:ext uri="{FF2B5EF4-FFF2-40B4-BE49-F238E27FC236}">
                <a16:creationId xmlns:a16="http://schemas.microsoft.com/office/drawing/2014/main" id="{180DBE8B-F87A-57E2-B69E-3C6CA265565C}"/>
              </a:ext>
            </a:extLst>
          </p:cNvPr>
          <p:cNvSpPr txBox="1"/>
          <p:nvPr/>
        </p:nvSpPr>
        <p:spPr>
          <a:xfrm>
            <a:off x="838199" y="5336480"/>
            <a:ext cx="8346620" cy="1384995"/>
          </a:xfrm>
          <a:prstGeom prst="rect">
            <a:avLst/>
          </a:prstGeom>
          <a:solidFill>
            <a:schemeClr val="accent4"/>
          </a:solidFill>
        </p:spPr>
        <p:txBody>
          <a:bodyPr wrap="square" rtlCol="0">
            <a:spAutoFit/>
          </a:bodyPr>
          <a:lstStyle/>
          <a:p>
            <a:r>
              <a:rPr lang="en-US" sz="2800" dirty="0"/>
              <a:t>What is the outcome under proposal #1? </a:t>
            </a:r>
          </a:p>
          <a:p>
            <a:r>
              <a:rPr lang="en-US" sz="2800" dirty="0"/>
              <a:t>What is the outcome under proposal #2?</a:t>
            </a:r>
          </a:p>
          <a:p>
            <a:r>
              <a:rPr lang="en-US" sz="2800" dirty="0"/>
              <a:t>Which proposal is better for disadvantaged students? </a:t>
            </a:r>
          </a:p>
        </p:txBody>
      </p:sp>
    </p:spTree>
    <p:extLst>
      <p:ext uri="{BB962C8B-B14F-4D97-AF65-F5344CB8AC3E}">
        <p14:creationId xmlns:p14="http://schemas.microsoft.com/office/powerpoint/2010/main" val="305851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0076-607B-5100-364D-CBF42E0D5B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BCEBE7-7FD0-C23E-0800-8E8A8CB10C22}"/>
              </a:ext>
            </a:extLst>
          </p:cNvPr>
          <p:cNvSpPr>
            <a:spLocks noGrp="1"/>
          </p:cNvSpPr>
          <p:nvPr>
            <p:ph idx="1"/>
          </p:nvPr>
        </p:nvSpPr>
        <p:spPr>
          <a:xfrm>
            <a:off x="838200" y="1825625"/>
            <a:ext cx="7772400" cy="560602"/>
          </a:xfrm>
        </p:spPr>
        <p:txBody>
          <a:bodyPr/>
          <a:lstStyle/>
          <a:p>
            <a:pPr marL="0" indent="0">
              <a:buNone/>
            </a:pPr>
            <a:r>
              <a:rPr lang="en-US" dirty="0"/>
              <a:t>Minimum Guarantee Reserves:</a:t>
            </a:r>
          </a:p>
          <a:p>
            <a:pPr marL="0" indent="0">
              <a:buNone/>
            </a:pPr>
            <a:endParaRPr lang="en-US" dirty="0"/>
          </a:p>
        </p:txBody>
      </p:sp>
      <p:sp>
        <p:nvSpPr>
          <p:cNvPr id="4" name="Slide Number Placeholder 3">
            <a:extLst>
              <a:ext uri="{FF2B5EF4-FFF2-40B4-BE49-F238E27FC236}">
                <a16:creationId xmlns:a16="http://schemas.microsoft.com/office/drawing/2014/main" id="{98693909-E870-5DB0-24FC-C59447E2E364}"/>
              </a:ext>
            </a:extLst>
          </p:cNvPr>
          <p:cNvSpPr>
            <a:spLocks noGrp="1"/>
          </p:cNvSpPr>
          <p:nvPr>
            <p:ph type="sldNum" sz="quarter" idx="12"/>
          </p:nvPr>
        </p:nvSpPr>
        <p:spPr/>
        <p:txBody>
          <a:bodyPr/>
          <a:lstStyle/>
          <a:p>
            <a:fld id="{9E969584-4773-A84E-8391-EEC4BE76D611}" type="slidenum">
              <a:rPr lang="en-US" smtClean="0"/>
              <a:t>57</a:t>
            </a:fld>
            <a:endParaRPr lang="en-US"/>
          </a:p>
        </p:txBody>
      </p:sp>
      <p:graphicFrame>
        <p:nvGraphicFramePr>
          <p:cNvPr id="5" name="Content Placeholder 4">
            <a:extLst>
              <a:ext uri="{FF2B5EF4-FFF2-40B4-BE49-F238E27FC236}">
                <a16:creationId xmlns:a16="http://schemas.microsoft.com/office/drawing/2014/main" id="{2F7BABAA-2423-116B-6B1D-3999569E9F3C}"/>
              </a:ext>
            </a:extLst>
          </p:cNvPr>
          <p:cNvGraphicFramePr>
            <a:graphicFrameLocks/>
          </p:cNvGraphicFramePr>
          <p:nvPr/>
        </p:nvGraphicFramePr>
        <p:xfrm>
          <a:off x="846360" y="2386227"/>
          <a:ext cx="7764240" cy="13716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517616">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17616">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solidFill>
                      <a:schemeClr val="accent2"/>
                    </a:solidFill>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solidFill>
                      <a:schemeClr val="accent2"/>
                    </a:solidFill>
                  </a:tcPr>
                </a:tc>
                <a:tc>
                  <a:txBody>
                    <a:bodyPr/>
                    <a:lstStyle/>
                    <a:p>
                      <a:pPr algn="ctr"/>
                      <a:r>
                        <a:rPr lang="en-US" sz="2400" dirty="0"/>
                        <a:t>7</a:t>
                      </a:r>
                    </a:p>
                  </a:txBody>
                  <a:tcPr/>
                </a:tc>
                <a:tc>
                  <a:txBody>
                    <a:bodyPr/>
                    <a:lstStyle/>
                    <a:p>
                      <a:pPr algn="ctr"/>
                      <a:r>
                        <a:rPr lang="en-US" sz="2400" dirty="0"/>
                        <a:t>8</a:t>
                      </a:r>
                    </a:p>
                  </a:txBody>
                  <a:tcPr>
                    <a:solidFill>
                      <a:schemeClr val="accent2"/>
                    </a:solidFill>
                  </a:tcPr>
                </a:tc>
                <a:tc>
                  <a:txBody>
                    <a:bodyPr/>
                    <a:lstStyle/>
                    <a:p>
                      <a:pPr algn="ctr"/>
                      <a:r>
                        <a:rPr lang="en-US" sz="2400" dirty="0"/>
                        <a:t>9</a:t>
                      </a:r>
                    </a:p>
                  </a:txBody>
                  <a:tcPr>
                    <a:solidFill>
                      <a:schemeClr val="accent5"/>
                    </a:solidFill>
                  </a:tcPr>
                </a:tc>
                <a:tc>
                  <a:txBody>
                    <a:bodyPr/>
                    <a:lstStyle/>
                    <a:p>
                      <a:pPr algn="ctr"/>
                      <a:r>
                        <a:rPr lang="en-US" sz="2400" dirty="0"/>
                        <a:t>10</a:t>
                      </a:r>
                    </a:p>
                  </a:txBody>
                  <a:tcPr/>
                </a:tc>
                <a:tc>
                  <a:txBody>
                    <a:bodyPr/>
                    <a:lstStyle/>
                    <a:p>
                      <a:pPr algn="ctr"/>
                      <a:r>
                        <a:rPr lang="en-US" sz="2400" dirty="0"/>
                        <a:t>11</a:t>
                      </a:r>
                    </a:p>
                  </a:txBody>
                  <a:tcPr>
                    <a:solidFill>
                      <a:schemeClr val="accent2"/>
                    </a:solidFill>
                  </a:tcPr>
                </a:tc>
                <a:tc>
                  <a:txBody>
                    <a:bodyPr/>
                    <a:lstStyle/>
                    <a:p>
                      <a:pPr algn="ctr"/>
                      <a:r>
                        <a:rPr lang="en-US" sz="2400" dirty="0"/>
                        <a:t>12</a:t>
                      </a:r>
                    </a:p>
                  </a:txBody>
                  <a:tcPr/>
                </a:tc>
                <a:tc>
                  <a:txBody>
                    <a:bodyPr/>
                    <a:lstStyle/>
                    <a:p>
                      <a:pPr algn="ctr"/>
                      <a:r>
                        <a:rPr lang="en-US" sz="2400" dirty="0"/>
                        <a:t>13</a:t>
                      </a:r>
                    </a:p>
                  </a:txBody>
                  <a:tcPr/>
                </a:tc>
                <a:tc>
                  <a:txBody>
                    <a:bodyPr/>
                    <a:lstStyle/>
                    <a:p>
                      <a:pPr algn="ctr"/>
                      <a:r>
                        <a:rPr lang="en-US" sz="2400" dirty="0"/>
                        <a:t>14</a:t>
                      </a:r>
                    </a:p>
                  </a:txBody>
                  <a:tcPr>
                    <a:solidFill>
                      <a:schemeClr val="accent2"/>
                    </a:solidFill>
                  </a:tcPr>
                </a:tc>
                <a:tc>
                  <a:txBody>
                    <a:bodyPr/>
                    <a:lstStyle/>
                    <a:p>
                      <a:pPr algn="ctr"/>
                      <a:r>
                        <a:rPr lang="en-US" sz="2400" dirty="0"/>
                        <a:t>15</a:t>
                      </a:r>
                    </a:p>
                  </a:txBody>
                  <a:tcPr>
                    <a:solidFill>
                      <a:schemeClr val="accent2"/>
                    </a:solidFill>
                  </a:tcPr>
                </a:tc>
                <a:extLst>
                  <a:ext uri="{0D108BD9-81ED-4DB2-BD59-A6C34878D82A}">
                    <a16:rowId xmlns:a16="http://schemas.microsoft.com/office/drawing/2014/main" val="3655626729"/>
                  </a:ext>
                </a:extLst>
              </a:tr>
              <a:tr h="370840">
                <a:tc>
                  <a:txBody>
                    <a:bodyPr/>
                    <a:lstStyle/>
                    <a:p>
                      <a:pPr algn="ctr"/>
                      <a:r>
                        <a:rPr lang="en-US" sz="2400" dirty="0"/>
                        <a:t>A</a:t>
                      </a:r>
                    </a:p>
                  </a:txBody>
                  <a:tcPr>
                    <a:solidFill>
                      <a:schemeClr val="accent6">
                        <a:lumMod val="20000"/>
                        <a:lumOff val="80000"/>
                      </a:schemeClr>
                    </a:solidFill>
                  </a:tcPr>
                </a:tc>
                <a:tc>
                  <a:txBody>
                    <a:bodyPr/>
                    <a:lstStyle/>
                    <a:p>
                      <a:pPr algn="ctr"/>
                      <a:r>
                        <a:rPr lang="en-US" sz="2400" dirty="0"/>
                        <a:t>A</a:t>
                      </a:r>
                    </a:p>
                  </a:txBody>
                  <a:tcPr>
                    <a:solidFill>
                      <a:schemeClr val="accent6">
                        <a:lumMod val="20000"/>
                        <a:lumOff val="80000"/>
                      </a:schemeClr>
                    </a:solidFill>
                  </a:tcPr>
                </a:tc>
                <a:tc>
                  <a:txBody>
                    <a:bodyPr/>
                    <a:lstStyle/>
                    <a:p>
                      <a:pPr algn="ctr"/>
                      <a:r>
                        <a:rPr lang="en-US" sz="2400" dirty="0"/>
                        <a:t>A</a:t>
                      </a:r>
                    </a:p>
                  </a:txBody>
                  <a:tcPr>
                    <a:solidFill>
                      <a:schemeClr val="accent6">
                        <a:lumMod val="20000"/>
                        <a:lumOff val="80000"/>
                      </a:schemeClr>
                    </a:solidFill>
                  </a:tcPr>
                </a:tc>
                <a:tc>
                  <a:txBody>
                    <a:bodyPr/>
                    <a:lstStyle/>
                    <a:p>
                      <a:pPr algn="ctr"/>
                      <a:r>
                        <a:rPr lang="en-US" sz="2400" dirty="0"/>
                        <a:t>B</a:t>
                      </a:r>
                    </a:p>
                  </a:txBody>
                  <a:tcPr>
                    <a:solidFill>
                      <a:schemeClr val="accent6">
                        <a:lumMod val="20000"/>
                        <a:lumOff val="80000"/>
                      </a:schemeClr>
                    </a:solidFill>
                  </a:tcPr>
                </a:tc>
                <a:tc>
                  <a:txBody>
                    <a:bodyPr/>
                    <a:lstStyle/>
                    <a:p>
                      <a:pPr algn="ctr"/>
                      <a:r>
                        <a:rPr lang="en-US" sz="2400" dirty="0"/>
                        <a:t>A</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tc>
                  <a:txBody>
                    <a:bodyPr/>
                    <a:lstStyle/>
                    <a:p>
                      <a:pPr algn="ctr"/>
                      <a:r>
                        <a:rPr lang="en-US" sz="2400" dirty="0"/>
                        <a:t>C</a:t>
                      </a:r>
                    </a:p>
                  </a:txBody>
                  <a:tcPr>
                    <a:solidFill>
                      <a:schemeClr val="accent6">
                        <a:lumMod val="20000"/>
                        <a:lumOff val="80000"/>
                      </a:schemeClr>
                    </a:solidFill>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tc>
                <a:extLst>
                  <a:ext uri="{0D108BD9-81ED-4DB2-BD59-A6C34878D82A}">
                    <a16:rowId xmlns:a16="http://schemas.microsoft.com/office/drawing/2014/main" val="3664111827"/>
                  </a:ext>
                </a:extLst>
              </a:tr>
              <a:tr h="370840">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B</a:t>
                      </a:r>
                    </a:p>
                  </a:txBody>
                  <a:tcPr>
                    <a:solidFill>
                      <a:schemeClr val="accent6">
                        <a:lumMod val="20000"/>
                        <a:lumOff val="80000"/>
                      </a:schemeClr>
                    </a:solidFill>
                  </a:tcPr>
                </a:tc>
                <a:tc>
                  <a:txBody>
                    <a:bodyPr/>
                    <a:lstStyle/>
                    <a:p>
                      <a:pPr algn="ctr"/>
                      <a:r>
                        <a:rPr lang="en-US" sz="2400" dirty="0"/>
                        <a:t>B</a:t>
                      </a:r>
                    </a:p>
                  </a:txBody>
                  <a:tcPr>
                    <a:solidFill>
                      <a:schemeClr val="accent6">
                        <a:lumMod val="20000"/>
                        <a:lumOff val="80000"/>
                      </a:schemeClr>
                    </a:solidFill>
                  </a:tcPr>
                </a:tc>
                <a:tc>
                  <a:txBody>
                    <a:bodyPr/>
                    <a:lstStyle/>
                    <a:p>
                      <a:pPr algn="ctr"/>
                      <a:r>
                        <a:rPr lang="en-US" sz="2400" dirty="0"/>
                        <a:t>C</a:t>
                      </a:r>
                    </a:p>
                  </a:txBody>
                  <a:tcPr>
                    <a:solidFill>
                      <a:schemeClr val="accent6">
                        <a:lumMod val="20000"/>
                        <a:lumOff val="80000"/>
                      </a:schemeClr>
                    </a:solidFill>
                  </a:tcPr>
                </a:tc>
                <a:tc>
                  <a:txBody>
                    <a:bodyPr/>
                    <a:lstStyle/>
                    <a:p>
                      <a:pPr algn="ctr"/>
                      <a:r>
                        <a:rPr lang="en-US" sz="2400" dirty="0"/>
                        <a:t>C</a:t>
                      </a:r>
                    </a:p>
                  </a:txBody>
                  <a:tcPr>
                    <a:solidFill>
                      <a:schemeClr val="accent6">
                        <a:lumMod val="20000"/>
                        <a:lumOff val="80000"/>
                      </a:schemeClr>
                    </a:solidFill>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extLst>
                  <a:ext uri="{0D108BD9-81ED-4DB2-BD59-A6C34878D82A}">
                    <a16:rowId xmlns:a16="http://schemas.microsoft.com/office/drawing/2014/main" val="634186867"/>
                  </a:ext>
                </a:extLst>
              </a:tr>
            </a:tbl>
          </a:graphicData>
        </a:graphic>
      </p:graphicFrame>
      <p:graphicFrame>
        <p:nvGraphicFramePr>
          <p:cNvPr id="6" name="Content Placeholder 4">
            <a:extLst>
              <a:ext uri="{FF2B5EF4-FFF2-40B4-BE49-F238E27FC236}">
                <a16:creationId xmlns:a16="http://schemas.microsoft.com/office/drawing/2014/main" id="{B13A1B45-5461-225F-0068-3AC5ACA6824B}"/>
              </a:ext>
            </a:extLst>
          </p:cNvPr>
          <p:cNvGraphicFramePr>
            <a:graphicFrameLocks/>
          </p:cNvGraphicFramePr>
          <p:nvPr/>
        </p:nvGraphicFramePr>
        <p:xfrm>
          <a:off x="838200" y="4805363"/>
          <a:ext cx="7764240" cy="13716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517616">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17616">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solidFill>
                      <a:schemeClr val="accent2"/>
                    </a:solidFill>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solidFill>
                      <a:schemeClr val="accent2"/>
                    </a:solidFill>
                  </a:tcPr>
                </a:tc>
                <a:tc>
                  <a:txBody>
                    <a:bodyPr/>
                    <a:lstStyle/>
                    <a:p>
                      <a:pPr algn="ctr"/>
                      <a:r>
                        <a:rPr lang="en-US" sz="2400" dirty="0"/>
                        <a:t>7</a:t>
                      </a:r>
                    </a:p>
                  </a:txBody>
                  <a:tcPr/>
                </a:tc>
                <a:tc>
                  <a:txBody>
                    <a:bodyPr/>
                    <a:lstStyle/>
                    <a:p>
                      <a:pPr algn="ctr"/>
                      <a:r>
                        <a:rPr lang="en-US" sz="2400" dirty="0"/>
                        <a:t>8</a:t>
                      </a:r>
                    </a:p>
                  </a:txBody>
                  <a:tcPr>
                    <a:solidFill>
                      <a:schemeClr val="accent2"/>
                    </a:solidFill>
                  </a:tcPr>
                </a:tc>
                <a:tc>
                  <a:txBody>
                    <a:bodyPr/>
                    <a:lstStyle/>
                    <a:p>
                      <a:pPr algn="ctr"/>
                      <a:r>
                        <a:rPr lang="en-US" sz="2400" dirty="0"/>
                        <a:t>9</a:t>
                      </a:r>
                    </a:p>
                  </a:txBody>
                  <a:tcPr>
                    <a:solidFill>
                      <a:schemeClr val="accent5"/>
                    </a:solidFill>
                  </a:tcPr>
                </a:tc>
                <a:tc>
                  <a:txBody>
                    <a:bodyPr/>
                    <a:lstStyle/>
                    <a:p>
                      <a:pPr algn="ctr"/>
                      <a:r>
                        <a:rPr lang="en-US" sz="2400" dirty="0"/>
                        <a:t>10</a:t>
                      </a:r>
                    </a:p>
                  </a:txBody>
                  <a:tcPr/>
                </a:tc>
                <a:tc>
                  <a:txBody>
                    <a:bodyPr/>
                    <a:lstStyle/>
                    <a:p>
                      <a:pPr algn="ctr"/>
                      <a:r>
                        <a:rPr lang="en-US" sz="2400" dirty="0"/>
                        <a:t>11</a:t>
                      </a:r>
                    </a:p>
                  </a:txBody>
                  <a:tcPr>
                    <a:solidFill>
                      <a:schemeClr val="accent2"/>
                    </a:solidFill>
                  </a:tcPr>
                </a:tc>
                <a:tc>
                  <a:txBody>
                    <a:bodyPr/>
                    <a:lstStyle/>
                    <a:p>
                      <a:pPr algn="ctr"/>
                      <a:r>
                        <a:rPr lang="en-US" sz="2400" dirty="0"/>
                        <a:t>12</a:t>
                      </a:r>
                    </a:p>
                  </a:txBody>
                  <a:tcPr/>
                </a:tc>
                <a:tc>
                  <a:txBody>
                    <a:bodyPr/>
                    <a:lstStyle/>
                    <a:p>
                      <a:pPr algn="ctr"/>
                      <a:r>
                        <a:rPr lang="en-US" sz="2400" dirty="0"/>
                        <a:t>13</a:t>
                      </a:r>
                    </a:p>
                  </a:txBody>
                  <a:tcPr/>
                </a:tc>
                <a:tc>
                  <a:txBody>
                    <a:bodyPr/>
                    <a:lstStyle/>
                    <a:p>
                      <a:pPr algn="ctr"/>
                      <a:r>
                        <a:rPr lang="en-US" sz="2400" dirty="0"/>
                        <a:t>14</a:t>
                      </a:r>
                    </a:p>
                  </a:txBody>
                  <a:tcPr>
                    <a:solidFill>
                      <a:schemeClr val="accent2"/>
                    </a:solidFill>
                  </a:tcPr>
                </a:tc>
                <a:tc>
                  <a:txBody>
                    <a:bodyPr/>
                    <a:lstStyle/>
                    <a:p>
                      <a:pPr algn="ctr"/>
                      <a:r>
                        <a:rPr lang="en-US" sz="2400" dirty="0"/>
                        <a:t>15</a:t>
                      </a:r>
                    </a:p>
                  </a:txBody>
                  <a:tcPr>
                    <a:solidFill>
                      <a:schemeClr val="accent2"/>
                    </a:solidFill>
                  </a:tcPr>
                </a:tc>
                <a:extLst>
                  <a:ext uri="{0D108BD9-81ED-4DB2-BD59-A6C34878D82A}">
                    <a16:rowId xmlns:a16="http://schemas.microsoft.com/office/drawing/2014/main" val="3655626729"/>
                  </a:ext>
                </a:extLst>
              </a:tr>
              <a:tr h="370840">
                <a:tc>
                  <a:txBody>
                    <a:bodyPr/>
                    <a:lstStyle/>
                    <a:p>
                      <a:pPr algn="ctr"/>
                      <a:r>
                        <a:rPr lang="en-US" sz="2400" dirty="0"/>
                        <a:t>A</a:t>
                      </a:r>
                    </a:p>
                  </a:txBody>
                  <a:tcPr>
                    <a:solidFill>
                      <a:schemeClr val="accent6">
                        <a:lumMod val="20000"/>
                        <a:lumOff val="80000"/>
                      </a:schemeClr>
                    </a:solidFill>
                  </a:tcPr>
                </a:tc>
                <a:tc>
                  <a:txBody>
                    <a:bodyPr/>
                    <a:lstStyle/>
                    <a:p>
                      <a:pPr algn="ctr"/>
                      <a:r>
                        <a:rPr lang="en-US" sz="2400" dirty="0"/>
                        <a:t>A</a:t>
                      </a:r>
                    </a:p>
                  </a:txBody>
                  <a:tcPr>
                    <a:solidFill>
                      <a:schemeClr val="accent6">
                        <a:lumMod val="20000"/>
                        <a:lumOff val="80000"/>
                      </a:schemeClr>
                    </a:solidFill>
                  </a:tcPr>
                </a:tc>
                <a:tc>
                  <a:txBody>
                    <a:bodyPr/>
                    <a:lstStyle/>
                    <a:p>
                      <a:pPr algn="ctr"/>
                      <a:r>
                        <a:rPr lang="en-US" sz="2400" dirty="0"/>
                        <a:t>A</a:t>
                      </a:r>
                    </a:p>
                  </a:txBody>
                  <a:tcPr>
                    <a:solidFill>
                      <a:schemeClr val="accent6">
                        <a:lumMod val="20000"/>
                        <a:lumOff val="80000"/>
                      </a:schemeClr>
                    </a:solidFill>
                  </a:tcPr>
                </a:tc>
                <a:tc>
                  <a:txBody>
                    <a:bodyPr/>
                    <a:lstStyle/>
                    <a:p>
                      <a:pPr algn="ctr"/>
                      <a:r>
                        <a:rPr lang="en-US" sz="2400" dirty="0"/>
                        <a:t>B</a:t>
                      </a:r>
                    </a:p>
                  </a:txBody>
                  <a:tcPr>
                    <a:solidFill>
                      <a:schemeClr val="accent6">
                        <a:lumMod val="20000"/>
                        <a:lumOff val="80000"/>
                      </a:schemeClr>
                    </a:solidFill>
                  </a:tcPr>
                </a:tc>
                <a:tc>
                  <a:txBody>
                    <a:bodyPr/>
                    <a:lstStyle/>
                    <a:p>
                      <a:pPr algn="ctr"/>
                      <a:r>
                        <a:rPr lang="en-US" sz="2400" dirty="0"/>
                        <a:t>A</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tc>
                  <a:txBody>
                    <a:bodyPr/>
                    <a:lstStyle/>
                    <a:p>
                      <a:pPr algn="ctr"/>
                      <a:r>
                        <a:rPr lang="en-US" sz="2400" dirty="0"/>
                        <a:t>C</a:t>
                      </a:r>
                    </a:p>
                  </a:txBody>
                  <a:tcPr>
                    <a:noFill/>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solidFill>
                      <a:schemeClr val="accent6">
                        <a:lumMod val="20000"/>
                        <a:lumOff val="80000"/>
                      </a:schemeClr>
                    </a:solidFill>
                  </a:tcPr>
                </a:tc>
                <a:extLst>
                  <a:ext uri="{0D108BD9-81ED-4DB2-BD59-A6C34878D82A}">
                    <a16:rowId xmlns:a16="http://schemas.microsoft.com/office/drawing/2014/main" val="3664111827"/>
                  </a:ext>
                </a:extLst>
              </a:tr>
              <a:tr h="370840">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B</a:t>
                      </a:r>
                    </a:p>
                  </a:txBody>
                  <a:tcPr>
                    <a:solidFill>
                      <a:schemeClr val="accent6">
                        <a:lumMod val="20000"/>
                        <a:lumOff val="80000"/>
                      </a:schemeClr>
                    </a:solidFill>
                  </a:tcPr>
                </a:tc>
                <a:tc>
                  <a:txBody>
                    <a:bodyPr/>
                    <a:lstStyle/>
                    <a:p>
                      <a:pPr algn="ctr"/>
                      <a:r>
                        <a:rPr lang="en-US" sz="2400" dirty="0"/>
                        <a:t>B</a:t>
                      </a:r>
                    </a:p>
                  </a:txBody>
                  <a:tcPr>
                    <a:solidFill>
                      <a:schemeClr val="accent6">
                        <a:lumMod val="20000"/>
                        <a:lumOff val="80000"/>
                      </a:schemeClr>
                    </a:solidFill>
                  </a:tcPr>
                </a:tc>
                <a:tc>
                  <a:txBody>
                    <a:bodyPr/>
                    <a:lstStyle/>
                    <a:p>
                      <a:pPr algn="ctr"/>
                      <a:r>
                        <a:rPr lang="en-US" sz="2400" dirty="0"/>
                        <a:t>C</a:t>
                      </a:r>
                    </a:p>
                  </a:txBody>
                  <a:tcPr>
                    <a:solidFill>
                      <a:schemeClr val="accent6">
                        <a:lumMod val="20000"/>
                        <a:lumOff val="80000"/>
                      </a:schemeClr>
                    </a:solidFill>
                  </a:tcPr>
                </a:tc>
                <a:tc>
                  <a:txBody>
                    <a:bodyPr/>
                    <a:lstStyle/>
                    <a:p>
                      <a:pPr algn="ctr"/>
                      <a:r>
                        <a:rPr lang="en-US" sz="2400" dirty="0"/>
                        <a:t>C</a:t>
                      </a:r>
                    </a:p>
                  </a:txBody>
                  <a:tcPr>
                    <a:solidFill>
                      <a:schemeClr val="accent6">
                        <a:lumMod val="20000"/>
                        <a:lumOff val="80000"/>
                      </a:schemeClr>
                    </a:solidFill>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A</a:t>
                      </a:r>
                    </a:p>
                  </a:txBody>
                  <a:tcPr/>
                </a:tc>
                <a:extLst>
                  <a:ext uri="{0D108BD9-81ED-4DB2-BD59-A6C34878D82A}">
                    <a16:rowId xmlns:a16="http://schemas.microsoft.com/office/drawing/2014/main" val="634186867"/>
                  </a:ext>
                </a:extLst>
              </a:tr>
            </a:tbl>
          </a:graphicData>
        </a:graphic>
      </p:graphicFrame>
      <p:sp>
        <p:nvSpPr>
          <p:cNvPr id="8" name="TextBox 7">
            <a:extLst>
              <a:ext uri="{FF2B5EF4-FFF2-40B4-BE49-F238E27FC236}">
                <a16:creationId xmlns:a16="http://schemas.microsoft.com/office/drawing/2014/main" id="{138C53E9-0AC0-2FAD-1293-EBE9A32C7B39}"/>
              </a:ext>
            </a:extLst>
          </p:cNvPr>
          <p:cNvSpPr txBox="1"/>
          <p:nvPr/>
        </p:nvSpPr>
        <p:spPr>
          <a:xfrm>
            <a:off x="838200" y="4257172"/>
            <a:ext cx="6098720" cy="523220"/>
          </a:xfrm>
          <a:prstGeom prst="rect">
            <a:avLst/>
          </a:prstGeom>
          <a:noFill/>
        </p:spPr>
        <p:txBody>
          <a:bodyPr wrap="square">
            <a:spAutoFit/>
          </a:bodyPr>
          <a:lstStyle/>
          <a:p>
            <a:pPr marL="0" indent="0">
              <a:buNone/>
            </a:pPr>
            <a:r>
              <a:rPr lang="en-US" sz="2800" dirty="0"/>
              <a:t>Over and Above Reserves:</a:t>
            </a:r>
          </a:p>
        </p:txBody>
      </p:sp>
      <p:sp>
        <p:nvSpPr>
          <p:cNvPr id="9" name="TextBox 8">
            <a:extLst>
              <a:ext uri="{FF2B5EF4-FFF2-40B4-BE49-F238E27FC236}">
                <a16:creationId xmlns:a16="http://schemas.microsoft.com/office/drawing/2014/main" id="{5FC0D2E3-4DF6-14DE-C8CA-2B0F5F37FCB6}"/>
              </a:ext>
            </a:extLst>
          </p:cNvPr>
          <p:cNvSpPr txBox="1"/>
          <p:nvPr/>
        </p:nvSpPr>
        <p:spPr>
          <a:xfrm>
            <a:off x="8817428" y="3133787"/>
            <a:ext cx="3243943" cy="2246769"/>
          </a:xfrm>
          <a:prstGeom prst="rect">
            <a:avLst/>
          </a:prstGeom>
          <a:noFill/>
        </p:spPr>
        <p:txBody>
          <a:bodyPr wrap="square" rtlCol="0">
            <a:spAutoFit/>
          </a:bodyPr>
          <a:lstStyle/>
          <a:p>
            <a:r>
              <a:rPr lang="en-US" sz="2800" dirty="0"/>
              <a:t>Compared to original Discovery Algorithm, fewer disadvantaged students selected. Should we switch?</a:t>
            </a:r>
          </a:p>
        </p:txBody>
      </p:sp>
    </p:spTree>
    <p:extLst>
      <p:ext uri="{BB962C8B-B14F-4D97-AF65-F5344CB8AC3E}">
        <p14:creationId xmlns:p14="http://schemas.microsoft.com/office/powerpoint/2010/main" val="24183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08E9-BA44-A33D-F463-A73A02A45EA0}"/>
              </a:ext>
            </a:extLst>
          </p:cNvPr>
          <p:cNvSpPr>
            <a:spLocks noGrp="1"/>
          </p:cNvSpPr>
          <p:nvPr>
            <p:ph type="title"/>
          </p:nvPr>
        </p:nvSpPr>
        <p:spPr/>
        <p:txBody>
          <a:bodyPr/>
          <a:lstStyle/>
          <a:p>
            <a:r>
              <a:rPr lang="en-US" dirty="0"/>
              <a:t>What if some students don’t want to participate in Discover program?</a:t>
            </a:r>
          </a:p>
        </p:txBody>
      </p:sp>
      <p:sp>
        <p:nvSpPr>
          <p:cNvPr id="3" name="Content Placeholder 2">
            <a:extLst>
              <a:ext uri="{FF2B5EF4-FFF2-40B4-BE49-F238E27FC236}">
                <a16:creationId xmlns:a16="http://schemas.microsoft.com/office/drawing/2014/main" id="{F094A8CB-BF8A-746D-F6AF-376B74898A6E}"/>
              </a:ext>
            </a:extLst>
          </p:cNvPr>
          <p:cNvSpPr>
            <a:spLocks noGrp="1"/>
          </p:cNvSpPr>
          <p:nvPr>
            <p:ph idx="1"/>
          </p:nvPr>
        </p:nvSpPr>
        <p:spPr/>
        <p:txBody>
          <a:bodyPr/>
          <a:lstStyle/>
          <a:p>
            <a:pPr marL="0" indent="0">
              <a:buNone/>
            </a:pPr>
            <a:endParaRPr lang="en-US" dirty="0"/>
          </a:p>
          <a:p>
            <a:pPr marL="0" indent="0">
              <a:buNone/>
            </a:pPr>
            <a:r>
              <a:rPr lang="en-US" dirty="0"/>
              <a:t>Requires 3 weeks of summer school.</a:t>
            </a:r>
          </a:p>
          <a:p>
            <a:pPr marL="0" indent="0">
              <a:buNone/>
            </a:pPr>
            <a:r>
              <a:rPr lang="en-US" dirty="0"/>
              <a:t>Admission very likely but not guaranteed.</a:t>
            </a:r>
          </a:p>
        </p:txBody>
      </p:sp>
      <p:sp>
        <p:nvSpPr>
          <p:cNvPr id="4" name="Slide Number Placeholder 3">
            <a:extLst>
              <a:ext uri="{FF2B5EF4-FFF2-40B4-BE49-F238E27FC236}">
                <a16:creationId xmlns:a16="http://schemas.microsoft.com/office/drawing/2014/main" id="{21842746-CBAC-90AD-2853-18FAD87206FC}"/>
              </a:ext>
            </a:extLst>
          </p:cNvPr>
          <p:cNvSpPr>
            <a:spLocks noGrp="1"/>
          </p:cNvSpPr>
          <p:nvPr>
            <p:ph type="sldNum" sz="quarter" idx="12"/>
          </p:nvPr>
        </p:nvSpPr>
        <p:spPr/>
        <p:txBody>
          <a:bodyPr/>
          <a:lstStyle/>
          <a:p>
            <a:fld id="{9E969584-4773-A84E-8391-EEC4BE76D611}" type="slidenum">
              <a:rPr lang="en-US" smtClean="0"/>
              <a:t>58</a:t>
            </a:fld>
            <a:endParaRPr lang="en-US"/>
          </a:p>
        </p:txBody>
      </p:sp>
    </p:spTree>
    <p:extLst>
      <p:ext uri="{BB962C8B-B14F-4D97-AF65-F5344CB8AC3E}">
        <p14:creationId xmlns:p14="http://schemas.microsoft.com/office/powerpoint/2010/main" val="357258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D5275-C4B5-9241-A743-528977564E99}"/>
              </a:ext>
            </a:extLst>
          </p:cNvPr>
          <p:cNvSpPr>
            <a:spLocks noGrp="1"/>
          </p:cNvSpPr>
          <p:nvPr>
            <p:ph type="title"/>
          </p:nvPr>
        </p:nvSpPr>
        <p:spPr/>
        <p:txBody>
          <a:bodyPr/>
          <a:lstStyle/>
          <a:p>
            <a:r>
              <a:rPr lang="en-US" dirty="0"/>
              <a:t>School Choice in Chile</a:t>
            </a:r>
          </a:p>
        </p:txBody>
      </p:sp>
      <p:sp>
        <p:nvSpPr>
          <p:cNvPr id="3" name="Content Placeholder 2">
            <a:extLst>
              <a:ext uri="{FF2B5EF4-FFF2-40B4-BE49-F238E27FC236}">
                <a16:creationId xmlns:a16="http://schemas.microsoft.com/office/drawing/2014/main" id="{EEE142D3-D158-7244-BDC9-92C8AB244472}"/>
              </a:ext>
            </a:extLst>
          </p:cNvPr>
          <p:cNvSpPr>
            <a:spLocks noGrp="1"/>
          </p:cNvSpPr>
          <p:nvPr>
            <p:ph idx="1"/>
          </p:nvPr>
        </p:nvSpPr>
        <p:spPr/>
        <p:txBody>
          <a:bodyPr/>
          <a:lstStyle/>
          <a:p>
            <a:r>
              <a:rPr lang="en-US" dirty="0"/>
              <a:t>Priorities by independent lotteries</a:t>
            </a:r>
          </a:p>
          <a:p>
            <a:r>
              <a:rPr lang="en-US" dirty="0"/>
              <a:t>Some seats reserved for children from disadvantaged backgrounds.</a:t>
            </a:r>
          </a:p>
          <a:p>
            <a:r>
              <a:rPr lang="en-US" dirty="0"/>
              <a:t>Some seats reserved for children with special needs</a:t>
            </a:r>
          </a:p>
          <a:p>
            <a:pPr marL="0" indent="0">
              <a:buNone/>
            </a:pPr>
            <a:endParaRPr lang="en-US" dirty="0"/>
          </a:p>
        </p:txBody>
      </p:sp>
      <p:sp>
        <p:nvSpPr>
          <p:cNvPr id="4" name="Slide Number Placeholder 3">
            <a:extLst>
              <a:ext uri="{FF2B5EF4-FFF2-40B4-BE49-F238E27FC236}">
                <a16:creationId xmlns:a16="http://schemas.microsoft.com/office/drawing/2014/main" id="{1604696F-4497-6E42-BAB5-CD2E1969634D}"/>
              </a:ext>
            </a:extLst>
          </p:cNvPr>
          <p:cNvSpPr>
            <a:spLocks noGrp="1"/>
          </p:cNvSpPr>
          <p:nvPr>
            <p:ph type="sldNum" sz="quarter" idx="12"/>
          </p:nvPr>
        </p:nvSpPr>
        <p:spPr/>
        <p:txBody>
          <a:bodyPr/>
          <a:lstStyle/>
          <a:p>
            <a:fld id="{9E969584-4773-A84E-8391-EEC4BE76D611}" type="slidenum">
              <a:rPr lang="en-US" smtClean="0"/>
              <a:t>5</a:t>
            </a:fld>
            <a:endParaRPr lang="en-US"/>
          </a:p>
        </p:txBody>
      </p:sp>
    </p:spTree>
    <p:extLst>
      <p:ext uri="{BB962C8B-B14F-4D97-AF65-F5344CB8AC3E}">
        <p14:creationId xmlns:p14="http://schemas.microsoft.com/office/powerpoint/2010/main" val="2859042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98BC-AE87-83B5-CD6C-28206C75643B}"/>
              </a:ext>
            </a:extLst>
          </p:cNvPr>
          <p:cNvSpPr>
            <a:spLocks noGrp="1"/>
          </p:cNvSpPr>
          <p:nvPr>
            <p:ph type="title"/>
          </p:nvPr>
        </p:nvSpPr>
        <p:spPr/>
        <p:txBody>
          <a:bodyPr/>
          <a:lstStyle/>
          <a:p>
            <a:r>
              <a:rPr lang="en-US" dirty="0"/>
              <a:t>Alternative Proposal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6ABCF9-0698-5864-4E11-B30D752E42CD}"/>
                  </a:ext>
                </a:extLst>
              </p:cNvPr>
              <p:cNvSpPr>
                <a:spLocks noGrp="1"/>
              </p:cNvSpPr>
              <p:nvPr>
                <p:ph idx="1"/>
              </p:nvPr>
            </p:nvSpPr>
            <p:spPr>
              <a:xfrm>
                <a:off x="838200" y="1825624"/>
                <a:ext cx="11000014" cy="5309961"/>
              </a:xfrm>
            </p:spPr>
            <p:txBody>
              <a:bodyPr>
                <a:normAutofit lnSpcReduction="10000"/>
              </a:bodyPr>
              <a:lstStyle/>
              <a:p>
                <a:pPr marL="0" indent="0">
                  <a:buNone/>
                </a:pPr>
                <a:r>
                  <a:rPr lang="en-US" dirty="0"/>
                  <a:t>Split each school into two programs (open and discovery).</a:t>
                </a:r>
              </a:p>
              <a:p>
                <a:pPr marL="0" indent="0">
                  <a:buNone/>
                </a:pPr>
                <a:r>
                  <a:rPr lang="en-US" dirty="0"/>
                  <a:t>Have students rank </a:t>
                </a:r>
                <a:r>
                  <a:rPr lang="en-US" i="1" dirty="0"/>
                  <a:t>all</a:t>
                </a:r>
                <a:r>
                  <a:rPr lang="en-US" dirty="0"/>
                  <a:t> programs!</a:t>
                </a:r>
              </a:p>
              <a:p>
                <a:pPr marL="0" indent="0">
                  <a:buNone/>
                </a:pPr>
                <a:r>
                  <a:rPr lang="en-US" dirty="0"/>
                  <a:t>	(A, Open) </a:t>
                </a:r>
                <a14:m>
                  <m:oMath xmlns:m="http://schemas.openxmlformats.org/officeDocument/2006/math">
                    <m:r>
                      <a:rPr lang="en-US" b="0" i="1" smtClean="0">
                        <a:latin typeface="Cambria Math" panose="02040503050406030204" pitchFamily="18" charset="0"/>
                      </a:rPr>
                      <m:t>≻</m:t>
                    </m:r>
                  </m:oMath>
                </a14:m>
                <a:r>
                  <a:rPr lang="en-US" dirty="0"/>
                  <a:t> (A, Discovery) </a:t>
                </a:r>
                <a14:m>
                  <m:oMath xmlns:m="http://schemas.openxmlformats.org/officeDocument/2006/math">
                    <m:r>
                      <a:rPr lang="en-US" b="0" i="1" smtClean="0">
                        <a:latin typeface="Cambria Math" panose="02040503050406030204" pitchFamily="18" charset="0"/>
                      </a:rPr>
                      <m:t>≻</m:t>
                    </m:r>
                  </m:oMath>
                </a14:m>
                <a:r>
                  <a:rPr lang="en-US" dirty="0"/>
                  <a:t> (B, Open) </a:t>
                </a:r>
                <a14:m>
                  <m:oMath xmlns:m="http://schemas.openxmlformats.org/officeDocument/2006/math">
                    <m:r>
                      <a:rPr lang="en-US" i="1">
                        <a:latin typeface="Cambria Math" panose="02040503050406030204" pitchFamily="18" charset="0"/>
                      </a:rPr>
                      <m:t>≻</m:t>
                    </m:r>
                  </m:oMath>
                </a14:m>
                <a:r>
                  <a:rPr lang="en-US" dirty="0"/>
                  <a:t> (C, Open) </a:t>
                </a:r>
                <a14:m>
                  <m:oMath xmlns:m="http://schemas.openxmlformats.org/officeDocument/2006/math">
                    <m:r>
                      <a:rPr lang="en-US" i="1">
                        <a:latin typeface="Cambria Math" panose="02040503050406030204" pitchFamily="18" charset="0"/>
                      </a:rPr>
                      <m:t>≻</m:t>
                    </m:r>
                  </m:oMath>
                </a14:m>
                <a:r>
                  <a:rPr lang="en-US" dirty="0"/>
                  <a:t> (B, Discovery)</a:t>
                </a:r>
              </a:p>
              <a:p>
                <a:pPr marL="0" indent="0">
                  <a:buNone/>
                </a:pPr>
                <a:endParaRPr lang="en-US" sz="1000" dirty="0"/>
              </a:p>
              <a:p>
                <a:pPr marL="0" indent="0">
                  <a:buNone/>
                </a:pPr>
                <a:r>
                  <a:rPr lang="en-US" dirty="0"/>
                  <a:t>Open schools rank only by test score.</a:t>
                </a:r>
              </a:p>
              <a:p>
                <a:pPr marL="0" indent="0">
                  <a:buNone/>
                </a:pPr>
                <a:r>
                  <a:rPr lang="en-US" dirty="0"/>
                  <a:t>Discovery schools rank disadvantaged students ahead of advantaged ones.</a:t>
                </a:r>
              </a:p>
              <a:p>
                <a:pPr marL="0" indent="0">
                  <a:buNone/>
                </a:pPr>
                <a:endParaRPr lang="en-US" sz="1000" dirty="0"/>
              </a:p>
              <a:p>
                <a:pPr marL="0" indent="0">
                  <a:buNone/>
                </a:pPr>
                <a:r>
                  <a:rPr lang="en-US" u="sng" dirty="0"/>
                  <a:t>Relationship to previous proposals: </a:t>
                </a:r>
              </a:p>
              <a:p>
                <a:pPr marL="0" indent="0">
                  <a:buNone/>
                </a:pPr>
                <a:r>
                  <a:rPr lang="en-US" dirty="0"/>
                  <a:t>Over and Above Reserves: equivalent to assuming students rank each discovery program directly </a:t>
                </a:r>
                <a:r>
                  <a:rPr lang="en-US" i="1" dirty="0"/>
                  <a:t>behind </a:t>
                </a:r>
                <a:r>
                  <a:rPr lang="en-US" dirty="0"/>
                  <a:t>corresponding open program.</a:t>
                </a:r>
              </a:p>
              <a:p>
                <a:pPr marL="0" indent="0">
                  <a:buNone/>
                </a:pPr>
                <a:r>
                  <a:rPr lang="en-US" dirty="0"/>
                  <a:t>Minimum Guarantee Reserves: equivalent to assuming students rank each discovery program directly </a:t>
                </a:r>
                <a:r>
                  <a:rPr lang="en-US" i="1" dirty="0"/>
                  <a:t>ahead</a:t>
                </a:r>
                <a:r>
                  <a:rPr lang="en-US" dirty="0"/>
                  <a:t> of corresponding open program.</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B6ABCF9-0698-5864-4E11-B30D752E42CD}"/>
                  </a:ext>
                </a:extLst>
              </p:cNvPr>
              <p:cNvSpPr>
                <a:spLocks noGrp="1" noRot="1" noChangeAspect="1" noMove="1" noResize="1" noEditPoints="1" noAdjustHandles="1" noChangeArrowheads="1" noChangeShapeType="1" noTextEdit="1"/>
              </p:cNvSpPr>
              <p:nvPr>
                <p:ph idx="1"/>
              </p:nvPr>
            </p:nvSpPr>
            <p:spPr>
              <a:xfrm>
                <a:off x="838200" y="1825624"/>
                <a:ext cx="11000014" cy="5309961"/>
              </a:xfrm>
              <a:blipFill>
                <a:blip r:embed="rId2"/>
                <a:stretch>
                  <a:fillRect l="-1153" t="-2619" r="-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31D6A85-35CC-DBE2-CC08-B9E707538E6D}"/>
              </a:ext>
            </a:extLst>
          </p:cNvPr>
          <p:cNvSpPr>
            <a:spLocks noGrp="1"/>
          </p:cNvSpPr>
          <p:nvPr>
            <p:ph type="sldNum" sz="quarter" idx="12"/>
          </p:nvPr>
        </p:nvSpPr>
        <p:spPr/>
        <p:txBody>
          <a:bodyPr/>
          <a:lstStyle/>
          <a:p>
            <a:fld id="{9E969584-4773-A84E-8391-EEC4BE76D611}" type="slidenum">
              <a:rPr lang="en-US" smtClean="0"/>
              <a:t>59</a:t>
            </a:fld>
            <a:endParaRPr lang="en-US" dirty="0"/>
          </a:p>
        </p:txBody>
      </p:sp>
    </p:spTree>
    <p:extLst>
      <p:ext uri="{BB962C8B-B14F-4D97-AF65-F5344CB8AC3E}">
        <p14:creationId xmlns:p14="http://schemas.microsoft.com/office/powerpoint/2010/main" val="203245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24C6-272D-AA44-B29E-B76CEB5AFA0C}"/>
              </a:ext>
            </a:extLst>
          </p:cNvPr>
          <p:cNvSpPr>
            <a:spLocks noGrp="1"/>
          </p:cNvSpPr>
          <p:nvPr>
            <p:ph type="title"/>
          </p:nvPr>
        </p:nvSpPr>
        <p:spPr>
          <a:xfrm>
            <a:off x="838199" y="365125"/>
            <a:ext cx="10787743" cy="1325563"/>
          </a:xfrm>
        </p:spPr>
        <p:txBody>
          <a:bodyPr>
            <a:normAutofit/>
          </a:bodyPr>
          <a:lstStyle/>
          <a:p>
            <a:r>
              <a:rPr lang="en-US" sz="4000" dirty="0"/>
              <a:t>US Military Branch of Choice Matching</a:t>
            </a:r>
          </a:p>
        </p:txBody>
      </p:sp>
      <p:sp>
        <p:nvSpPr>
          <p:cNvPr id="3" name="Content Placeholder 2">
            <a:extLst>
              <a:ext uri="{FF2B5EF4-FFF2-40B4-BE49-F238E27FC236}">
                <a16:creationId xmlns:a16="http://schemas.microsoft.com/office/drawing/2014/main" id="{1651D539-6916-414E-9AE5-F245A8835860}"/>
              </a:ext>
            </a:extLst>
          </p:cNvPr>
          <p:cNvSpPr>
            <a:spLocks noGrp="1"/>
          </p:cNvSpPr>
          <p:nvPr>
            <p:ph idx="1"/>
          </p:nvPr>
        </p:nvSpPr>
        <p:spPr/>
        <p:txBody>
          <a:bodyPr/>
          <a:lstStyle/>
          <a:p>
            <a:pPr marL="0" indent="0">
              <a:buNone/>
            </a:pPr>
            <a:endParaRPr lang="en-US" dirty="0"/>
          </a:p>
          <a:p>
            <a:pPr marL="0" indent="0">
              <a:buNone/>
            </a:pPr>
            <a:r>
              <a:rPr lang="en-US" dirty="0"/>
              <a:t>Originally: serial dictatorship, OML</a:t>
            </a:r>
          </a:p>
          <a:p>
            <a:pPr marL="0" indent="0">
              <a:buNone/>
            </a:pPr>
            <a:endParaRPr lang="en-US" dirty="0"/>
          </a:p>
          <a:p>
            <a:pPr marL="0" indent="0">
              <a:buNone/>
            </a:pPr>
            <a:r>
              <a:rPr lang="en-US" dirty="0"/>
              <a:t>Then: “auction” (branch of choice, BRADSO)</a:t>
            </a:r>
          </a:p>
          <a:p>
            <a:pPr marL="0" indent="0">
              <a:buNone/>
            </a:pPr>
            <a:endParaRPr lang="en-US" dirty="0"/>
          </a:p>
          <a:p>
            <a:pPr marL="0" indent="0">
              <a:buNone/>
            </a:pPr>
            <a:r>
              <a:rPr lang="en-US" dirty="0"/>
              <a:t>Then: “matching” (talent based branching, TBB)</a:t>
            </a:r>
          </a:p>
          <a:p>
            <a:pPr marL="0" indent="0">
              <a:buNone/>
            </a:pPr>
            <a:endParaRPr lang="en-US" dirty="0"/>
          </a:p>
          <a:p>
            <a:pPr marL="0" indent="0">
              <a:buNone/>
            </a:pPr>
            <a:r>
              <a:rPr lang="en-US" dirty="0"/>
              <a:t>Then: “matching with contracts”</a:t>
            </a:r>
          </a:p>
        </p:txBody>
      </p:sp>
      <p:sp>
        <p:nvSpPr>
          <p:cNvPr id="4" name="Slide Number Placeholder 3">
            <a:extLst>
              <a:ext uri="{FF2B5EF4-FFF2-40B4-BE49-F238E27FC236}">
                <a16:creationId xmlns:a16="http://schemas.microsoft.com/office/drawing/2014/main" id="{97B9B8B4-BFA9-B445-8B9D-D860D8D49812}"/>
              </a:ext>
            </a:extLst>
          </p:cNvPr>
          <p:cNvSpPr>
            <a:spLocks noGrp="1"/>
          </p:cNvSpPr>
          <p:nvPr>
            <p:ph type="sldNum" sz="quarter" idx="12"/>
          </p:nvPr>
        </p:nvSpPr>
        <p:spPr/>
        <p:txBody>
          <a:bodyPr/>
          <a:lstStyle/>
          <a:p>
            <a:fld id="{9E969584-4773-A84E-8391-EEC4BE76D611}" type="slidenum">
              <a:rPr lang="en-US" smtClean="0"/>
              <a:t>60</a:t>
            </a:fld>
            <a:endParaRPr lang="en-US"/>
          </a:p>
        </p:txBody>
      </p:sp>
    </p:spTree>
    <p:extLst>
      <p:ext uri="{BB962C8B-B14F-4D97-AF65-F5344CB8AC3E}">
        <p14:creationId xmlns:p14="http://schemas.microsoft.com/office/powerpoint/2010/main" val="957939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AD48-DDA7-0646-568E-0CBE09A68B30}"/>
              </a:ext>
            </a:extLst>
          </p:cNvPr>
          <p:cNvSpPr>
            <a:spLocks noGrp="1"/>
          </p:cNvSpPr>
          <p:nvPr>
            <p:ph type="title"/>
          </p:nvPr>
        </p:nvSpPr>
        <p:spPr/>
        <p:txBody>
          <a:bodyPr/>
          <a:lstStyle/>
          <a:p>
            <a:r>
              <a:rPr lang="en-US" dirty="0"/>
              <a:t>System Before 2006</a:t>
            </a:r>
          </a:p>
        </p:txBody>
      </p:sp>
      <p:sp>
        <p:nvSpPr>
          <p:cNvPr id="4" name="Slide Number Placeholder 3">
            <a:extLst>
              <a:ext uri="{FF2B5EF4-FFF2-40B4-BE49-F238E27FC236}">
                <a16:creationId xmlns:a16="http://schemas.microsoft.com/office/drawing/2014/main" id="{E4E2A35B-5AA4-48A0-A98F-AB0491DB865D}"/>
              </a:ext>
            </a:extLst>
          </p:cNvPr>
          <p:cNvSpPr>
            <a:spLocks noGrp="1"/>
          </p:cNvSpPr>
          <p:nvPr>
            <p:ph type="sldNum" sz="quarter" idx="12"/>
          </p:nvPr>
        </p:nvSpPr>
        <p:spPr/>
        <p:txBody>
          <a:bodyPr/>
          <a:lstStyle/>
          <a:p>
            <a:fld id="{9E969584-4773-A84E-8391-EEC4BE76D611}" type="slidenum">
              <a:rPr lang="en-US" smtClean="0"/>
              <a:t>61</a:t>
            </a:fld>
            <a:endParaRPr lang="en-US"/>
          </a:p>
        </p:txBody>
      </p:sp>
      <p:graphicFrame>
        <p:nvGraphicFramePr>
          <p:cNvPr id="5" name="Content Placeholder 4">
            <a:extLst>
              <a:ext uri="{FF2B5EF4-FFF2-40B4-BE49-F238E27FC236}">
                <a16:creationId xmlns:a16="http://schemas.microsoft.com/office/drawing/2014/main" id="{02B99B84-1E11-47F1-D683-9E1BFAE087E6}"/>
              </a:ext>
            </a:extLst>
          </p:cNvPr>
          <p:cNvGraphicFramePr>
            <a:graphicFrameLocks/>
          </p:cNvGraphicFramePr>
          <p:nvPr/>
        </p:nvGraphicFramePr>
        <p:xfrm>
          <a:off x="838200" y="2170680"/>
          <a:ext cx="7715480" cy="18288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427355">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59117">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lnB w="38100" cap="flat" cmpd="sng" algn="ctr">
                      <a:solidFill>
                        <a:schemeClr val="tx1"/>
                      </a:solidFill>
                      <a:prstDash val="solid"/>
                      <a:round/>
                      <a:headEnd type="none" w="med" len="med"/>
                      <a:tailEnd type="none" w="med" len="med"/>
                    </a:lnB>
                  </a:tcPr>
                </a:tc>
                <a:tc>
                  <a:txBody>
                    <a:bodyPr/>
                    <a:lstStyle/>
                    <a:p>
                      <a:pPr algn="ctr"/>
                      <a:r>
                        <a:rPr lang="en-US" sz="2400" dirty="0"/>
                        <a:t>2</a:t>
                      </a:r>
                    </a:p>
                  </a:txBody>
                  <a:tcPr>
                    <a:lnB w="38100" cap="flat" cmpd="sng" algn="ctr">
                      <a:solidFill>
                        <a:schemeClr val="tx1"/>
                      </a:solidFill>
                      <a:prstDash val="solid"/>
                      <a:round/>
                      <a:headEnd type="none" w="med" len="med"/>
                      <a:tailEnd type="none" w="med" len="med"/>
                    </a:lnB>
                  </a:tcPr>
                </a:tc>
                <a:tc>
                  <a:txBody>
                    <a:bodyPr/>
                    <a:lstStyle/>
                    <a:p>
                      <a:pPr algn="ctr"/>
                      <a:r>
                        <a:rPr lang="en-US" sz="2400" dirty="0"/>
                        <a:t>3</a:t>
                      </a:r>
                    </a:p>
                  </a:txBody>
                  <a:tcPr>
                    <a:lnB w="38100" cap="flat" cmpd="sng" algn="ctr">
                      <a:solidFill>
                        <a:schemeClr val="tx1"/>
                      </a:solidFill>
                      <a:prstDash val="solid"/>
                      <a:round/>
                      <a:headEnd type="none" w="med" len="med"/>
                      <a:tailEnd type="none" w="med" len="med"/>
                    </a:lnB>
                  </a:tcPr>
                </a:tc>
                <a:tc>
                  <a:txBody>
                    <a:bodyPr/>
                    <a:lstStyle/>
                    <a:p>
                      <a:pPr algn="ctr"/>
                      <a:r>
                        <a:rPr lang="en-US" sz="2400" dirty="0"/>
                        <a:t>4</a:t>
                      </a:r>
                    </a:p>
                  </a:txBody>
                  <a:tcPr>
                    <a:lnB w="38100" cap="flat" cmpd="sng" algn="ctr">
                      <a:solidFill>
                        <a:schemeClr val="tx1"/>
                      </a:solidFill>
                      <a:prstDash val="solid"/>
                      <a:round/>
                      <a:headEnd type="none" w="med" len="med"/>
                      <a:tailEnd type="none" w="med" len="med"/>
                    </a:lnB>
                  </a:tcPr>
                </a:tc>
                <a:tc>
                  <a:txBody>
                    <a:bodyPr/>
                    <a:lstStyle/>
                    <a:p>
                      <a:pPr algn="ctr"/>
                      <a:r>
                        <a:rPr lang="en-US" sz="2400" dirty="0"/>
                        <a:t>5</a:t>
                      </a:r>
                    </a:p>
                  </a:txBody>
                  <a:tcPr>
                    <a:lnB w="38100" cap="flat" cmpd="sng" algn="ctr">
                      <a:solidFill>
                        <a:schemeClr val="tx1"/>
                      </a:solidFill>
                      <a:prstDash val="solid"/>
                      <a:round/>
                      <a:headEnd type="none" w="med" len="med"/>
                      <a:tailEnd type="none" w="med" len="med"/>
                    </a:lnB>
                  </a:tcPr>
                </a:tc>
                <a:tc>
                  <a:txBody>
                    <a:bodyPr/>
                    <a:lstStyle/>
                    <a:p>
                      <a:pPr algn="ctr"/>
                      <a:r>
                        <a:rPr lang="en-US" sz="2400" dirty="0"/>
                        <a:t>6</a:t>
                      </a:r>
                    </a:p>
                  </a:txBody>
                  <a:tcPr>
                    <a:lnB w="38100" cap="flat" cmpd="sng" algn="ctr">
                      <a:solidFill>
                        <a:schemeClr val="tx1"/>
                      </a:solidFill>
                      <a:prstDash val="solid"/>
                      <a:round/>
                      <a:headEnd type="none" w="med" len="med"/>
                      <a:tailEnd type="none" w="med" len="med"/>
                    </a:lnB>
                  </a:tcPr>
                </a:tc>
                <a:tc>
                  <a:txBody>
                    <a:bodyPr/>
                    <a:lstStyle/>
                    <a:p>
                      <a:pPr algn="ctr"/>
                      <a:r>
                        <a:rPr lang="en-US" sz="2400" dirty="0"/>
                        <a:t>7</a:t>
                      </a:r>
                    </a:p>
                  </a:txBody>
                  <a:tcPr>
                    <a:lnB w="38100" cap="flat" cmpd="sng" algn="ctr">
                      <a:solidFill>
                        <a:schemeClr val="tx1"/>
                      </a:solidFill>
                      <a:prstDash val="solid"/>
                      <a:round/>
                      <a:headEnd type="none" w="med" len="med"/>
                      <a:tailEnd type="none" w="med" len="med"/>
                    </a:lnB>
                  </a:tcPr>
                </a:tc>
                <a:tc>
                  <a:txBody>
                    <a:bodyPr/>
                    <a:lstStyle/>
                    <a:p>
                      <a:pPr algn="ctr"/>
                      <a:r>
                        <a:rPr lang="en-US" sz="2400" dirty="0"/>
                        <a:t>8</a:t>
                      </a:r>
                    </a:p>
                  </a:txBody>
                  <a:tcPr>
                    <a:lnB w="38100" cap="flat" cmpd="sng" algn="ctr">
                      <a:solidFill>
                        <a:schemeClr val="tx1"/>
                      </a:solidFill>
                      <a:prstDash val="solid"/>
                      <a:round/>
                      <a:headEnd type="none" w="med" len="med"/>
                      <a:tailEnd type="none" w="med" len="med"/>
                    </a:lnB>
                  </a:tcPr>
                </a:tc>
                <a:tc>
                  <a:txBody>
                    <a:bodyPr/>
                    <a:lstStyle/>
                    <a:p>
                      <a:pPr algn="ctr"/>
                      <a:r>
                        <a:rPr lang="en-US" sz="2400" dirty="0"/>
                        <a:t>9</a:t>
                      </a:r>
                    </a:p>
                  </a:txBody>
                  <a:tcPr>
                    <a:lnB w="38100" cap="flat" cmpd="sng" algn="ctr">
                      <a:solidFill>
                        <a:schemeClr val="tx1"/>
                      </a:solidFill>
                      <a:prstDash val="solid"/>
                      <a:round/>
                      <a:headEnd type="none" w="med" len="med"/>
                      <a:tailEnd type="none" w="med" len="med"/>
                    </a:lnB>
                  </a:tcPr>
                </a:tc>
                <a:tc>
                  <a:txBody>
                    <a:bodyPr/>
                    <a:lstStyle/>
                    <a:p>
                      <a:pPr algn="ctr"/>
                      <a:r>
                        <a:rPr lang="en-US" sz="2400" dirty="0"/>
                        <a:t>10</a:t>
                      </a:r>
                    </a:p>
                  </a:txBody>
                  <a:tcPr/>
                </a:tc>
                <a:tc>
                  <a:txBody>
                    <a:bodyPr/>
                    <a:lstStyle/>
                    <a:p>
                      <a:pPr algn="ctr"/>
                      <a:r>
                        <a:rPr lang="en-US" sz="2400" dirty="0"/>
                        <a:t>11</a:t>
                      </a:r>
                    </a:p>
                  </a:txBody>
                  <a:tcPr>
                    <a:lnB w="38100" cap="flat" cmpd="sng" algn="ctr">
                      <a:solidFill>
                        <a:schemeClr val="tx1"/>
                      </a:solidFill>
                      <a:prstDash val="solid"/>
                      <a:round/>
                      <a:headEnd type="none" w="med" len="med"/>
                      <a:tailEnd type="none" w="med" len="med"/>
                    </a:lnB>
                  </a:tcPr>
                </a:tc>
                <a:tc>
                  <a:txBody>
                    <a:bodyPr/>
                    <a:lstStyle/>
                    <a:p>
                      <a:pPr algn="ctr"/>
                      <a:r>
                        <a:rPr lang="en-US" sz="2400" dirty="0"/>
                        <a:t>12</a:t>
                      </a:r>
                    </a:p>
                  </a:txBody>
                  <a:tcPr>
                    <a:lnB w="38100" cap="flat" cmpd="sng" algn="ctr">
                      <a:solidFill>
                        <a:schemeClr val="tx1"/>
                      </a:solidFill>
                      <a:prstDash val="solid"/>
                      <a:round/>
                      <a:headEnd type="none" w="med" len="med"/>
                      <a:tailEnd type="none" w="med" len="med"/>
                    </a:lnB>
                  </a:tcPr>
                </a:tc>
                <a:tc>
                  <a:txBody>
                    <a:bodyPr/>
                    <a:lstStyle/>
                    <a:p>
                      <a:pPr algn="ctr"/>
                      <a:r>
                        <a:rPr lang="en-US" sz="2400" dirty="0"/>
                        <a:t>13</a:t>
                      </a:r>
                    </a:p>
                  </a:txBody>
                  <a:tcPr/>
                </a:tc>
                <a:tc>
                  <a:txBody>
                    <a:bodyPr/>
                    <a:lstStyle/>
                    <a:p>
                      <a:pPr algn="ctr"/>
                      <a:r>
                        <a:rPr lang="en-US" sz="2400" dirty="0"/>
                        <a:t>14</a:t>
                      </a:r>
                    </a:p>
                  </a:txBody>
                  <a:tcPr>
                    <a:lnB w="38100" cap="flat" cmpd="sng" algn="ctr">
                      <a:solidFill>
                        <a:schemeClr val="tx1"/>
                      </a:solidFill>
                      <a:prstDash val="solid"/>
                      <a:round/>
                      <a:headEnd type="none" w="med" len="med"/>
                      <a:tailEnd type="none" w="med" len="med"/>
                    </a:lnB>
                  </a:tcPr>
                </a:tc>
                <a:tc>
                  <a:txBody>
                    <a:bodyPr/>
                    <a:lstStyle/>
                    <a:p>
                      <a:pPr algn="ctr"/>
                      <a:r>
                        <a:rPr lang="en-US" sz="2400" dirty="0"/>
                        <a:t>15</a:t>
                      </a:r>
                    </a:p>
                  </a:txBody>
                  <a:tcPr>
                    <a:lnB w="38100" cap="flat" cmpd="sng" algn="ctr">
                      <a:noFill/>
                      <a:prstDash val="solid"/>
                      <a:round/>
                      <a:headEnd type="none" w="med" len="med"/>
                      <a:tailEnd type="none" w="med" len="med"/>
                    </a:lnB>
                  </a:tcPr>
                </a:tc>
                <a:extLst>
                  <a:ext uri="{0D108BD9-81ED-4DB2-BD59-A6C34878D82A}">
                    <a16:rowId xmlns:a16="http://schemas.microsoft.com/office/drawing/2014/main" val="3655626729"/>
                  </a:ext>
                </a:extLst>
              </a:tr>
              <a:tr h="370840">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3664111827"/>
                  </a:ext>
                </a:extLst>
              </a:tr>
              <a:tr h="370840">
                <a:tc>
                  <a:txBody>
                    <a:bodyPr/>
                    <a:lstStyle/>
                    <a:p>
                      <a:pPr algn="ctr"/>
                      <a:r>
                        <a:rPr lang="en-US" sz="2400" dirty="0"/>
                        <a:t>B</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A</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B</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A</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B</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B</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pPr algn="ctr"/>
                      <a:r>
                        <a:rPr lang="en-US" sz="2400" dirty="0"/>
                        <a:t>A</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pPr algn="ctr"/>
                      <a:r>
                        <a:rPr lang="en-US" sz="2400" dirty="0"/>
                        <a:t>B</a:t>
                      </a:r>
                    </a:p>
                  </a:txBody>
                  <a:tcP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186867"/>
                  </a:ext>
                </a:extLst>
              </a:tr>
              <a:tr h="370840">
                <a:tc>
                  <a:txBody>
                    <a:bodyPr/>
                    <a:lstStyle/>
                    <a:p>
                      <a:pPr algn="ctr"/>
                      <a:r>
                        <a:rPr lang="en-US" sz="2400" dirty="0"/>
                        <a:t>C</a:t>
                      </a:r>
                    </a:p>
                  </a:txBody>
                  <a:tcPr>
                    <a:noFill/>
                  </a:tcPr>
                </a:tc>
                <a:tc>
                  <a:txBody>
                    <a:bodyPr/>
                    <a:lstStyle/>
                    <a:p>
                      <a:pPr algn="ctr"/>
                      <a:r>
                        <a:rPr lang="en-US" sz="2400" dirty="0"/>
                        <a:t>B</a:t>
                      </a:r>
                    </a:p>
                  </a:txBody>
                  <a:tcPr>
                    <a:noFill/>
                  </a:tcPr>
                </a:tc>
                <a:tc>
                  <a:txBody>
                    <a:bodyPr/>
                    <a:lstStyle/>
                    <a:p>
                      <a:pPr algn="ctr"/>
                      <a:r>
                        <a:rPr lang="en-US" sz="2400" dirty="0"/>
                        <a:t>C</a:t>
                      </a:r>
                    </a:p>
                  </a:txBody>
                  <a:tcPr>
                    <a:noFill/>
                  </a:tcPr>
                </a:tc>
                <a:tc>
                  <a:txBody>
                    <a:bodyPr/>
                    <a:lstStyle/>
                    <a:p>
                      <a:pPr algn="ctr"/>
                      <a:r>
                        <a:rPr lang="en-US" sz="2400" dirty="0"/>
                        <a:t>C</a:t>
                      </a:r>
                    </a:p>
                  </a:txBody>
                  <a:tcPr>
                    <a:noFill/>
                  </a:tcPr>
                </a:tc>
                <a:tc>
                  <a:txBody>
                    <a:bodyPr/>
                    <a:lstStyle/>
                    <a:p>
                      <a:pPr algn="ctr"/>
                      <a:r>
                        <a:rPr lang="en-US" sz="2400" dirty="0"/>
                        <a:t>A</a:t>
                      </a:r>
                    </a:p>
                  </a:txBody>
                  <a:tcPr>
                    <a:noFill/>
                  </a:tcPr>
                </a:tc>
                <a:tc>
                  <a:txBody>
                    <a:bodyPr/>
                    <a:lstStyle/>
                    <a:p>
                      <a:pPr algn="ctr"/>
                      <a:r>
                        <a:rPr lang="en-US" sz="2400" dirty="0"/>
                        <a:t>B</a:t>
                      </a:r>
                    </a:p>
                  </a:txBody>
                  <a:tcPr>
                    <a:noFill/>
                  </a:tcPr>
                </a:tc>
                <a:tc>
                  <a:txBody>
                    <a:bodyPr/>
                    <a:lstStyle/>
                    <a:p>
                      <a:pPr algn="ctr"/>
                      <a:r>
                        <a:rPr lang="en-US" sz="2400" dirty="0"/>
                        <a:t>B</a:t>
                      </a:r>
                    </a:p>
                  </a:txBody>
                  <a:tcPr>
                    <a:noFill/>
                  </a:tcPr>
                </a:tc>
                <a:tc>
                  <a:txBody>
                    <a:bodyPr/>
                    <a:lstStyle/>
                    <a:p>
                      <a:pPr algn="ctr"/>
                      <a:r>
                        <a:rPr lang="en-US" sz="2400" dirty="0"/>
                        <a:t>C</a:t>
                      </a:r>
                    </a:p>
                  </a:txBody>
                  <a:tcPr>
                    <a:noFill/>
                  </a:tcPr>
                </a:tc>
                <a:tc>
                  <a:txBody>
                    <a:bodyPr/>
                    <a:lstStyle/>
                    <a:p>
                      <a:pPr algn="ctr"/>
                      <a:r>
                        <a:rPr lang="en-US" sz="2400" dirty="0"/>
                        <a:t>A</a:t>
                      </a:r>
                    </a:p>
                  </a:txBody>
                  <a:tcPr>
                    <a:noFill/>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A</a:t>
                      </a:r>
                    </a:p>
                  </a:txBody>
                  <a:tcPr>
                    <a:noFill/>
                  </a:tcPr>
                </a:tc>
                <a:tc>
                  <a:txBody>
                    <a:bodyPr/>
                    <a:lstStyle/>
                    <a:p>
                      <a:pPr algn="ctr"/>
                      <a:r>
                        <a:rPr lang="en-US" sz="2400" dirty="0"/>
                        <a:t>C</a:t>
                      </a:r>
                    </a:p>
                  </a:txBody>
                  <a:tcPr>
                    <a:noFill/>
                  </a:tcPr>
                </a:tc>
                <a:tc>
                  <a:txBody>
                    <a:bodyPr/>
                    <a:lstStyle/>
                    <a:p>
                      <a:pPr algn="ctr"/>
                      <a:r>
                        <a:rPr lang="en-US" sz="2400" dirty="0"/>
                        <a:t>B</a:t>
                      </a:r>
                    </a:p>
                  </a:txBody>
                  <a:tcPr>
                    <a:lnT w="38100" cap="flat" cmpd="sng" algn="ctr">
                      <a:solidFill>
                        <a:schemeClr val="tx1"/>
                      </a:solidFill>
                      <a:prstDash val="solid"/>
                      <a:round/>
                      <a:headEnd type="none" w="med" len="med"/>
                      <a:tailEnd type="none" w="med" len="med"/>
                    </a:lnT>
                    <a:noFill/>
                  </a:tcPr>
                </a:tc>
                <a:tc>
                  <a:txBody>
                    <a:bodyPr/>
                    <a:lstStyle/>
                    <a:p>
                      <a:pPr algn="ctr"/>
                      <a:r>
                        <a:rPr lang="en-US" sz="2400" dirty="0"/>
                        <a:t>B</a:t>
                      </a:r>
                    </a:p>
                  </a:txBody>
                  <a:tcPr>
                    <a:lnR w="38100" cap="flat" cmpd="sng" algn="ctr">
                      <a:solidFill>
                        <a:schemeClr val="tx1"/>
                      </a:solidFill>
                      <a:prstDash val="solid"/>
                      <a:round/>
                      <a:headEnd type="none" w="med" len="med"/>
                      <a:tailEnd type="none" w="med" len="med"/>
                    </a:lnR>
                    <a:noFill/>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856675"/>
                  </a:ext>
                </a:extLst>
              </a:tr>
            </a:tbl>
          </a:graphicData>
        </a:graphic>
      </p:graphicFrame>
      <p:sp>
        <p:nvSpPr>
          <p:cNvPr id="6" name="TextBox 5">
            <a:extLst>
              <a:ext uri="{FF2B5EF4-FFF2-40B4-BE49-F238E27FC236}">
                <a16:creationId xmlns:a16="http://schemas.microsoft.com/office/drawing/2014/main" id="{8B3F493E-2F22-949E-7E6B-521EF513A309}"/>
              </a:ext>
            </a:extLst>
          </p:cNvPr>
          <p:cNvSpPr txBox="1"/>
          <p:nvPr/>
        </p:nvSpPr>
        <p:spPr>
          <a:xfrm>
            <a:off x="838200" y="1593092"/>
            <a:ext cx="5613845" cy="523220"/>
          </a:xfrm>
          <a:prstGeom prst="rect">
            <a:avLst/>
          </a:prstGeom>
          <a:noFill/>
        </p:spPr>
        <p:txBody>
          <a:bodyPr wrap="none" rtlCol="0">
            <a:spAutoFit/>
          </a:bodyPr>
          <a:lstStyle/>
          <a:p>
            <a:r>
              <a:rPr lang="en-US" sz="2800" dirty="0"/>
              <a:t>Order of Merit List Ranking (1 is best)</a:t>
            </a:r>
          </a:p>
        </p:txBody>
      </p:sp>
      <p:sp>
        <p:nvSpPr>
          <p:cNvPr id="7" name="TextBox 6">
            <a:extLst>
              <a:ext uri="{FF2B5EF4-FFF2-40B4-BE49-F238E27FC236}">
                <a16:creationId xmlns:a16="http://schemas.microsoft.com/office/drawing/2014/main" id="{B5F5500A-EE4C-6DF9-7D56-1DB793F32725}"/>
              </a:ext>
            </a:extLst>
          </p:cNvPr>
          <p:cNvSpPr txBox="1"/>
          <p:nvPr/>
        </p:nvSpPr>
        <p:spPr>
          <a:xfrm>
            <a:off x="8781672" y="2145506"/>
            <a:ext cx="4077802" cy="954107"/>
          </a:xfrm>
          <a:prstGeom prst="rect">
            <a:avLst/>
          </a:prstGeom>
          <a:noFill/>
        </p:spPr>
        <p:txBody>
          <a:bodyPr wrap="square" rtlCol="0">
            <a:spAutoFit/>
          </a:bodyPr>
          <a:lstStyle/>
          <a:p>
            <a:r>
              <a:rPr lang="en-US" sz="2800" dirty="0"/>
              <a:t>Each branch has</a:t>
            </a:r>
          </a:p>
          <a:p>
            <a:pPr marL="285750" indent="-285750">
              <a:buFont typeface="Arial" panose="020B0604020202020204" pitchFamily="34" charset="0"/>
              <a:buChar char="•"/>
            </a:pPr>
            <a:r>
              <a:rPr lang="en-US" sz="2800" dirty="0"/>
              <a:t>5 positions</a:t>
            </a:r>
          </a:p>
        </p:txBody>
      </p:sp>
    </p:spTree>
    <p:extLst>
      <p:ext uri="{BB962C8B-B14F-4D97-AF65-F5344CB8AC3E}">
        <p14:creationId xmlns:p14="http://schemas.microsoft.com/office/powerpoint/2010/main" val="1764504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675B-570C-7797-000B-7B8EEEE7F4C5}"/>
              </a:ext>
            </a:extLst>
          </p:cNvPr>
          <p:cNvSpPr>
            <a:spLocks noGrp="1"/>
          </p:cNvSpPr>
          <p:nvPr>
            <p:ph type="title"/>
          </p:nvPr>
        </p:nvSpPr>
        <p:spPr/>
        <p:txBody>
          <a:bodyPr/>
          <a:lstStyle/>
          <a:p>
            <a:r>
              <a:rPr lang="en-US" dirty="0"/>
              <a:t>BRADSO</a:t>
            </a:r>
          </a:p>
        </p:txBody>
      </p:sp>
      <p:sp>
        <p:nvSpPr>
          <p:cNvPr id="3" name="Content Placeholder 2">
            <a:extLst>
              <a:ext uri="{FF2B5EF4-FFF2-40B4-BE49-F238E27FC236}">
                <a16:creationId xmlns:a16="http://schemas.microsoft.com/office/drawing/2014/main" id="{DA02FA0F-DCB0-6100-5863-8ACC0028B458}"/>
              </a:ext>
            </a:extLst>
          </p:cNvPr>
          <p:cNvSpPr>
            <a:spLocks noGrp="1"/>
          </p:cNvSpPr>
          <p:nvPr>
            <p:ph idx="1"/>
          </p:nvPr>
        </p:nvSpPr>
        <p:spPr/>
        <p:txBody>
          <a:bodyPr/>
          <a:lstStyle/>
          <a:p>
            <a:pPr marL="0" indent="0">
              <a:buNone/>
            </a:pPr>
            <a:r>
              <a:rPr lang="en-US" b="1" dirty="0" err="1"/>
              <a:t>BR</a:t>
            </a:r>
            <a:r>
              <a:rPr lang="en-US" dirty="0" err="1"/>
              <a:t>anch</a:t>
            </a:r>
            <a:r>
              <a:rPr lang="en-US" dirty="0"/>
              <a:t> of choice</a:t>
            </a:r>
          </a:p>
          <a:p>
            <a:pPr marL="0" indent="0">
              <a:buNone/>
            </a:pPr>
            <a:r>
              <a:rPr lang="en-US" b="1" dirty="0"/>
              <a:t>A</a:t>
            </a:r>
            <a:r>
              <a:rPr lang="en-US" dirty="0"/>
              <a:t>ctive</a:t>
            </a:r>
          </a:p>
          <a:p>
            <a:pPr marL="0" indent="0">
              <a:buNone/>
            </a:pPr>
            <a:r>
              <a:rPr lang="en-US" b="1" dirty="0"/>
              <a:t>D</a:t>
            </a:r>
            <a:r>
              <a:rPr lang="en-US" dirty="0"/>
              <a:t>uty</a:t>
            </a:r>
          </a:p>
          <a:p>
            <a:pPr marL="0" indent="0">
              <a:buNone/>
            </a:pPr>
            <a:r>
              <a:rPr lang="en-US" b="1" dirty="0"/>
              <a:t>S</a:t>
            </a:r>
            <a:r>
              <a:rPr lang="en-US" dirty="0"/>
              <a:t>ervice</a:t>
            </a:r>
          </a:p>
          <a:p>
            <a:pPr marL="0" indent="0">
              <a:buNone/>
            </a:pPr>
            <a:r>
              <a:rPr lang="en-US" b="1" dirty="0"/>
              <a:t>O</a:t>
            </a:r>
            <a:r>
              <a:rPr lang="en-US" dirty="0"/>
              <a:t>bligation</a:t>
            </a:r>
          </a:p>
        </p:txBody>
      </p:sp>
      <p:sp>
        <p:nvSpPr>
          <p:cNvPr id="4" name="Slide Number Placeholder 3">
            <a:extLst>
              <a:ext uri="{FF2B5EF4-FFF2-40B4-BE49-F238E27FC236}">
                <a16:creationId xmlns:a16="http://schemas.microsoft.com/office/drawing/2014/main" id="{F7627A47-4B06-26F9-9FF3-F90B3D11AE3F}"/>
              </a:ext>
            </a:extLst>
          </p:cNvPr>
          <p:cNvSpPr>
            <a:spLocks noGrp="1"/>
          </p:cNvSpPr>
          <p:nvPr>
            <p:ph type="sldNum" sz="quarter" idx="12"/>
          </p:nvPr>
        </p:nvSpPr>
        <p:spPr/>
        <p:txBody>
          <a:bodyPr/>
          <a:lstStyle/>
          <a:p>
            <a:fld id="{9E969584-4773-A84E-8391-EEC4BE76D611}" type="slidenum">
              <a:rPr lang="en-US" smtClean="0"/>
              <a:t>62</a:t>
            </a:fld>
            <a:endParaRPr lang="en-US"/>
          </a:p>
        </p:txBody>
      </p:sp>
    </p:spTree>
    <p:extLst>
      <p:ext uri="{BB962C8B-B14F-4D97-AF65-F5344CB8AC3E}">
        <p14:creationId xmlns:p14="http://schemas.microsoft.com/office/powerpoint/2010/main" val="3908914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4AB2-53EC-A401-3617-0373C90F5A9C}"/>
              </a:ext>
            </a:extLst>
          </p:cNvPr>
          <p:cNvSpPr>
            <a:spLocks noGrp="1"/>
          </p:cNvSpPr>
          <p:nvPr>
            <p:ph type="title"/>
          </p:nvPr>
        </p:nvSpPr>
        <p:spPr/>
        <p:txBody>
          <a:bodyPr/>
          <a:lstStyle/>
          <a:p>
            <a:endParaRPr lang="en-US"/>
          </a:p>
        </p:txBody>
      </p:sp>
      <p:pic>
        <p:nvPicPr>
          <p:cNvPr id="6" name="Content Placeholder 5" descr="A table of numbers and text&#10;&#10;Description automatically generated">
            <a:extLst>
              <a:ext uri="{FF2B5EF4-FFF2-40B4-BE49-F238E27FC236}">
                <a16:creationId xmlns:a16="http://schemas.microsoft.com/office/drawing/2014/main" id="{83324F29-5B4C-915F-041D-01BE3D5601B6}"/>
              </a:ext>
            </a:extLst>
          </p:cNvPr>
          <p:cNvPicPr>
            <a:picLocks noGrp="1" noChangeAspect="1"/>
          </p:cNvPicPr>
          <p:nvPr>
            <p:ph idx="1"/>
          </p:nvPr>
        </p:nvPicPr>
        <p:blipFill>
          <a:blip r:embed="rId2"/>
          <a:stretch>
            <a:fillRect/>
          </a:stretch>
        </p:blipFill>
        <p:spPr>
          <a:xfrm>
            <a:off x="513967" y="365125"/>
            <a:ext cx="11164066" cy="5811838"/>
          </a:xfrm>
        </p:spPr>
      </p:pic>
      <p:sp>
        <p:nvSpPr>
          <p:cNvPr id="4" name="Slide Number Placeholder 3">
            <a:extLst>
              <a:ext uri="{FF2B5EF4-FFF2-40B4-BE49-F238E27FC236}">
                <a16:creationId xmlns:a16="http://schemas.microsoft.com/office/drawing/2014/main" id="{B98D3AC5-BDBA-D186-F3A4-A536DA427C9E}"/>
              </a:ext>
            </a:extLst>
          </p:cNvPr>
          <p:cNvSpPr>
            <a:spLocks noGrp="1"/>
          </p:cNvSpPr>
          <p:nvPr>
            <p:ph type="sldNum" sz="quarter" idx="12"/>
          </p:nvPr>
        </p:nvSpPr>
        <p:spPr/>
        <p:txBody>
          <a:bodyPr/>
          <a:lstStyle/>
          <a:p>
            <a:fld id="{9E969584-4773-A84E-8391-EEC4BE76D611}" type="slidenum">
              <a:rPr lang="en-US" smtClean="0"/>
              <a:t>63</a:t>
            </a:fld>
            <a:endParaRPr lang="en-US"/>
          </a:p>
        </p:txBody>
      </p:sp>
    </p:spTree>
    <p:extLst>
      <p:ext uri="{BB962C8B-B14F-4D97-AF65-F5344CB8AC3E}">
        <p14:creationId xmlns:p14="http://schemas.microsoft.com/office/powerpoint/2010/main" val="4149875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C6D3-01B6-3054-4D0B-5752E42DB024}"/>
              </a:ext>
            </a:extLst>
          </p:cNvPr>
          <p:cNvSpPr>
            <a:spLocks noGrp="1"/>
          </p:cNvSpPr>
          <p:nvPr>
            <p:ph type="title"/>
          </p:nvPr>
        </p:nvSpPr>
        <p:spPr>
          <a:xfrm>
            <a:off x="838200" y="0"/>
            <a:ext cx="10515600" cy="1325563"/>
          </a:xfrm>
        </p:spPr>
        <p:txBody>
          <a:bodyPr/>
          <a:lstStyle/>
          <a:p>
            <a:r>
              <a:rPr lang="en-US" dirty="0"/>
              <a:t>2006-2019 Mechanism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3E3D8C-6EF4-8E00-D4DC-414DA5453227}"/>
                  </a:ext>
                </a:extLst>
              </p:cNvPr>
              <p:cNvSpPr>
                <a:spLocks noGrp="1"/>
              </p:cNvSpPr>
              <p:nvPr>
                <p:ph idx="1"/>
              </p:nvPr>
            </p:nvSpPr>
            <p:spPr>
              <a:xfrm>
                <a:off x="838200" y="963686"/>
                <a:ext cx="11353800" cy="4351338"/>
              </a:xfrm>
            </p:spPr>
            <p:txBody>
              <a:bodyPr>
                <a:normAutofit/>
              </a:bodyPr>
              <a:lstStyle/>
              <a:p>
                <a:pPr marL="0" indent="0">
                  <a:lnSpc>
                    <a:spcPct val="100000"/>
                  </a:lnSpc>
                  <a:spcBef>
                    <a:spcPts val="0"/>
                  </a:spcBef>
                  <a:buNone/>
                </a:pPr>
                <a:r>
                  <a:rPr lang="en-US" sz="2400" b="1" dirty="0"/>
                  <a:t>Inputs: </a:t>
                </a:r>
                <a:endParaRPr lang="en-US" sz="2400" dirty="0"/>
              </a:p>
              <a:p>
                <a:pPr marL="0" indent="0">
                  <a:lnSpc>
                    <a:spcPct val="100000"/>
                  </a:lnSpc>
                  <a:spcBef>
                    <a:spcPts val="0"/>
                  </a:spcBef>
                  <a:buNone/>
                </a:pPr>
                <a:r>
                  <a:rPr lang="en-US" sz="2400" dirty="0"/>
                  <a:t>Order of merit list </a:t>
                </a:r>
                <a14:m>
                  <m:oMath xmlns:m="http://schemas.openxmlformats.org/officeDocument/2006/math">
                    <m:r>
                      <a:rPr lang="en-US" sz="2400" b="0" i="1" smtClean="0">
                        <a:latin typeface="Cambria Math" panose="02040503050406030204" pitchFamily="18" charset="0"/>
                      </a:rPr>
                      <m:t>𝜋</m:t>
                    </m:r>
                  </m:oMath>
                </a14:m>
                <a:endParaRPr lang="en-US" sz="2400" dirty="0"/>
              </a:p>
              <a:p>
                <a:pPr marL="0" indent="0">
                  <a:lnSpc>
                    <a:spcPct val="100000"/>
                  </a:lnSpc>
                  <a:spcBef>
                    <a:spcPts val="0"/>
                  </a:spcBef>
                  <a:buNone/>
                </a:pPr>
                <a:r>
                  <a:rPr lang="en-US" sz="2400" dirty="0"/>
                  <a:t>Number of open positions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𝑞</m:t>
                        </m:r>
                      </m:e>
                      <m:sub>
                        <m:r>
                          <a:rPr lang="en-US" sz="2400" b="0" i="1" smtClean="0">
                            <a:latin typeface="Cambria Math" panose="02040503050406030204" pitchFamily="18" charset="0"/>
                          </a:rPr>
                          <m:t>𝑏</m:t>
                        </m:r>
                      </m:sub>
                      <m:sup>
                        <m:r>
                          <a:rPr lang="en-US" sz="2400" b="0" i="1" smtClean="0">
                            <a:latin typeface="Cambria Math" panose="02040503050406030204" pitchFamily="18" charset="0"/>
                          </a:rPr>
                          <m:t>𝑂</m:t>
                        </m:r>
                      </m:sup>
                    </m:sSubSup>
                  </m:oMath>
                </a14:m>
                <a:r>
                  <a:rPr lang="en-US" sz="2400" dirty="0"/>
                  <a:t> and BRADSO positions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𝑞</m:t>
                        </m:r>
                      </m:e>
                      <m:sub>
                        <m:r>
                          <a:rPr lang="en-US" sz="2400" i="1">
                            <a:latin typeface="Cambria Math" panose="02040503050406030204" pitchFamily="18" charset="0"/>
                          </a:rPr>
                          <m:t>𝑏</m:t>
                        </m:r>
                      </m:sub>
                      <m:sup>
                        <m:r>
                          <a:rPr lang="en-US" sz="2400" b="0" i="1" smtClean="0">
                            <a:latin typeface="Cambria Math" panose="02040503050406030204" pitchFamily="18" charset="0"/>
                          </a:rPr>
                          <m:t>𝐵</m:t>
                        </m:r>
                      </m:sup>
                    </m:sSubSup>
                  </m:oMath>
                </a14:m>
                <a:r>
                  <a:rPr lang="en-US" sz="2400" dirty="0"/>
                  <a:t> for each branch </a:t>
                </a:r>
                <a14:m>
                  <m:oMath xmlns:m="http://schemas.openxmlformats.org/officeDocument/2006/math">
                    <m:r>
                      <a:rPr lang="en-US" sz="2400" i="1" dirty="0" smtClean="0">
                        <a:latin typeface="Cambria Math" panose="02040503050406030204" pitchFamily="18" charset="0"/>
                      </a:rPr>
                      <m:t>𝑏</m:t>
                    </m:r>
                  </m:oMath>
                </a14:m>
                <a:endParaRPr lang="en-US" sz="2400" dirty="0"/>
              </a:p>
              <a:p>
                <a:pPr marL="0" indent="0">
                  <a:lnSpc>
                    <a:spcPct val="100000"/>
                  </a:lnSpc>
                  <a:spcBef>
                    <a:spcPts val="0"/>
                  </a:spcBef>
                  <a:buNone/>
                </a:pPr>
                <a:r>
                  <a:rPr lang="en-US" sz="2400" dirty="0"/>
                  <a:t>Cadets rank branches + indicate willingness to serve an extended term.</a:t>
                </a:r>
              </a:p>
            </p:txBody>
          </p:sp>
        </mc:Choice>
        <mc:Fallback xmlns="">
          <p:sp>
            <p:nvSpPr>
              <p:cNvPr id="3" name="Content Placeholder 2">
                <a:extLst>
                  <a:ext uri="{FF2B5EF4-FFF2-40B4-BE49-F238E27FC236}">
                    <a16:creationId xmlns:a16="http://schemas.microsoft.com/office/drawing/2014/main" id="{A23E3D8C-6EF4-8E00-D4DC-414DA5453227}"/>
                  </a:ext>
                </a:extLst>
              </p:cNvPr>
              <p:cNvSpPr>
                <a:spLocks noGrp="1" noRot="1" noChangeAspect="1" noMove="1" noResize="1" noEditPoints="1" noAdjustHandles="1" noChangeArrowheads="1" noChangeShapeType="1" noTextEdit="1"/>
              </p:cNvSpPr>
              <p:nvPr>
                <p:ph idx="1"/>
              </p:nvPr>
            </p:nvSpPr>
            <p:spPr>
              <a:xfrm>
                <a:off x="838200" y="963686"/>
                <a:ext cx="11353800" cy="4351338"/>
              </a:xfrm>
              <a:blipFill>
                <a:blip r:embed="rId2"/>
                <a:stretch>
                  <a:fillRect l="-894"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62983F3-FF09-69A4-CF1D-172E00633869}"/>
              </a:ext>
            </a:extLst>
          </p:cNvPr>
          <p:cNvSpPr>
            <a:spLocks noGrp="1"/>
          </p:cNvSpPr>
          <p:nvPr>
            <p:ph type="sldNum" sz="quarter" idx="12"/>
          </p:nvPr>
        </p:nvSpPr>
        <p:spPr/>
        <p:txBody>
          <a:bodyPr/>
          <a:lstStyle/>
          <a:p>
            <a:fld id="{9E969584-4773-A84E-8391-EEC4BE76D611}" type="slidenum">
              <a:rPr lang="en-US" smtClean="0"/>
              <a:t>64</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4DC8E1F-4E4A-2E12-0B50-7BD3C2B5FE15}"/>
                  </a:ext>
                </a:extLst>
              </p:cNvPr>
              <p:cNvSpPr txBox="1"/>
              <p:nvPr/>
            </p:nvSpPr>
            <p:spPr>
              <a:xfrm>
                <a:off x="838200" y="2654374"/>
                <a:ext cx="11353800" cy="4249818"/>
              </a:xfrm>
              <a:prstGeom prst="rect">
                <a:avLst/>
              </a:prstGeom>
              <a:noFill/>
            </p:spPr>
            <p:txBody>
              <a:bodyPr wrap="square">
                <a:spAutoFit/>
              </a:bodyPr>
              <a:lstStyle/>
              <a:p>
                <a:pPr marL="0" indent="0">
                  <a:buNone/>
                </a:pPr>
                <a:r>
                  <a:rPr lang="en-US" sz="2400" b="1" dirty="0"/>
                  <a:t>Algorithm:</a:t>
                </a:r>
              </a:p>
              <a:p>
                <a:pPr marL="514350" indent="-514350">
                  <a:buAutoNum type="arabicPeriod"/>
                </a:pPr>
                <a:r>
                  <a:rPr lang="en-US" sz="2400" dirty="0"/>
                  <a:t>For each branch </a:t>
                </a:r>
                <a14:m>
                  <m:oMath xmlns:m="http://schemas.openxmlformats.org/officeDocument/2006/math">
                    <m:r>
                      <a:rPr lang="en-US" sz="2400" b="0" i="1" smtClean="0">
                        <a:latin typeface="Cambria Math" panose="02040503050406030204" pitchFamily="18" charset="0"/>
                      </a:rPr>
                      <m:t>𝑏</m:t>
                    </m:r>
                  </m:oMath>
                </a14:m>
                <a:r>
                  <a:rPr lang="en-US" sz="2400" dirty="0"/>
                  <a:t>, construct “modified ranking”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𝑏</m:t>
                        </m:r>
                      </m:sub>
                    </m:sSub>
                  </m:oMath>
                </a14:m>
                <a:r>
                  <a:rPr lang="en-US" sz="2400" dirty="0"/>
                  <a:t> as follows:</a:t>
                </a:r>
              </a:p>
              <a:p>
                <a:pPr lvl="1"/>
                <a:r>
                  <a:rPr lang="en-US" sz="2400" dirty="0"/>
                  <a:t>  	First: All cadets who are willing to serve an extended term for </a:t>
                </a:r>
                <a14:m>
                  <m:oMath xmlns:m="http://schemas.openxmlformats.org/officeDocument/2006/math">
                    <m:r>
                      <a:rPr lang="en-US" sz="2400" b="0" i="1" smtClean="0">
                        <a:latin typeface="Cambria Math" panose="02040503050406030204" pitchFamily="18" charset="0"/>
                      </a:rPr>
                      <m:t>𝑏</m:t>
                    </m:r>
                  </m:oMath>
                </a14:m>
                <a:r>
                  <a:rPr lang="en-US" sz="2400" dirty="0"/>
                  <a:t> (in OML order)</a:t>
                </a:r>
              </a:p>
              <a:p>
                <a:pPr lvl="1"/>
                <a:r>
                  <a:rPr lang="en-US" sz="2400" dirty="0"/>
                  <a:t> 	Then: All remaining cadets (in OML order)</a:t>
                </a:r>
              </a:p>
              <a:p>
                <a:pPr marL="342900" indent="-342900">
                  <a:buFont typeface="+mj-lt"/>
                  <a:buAutoNum type="arabicPeriod"/>
                </a:pPr>
                <a:r>
                  <a:rPr lang="en-US" sz="2400" dirty="0"/>
                  <a:t>   For each branch </a:t>
                </a:r>
                <a14:m>
                  <m:oMath xmlns:m="http://schemas.openxmlformats.org/officeDocument/2006/math">
                    <m:r>
                      <a:rPr lang="en-US" sz="2400" b="0" i="1" smtClean="0">
                        <a:latin typeface="Cambria Math" panose="02040503050406030204" pitchFamily="18" charset="0"/>
                      </a:rPr>
                      <m:t>𝑏</m:t>
                    </m:r>
                  </m:oMath>
                </a14:m>
                <a:r>
                  <a:rPr lang="en-US" sz="2400" dirty="0"/>
                  <a:t>, construct choice function as follows:</a:t>
                </a:r>
              </a:p>
              <a:p>
                <a:pPr marL="800100" lvl="1" indent="-342900">
                  <a:buFont typeface="+mj-lt"/>
                  <a:buAutoNum type="alphaLcParenR"/>
                </a:pPr>
                <a:r>
                  <a:rPr lang="en-US" sz="2400" dirty="0"/>
                  <a:t>Take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𝑞</m:t>
                        </m:r>
                      </m:e>
                      <m:sub>
                        <m:r>
                          <a:rPr lang="en-US" sz="2400" b="0" i="1" smtClean="0">
                            <a:latin typeface="Cambria Math" panose="02040503050406030204" pitchFamily="18" charset="0"/>
                          </a:rPr>
                          <m:t>𝑏</m:t>
                        </m:r>
                      </m:sub>
                      <m:sup>
                        <m:r>
                          <a:rPr lang="en-US" sz="2400" b="0" i="1" smtClean="0">
                            <a:latin typeface="Cambria Math" panose="02040503050406030204" pitchFamily="18" charset="0"/>
                          </a:rPr>
                          <m:t>𝑂</m:t>
                        </m:r>
                      </m:sup>
                    </m:sSubSup>
                  </m:oMath>
                </a14:m>
                <a:r>
                  <a:rPr lang="en-US" sz="2400" dirty="0"/>
                  <a:t> applicants that are highest on OML list </a:t>
                </a:r>
                <a14:m>
                  <m:oMath xmlns:m="http://schemas.openxmlformats.org/officeDocument/2006/math">
                    <m:r>
                      <a:rPr lang="en-US" sz="2400" b="0" i="1" smtClean="0">
                        <a:latin typeface="Cambria Math" panose="02040503050406030204" pitchFamily="18" charset="0"/>
                      </a:rPr>
                      <m:t>𝜋</m:t>
                    </m:r>
                  </m:oMath>
                </a14:m>
                <a:endParaRPr lang="en-US" sz="2400" dirty="0"/>
              </a:p>
              <a:p>
                <a:pPr marL="800100" lvl="1" indent="-342900">
                  <a:buFont typeface="+mj-lt"/>
                  <a:buAutoNum type="alphaLcParenR"/>
                </a:pPr>
                <a:r>
                  <a:rPr lang="en-US" sz="2400" dirty="0"/>
                  <a:t> Among remaining applicants, take </a:t>
                </a:r>
                <a14:m>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𝑞</m:t>
                        </m:r>
                      </m:e>
                      <m:sub>
                        <m:r>
                          <a:rPr lang="en-US" sz="2400" i="1">
                            <a:latin typeface="Cambria Math" panose="02040503050406030204" pitchFamily="18" charset="0"/>
                          </a:rPr>
                          <m:t>𝑏</m:t>
                        </m:r>
                      </m:sub>
                      <m:sup>
                        <m:r>
                          <a:rPr lang="en-US" sz="2400" b="0" i="1" smtClean="0">
                            <a:latin typeface="Cambria Math" panose="02040503050406030204" pitchFamily="18" charset="0"/>
                          </a:rPr>
                          <m:t>𝐵</m:t>
                        </m:r>
                      </m:sup>
                    </m:sSubSup>
                  </m:oMath>
                </a14:m>
                <a:r>
                  <a:rPr lang="en-US" sz="2400" dirty="0"/>
                  <a:t> that are highest on modified ranking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𝑏</m:t>
                        </m:r>
                      </m:sub>
                    </m:sSub>
                  </m:oMath>
                </a14:m>
                <a:endParaRPr lang="en-US" sz="2400" dirty="0"/>
              </a:p>
              <a:p>
                <a:pPr marL="514350" indent="-514350">
                  <a:buFont typeface="+mj-lt"/>
                  <a:buAutoNum type="arabicPeriod"/>
                </a:pPr>
                <a:r>
                  <a:rPr lang="en-US" sz="2400" b="1" dirty="0"/>
                  <a:t>Determine Branches. </a:t>
                </a:r>
                <a:r>
                  <a:rPr lang="en-US" sz="2400" dirty="0"/>
                  <a:t>Run student proposing DA using branch choice functions above.</a:t>
                </a:r>
              </a:p>
              <a:p>
                <a:pPr marL="514350" indent="-514350">
                  <a:buFont typeface="+mj-lt"/>
                  <a:buAutoNum type="arabicPeriod"/>
                </a:pPr>
                <a:r>
                  <a:rPr lang="en-US" sz="2400" b="1" dirty="0"/>
                  <a:t>Determine Terms. </a:t>
                </a:r>
                <a:r>
                  <a:rPr lang="en-US" sz="2400" dirty="0"/>
                  <a:t>Assign extended term to any cadet that was assigned to </a:t>
                </a:r>
                <a14:m>
                  <m:oMath xmlns:m="http://schemas.openxmlformats.org/officeDocument/2006/math">
                    <m:r>
                      <a:rPr lang="en-US" sz="2400" b="0" i="1" smtClean="0">
                        <a:latin typeface="Cambria Math" panose="02040503050406030204" pitchFamily="18" charset="0"/>
                      </a:rPr>
                      <m:t>𝑏</m:t>
                    </m:r>
                  </m:oMath>
                </a14:m>
                <a:r>
                  <a:rPr lang="en-US" sz="2400" dirty="0"/>
                  <a:t> and was (</a:t>
                </a:r>
                <a:r>
                  <a:rPr lang="en-US" sz="2400" dirty="0" err="1"/>
                  <a:t>i</a:t>
                </a:r>
                <a:r>
                  <a:rPr lang="en-US" sz="2400" dirty="0"/>
                  <a:t>) willing to serve an extended term for branch</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𝑏</m:t>
                    </m:r>
                  </m:oMath>
                </a14:m>
                <a:r>
                  <a:rPr lang="en-US" sz="2400" dirty="0"/>
                  <a:t>, but (ii) not among the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𝑞</m:t>
                        </m:r>
                      </m:e>
                      <m:sub>
                        <m:r>
                          <a:rPr lang="en-US" sz="2400" i="1">
                            <a:latin typeface="Cambria Math" panose="02040503050406030204" pitchFamily="18" charset="0"/>
                          </a:rPr>
                          <m:t>𝑏</m:t>
                        </m:r>
                      </m:sub>
                      <m:sup>
                        <m:r>
                          <a:rPr lang="en-US" sz="2400" i="1">
                            <a:latin typeface="Cambria Math" panose="02040503050406030204" pitchFamily="18" charset="0"/>
                          </a:rPr>
                          <m:t>𝑂</m:t>
                        </m:r>
                      </m:sup>
                    </m:sSubSup>
                  </m:oMath>
                </a14:m>
                <a:r>
                  <a:rPr lang="en-US" sz="2400" dirty="0"/>
                  <a:t> highest-priority applicants assigned to </a:t>
                </a:r>
                <a14:m>
                  <m:oMath xmlns:m="http://schemas.openxmlformats.org/officeDocument/2006/math">
                    <m:r>
                      <a:rPr lang="en-US" sz="2400" b="0" i="1" smtClean="0">
                        <a:latin typeface="Cambria Math" panose="02040503050406030204" pitchFamily="18" charset="0"/>
                      </a:rPr>
                      <m:t>𝑏</m:t>
                    </m:r>
                  </m:oMath>
                </a14:m>
                <a:r>
                  <a:rPr lang="en-US" sz="2400" dirty="0"/>
                  <a:t>. (Remaining cadets assigned standard term.)</a:t>
                </a:r>
              </a:p>
            </p:txBody>
          </p:sp>
        </mc:Choice>
        <mc:Fallback xmlns="">
          <p:sp>
            <p:nvSpPr>
              <p:cNvPr id="6" name="TextBox 5">
                <a:extLst>
                  <a:ext uri="{FF2B5EF4-FFF2-40B4-BE49-F238E27FC236}">
                    <a16:creationId xmlns:a16="http://schemas.microsoft.com/office/drawing/2014/main" id="{04DC8E1F-4E4A-2E12-0B50-7BD3C2B5FE15}"/>
                  </a:ext>
                </a:extLst>
              </p:cNvPr>
              <p:cNvSpPr txBox="1">
                <a:spLocks noRot="1" noChangeAspect="1" noMove="1" noResize="1" noEditPoints="1" noAdjustHandles="1" noChangeArrowheads="1" noChangeShapeType="1" noTextEdit="1"/>
              </p:cNvSpPr>
              <p:nvPr/>
            </p:nvSpPr>
            <p:spPr>
              <a:xfrm>
                <a:off x="838200" y="2654374"/>
                <a:ext cx="11353800" cy="4249818"/>
              </a:xfrm>
              <a:prstGeom prst="rect">
                <a:avLst/>
              </a:prstGeom>
              <a:blipFill>
                <a:blip r:embed="rId3"/>
                <a:stretch>
                  <a:fillRect l="-894" t="-1190" r="-112" b="-2381"/>
                </a:stretch>
              </a:blipFill>
            </p:spPr>
            <p:txBody>
              <a:bodyPr/>
              <a:lstStyle/>
              <a:p>
                <a:r>
                  <a:rPr lang="en-US">
                    <a:noFill/>
                  </a:rPr>
                  <a:t> </a:t>
                </a:r>
              </a:p>
            </p:txBody>
          </p:sp>
        </mc:Fallback>
      </mc:AlternateContent>
    </p:spTree>
    <p:extLst>
      <p:ext uri="{BB962C8B-B14F-4D97-AF65-F5344CB8AC3E}">
        <p14:creationId xmlns:p14="http://schemas.microsoft.com/office/powerpoint/2010/main" val="1539976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517D-F163-2D40-5B71-1C5699D20C8D}"/>
              </a:ext>
            </a:extLst>
          </p:cNvPr>
          <p:cNvSpPr>
            <a:spLocks noGrp="1"/>
          </p:cNvSpPr>
          <p:nvPr>
            <p:ph type="title"/>
          </p:nvPr>
        </p:nvSpPr>
        <p:spPr/>
        <p:txBody>
          <a:bodyPr/>
          <a:lstStyle/>
          <a:p>
            <a:r>
              <a:rPr lang="en-US" dirty="0"/>
              <a:t>2006 Mechanism (Example)</a:t>
            </a:r>
          </a:p>
        </p:txBody>
      </p:sp>
      <p:sp>
        <p:nvSpPr>
          <p:cNvPr id="3" name="Content Placeholder 2">
            <a:extLst>
              <a:ext uri="{FF2B5EF4-FFF2-40B4-BE49-F238E27FC236}">
                <a16:creationId xmlns:a16="http://schemas.microsoft.com/office/drawing/2014/main" id="{BED95DB5-0622-CAC3-E66A-BDCFE7237CB2}"/>
              </a:ext>
            </a:extLst>
          </p:cNvPr>
          <p:cNvSpPr>
            <a:spLocks noGrp="1"/>
          </p:cNvSpPr>
          <p:nvPr>
            <p:ph idx="1"/>
          </p:nvPr>
        </p:nvSpPr>
        <p:spPr>
          <a:xfrm>
            <a:off x="838200" y="6721475"/>
            <a:ext cx="10515600" cy="4351338"/>
          </a:xfrm>
        </p:spPr>
        <p:txBody>
          <a:bodyPr/>
          <a:lstStyle/>
          <a:p>
            <a:pPr marL="0" indent="0">
              <a:buNone/>
            </a:pPr>
            <a:endParaRPr lang="en-US" dirty="0"/>
          </a:p>
          <a:p>
            <a:pPr marL="0" indent="0">
              <a:buNone/>
            </a:pPr>
            <a:r>
              <a:rPr lang="en-US" dirty="0"/>
              <a:t>Do an example that allows us to see differences.</a:t>
            </a:r>
          </a:p>
          <a:p>
            <a:pPr marL="0" indent="0">
              <a:buNone/>
            </a:pPr>
            <a:endParaRPr lang="en-US" dirty="0"/>
          </a:p>
          <a:p>
            <a:pPr marL="514350" indent="-514350">
              <a:buFont typeface="+mj-lt"/>
              <a:buAutoNum type="arabicPeriod"/>
            </a:pPr>
            <a:r>
              <a:rPr lang="en-US" dirty="0"/>
              <a:t>A &gt; B &gt; C, {A}</a:t>
            </a:r>
          </a:p>
          <a:p>
            <a:pPr marL="514350" indent="-514350">
              <a:buFont typeface="+mj-lt"/>
              <a:buAutoNum type="arabicPeriod"/>
            </a:pPr>
            <a:r>
              <a:rPr lang="en-US" dirty="0"/>
              <a:t>A &gt; B &gt; C, {}</a:t>
            </a:r>
          </a:p>
          <a:p>
            <a:pPr marL="514350" indent="-514350">
              <a:buFont typeface="+mj-lt"/>
              <a:buAutoNum type="arabicPeriod"/>
            </a:pPr>
            <a:r>
              <a:rPr lang="en-US" dirty="0"/>
              <a:t>B &gt; C &gt; A, {B, C}</a:t>
            </a:r>
          </a:p>
        </p:txBody>
      </p:sp>
      <p:sp>
        <p:nvSpPr>
          <p:cNvPr id="4" name="Slide Number Placeholder 3">
            <a:extLst>
              <a:ext uri="{FF2B5EF4-FFF2-40B4-BE49-F238E27FC236}">
                <a16:creationId xmlns:a16="http://schemas.microsoft.com/office/drawing/2014/main" id="{603A969F-E5E8-2574-3D3C-CC6DEEA1C1ED}"/>
              </a:ext>
            </a:extLst>
          </p:cNvPr>
          <p:cNvSpPr>
            <a:spLocks noGrp="1"/>
          </p:cNvSpPr>
          <p:nvPr>
            <p:ph type="sldNum" sz="quarter" idx="12"/>
          </p:nvPr>
        </p:nvSpPr>
        <p:spPr/>
        <p:txBody>
          <a:bodyPr/>
          <a:lstStyle/>
          <a:p>
            <a:fld id="{9E969584-4773-A84E-8391-EEC4BE76D611}" type="slidenum">
              <a:rPr lang="en-US" smtClean="0"/>
              <a:t>65</a:t>
            </a:fld>
            <a:endParaRPr lang="en-US"/>
          </a:p>
        </p:txBody>
      </p:sp>
      <p:sp>
        <p:nvSpPr>
          <p:cNvPr id="5" name="TextBox 4">
            <a:extLst>
              <a:ext uri="{FF2B5EF4-FFF2-40B4-BE49-F238E27FC236}">
                <a16:creationId xmlns:a16="http://schemas.microsoft.com/office/drawing/2014/main" id="{3507A8CC-9FB9-B6AC-3BA2-874484A509C8}"/>
              </a:ext>
            </a:extLst>
          </p:cNvPr>
          <p:cNvSpPr txBox="1"/>
          <p:nvPr/>
        </p:nvSpPr>
        <p:spPr>
          <a:xfrm>
            <a:off x="7852992" y="3948201"/>
            <a:ext cx="4339008" cy="954107"/>
          </a:xfrm>
          <a:prstGeom prst="rect">
            <a:avLst/>
          </a:prstGeom>
          <a:noFill/>
        </p:spPr>
        <p:txBody>
          <a:bodyPr wrap="none" rtlCol="0">
            <a:spAutoFit/>
          </a:bodyPr>
          <a:lstStyle/>
          <a:p>
            <a:r>
              <a:rPr lang="en-US" sz="2800" dirty="0">
                <a:solidFill>
                  <a:srgbClr val="FF0000"/>
                </a:solidFill>
              </a:rPr>
              <a:t>Is this mechanism truthful?</a:t>
            </a:r>
          </a:p>
          <a:p>
            <a:r>
              <a:rPr lang="en-US" sz="2800" dirty="0">
                <a:solidFill>
                  <a:srgbClr val="FF0000"/>
                </a:solidFill>
              </a:rPr>
              <a:t>What does “truthful” mean?</a:t>
            </a:r>
          </a:p>
        </p:txBody>
      </p:sp>
      <p:graphicFrame>
        <p:nvGraphicFramePr>
          <p:cNvPr id="6" name="Content Placeholder 4">
            <a:extLst>
              <a:ext uri="{FF2B5EF4-FFF2-40B4-BE49-F238E27FC236}">
                <a16:creationId xmlns:a16="http://schemas.microsoft.com/office/drawing/2014/main" id="{8DE2497E-C437-B55F-390D-A0D1DCA7F74A}"/>
              </a:ext>
            </a:extLst>
          </p:cNvPr>
          <p:cNvGraphicFramePr>
            <a:graphicFrameLocks/>
          </p:cNvGraphicFramePr>
          <p:nvPr/>
        </p:nvGraphicFramePr>
        <p:xfrm>
          <a:off x="860385" y="1889997"/>
          <a:ext cx="7805741" cy="18288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517616">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59117">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solidFill>
                      <a:schemeClr val="accent5"/>
                    </a:solidFill>
                  </a:tcPr>
                </a:tc>
                <a:tc>
                  <a:txBody>
                    <a:bodyPr/>
                    <a:lstStyle/>
                    <a:p>
                      <a:pPr algn="ctr"/>
                      <a:r>
                        <a:rPr lang="en-US" sz="2400" dirty="0"/>
                        <a:t>2</a:t>
                      </a:r>
                    </a:p>
                  </a:txBody>
                  <a:tcPr>
                    <a:solidFill>
                      <a:schemeClr val="accent5"/>
                    </a:solidFill>
                  </a:tcPr>
                </a:tc>
                <a:tc>
                  <a:txBody>
                    <a:bodyPr/>
                    <a:lstStyle/>
                    <a:p>
                      <a:pPr algn="ctr"/>
                      <a:r>
                        <a:rPr lang="en-US" sz="2400" dirty="0"/>
                        <a:t>3</a:t>
                      </a:r>
                    </a:p>
                  </a:txBody>
                  <a:tcPr>
                    <a:solidFill>
                      <a:schemeClr val="accent5"/>
                    </a:solidFill>
                  </a:tcPr>
                </a:tc>
                <a:tc>
                  <a:txBody>
                    <a:bodyPr/>
                    <a:lstStyle/>
                    <a:p>
                      <a:pPr algn="ctr"/>
                      <a:r>
                        <a:rPr lang="en-US" sz="2400" dirty="0"/>
                        <a:t>4</a:t>
                      </a:r>
                    </a:p>
                  </a:txBody>
                  <a:tcPr>
                    <a:solidFill>
                      <a:schemeClr val="accent5"/>
                    </a:solidFill>
                  </a:tcPr>
                </a:tc>
                <a:tc>
                  <a:txBody>
                    <a:bodyPr/>
                    <a:lstStyle/>
                    <a:p>
                      <a:pPr algn="ctr"/>
                      <a:r>
                        <a:rPr lang="en-US" sz="2400" dirty="0"/>
                        <a:t>5</a:t>
                      </a:r>
                    </a:p>
                  </a:txBody>
                  <a:tcPr>
                    <a:solidFill>
                      <a:schemeClr val="accent5"/>
                    </a:solidFill>
                  </a:tcPr>
                </a:tc>
                <a:tc>
                  <a:txBody>
                    <a:bodyPr/>
                    <a:lstStyle/>
                    <a:p>
                      <a:pPr algn="ctr"/>
                      <a:r>
                        <a:rPr lang="en-US" sz="2400" dirty="0"/>
                        <a:t>6</a:t>
                      </a:r>
                    </a:p>
                  </a:txBody>
                  <a:tcPr>
                    <a:solidFill>
                      <a:schemeClr val="accent5"/>
                    </a:solidFill>
                  </a:tcPr>
                </a:tc>
                <a:tc>
                  <a:txBody>
                    <a:bodyPr/>
                    <a:lstStyle/>
                    <a:p>
                      <a:pPr algn="ctr"/>
                      <a:r>
                        <a:rPr lang="en-US" sz="2400" dirty="0"/>
                        <a:t>7</a:t>
                      </a:r>
                    </a:p>
                  </a:txBody>
                  <a:tcPr>
                    <a:solidFill>
                      <a:schemeClr val="accent5"/>
                    </a:solidFill>
                  </a:tcPr>
                </a:tc>
                <a:tc>
                  <a:txBody>
                    <a:bodyPr/>
                    <a:lstStyle/>
                    <a:p>
                      <a:pPr algn="ctr"/>
                      <a:r>
                        <a:rPr lang="en-US" sz="2400" dirty="0"/>
                        <a:t>8</a:t>
                      </a:r>
                    </a:p>
                  </a:txBody>
                  <a:tcPr>
                    <a:solidFill>
                      <a:schemeClr val="accent5"/>
                    </a:solidFill>
                  </a:tcPr>
                </a:tc>
                <a:tc>
                  <a:txBody>
                    <a:bodyPr/>
                    <a:lstStyle/>
                    <a:p>
                      <a:pPr algn="ctr"/>
                      <a:r>
                        <a:rPr lang="en-US" sz="2400" dirty="0"/>
                        <a:t>9</a:t>
                      </a:r>
                    </a:p>
                  </a:txBody>
                  <a:tcPr>
                    <a:solidFill>
                      <a:schemeClr val="accent5"/>
                    </a:solidFill>
                  </a:tcPr>
                </a:tc>
                <a:tc>
                  <a:txBody>
                    <a:bodyPr/>
                    <a:lstStyle/>
                    <a:p>
                      <a:pPr algn="ctr"/>
                      <a:r>
                        <a:rPr lang="en-US" sz="2400" dirty="0"/>
                        <a:t>10</a:t>
                      </a:r>
                    </a:p>
                  </a:txBody>
                  <a:tcPr>
                    <a:solidFill>
                      <a:schemeClr val="accent5"/>
                    </a:solidFill>
                  </a:tcPr>
                </a:tc>
                <a:tc>
                  <a:txBody>
                    <a:bodyPr/>
                    <a:lstStyle/>
                    <a:p>
                      <a:pPr algn="ctr"/>
                      <a:r>
                        <a:rPr lang="en-US" sz="2400" dirty="0"/>
                        <a:t>11</a:t>
                      </a:r>
                    </a:p>
                  </a:txBody>
                  <a:tcPr>
                    <a:solidFill>
                      <a:schemeClr val="accent5"/>
                    </a:solidFill>
                  </a:tcPr>
                </a:tc>
                <a:tc>
                  <a:txBody>
                    <a:bodyPr/>
                    <a:lstStyle/>
                    <a:p>
                      <a:pPr algn="ctr"/>
                      <a:r>
                        <a:rPr lang="en-US" sz="2400" dirty="0"/>
                        <a:t>12</a:t>
                      </a:r>
                    </a:p>
                  </a:txBody>
                  <a:tcPr>
                    <a:solidFill>
                      <a:schemeClr val="accent5"/>
                    </a:solidFill>
                  </a:tcPr>
                </a:tc>
                <a:tc>
                  <a:txBody>
                    <a:bodyPr/>
                    <a:lstStyle/>
                    <a:p>
                      <a:pPr algn="ctr"/>
                      <a:r>
                        <a:rPr lang="en-US" sz="2400" dirty="0"/>
                        <a:t>13</a:t>
                      </a:r>
                    </a:p>
                  </a:txBody>
                  <a:tcPr>
                    <a:solidFill>
                      <a:schemeClr val="accent5"/>
                    </a:solidFill>
                  </a:tcPr>
                </a:tc>
                <a:tc>
                  <a:txBody>
                    <a:bodyPr/>
                    <a:lstStyle/>
                    <a:p>
                      <a:pPr algn="ctr"/>
                      <a:r>
                        <a:rPr lang="en-US" sz="2400" dirty="0"/>
                        <a:t>14</a:t>
                      </a:r>
                    </a:p>
                  </a:txBody>
                  <a:tcPr>
                    <a:solidFill>
                      <a:schemeClr val="accent5"/>
                    </a:solidFill>
                  </a:tcPr>
                </a:tc>
                <a:tc>
                  <a:txBody>
                    <a:bodyPr/>
                    <a:lstStyle/>
                    <a:p>
                      <a:pPr algn="ctr"/>
                      <a:r>
                        <a:rPr lang="en-US" sz="2400" dirty="0"/>
                        <a:t>15</a:t>
                      </a:r>
                    </a:p>
                  </a:txBody>
                  <a:tcPr>
                    <a:solidFill>
                      <a:schemeClr val="accent5"/>
                    </a:solidFill>
                  </a:tcPr>
                </a:tc>
                <a:extLst>
                  <a:ext uri="{0D108BD9-81ED-4DB2-BD59-A6C34878D82A}">
                    <a16:rowId xmlns:a16="http://schemas.microsoft.com/office/drawing/2014/main" val="3655626729"/>
                  </a:ext>
                </a:extLst>
              </a:tr>
              <a:tr h="370840">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A</a:t>
                      </a:r>
                    </a:p>
                  </a:txBody>
                  <a:tcPr/>
                </a:tc>
                <a:tc>
                  <a:txBody>
                    <a:bodyPr/>
                    <a:lstStyle/>
                    <a:p>
                      <a:pPr algn="ctr"/>
                      <a:r>
                        <a:rPr lang="en-US" sz="2400" dirty="0"/>
                        <a:t>B</a:t>
                      </a:r>
                    </a:p>
                  </a:txBody>
                  <a:tcPr>
                    <a:solidFill>
                      <a:schemeClr val="accent2">
                        <a:lumMod val="20000"/>
                        <a:lumOff val="80000"/>
                      </a:schemeClr>
                    </a:solidFill>
                  </a:tcPr>
                </a:tc>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B</a:t>
                      </a:r>
                    </a:p>
                  </a:txBody>
                  <a:tcPr>
                    <a:solidFill>
                      <a:schemeClr val="accent2">
                        <a:lumMod val="20000"/>
                        <a:lumOff val="80000"/>
                      </a:schemeClr>
                    </a:solidFill>
                  </a:tcPr>
                </a:tc>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solidFill>
                      <a:schemeClr val="accent2">
                        <a:lumMod val="20000"/>
                        <a:lumOff val="80000"/>
                      </a:schemeClr>
                    </a:solidFill>
                  </a:tcPr>
                </a:tc>
                <a:tc>
                  <a:txBody>
                    <a:bodyPr/>
                    <a:lstStyle/>
                    <a:p>
                      <a:pPr algn="ctr"/>
                      <a:r>
                        <a:rPr lang="en-US" sz="2400" dirty="0"/>
                        <a:t>A</a:t>
                      </a:r>
                    </a:p>
                  </a:txBody>
                  <a:tcPr/>
                </a:tc>
                <a:tc>
                  <a:txBody>
                    <a:bodyPr/>
                    <a:lstStyle/>
                    <a:p>
                      <a:pPr algn="ctr"/>
                      <a:r>
                        <a:rPr lang="en-US" sz="2400" dirty="0"/>
                        <a:t>B</a:t>
                      </a:r>
                    </a:p>
                  </a:txBody>
                  <a:tcPr>
                    <a:solidFill>
                      <a:schemeClr val="accent2">
                        <a:lumMod val="20000"/>
                        <a:lumOff val="80000"/>
                      </a:schemeClr>
                    </a:solidFill>
                  </a:tcPr>
                </a:tc>
                <a:tc>
                  <a:txBody>
                    <a:bodyPr/>
                    <a:lstStyle/>
                    <a:p>
                      <a:pPr algn="ctr"/>
                      <a:r>
                        <a:rPr lang="en-US" sz="2400" dirty="0"/>
                        <a:t>B</a:t>
                      </a:r>
                    </a:p>
                  </a:txBody>
                  <a:tcPr/>
                </a:tc>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C</a:t>
                      </a:r>
                    </a:p>
                  </a:txBody>
                  <a:tcPr>
                    <a:solidFill>
                      <a:schemeClr val="accent2">
                        <a:lumMod val="20000"/>
                        <a:lumOff val="80000"/>
                      </a:schemeClr>
                    </a:solidFill>
                  </a:tcPr>
                </a:tc>
                <a:tc>
                  <a:txBody>
                    <a:bodyPr/>
                    <a:lstStyle/>
                    <a:p>
                      <a:pPr algn="ctr"/>
                      <a:r>
                        <a:rPr lang="en-US" sz="2400" dirty="0"/>
                        <a:t>A</a:t>
                      </a:r>
                    </a:p>
                  </a:txBody>
                  <a:tcPr/>
                </a:tc>
                <a:extLst>
                  <a:ext uri="{0D108BD9-81ED-4DB2-BD59-A6C34878D82A}">
                    <a16:rowId xmlns:a16="http://schemas.microsoft.com/office/drawing/2014/main" val="3664111827"/>
                  </a:ext>
                </a:extLst>
              </a:tr>
              <a:tr h="370840">
                <a:tc>
                  <a:txBody>
                    <a:bodyPr/>
                    <a:lstStyle/>
                    <a:p>
                      <a:pPr algn="ctr"/>
                      <a:r>
                        <a:rPr lang="en-US" sz="2400" dirty="0"/>
                        <a:t>B</a:t>
                      </a:r>
                    </a:p>
                  </a:txBody>
                  <a:tcPr>
                    <a:solidFill>
                      <a:schemeClr val="accent2">
                        <a:lumMod val="20000"/>
                        <a:lumOff val="80000"/>
                      </a:schemeClr>
                    </a:solidFill>
                  </a:tcPr>
                </a:tc>
                <a:tc>
                  <a:txBody>
                    <a:bodyPr/>
                    <a:lstStyle/>
                    <a:p>
                      <a:pPr algn="ctr"/>
                      <a:r>
                        <a:rPr lang="en-US" sz="2400" dirty="0"/>
                        <a:t>C</a:t>
                      </a:r>
                    </a:p>
                  </a:txBody>
                  <a:tcPr/>
                </a:tc>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solidFill>
                      <a:schemeClr val="accent2">
                        <a:lumMod val="20000"/>
                        <a:lumOff val="80000"/>
                      </a:schemeClr>
                    </a:solidFill>
                  </a:tcPr>
                </a:tc>
                <a:tc>
                  <a:txBody>
                    <a:bodyPr/>
                    <a:lstStyle/>
                    <a:p>
                      <a:pPr algn="ctr"/>
                      <a:r>
                        <a:rPr lang="en-US" sz="2400" dirty="0"/>
                        <a:t>A</a:t>
                      </a:r>
                    </a:p>
                  </a:txBody>
                  <a:tcPr/>
                </a:tc>
                <a:tc>
                  <a:txBody>
                    <a:bodyPr/>
                    <a:lstStyle/>
                    <a:p>
                      <a:pPr algn="ctr"/>
                      <a:r>
                        <a:rPr lang="en-US" sz="2400" dirty="0"/>
                        <a:t>B</a:t>
                      </a:r>
                    </a:p>
                  </a:txBody>
                  <a:tcPr/>
                </a:tc>
                <a:extLst>
                  <a:ext uri="{0D108BD9-81ED-4DB2-BD59-A6C34878D82A}">
                    <a16:rowId xmlns:a16="http://schemas.microsoft.com/office/drawing/2014/main" val="634186867"/>
                  </a:ext>
                </a:extLst>
              </a:tr>
              <a:tr h="370840">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extLst>
                  <a:ext uri="{0D108BD9-81ED-4DB2-BD59-A6C34878D82A}">
                    <a16:rowId xmlns:a16="http://schemas.microsoft.com/office/drawing/2014/main" val="2900856675"/>
                  </a:ext>
                </a:extLst>
              </a:tr>
            </a:tbl>
          </a:graphicData>
        </a:graphic>
      </p:graphicFrame>
      <p:sp>
        <p:nvSpPr>
          <p:cNvPr id="7" name="TextBox 6">
            <a:extLst>
              <a:ext uri="{FF2B5EF4-FFF2-40B4-BE49-F238E27FC236}">
                <a16:creationId xmlns:a16="http://schemas.microsoft.com/office/drawing/2014/main" id="{881BDCD7-E303-06CA-83F4-20D383185B73}"/>
              </a:ext>
            </a:extLst>
          </p:cNvPr>
          <p:cNvSpPr txBox="1"/>
          <p:nvPr/>
        </p:nvSpPr>
        <p:spPr>
          <a:xfrm>
            <a:off x="860385" y="1312409"/>
            <a:ext cx="5613845" cy="523220"/>
          </a:xfrm>
          <a:prstGeom prst="rect">
            <a:avLst/>
          </a:prstGeom>
          <a:noFill/>
        </p:spPr>
        <p:txBody>
          <a:bodyPr wrap="none" rtlCol="0">
            <a:spAutoFit/>
          </a:bodyPr>
          <a:lstStyle/>
          <a:p>
            <a:r>
              <a:rPr lang="en-US" sz="2800" dirty="0"/>
              <a:t>Order of Merit List Ranking (1 is best)</a:t>
            </a:r>
          </a:p>
        </p:txBody>
      </p:sp>
      <p:sp>
        <p:nvSpPr>
          <p:cNvPr id="8" name="TextBox 7">
            <a:extLst>
              <a:ext uri="{FF2B5EF4-FFF2-40B4-BE49-F238E27FC236}">
                <a16:creationId xmlns:a16="http://schemas.microsoft.com/office/drawing/2014/main" id="{7AA7D524-F343-09E2-3C57-45AE8CE2D88A}"/>
              </a:ext>
            </a:extLst>
          </p:cNvPr>
          <p:cNvSpPr txBox="1"/>
          <p:nvPr/>
        </p:nvSpPr>
        <p:spPr>
          <a:xfrm>
            <a:off x="8781672" y="1835629"/>
            <a:ext cx="4077802" cy="1815882"/>
          </a:xfrm>
          <a:prstGeom prst="rect">
            <a:avLst/>
          </a:prstGeom>
          <a:noFill/>
        </p:spPr>
        <p:txBody>
          <a:bodyPr wrap="square" rtlCol="0">
            <a:spAutoFit/>
          </a:bodyPr>
          <a:lstStyle/>
          <a:p>
            <a:r>
              <a:rPr lang="en-US" sz="2800" dirty="0"/>
              <a:t>Each branch has</a:t>
            </a:r>
          </a:p>
          <a:p>
            <a:pPr marL="285750" indent="-285750">
              <a:buFont typeface="Arial" panose="020B0604020202020204" pitchFamily="34" charset="0"/>
              <a:buChar char="•"/>
            </a:pPr>
            <a:r>
              <a:rPr lang="en-US" sz="2800" dirty="0"/>
              <a:t>3 regular positions</a:t>
            </a:r>
          </a:p>
          <a:p>
            <a:pPr marL="285750" indent="-285750">
              <a:buFont typeface="Arial" panose="020B0604020202020204" pitchFamily="34" charset="0"/>
              <a:buChar char="•"/>
            </a:pPr>
            <a:r>
              <a:rPr lang="en-US" sz="2800" dirty="0"/>
              <a:t>2 branch of choice positions</a:t>
            </a:r>
          </a:p>
        </p:txBody>
      </p:sp>
      <p:sp>
        <p:nvSpPr>
          <p:cNvPr id="9" name="TextBox 8">
            <a:extLst>
              <a:ext uri="{FF2B5EF4-FFF2-40B4-BE49-F238E27FC236}">
                <a16:creationId xmlns:a16="http://schemas.microsoft.com/office/drawing/2014/main" id="{27762AE2-1A08-C4DE-4E84-B58F776BBFF2}"/>
              </a:ext>
            </a:extLst>
          </p:cNvPr>
          <p:cNvSpPr txBox="1"/>
          <p:nvPr/>
        </p:nvSpPr>
        <p:spPr>
          <a:xfrm>
            <a:off x="860385" y="3770959"/>
            <a:ext cx="6533135" cy="1200329"/>
          </a:xfrm>
          <a:prstGeom prst="rect">
            <a:avLst/>
          </a:prstGeom>
          <a:noFill/>
        </p:spPr>
        <p:txBody>
          <a:bodyPr wrap="none" rtlCol="0">
            <a:spAutoFit/>
          </a:bodyPr>
          <a:lstStyle/>
          <a:p>
            <a:r>
              <a:rPr lang="en-US" dirty="0"/>
              <a:t>Modified Rankings for BoC positions:</a:t>
            </a:r>
          </a:p>
          <a:p>
            <a:pPr marL="285750" indent="-285750">
              <a:buFont typeface="Arial" panose="020B0604020202020204" pitchFamily="34" charset="0"/>
              <a:buChar char="•"/>
            </a:pPr>
            <a:r>
              <a:rPr lang="en-US" dirty="0"/>
              <a:t>At A: 1 &gt; 3 &gt; 4 &gt; 6 &gt; 13 &gt; 2 &gt; 5 &gt; 7 &gt; 8 &gt; 9 &gt; 10 &gt; 11 &gt; 12 &gt; 14 &gt; 15</a:t>
            </a:r>
          </a:p>
          <a:p>
            <a:pPr marL="285750" indent="-285750">
              <a:buFont typeface="Arial" panose="020B0604020202020204" pitchFamily="34" charset="0"/>
              <a:buChar char="•"/>
            </a:pPr>
            <a:r>
              <a:rPr lang="en-US" dirty="0"/>
              <a:t>At B: 1 &gt; 3 &gt; 5 &gt; 11 &gt; 2 &gt; 4 &gt; 6 &gt; 7 &gt; 8 &gt; 9 &gt; 10 &gt; 12 &gt; 13 &gt; 14 &gt; 15</a:t>
            </a:r>
          </a:p>
          <a:p>
            <a:pPr marL="285750" indent="-285750">
              <a:buFont typeface="Arial" panose="020B0604020202020204" pitchFamily="34" charset="0"/>
              <a:buChar char="•"/>
            </a:pPr>
            <a:r>
              <a:rPr lang="en-US" dirty="0"/>
              <a:t>At C: 9 &gt; 13 &gt; 14 &gt; 1 &gt; 2 &gt; 3 &gt; 4 &gt; 5 &gt; 6 &gt; 7 &gt; 8 &gt; 10 &gt; 11 &gt; 12 &gt; 15</a:t>
            </a:r>
          </a:p>
        </p:txBody>
      </p:sp>
      <p:graphicFrame>
        <p:nvGraphicFramePr>
          <p:cNvPr id="11" name="Content Placeholder 4">
            <a:extLst>
              <a:ext uri="{FF2B5EF4-FFF2-40B4-BE49-F238E27FC236}">
                <a16:creationId xmlns:a16="http://schemas.microsoft.com/office/drawing/2014/main" id="{D9040D1D-09EE-3895-7D05-441D21103568}"/>
              </a:ext>
            </a:extLst>
          </p:cNvPr>
          <p:cNvGraphicFramePr>
            <a:graphicFrameLocks/>
          </p:cNvGraphicFramePr>
          <p:nvPr/>
        </p:nvGraphicFramePr>
        <p:xfrm>
          <a:off x="860385" y="4961326"/>
          <a:ext cx="7805741" cy="18288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517616">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59117">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2</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3</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4</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5</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6</a:t>
                      </a:r>
                    </a:p>
                  </a:txBody>
                  <a:tcPr>
                    <a:lnB w="38100" cap="flat" cmpd="sng" algn="ctr">
                      <a:solidFill>
                        <a:srgbClr val="FF0000"/>
                      </a:solidFill>
                      <a:prstDash val="solid"/>
                      <a:round/>
                      <a:headEnd type="none" w="med" len="med"/>
                      <a:tailEnd type="none" w="med" len="med"/>
                    </a:lnB>
                    <a:solidFill>
                      <a:schemeClr val="accent5"/>
                    </a:solidFill>
                  </a:tcPr>
                </a:tc>
                <a:tc>
                  <a:txBody>
                    <a:bodyPr/>
                    <a:lstStyle/>
                    <a:p>
                      <a:pPr algn="ctr"/>
                      <a:r>
                        <a:rPr lang="en-US" sz="2400" dirty="0"/>
                        <a:t>7</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8</a:t>
                      </a:r>
                    </a:p>
                  </a:txBody>
                  <a:tcPr>
                    <a:solidFill>
                      <a:schemeClr val="accent5"/>
                    </a:solidFill>
                  </a:tcPr>
                </a:tc>
                <a:tc>
                  <a:txBody>
                    <a:bodyPr/>
                    <a:lstStyle/>
                    <a:p>
                      <a:pPr algn="ctr"/>
                      <a:r>
                        <a:rPr lang="en-US" sz="2400" dirty="0"/>
                        <a:t>9</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10</a:t>
                      </a:r>
                    </a:p>
                  </a:txBody>
                  <a:tcPr>
                    <a:solidFill>
                      <a:schemeClr val="accent5"/>
                    </a:solidFill>
                  </a:tcPr>
                </a:tc>
                <a:tc>
                  <a:txBody>
                    <a:bodyPr/>
                    <a:lstStyle/>
                    <a:p>
                      <a:pPr algn="ctr"/>
                      <a:r>
                        <a:rPr lang="en-US" sz="2400" dirty="0"/>
                        <a:t>11</a:t>
                      </a:r>
                    </a:p>
                  </a:txBody>
                  <a:tcPr>
                    <a:lnB w="38100" cap="flat" cmpd="sng" algn="ctr">
                      <a:solidFill>
                        <a:srgbClr val="FF0000"/>
                      </a:solidFill>
                      <a:prstDash val="solid"/>
                      <a:round/>
                      <a:headEnd type="none" w="med" len="med"/>
                      <a:tailEnd type="none" w="med" len="med"/>
                    </a:lnB>
                    <a:solidFill>
                      <a:schemeClr val="accent5"/>
                    </a:solidFill>
                  </a:tcPr>
                </a:tc>
                <a:tc>
                  <a:txBody>
                    <a:bodyPr/>
                    <a:lstStyle/>
                    <a:p>
                      <a:pPr algn="ctr"/>
                      <a:r>
                        <a:rPr lang="en-US" sz="2400" dirty="0"/>
                        <a:t>12</a:t>
                      </a:r>
                    </a:p>
                  </a:txBody>
                  <a:tcPr>
                    <a:solidFill>
                      <a:schemeClr val="accent5"/>
                    </a:solidFill>
                  </a:tcPr>
                </a:tc>
                <a:tc>
                  <a:txBody>
                    <a:bodyPr/>
                    <a:lstStyle/>
                    <a:p>
                      <a:pPr algn="ctr"/>
                      <a:r>
                        <a:rPr lang="en-US" sz="2400" dirty="0"/>
                        <a:t>13</a:t>
                      </a:r>
                    </a:p>
                  </a:txBody>
                  <a:tcPr>
                    <a:lnB w="38100" cap="flat" cmpd="sng" algn="ctr">
                      <a:solidFill>
                        <a:srgbClr val="FF0000"/>
                      </a:solidFill>
                      <a:prstDash val="solid"/>
                      <a:round/>
                      <a:headEnd type="none" w="med" len="med"/>
                      <a:tailEnd type="none" w="med" len="med"/>
                    </a:lnB>
                    <a:solidFill>
                      <a:schemeClr val="accent5"/>
                    </a:solidFill>
                  </a:tcPr>
                </a:tc>
                <a:tc>
                  <a:txBody>
                    <a:bodyPr/>
                    <a:lstStyle/>
                    <a:p>
                      <a:pPr algn="ctr"/>
                      <a:r>
                        <a:rPr lang="en-US" sz="2400" dirty="0"/>
                        <a:t>14</a:t>
                      </a:r>
                    </a:p>
                  </a:txBody>
                  <a:tcPr>
                    <a:lnB w="38100" cap="flat" cmpd="sng" algn="ctr">
                      <a:solidFill>
                        <a:srgbClr val="FF0000"/>
                      </a:solidFill>
                      <a:prstDash val="solid"/>
                      <a:round/>
                      <a:headEnd type="none" w="med" len="med"/>
                      <a:tailEnd type="none" w="med" len="med"/>
                    </a:lnB>
                    <a:solidFill>
                      <a:schemeClr val="accent5"/>
                    </a:solidFill>
                  </a:tcPr>
                </a:tc>
                <a:tc>
                  <a:txBody>
                    <a:bodyPr/>
                    <a:lstStyle/>
                    <a:p>
                      <a:pPr algn="ctr"/>
                      <a:r>
                        <a:rPr lang="en-US" sz="2400" dirty="0"/>
                        <a:t>15</a:t>
                      </a:r>
                    </a:p>
                  </a:txBody>
                  <a:tcPr>
                    <a:lnB w="38100" cap="flat" cmpd="sng" algn="ctr">
                      <a:noFill/>
                      <a:prstDash val="solid"/>
                      <a:round/>
                      <a:headEnd type="none" w="med" len="med"/>
                      <a:tailEnd type="none" w="med" len="med"/>
                    </a:lnB>
                    <a:solidFill>
                      <a:schemeClr val="accent5"/>
                    </a:solidFill>
                  </a:tcPr>
                </a:tc>
                <a:extLst>
                  <a:ext uri="{0D108BD9-81ED-4DB2-BD59-A6C34878D82A}">
                    <a16:rowId xmlns:a16="http://schemas.microsoft.com/office/drawing/2014/main" val="3655626729"/>
                  </a:ext>
                </a:extLst>
              </a:tr>
              <a:tr h="370840">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C</a:t>
                      </a:r>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2400" dirty="0"/>
                        <a:t>B</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B</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tcPr>
                </a:tc>
                <a:tc>
                  <a:txBody>
                    <a:bodyPr/>
                    <a:lstStyle/>
                    <a:p>
                      <a:pPr algn="ctr"/>
                      <a:r>
                        <a:rPr lang="en-US" sz="2400" dirty="0"/>
                        <a:t>A</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C</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rgbClr val="FF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val="3664111827"/>
                  </a:ext>
                </a:extLst>
              </a:tr>
              <a:tr h="370840">
                <a:tc>
                  <a:txBody>
                    <a:bodyPr/>
                    <a:lstStyle/>
                    <a:p>
                      <a:pPr algn="ctr"/>
                      <a:r>
                        <a:rPr lang="en-US" sz="2400" dirty="0"/>
                        <a:t>B</a:t>
                      </a:r>
                    </a:p>
                  </a:txBody>
                  <a:tcPr>
                    <a:lnT w="381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tcPr>
                </a:tc>
                <a:tc>
                  <a:txBody>
                    <a:bodyPr/>
                    <a:lstStyle/>
                    <a:p>
                      <a:pPr algn="ctr"/>
                      <a:r>
                        <a:rPr lang="en-US" sz="2400" dirty="0"/>
                        <a:t>A</a:t>
                      </a:r>
                    </a:p>
                  </a:txBody>
                  <a:tcPr>
                    <a:lnT w="381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2400" dirty="0"/>
                        <a:t>B</a:t>
                      </a:r>
                    </a:p>
                  </a:txBody>
                  <a:tcPr>
                    <a:lnT w="38100" cap="flat" cmpd="sng" algn="ctr">
                      <a:solidFill>
                        <a:schemeClr val="tx1"/>
                      </a:solidFill>
                      <a:prstDash val="solid"/>
                      <a:round/>
                      <a:headEnd type="none" w="med" len="med"/>
                      <a:tailEnd type="none" w="med" len="med"/>
                    </a:lnT>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tcPr>
                </a:tc>
                <a:tc>
                  <a:txBody>
                    <a:bodyPr/>
                    <a:lstStyle/>
                    <a:p>
                      <a:pPr algn="ctr"/>
                      <a:r>
                        <a:rPr lang="en-US" sz="2400" dirty="0"/>
                        <a:t>C</a:t>
                      </a:r>
                    </a:p>
                  </a:txBody>
                  <a:tcPr>
                    <a:lnT w="38100" cap="flat" cmpd="sng" algn="ctr">
                      <a:solidFill>
                        <a:srgbClr val="FF0000"/>
                      </a:solidFill>
                      <a:prstDash val="solid"/>
                      <a:round/>
                      <a:headEnd type="none" w="med" len="med"/>
                      <a:tailEnd type="none" w="med" len="med"/>
                    </a:lnT>
                  </a:tcPr>
                </a:tc>
                <a:tc>
                  <a:txBody>
                    <a:bodyPr/>
                    <a:lstStyle/>
                    <a:p>
                      <a:pPr algn="ctr"/>
                      <a:r>
                        <a:rPr lang="en-US" sz="2400" dirty="0"/>
                        <a:t>A</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lang="en-US" sz="2400" dirty="0"/>
                        <a:t>A</a:t>
                      </a:r>
                    </a:p>
                  </a:txBody>
                  <a:tcPr>
                    <a:lnB w="38100" cap="flat" cmpd="sng" algn="ctr">
                      <a:solidFill>
                        <a:schemeClr val="tx1"/>
                      </a:solidFill>
                      <a:prstDash val="solid"/>
                      <a:round/>
                      <a:headEnd type="none" w="med" len="med"/>
                      <a:tailEnd type="none" w="med" len="med"/>
                    </a:lnB>
                  </a:tcPr>
                </a:tc>
                <a:tc>
                  <a:txBody>
                    <a:bodyPr/>
                    <a:lstStyle/>
                    <a:p>
                      <a:pPr algn="ctr"/>
                      <a:r>
                        <a:rPr lang="en-US" sz="2400" dirty="0"/>
                        <a:t>C</a:t>
                      </a:r>
                    </a:p>
                  </a:txBody>
                  <a:tcPr>
                    <a:lnT w="38100" cap="flat" cmpd="sng" algn="ctr">
                      <a:solidFill>
                        <a:srgbClr val="FF0000"/>
                      </a:solidFill>
                      <a:prstDash val="solid"/>
                      <a:round/>
                      <a:headEnd type="none" w="med" len="med"/>
                      <a:tailEnd type="none" w="med" len="med"/>
                    </a:lnT>
                    <a:solidFill>
                      <a:schemeClr val="accent2">
                        <a:lumMod val="20000"/>
                        <a:lumOff val="80000"/>
                      </a:schemeClr>
                    </a:solidFill>
                  </a:tcPr>
                </a:tc>
                <a:tc>
                  <a:txBody>
                    <a:bodyPr/>
                    <a:lstStyle/>
                    <a:p>
                      <a:pPr algn="ctr"/>
                      <a:r>
                        <a:rPr lang="en-US" sz="2400" dirty="0"/>
                        <a:t>A</a:t>
                      </a:r>
                    </a:p>
                  </a:txBody>
                  <a:tcPr>
                    <a:lnT w="38100" cap="flat" cmpd="sng" algn="ctr">
                      <a:solidFill>
                        <a:srgbClr val="FF0000"/>
                      </a:solidFill>
                      <a:prstDash val="solid"/>
                      <a:round/>
                      <a:headEnd type="none" w="med" len="med"/>
                      <a:tailEnd type="none" w="med" len="med"/>
                    </a:lnT>
                  </a:tcPr>
                </a:tc>
                <a:tc>
                  <a:txBody>
                    <a:bodyPr/>
                    <a:lstStyle/>
                    <a:p>
                      <a:pPr algn="ctr"/>
                      <a:r>
                        <a:rPr lang="en-US" sz="2400" dirty="0"/>
                        <a:t>B</a:t>
                      </a:r>
                    </a:p>
                  </a:txBody>
                  <a:tcP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186867"/>
                  </a:ext>
                </a:extLst>
              </a:tr>
              <a:tr h="370840">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tcPr>
                </a:tc>
                <a:tc>
                  <a:txBody>
                    <a:bodyPr/>
                    <a:lstStyle/>
                    <a:p>
                      <a:pPr algn="ctr"/>
                      <a:r>
                        <a:rPr lang="en-US" sz="2400" dirty="0"/>
                        <a:t>A</a:t>
                      </a:r>
                    </a:p>
                  </a:txBody>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tcPr>
                </a:tc>
                <a:tc>
                  <a:txBody>
                    <a:bodyPr/>
                    <a:lstStyle/>
                    <a:p>
                      <a:pPr algn="ctr"/>
                      <a:r>
                        <a:rPr lang="en-US" sz="2400" dirty="0"/>
                        <a:t>A</a:t>
                      </a:r>
                    </a:p>
                  </a:txBody>
                  <a:tcPr>
                    <a:lnR w="38100" cap="flat" cmpd="sng" algn="ctr">
                      <a:solidFill>
                        <a:schemeClr val="tx1"/>
                      </a:solidFill>
                      <a:prstDash val="solid"/>
                      <a:round/>
                      <a:headEnd type="none" w="med" len="med"/>
                      <a:tailEnd type="none" w="med" len="med"/>
                    </a:lnR>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tcPr>
                </a:tc>
                <a:tc>
                  <a:txBody>
                    <a:bodyPr/>
                    <a:lstStyle/>
                    <a:p>
                      <a:pPr algn="ctr"/>
                      <a:r>
                        <a:rPr lang="en-US" sz="2400" dirty="0"/>
                        <a:t>B</a:t>
                      </a:r>
                    </a:p>
                  </a:txBody>
                  <a:tcPr>
                    <a:lnR w="38100" cap="flat" cmpd="sng" algn="ctr">
                      <a:solidFill>
                        <a:schemeClr val="tx1"/>
                      </a:solidFill>
                      <a:prstDash val="solid"/>
                      <a:round/>
                      <a:headEnd type="none" w="med" len="med"/>
                      <a:tailEnd type="none" w="med" len="med"/>
                    </a:lnR>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0856675"/>
                  </a:ext>
                </a:extLst>
              </a:tr>
            </a:tbl>
          </a:graphicData>
        </a:graphic>
      </p:graphicFrame>
      <p:sp>
        <p:nvSpPr>
          <p:cNvPr id="13" name="Frame 12">
            <a:extLst>
              <a:ext uri="{FF2B5EF4-FFF2-40B4-BE49-F238E27FC236}">
                <a16:creationId xmlns:a16="http://schemas.microsoft.com/office/drawing/2014/main" id="{58792215-3532-3BC4-73C5-18097C1B0CE6}"/>
              </a:ext>
            </a:extLst>
          </p:cNvPr>
          <p:cNvSpPr/>
          <p:nvPr/>
        </p:nvSpPr>
        <p:spPr>
          <a:xfrm>
            <a:off x="9002485" y="5916910"/>
            <a:ext cx="429659" cy="464066"/>
          </a:xfrm>
          <a:prstGeom prst="frame">
            <a:avLst/>
          </a:prstGeom>
          <a:solidFill>
            <a:srgbClr val="FF0000"/>
          </a:solid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14" name="Frame 13">
            <a:extLst>
              <a:ext uri="{FF2B5EF4-FFF2-40B4-BE49-F238E27FC236}">
                <a16:creationId xmlns:a16="http://schemas.microsoft.com/office/drawing/2014/main" id="{E7FB539B-AEE2-6633-557E-29083E118AAF}"/>
              </a:ext>
            </a:extLst>
          </p:cNvPr>
          <p:cNvSpPr/>
          <p:nvPr/>
        </p:nvSpPr>
        <p:spPr>
          <a:xfrm>
            <a:off x="9002486" y="5385068"/>
            <a:ext cx="429659" cy="464066"/>
          </a:xfrm>
          <a:prstGeom prst="frame">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15" name="TextBox 14">
            <a:extLst>
              <a:ext uri="{FF2B5EF4-FFF2-40B4-BE49-F238E27FC236}">
                <a16:creationId xmlns:a16="http://schemas.microsoft.com/office/drawing/2014/main" id="{E46CDCCE-0139-1287-6B72-AEF907E0FFE9}"/>
              </a:ext>
            </a:extLst>
          </p:cNvPr>
          <p:cNvSpPr txBox="1"/>
          <p:nvPr/>
        </p:nvSpPr>
        <p:spPr>
          <a:xfrm>
            <a:off x="9524673" y="5347830"/>
            <a:ext cx="2425344" cy="523220"/>
          </a:xfrm>
          <a:prstGeom prst="rect">
            <a:avLst/>
          </a:prstGeom>
          <a:noFill/>
        </p:spPr>
        <p:txBody>
          <a:bodyPr wrap="none" rtlCol="0">
            <a:spAutoFit/>
          </a:bodyPr>
          <a:lstStyle/>
          <a:p>
            <a:r>
              <a:rPr lang="en-US" sz="2800" dirty="0"/>
              <a:t>Standard terms</a:t>
            </a:r>
          </a:p>
        </p:txBody>
      </p:sp>
      <p:sp>
        <p:nvSpPr>
          <p:cNvPr id="16" name="TextBox 15">
            <a:extLst>
              <a:ext uri="{FF2B5EF4-FFF2-40B4-BE49-F238E27FC236}">
                <a16:creationId xmlns:a16="http://schemas.microsoft.com/office/drawing/2014/main" id="{7ADBEBD7-A9D5-DFB1-7807-539D2DDF5E46}"/>
              </a:ext>
            </a:extLst>
          </p:cNvPr>
          <p:cNvSpPr txBox="1"/>
          <p:nvPr/>
        </p:nvSpPr>
        <p:spPr>
          <a:xfrm>
            <a:off x="9546384" y="5872348"/>
            <a:ext cx="2484719" cy="523220"/>
          </a:xfrm>
          <a:prstGeom prst="rect">
            <a:avLst/>
          </a:prstGeom>
          <a:noFill/>
        </p:spPr>
        <p:txBody>
          <a:bodyPr wrap="none" rtlCol="0">
            <a:spAutoFit/>
          </a:bodyPr>
          <a:lstStyle/>
          <a:p>
            <a:r>
              <a:rPr lang="en-US" sz="2800" dirty="0"/>
              <a:t>Extended terms</a:t>
            </a:r>
          </a:p>
        </p:txBody>
      </p:sp>
    </p:spTree>
    <p:extLst>
      <p:ext uri="{BB962C8B-B14F-4D97-AF65-F5344CB8AC3E}">
        <p14:creationId xmlns:p14="http://schemas.microsoft.com/office/powerpoint/2010/main" val="88014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80CE-8559-C894-965B-1030EE013D7B}"/>
              </a:ext>
            </a:extLst>
          </p:cNvPr>
          <p:cNvSpPr>
            <a:spLocks noGrp="1"/>
          </p:cNvSpPr>
          <p:nvPr>
            <p:ph type="title"/>
          </p:nvPr>
        </p:nvSpPr>
        <p:spPr/>
        <p:txBody>
          <a:bodyPr/>
          <a:lstStyle/>
          <a:p>
            <a:r>
              <a:rPr lang="en-US" dirty="0"/>
              <a:t>Challenges Defining Truthfulness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9D6ED6-30D1-2323-1C43-45B17512FA60}"/>
                  </a:ext>
                </a:extLst>
              </p:cNvPr>
              <p:cNvSpPr>
                <a:spLocks noGrp="1"/>
              </p:cNvSpPr>
              <p:nvPr>
                <p:ph idx="1"/>
              </p:nvPr>
            </p:nvSpPr>
            <p:spPr>
              <a:solidFill>
                <a:schemeClr val="bg1"/>
              </a:solidFill>
            </p:spPr>
            <p:txBody>
              <a:bodyPr>
                <a:normAutofit lnSpcReduction="10000"/>
              </a:bodyPr>
              <a:lstStyle/>
              <a:p>
                <a:pPr marL="0" indent="0">
                  <a:buNone/>
                </a:pPr>
                <a:r>
                  <a:rPr lang="en-US" dirty="0"/>
                  <a:t>Consider a cadet with the following preferences: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 </m:t>
                          </m:r>
                          <m:r>
                            <a:rPr lang="en-US" b="0" i="1" smtClean="0">
                              <a:latin typeface="Cambria Math" panose="02040503050406030204" pitchFamily="18" charset="0"/>
                            </a:rPr>
                            <m:t>𝑂</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𝑂</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 +</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𝑂</m:t>
                      </m:r>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r>
                  <a:rPr lang="en-US" dirty="0"/>
                  <a:t>What would it mean for this cadet to ‘tell the truth’? Some possibilities:</a:t>
                </a:r>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BoC = {B}</a:t>
                </a:r>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BoC = </a:t>
                </a:r>
                <a14:m>
                  <m:oMath xmlns:m="http://schemas.openxmlformats.org/officeDocument/2006/math">
                    <m:r>
                      <a:rPr lang="en-US" b="0" i="1" smtClean="0">
                        <a:latin typeface="Cambria Math" panose="02040503050406030204" pitchFamily="18" charset="0"/>
                      </a:rPr>
                      <m:t>∅</m:t>
                    </m:r>
                  </m:oMath>
                </a14:m>
                <a:endParaRPr lang="en-US" dirty="0"/>
              </a:p>
              <a:p>
                <a:endParaRPr lang="en-US" dirty="0"/>
              </a:p>
              <a:p>
                <a:pPr marL="0" indent="0">
                  <a:buNone/>
                </a:pPr>
                <a:r>
                  <a:rPr lang="en-US" dirty="0"/>
                  <a:t>This is </a:t>
                </a:r>
                <a:r>
                  <a:rPr lang="en-US" b="1" dirty="0"/>
                  <a:t>NOT </a:t>
                </a:r>
                <a:r>
                  <a:rPr lang="en-US" dirty="0"/>
                  <a:t>a direct mechanism.</a:t>
                </a:r>
              </a:p>
              <a:p>
                <a:endParaRPr lang="en-US" dirty="0"/>
              </a:p>
            </p:txBody>
          </p:sp>
        </mc:Choice>
        <mc:Fallback xmlns="">
          <p:sp>
            <p:nvSpPr>
              <p:cNvPr id="3" name="Content Placeholder 2">
                <a:extLst>
                  <a:ext uri="{FF2B5EF4-FFF2-40B4-BE49-F238E27FC236}">
                    <a16:creationId xmlns:a16="http://schemas.microsoft.com/office/drawing/2014/main" id="{2C9D6ED6-30D1-2323-1C43-45B17512FA60}"/>
                  </a:ext>
                </a:extLst>
              </p:cNvPr>
              <p:cNvSpPr>
                <a:spLocks noGrp="1" noRot="1" noChangeAspect="1" noMove="1" noResize="1" noEditPoints="1" noAdjustHandles="1" noChangeArrowheads="1" noChangeShapeType="1" noTextEdit="1"/>
              </p:cNvSpPr>
              <p:nvPr>
                <p:ph idx="1"/>
              </p:nvPr>
            </p:nvSpPr>
            <p:spPr>
              <a:blipFill>
                <a:blip r:embed="rId2"/>
                <a:stretch>
                  <a:fillRect l="-1206" t="-3198" r="-9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91424BE-30ED-70B0-12AE-AD46816ABEFB}"/>
              </a:ext>
            </a:extLst>
          </p:cNvPr>
          <p:cNvSpPr>
            <a:spLocks noGrp="1"/>
          </p:cNvSpPr>
          <p:nvPr>
            <p:ph type="sldNum" sz="quarter" idx="12"/>
          </p:nvPr>
        </p:nvSpPr>
        <p:spPr/>
        <p:txBody>
          <a:bodyPr/>
          <a:lstStyle/>
          <a:p>
            <a:fld id="{9E969584-4773-A84E-8391-EEC4BE76D611}" type="slidenum">
              <a:rPr lang="en-US" smtClean="0"/>
              <a:t>66</a:t>
            </a:fld>
            <a:endParaRPr lang="en-US"/>
          </a:p>
        </p:txBody>
      </p:sp>
    </p:spTree>
    <p:extLst>
      <p:ext uri="{BB962C8B-B14F-4D97-AF65-F5344CB8AC3E}">
        <p14:creationId xmlns:p14="http://schemas.microsoft.com/office/powerpoint/2010/main" val="41911164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81B9-DF15-5BB8-61BD-0C1927E03983}"/>
              </a:ext>
            </a:extLst>
          </p:cNvPr>
          <p:cNvSpPr>
            <a:spLocks noGrp="1"/>
          </p:cNvSpPr>
          <p:nvPr>
            <p:ph type="title"/>
          </p:nvPr>
        </p:nvSpPr>
        <p:spPr>
          <a:xfrm>
            <a:off x="838200" y="0"/>
            <a:ext cx="10515600" cy="1325563"/>
          </a:xfrm>
        </p:spPr>
        <p:txBody>
          <a:bodyPr/>
          <a:lstStyle/>
          <a:p>
            <a:r>
              <a:rPr lang="en-US" dirty="0"/>
              <a:t>2020 Mechanism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2F91F7-0935-FDEA-C496-849B77CC74EE}"/>
                  </a:ext>
                </a:extLst>
              </p:cNvPr>
              <p:cNvSpPr>
                <a:spLocks noGrp="1"/>
              </p:cNvSpPr>
              <p:nvPr>
                <p:ph idx="1"/>
              </p:nvPr>
            </p:nvSpPr>
            <p:spPr>
              <a:xfrm>
                <a:off x="838200" y="1035141"/>
                <a:ext cx="10918371" cy="6437448"/>
              </a:xfrm>
            </p:spPr>
            <p:txBody>
              <a:bodyPr>
                <a:normAutofit/>
              </a:bodyPr>
              <a:lstStyle/>
              <a:p>
                <a:pPr marL="0" indent="0">
                  <a:buNone/>
                </a:pPr>
                <a:r>
                  <a:rPr lang="en-US" sz="2600" b="1" dirty="0"/>
                  <a:t>Inputs:</a:t>
                </a:r>
              </a:p>
              <a:p>
                <a:r>
                  <a:rPr lang="en-US" sz="2600" dirty="0"/>
                  <a:t>“Talent Based Branching”: each branch sorts cadets into 3 tiers</a:t>
                </a:r>
              </a:p>
              <a:p>
                <a:r>
                  <a:rPr lang="en-US" sz="2600" dirty="0"/>
                  <a:t>Cadets rank branches + indicate willingness to serve an extended term.</a:t>
                </a:r>
              </a:p>
              <a:p>
                <a:pPr marL="0" indent="0">
                  <a:buNone/>
                </a:pPr>
                <a:r>
                  <a:rPr lang="en-US" sz="2600" b="1" dirty="0"/>
                  <a:t>Algorithm:</a:t>
                </a:r>
              </a:p>
              <a:p>
                <a:pPr marL="514350" indent="-514350">
                  <a:buAutoNum type="arabicPeriod"/>
                </a:pPr>
                <a:r>
                  <a:rPr lang="en-US" sz="2600" dirty="0"/>
                  <a:t>From tiers and cadet reports, construct “branch preferences” as follows</a:t>
                </a:r>
              </a:p>
              <a:p>
                <a:pPr lvl="1">
                  <a:lnSpc>
                    <a:spcPct val="100000"/>
                  </a:lnSpc>
                  <a:spcBef>
                    <a:spcPts val="0"/>
                  </a:spcBef>
                </a:pPr>
                <a:r>
                  <a:rPr lang="en-US" dirty="0"/>
                  <a:t>Tier 1, willing to extend</a:t>
                </a:r>
              </a:p>
              <a:p>
                <a:pPr lvl="1">
                  <a:lnSpc>
                    <a:spcPct val="100000"/>
                  </a:lnSpc>
                  <a:spcBef>
                    <a:spcPts val="0"/>
                  </a:spcBef>
                </a:pPr>
                <a:r>
                  <a:rPr lang="en-US" dirty="0"/>
                  <a:t>Tier 1, not willing to extend</a:t>
                </a:r>
              </a:p>
              <a:p>
                <a:pPr lvl="1">
                  <a:lnSpc>
                    <a:spcPct val="100000"/>
                  </a:lnSpc>
                  <a:spcBef>
                    <a:spcPts val="0"/>
                  </a:spcBef>
                </a:pPr>
                <a:r>
                  <a:rPr lang="en-US" dirty="0"/>
                  <a:t>Tier 2, willing to extend</a:t>
                </a:r>
              </a:p>
              <a:p>
                <a:pPr lvl="1">
                  <a:lnSpc>
                    <a:spcPct val="100000"/>
                  </a:lnSpc>
                  <a:spcBef>
                    <a:spcPts val="0"/>
                  </a:spcBef>
                </a:pPr>
                <a:r>
                  <a:rPr lang="en-US" dirty="0"/>
                  <a:t>Tier 2, not willing to extend</a:t>
                </a:r>
              </a:p>
              <a:p>
                <a:pPr lvl="1">
                  <a:lnSpc>
                    <a:spcPct val="100000"/>
                  </a:lnSpc>
                  <a:spcBef>
                    <a:spcPts val="0"/>
                  </a:spcBef>
                </a:pPr>
                <a:r>
                  <a:rPr lang="en-US" dirty="0"/>
                  <a:t>Tier 3, willing to extend</a:t>
                </a:r>
              </a:p>
              <a:p>
                <a:pPr lvl="1">
                  <a:lnSpc>
                    <a:spcPct val="100000"/>
                  </a:lnSpc>
                  <a:spcBef>
                    <a:spcPts val="0"/>
                  </a:spcBef>
                </a:pPr>
                <a:r>
                  <a:rPr lang="en-US" dirty="0"/>
                  <a:t>Tier 3, not willing to extend</a:t>
                </a:r>
              </a:p>
              <a:p>
                <a:pPr marL="514350" indent="-514350">
                  <a:buFont typeface="+mj-lt"/>
                  <a:buAutoNum type="arabicPeriod"/>
                </a:pPr>
                <a:r>
                  <a:rPr lang="en-US" sz="2600" b="1" dirty="0"/>
                  <a:t>Determine Branches. </a:t>
                </a:r>
                <a:r>
                  <a:rPr lang="en-US" sz="2600" dirty="0"/>
                  <a:t>Run student proposing DA using branch preferences.</a:t>
                </a:r>
              </a:p>
              <a:p>
                <a:pPr marL="514350" indent="-514350">
                  <a:buFont typeface="+mj-lt"/>
                  <a:buAutoNum type="arabicPeriod"/>
                </a:pPr>
                <a:r>
                  <a:rPr lang="en-US" sz="2600" b="1" dirty="0"/>
                  <a:t>Determine Terms. </a:t>
                </a:r>
                <a:r>
                  <a:rPr lang="en-US" sz="2600" dirty="0"/>
                  <a:t>Among students assigned to </a:t>
                </a:r>
                <a14:m>
                  <m:oMath xmlns:m="http://schemas.openxmlformats.org/officeDocument/2006/math">
                    <m:r>
                      <a:rPr lang="en-US" sz="2600" b="0" i="1" smtClean="0">
                        <a:latin typeface="Cambria Math" panose="02040503050406030204" pitchFamily="18" charset="0"/>
                      </a:rPr>
                      <m:t>𝑏</m:t>
                    </m:r>
                  </m:oMath>
                </a14:m>
                <a:r>
                  <a:rPr lang="en-US" sz="2600" dirty="0"/>
                  <a:t> + willing to serve extended tour for </a:t>
                </a:r>
                <a14:m>
                  <m:oMath xmlns:m="http://schemas.openxmlformats.org/officeDocument/2006/math">
                    <m:r>
                      <a:rPr lang="en-US" sz="2600" b="0" i="1" smtClean="0">
                        <a:latin typeface="Cambria Math" panose="02040503050406030204" pitchFamily="18" charset="0"/>
                      </a:rPr>
                      <m:t>𝑏</m:t>
                    </m:r>
                  </m:oMath>
                </a14:m>
                <a:r>
                  <a:rPr lang="en-US" sz="2600" dirty="0"/>
                  <a:t>, lowest-ranked </a:t>
                </a:r>
                <a14:m>
                  <m:oMath xmlns:m="http://schemas.openxmlformats.org/officeDocument/2006/math">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𝑞</m:t>
                        </m:r>
                      </m:e>
                      <m:sub>
                        <m:r>
                          <a:rPr lang="en-US" sz="2600" b="0" i="1" smtClean="0">
                            <a:latin typeface="Cambria Math" panose="02040503050406030204" pitchFamily="18" charset="0"/>
                          </a:rPr>
                          <m:t>𝑏</m:t>
                        </m:r>
                      </m:sub>
                      <m:sup>
                        <m:r>
                          <a:rPr lang="en-US" sz="2600" b="0" i="1" smtClean="0">
                            <a:latin typeface="Cambria Math" panose="02040503050406030204" pitchFamily="18" charset="0"/>
                          </a:rPr>
                          <m:t>𝑅</m:t>
                        </m:r>
                      </m:sup>
                    </m:sSubSup>
                  </m:oMath>
                </a14:m>
                <a:r>
                  <a:rPr lang="en-US" sz="2600" dirty="0"/>
                  <a:t> are assigned an extended tour.</a:t>
                </a:r>
              </a:p>
            </p:txBody>
          </p:sp>
        </mc:Choice>
        <mc:Fallback xmlns="">
          <p:sp>
            <p:nvSpPr>
              <p:cNvPr id="3" name="Content Placeholder 2">
                <a:extLst>
                  <a:ext uri="{FF2B5EF4-FFF2-40B4-BE49-F238E27FC236}">
                    <a16:creationId xmlns:a16="http://schemas.microsoft.com/office/drawing/2014/main" id="{F82F91F7-0935-FDEA-C496-849B77CC74EE}"/>
                  </a:ext>
                </a:extLst>
              </p:cNvPr>
              <p:cNvSpPr>
                <a:spLocks noGrp="1" noRot="1" noChangeAspect="1" noMove="1" noResize="1" noEditPoints="1" noAdjustHandles="1" noChangeArrowheads="1" noChangeShapeType="1" noTextEdit="1"/>
              </p:cNvSpPr>
              <p:nvPr>
                <p:ph idx="1"/>
              </p:nvPr>
            </p:nvSpPr>
            <p:spPr>
              <a:xfrm>
                <a:off x="838200" y="1035141"/>
                <a:ext cx="10918371" cy="6437448"/>
              </a:xfrm>
              <a:blipFill>
                <a:blip r:embed="rId2"/>
                <a:stretch>
                  <a:fillRect l="-1047" t="-15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38D064-9B19-E19E-616B-E0F6195630B4}"/>
              </a:ext>
            </a:extLst>
          </p:cNvPr>
          <p:cNvSpPr>
            <a:spLocks noGrp="1"/>
          </p:cNvSpPr>
          <p:nvPr>
            <p:ph type="sldNum" sz="quarter" idx="12"/>
          </p:nvPr>
        </p:nvSpPr>
        <p:spPr/>
        <p:txBody>
          <a:bodyPr/>
          <a:lstStyle/>
          <a:p>
            <a:fld id="{9E969584-4773-A84E-8391-EEC4BE76D611}" type="slidenum">
              <a:rPr lang="en-US" smtClean="0"/>
              <a:t>67</a:t>
            </a:fld>
            <a:endParaRPr lang="en-US"/>
          </a:p>
        </p:txBody>
      </p:sp>
    </p:spTree>
    <p:extLst>
      <p:ext uri="{BB962C8B-B14F-4D97-AF65-F5344CB8AC3E}">
        <p14:creationId xmlns:p14="http://schemas.microsoft.com/office/powerpoint/2010/main" val="3450284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517D-F163-2D40-5B71-1C5699D20C8D}"/>
              </a:ext>
            </a:extLst>
          </p:cNvPr>
          <p:cNvSpPr>
            <a:spLocks noGrp="1"/>
          </p:cNvSpPr>
          <p:nvPr>
            <p:ph type="title"/>
          </p:nvPr>
        </p:nvSpPr>
        <p:spPr/>
        <p:txBody>
          <a:bodyPr/>
          <a:lstStyle/>
          <a:p>
            <a:r>
              <a:rPr lang="en-US" dirty="0"/>
              <a:t>2020 Mechanism (Example)</a:t>
            </a:r>
          </a:p>
        </p:txBody>
      </p:sp>
      <p:sp>
        <p:nvSpPr>
          <p:cNvPr id="4" name="Slide Number Placeholder 3">
            <a:extLst>
              <a:ext uri="{FF2B5EF4-FFF2-40B4-BE49-F238E27FC236}">
                <a16:creationId xmlns:a16="http://schemas.microsoft.com/office/drawing/2014/main" id="{603A969F-E5E8-2574-3D3C-CC6DEEA1C1ED}"/>
              </a:ext>
            </a:extLst>
          </p:cNvPr>
          <p:cNvSpPr>
            <a:spLocks noGrp="1"/>
          </p:cNvSpPr>
          <p:nvPr>
            <p:ph type="sldNum" sz="quarter" idx="12"/>
          </p:nvPr>
        </p:nvSpPr>
        <p:spPr/>
        <p:txBody>
          <a:bodyPr/>
          <a:lstStyle/>
          <a:p>
            <a:fld id="{9E969584-4773-A84E-8391-EEC4BE76D611}" type="slidenum">
              <a:rPr lang="en-US" smtClean="0"/>
              <a:t>68</a:t>
            </a:fld>
            <a:endParaRPr lang="en-US"/>
          </a:p>
        </p:txBody>
      </p:sp>
      <p:graphicFrame>
        <p:nvGraphicFramePr>
          <p:cNvPr id="6" name="Content Placeholder 4">
            <a:extLst>
              <a:ext uri="{FF2B5EF4-FFF2-40B4-BE49-F238E27FC236}">
                <a16:creationId xmlns:a16="http://schemas.microsoft.com/office/drawing/2014/main" id="{8DE2497E-C437-B55F-390D-A0D1DCA7F74A}"/>
              </a:ext>
            </a:extLst>
          </p:cNvPr>
          <p:cNvGraphicFramePr>
            <a:graphicFrameLocks/>
          </p:cNvGraphicFramePr>
          <p:nvPr/>
        </p:nvGraphicFramePr>
        <p:xfrm>
          <a:off x="860385" y="1889997"/>
          <a:ext cx="7805741" cy="18288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517616">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59117">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solidFill>
                      <a:schemeClr val="accent5"/>
                    </a:solidFill>
                  </a:tcPr>
                </a:tc>
                <a:tc>
                  <a:txBody>
                    <a:bodyPr/>
                    <a:lstStyle/>
                    <a:p>
                      <a:pPr algn="ctr"/>
                      <a:r>
                        <a:rPr lang="en-US" sz="2400" dirty="0"/>
                        <a:t>2</a:t>
                      </a:r>
                    </a:p>
                  </a:txBody>
                  <a:tcPr>
                    <a:solidFill>
                      <a:schemeClr val="accent5"/>
                    </a:solidFill>
                  </a:tcPr>
                </a:tc>
                <a:tc>
                  <a:txBody>
                    <a:bodyPr/>
                    <a:lstStyle/>
                    <a:p>
                      <a:pPr algn="ctr"/>
                      <a:r>
                        <a:rPr lang="en-US" sz="2400" dirty="0"/>
                        <a:t>3</a:t>
                      </a:r>
                    </a:p>
                  </a:txBody>
                  <a:tcPr>
                    <a:solidFill>
                      <a:schemeClr val="accent5"/>
                    </a:solidFill>
                  </a:tcPr>
                </a:tc>
                <a:tc>
                  <a:txBody>
                    <a:bodyPr/>
                    <a:lstStyle/>
                    <a:p>
                      <a:pPr algn="ctr"/>
                      <a:r>
                        <a:rPr lang="en-US" sz="2400" dirty="0"/>
                        <a:t>4</a:t>
                      </a:r>
                    </a:p>
                  </a:txBody>
                  <a:tcPr>
                    <a:solidFill>
                      <a:schemeClr val="accent5"/>
                    </a:solidFill>
                  </a:tcPr>
                </a:tc>
                <a:tc>
                  <a:txBody>
                    <a:bodyPr/>
                    <a:lstStyle/>
                    <a:p>
                      <a:pPr algn="ctr"/>
                      <a:r>
                        <a:rPr lang="en-US" sz="2400" dirty="0"/>
                        <a:t>5</a:t>
                      </a:r>
                    </a:p>
                  </a:txBody>
                  <a:tcPr>
                    <a:solidFill>
                      <a:schemeClr val="accent5"/>
                    </a:solidFill>
                  </a:tcPr>
                </a:tc>
                <a:tc>
                  <a:txBody>
                    <a:bodyPr/>
                    <a:lstStyle/>
                    <a:p>
                      <a:pPr algn="ctr"/>
                      <a:r>
                        <a:rPr lang="en-US" sz="2400" dirty="0"/>
                        <a:t>6</a:t>
                      </a:r>
                    </a:p>
                  </a:txBody>
                  <a:tcPr>
                    <a:solidFill>
                      <a:schemeClr val="accent5"/>
                    </a:solidFill>
                  </a:tcPr>
                </a:tc>
                <a:tc>
                  <a:txBody>
                    <a:bodyPr/>
                    <a:lstStyle/>
                    <a:p>
                      <a:pPr algn="ctr"/>
                      <a:r>
                        <a:rPr lang="en-US" sz="2400" dirty="0"/>
                        <a:t>7</a:t>
                      </a:r>
                    </a:p>
                  </a:txBody>
                  <a:tcPr>
                    <a:solidFill>
                      <a:schemeClr val="accent5"/>
                    </a:solidFill>
                  </a:tcPr>
                </a:tc>
                <a:tc>
                  <a:txBody>
                    <a:bodyPr/>
                    <a:lstStyle/>
                    <a:p>
                      <a:pPr algn="ctr"/>
                      <a:r>
                        <a:rPr lang="en-US" sz="2400" dirty="0"/>
                        <a:t>8</a:t>
                      </a:r>
                    </a:p>
                  </a:txBody>
                  <a:tcPr>
                    <a:solidFill>
                      <a:schemeClr val="accent5"/>
                    </a:solidFill>
                  </a:tcPr>
                </a:tc>
                <a:tc>
                  <a:txBody>
                    <a:bodyPr/>
                    <a:lstStyle/>
                    <a:p>
                      <a:pPr algn="ctr"/>
                      <a:r>
                        <a:rPr lang="en-US" sz="2400" dirty="0"/>
                        <a:t>9</a:t>
                      </a:r>
                    </a:p>
                  </a:txBody>
                  <a:tcPr>
                    <a:solidFill>
                      <a:schemeClr val="accent5"/>
                    </a:solidFill>
                  </a:tcPr>
                </a:tc>
                <a:tc>
                  <a:txBody>
                    <a:bodyPr/>
                    <a:lstStyle/>
                    <a:p>
                      <a:pPr algn="ctr"/>
                      <a:r>
                        <a:rPr lang="en-US" sz="2400" dirty="0"/>
                        <a:t>10</a:t>
                      </a:r>
                    </a:p>
                  </a:txBody>
                  <a:tcPr>
                    <a:solidFill>
                      <a:schemeClr val="accent5"/>
                    </a:solidFill>
                  </a:tcPr>
                </a:tc>
                <a:tc>
                  <a:txBody>
                    <a:bodyPr/>
                    <a:lstStyle/>
                    <a:p>
                      <a:pPr algn="ctr"/>
                      <a:r>
                        <a:rPr lang="en-US" sz="2400" dirty="0"/>
                        <a:t>11</a:t>
                      </a:r>
                    </a:p>
                  </a:txBody>
                  <a:tcPr>
                    <a:solidFill>
                      <a:schemeClr val="accent5"/>
                    </a:solidFill>
                  </a:tcPr>
                </a:tc>
                <a:tc>
                  <a:txBody>
                    <a:bodyPr/>
                    <a:lstStyle/>
                    <a:p>
                      <a:pPr algn="ctr"/>
                      <a:r>
                        <a:rPr lang="en-US" sz="2400" dirty="0"/>
                        <a:t>12</a:t>
                      </a:r>
                    </a:p>
                  </a:txBody>
                  <a:tcPr>
                    <a:solidFill>
                      <a:schemeClr val="accent5"/>
                    </a:solidFill>
                  </a:tcPr>
                </a:tc>
                <a:tc>
                  <a:txBody>
                    <a:bodyPr/>
                    <a:lstStyle/>
                    <a:p>
                      <a:pPr algn="ctr"/>
                      <a:r>
                        <a:rPr lang="en-US" sz="2400" dirty="0"/>
                        <a:t>13</a:t>
                      </a:r>
                    </a:p>
                  </a:txBody>
                  <a:tcPr>
                    <a:solidFill>
                      <a:schemeClr val="accent5"/>
                    </a:solidFill>
                  </a:tcPr>
                </a:tc>
                <a:tc>
                  <a:txBody>
                    <a:bodyPr/>
                    <a:lstStyle/>
                    <a:p>
                      <a:pPr algn="ctr"/>
                      <a:r>
                        <a:rPr lang="en-US" sz="2400" dirty="0"/>
                        <a:t>14</a:t>
                      </a:r>
                    </a:p>
                  </a:txBody>
                  <a:tcPr>
                    <a:solidFill>
                      <a:schemeClr val="accent5"/>
                    </a:solidFill>
                  </a:tcPr>
                </a:tc>
                <a:tc>
                  <a:txBody>
                    <a:bodyPr/>
                    <a:lstStyle/>
                    <a:p>
                      <a:pPr algn="ctr"/>
                      <a:r>
                        <a:rPr lang="en-US" sz="2400" dirty="0"/>
                        <a:t>15</a:t>
                      </a:r>
                    </a:p>
                  </a:txBody>
                  <a:tcPr>
                    <a:solidFill>
                      <a:schemeClr val="accent5"/>
                    </a:solidFill>
                  </a:tcPr>
                </a:tc>
                <a:extLst>
                  <a:ext uri="{0D108BD9-81ED-4DB2-BD59-A6C34878D82A}">
                    <a16:rowId xmlns:a16="http://schemas.microsoft.com/office/drawing/2014/main" val="3655626729"/>
                  </a:ext>
                </a:extLst>
              </a:tr>
              <a:tr h="370840">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A</a:t>
                      </a:r>
                    </a:p>
                  </a:txBody>
                  <a:tcPr/>
                </a:tc>
                <a:tc>
                  <a:txBody>
                    <a:bodyPr/>
                    <a:lstStyle/>
                    <a:p>
                      <a:pPr algn="ctr"/>
                      <a:r>
                        <a:rPr lang="en-US" sz="2400" dirty="0"/>
                        <a:t>B</a:t>
                      </a:r>
                    </a:p>
                  </a:txBody>
                  <a:tcPr>
                    <a:solidFill>
                      <a:schemeClr val="accent2">
                        <a:lumMod val="20000"/>
                        <a:lumOff val="80000"/>
                      </a:schemeClr>
                    </a:solidFill>
                  </a:tcPr>
                </a:tc>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B</a:t>
                      </a:r>
                    </a:p>
                  </a:txBody>
                  <a:tcPr>
                    <a:solidFill>
                      <a:schemeClr val="accent2">
                        <a:lumMod val="20000"/>
                        <a:lumOff val="80000"/>
                      </a:schemeClr>
                    </a:solidFill>
                  </a:tcPr>
                </a:tc>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solidFill>
                      <a:schemeClr val="accent2">
                        <a:lumMod val="20000"/>
                        <a:lumOff val="80000"/>
                      </a:schemeClr>
                    </a:solidFill>
                  </a:tcPr>
                </a:tc>
                <a:tc>
                  <a:txBody>
                    <a:bodyPr/>
                    <a:lstStyle/>
                    <a:p>
                      <a:pPr algn="ctr"/>
                      <a:r>
                        <a:rPr lang="en-US" sz="2400" dirty="0"/>
                        <a:t>A</a:t>
                      </a:r>
                    </a:p>
                  </a:txBody>
                  <a:tcPr/>
                </a:tc>
                <a:tc>
                  <a:txBody>
                    <a:bodyPr/>
                    <a:lstStyle/>
                    <a:p>
                      <a:pPr algn="ctr"/>
                      <a:r>
                        <a:rPr lang="en-US" sz="2400" dirty="0"/>
                        <a:t>B</a:t>
                      </a:r>
                    </a:p>
                  </a:txBody>
                  <a:tcPr>
                    <a:solidFill>
                      <a:schemeClr val="accent2">
                        <a:lumMod val="20000"/>
                        <a:lumOff val="80000"/>
                      </a:schemeClr>
                    </a:solidFill>
                  </a:tcPr>
                </a:tc>
                <a:tc>
                  <a:txBody>
                    <a:bodyPr/>
                    <a:lstStyle/>
                    <a:p>
                      <a:pPr algn="ctr"/>
                      <a:r>
                        <a:rPr lang="en-US" sz="2400" dirty="0"/>
                        <a:t>B</a:t>
                      </a:r>
                    </a:p>
                  </a:txBody>
                  <a:tcPr/>
                </a:tc>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C</a:t>
                      </a:r>
                    </a:p>
                  </a:txBody>
                  <a:tcPr>
                    <a:solidFill>
                      <a:schemeClr val="accent2">
                        <a:lumMod val="20000"/>
                        <a:lumOff val="80000"/>
                      </a:schemeClr>
                    </a:solidFill>
                  </a:tcPr>
                </a:tc>
                <a:tc>
                  <a:txBody>
                    <a:bodyPr/>
                    <a:lstStyle/>
                    <a:p>
                      <a:pPr algn="ctr"/>
                      <a:r>
                        <a:rPr lang="en-US" sz="2400" dirty="0"/>
                        <a:t>A</a:t>
                      </a:r>
                    </a:p>
                  </a:txBody>
                  <a:tcPr/>
                </a:tc>
                <a:extLst>
                  <a:ext uri="{0D108BD9-81ED-4DB2-BD59-A6C34878D82A}">
                    <a16:rowId xmlns:a16="http://schemas.microsoft.com/office/drawing/2014/main" val="3664111827"/>
                  </a:ext>
                </a:extLst>
              </a:tr>
              <a:tr h="370840">
                <a:tc>
                  <a:txBody>
                    <a:bodyPr/>
                    <a:lstStyle/>
                    <a:p>
                      <a:pPr algn="ctr"/>
                      <a:r>
                        <a:rPr lang="en-US" sz="2400" dirty="0"/>
                        <a:t>B</a:t>
                      </a:r>
                    </a:p>
                  </a:txBody>
                  <a:tcPr>
                    <a:solidFill>
                      <a:schemeClr val="accent2">
                        <a:lumMod val="20000"/>
                        <a:lumOff val="80000"/>
                      </a:schemeClr>
                    </a:solidFill>
                  </a:tcPr>
                </a:tc>
                <a:tc>
                  <a:txBody>
                    <a:bodyPr/>
                    <a:lstStyle/>
                    <a:p>
                      <a:pPr algn="ctr"/>
                      <a:r>
                        <a:rPr lang="en-US" sz="2400" dirty="0"/>
                        <a:t>C</a:t>
                      </a:r>
                    </a:p>
                  </a:txBody>
                  <a:tcPr/>
                </a:tc>
                <a:tc>
                  <a:txBody>
                    <a:bodyPr/>
                    <a:lstStyle/>
                    <a:p>
                      <a:pPr algn="ctr"/>
                      <a:r>
                        <a:rPr lang="en-US" sz="2400" dirty="0"/>
                        <a:t>A</a:t>
                      </a:r>
                    </a:p>
                  </a:txBody>
                  <a:tcPr>
                    <a:solidFill>
                      <a:schemeClr val="accent2">
                        <a:lumMod val="20000"/>
                        <a:lumOff val="80000"/>
                      </a:schemeClr>
                    </a:solidFill>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solidFill>
                      <a:schemeClr val="accent2">
                        <a:lumMod val="20000"/>
                        <a:lumOff val="80000"/>
                      </a:schemeClr>
                    </a:solidFill>
                  </a:tcPr>
                </a:tc>
                <a:tc>
                  <a:txBody>
                    <a:bodyPr/>
                    <a:lstStyle/>
                    <a:p>
                      <a:pPr algn="ctr"/>
                      <a:r>
                        <a:rPr lang="en-US" sz="2400" dirty="0"/>
                        <a:t>A</a:t>
                      </a:r>
                    </a:p>
                  </a:txBody>
                  <a:tcPr/>
                </a:tc>
                <a:tc>
                  <a:txBody>
                    <a:bodyPr/>
                    <a:lstStyle/>
                    <a:p>
                      <a:pPr algn="ctr"/>
                      <a:r>
                        <a:rPr lang="en-US" sz="2400" dirty="0"/>
                        <a:t>B</a:t>
                      </a:r>
                    </a:p>
                  </a:txBody>
                  <a:tcPr/>
                </a:tc>
                <a:extLst>
                  <a:ext uri="{0D108BD9-81ED-4DB2-BD59-A6C34878D82A}">
                    <a16:rowId xmlns:a16="http://schemas.microsoft.com/office/drawing/2014/main" val="634186867"/>
                  </a:ext>
                </a:extLst>
              </a:tr>
              <a:tr h="370840">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tc>
                <a:extLst>
                  <a:ext uri="{0D108BD9-81ED-4DB2-BD59-A6C34878D82A}">
                    <a16:rowId xmlns:a16="http://schemas.microsoft.com/office/drawing/2014/main" val="2900856675"/>
                  </a:ext>
                </a:extLst>
              </a:tr>
            </a:tbl>
          </a:graphicData>
        </a:graphic>
      </p:graphicFrame>
      <p:sp>
        <p:nvSpPr>
          <p:cNvPr id="7" name="TextBox 6">
            <a:extLst>
              <a:ext uri="{FF2B5EF4-FFF2-40B4-BE49-F238E27FC236}">
                <a16:creationId xmlns:a16="http://schemas.microsoft.com/office/drawing/2014/main" id="{881BDCD7-E303-06CA-83F4-20D383185B73}"/>
              </a:ext>
            </a:extLst>
          </p:cNvPr>
          <p:cNvSpPr txBox="1"/>
          <p:nvPr/>
        </p:nvSpPr>
        <p:spPr>
          <a:xfrm>
            <a:off x="860385" y="1312409"/>
            <a:ext cx="5613845" cy="523220"/>
          </a:xfrm>
          <a:prstGeom prst="rect">
            <a:avLst/>
          </a:prstGeom>
          <a:noFill/>
        </p:spPr>
        <p:txBody>
          <a:bodyPr wrap="none" rtlCol="0">
            <a:spAutoFit/>
          </a:bodyPr>
          <a:lstStyle/>
          <a:p>
            <a:r>
              <a:rPr lang="en-US" sz="2800" dirty="0"/>
              <a:t>Order of Merit List Ranking (1 is best)</a:t>
            </a:r>
          </a:p>
        </p:txBody>
      </p:sp>
      <p:sp>
        <p:nvSpPr>
          <p:cNvPr id="8" name="TextBox 7">
            <a:extLst>
              <a:ext uri="{FF2B5EF4-FFF2-40B4-BE49-F238E27FC236}">
                <a16:creationId xmlns:a16="http://schemas.microsoft.com/office/drawing/2014/main" id="{7AA7D524-F343-09E2-3C57-45AE8CE2D88A}"/>
              </a:ext>
            </a:extLst>
          </p:cNvPr>
          <p:cNvSpPr txBox="1"/>
          <p:nvPr/>
        </p:nvSpPr>
        <p:spPr>
          <a:xfrm>
            <a:off x="8781672" y="1835629"/>
            <a:ext cx="4077802" cy="1815882"/>
          </a:xfrm>
          <a:prstGeom prst="rect">
            <a:avLst/>
          </a:prstGeom>
          <a:noFill/>
        </p:spPr>
        <p:txBody>
          <a:bodyPr wrap="square" rtlCol="0">
            <a:spAutoFit/>
          </a:bodyPr>
          <a:lstStyle/>
          <a:p>
            <a:r>
              <a:rPr lang="en-US" sz="2800" dirty="0"/>
              <a:t>Each branch has</a:t>
            </a:r>
          </a:p>
          <a:p>
            <a:pPr marL="285750" indent="-285750">
              <a:buFont typeface="Arial" panose="020B0604020202020204" pitchFamily="34" charset="0"/>
              <a:buChar char="•"/>
            </a:pPr>
            <a:r>
              <a:rPr lang="en-US" sz="2800" dirty="0"/>
              <a:t>3 regular positions</a:t>
            </a:r>
          </a:p>
          <a:p>
            <a:pPr marL="285750" indent="-285750">
              <a:buFont typeface="Arial" panose="020B0604020202020204" pitchFamily="34" charset="0"/>
              <a:buChar char="•"/>
            </a:pPr>
            <a:r>
              <a:rPr lang="en-US" sz="2800" dirty="0"/>
              <a:t>2 branch of choice positions</a:t>
            </a:r>
          </a:p>
        </p:txBody>
      </p:sp>
      <p:sp>
        <p:nvSpPr>
          <p:cNvPr id="9" name="TextBox 8">
            <a:extLst>
              <a:ext uri="{FF2B5EF4-FFF2-40B4-BE49-F238E27FC236}">
                <a16:creationId xmlns:a16="http://schemas.microsoft.com/office/drawing/2014/main" id="{27762AE2-1A08-C4DE-4E84-B58F776BBFF2}"/>
              </a:ext>
            </a:extLst>
          </p:cNvPr>
          <p:cNvSpPr txBox="1"/>
          <p:nvPr/>
        </p:nvSpPr>
        <p:spPr>
          <a:xfrm>
            <a:off x="860385" y="3770959"/>
            <a:ext cx="8776057" cy="1200329"/>
          </a:xfrm>
          <a:prstGeom prst="rect">
            <a:avLst/>
          </a:prstGeom>
          <a:noFill/>
        </p:spPr>
        <p:txBody>
          <a:bodyPr wrap="none" rtlCol="0">
            <a:spAutoFit/>
          </a:bodyPr>
          <a:lstStyle/>
          <a:p>
            <a:r>
              <a:rPr lang="en-US" dirty="0"/>
              <a:t>If branches all put 1-5 in Tier 1, 6-10 in Tier 2, and 11-15 in Tier 3, branch “preferences” are:</a:t>
            </a:r>
          </a:p>
          <a:p>
            <a:pPr marL="285750" indent="-285750">
              <a:buFont typeface="Arial" panose="020B0604020202020204" pitchFamily="34" charset="0"/>
              <a:buChar char="•"/>
            </a:pPr>
            <a:r>
              <a:rPr lang="en-US" dirty="0"/>
              <a:t>At A: 1 &gt; 3 &gt; 4 &gt; 2 &gt; 5 &gt; 6 &gt; 7 &gt; 8 &gt; 9 &gt; 10 &gt; 13 &gt; 11 &gt; 12 &gt; 14 &gt; 15</a:t>
            </a:r>
          </a:p>
          <a:p>
            <a:pPr marL="285750" indent="-285750">
              <a:buFont typeface="Arial" panose="020B0604020202020204" pitchFamily="34" charset="0"/>
              <a:buChar char="•"/>
            </a:pPr>
            <a:r>
              <a:rPr lang="en-US" dirty="0"/>
              <a:t>At B: 1 &gt; 3 &gt; 5 &gt; 2 &gt; 4 &gt; 6 &gt; 7 &gt; 8 &gt; 9 &gt; 10 &gt; 11 &gt; 12 &gt; 13 &gt; 14 &gt; 15</a:t>
            </a:r>
          </a:p>
          <a:p>
            <a:pPr marL="285750" indent="-285750">
              <a:buFont typeface="Arial" panose="020B0604020202020204" pitchFamily="34" charset="0"/>
              <a:buChar char="•"/>
            </a:pPr>
            <a:r>
              <a:rPr lang="en-US" dirty="0"/>
              <a:t>At C: 1 &gt; 2 &gt; 3 &gt; 4 &gt; 5 &gt; 9 &gt; 6 &gt; 7 &gt; 8 &gt; 10 &gt; 13 &gt; 15 &gt; 11 &gt; 12 &gt; 15</a:t>
            </a:r>
          </a:p>
        </p:txBody>
      </p:sp>
      <p:graphicFrame>
        <p:nvGraphicFramePr>
          <p:cNvPr id="11" name="Content Placeholder 4">
            <a:extLst>
              <a:ext uri="{FF2B5EF4-FFF2-40B4-BE49-F238E27FC236}">
                <a16:creationId xmlns:a16="http://schemas.microsoft.com/office/drawing/2014/main" id="{D9040D1D-09EE-3895-7D05-441D21103568}"/>
              </a:ext>
            </a:extLst>
          </p:cNvPr>
          <p:cNvGraphicFramePr>
            <a:graphicFrameLocks/>
          </p:cNvGraphicFramePr>
          <p:nvPr/>
        </p:nvGraphicFramePr>
        <p:xfrm>
          <a:off x="860385" y="4961326"/>
          <a:ext cx="7805741" cy="1828800"/>
        </p:xfrm>
        <a:graphic>
          <a:graphicData uri="http://schemas.openxmlformats.org/drawingml/2006/table">
            <a:tbl>
              <a:tblPr firstRow="1" bandRow="1">
                <a:tableStyleId>{5A111915-BE36-4E01-A7E5-04B1672EAD32}</a:tableStyleId>
              </a:tblPr>
              <a:tblGrid>
                <a:gridCol w="517616">
                  <a:extLst>
                    <a:ext uri="{9D8B030D-6E8A-4147-A177-3AD203B41FA5}">
                      <a16:colId xmlns:a16="http://schemas.microsoft.com/office/drawing/2014/main" val="1885402711"/>
                    </a:ext>
                  </a:extLst>
                </a:gridCol>
                <a:gridCol w="517616">
                  <a:extLst>
                    <a:ext uri="{9D8B030D-6E8A-4147-A177-3AD203B41FA5}">
                      <a16:colId xmlns:a16="http://schemas.microsoft.com/office/drawing/2014/main" val="3511512208"/>
                    </a:ext>
                  </a:extLst>
                </a:gridCol>
                <a:gridCol w="517616">
                  <a:extLst>
                    <a:ext uri="{9D8B030D-6E8A-4147-A177-3AD203B41FA5}">
                      <a16:colId xmlns:a16="http://schemas.microsoft.com/office/drawing/2014/main" val="2268695427"/>
                    </a:ext>
                  </a:extLst>
                </a:gridCol>
                <a:gridCol w="517616">
                  <a:extLst>
                    <a:ext uri="{9D8B030D-6E8A-4147-A177-3AD203B41FA5}">
                      <a16:colId xmlns:a16="http://schemas.microsoft.com/office/drawing/2014/main" val="3837534223"/>
                    </a:ext>
                  </a:extLst>
                </a:gridCol>
                <a:gridCol w="517616">
                  <a:extLst>
                    <a:ext uri="{9D8B030D-6E8A-4147-A177-3AD203B41FA5}">
                      <a16:colId xmlns:a16="http://schemas.microsoft.com/office/drawing/2014/main" val="1648132601"/>
                    </a:ext>
                  </a:extLst>
                </a:gridCol>
                <a:gridCol w="517616">
                  <a:extLst>
                    <a:ext uri="{9D8B030D-6E8A-4147-A177-3AD203B41FA5}">
                      <a16:colId xmlns:a16="http://schemas.microsoft.com/office/drawing/2014/main" val="3941278772"/>
                    </a:ext>
                  </a:extLst>
                </a:gridCol>
                <a:gridCol w="517616">
                  <a:extLst>
                    <a:ext uri="{9D8B030D-6E8A-4147-A177-3AD203B41FA5}">
                      <a16:colId xmlns:a16="http://schemas.microsoft.com/office/drawing/2014/main" val="2586910209"/>
                    </a:ext>
                  </a:extLst>
                </a:gridCol>
                <a:gridCol w="517616">
                  <a:extLst>
                    <a:ext uri="{9D8B030D-6E8A-4147-A177-3AD203B41FA5}">
                      <a16:colId xmlns:a16="http://schemas.microsoft.com/office/drawing/2014/main" val="1898342687"/>
                    </a:ext>
                  </a:extLst>
                </a:gridCol>
                <a:gridCol w="517616">
                  <a:extLst>
                    <a:ext uri="{9D8B030D-6E8A-4147-A177-3AD203B41FA5}">
                      <a16:colId xmlns:a16="http://schemas.microsoft.com/office/drawing/2014/main" val="3646380010"/>
                    </a:ext>
                  </a:extLst>
                </a:gridCol>
                <a:gridCol w="517616">
                  <a:extLst>
                    <a:ext uri="{9D8B030D-6E8A-4147-A177-3AD203B41FA5}">
                      <a16:colId xmlns:a16="http://schemas.microsoft.com/office/drawing/2014/main" val="3788015228"/>
                    </a:ext>
                  </a:extLst>
                </a:gridCol>
                <a:gridCol w="517616">
                  <a:extLst>
                    <a:ext uri="{9D8B030D-6E8A-4147-A177-3AD203B41FA5}">
                      <a16:colId xmlns:a16="http://schemas.microsoft.com/office/drawing/2014/main" val="3419627012"/>
                    </a:ext>
                  </a:extLst>
                </a:gridCol>
                <a:gridCol w="517616">
                  <a:extLst>
                    <a:ext uri="{9D8B030D-6E8A-4147-A177-3AD203B41FA5}">
                      <a16:colId xmlns:a16="http://schemas.microsoft.com/office/drawing/2014/main" val="3394207001"/>
                    </a:ext>
                  </a:extLst>
                </a:gridCol>
                <a:gridCol w="517616">
                  <a:extLst>
                    <a:ext uri="{9D8B030D-6E8A-4147-A177-3AD203B41FA5}">
                      <a16:colId xmlns:a16="http://schemas.microsoft.com/office/drawing/2014/main" val="240840278"/>
                    </a:ext>
                  </a:extLst>
                </a:gridCol>
                <a:gridCol w="559117">
                  <a:extLst>
                    <a:ext uri="{9D8B030D-6E8A-4147-A177-3AD203B41FA5}">
                      <a16:colId xmlns:a16="http://schemas.microsoft.com/office/drawing/2014/main" val="2171078113"/>
                    </a:ext>
                  </a:extLst>
                </a:gridCol>
                <a:gridCol w="517616">
                  <a:extLst>
                    <a:ext uri="{9D8B030D-6E8A-4147-A177-3AD203B41FA5}">
                      <a16:colId xmlns:a16="http://schemas.microsoft.com/office/drawing/2014/main" val="1058285780"/>
                    </a:ext>
                  </a:extLst>
                </a:gridCol>
              </a:tblGrid>
              <a:tr h="370840">
                <a:tc>
                  <a:txBody>
                    <a:bodyPr/>
                    <a:lstStyle/>
                    <a:p>
                      <a:pPr algn="ctr"/>
                      <a:r>
                        <a:rPr lang="en-US" sz="2400" dirty="0"/>
                        <a:t>1</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2</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3</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4</a:t>
                      </a:r>
                    </a:p>
                  </a:txBody>
                  <a:tcPr>
                    <a:lnB w="38100" cap="flat" cmpd="sng" algn="ctr">
                      <a:solidFill>
                        <a:srgbClr val="FF0000"/>
                      </a:solidFill>
                      <a:prstDash val="solid"/>
                      <a:round/>
                      <a:headEnd type="none" w="med" len="med"/>
                      <a:tailEnd type="none" w="med" len="med"/>
                    </a:lnB>
                    <a:solidFill>
                      <a:schemeClr val="accent5"/>
                    </a:solidFill>
                  </a:tcPr>
                </a:tc>
                <a:tc>
                  <a:txBody>
                    <a:bodyPr/>
                    <a:lstStyle/>
                    <a:p>
                      <a:pPr algn="ctr"/>
                      <a:r>
                        <a:rPr lang="en-US" sz="2400" dirty="0"/>
                        <a:t>5</a:t>
                      </a:r>
                    </a:p>
                  </a:txBody>
                  <a:tcPr>
                    <a:lnB w="38100" cap="flat" cmpd="sng" algn="ctr">
                      <a:solidFill>
                        <a:srgbClr val="FF0000"/>
                      </a:solidFill>
                      <a:prstDash val="solid"/>
                      <a:round/>
                      <a:headEnd type="none" w="med" len="med"/>
                      <a:tailEnd type="none" w="med" len="med"/>
                    </a:lnB>
                    <a:solidFill>
                      <a:schemeClr val="accent5"/>
                    </a:solidFill>
                  </a:tcPr>
                </a:tc>
                <a:tc>
                  <a:txBody>
                    <a:bodyPr/>
                    <a:lstStyle/>
                    <a:p>
                      <a:pPr algn="ctr"/>
                      <a:r>
                        <a:rPr lang="en-US" sz="2400" dirty="0"/>
                        <a:t>6</a:t>
                      </a:r>
                    </a:p>
                  </a:txBody>
                  <a:tcPr>
                    <a:lnB w="38100" cap="flat" cmpd="sng" algn="ctr">
                      <a:solidFill>
                        <a:srgbClr val="FF0000"/>
                      </a:solidFill>
                      <a:prstDash val="solid"/>
                      <a:round/>
                      <a:headEnd type="none" w="med" len="med"/>
                      <a:tailEnd type="none" w="med" len="med"/>
                    </a:lnB>
                    <a:solidFill>
                      <a:schemeClr val="accent5"/>
                    </a:solidFill>
                  </a:tcPr>
                </a:tc>
                <a:tc>
                  <a:txBody>
                    <a:bodyPr/>
                    <a:lstStyle/>
                    <a:p>
                      <a:pPr algn="ctr"/>
                      <a:r>
                        <a:rPr lang="en-US" sz="2400" dirty="0"/>
                        <a:t>7</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8</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9</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10</a:t>
                      </a:r>
                    </a:p>
                  </a:txBody>
                  <a:tcPr>
                    <a:solidFill>
                      <a:schemeClr val="accent5"/>
                    </a:solidFill>
                  </a:tcPr>
                </a:tc>
                <a:tc>
                  <a:txBody>
                    <a:bodyPr/>
                    <a:lstStyle/>
                    <a:p>
                      <a:pPr algn="ctr"/>
                      <a:r>
                        <a:rPr lang="en-US" sz="2400" dirty="0"/>
                        <a:t>11</a:t>
                      </a:r>
                    </a:p>
                  </a:txBody>
                  <a:tcPr>
                    <a:lnB w="38100" cap="flat" cmpd="sng" algn="ctr">
                      <a:solidFill>
                        <a:srgbClr val="FF0000"/>
                      </a:solidFill>
                      <a:prstDash val="solid"/>
                      <a:round/>
                      <a:headEnd type="none" w="med" len="med"/>
                      <a:tailEnd type="none" w="med" len="med"/>
                    </a:lnB>
                    <a:solidFill>
                      <a:schemeClr val="accent5"/>
                    </a:solidFill>
                  </a:tcPr>
                </a:tc>
                <a:tc>
                  <a:txBody>
                    <a:bodyPr/>
                    <a:lstStyle/>
                    <a:p>
                      <a:pPr algn="ctr"/>
                      <a:r>
                        <a:rPr lang="en-US" sz="2400" dirty="0"/>
                        <a:t>12</a:t>
                      </a:r>
                    </a:p>
                  </a:txBody>
                  <a:tcPr>
                    <a:lnB w="38100" cap="flat" cmpd="sng" algn="ctr">
                      <a:solidFill>
                        <a:schemeClr val="tx1"/>
                      </a:solidFill>
                      <a:prstDash val="solid"/>
                      <a:round/>
                      <a:headEnd type="none" w="med" len="med"/>
                      <a:tailEnd type="none" w="med" len="med"/>
                    </a:lnB>
                    <a:solidFill>
                      <a:schemeClr val="accent5"/>
                    </a:solidFill>
                  </a:tcPr>
                </a:tc>
                <a:tc>
                  <a:txBody>
                    <a:bodyPr/>
                    <a:lstStyle/>
                    <a:p>
                      <a:pPr algn="ctr"/>
                      <a:r>
                        <a:rPr lang="en-US" sz="2400" dirty="0"/>
                        <a:t>13</a:t>
                      </a:r>
                    </a:p>
                  </a:txBody>
                  <a:tcPr>
                    <a:lnB w="38100" cap="flat" cmpd="sng" algn="ctr">
                      <a:noFill/>
                      <a:prstDash val="solid"/>
                      <a:round/>
                      <a:headEnd type="none" w="med" len="med"/>
                      <a:tailEnd type="none" w="med" len="med"/>
                    </a:lnB>
                    <a:solidFill>
                      <a:schemeClr val="accent5"/>
                    </a:solidFill>
                  </a:tcPr>
                </a:tc>
                <a:tc>
                  <a:txBody>
                    <a:bodyPr/>
                    <a:lstStyle/>
                    <a:p>
                      <a:pPr algn="ctr"/>
                      <a:r>
                        <a:rPr lang="en-US" sz="2400" dirty="0"/>
                        <a:t>14</a:t>
                      </a:r>
                    </a:p>
                  </a:txBody>
                  <a:tcPr>
                    <a:lnB w="38100" cap="flat" cmpd="sng" algn="ctr">
                      <a:solidFill>
                        <a:srgbClr val="FF0000"/>
                      </a:solidFill>
                      <a:prstDash val="solid"/>
                      <a:round/>
                      <a:headEnd type="none" w="med" len="med"/>
                      <a:tailEnd type="none" w="med" len="med"/>
                    </a:lnB>
                    <a:solidFill>
                      <a:schemeClr val="accent5"/>
                    </a:solidFill>
                  </a:tcPr>
                </a:tc>
                <a:tc>
                  <a:txBody>
                    <a:bodyPr/>
                    <a:lstStyle/>
                    <a:p>
                      <a:pPr algn="ctr"/>
                      <a:r>
                        <a:rPr lang="en-US" sz="2400" dirty="0"/>
                        <a:t>15</a:t>
                      </a:r>
                    </a:p>
                  </a:txBody>
                  <a:tcPr>
                    <a:lnB w="38100" cap="flat" cmpd="sng" algn="ctr">
                      <a:noFill/>
                      <a:prstDash val="solid"/>
                      <a:round/>
                      <a:headEnd type="none" w="med" len="med"/>
                      <a:tailEnd type="none" w="med" len="med"/>
                    </a:lnB>
                    <a:solidFill>
                      <a:schemeClr val="accent5"/>
                    </a:solidFill>
                  </a:tcPr>
                </a:tc>
                <a:extLst>
                  <a:ext uri="{0D108BD9-81ED-4DB2-BD59-A6C34878D82A}">
                    <a16:rowId xmlns:a16="http://schemas.microsoft.com/office/drawing/2014/main" val="3655626729"/>
                  </a:ext>
                </a:extLst>
              </a:tr>
              <a:tr h="370840">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B</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C</a:t>
                      </a:r>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2400" dirty="0"/>
                        <a:t>B</a:t>
                      </a:r>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A</a:t>
                      </a:r>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C</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rgbClr val="FF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val="3664111827"/>
                  </a:ext>
                </a:extLst>
              </a:tr>
              <a:tr h="370840">
                <a:tc>
                  <a:txBody>
                    <a:bodyPr/>
                    <a:lstStyle/>
                    <a:p>
                      <a:pPr algn="ctr"/>
                      <a:r>
                        <a:rPr lang="en-US" sz="2400" dirty="0"/>
                        <a:t>B</a:t>
                      </a:r>
                    </a:p>
                  </a:txBody>
                  <a:tcPr>
                    <a:lnT w="381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tcPr>
                </a:tc>
                <a:tc>
                  <a:txBody>
                    <a:bodyPr/>
                    <a:lstStyle/>
                    <a:p>
                      <a:pPr algn="ctr"/>
                      <a:r>
                        <a:rPr lang="en-US" sz="2400" dirty="0"/>
                        <a:t>A</a:t>
                      </a:r>
                    </a:p>
                  </a:txBody>
                  <a:tcPr>
                    <a:lnT w="381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2400" dirty="0"/>
                        <a:t>B</a:t>
                      </a:r>
                    </a:p>
                  </a:txBody>
                  <a:tcPr>
                    <a:lnT w="38100" cap="flat" cmpd="sng" algn="ctr">
                      <a:solidFill>
                        <a:srgbClr val="FF0000"/>
                      </a:solidFill>
                      <a:prstDash val="solid"/>
                      <a:round/>
                      <a:headEnd type="none" w="med" len="med"/>
                      <a:tailEnd type="none" w="med" len="med"/>
                    </a:lnT>
                  </a:tcPr>
                </a:tc>
                <a:tc>
                  <a:txBody>
                    <a:bodyPr/>
                    <a:lstStyle/>
                    <a:p>
                      <a:pPr algn="ctr"/>
                      <a:r>
                        <a:rPr lang="en-US" sz="2400" dirty="0"/>
                        <a:t>C</a:t>
                      </a:r>
                    </a:p>
                  </a:txBody>
                  <a:tcPr>
                    <a:lnT w="38100" cap="flat" cmpd="sng" algn="ctr">
                      <a:solidFill>
                        <a:srgbClr val="FF0000"/>
                      </a:solidFill>
                      <a:prstDash val="solid"/>
                      <a:round/>
                      <a:headEnd type="none" w="med" len="med"/>
                      <a:tailEnd type="none" w="med" len="med"/>
                    </a:lnT>
                  </a:tcPr>
                </a:tc>
                <a:tc>
                  <a:txBody>
                    <a:bodyPr/>
                    <a:lstStyle/>
                    <a:p>
                      <a:pPr algn="ctr"/>
                      <a:r>
                        <a:rPr lang="en-US" sz="2400" dirty="0"/>
                        <a:t>C</a:t>
                      </a:r>
                    </a:p>
                  </a:txBody>
                  <a:tcPr>
                    <a:lnT w="38100" cap="flat" cmpd="sng" algn="ctr">
                      <a:solidFill>
                        <a:srgbClr val="FF0000"/>
                      </a:solidFill>
                      <a:prstDash val="solid"/>
                      <a:round/>
                      <a:headEnd type="none" w="med" len="med"/>
                      <a:tailEnd type="none" w="med" len="med"/>
                    </a:lnT>
                  </a:tcPr>
                </a:tc>
                <a:tc>
                  <a:txBody>
                    <a:bodyPr/>
                    <a:lstStyle/>
                    <a:p>
                      <a:pPr algn="ctr"/>
                      <a:r>
                        <a:rPr lang="en-US" sz="2400" dirty="0"/>
                        <a:t>A</a:t>
                      </a:r>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4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r>
                        <a:rPr lang="en-US" sz="2400" dirty="0"/>
                        <a:t>B</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4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lang="en-US" sz="2400" dirty="0"/>
                        <a:t>A</a:t>
                      </a:r>
                    </a:p>
                  </a:txBody>
                  <a:tcPr>
                    <a:lnR w="38100" cap="flat" cmpd="sng" algn="ctr">
                      <a:solidFill>
                        <a:srgbClr val="FF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r>
                        <a:rPr lang="en-US" sz="2400" dirty="0"/>
                        <a:t>C</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t>A</a:t>
                      </a:r>
                    </a:p>
                  </a:txBody>
                  <a:tcP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lang="en-US" sz="2400" dirty="0"/>
                        <a:t>B</a:t>
                      </a:r>
                    </a:p>
                  </a:txBody>
                  <a:tcP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186867"/>
                  </a:ext>
                </a:extLst>
              </a:tr>
              <a:tr h="370840">
                <a:tc>
                  <a:txBody>
                    <a:bodyPr/>
                    <a:lstStyle/>
                    <a:p>
                      <a:pPr algn="ctr"/>
                      <a:r>
                        <a:rPr lang="en-US" sz="2400" dirty="0"/>
                        <a:t>C</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C</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B</a:t>
                      </a:r>
                    </a:p>
                  </a:txBody>
                  <a:tcPr/>
                </a:tc>
                <a:tc>
                  <a:txBody>
                    <a:bodyPr/>
                    <a:lstStyle/>
                    <a:p>
                      <a:pPr algn="ctr"/>
                      <a:r>
                        <a:rPr lang="en-US" sz="2400" dirty="0"/>
                        <a:t>C</a:t>
                      </a:r>
                    </a:p>
                  </a:txBody>
                  <a:tcPr>
                    <a:lnT w="38100" cap="flat" cmpd="sng" algn="ctr">
                      <a:noFill/>
                      <a:prstDash val="solid"/>
                      <a:round/>
                      <a:headEnd type="none" w="med" len="med"/>
                      <a:tailEnd type="none" w="med" len="med"/>
                    </a:lnT>
                  </a:tcPr>
                </a:tc>
                <a:tc>
                  <a:txBody>
                    <a:bodyPr/>
                    <a:lstStyle/>
                    <a:p>
                      <a:pPr algn="ctr"/>
                      <a:r>
                        <a:rPr lang="en-US" sz="2400" dirty="0"/>
                        <a:t>A</a:t>
                      </a:r>
                    </a:p>
                  </a:txBody>
                  <a:tcPr/>
                </a:tc>
                <a:tc>
                  <a:txBody>
                    <a:bodyPr/>
                    <a:lstStyle/>
                    <a:p>
                      <a:pPr algn="ctr"/>
                      <a:r>
                        <a:rPr lang="en-US" sz="2400" dirty="0"/>
                        <a:t>C</a:t>
                      </a:r>
                    </a:p>
                  </a:txBody>
                  <a:tcPr>
                    <a:lnT w="38100" cap="flat" cmpd="sng" algn="ctr">
                      <a:solidFill>
                        <a:schemeClr val="tx1"/>
                      </a:solidFill>
                      <a:prstDash val="solid"/>
                      <a:round/>
                      <a:headEnd type="none" w="med" len="med"/>
                      <a:tailEnd type="none" w="med" len="med"/>
                    </a:lnT>
                  </a:tcPr>
                </a:tc>
                <a:tc>
                  <a:txBody>
                    <a:bodyPr/>
                    <a:lstStyle/>
                    <a:p>
                      <a:pPr algn="ctr"/>
                      <a:r>
                        <a:rPr lang="en-US" sz="2400" dirty="0"/>
                        <a:t>A</a:t>
                      </a:r>
                    </a:p>
                  </a:txBody>
                  <a:tcPr>
                    <a:lnR w="38100" cap="flat" cmpd="sng" algn="ctr">
                      <a:noFill/>
                      <a:prstDash val="solid"/>
                      <a:round/>
                      <a:headEnd type="none" w="med" len="med"/>
                      <a:tailEnd type="none" w="med" len="med"/>
                    </a:lnR>
                  </a:tcPr>
                </a:tc>
                <a:tc>
                  <a:txBody>
                    <a:bodyPr/>
                    <a:lstStyle/>
                    <a:p>
                      <a:pPr algn="ctr"/>
                      <a:r>
                        <a:rPr lang="en-US" sz="2400" dirty="0"/>
                        <a:t>C</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r>
                        <a:rPr lang="en-US" sz="2400" dirty="0"/>
                        <a:t>B</a:t>
                      </a:r>
                    </a:p>
                  </a:txBody>
                  <a:tcPr>
                    <a:lnL w="38100" cap="flat" cmpd="sng" algn="ctr">
                      <a:noFill/>
                      <a:prstDash val="solid"/>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lang="en-US" sz="2400" dirty="0"/>
                        <a:t>B</a:t>
                      </a:r>
                    </a:p>
                  </a:txBody>
                  <a:tcPr>
                    <a:lnR w="38100" cap="flat" cmpd="sng" algn="ctr">
                      <a:solidFill>
                        <a:schemeClr val="tx1"/>
                      </a:solidFill>
                      <a:prstDash val="solid"/>
                      <a:round/>
                      <a:headEnd type="none" w="med" len="med"/>
                      <a:tailEnd type="none" w="med" len="med"/>
                    </a:lnR>
                  </a:tcPr>
                </a:tc>
                <a:tc>
                  <a:txBody>
                    <a:bodyPr/>
                    <a:lstStyle/>
                    <a:p>
                      <a:pPr algn="ctr"/>
                      <a:r>
                        <a:rPr lang="en-US" sz="24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0856675"/>
                  </a:ext>
                </a:extLst>
              </a:tr>
            </a:tbl>
          </a:graphicData>
        </a:graphic>
      </p:graphicFrame>
      <p:sp>
        <p:nvSpPr>
          <p:cNvPr id="13" name="Frame 12">
            <a:extLst>
              <a:ext uri="{FF2B5EF4-FFF2-40B4-BE49-F238E27FC236}">
                <a16:creationId xmlns:a16="http://schemas.microsoft.com/office/drawing/2014/main" id="{58792215-3532-3BC4-73C5-18097C1B0CE6}"/>
              </a:ext>
            </a:extLst>
          </p:cNvPr>
          <p:cNvSpPr/>
          <p:nvPr/>
        </p:nvSpPr>
        <p:spPr>
          <a:xfrm>
            <a:off x="9002485" y="5916910"/>
            <a:ext cx="429659" cy="464066"/>
          </a:xfrm>
          <a:prstGeom prst="frame">
            <a:avLst/>
          </a:prstGeom>
          <a:solidFill>
            <a:srgbClr val="FF0000"/>
          </a:solid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14" name="Frame 13">
            <a:extLst>
              <a:ext uri="{FF2B5EF4-FFF2-40B4-BE49-F238E27FC236}">
                <a16:creationId xmlns:a16="http://schemas.microsoft.com/office/drawing/2014/main" id="{E7FB539B-AEE2-6633-557E-29083E118AAF}"/>
              </a:ext>
            </a:extLst>
          </p:cNvPr>
          <p:cNvSpPr/>
          <p:nvPr/>
        </p:nvSpPr>
        <p:spPr>
          <a:xfrm>
            <a:off x="9002486" y="5385068"/>
            <a:ext cx="429659" cy="464066"/>
          </a:xfrm>
          <a:prstGeom prst="frame">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15" name="TextBox 14">
            <a:extLst>
              <a:ext uri="{FF2B5EF4-FFF2-40B4-BE49-F238E27FC236}">
                <a16:creationId xmlns:a16="http://schemas.microsoft.com/office/drawing/2014/main" id="{E46CDCCE-0139-1287-6B72-AEF907E0FFE9}"/>
              </a:ext>
            </a:extLst>
          </p:cNvPr>
          <p:cNvSpPr txBox="1"/>
          <p:nvPr/>
        </p:nvSpPr>
        <p:spPr>
          <a:xfrm>
            <a:off x="9524673" y="5347830"/>
            <a:ext cx="2425344" cy="523220"/>
          </a:xfrm>
          <a:prstGeom prst="rect">
            <a:avLst/>
          </a:prstGeom>
          <a:noFill/>
        </p:spPr>
        <p:txBody>
          <a:bodyPr wrap="none" rtlCol="0">
            <a:spAutoFit/>
          </a:bodyPr>
          <a:lstStyle/>
          <a:p>
            <a:r>
              <a:rPr lang="en-US" sz="2800" dirty="0"/>
              <a:t>Standard terms</a:t>
            </a:r>
          </a:p>
        </p:txBody>
      </p:sp>
      <p:sp>
        <p:nvSpPr>
          <p:cNvPr id="16" name="TextBox 15">
            <a:extLst>
              <a:ext uri="{FF2B5EF4-FFF2-40B4-BE49-F238E27FC236}">
                <a16:creationId xmlns:a16="http://schemas.microsoft.com/office/drawing/2014/main" id="{7ADBEBD7-A9D5-DFB1-7807-539D2DDF5E46}"/>
              </a:ext>
            </a:extLst>
          </p:cNvPr>
          <p:cNvSpPr txBox="1"/>
          <p:nvPr/>
        </p:nvSpPr>
        <p:spPr>
          <a:xfrm>
            <a:off x="9546384" y="5872348"/>
            <a:ext cx="2484719" cy="523220"/>
          </a:xfrm>
          <a:prstGeom prst="rect">
            <a:avLst/>
          </a:prstGeom>
          <a:noFill/>
        </p:spPr>
        <p:txBody>
          <a:bodyPr wrap="none" rtlCol="0">
            <a:spAutoFit/>
          </a:bodyPr>
          <a:lstStyle/>
          <a:p>
            <a:r>
              <a:rPr lang="en-US" sz="2800" dirty="0"/>
              <a:t>Extended terms</a:t>
            </a:r>
          </a:p>
        </p:txBody>
      </p:sp>
    </p:spTree>
    <p:extLst>
      <p:ext uri="{BB962C8B-B14F-4D97-AF65-F5344CB8AC3E}">
        <p14:creationId xmlns:p14="http://schemas.microsoft.com/office/powerpoint/2010/main" val="26427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B3D3-BBC3-B94C-8F7D-2226DED9AD05}"/>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6380F73C-FAAB-E044-B4A2-5BD0AEBF73F5}"/>
              </a:ext>
            </a:extLst>
          </p:cNvPr>
          <p:cNvSpPr>
            <a:spLocks noGrp="1"/>
          </p:cNvSpPr>
          <p:nvPr>
            <p:ph idx="1"/>
          </p:nvPr>
        </p:nvSpPr>
        <p:spPr/>
        <p:txBody>
          <a:bodyPr/>
          <a:lstStyle/>
          <a:p>
            <a:endParaRPr lang="en-US" dirty="0"/>
          </a:p>
          <a:p>
            <a:pPr marL="514350" indent="-514350">
              <a:buFont typeface="+mj-lt"/>
              <a:buAutoNum type="arabicPeriod"/>
            </a:pPr>
            <a:r>
              <a:rPr lang="en-US" dirty="0"/>
              <a:t>Stable matching with choice functions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Matching with contracts (college scholarships)</a:t>
            </a:r>
          </a:p>
        </p:txBody>
      </p:sp>
      <p:sp>
        <p:nvSpPr>
          <p:cNvPr id="4" name="Slide Number Placeholder 3">
            <a:extLst>
              <a:ext uri="{FF2B5EF4-FFF2-40B4-BE49-F238E27FC236}">
                <a16:creationId xmlns:a16="http://schemas.microsoft.com/office/drawing/2014/main" id="{18D65ABB-86FA-0B43-8816-950371307D33}"/>
              </a:ext>
            </a:extLst>
          </p:cNvPr>
          <p:cNvSpPr>
            <a:spLocks noGrp="1"/>
          </p:cNvSpPr>
          <p:nvPr>
            <p:ph type="sldNum" sz="quarter" idx="12"/>
          </p:nvPr>
        </p:nvSpPr>
        <p:spPr/>
        <p:txBody>
          <a:bodyPr/>
          <a:lstStyle/>
          <a:p>
            <a:fld id="{9E969584-4773-A84E-8391-EEC4BE76D611}" type="slidenum">
              <a:rPr lang="en-US" smtClean="0"/>
              <a:t>6</a:t>
            </a:fld>
            <a:endParaRPr lang="en-US"/>
          </a:p>
        </p:txBody>
      </p:sp>
    </p:spTree>
    <p:extLst>
      <p:ext uri="{BB962C8B-B14F-4D97-AF65-F5344CB8AC3E}">
        <p14:creationId xmlns:p14="http://schemas.microsoft.com/office/powerpoint/2010/main" val="3558327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7FB5-A722-EE11-FE98-61AAFB614B60}"/>
              </a:ext>
            </a:extLst>
          </p:cNvPr>
          <p:cNvSpPr>
            <a:spLocks noGrp="1"/>
          </p:cNvSpPr>
          <p:nvPr>
            <p:ph type="title"/>
          </p:nvPr>
        </p:nvSpPr>
        <p:spPr>
          <a:xfrm>
            <a:off x="838200" y="365125"/>
            <a:ext cx="11353800" cy="1325563"/>
          </a:xfrm>
        </p:spPr>
        <p:txBody>
          <a:bodyPr/>
          <a:lstStyle/>
          <a:p>
            <a:r>
              <a:rPr lang="en-US" dirty="0"/>
              <a:t>What if few cadets indicate BRADSO willingness?</a:t>
            </a:r>
          </a:p>
        </p:txBody>
      </p:sp>
      <p:sp>
        <p:nvSpPr>
          <p:cNvPr id="3" name="Content Placeholder 2">
            <a:extLst>
              <a:ext uri="{FF2B5EF4-FFF2-40B4-BE49-F238E27FC236}">
                <a16:creationId xmlns:a16="http://schemas.microsoft.com/office/drawing/2014/main" id="{8A32D869-3757-4602-C883-B294A2BAC33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solidFill>
                  <a:srgbClr val="FF0000"/>
                </a:solidFill>
              </a:rPr>
              <a:t>Non-wastefulness</a:t>
            </a:r>
          </a:p>
        </p:txBody>
      </p:sp>
      <p:sp>
        <p:nvSpPr>
          <p:cNvPr id="4" name="Slide Number Placeholder 3">
            <a:extLst>
              <a:ext uri="{FF2B5EF4-FFF2-40B4-BE49-F238E27FC236}">
                <a16:creationId xmlns:a16="http://schemas.microsoft.com/office/drawing/2014/main" id="{767EDEAF-46E4-CBCD-2CEF-345292FA6E31}"/>
              </a:ext>
            </a:extLst>
          </p:cNvPr>
          <p:cNvSpPr>
            <a:spLocks noGrp="1"/>
          </p:cNvSpPr>
          <p:nvPr>
            <p:ph type="sldNum" sz="quarter" idx="12"/>
          </p:nvPr>
        </p:nvSpPr>
        <p:spPr/>
        <p:txBody>
          <a:bodyPr/>
          <a:lstStyle/>
          <a:p>
            <a:fld id="{9E969584-4773-A84E-8391-EEC4BE76D611}" type="slidenum">
              <a:rPr lang="en-US" smtClean="0"/>
              <a:t>69</a:t>
            </a:fld>
            <a:endParaRPr lang="en-US"/>
          </a:p>
        </p:txBody>
      </p:sp>
    </p:spTree>
    <p:extLst>
      <p:ext uri="{BB962C8B-B14F-4D97-AF65-F5344CB8AC3E}">
        <p14:creationId xmlns:p14="http://schemas.microsoft.com/office/powerpoint/2010/main" val="20668637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69E9-D913-32A3-36F4-BE5535ADE5EB}"/>
              </a:ext>
            </a:extLst>
          </p:cNvPr>
          <p:cNvSpPr>
            <a:spLocks noGrp="1"/>
          </p:cNvSpPr>
          <p:nvPr>
            <p:ph type="title"/>
          </p:nvPr>
        </p:nvSpPr>
        <p:spPr/>
        <p:txBody>
          <a:bodyPr/>
          <a:lstStyle/>
          <a:p>
            <a:r>
              <a:rPr lang="en-US" dirty="0"/>
              <a:t>Price Responsiveness Functions</a:t>
            </a:r>
          </a:p>
        </p:txBody>
      </p:sp>
      <p:sp>
        <p:nvSpPr>
          <p:cNvPr id="3" name="Content Placeholder 2">
            <a:extLst>
              <a:ext uri="{FF2B5EF4-FFF2-40B4-BE49-F238E27FC236}">
                <a16:creationId xmlns:a16="http://schemas.microsoft.com/office/drawing/2014/main" id="{6F38040A-97B7-4BBB-C735-40BA006E854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960F1E2-50AF-F892-E7D7-7CF6F73569E8}"/>
              </a:ext>
            </a:extLst>
          </p:cNvPr>
          <p:cNvSpPr>
            <a:spLocks noGrp="1"/>
          </p:cNvSpPr>
          <p:nvPr>
            <p:ph type="sldNum" sz="quarter" idx="12"/>
          </p:nvPr>
        </p:nvSpPr>
        <p:spPr/>
        <p:txBody>
          <a:bodyPr/>
          <a:lstStyle/>
          <a:p>
            <a:fld id="{9E969584-4773-A84E-8391-EEC4BE76D611}" type="slidenum">
              <a:rPr lang="en-US" smtClean="0"/>
              <a:t>70</a:t>
            </a:fld>
            <a:endParaRPr lang="en-US"/>
          </a:p>
        </p:txBody>
      </p:sp>
    </p:spTree>
    <p:extLst>
      <p:ext uri="{BB962C8B-B14F-4D97-AF65-F5344CB8AC3E}">
        <p14:creationId xmlns:p14="http://schemas.microsoft.com/office/powerpoint/2010/main" val="2750808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A977-281D-771B-7127-C9D86108FE04}"/>
              </a:ext>
            </a:extLst>
          </p:cNvPr>
          <p:cNvSpPr>
            <a:spLocks noGrp="1"/>
          </p:cNvSpPr>
          <p:nvPr>
            <p:ph type="title"/>
          </p:nvPr>
        </p:nvSpPr>
        <p:spPr/>
        <p:txBody>
          <a:bodyPr/>
          <a:lstStyle/>
          <a:p>
            <a:r>
              <a:rPr lang="en-US" dirty="0"/>
              <a:t>Desirable Axioms</a:t>
            </a:r>
          </a:p>
        </p:txBody>
      </p:sp>
      <p:sp>
        <p:nvSpPr>
          <p:cNvPr id="3" name="Content Placeholder 2">
            <a:extLst>
              <a:ext uri="{FF2B5EF4-FFF2-40B4-BE49-F238E27FC236}">
                <a16:creationId xmlns:a16="http://schemas.microsoft.com/office/drawing/2014/main" id="{C52F7B87-8E5D-C584-F72C-7E701DD10258}"/>
              </a:ext>
            </a:extLst>
          </p:cNvPr>
          <p:cNvSpPr>
            <a:spLocks noGrp="1"/>
          </p:cNvSpPr>
          <p:nvPr>
            <p:ph idx="1"/>
          </p:nvPr>
        </p:nvSpPr>
        <p:spPr/>
        <p:txBody>
          <a:bodyPr/>
          <a:lstStyle/>
          <a:p>
            <a:pPr marL="514350" indent="-514350">
              <a:buAutoNum type="arabicPeriod"/>
            </a:pPr>
            <a:r>
              <a:rPr lang="en-US" dirty="0"/>
              <a:t>Individual Rationality (no cadet assigned an unacceptable contract)</a:t>
            </a:r>
          </a:p>
          <a:p>
            <a:pPr marL="514350" indent="-514350">
              <a:buAutoNum type="arabicPeriod"/>
            </a:pPr>
            <a:r>
              <a:rPr lang="en-US" dirty="0" err="1"/>
              <a:t>Nonwastefulness</a:t>
            </a:r>
            <a:r>
              <a:rPr lang="en-US" dirty="0"/>
              <a:t> (no cadet unassigned if a branch they applied to has any empty positions)</a:t>
            </a:r>
          </a:p>
          <a:p>
            <a:pPr marL="514350" indent="-514350">
              <a:buAutoNum type="arabicPeriod"/>
            </a:pPr>
            <a:r>
              <a:rPr lang="en-US" dirty="0"/>
              <a:t>No justified envy (no cadet should envy the assignment of a lower-ranked cadet)</a:t>
            </a:r>
          </a:p>
          <a:p>
            <a:pPr marL="514350" indent="-514350">
              <a:buAutoNum type="arabicPeriod"/>
            </a:pPr>
            <a:r>
              <a:rPr lang="en-US" dirty="0"/>
              <a:t>Complies with price responsiveness policy (which specifies how much priority can improve by accepting longer service).</a:t>
            </a:r>
          </a:p>
          <a:p>
            <a:pPr marL="514350" indent="-514350">
              <a:buAutoNum type="arabicPeriod"/>
            </a:pPr>
            <a:r>
              <a:rPr lang="en-US" dirty="0"/>
              <a:t>Truthful (cadets can never benefit from misreporting preferences).</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92014691-697A-6815-8189-026F16BC4DA9}"/>
              </a:ext>
            </a:extLst>
          </p:cNvPr>
          <p:cNvSpPr>
            <a:spLocks noGrp="1"/>
          </p:cNvSpPr>
          <p:nvPr>
            <p:ph type="sldNum" sz="quarter" idx="12"/>
          </p:nvPr>
        </p:nvSpPr>
        <p:spPr/>
        <p:txBody>
          <a:bodyPr/>
          <a:lstStyle/>
          <a:p>
            <a:fld id="{9E969584-4773-A84E-8391-EEC4BE76D611}" type="slidenum">
              <a:rPr lang="en-US" smtClean="0"/>
              <a:t>71</a:t>
            </a:fld>
            <a:endParaRPr lang="en-US"/>
          </a:p>
        </p:txBody>
      </p:sp>
    </p:spTree>
    <p:extLst>
      <p:ext uri="{BB962C8B-B14F-4D97-AF65-F5344CB8AC3E}">
        <p14:creationId xmlns:p14="http://schemas.microsoft.com/office/powerpoint/2010/main" val="30977783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7ACE-DE26-06F9-22CE-618AD5316469}"/>
              </a:ext>
            </a:extLst>
          </p:cNvPr>
          <p:cNvSpPr>
            <a:spLocks noGrp="1"/>
          </p:cNvSpPr>
          <p:nvPr>
            <p:ph type="title"/>
          </p:nvPr>
        </p:nvSpPr>
        <p:spPr/>
        <p:txBody>
          <a:bodyPr/>
          <a:lstStyle/>
          <a:p>
            <a:r>
              <a:rPr lang="en-US" dirty="0"/>
              <a:t>System in Place Since 2021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F79E63-1036-E54F-4EA8-1F5092CABE79}"/>
                  </a:ext>
                </a:extLst>
              </p:cNvPr>
              <p:cNvSpPr>
                <a:spLocks noGrp="1"/>
              </p:cNvSpPr>
              <p:nvPr>
                <p:ph idx="1"/>
              </p:nvPr>
            </p:nvSpPr>
            <p:spPr>
              <a:xfrm>
                <a:off x="838200" y="1515711"/>
                <a:ext cx="9530443" cy="5205764"/>
              </a:xfrm>
            </p:spPr>
            <p:txBody>
              <a:bodyPr>
                <a:normAutofit lnSpcReduction="10000"/>
              </a:bodyPr>
              <a:lstStyle/>
              <a:p>
                <a:pPr marL="0" indent="0">
                  <a:buNone/>
                </a:pPr>
                <a:r>
                  <a:rPr lang="en-US" dirty="0"/>
                  <a:t>Each branch </a:t>
                </a:r>
                <a14:m>
                  <m:oMath xmlns:m="http://schemas.openxmlformats.org/officeDocument/2006/math">
                    <m:r>
                      <a:rPr lang="en-US" b="0" i="1" smtClean="0">
                        <a:latin typeface="Cambria Math" panose="02040503050406030204" pitchFamily="18" charset="0"/>
                      </a:rPr>
                      <m:t>𝑏</m:t>
                    </m:r>
                  </m:oMath>
                </a14:m>
                <a:r>
                  <a:rPr lang="en-US" dirty="0"/>
                  <a:t> places cadets into 3 tiers, specifies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𝑞</m:t>
                        </m:r>
                      </m:e>
                      <m:sub>
                        <m:r>
                          <a:rPr lang="en-US" b="0" i="1" smtClean="0">
                            <a:latin typeface="Cambria Math" panose="02040503050406030204" pitchFamily="18" charset="0"/>
                          </a:rPr>
                          <m:t>𝑏</m:t>
                        </m:r>
                      </m:sub>
                      <m:sup>
                        <m:r>
                          <a:rPr lang="en-US" b="0" i="1" smtClean="0">
                            <a:latin typeface="Cambria Math" panose="02040503050406030204" pitchFamily="18" charset="0"/>
                          </a:rPr>
                          <m:t>𝑂</m:t>
                        </m:r>
                      </m:sup>
                    </m:sSubSup>
                  </m:oMath>
                </a14:m>
                <a:r>
                  <a:rPr lang="en-US" dirty="0"/>
                  <a:t> open positions,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𝑞</m:t>
                        </m:r>
                      </m:e>
                      <m:sub>
                        <m:r>
                          <a:rPr lang="en-US" b="0" i="1" smtClean="0">
                            <a:latin typeface="Cambria Math" panose="02040503050406030204" pitchFamily="18" charset="0"/>
                          </a:rPr>
                          <m:t>𝑏</m:t>
                        </m:r>
                      </m:sub>
                      <m:sup>
                        <m:r>
                          <a:rPr lang="en-US" b="0" i="1" smtClean="0">
                            <a:latin typeface="Cambria Math" panose="02040503050406030204" pitchFamily="18" charset="0"/>
                          </a:rPr>
                          <m:t>𝐵</m:t>
                        </m:r>
                      </m:sup>
                    </m:sSubSup>
                  </m:oMath>
                </a14:m>
                <a:r>
                  <a:rPr lang="en-US" dirty="0"/>
                  <a:t> positions which can be claimed through BRADSO.</a:t>
                </a:r>
              </a:p>
              <a:p>
                <a:pPr marL="571500" indent="-571500">
                  <a:buFont typeface="+mj-lt"/>
                  <a:buAutoNum type="romanUcPeriod"/>
                </a:pPr>
                <a:r>
                  <a:rPr lang="en-US" dirty="0"/>
                  <a:t>First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𝑏</m:t>
                        </m:r>
                      </m:sub>
                      <m:sup>
                        <m:r>
                          <a:rPr lang="en-US" b="0" i="1" smtClean="0">
                            <a:latin typeface="Cambria Math" panose="02040503050406030204" pitchFamily="18" charset="0"/>
                          </a:rPr>
                          <m:t>𝑂</m:t>
                        </m:r>
                      </m:sup>
                    </m:sSubSup>
                  </m:oMath>
                </a14:m>
                <a:r>
                  <a:rPr lang="en-US" dirty="0"/>
                  <a:t> contracts chosen based on branch rankings.</a:t>
                </a:r>
              </a:p>
              <a:p>
                <a:pPr marL="914400" lvl="1" indent="-457200">
                  <a:buFont typeface="+mj-lt"/>
                  <a:buAutoNum type="arabicPeriod"/>
                </a:pPr>
                <a:r>
                  <a:rPr lang="en-US" dirty="0"/>
                  <a:t>Tier 1, standard service</a:t>
                </a:r>
              </a:p>
              <a:p>
                <a:pPr marL="914400" lvl="1" indent="-457200">
                  <a:buFont typeface="+mj-lt"/>
                  <a:buAutoNum type="arabicPeriod"/>
                </a:pPr>
                <a:r>
                  <a:rPr lang="en-US" dirty="0"/>
                  <a:t>Tier 2, standard service</a:t>
                </a:r>
              </a:p>
              <a:p>
                <a:pPr marL="914400" lvl="1" indent="-457200">
                  <a:buFont typeface="+mj-lt"/>
                  <a:buAutoNum type="arabicPeriod"/>
                </a:pPr>
                <a:r>
                  <a:rPr lang="en-US" dirty="0"/>
                  <a:t>Tier 3, standard service</a:t>
                </a:r>
              </a:p>
              <a:p>
                <a:pPr marL="571500" indent="-571500">
                  <a:buFont typeface="+mj-lt"/>
                  <a:buAutoNum type="romanUcPeriod"/>
                </a:pPr>
                <a:r>
                  <a:rPr lang="en-US" dirty="0"/>
                  <a:t>Remaining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𝑏</m:t>
                        </m:r>
                      </m:sub>
                      <m:sup>
                        <m:r>
                          <a:rPr lang="en-US" b="0" i="1" smtClean="0">
                            <a:latin typeface="Cambria Math" panose="02040503050406030204" pitchFamily="18" charset="0"/>
                          </a:rPr>
                          <m:t>𝐵</m:t>
                        </m:r>
                      </m:sup>
                    </m:sSubSup>
                  </m:oMath>
                </a14:m>
                <a:r>
                  <a:rPr lang="en-US" dirty="0"/>
                  <a:t> contracts chosen as follows:</a:t>
                </a:r>
              </a:p>
              <a:p>
                <a:pPr marL="971550" lvl="1" indent="-514350">
                  <a:buFont typeface="+mj-lt"/>
                  <a:buAutoNum type="arabicPeriod"/>
                </a:pPr>
                <a:r>
                  <a:rPr lang="en-US" dirty="0"/>
                  <a:t>Tier 1, </a:t>
                </a:r>
                <a:r>
                  <a:rPr lang="en-US" b="1" dirty="0"/>
                  <a:t>extended</a:t>
                </a:r>
                <a:r>
                  <a:rPr lang="en-US" dirty="0"/>
                  <a:t> service</a:t>
                </a:r>
              </a:p>
              <a:p>
                <a:pPr marL="971550" lvl="1" indent="-514350">
                  <a:buFont typeface="+mj-lt"/>
                  <a:buAutoNum type="arabicPeriod"/>
                </a:pPr>
                <a:r>
                  <a:rPr lang="en-US" dirty="0"/>
                  <a:t>Tier 2, </a:t>
                </a:r>
                <a:r>
                  <a:rPr lang="en-US" b="1" dirty="0"/>
                  <a:t>extended</a:t>
                </a:r>
                <a:r>
                  <a:rPr lang="en-US" dirty="0"/>
                  <a:t> service</a:t>
                </a:r>
              </a:p>
              <a:p>
                <a:pPr marL="971550" lvl="1" indent="-514350">
                  <a:buFont typeface="+mj-lt"/>
                  <a:buAutoNum type="arabicPeriod"/>
                </a:pPr>
                <a:r>
                  <a:rPr lang="en-US" dirty="0"/>
                  <a:t>Tier 1, standard service</a:t>
                </a:r>
              </a:p>
              <a:p>
                <a:pPr marL="971550" lvl="1" indent="-514350">
                  <a:buFont typeface="+mj-lt"/>
                  <a:buAutoNum type="arabicPeriod"/>
                </a:pPr>
                <a:r>
                  <a:rPr lang="en-US" dirty="0"/>
                  <a:t>Tier 2, standard service </a:t>
                </a:r>
              </a:p>
              <a:p>
                <a:pPr marL="971550" lvl="1" indent="-514350">
                  <a:buFont typeface="+mj-lt"/>
                  <a:buAutoNum type="arabicPeriod"/>
                </a:pPr>
                <a:r>
                  <a:rPr lang="en-US" dirty="0"/>
                  <a:t>Tier 3, </a:t>
                </a:r>
                <a:r>
                  <a:rPr lang="en-US" b="1" dirty="0"/>
                  <a:t>extended</a:t>
                </a:r>
                <a:r>
                  <a:rPr lang="en-US" dirty="0"/>
                  <a:t> service </a:t>
                </a:r>
              </a:p>
              <a:p>
                <a:pPr marL="971550" lvl="1" indent="-514350">
                  <a:buFont typeface="+mj-lt"/>
                  <a:buAutoNum type="arabicPeriod"/>
                </a:pPr>
                <a:r>
                  <a:rPr lang="en-US" dirty="0"/>
                  <a:t>Tier 3, standard service</a:t>
                </a:r>
              </a:p>
            </p:txBody>
          </p:sp>
        </mc:Choice>
        <mc:Fallback xmlns="">
          <p:sp>
            <p:nvSpPr>
              <p:cNvPr id="3" name="Content Placeholder 2">
                <a:extLst>
                  <a:ext uri="{FF2B5EF4-FFF2-40B4-BE49-F238E27FC236}">
                    <a16:creationId xmlns:a16="http://schemas.microsoft.com/office/drawing/2014/main" id="{7EF79E63-1036-E54F-4EA8-1F5092CABE79}"/>
                  </a:ext>
                </a:extLst>
              </p:cNvPr>
              <p:cNvSpPr>
                <a:spLocks noGrp="1" noRot="1" noChangeAspect="1" noMove="1" noResize="1" noEditPoints="1" noAdjustHandles="1" noChangeArrowheads="1" noChangeShapeType="1" noTextEdit="1"/>
              </p:cNvSpPr>
              <p:nvPr>
                <p:ph idx="1"/>
              </p:nvPr>
            </p:nvSpPr>
            <p:spPr>
              <a:xfrm>
                <a:off x="838200" y="1515711"/>
                <a:ext cx="9530443" cy="5205764"/>
              </a:xfrm>
              <a:blipFill>
                <a:blip r:embed="rId2"/>
                <a:stretch>
                  <a:fillRect l="-1332" t="-24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BD8D922-3B5E-C966-2917-69E0688EFDD5}"/>
              </a:ext>
            </a:extLst>
          </p:cNvPr>
          <p:cNvSpPr>
            <a:spLocks noGrp="1"/>
          </p:cNvSpPr>
          <p:nvPr>
            <p:ph type="sldNum" sz="quarter" idx="12"/>
          </p:nvPr>
        </p:nvSpPr>
        <p:spPr/>
        <p:txBody>
          <a:bodyPr/>
          <a:lstStyle/>
          <a:p>
            <a:fld id="{9E969584-4773-A84E-8391-EEC4BE76D611}" type="slidenum">
              <a:rPr lang="en-US" smtClean="0"/>
              <a:t>72</a:t>
            </a:fld>
            <a:endParaRPr lang="en-US"/>
          </a:p>
        </p:txBody>
      </p:sp>
      <p:sp>
        <p:nvSpPr>
          <p:cNvPr id="6" name="TextBox 5">
            <a:extLst>
              <a:ext uri="{FF2B5EF4-FFF2-40B4-BE49-F238E27FC236}">
                <a16:creationId xmlns:a16="http://schemas.microsoft.com/office/drawing/2014/main" id="{2EF8342B-F7C3-2A50-686F-06437C5C16CD}"/>
              </a:ext>
            </a:extLst>
          </p:cNvPr>
          <p:cNvSpPr txBox="1"/>
          <p:nvPr/>
        </p:nvSpPr>
        <p:spPr>
          <a:xfrm>
            <a:off x="8448671" y="3119086"/>
            <a:ext cx="3067058" cy="523220"/>
          </a:xfrm>
          <a:prstGeom prst="rect">
            <a:avLst/>
          </a:prstGeom>
          <a:noFill/>
        </p:spPr>
        <p:txBody>
          <a:bodyPr wrap="none" rtlCol="0">
            <a:spAutoFit/>
          </a:bodyPr>
          <a:lstStyle/>
          <a:p>
            <a:r>
              <a:rPr lang="en-US" sz="2800" dirty="0"/>
              <a:t>Ties broken by OML</a:t>
            </a:r>
          </a:p>
        </p:txBody>
      </p:sp>
      <p:sp>
        <p:nvSpPr>
          <p:cNvPr id="7" name="TextBox 6">
            <a:extLst>
              <a:ext uri="{FF2B5EF4-FFF2-40B4-BE49-F238E27FC236}">
                <a16:creationId xmlns:a16="http://schemas.microsoft.com/office/drawing/2014/main" id="{C39A48E6-A3AF-EECC-6898-D87FE8D2830F}"/>
              </a:ext>
            </a:extLst>
          </p:cNvPr>
          <p:cNvSpPr txBox="1"/>
          <p:nvPr/>
        </p:nvSpPr>
        <p:spPr>
          <a:xfrm>
            <a:off x="5600700" y="4676162"/>
            <a:ext cx="6270171" cy="1384995"/>
          </a:xfrm>
          <a:prstGeom prst="rect">
            <a:avLst/>
          </a:prstGeom>
          <a:solidFill>
            <a:schemeClr val="accent6">
              <a:lumMod val="20000"/>
              <a:lumOff val="80000"/>
            </a:schemeClr>
          </a:solidFill>
        </p:spPr>
        <p:txBody>
          <a:bodyPr wrap="square" rtlCol="0">
            <a:spAutoFit/>
          </a:bodyPr>
          <a:lstStyle/>
          <a:p>
            <a:pPr marL="514350" indent="-514350">
              <a:buFont typeface="+mj-lt"/>
              <a:buAutoNum type="arabicPeriod"/>
            </a:pPr>
            <a:r>
              <a:rPr lang="en-US" sz="2800" dirty="0"/>
              <a:t>Have cadets rank (branch, term) pairs. </a:t>
            </a:r>
          </a:p>
          <a:p>
            <a:pPr marL="514350" indent="-514350">
              <a:buFont typeface="+mj-lt"/>
              <a:buAutoNum type="arabicPeriod"/>
            </a:pPr>
            <a:r>
              <a:rPr lang="en-US" sz="2800" dirty="0"/>
              <a:t>Run cadet-proposing DA, with branch choice functions as described.</a:t>
            </a:r>
          </a:p>
        </p:txBody>
      </p:sp>
    </p:spTree>
    <p:extLst>
      <p:ext uri="{BB962C8B-B14F-4D97-AF65-F5344CB8AC3E}">
        <p14:creationId xmlns:p14="http://schemas.microsoft.com/office/powerpoint/2010/main" val="82526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dirty="0"/>
              <a:t>Matching With Contracts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BE34999E-5364-FD4E-8F5F-0E19DB5EC3F8}"/>
              </a:ext>
            </a:extLst>
          </p:cNvPr>
          <p:cNvSpPr>
            <a:spLocks noGrp="1"/>
          </p:cNvSpPr>
          <p:nvPr>
            <p:ph type="sldNum" sz="quarter" idx="12"/>
          </p:nvPr>
        </p:nvSpPr>
        <p:spPr/>
        <p:txBody>
          <a:bodyPr/>
          <a:lstStyle/>
          <a:p>
            <a:fld id="{9E969584-4773-A84E-8391-EEC4BE76D611}" type="slidenum">
              <a:rPr lang="en-US" smtClean="0"/>
              <a:t>73</a:t>
            </a:fld>
            <a:endParaRPr lang="en-US"/>
          </a:p>
        </p:txBody>
      </p:sp>
    </p:spTree>
    <p:extLst>
      <p:ext uri="{BB962C8B-B14F-4D97-AF65-F5344CB8AC3E}">
        <p14:creationId xmlns:p14="http://schemas.microsoft.com/office/powerpoint/2010/main" val="267798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EF5D-FA3B-A543-B154-7C3A51FBFF00}"/>
              </a:ext>
            </a:extLst>
          </p:cNvPr>
          <p:cNvSpPr>
            <a:spLocks noGrp="1"/>
          </p:cNvSpPr>
          <p:nvPr>
            <p:ph type="title"/>
          </p:nvPr>
        </p:nvSpPr>
        <p:spPr/>
        <p:txBody>
          <a:bodyPr/>
          <a:lstStyle/>
          <a:p>
            <a:r>
              <a:rPr lang="en-US" dirty="0"/>
              <a:t>Matching with Contracts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AFFC0F-C08C-0B4C-BCF0-ACC7AB0D789A}"/>
                  </a:ext>
                </a:extLst>
              </p:cNvPr>
              <p:cNvSpPr>
                <a:spLocks noGrp="1"/>
              </p:cNvSpPr>
              <p:nvPr>
                <p:ph idx="1"/>
              </p:nvPr>
            </p:nvSpPr>
            <p:spPr/>
            <p:txBody>
              <a:bodyPr/>
              <a:lstStyle/>
              <a:p>
                <a:pPr marL="0" indent="0">
                  <a:buNone/>
                </a:pPr>
                <a:r>
                  <a:rPr lang="en-US" dirty="0"/>
                  <a:t>S = set of students, H = set of institutions of higher education. </a:t>
                </a:r>
              </a:p>
              <a:p>
                <a:pPr marL="0" indent="0">
                  <a:buNone/>
                </a:pPr>
                <a:r>
                  <a:rPr lang="en-US" dirty="0"/>
                  <a:t>C = set of </a:t>
                </a:r>
                <a:r>
                  <a:rPr lang="en-US" b="1" dirty="0"/>
                  <a:t>contracts</a:t>
                </a:r>
                <a:r>
                  <a:rPr lang="en-US" dirty="0"/>
                  <a:t>.</a:t>
                </a:r>
              </a:p>
              <a:p>
                <a:pPr marL="0" indent="0">
                  <a:buNone/>
                </a:pPr>
                <a:r>
                  <a:rPr lang="en-US" dirty="0"/>
                  <a:t>Each contract specifies a student </a:t>
                </a:r>
                <a14:m>
                  <m:oMath xmlns:m="http://schemas.openxmlformats.org/officeDocument/2006/math">
                    <m:r>
                      <a:rPr lang="en-US" b="0" i="1" smtClean="0">
                        <a:latin typeface="Cambria Math" panose="02040503050406030204" pitchFamily="18" charset="0"/>
                      </a:rPr>
                      <m:t>𝑠</m:t>
                    </m:r>
                  </m:oMath>
                </a14:m>
                <a:r>
                  <a:rPr lang="en-US" dirty="0"/>
                  <a:t>, a school </a:t>
                </a:r>
                <a14:m>
                  <m:oMath xmlns:m="http://schemas.openxmlformats.org/officeDocument/2006/math">
                    <m:r>
                      <a:rPr lang="en-US" b="0" i="1" smtClean="0">
                        <a:latin typeface="Cambria Math" panose="02040503050406030204" pitchFamily="18" charset="0"/>
                      </a:rPr>
                      <m:t>h</m:t>
                    </m:r>
                  </m:oMath>
                </a14:m>
                <a:r>
                  <a:rPr lang="en-US" dirty="0"/>
                  <a:t>, and </a:t>
                </a:r>
                <a:r>
                  <a:rPr lang="en-US" b="1" dirty="0"/>
                  <a:t>terms </a:t>
                </a:r>
                <a14:m>
                  <m:oMath xmlns:m="http://schemas.openxmlformats.org/officeDocument/2006/math">
                    <m:r>
                      <a:rPr lang="en-US" b="1" i="1" smtClean="0">
                        <a:latin typeface="Cambria Math" panose="02040503050406030204" pitchFamily="18" charset="0"/>
                      </a:rPr>
                      <m:t>𝝉</m:t>
                    </m:r>
                  </m:oMath>
                </a14:m>
                <a:r>
                  <a:rPr lang="en-US" dirty="0"/>
                  <a:t>.</a:t>
                </a:r>
              </a:p>
              <a:p>
                <a:pPr marL="0" indent="0">
                  <a:buNone/>
                </a:pPr>
                <a:endParaRPr lang="en-US" dirty="0"/>
              </a:p>
              <a:p>
                <a:pPr marL="0" indent="0">
                  <a:buNone/>
                </a:pPr>
                <a:r>
                  <a:rPr lang="en-US" dirty="0"/>
                  <a:t>Matching = collection of contracts (at most one for each student). </a:t>
                </a:r>
              </a:p>
              <a:p>
                <a:pPr marL="0" indent="0">
                  <a:buNone/>
                </a:pPr>
                <a:endParaRPr lang="en-US" dirty="0"/>
              </a:p>
              <a:p>
                <a:pPr marL="0" indent="0">
                  <a:buNone/>
                </a:pPr>
                <a:r>
                  <a:rPr lang="en-US" dirty="0"/>
                  <a:t>Student preferences: ranking of </a:t>
                </a:r>
                <a:r>
                  <a:rPr lang="en-US" b="1" dirty="0"/>
                  <a:t>contracts </a:t>
                </a:r>
                <a:r>
                  <a:rPr lang="en-US" dirty="0"/>
                  <a:t>(</a:t>
                </a:r>
                <a:r>
                  <a:rPr lang="en-US" i="1" dirty="0"/>
                  <a:t>not</a:t>
                </a:r>
                <a:r>
                  <a:rPr lang="en-US" dirty="0"/>
                  <a:t> schools).</a:t>
                </a:r>
                <a:endParaRPr lang="en-US" b="1" dirty="0"/>
              </a:p>
              <a:p>
                <a:pPr marL="0" indent="0">
                  <a:buNone/>
                </a:pPr>
                <a:r>
                  <a:rPr lang="en-US" dirty="0"/>
                  <a:t>School preferences: choice function over </a:t>
                </a:r>
                <a:r>
                  <a:rPr lang="en-US" b="1" dirty="0"/>
                  <a:t>contracts</a:t>
                </a:r>
                <a:r>
                  <a:rPr lang="en-US" dirty="0"/>
                  <a:t>.</a:t>
                </a:r>
              </a:p>
            </p:txBody>
          </p:sp>
        </mc:Choice>
        <mc:Fallback xmlns="">
          <p:sp>
            <p:nvSpPr>
              <p:cNvPr id="3" name="Content Placeholder 2">
                <a:extLst>
                  <a:ext uri="{FF2B5EF4-FFF2-40B4-BE49-F238E27FC236}">
                    <a16:creationId xmlns:a16="http://schemas.microsoft.com/office/drawing/2014/main" id="{32AFFC0F-C08C-0B4C-BCF0-ACC7AB0D789A}"/>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6F53CAF-9AAD-094A-9CE2-AE96CB2775C9}"/>
              </a:ext>
            </a:extLst>
          </p:cNvPr>
          <p:cNvSpPr>
            <a:spLocks noGrp="1"/>
          </p:cNvSpPr>
          <p:nvPr>
            <p:ph type="sldNum" sz="quarter" idx="12"/>
          </p:nvPr>
        </p:nvSpPr>
        <p:spPr/>
        <p:txBody>
          <a:bodyPr/>
          <a:lstStyle/>
          <a:p>
            <a:fld id="{9E969584-4773-A84E-8391-EEC4BE76D611}" type="slidenum">
              <a:rPr lang="en-US" smtClean="0"/>
              <a:t>74</a:t>
            </a:fld>
            <a:endParaRPr lang="en-US"/>
          </a:p>
        </p:txBody>
      </p:sp>
    </p:spTree>
    <p:extLst>
      <p:ext uri="{BB962C8B-B14F-4D97-AF65-F5344CB8AC3E}">
        <p14:creationId xmlns:p14="http://schemas.microsoft.com/office/powerpoint/2010/main" val="592147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F1C7-0EC0-A840-80EA-A57F83CDB1A9}"/>
              </a:ext>
            </a:extLst>
          </p:cNvPr>
          <p:cNvSpPr>
            <a:spLocks noGrp="1"/>
          </p:cNvSpPr>
          <p:nvPr>
            <p:ph type="title"/>
          </p:nvPr>
        </p:nvSpPr>
        <p:spPr>
          <a:xfrm>
            <a:off x="838200" y="26043"/>
            <a:ext cx="10515600" cy="1325563"/>
          </a:xfrm>
        </p:spPr>
        <p:txBody>
          <a:bodyPr>
            <a:normAutofit/>
          </a:bodyPr>
          <a:lstStyle/>
          <a:p>
            <a:r>
              <a:rPr lang="en-US" dirty="0"/>
              <a:t>Important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F50E11-1BE2-804D-9177-E92C8962FBF5}"/>
                  </a:ext>
                </a:extLst>
              </p:cNvPr>
              <p:cNvSpPr>
                <a:spLocks noGrp="1"/>
              </p:cNvSpPr>
              <p:nvPr>
                <p:ph idx="1"/>
              </p:nvPr>
            </p:nvSpPr>
            <p:spPr>
              <a:xfrm>
                <a:off x="838200" y="3080476"/>
                <a:ext cx="10738756" cy="1815948"/>
              </a:xfrm>
              <a:solidFill>
                <a:schemeClr val="accent1">
                  <a:lumMod val="20000"/>
                  <a:lumOff val="80000"/>
                </a:schemeClr>
              </a:solidFill>
            </p:spPr>
            <p:txBody>
              <a:bodyPr/>
              <a:lstStyle/>
              <a:p>
                <a:pPr marL="0" indent="0">
                  <a:buNone/>
                </a:pPr>
                <a:r>
                  <a:rPr lang="en-US" dirty="0"/>
                  <a:t>A choice function </a:t>
                </a:r>
                <a14:m>
                  <m:oMath xmlns:m="http://schemas.openxmlformats.org/officeDocument/2006/math">
                    <m:r>
                      <a:rPr lang="en-US" b="0" i="1" smtClean="0">
                        <a:latin typeface="Cambria Math" panose="02040503050406030204" pitchFamily="18" charset="0"/>
                      </a:rPr>
                      <m:t>𝐶h</m:t>
                    </m:r>
                  </m:oMath>
                </a14:m>
                <a:r>
                  <a:rPr lang="en-US" dirty="0"/>
                  <a:t> is </a:t>
                </a:r>
                <a:r>
                  <a:rPr lang="en-US" b="1" dirty="0"/>
                  <a:t>substitutable </a:t>
                </a:r>
                <a:r>
                  <a:rPr lang="en-US" dirty="0"/>
                  <a:t>if adding new </a:t>
                </a:r>
                <a:r>
                  <a:rPr lang="en-US" u="sng" dirty="0"/>
                  <a:t>contracts</a:t>
                </a:r>
                <a:r>
                  <a:rPr lang="en-US" dirty="0"/>
                  <a:t> never causes </a:t>
                </a:r>
                <a14:m>
                  <m:oMath xmlns:m="http://schemas.openxmlformats.org/officeDocument/2006/math">
                    <m:r>
                      <a:rPr lang="en-US" i="1">
                        <a:latin typeface="Cambria Math" panose="02040503050406030204" pitchFamily="18" charset="0"/>
                      </a:rPr>
                      <m:t>𝐶h</m:t>
                    </m:r>
                  </m:oMath>
                </a14:m>
                <a:r>
                  <a:rPr lang="en-US" dirty="0"/>
                  <a:t> to “change its mind” about a previously rejected </a:t>
                </a:r>
                <a:r>
                  <a:rPr lang="en-US" u="sng" dirty="0"/>
                  <a:t>contract</a:t>
                </a:r>
                <a:r>
                  <a:rPr lang="en-US" dirty="0"/>
                  <a:t>.</a:t>
                </a:r>
                <a:endParaRPr lang="en-US" sz="600" dirty="0"/>
              </a:p>
              <a:p>
                <a:pPr marL="0" indent="0">
                  <a:buNone/>
                </a:pPr>
                <a:r>
                  <a:rPr lang="en-US" b="0" dirty="0"/>
                  <a:t>More precisely: if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and</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𝐶h</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 </m:t>
                    </m:r>
                  </m:oMath>
                </a14:m>
                <a:r>
                  <a:rPr lang="en-US" b="0" i="0" dirty="0"/>
                  <a:t>then</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𝐶h</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 </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any</m:t>
                    </m:r>
                    <m:r>
                      <a:rPr lang="en-US" b="0" i="0"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70F50E11-1BE2-804D-9177-E92C8962FBF5}"/>
                  </a:ext>
                </a:extLst>
              </p:cNvPr>
              <p:cNvSpPr>
                <a:spLocks noGrp="1" noRot="1" noChangeAspect="1" noMove="1" noResize="1" noEditPoints="1" noAdjustHandles="1" noChangeArrowheads="1" noChangeShapeType="1" noTextEdit="1"/>
              </p:cNvSpPr>
              <p:nvPr>
                <p:ph idx="1"/>
              </p:nvPr>
            </p:nvSpPr>
            <p:spPr>
              <a:xfrm>
                <a:off x="838200" y="3080476"/>
                <a:ext cx="10738756" cy="1815948"/>
              </a:xfrm>
              <a:blipFill>
                <a:blip r:embed="rId2"/>
                <a:stretch>
                  <a:fillRect l="-1182" t="-5556"/>
                </a:stretch>
              </a:blipFill>
            </p:spPr>
            <p:txBody>
              <a:bodyPr/>
              <a:lstStyle/>
              <a:p>
                <a:r>
                  <a:rPr lang="es-ES_tradnl">
                    <a:noFill/>
                  </a:rPr>
                  <a:t> </a:t>
                </a:r>
              </a:p>
            </p:txBody>
          </p:sp>
        </mc:Fallback>
      </mc:AlternateContent>
      <p:sp>
        <p:nvSpPr>
          <p:cNvPr id="4" name="Slide Number Placeholder 3">
            <a:extLst>
              <a:ext uri="{FF2B5EF4-FFF2-40B4-BE49-F238E27FC236}">
                <a16:creationId xmlns:a16="http://schemas.microsoft.com/office/drawing/2014/main" id="{8645B7EC-E8B7-354C-8948-7DCAA5195F37}"/>
              </a:ext>
            </a:extLst>
          </p:cNvPr>
          <p:cNvSpPr>
            <a:spLocks noGrp="1"/>
          </p:cNvSpPr>
          <p:nvPr>
            <p:ph type="sldNum" sz="quarter" idx="12"/>
          </p:nvPr>
        </p:nvSpPr>
        <p:spPr/>
        <p:txBody>
          <a:bodyPr/>
          <a:lstStyle/>
          <a:p>
            <a:fld id="{9E969584-4773-A84E-8391-EEC4BE76D611}" type="slidenum">
              <a:rPr lang="en-US" smtClean="0"/>
              <a:t>75</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7CB19A-AA5E-DA4A-A279-2E89889B8DCE}"/>
                  </a:ext>
                </a:extLst>
              </p:cNvPr>
              <p:cNvSpPr txBox="1"/>
              <p:nvPr/>
            </p:nvSpPr>
            <p:spPr>
              <a:xfrm>
                <a:off x="3151414" y="4373204"/>
                <a:ext cx="7572842" cy="523220"/>
              </a:xfrm>
              <a:prstGeom prst="rect">
                <a:avLst/>
              </a:prstGeom>
              <a:noFill/>
            </p:spPr>
            <p:txBody>
              <a:bodyPr wrap="none" rtlCol="0">
                <a:spAutoFit/>
              </a:bodyPr>
              <a:lstStyle/>
              <a:p>
                <a:r>
                  <a:rPr lang="en-US" sz="2800" dirty="0">
                    <a:solidFill>
                      <a:schemeClr val="accent1"/>
                    </a:solidFill>
                  </a:rPr>
                  <a:t>Rejected from small set </a:t>
                </a:r>
                <a14:m>
                  <m:oMath xmlns:m="http://schemas.openxmlformats.org/officeDocument/2006/math">
                    <m:r>
                      <a:rPr lang="en-US" sz="2800" b="0" i="1" smtClean="0">
                        <a:solidFill>
                          <a:schemeClr val="accent1"/>
                        </a:solidFill>
                        <a:latin typeface="Cambria Math" panose="02040503050406030204" pitchFamily="18" charset="0"/>
                      </a:rPr>
                      <m:t>⇒</m:t>
                    </m:r>
                  </m:oMath>
                </a14:m>
                <a:r>
                  <a:rPr lang="en-US" sz="2800" dirty="0">
                    <a:solidFill>
                      <a:schemeClr val="accent1"/>
                    </a:solidFill>
                  </a:rPr>
                  <a:t> rejected from bigger set</a:t>
                </a:r>
              </a:p>
            </p:txBody>
          </p:sp>
        </mc:Choice>
        <mc:Fallback xmlns="">
          <p:sp>
            <p:nvSpPr>
              <p:cNvPr id="5" name="TextBox 4">
                <a:extLst>
                  <a:ext uri="{FF2B5EF4-FFF2-40B4-BE49-F238E27FC236}">
                    <a16:creationId xmlns:a16="http://schemas.microsoft.com/office/drawing/2014/main" id="{5C7CB19A-AA5E-DA4A-A279-2E89889B8DCE}"/>
                  </a:ext>
                </a:extLst>
              </p:cNvPr>
              <p:cNvSpPr txBox="1">
                <a:spLocks noRot="1" noChangeAspect="1" noMove="1" noResize="1" noEditPoints="1" noAdjustHandles="1" noChangeArrowheads="1" noChangeShapeType="1" noTextEdit="1"/>
              </p:cNvSpPr>
              <p:nvPr/>
            </p:nvSpPr>
            <p:spPr>
              <a:xfrm>
                <a:off x="3151414" y="4373204"/>
                <a:ext cx="7572842" cy="523220"/>
              </a:xfrm>
              <a:prstGeom prst="rect">
                <a:avLst/>
              </a:prstGeom>
              <a:blipFill>
                <a:blip r:embed="rId3"/>
                <a:stretch>
                  <a:fillRect l="-1675" t="-11905" r="-670" b="-30952"/>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53D16DF-522D-C341-871E-78C5E3BB785A}"/>
                  </a:ext>
                </a:extLst>
              </p:cNvPr>
              <p:cNvSpPr txBox="1">
                <a:spLocks/>
              </p:cNvSpPr>
              <p:nvPr/>
            </p:nvSpPr>
            <p:spPr>
              <a:xfrm>
                <a:off x="838199" y="1244073"/>
                <a:ext cx="10738757" cy="1664758"/>
              </a:xfrm>
              <a:prstGeom prst="rect">
                <a:avLst/>
              </a:prstGeom>
              <a:solidFill>
                <a:schemeClr val="accent1">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A choice function </a:t>
                </a:r>
                <a14:m>
                  <m:oMath xmlns:m="http://schemas.openxmlformats.org/officeDocument/2006/math">
                    <m:r>
                      <a:rPr lang="en-US" sz="3000" i="1" smtClean="0">
                        <a:latin typeface="Cambria Math" panose="02040503050406030204" pitchFamily="18" charset="0"/>
                      </a:rPr>
                      <m:t>𝐶h</m:t>
                    </m:r>
                  </m:oMath>
                </a14:m>
                <a:r>
                  <a:rPr lang="en-US" sz="3000" dirty="0"/>
                  <a:t> satisfies </a:t>
                </a:r>
                <a:r>
                  <a:rPr lang="en-US" sz="3000" b="1" dirty="0"/>
                  <a:t>irrelevance of rejected </a:t>
                </a:r>
                <a:r>
                  <a:rPr lang="en-US" sz="3000" b="1" u="sng" dirty="0"/>
                  <a:t>contracts</a:t>
                </a:r>
                <a:r>
                  <a:rPr lang="en-US" sz="3000" dirty="0"/>
                  <a:t> if adding a new </a:t>
                </a:r>
                <a:r>
                  <a:rPr lang="en-US" sz="3000" u="sng" dirty="0"/>
                  <a:t>contract</a:t>
                </a:r>
                <a:r>
                  <a:rPr lang="en-US" sz="3000" dirty="0"/>
                  <a:t> that is rejected does not change the choice of </a:t>
                </a:r>
                <a14:m>
                  <m:oMath xmlns:m="http://schemas.openxmlformats.org/officeDocument/2006/math">
                    <m:r>
                      <a:rPr lang="en-US" sz="3000" i="1">
                        <a:latin typeface="Cambria Math" panose="02040503050406030204" pitchFamily="18" charset="0"/>
                      </a:rPr>
                      <m:t>𝐶h</m:t>
                    </m:r>
                  </m:oMath>
                </a14:m>
                <a:r>
                  <a:rPr lang="en-US" sz="3000" dirty="0"/>
                  <a:t>.</a:t>
                </a:r>
              </a:p>
              <a:p>
                <a:pPr marL="0" indent="0">
                  <a:buFont typeface="Arial" panose="020B0604020202020204" pitchFamily="34" charset="0"/>
                  <a:buNone/>
                </a:pPr>
                <a:endParaRPr lang="en-US" sz="600" dirty="0"/>
              </a:p>
              <a:p>
                <a:pPr marL="0" indent="0">
                  <a:buFont typeface="Arial" panose="020B0604020202020204" pitchFamily="34" charset="0"/>
                  <a:buNone/>
                </a:pPr>
                <a:r>
                  <a:rPr lang="en-US" sz="3000" dirty="0"/>
                  <a:t>More precisely: if </a:t>
                </a:r>
                <a14:m>
                  <m:oMath xmlns:m="http://schemas.openxmlformats.org/officeDocument/2006/math">
                    <m:r>
                      <a:rPr lang="en-US" sz="3000" i="1" smtClean="0">
                        <a:latin typeface="Cambria Math" panose="02040503050406030204" pitchFamily="18" charset="0"/>
                      </a:rPr>
                      <m:t>𝑠</m:t>
                    </m:r>
                    <m:r>
                      <a:rPr lang="en-US" sz="3000" i="1" smtClean="0">
                        <a:latin typeface="Cambria Math" panose="02040503050406030204" pitchFamily="18" charset="0"/>
                      </a:rPr>
                      <m:t>∉</m:t>
                    </m:r>
                    <m:r>
                      <a:rPr lang="en-US" sz="3000" i="1" smtClean="0">
                        <a:latin typeface="Cambria Math" panose="02040503050406030204" pitchFamily="18" charset="0"/>
                      </a:rPr>
                      <m:t>𝐶h</m:t>
                    </m:r>
                    <m:d>
                      <m:dPr>
                        <m:ctrlPr>
                          <a:rPr lang="en-US" sz="3000" i="1" smtClean="0">
                            <a:latin typeface="Cambria Math" panose="02040503050406030204" pitchFamily="18" charset="0"/>
                          </a:rPr>
                        </m:ctrlPr>
                      </m:dPr>
                      <m:e>
                        <m:r>
                          <a:rPr lang="en-US" sz="3000" i="1" smtClean="0">
                            <a:latin typeface="Cambria Math" panose="02040503050406030204" pitchFamily="18" charset="0"/>
                          </a:rPr>
                          <m:t>𝐴</m:t>
                        </m:r>
                        <m:r>
                          <a:rPr lang="en-US" sz="3000" b="0" i="1" smtClean="0">
                            <a:latin typeface="Cambria Math" panose="02040503050406030204" pitchFamily="18" charset="0"/>
                          </a:rPr>
                          <m:t>∪{</m:t>
                        </m:r>
                        <m:r>
                          <a:rPr lang="en-US" sz="3000" b="0" i="1" smtClean="0">
                            <a:latin typeface="Cambria Math" panose="02040503050406030204" pitchFamily="18" charset="0"/>
                          </a:rPr>
                          <m:t>𝑠</m:t>
                        </m:r>
                        <m:r>
                          <a:rPr lang="en-US" sz="3000" b="0" i="1" smtClean="0">
                            <a:latin typeface="Cambria Math" panose="02040503050406030204" pitchFamily="18" charset="0"/>
                          </a:rPr>
                          <m:t>}</m:t>
                        </m:r>
                      </m:e>
                    </m:d>
                    <m:r>
                      <a:rPr lang="en-US" sz="3000" i="1" smtClean="0">
                        <a:latin typeface="Cambria Math" panose="02040503050406030204" pitchFamily="18" charset="0"/>
                      </a:rPr>
                      <m:t>, </m:t>
                    </m:r>
                  </m:oMath>
                </a14:m>
                <a:r>
                  <a:rPr lang="en-US" sz="3000" dirty="0"/>
                  <a:t>then</a:t>
                </a:r>
                <a14:m>
                  <m:oMath xmlns:m="http://schemas.openxmlformats.org/officeDocument/2006/math">
                    <m:r>
                      <a:rPr lang="en-US" sz="3000" smtClean="0">
                        <a:latin typeface="Cambria Math" panose="02040503050406030204" pitchFamily="18" charset="0"/>
                      </a:rPr>
                      <m:t> </m:t>
                    </m:r>
                    <m:r>
                      <a:rPr lang="en-US" sz="3000" i="1" smtClean="0">
                        <a:latin typeface="Cambria Math" panose="02040503050406030204" pitchFamily="18" charset="0"/>
                      </a:rPr>
                      <m:t>𝐶h</m:t>
                    </m:r>
                    <m:d>
                      <m:dPr>
                        <m:ctrlPr>
                          <a:rPr lang="en-US" sz="3000" i="1" smtClean="0">
                            <a:latin typeface="Cambria Math" panose="02040503050406030204" pitchFamily="18" charset="0"/>
                          </a:rPr>
                        </m:ctrlPr>
                      </m:dPr>
                      <m:e>
                        <m:r>
                          <a:rPr lang="en-US" sz="3000" i="1" smtClean="0">
                            <a:latin typeface="Cambria Math" panose="02040503050406030204" pitchFamily="18" charset="0"/>
                          </a:rPr>
                          <m:t>𝐴</m:t>
                        </m:r>
                      </m:e>
                    </m:d>
                    <m:r>
                      <a:rPr lang="en-US" sz="3000" b="0" i="1" smtClean="0">
                        <a:latin typeface="Cambria Math" panose="02040503050406030204" pitchFamily="18" charset="0"/>
                      </a:rPr>
                      <m:t>=</m:t>
                    </m:r>
                    <m:r>
                      <a:rPr lang="en-US" sz="3000" b="0" i="1" smtClean="0">
                        <a:latin typeface="Cambria Math" panose="02040503050406030204" pitchFamily="18" charset="0"/>
                      </a:rPr>
                      <m:t>𝐶h</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𝐴</m:t>
                        </m:r>
                        <m:r>
                          <a:rPr lang="en-US" sz="3000" b="0" i="1" smtClean="0">
                            <a:latin typeface="Cambria Math" panose="02040503050406030204" pitchFamily="18" charset="0"/>
                          </a:rPr>
                          <m:t>∪</m:t>
                        </m:r>
                        <m:d>
                          <m:dPr>
                            <m:begChr m:val="{"/>
                            <m:endChr m:val="}"/>
                            <m:ctrlPr>
                              <a:rPr lang="en-US" sz="3000" b="0" i="1" smtClean="0">
                                <a:latin typeface="Cambria Math" panose="02040503050406030204" pitchFamily="18" charset="0"/>
                              </a:rPr>
                            </m:ctrlPr>
                          </m:dPr>
                          <m:e>
                            <m:r>
                              <a:rPr lang="en-US" sz="3000" b="0" i="1" smtClean="0">
                                <a:latin typeface="Cambria Math" panose="02040503050406030204" pitchFamily="18" charset="0"/>
                              </a:rPr>
                              <m:t>𝑠</m:t>
                            </m:r>
                          </m:e>
                        </m:d>
                      </m:e>
                    </m:d>
                  </m:oMath>
                </a14:m>
                <a:endParaRPr lang="en-US" sz="3000" dirty="0"/>
              </a:p>
            </p:txBody>
          </p:sp>
        </mc:Choice>
        <mc:Fallback xmlns="">
          <p:sp>
            <p:nvSpPr>
              <p:cNvPr id="8" name="Content Placeholder 2">
                <a:extLst>
                  <a:ext uri="{FF2B5EF4-FFF2-40B4-BE49-F238E27FC236}">
                    <a16:creationId xmlns:a16="http://schemas.microsoft.com/office/drawing/2014/main" id="{253D16DF-522D-C341-871E-78C5E3BB785A}"/>
                  </a:ext>
                </a:extLst>
              </p:cNvPr>
              <p:cNvSpPr txBox="1">
                <a:spLocks noRot="1" noChangeAspect="1" noMove="1" noResize="1" noEditPoints="1" noAdjustHandles="1" noChangeArrowheads="1" noChangeShapeType="1" noTextEdit="1"/>
              </p:cNvSpPr>
              <p:nvPr/>
            </p:nvSpPr>
            <p:spPr>
              <a:xfrm>
                <a:off x="838199" y="1244073"/>
                <a:ext cx="10738757" cy="1664758"/>
              </a:xfrm>
              <a:prstGeom prst="rect">
                <a:avLst/>
              </a:prstGeom>
              <a:blipFill>
                <a:blip r:embed="rId4"/>
                <a:stretch>
                  <a:fillRect l="-1063" t="-6061" r="-472" b="-5303"/>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BEDFA3F-D114-830C-057C-A88E2EB57CFD}"/>
                  </a:ext>
                </a:extLst>
              </p:cNvPr>
              <p:cNvSpPr txBox="1">
                <a:spLocks/>
              </p:cNvSpPr>
              <p:nvPr/>
            </p:nvSpPr>
            <p:spPr>
              <a:xfrm>
                <a:off x="851064" y="5041008"/>
                <a:ext cx="10725891" cy="1664758"/>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 choice function </a:t>
                </a:r>
                <a14:m>
                  <m:oMath xmlns:m="http://schemas.openxmlformats.org/officeDocument/2006/math">
                    <m:r>
                      <a:rPr lang="en-US" i="1" smtClean="0">
                        <a:latin typeface="Cambria Math" panose="02040503050406030204" pitchFamily="18" charset="0"/>
                      </a:rPr>
                      <m:t>𝐶h</m:t>
                    </m:r>
                  </m:oMath>
                </a14:m>
                <a:r>
                  <a:rPr lang="en-US" dirty="0"/>
                  <a:t> satisfies the </a:t>
                </a:r>
                <a:r>
                  <a:rPr lang="en-US" b="1" dirty="0"/>
                  <a:t>law of aggregate demand</a:t>
                </a:r>
                <a:r>
                  <a:rPr lang="en-US" dirty="0"/>
                  <a:t> if adding a new </a:t>
                </a:r>
                <a:r>
                  <a:rPr lang="en-US" u="sng" dirty="0"/>
                  <a:t>contract</a:t>
                </a:r>
                <a:r>
                  <a:rPr lang="en-US" dirty="0"/>
                  <a:t> weakly increases the number of accepted </a:t>
                </a:r>
                <a:r>
                  <a:rPr lang="en-US" u="sng" dirty="0"/>
                  <a:t>contracts</a:t>
                </a:r>
                <a:r>
                  <a:rPr lang="en-US" dirty="0"/>
                  <a:t>.</a:t>
                </a:r>
              </a:p>
              <a:p>
                <a:pPr marL="0" indent="0">
                  <a:buFont typeface="Arial" panose="020B0604020202020204" pitchFamily="34" charset="0"/>
                  <a:buNone/>
                </a:pPr>
                <a:endParaRPr lang="en-US" sz="600" dirty="0"/>
              </a:p>
              <a:p>
                <a:pPr marL="0" indent="0">
                  <a:buFont typeface="Arial" panose="020B0604020202020204" pitchFamily="34" charset="0"/>
                  <a:buNone/>
                </a:pPr>
                <a:r>
                  <a:rPr lang="en-US" dirty="0"/>
                  <a:t>More precisely: </a:t>
                </a:r>
                <a14:m>
                  <m:oMath xmlns:m="http://schemas.openxmlformats.org/officeDocument/2006/math">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𝐶h</m:t>
                        </m:r>
                        <m:d>
                          <m:dPr>
                            <m:ctrlPr>
                              <a:rPr lang="en-US" i="1" smtClean="0">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e>
                            </m:d>
                          </m:e>
                        </m:d>
                      </m:e>
                    </m:d>
                    <m:r>
                      <a:rPr lang="en-US" b="0" i="1" smtClean="0">
                        <a:latin typeface="Cambria Math" panose="02040503050406030204" pitchFamily="18" charset="0"/>
                      </a:rPr>
                      <m:t>≥|</m:t>
                    </m:r>
                    <m:r>
                      <a:rPr lang="en-US" b="0" i="1" smtClean="0">
                        <a:latin typeface="Cambria Math" panose="02040503050406030204" pitchFamily="18" charset="0"/>
                      </a:rPr>
                      <m:t>𝐶h</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for any </a:t>
                </a:r>
                <a14:m>
                  <m:oMath xmlns:m="http://schemas.openxmlformats.org/officeDocument/2006/math">
                    <m:r>
                      <a:rPr lang="en-US" b="0" i="1" smtClean="0">
                        <a:latin typeface="Cambria Math" panose="02040503050406030204" pitchFamily="18" charset="0"/>
                      </a:rPr>
                      <m:t>𝑠</m:t>
                    </m:r>
                  </m:oMath>
                </a14:m>
                <a:r>
                  <a:rPr lang="en-US" dirty="0"/>
                  <a:t> and </a:t>
                </a:r>
                <a14:m>
                  <m:oMath xmlns:m="http://schemas.openxmlformats.org/officeDocument/2006/math">
                    <m:r>
                      <a:rPr lang="en-US" b="0" i="1" smtClean="0">
                        <a:latin typeface="Cambria Math" panose="02040503050406030204" pitchFamily="18" charset="0"/>
                      </a:rPr>
                      <m:t>𝐴</m:t>
                    </m:r>
                  </m:oMath>
                </a14:m>
                <a:r>
                  <a:rPr lang="en-US" dirty="0"/>
                  <a:t>.</a:t>
                </a:r>
              </a:p>
            </p:txBody>
          </p:sp>
        </mc:Choice>
        <mc:Fallback xmlns="">
          <p:sp>
            <p:nvSpPr>
              <p:cNvPr id="7" name="Content Placeholder 2">
                <a:extLst>
                  <a:ext uri="{FF2B5EF4-FFF2-40B4-BE49-F238E27FC236}">
                    <a16:creationId xmlns:a16="http://schemas.microsoft.com/office/drawing/2014/main" id="{1BEDFA3F-D114-830C-057C-A88E2EB57CFD}"/>
                  </a:ext>
                </a:extLst>
              </p:cNvPr>
              <p:cNvSpPr txBox="1">
                <a:spLocks noRot="1" noChangeAspect="1" noMove="1" noResize="1" noEditPoints="1" noAdjustHandles="1" noChangeArrowheads="1" noChangeShapeType="1" noTextEdit="1"/>
              </p:cNvSpPr>
              <p:nvPr/>
            </p:nvSpPr>
            <p:spPr>
              <a:xfrm>
                <a:off x="851064" y="5041008"/>
                <a:ext cx="10725891" cy="1664758"/>
              </a:xfrm>
              <a:prstGeom prst="rect">
                <a:avLst/>
              </a:prstGeom>
              <a:blipFill>
                <a:blip r:embed="rId5"/>
                <a:stretch>
                  <a:fillRect l="-1183" t="-6061" b="-5303"/>
                </a:stretch>
              </a:blipFill>
            </p:spPr>
            <p:txBody>
              <a:bodyPr/>
              <a:lstStyle/>
              <a:p>
                <a:r>
                  <a:rPr lang="es-ES_tradnl">
                    <a:noFill/>
                  </a:rPr>
                  <a:t> </a:t>
                </a:r>
              </a:p>
            </p:txBody>
          </p:sp>
        </mc:Fallback>
      </mc:AlternateContent>
    </p:spTree>
    <p:extLst>
      <p:ext uri="{BB962C8B-B14F-4D97-AF65-F5344CB8AC3E}">
        <p14:creationId xmlns:p14="http://schemas.microsoft.com/office/powerpoint/2010/main" val="214505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B02F-3CD3-E943-B0C1-E469D9FAE4B8}"/>
              </a:ext>
            </a:extLst>
          </p:cNvPr>
          <p:cNvSpPr>
            <a:spLocks noGrp="1"/>
          </p:cNvSpPr>
          <p:nvPr>
            <p:ph type="title"/>
          </p:nvPr>
        </p:nvSpPr>
        <p:spPr/>
        <p:txBody>
          <a:bodyPr/>
          <a:lstStyle/>
          <a:p>
            <a:r>
              <a:rPr lang="en-US" dirty="0"/>
              <a:t>More Good News!</a:t>
            </a:r>
          </a:p>
        </p:txBody>
      </p:sp>
      <p:sp>
        <p:nvSpPr>
          <p:cNvPr id="4" name="Slide Number Placeholder 3">
            <a:extLst>
              <a:ext uri="{FF2B5EF4-FFF2-40B4-BE49-F238E27FC236}">
                <a16:creationId xmlns:a16="http://schemas.microsoft.com/office/drawing/2014/main" id="{93802692-6E64-C94E-AE55-2D914D898D66}"/>
              </a:ext>
            </a:extLst>
          </p:cNvPr>
          <p:cNvSpPr>
            <a:spLocks noGrp="1"/>
          </p:cNvSpPr>
          <p:nvPr>
            <p:ph type="sldNum" sz="quarter" idx="12"/>
          </p:nvPr>
        </p:nvSpPr>
        <p:spPr/>
        <p:txBody>
          <a:bodyPr/>
          <a:lstStyle/>
          <a:p>
            <a:fld id="{9E969584-4773-A84E-8391-EEC4BE76D611}" type="slidenum">
              <a:rPr lang="en-US" smtClean="0"/>
              <a:t>76</a:t>
            </a:fld>
            <a:endParaRPr lang="en-US"/>
          </a:p>
        </p:txBody>
      </p:sp>
      <p:sp>
        <p:nvSpPr>
          <p:cNvPr id="5" name="Content Placeholder 2">
            <a:extLst>
              <a:ext uri="{FF2B5EF4-FFF2-40B4-BE49-F238E27FC236}">
                <a16:creationId xmlns:a16="http://schemas.microsoft.com/office/drawing/2014/main" id="{D800A35B-35F2-3347-B3D5-7E5DE7B9EC57}"/>
              </a:ext>
            </a:extLst>
          </p:cNvPr>
          <p:cNvSpPr>
            <a:spLocks noGrp="1"/>
          </p:cNvSpPr>
          <p:nvPr>
            <p:ph idx="1"/>
          </p:nvPr>
        </p:nvSpPr>
        <p:spPr>
          <a:xfrm>
            <a:off x="838200" y="1690688"/>
            <a:ext cx="10515600" cy="4484481"/>
          </a:xfrm>
          <a:solidFill>
            <a:schemeClr val="accent1">
              <a:lumMod val="20000"/>
              <a:lumOff val="80000"/>
            </a:schemeClr>
          </a:solidFill>
        </p:spPr>
        <p:txBody>
          <a:bodyPr>
            <a:normAutofit/>
          </a:bodyPr>
          <a:lstStyle/>
          <a:p>
            <a:pPr marL="0" indent="0">
              <a:buNone/>
            </a:pPr>
            <a:r>
              <a:rPr lang="en-US" b="1" dirty="0"/>
              <a:t>Theorem. </a:t>
            </a:r>
            <a:r>
              <a:rPr lang="en-US" dirty="0"/>
              <a:t>In the matching with contracts model, if every choice function is substitutable and satisfies irrelevance of rejected contracts: </a:t>
            </a:r>
          </a:p>
          <a:p>
            <a:pPr marL="571500" indent="-571500">
              <a:buAutoNum type="romanLcParenBoth"/>
            </a:pPr>
            <a:r>
              <a:rPr lang="en-US" dirty="0"/>
              <a:t>There exists a stable matching.</a:t>
            </a:r>
          </a:p>
          <a:p>
            <a:pPr marL="571500" indent="-571500">
              <a:buAutoNum type="romanLcParenBoth"/>
            </a:pPr>
            <a:r>
              <a:rPr lang="en-US" dirty="0"/>
              <a:t>There exists a student-optimal stable matching.</a:t>
            </a:r>
          </a:p>
          <a:p>
            <a:pPr marL="571500" indent="-571500">
              <a:buAutoNum type="romanLcParenBoth"/>
            </a:pPr>
            <a:r>
              <a:rPr lang="en-US" dirty="0"/>
              <a:t>The generalized DA algorithm finds it.</a:t>
            </a:r>
          </a:p>
          <a:p>
            <a:pPr marL="571500" indent="-571500">
              <a:buAutoNum type="romanLcParenBoth"/>
            </a:pPr>
            <a:endParaRPr lang="en-US" dirty="0"/>
          </a:p>
          <a:p>
            <a:pPr marL="0" indent="0">
              <a:buNone/>
            </a:pPr>
            <a:r>
              <a:rPr lang="en-US" dirty="0"/>
              <a:t>If every choice function also satisfies the law of aggregate demand, </a:t>
            </a:r>
          </a:p>
          <a:p>
            <a:pPr marL="571500" indent="-571500">
              <a:buFont typeface="Wingdings" pitchFamily="2" charset="2"/>
              <a:buAutoNum type="romanLcParenBoth" startAt="4"/>
            </a:pPr>
            <a:r>
              <a:rPr lang="en-US" dirty="0"/>
              <a:t>The set of assigned students is the same for every stable matching.</a:t>
            </a:r>
          </a:p>
          <a:p>
            <a:pPr marL="571500" indent="-571500">
              <a:buAutoNum type="romanLcParenBoth" startAt="4"/>
            </a:pPr>
            <a:r>
              <a:rPr lang="en-US" dirty="0"/>
              <a:t>The generalized DA algorithm is truthful.</a:t>
            </a:r>
          </a:p>
          <a:p>
            <a:pPr marL="0" indent="0">
              <a:buNone/>
            </a:pPr>
            <a:endParaRPr lang="en-US" dirty="0"/>
          </a:p>
        </p:txBody>
      </p:sp>
    </p:spTree>
    <p:extLst>
      <p:ext uri="{BB962C8B-B14F-4D97-AF65-F5344CB8AC3E}">
        <p14:creationId xmlns:p14="http://schemas.microsoft.com/office/powerpoint/2010/main" val="13153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51B7-DEFC-9446-9189-3FB40F142262}"/>
              </a:ext>
            </a:extLst>
          </p:cNvPr>
          <p:cNvSpPr>
            <a:spLocks noGrp="1"/>
          </p:cNvSpPr>
          <p:nvPr>
            <p:ph type="title"/>
          </p:nvPr>
        </p:nvSpPr>
        <p:spPr/>
        <p:txBody>
          <a:bodyPr/>
          <a:lstStyle/>
          <a:p>
            <a:r>
              <a:rPr lang="en-US" dirty="0"/>
              <a:t>Example: Choice Functions Over Contracts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513BD8-86EE-5A40-83C9-7CC4C91652FD}"/>
                  </a:ext>
                </a:extLst>
              </p:cNvPr>
              <p:cNvSpPr>
                <a:spLocks noGrp="1"/>
              </p:cNvSpPr>
              <p:nvPr>
                <p:ph idx="1"/>
              </p:nvPr>
            </p:nvSpPr>
            <p:spPr>
              <a:xfrm>
                <a:off x="838200" y="1825625"/>
                <a:ext cx="11262756" cy="4351338"/>
              </a:xfrm>
            </p:spPr>
            <p:txBody>
              <a:bodyPr>
                <a:normAutofit lnSpcReduction="10000"/>
              </a:bodyPr>
              <a:lstStyle/>
              <a:p>
                <a:pPr marL="0" indent="0">
                  <a:buNone/>
                </a:pPr>
                <a:endParaRPr lang="en-US" dirty="0"/>
              </a:p>
              <a:p>
                <a:pPr marL="0" indent="0">
                  <a:buNone/>
                </a:pPr>
                <a:r>
                  <a:rPr lang="en-US" dirty="0"/>
                  <a:t>Merit Scholarships:</a:t>
                </a:r>
              </a:p>
              <a:p>
                <a:pPr marL="514350" indent="-514350">
                  <a:buFont typeface="+mj-lt"/>
                  <a:buAutoNum type="arabicPeriod"/>
                </a:pPr>
                <a:r>
                  <a:rPr lang="en-US" dirty="0"/>
                  <a:t>Accept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oMath>
                </a14:m>
                <a:r>
                  <a:rPr lang="en-US" dirty="0"/>
                  <a:t> scholarship contracts. Prioritize students with high SAT scores.</a:t>
                </a:r>
              </a:p>
              <a:p>
                <a:pPr marL="514350" indent="-514350">
                  <a:buFont typeface="+mj-lt"/>
                  <a:buAutoNum type="arabicPeriod"/>
                </a:pPr>
                <a:r>
                  <a:rPr lang="en-US" dirty="0"/>
                  <a:t>Fill remaining seats from non-scholarship contracts. Prioritize high SAT.</a:t>
                </a:r>
              </a:p>
              <a:p>
                <a:pPr marL="514350" indent="-514350">
                  <a:buFont typeface="+mj-lt"/>
                  <a:buAutoNum type="arabicPeriod"/>
                </a:pPr>
                <a:endParaRPr lang="en-US" dirty="0"/>
              </a:p>
              <a:p>
                <a:pPr marL="0" indent="0">
                  <a:buNone/>
                </a:pPr>
                <a:r>
                  <a:rPr lang="en-US" dirty="0"/>
                  <a:t>Need-Based Financial Aid:</a:t>
                </a:r>
              </a:p>
              <a:p>
                <a:pPr marL="514350" indent="-514350">
                  <a:buFont typeface="+mj-lt"/>
                  <a:buAutoNum type="arabicPeriod"/>
                </a:pPr>
                <a:r>
                  <a:rPr lang="en-US" dirty="0"/>
                  <a:t>Among students with SAT </a:t>
                </a:r>
                <a14:m>
                  <m:oMath xmlns:m="http://schemas.openxmlformats.org/officeDocument/2006/math">
                    <m:r>
                      <a:rPr lang="en-US" b="0" i="1" smtClean="0">
                        <a:latin typeface="Cambria Math" panose="02040503050406030204" pitchFamily="18" charset="0"/>
                      </a:rPr>
                      <m:t>≥1100</m:t>
                    </m:r>
                  </m:oMath>
                </a14:m>
                <a:r>
                  <a:rPr lang="en-US" dirty="0"/>
                  <a:t>, award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oMath>
                </a14:m>
                <a:r>
                  <a:rPr lang="en-US" dirty="0"/>
                  <a:t> scholarships to students with lowest incomes.</a:t>
                </a:r>
              </a:p>
              <a:p>
                <a:pPr marL="514350" indent="-514350">
                  <a:buFont typeface="+mj-lt"/>
                  <a:buAutoNum type="arabicPeriod"/>
                </a:pPr>
                <a:r>
                  <a:rPr lang="en-US" dirty="0"/>
                  <a:t>Fill remaining seats from non-scholarship contracts. Prioritize high SAT. </a:t>
                </a:r>
              </a:p>
            </p:txBody>
          </p:sp>
        </mc:Choice>
        <mc:Fallback xmlns="">
          <p:sp>
            <p:nvSpPr>
              <p:cNvPr id="3" name="Content Placeholder 2">
                <a:extLst>
                  <a:ext uri="{FF2B5EF4-FFF2-40B4-BE49-F238E27FC236}">
                    <a16:creationId xmlns:a16="http://schemas.microsoft.com/office/drawing/2014/main" id="{AB513BD8-86EE-5A40-83C9-7CC4C91652FD}"/>
                  </a:ext>
                </a:extLst>
              </p:cNvPr>
              <p:cNvSpPr>
                <a:spLocks noGrp="1" noRot="1" noChangeAspect="1" noMove="1" noResize="1" noEditPoints="1" noAdjustHandles="1" noChangeArrowheads="1" noChangeShapeType="1" noTextEdit="1"/>
              </p:cNvSpPr>
              <p:nvPr>
                <p:ph idx="1"/>
              </p:nvPr>
            </p:nvSpPr>
            <p:spPr>
              <a:xfrm>
                <a:off x="838200" y="1825625"/>
                <a:ext cx="11262756" cy="4351338"/>
              </a:xfrm>
              <a:blipFill>
                <a:blip r:embed="rId2"/>
                <a:stretch>
                  <a:fillRect l="-1127" r="-2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F9135FE-05D8-6040-9B7C-12C5DC9E9AFA}"/>
              </a:ext>
            </a:extLst>
          </p:cNvPr>
          <p:cNvSpPr>
            <a:spLocks noGrp="1"/>
          </p:cNvSpPr>
          <p:nvPr>
            <p:ph type="sldNum" sz="quarter" idx="12"/>
          </p:nvPr>
        </p:nvSpPr>
        <p:spPr/>
        <p:txBody>
          <a:bodyPr/>
          <a:lstStyle/>
          <a:p>
            <a:fld id="{9E969584-4773-A84E-8391-EEC4BE76D611}" type="slidenum">
              <a:rPr lang="en-US" smtClean="0"/>
              <a:t>77</a:t>
            </a:fld>
            <a:endParaRPr lang="en-US"/>
          </a:p>
        </p:txBody>
      </p:sp>
    </p:spTree>
    <p:extLst>
      <p:ext uri="{BB962C8B-B14F-4D97-AF65-F5344CB8AC3E}">
        <p14:creationId xmlns:p14="http://schemas.microsoft.com/office/powerpoint/2010/main" val="14241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C940-95AB-4948-B4C5-DC5FD2167CC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7BCCF5A-5B21-3E41-8663-46073DBBD228}"/>
              </a:ext>
            </a:extLst>
          </p:cNvPr>
          <p:cNvSpPr>
            <a:spLocks noGrp="1"/>
          </p:cNvSpPr>
          <p:nvPr>
            <p:ph idx="1"/>
          </p:nvPr>
        </p:nvSpPr>
        <p:spPr/>
        <p:txBody>
          <a:bodyPr/>
          <a:lstStyle/>
          <a:p>
            <a:pPr marL="0" indent="0">
              <a:buNone/>
            </a:pPr>
            <a:endParaRPr lang="en-US" dirty="0"/>
          </a:p>
          <a:p>
            <a:pPr marL="0" indent="0">
              <a:buNone/>
            </a:pPr>
            <a:r>
              <a:rPr lang="en-US" dirty="0"/>
              <a:t>Deferred Acceptance can be generalized to settings involving contracts and complex school choice functions.</a:t>
            </a:r>
          </a:p>
          <a:p>
            <a:pPr marL="0" indent="0">
              <a:buNone/>
            </a:pPr>
            <a:endParaRPr lang="en-US" dirty="0"/>
          </a:p>
          <a:p>
            <a:pPr marL="0" indent="0">
              <a:buNone/>
            </a:pPr>
            <a:r>
              <a:rPr lang="en-US" dirty="0"/>
              <a:t>Key requirement: </a:t>
            </a:r>
            <a:r>
              <a:rPr lang="en-US" b="1" dirty="0"/>
              <a:t>choice functions should be substitutable </a:t>
            </a:r>
            <a:r>
              <a:rPr lang="en-US" dirty="0"/>
              <a:t>and</a:t>
            </a:r>
            <a:r>
              <a:rPr lang="en-US" b="1" dirty="0"/>
              <a:t> </a:t>
            </a:r>
            <a:r>
              <a:rPr lang="en-US" dirty="0"/>
              <a:t>satisfy irrelevance of rejected contracts and the law of aggregate demand.</a:t>
            </a:r>
          </a:p>
        </p:txBody>
      </p:sp>
      <p:sp>
        <p:nvSpPr>
          <p:cNvPr id="4" name="Slide Number Placeholder 3">
            <a:extLst>
              <a:ext uri="{FF2B5EF4-FFF2-40B4-BE49-F238E27FC236}">
                <a16:creationId xmlns:a16="http://schemas.microsoft.com/office/drawing/2014/main" id="{FC113290-40CD-2845-BA48-93518E10FC56}"/>
              </a:ext>
            </a:extLst>
          </p:cNvPr>
          <p:cNvSpPr>
            <a:spLocks noGrp="1"/>
          </p:cNvSpPr>
          <p:nvPr>
            <p:ph type="sldNum" sz="quarter" idx="12"/>
          </p:nvPr>
        </p:nvSpPr>
        <p:spPr/>
        <p:txBody>
          <a:bodyPr/>
          <a:lstStyle/>
          <a:p>
            <a:fld id="{9E969584-4773-A84E-8391-EEC4BE76D611}" type="slidenum">
              <a:rPr lang="en-US" smtClean="0"/>
              <a:t>78</a:t>
            </a:fld>
            <a:endParaRPr lang="en-US"/>
          </a:p>
        </p:txBody>
      </p:sp>
    </p:spTree>
    <p:extLst>
      <p:ext uri="{BB962C8B-B14F-4D97-AF65-F5344CB8AC3E}">
        <p14:creationId xmlns:p14="http://schemas.microsoft.com/office/powerpoint/2010/main" val="358929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dirty="0"/>
              <a:t>Choice Functions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BE34999E-5364-FD4E-8F5F-0E19DB5EC3F8}"/>
              </a:ext>
            </a:extLst>
          </p:cNvPr>
          <p:cNvSpPr>
            <a:spLocks noGrp="1"/>
          </p:cNvSpPr>
          <p:nvPr>
            <p:ph type="sldNum" sz="quarter" idx="12"/>
          </p:nvPr>
        </p:nvSpPr>
        <p:spPr/>
        <p:txBody>
          <a:bodyPr/>
          <a:lstStyle/>
          <a:p>
            <a:fld id="{9E969584-4773-A84E-8391-EEC4BE76D611}" type="slidenum">
              <a:rPr lang="en-US" smtClean="0"/>
              <a:t>7</a:t>
            </a:fld>
            <a:endParaRPr lang="en-US"/>
          </a:p>
        </p:txBody>
      </p:sp>
    </p:spTree>
    <p:extLst>
      <p:ext uri="{BB962C8B-B14F-4D97-AF65-F5344CB8AC3E}">
        <p14:creationId xmlns:p14="http://schemas.microsoft.com/office/powerpoint/2010/main" val="22044808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D25D-7A7D-B6C9-CE65-7F18221D32A5}"/>
              </a:ext>
            </a:extLst>
          </p:cNvPr>
          <p:cNvSpPr>
            <a:spLocks noGrp="1"/>
          </p:cNvSpPr>
          <p:nvPr>
            <p:ph type="title"/>
          </p:nvPr>
        </p:nvSpPr>
        <p:spPr/>
        <p:txBody>
          <a:bodyPr/>
          <a:lstStyle/>
          <a:p>
            <a:r>
              <a:rPr lang="en-US" dirty="0"/>
              <a:t>Review: Algorithms and Concepts</a:t>
            </a:r>
          </a:p>
        </p:txBody>
      </p:sp>
      <p:sp>
        <p:nvSpPr>
          <p:cNvPr id="3" name="Content Placeholder 2">
            <a:extLst>
              <a:ext uri="{FF2B5EF4-FFF2-40B4-BE49-F238E27FC236}">
                <a16:creationId xmlns:a16="http://schemas.microsoft.com/office/drawing/2014/main" id="{3F5FE0A2-A149-A873-8488-8639B477AE08}"/>
              </a:ext>
            </a:extLst>
          </p:cNvPr>
          <p:cNvSpPr>
            <a:spLocks noGrp="1"/>
          </p:cNvSpPr>
          <p:nvPr>
            <p:ph idx="1"/>
          </p:nvPr>
        </p:nvSpPr>
        <p:spPr>
          <a:xfrm>
            <a:off x="838200" y="1825625"/>
            <a:ext cx="5040086" cy="4351338"/>
          </a:xfrm>
        </p:spPr>
        <p:txBody>
          <a:bodyPr/>
          <a:lstStyle/>
          <a:p>
            <a:pPr marL="0" indent="0">
              <a:buNone/>
            </a:pPr>
            <a:r>
              <a:rPr lang="en-US" dirty="0"/>
              <a:t>Algorithms</a:t>
            </a:r>
          </a:p>
          <a:p>
            <a:r>
              <a:rPr lang="en-US" dirty="0"/>
              <a:t>Discovery Algorithm</a:t>
            </a:r>
          </a:p>
          <a:p>
            <a:r>
              <a:rPr lang="en-US" dirty="0"/>
              <a:t>Minimum Guarantee</a:t>
            </a:r>
          </a:p>
          <a:p>
            <a:r>
              <a:rPr lang="en-US" dirty="0"/>
              <a:t>Over and Above </a:t>
            </a:r>
          </a:p>
          <a:p>
            <a:r>
              <a:rPr lang="en-US" dirty="0"/>
              <a:t>Freedom to Choose Algorithm</a:t>
            </a:r>
          </a:p>
          <a:p>
            <a:r>
              <a:rPr lang="en-US" dirty="0"/>
              <a:t>2006 USMA</a:t>
            </a:r>
          </a:p>
          <a:p>
            <a:r>
              <a:rPr lang="en-US" dirty="0"/>
              <a:t>2020 USMA</a:t>
            </a:r>
          </a:p>
          <a:p>
            <a:r>
              <a:rPr lang="en-US" dirty="0"/>
              <a:t>2021 USMA</a:t>
            </a:r>
          </a:p>
          <a:p>
            <a:endParaRPr lang="en-US" dirty="0"/>
          </a:p>
        </p:txBody>
      </p:sp>
      <p:sp>
        <p:nvSpPr>
          <p:cNvPr id="4" name="Slide Number Placeholder 3">
            <a:extLst>
              <a:ext uri="{FF2B5EF4-FFF2-40B4-BE49-F238E27FC236}">
                <a16:creationId xmlns:a16="http://schemas.microsoft.com/office/drawing/2014/main" id="{6B4D8984-20F0-9CED-50F4-A348B72D9CE6}"/>
              </a:ext>
            </a:extLst>
          </p:cNvPr>
          <p:cNvSpPr>
            <a:spLocks noGrp="1"/>
          </p:cNvSpPr>
          <p:nvPr>
            <p:ph type="sldNum" sz="quarter" idx="12"/>
          </p:nvPr>
        </p:nvSpPr>
        <p:spPr/>
        <p:txBody>
          <a:bodyPr/>
          <a:lstStyle/>
          <a:p>
            <a:fld id="{9E969584-4773-A84E-8391-EEC4BE76D611}" type="slidenum">
              <a:rPr lang="en-US" smtClean="0"/>
              <a:t>79</a:t>
            </a:fld>
            <a:endParaRPr lang="en-US"/>
          </a:p>
        </p:txBody>
      </p:sp>
      <p:sp>
        <p:nvSpPr>
          <p:cNvPr id="5" name="Content Placeholder 2">
            <a:extLst>
              <a:ext uri="{FF2B5EF4-FFF2-40B4-BE49-F238E27FC236}">
                <a16:creationId xmlns:a16="http://schemas.microsoft.com/office/drawing/2014/main" id="{407376A8-6E53-3B1D-AAF0-322E0DECF1A1}"/>
              </a:ext>
            </a:extLst>
          </p:cNvPr>
          <p:cNvSpPr txBox="1">
            <a:spLocks/>
          </p:cNvSpPr>
          <p:nvPr/>
        </p:nvSpPr>
        <p:spPr>
          <a:xfrm>
            <a:off x="6335486" y="1825625"/>
            <a:ext cx="50400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Properties</a:t>
            </a:r>
          </a:p>
          <a:p>
            <a:r>
              <a:rPr lang="en-US" dirty="0"/>
              <a:t>Respects Improvements</a:t>
            </a:r>
          </a:p>
          <a:p>
            <a:r>
              <a:rPr lang="en-US" dirty="0" err="1"/>
              <a:t>Nonwasteful</a:t>
            </a:r>
            <a:endParaRPr lang="en-US" dirty="0"/>
          </a:p>
        </p:txBody>
      </p:sp>
    </p:spTree>
    <p:extLst>
      <p:ext uri="{BB962C8B-B14F-4D97-AF65-F5344CB8AC3E}">
        <p14:creationId xmlns:p14="http://schemas.microsoft.com/office/powerpoint/2010/main" val="243016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2508-858B-BA4C-8D77-1577016016B7}"/>
              </a:ext>
            </a:extLst>
          </p:cNvPr>
          <p:cNvSpPr>
            <a:spLocks noGrp="1"/>
          </p:cNvSpPr>
          <p:nvPr>
            <p:ph type="title"/>
          </p:nvPr>
        </p:nvSpPr>
        <p:spPr/>
        <p:txBody>
          <a:bodyPr/>
          <a:lstStyle/>
          <a:p>
            <a:r>
              <a:rPr lang="en-US" dirty="0"/>
              <a:t>Traditional Stable 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94113-248D-4E4A-B008-F28E55BD85E4}"/>
                  </a:ext>
                </a:extLst>
              </p:cNvPr>
              <p:cNvSpPr>
                <a:spLocks noGrp="1"/>
              </p:cNvSpPr>
              <p:nvPr>
                <p:ph idx="1"/>
              </p:nvPr>
            </p:nvSpPr>
            <p:spPr/>
            <p:txBody>
              <a:bodyPr/>
              <a:lstStyle/>
              <a:p>
                <a:pPr marL="0" indent="0">
                  <a:buNone/>
                </a:pPr>
                <a:r>
                  <a:rPr lang="en-US" dirty="0"/>
                  <a:t>S = set of students, H = set of high schools.</a:t>
                </a:r>
              </a:p>
              <a:p>
                <a:pPr marL="0" indent="0">
                  <a:buNone/>
                </a:pPr>
                <a:r>
                  <a:rPr lang="en-US" dirty="0"/>
                  <a:t>M = matching (each student assigned to at most one school).</a:t>
                </a:r>
              </a:p>
              <a:p>
                <a:pPr marL="0" indent="0">
                  <a:buNone/>
                </a:pPr>
                <a:endParaRPr lang="en-US" dirty="0"/>
              </a:p>
              <a:p>
                <a:pPr marL="0" indent="0">
                  <a:buNone/>
                </a:pPr>
                <a:r>
                  <a:rPr lang="en-US" dirty="0"/>
                  <a:t>Key Inputs:</a:t>
                </a:r>
              </a:p>
              <a:p>
                <a:r>
                  <a:rPr lang="en-US" dirty="0"/>
                  <a:t>Student preferences (ranking of schools):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𝑠</m:t>
                        </m:r>
                      </m:sub>
                    </m:sSub>
                  </m:oMath>
                </a14:m>
                <a:r>
                  <a:rPr lang="en-US" dirty="0"/>
                  <a:t>.</a:t>
                </a:r>
              </a:p>
              <a:p>
                <a:r>
                  <a:rPr lang="en-US" dirty="0"/>
                  <a:t>School priorities (ranking of students):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e>
                      <m:sub>
                        <m:r>
                          <a:rPr lang="en-US" b="0" i="1" smtClean="0">
                            <a:latin typeface="Cambria Math" panose="02040503050406030204" pitchFamily="18" charset="0"/>
                          </a:rPr>
                          <m:t>h</m:t>
                        </m:r>
                      </m:sub>
                    </m:sSub>
                  </m:oMath>
                </a14:m>
                <a:r>
                  <a:rPr lang="en-US" dirty="0"/>
                  <a:t>.</a:t>
                </a:r>
              </a:p>
              <a:p>
                <a:r>
                  <a:rPr lang="en-US" dirty="0"/>
                  <a:t>School capacities: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h</m:t>
                        </m:r>
                      </m:sub>
                    </m:sSub>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5594113-248D-4E4A-B008-F28E55BD85E4}"/>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B8EF3A0-432D-0C41-ADEA-48EF6554724F}"/>
              </a:ext>
            </a:extLst>
          </p:cNvPr>
          <p:cNvSpPr>
            <a:spLocks noGrp="1"/>
          </p:cNvSpPr>
          <p:nvPr>
            <p:ph type="sldNum" sz="quarter" idx="12"/>
          </p:nvPr>
        </p:nvSpPr>
        <p:spPr/>
        <p:txBody>
          <a:bodyPr/>
          <a:lstStyle/>
          <a:p>
            <a:fld id="{9E969584-4773-A84E-8391-EEC4BE76D611}" type="slidenum">
              <a:rPr lang="en-US" smtClean="0"/>
              <a:t>8</a:t>
            </a:fld>
            <a:endParaRPr lang="en-US"/>
          </a:p>
        </p:txBody>
      </p:sp>
    </p:spTree>
    <p:extLst>
      <p:ext uri="{BB962C8B-B14F-4D97-AF65-F5344CB8AC3E}">
        <p14:creationId xmlns:p14="http://schemas.microsoft.com/office/powerpoint/2010/main" val="1539391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57AAB9-6F26-4F46-B4B4-E147A446187E}" vid="{31DC0A76-C392-3F41-8E4A-B15F0CEEF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5524</TotalTime>
  <Words>6348</Words>
  <Application>Microsoft Macintosh PowerPoint</Application>
  <PresentationFormat>Widescreen</PresentationFormat>
  <Paragraphs>1317</Paragraphs>
  <Slides>80</Slides>
  <Notes>7</Notes>
  <HiddenSlides>19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Arial</vt:lpstr>
      <vt:lpstr>Calibri</vt:lpstr>
      <vt:lpstr>Calibri Light</vt:lpstr>
      <vt:lpstr>Cambria Math</vt:lpstr>
      <vt:lpstr>LatoWeb</vt:lpstr>
      <vt:lpstr>Roboto</vt:lpstr>
      <vt:lpstr>Wingdings</vt:lpstr>
      <vt:lpstr>Office Theme</vt:lpstr>
      <vt:lpstr>Engineering Systems for  Allocating Public Goods</vt:lpstr>
      <vt:lpstr>Coming Up</vt:lpstr>
      <vt:lpstr>Class Project</vt:lpstr>
      <vt:lpstr>Past Projects</vt:lpstr>
      <vt:lpstr>Today’s Class in Context</vt:lpstr>
      <vt:lpstr>School Choice in Chile</vt:lpstr>
      <vt:lpstr>Plan For Today</vt:lpstr>
      <vt:lpstr>Choice Functions</vt:lpstr>
      <vt:lpstr>Traditional Stable Matching</vt:lpstr>
      <vt:lpstr>A More General Model</vt:lpstr>
      <vt:lpstr>Choice Function Examples</vt:lpstr>
      <vt:lpstr>Can We Still Use Student-Proposing DA?</vt:lpstr>
      <vt:lpstr>Example</vt:lpstr>
      <vt:lpstr>Example</vt:lpstr>
      <vt:lpstr>Example</vt:lpstr>
      <vt:lpstr>Example</vt:lpstr>
      <vt:lpstr>Example</vt:lpstr>
      <vt:lpstr>Example</vt:lpstr>
      <vt:lpstr>Generalized Definition of Stability</vt:lpstr>
      <vt:lpstr>Important Questions</vt:lpstr>
      <vt:lpstr>Generalized Deferred Acceptance</vt:lpstr>
      <vt:lpstr>Example</vt:lpstr>
      <vt:lpstr>Important Properties: Substitutability and  Irrelevance of Rejected Students</vt:lpstr>
      <vt:lpstr>Violation of IRS</vt:lpstr>
      <vt:lpstr>Good News!</vt:lpstr>
      <vt:lpstr>Is Deferred Acceptance Truthful?</vt:lpstr>
      <vt:lpstr>What if Choice Functions are Not Substitutable?  </vt:lpstr>
      <vt:lpstr>PowerPoint Presentation</vt:lpstr>
      <vt:lpstr>PowerPoint Presentation</vt:lpstr>
      <vt:lpstr>PowerPoint Presentation</vt:lpstr>
      <vt:lpstr>Examples</vt:lpstr>
      <vt:lpstr>Break</vt:lpstr>
      <vt:lpstr>Matching With Contracts</vt:lpstr>
      <vt:lpstr>Should we use DA for College Admissions?</vt:lpstr>
      <vt:lpstr>Matching with Contracts Model</vt:lpstr>
      <vt:lpstr>Example: Choice Functions Over Contracts</vt:lpstr>
      <vt:lpstr>Generalizing the Definition of Stability</vt:lpstr>
      <vt:lpstr>Cumulative Offers Mechanism (Super generalized Deferred Acceptance)</vt:lpstr>
      <vt:lpstr>More Good News!</vt:lpstr>
      <vt:lpstr>Application: US Military Branch of Choice Matching</vt:lpstr>
      <vt:lpstr>Summary</vt:lpstr>
      <vt:lpstr>Study Guide</vt:lpstr>
      <vt:lpstr>Coming Up</vt:lpstr>
      <vt:lpstr>College Admissions Reform</vt:lpstr>
      <vt:lpstr>Which Choice Functions are Substitutable?</vt:lpstr>
      <vt:lpstr>Composing Substitutable Choice Functions</vt:lpstr>
      <vt:lpstr>Incorrect HW Answer</vt:lpstr>
      <vt:lpstr>Good News!</vt:lpstr>
      <vt:lpstr>Engineering Systems for  Allocating Public Goods</vt:lpstr>
      <vt:lpstr>NYC Specialized High Schools</vt:lpstr>
      <vt:lpstr>Discovery Program</vt:lpstr>
      <vt:lpstr>PowerPoint Presentation</vt:lpstr>
      <vt:lpstr>Discovery Algorithm: Example</vt:lpstr>
      <vt:lpstr>Discovery Algorithm</vt:lpstr>
      <vt:lpstr>Concern</vt:lpstr>
      <vt:lpstr>PowerPoint Presentation</vt:lpstr>
      <vt:lpstr>Alternative Proposals</vt:lpstr>
      <vt:lpstr>PowerPoint Presentation</vt:lpstr>
      <vt:lpstr>What if some students don’t want to participate in Discover program?</vt:lpstr>
      <vt:lpstr>Alternative Proposal</vt:lpstr>
      <vt:lpstr>US Military Branch of Choice Matching</vt:lpstr>
      <vt:lpstr>System Before 2006</vt:lpstr>
      <vt:lpstr>BRADSO</vt:lpstr>
      <vt:lpstr>PowerPoint Presentation</vt:lpstr>
      <vt:lpstr>2006-2019 Mechanism</vt:lpstr>
      <vt:lpstr>2006 Mechanism (Example)</vt:lpstr>
      <vt:lpstr>Challenges Defining Truthfulness</vt:lpstr>
      <vt:lpstr>2020 Mechanism</vt:lpstr>
      <vt:lpstr>2020 Mechanism (Example)</vt:lpstr>
      <vt:lpstr>What if few cadets indicate BRADSO willingness?</vt:lpstr>
      <vt:lpstr>Price Responsiveness Functions</vt:lpstr>
      <vt:lpstr>Desirable Axioms</vt:lpstr>
      <vt:lpstr>System in Place Since 2021</vt:lpstr>
      <vt:lpstr>Matching With Contracts</vt:lpstr>
      <vt:lpstr>Matching with Contracts Model</vt:lpstr>
      <vt:lpstr>Important Properties</vt:lpstr>
      <vt:lpstr>More Good News!</vt:lpstr>
      <vt:lpstr>Example: Choice Functions Over Contracts</vt:lpstr>
      <vt:lpstr>Summary</vt:lpstr>
      <vt:lpstr>Review: Algorithms and Concepts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Systems for  Allocating Public Goods</dc:title>
  <dc:creator>Nicholas A Arnosti</dc:creator>
  <cp:lastModifiedBy>Nick Arnosti</cp:lastModifiedBy>
  <cp:revision>103</cp:revision>
  <dcterms:created xsi:type="dcterms:W3CDTF">2022-03-13T16:24:48Z</dcterms:created>
  <dcterms:modified xsi:type="dcterms:W3CDTF">2024-08-22T21:39:31Z</dcterms:modified>
</cp:coreProperties>
</file>