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5"/>
  </p:notesMasterIdLst>
  <p:sldIdLst>
    <p:sldId id="627" r:id="rId2"/>
    <p:sldId id="355" r:id="rId3"/>
    <p:sldId id="353" r:id="rId4"/>
    <p:sldId id="359" r:id="rId5"/>
    <p:sldId id="356" r:id="rId6"/>
    <p:sldId id="376" r:id="rId7"/>
    <p:sldId id="374" r:id="rId8"/>
    <p:sldId id="375" r:id="rId9"/>
    <p:sldId id="357" r:id="rId10"/>
    <p:sldId id="373" r:id="rId11"/>
    <p:sldId id="360" r:id="rId12"/>
    <p:sldId id="260" r:id="rId13"/>
    <p:sldId id="36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582"/>
    <p:restoredTop sz="95816"/>
  </p:normalViewPr>
  <p:slideViewPr>
    <p:cSldViewPr snapToGrid="0" snapToObjects="1">
      <p:cViewPr varScale="1">
        <p:scale>
          <a:sx n="89" d="100"/>
          <a:sy n="89" d="100"/>
        </p:scale>
        <p:origin x="192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B5503-A5D6-1E40-8164-14CEF6AAB850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5FA52-D83C-7548-9E8E-779922014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3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ffectLst/>
                <a:latin typeface="TimesLTStd"/>
              </a:rPr>
              <a:t>50 percent of the seats in each program offered by federal universities should have its access determined by affirmative action policies. In order to have higher priority access to those seats, a student must complete three years of high school at a public institution. When assigning students to at least 50 percent of those seats, the university should also give higher priority to students who claim “belonging to a low-income family” </a:t>
            </a:r>
            <a:r>
              <a:rPr lang="en-US" sz="1200" dirty="0">
                <a:effectLst/>
                <a:latin typeface="UniMath"/>
              </a:rPr>
              <a:t>(</a:t>
            </a:r>
            <a:r>
              <a:rPr lang="en-US" sz="1200" dirty="0">
                <a:effectLst/>
                <a:latin typeface="TimesLTStd"/>
              </a:rPr>
              <a:t>and provide documented proof</a:t>
            </a:r>
            <a:r>
              <a:rPr lang="en-US" sz="1200" dirty="0">
                <a:effectLst/>
                <a:latin typeface="UniMath"/>
              </a:rPr>
              <a:t>)</a:t>
            </a:r>
            <a:r>
              <a:rPr lang="en-US" sz="1200" dirty="0">
                <a:effectLst/>
                <a:latin typeface="TimesLTStd"/>
              </a:rPr>
              <a:t>. Additionally, when assigning a number of seats in the same proportion as the aggregate number of African and native Brazilian </a:t>
            </a:r>
            <a:r>
              <a:rPr lang="en-US" sz="1200" dirty="0" err="1">
                <a:effectLst/>
                <a:latin typeface="TimesLTStd"/>
              </a:rPr>
              <a:t>descendents</a:t>
            </a:r>
            <a:r>
              <a:rPr lang="en-US" sz="1200" dirty="0">
                <a:effectLst/>
                <a:latin typeface="TimesLTStd"/>
              </a:rPr>
              <a:t> </a:t>
            </a:r>
            <a:r>
              <a:rPr lang="en-US" sz="1200" dirty="0">
                <a:effectLst/>
                <a:latin typeface="UniMath"/>
              </a:rPr>
              <a:t>(</a:t>
            </a:r>
            <a:r>
              <a:rPr lang="en-US" sz="1200" dirty="0">
                <a:effectLst/>
                <a:latin typeface="TimesLTStd"/>
              </a:rPr>
              <a:t>referred to here as “minorities”</a:t>
            </a:r>
            <a:r>
              <a:rPr lang="en-US" sz="1200" dirty="0">
                <a:effectLst/>
                <a:latin typeface="UniMath"/>
              </a:rPr>
              <a:t>) </a:t>
            </a:r>
            <a:r>
              <a:rPr lang="en-US" sz="1200" dirty="0">
                <a:effectLst/>
                <a:latin typeface="TimesLTStd"/>
              </a:rPr>
              <a:t>in the state in which the institution is, the university should give higher priority to students who claim “being a minority.” Since the status associated with these claims constitute a special right that they have, we say that those students claim specific </a:t>
            </a:r>
            <a:r>
              <a:rPr lang="en-US" sz="1200" b="1" dirty="0">
                <a:effectLst/>
                <a:latin typeface="TimesLTStd"/>
              </a:rPr>
              <a:t>privileges</a:t>
            </a:r>
            <a:r>
              <a:rPr lang="en-US" sz="1200" dirty="0">
                <a:effectLst/>
                <a:latin typeface="TimesLTStd"/>
              </a:rPr>
              <a:t>, and we denote these as “</a:t>
            </a:r>
            <a:r>
              <a:rPr lang="en-US" sz="1200" b="1" dirty="0">
                <a:effectLst/>
                <a:latin typeface="TimesLTStd"/>
              </a:rPr>
              <a:t>public HS privilege</a:t>
            </a:r>
            <a:r>
              <a:rPr lang="en-US" sz="1200" dirty="0">
                <a:effectLst/>
                <a:latin typeface="TimesLTStd"/>
              </a:rPr>
              <a:t>,” “</a:t>
            </a:r>
            <a:r>
              <a:rPr lang="en-US" sz="1200" b="1" dirty="0">
                <a:effectLst/>
                <a:latin typeface="TimesLTStd"/>
              </a:rPr>
              <a:t>low-income privilege</a:t>
            </a:r>
            <a:r>
              <a:rPr lang="en-US" sz="1200" dirty="0">
                <a:effectLst/>
                <a:latin typeface="TimesLTStd"/>
              </a:rPr>
              <a:t>,” and “</a:t>
            </a:r>
            <a:r>
              <a:rPr lang="en-US" sz="1200" b="1" dirty="0">
                <a:effectLst/>
                <a:latin typeface="TimesLTStd"/>
              </a:rPr>
              <a:t>minority privilege</a:t>
            </a:r>
            <a:r>
              <a:rPr lang="en-US" sz="1200" dirty="0">
                <a:effectLst/>
                <a:latin typeface="TimesLTStd"/>
              </a:rPr>
              <a:t>.”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05FA52-D83C-7548-9E8E-7799220140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25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70023-B2A6-0B45-B6CA-E5557E257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B0F6D-4743-7646-988E-32893E42F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E4E9-A2B9-6242-9F54-4C3168E9F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F127-4E9B-4444-9677-212435A13CEA}" type="datetime1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15CFE-2DEA-9D41-BDBA-619E5F5E5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89FD3-35B4-E94A-976A-E6C2E581E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1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72DAA-91A2-A94C-9F1B-221E35874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AFAB38-7601-4F4E-A198-B71A80159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231E0-093C-9E4E-95BB-191821A34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8CC5-A558-A94F-AAC0-622D257961DB}" type="datetime1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C4375-FF03-E741-B002-B742D8341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ABED1-FD4A-F44F-BF2B-40BB680DF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2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81DBEB-77EB-A746-ADDD-2B659ABBF7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A3E27D-1F98-E24E-B60B-C05D839A1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4E269-B011-1B45-939F-FFE3C73CF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F514-92E9-434A-962E-EC9A4BA2E967}" type="datetime1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4CFF6-576C-F64B-9F32-FB2FA04F6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D72E9-EC23-3643-8BF4-8A59634B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0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21724-6235-0E48-84D4-8690A58EF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39034-8CE7-9E4F-AF97-A96CDAB88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DC4B3-7C3C-F046-8C66-3980A0DD2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1873-07EE-6543-80B5-50A555C1EFA4}" type="datetime1">
              <a:rPr lang="en-US" smtClean="0"/>
              <a:t>8/22/24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598E5-F986-0D46-9659-B9CBCDFD2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DAAF1-C999-4444-9421-F2CAAB49C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4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F7525-5028-7A45-AA4A-2C54D820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85AAF-1D2D-2B46-877C-7D41E69E3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43158-BD7A-ED4D-A1D5-1292CE68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979D-5280-AA47-9BA1-60A99DAC82EA}" type="datetime1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809F6-E3CC-B44B-9B88-60C3A4BF6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8AD54-8342-B74A-81F7-E0A36F53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5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66DA9-8F91-C645-8749-2E416C72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999DD-A876-9245-9BFE-D5BFE652AE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E8588-63DB-CC43-8F5F-B3D2D958A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3629A-8EAF-7247-BEC6-9B05D27E2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6320-F6EC-614B-B58F-2067ACD569A1}" type="datetime1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84DB71-A5F3-D444-B593-41CC4C04B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1C2A8-1825-F94A-AEBE-206E67AB4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DFCE8-9A8A-F241-BB36-73ADF6850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B7D9D-0ECF-984E-A584-40A613BB4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C57D5C-6FE7-D746-B203-6B2DEC0AE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69F657-4550-CC46-8AE3-866C2DB488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E6CE6E-B77E-CB42-86E8-B6BBA49B0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3B4D32-D577-FB41-8790-E90E1DD88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9445-E82A-A149-B6BB-3219C3488769}" type="datetime1">
              <a:rPr lang="en-US" smtClean="0"/>
              <a:t>8/22/24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2A591D-C011-1F4C-9E52-3CB5899A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416B6F-BE2B-E74A-835C-2F7E7A0A1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3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225C5-C4C8-3C43-96C4-262CDA4B3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3A49BD-B027-CB44-91CD-EFF163AD9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782B-6574-D745-9D51-7D3444C91C75}" type="datetime1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94B9F-9D46-274B-9715-44335B413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08D7EF-2AAB-994B-B6E7-0B52C21FB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70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1CC018-85CF-444D-AF1A-3EA3BBA52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3F9A5-6E46-254B-BEA3-B47930EDB4EE}" type="datetime1">
              <a:rPr lang="en-US" smtClean="0"/>
              <a:t>8/22/24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61A4B1-E8D8-194A-B07E-7F3D59C28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0EF50-6E96-E648-8BF9-1A2C95F6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9C3F9-6F04-A64F-8752-82CBC246A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814C3-19B2-1B48-87D1-CB3FA30B4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D9915-8975-134D-A109-B53FE9FD5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40AD5-B0CA-A042-97CA-F9CEB384B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035-0E16-3942-A81F-C241ACB13945}" type="datetime1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C8328-8104-7B49-879C-8357F0A5E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6D9EC5-CE74-1E44-9ACF-2C1F1A769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8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E11A3-256A-B846-8558-53AC061C5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88676-FE55-9E4F-8D73-A2BCEFA2DC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C5AC3-EB6F-B34D-88C9-34B6BDEFE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5FAF9F-138B-BA43-BFD4-8863FC3DA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A6BC-0814-BC4F-BCD6-7F5DFB30C870}" type="datetime1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D406A-D034-EC41-992B-5783C8505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C2ED1-E077-D74F-9323-FE7540762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1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9577D7-94AD-4F4A-A845-26586315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5BA6B-2F28-7D43-9892-D1CBB0BF5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F1BB9-8EAF-6147-8BC9-47FAC6669D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601BD-7764-8244-87D9-224DF2379357}" type="datetime1">
              <a:rPr lang="en-US" smtClean="0"/>
              <a:t>8/22/24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EAFC9-F0EE-BA46-AEBD-6E8232A382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(c) Nick Arnosti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D5E2D-6B01-1E47-BE43-B5559600A3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A862E-EA23-154E-B067-B6F92D5F25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Brazilian University Admission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AAB92F-519D-4B46-81BF-8713265061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Engineering The Allocation of Public Resources</a:t>
            </a:r>
          </a:p>
          <a:p>
            <a:r>
              <a:rPr lang="en-US" dirty="0"/>
              <a:t>Professor Nick </a:t>
            </a:r>
            <a:r>
              <a:rPr lang="en-US" dirty="0" err="1"/>
              <a:t>Arnosti</a:t>
            </a:r>
            <a:endParaRPr lang="en-US" dirty="0"/>
          </a:p>
          <a:p>
            <a:r>
              <a:rPr lang="en-US" dirty="0"/>
              <a:t>University of Minnesota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4999E-5364-FD4E-8F5F-0E19DB5EC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2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D7732297-769B-4078-0620-E89653C4B943}"/>
              </a:ext>
            </a:extLst>
          </p:cNvPr>
          <p:cNvSpPr/>
          <p:nvPr/>
        </p:nvSpPr>
        <p:spPr>
          <a:xfrm>
            <a:off x="7696956" y="3530980"/>
            <a:ext cx="3099283" cy="2006599"/>
          </a:xfrm>
          <a:prstGeom prst="roundRect">
            <a:avLst/>
          </a:prstGeom>
          <a:solidFill>
            <a:schemeClr val="accent3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Low Income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C617D9F-BD65-F182-742C-88EBCBD9BE46}"/>
              </a:ext>
            </a:extLst>
          </p:cNvPr>
          <p:cNvSpPr/>
          <p:nvPr/>
        </p:nvSpPr>
        <p:spPr>
          <a:xfrm>
            <a:off x="4396367" y="3530981"/>
            <a:ext cx="3205522" cy="200659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Low Income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26C07FF-D0A2-61C9-2118-33457447D505}"/>
              </a:ext>
            </a:extLst>
          </p:cNvPr>
          <p:cNvSpPr/>
          <p:nvPr/>
        </p:nvSpPr>
        <p:spPr>
          <a:xfrm>
            <a:off x="7696956" y="1364969"/>
            <a:ext cx="3099282" cy="2006600"/>
          </a:xfrm>
          <a:prstGeom prst="roundRect">
            <a:avLst/>
          </a:prstGeom>
          <a:solidFill>
            <a:schemeClr val="bg2"/>
          </a:solidFill>
          <a:ln w="603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200" dirty="0">
              <a:solidFill>
                <a:schemeClr val="tx1"/>
              </a:solidFill>
            </a:endParaRPr>
          </a:p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Low Inc </a:t>
            </a:r>
          </a:p>
          <a:p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ACCF934-0A9A-2AAC-76F2-917F527D0F86}"/>
              </a:ext>
            </a:extLst>
          </p:cNvPr>
          <p:cNvSpPr/>
          <p:nvPr/>
        </p:nvSpPr>
        <p:spPr>
          <a:xfrm>
            <a:off x="4360725" y="1336911"/>
            <a:ext cx="3241164" cy="2006599"/>
          </a:xfrm>
          <a:prstGeom prst="roundRect">
            <a:avLst/>
          </a:prstGeom>
          <a:solidFill>
            <a:schemeClr val="bg1"/>
          </a:solidFill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Low Inc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EC552-4E7F-C182-1BC7-01D46445B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1415" y="181242"/>
            <a:ext cx="8741647" cy="1662558"/>
          </a:xfrm>
        </p:spPr>
        <p:txBody>
          <a:bodyPr/>
          <a:lstStyle/>
          <a:p>
            <a:pPr marL="0" indent="0">
              <a:buNone/>
            </a:pPr>
            <a:r>
              <a:rPr lang="es-ES_tradnl" dirty="0"/>
              <a:t>A </a:t>
            </a:r>
            <a:r>
              <a:rPr lang="es-ES_tradnl" dirty="0" err="1"/>
              <a:t>program</a:t>
            </a:r>
            <a:r>
              <a:rPr lang="es-ES_tradnl" dirty="0"/>
              <a:t> has 6 </a:t>
            </a:r>
            <a:r>
              <a:rPr lang="es-ES_tradnl" dirty="0" err="1"/>
              <a:t>seats</a:t>
            </a:r>
            <a:r>
              <a:rPr lang="es-ES_tradnl" dirty="0"/>
              <a:t> </a:t>
            </a:r>
            <a:r>
              <a:rPr lang="es-ES_tradnl" dirty="0" err="1"/>
              <a:t>reserved</a:t>
            </a:r>
            <a:r>
              <a:rPr lang="es-ES_tradnl" dirty="0"/>
              <a:t>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Public</a:t>
            </a:r>
            <a:r>
              <a:rPr lang="es-ES_tradnl" dirty="0"/>
              <a:t> HS </a:t>
            </a:r>
            <a:r>
              <a:rPr lang="es-ES_tradnl" dirty="0" err="1"/>
              <a:t>graduates</a:t>
            </a:r>
            <a:r>
              <a:rPr lang="es-ES_tradnl" dirty="0"/>
              <a:t>.</a:t>
            </a:r>
          </a:p>
          <a:p>
            <a:pPr marL="0" indent="0">
              <a:buNone/>
            </a:pPr>
            <a:r>
              <a:rPr lang="es-ES_tradnl" dirty="0"/>
              <a:t>3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these</a:t>
            </a:r>
            <a:r>
              <a:rPr lang="es-ES_tradnl" dirty="0"/>
              <a:t> are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low-income</a:t>
            </a:r>
            <a:r>
              <a:rPr lang="es-ES_tradnl" dirty="0"/>
              <a:t>, and 2 are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minorities</a:t>
            </a:r>
            <a:r>
              <a:rPr lang="es-ES_tradnl" dirty="0"/>
              <a:t>.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51137-60B5-CC28-E763-E63FC7AF4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9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825164-FEDB-699D-6BE0-E3139AD573EE}"/>
              </a:ext>
            </a:extLst>
          </p:cNvPr>
          <p:cNvSpPr txBox="1"/>
          <p:nvPr/>
        </p:nvSpPr>
        <p:spPr>
          <a:xfrm>
            <a:off x="6682254" y="1318002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160BA4-2375-38CD-4DC8-5295AC33B4AC}"/>
              </a:ext>
            </a:extLst>
          </p:cNvPr>
          <p:cNvSpPr txBox="1"/>
          <p:nvPr/>
        </p:nvSpPr>
        <p:spPr>
          <a:xfrm>
            <a:off x="6682253" y="3519990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6A900C-D01F-079A-E989-7E9CA88A6FDA}"/>
              </a:ext>
            </a:extLst>
          </p:cNvPr>
          <p:cNvSpPr txBox="1"/>
          <p:nvPr/>
        </p:nvSpPr>
        <p:spPr>
          <a:xfrm>
            <a:off x="10098927" y="1358756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E28BA0-0044-9AA0-DFE1-7A2A12F4ED15}"/>
              </a:ext>
            </a:extLst>
          </p:cNvPr>
          <p:cNvSpPr txBox="1"/>
          <p:nvPr/>
        </p:nvSpPr>
        <p:spPr>
          <a:xfrm>
            <a:off x="10075033" y="3490355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95321B-0852-C542-DB5D-D28F55CE2F03}"/>
              </a:ext>
            </a:extLst>
          </p:cNvPr>
          <p:cNvSpPr txBox="1"/>
          <p:nvPr/>
        </p:nvSpPr>
        <p:spPr>
          <a:xfrm>
            <a:off x="827121" y="1170966"/>
            <a:ext cx="17967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_tradnl" sz="2800" dirty="0"/>
              <a:t>PL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PM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PL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PM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PL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PML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E5CE8D9-F8F7-3949-F1ED-49088874C346}"/>
              </a:ext>
            </a:extLst>
          </p:cNvPr>
          <p:cNvSpPr txBox="1"/>
          <p:nvPr/>
        </p:nvSpPr>
        <p:spPr>
          <a:xfrm>
            <a:off x="838200" y="5801791"/>
            <a:ext cx="8547917" cy="954107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_tradnl" sz="2800" dirty="0"/>
              <a:t>Who </a:t>
            </a:r>
            <a:r>
              <a:rPr lang="es-ES_tradnl" sz="2800" dirty="0" err="1"/>
              <a:t>is</a:t>
            </a:r>
            <a:r>
              <a:rPr lang="es-ES_tradnl" sz="2800" dirty="0"/>
              <a:t> </a:t>
            </a:r>
            <a:r>
              <a:rPr lang="es-ES_tradnl" sz="2800" dirty="0" err="1"/>
              <a:t>chosen</a:t>
            </a:r>
            <a:r>
              <a:rPr lang="es-ES_tradnl" sz="2800" dirty="0"/>
              <a:t> </a:t>
            </a:r>
            <a:r>
              <a:rPr lang="es-ES_tradnl" sz="2800" dirty="0" err="1"/>
              <a:t>by</a:t>
            </a:r>
            <a:r>
              <a:rPr lang="es-ES_tradnl" sz="2800" dirty="0"/>
              <a:t> </a:t>
            </a:r>
            <a:r>
              <a:rPr lang="es-ES_tradnl" sz="2800" dirty="0" err="1"/>
              <a:t>the</a:t>
            </a:r>
            <a:r>
              <a:rPr lang="es-ES_tradnl" sz="2800" dirty="0"/>
              <a:t> </a:t>
            </a:r>
            <a:r>
              <a:rPr lang="es-ES_tradnl" sz="2800" dirty="0" err="1"/>
              <a:t>Brazilian</a:t>
            </a:r>
            <a:r>
              <a:rPr lang="es-ES_tradnl" sz="2800" dirty="0"/>
              <a:t> </a:t>
            </a:r>
            <a:r>
              <a:rPr lang="es-ES_tradnl" sz="2800" dirty="0" err="1"/>
              <a:t>Algorithm</a:t>
            </a:r>
            <a:r>
              <a:rPr lang="es-ES_tradnl" sz="28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800" dirty="0" err="1"/>
              <a:t>What</a:t>
            </a:r>
            <a:r>
              <a:rPr lang="es-ES_tradnl" sz="2800" dirty="0"/>
              <a:t> </a:t>
            </a:r>
            <a:r>
              <a:rPr lang="es-ES_tradnl" sz="2800" dirty="0" err="1"/>
              <a:t>objections</a:t>
            </a:r>
            <a:r>
              <a:rPr lang="es-ES_tradnl" sz="2800" dirty="0"/>
              <a:t> </a:t>
            </a:r>
            <a:r>
              <a:rPr lang="es-ES_tradnl" sz="2800" dirty="0" err="1"/>
              <a:t>might</a:t>
            </a:r>
            <a:r>
              <a:rPr lang="es-ES_tradnl" sz="2800" dirty="0"/>
              <a:t> be </a:t>
            </a:r>
            <a:r>
              <a:rPr lang="es-ES_tradnl" sz="2800" dirty="0" err="1"/>
              <a:t>raised</a:t>
            </a:r>
            <a:r>
              <a:rPr lang="es-ES_tradnl" sz="2800" dirty="0"/>
              <a:t> </a:t>
            </a:r>
            <a:r>
              <a:rPr lang="es-ES_tradnl" sz="2800" dirty="0" err="1"/>
              <a:t>about</a:t>
            </a:r>
            <a:r>
              <a:rPr lang="es-ES_tradnl" sz="2800" dirty="0"/>
              <a:t> </a:t>
            </a:r>
            <a:r>
              <a:rPr lang="es-ES_tradnl" sz="2800" dirty="0" err="1"/>
              <a:t>this</a:t>
            </a:r>
            <a:r>
              <a:rPr lang="es-ES_tradnl" sz="2800" dirty="0"/>
              <a:t> </a:t>
            </a:r>
            <a:r>
              <a:rPr lang="es-ES_tradnl" sz="2800" dirty="0" err="1"/>
              <a:t>selection</a:t>
            </a:r>
            <a:r>
              <a:rPr lang="es-ES_tradnl" sz="2800" dirty="0"/>
              <a:t>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FDB599-59E4-DEDA-D712-1117A7AFE49D}"/>
              </a:ext>
            </a:extLst>
          </p:cNvPr>
          <p:cNvSpPr txBox="1"/>
          <p:nvPr/>
        </p:nvSpPr>
        <p:spPr>
          <a:xfrm>
            <a:off x="811670" y="647746"/>
            <a:ext cx="2003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 dirty="0"/>
              <a:t>Test Ranking</a:t>
            </a: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D830E72-2952-11C2-3865-9C6E9CCE7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490" y="1099434"/>
            <a:ext cx="548284" cy="523220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0E15FF0-0321-9C9F-8201-784E925F7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490" y="1533446"/>
            <a:ext cx="548284" cy="523220"/>
          </a:xfrm>
          <a:prstGeom prst="rect">
            <a:avLst/>
          </a:prstGeom>
        </p:spPr>
      </p:pic>
      <p:pic>
        <p:nvPicPr>
          <p:cNvPr id="24" name="Picture 23" descr="A picture containing clipart&#10;&#10;Description automatically generated">
            <a:extLst>
              <a:ext uri="{FF2B5EF4-FFF2-40B4-BE49-F238E27FC236}">
                <a16:creationId xmlns:a16="http://schemas.microsoft.com/office/drawing/2014/main" id="{E2AA4F4A-5C16-31F1-99A6-34A90FFA3A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490" y="5035541"/>
            <a:ext cx="462838" cy="437758"/>
          </a:xfrm>
          <a:prstGeom prst="rect">
            <a:avLst/>
          </a:prstGeom>
        </p:spPr>
      </p:pic>
      <p:pic>
        <p:nvPicPr>
          <p:cNvPr id="25" name="Picture 2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A6D2859-B52D-C3AD-F97F-D624BB0E8D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455" y="1985134"/>
            <a:ext cx="548284" cy="523220"/>
          </a:xfrm>
          <a:prstGeom prst="rect">
            <a:avLst/>
          </a:prstGeom>
        </p:spPr>
      </p:pic>
      <p:pic>
        <p:nvPicPr>
          <p:cNvPr id="26" name="Picture 2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3DC171F-085F-E80C-C478-197985133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455" y="2422052"/>
            <a:ext cx="548284" cy="523220"/>
          </a:xfrm>
          <a:prstGeom prst="rect">
            <a:avLst/>
          </a:prstGeom>
        </p:spPr>
      </p:pic>
      <p:pic>
        <p:nvPicPr>
          <p:cNvPr id="27" name="Picture 2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B2342B2-113B-46D6-117B-F6EE390EF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509" y="4518310"/>
            <a:ext cx="548284" cy="523220"/>
          </a:xfrm>
          <a:prstGeom prst="rect">
            <a:avLst/>
          </a:prstGeom>
        </p:spPr>
      </p:pic>
      <p:pic>
        <p:nvPicPr>
          <p:cNvPr id="14" name="Picture 1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CFB9C84-8102-A169-60DF-E452966C6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455" y="3724168"/>
            <a:ext cx="548284" cy="523220"/>
          </a:xfrm>
          <a:prstGeom prst="rect">
            <a:avLst/>
          </a:prstGeom>
        </p:spPr>
      </p:pic>
      <p:pic>
        <p:nvPicPr>
          <p:cNvPr id="28" name="Picture 27" descr="A picture containing clipart&#10;&#10;Description automatically generated">
            <a:extLst>
              <a:ext uri="{FF2B5EF4-FFF2-40B4-BE49-F238E27FC236}">
                <a16:creationId xmlns:a16="http://schemas.microsoft.com/office/drawing/2014/main" id="{306A75C0-1335-F720-2BC8-324165F17F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178" y="4183521"/>
            <a:ext cx="462838" cy="437758"/>
          </a:xfrm>
          <a:prstGeom prst="rect">
            <a:avLst/>
          </a:prstGeom>
        </p:spPr>
      </p:pic>
      <p:pic>
        <p:nvPicPr>
          <p:cNvPr id="29" name="Picture 28" descr="A picture containing clipart&#10;&#10;Description automatically generated">
            <a:extLst>
              <a:ext uri="{FF2B5EF4-FFF2-40B4-BE49-F238E27FC236}">
                <a16:creationId xmlns:a16="http://schemas.microsoft.com/office/drawing/2014/main" id="{3E12ECD6-9FE1-C7C8-3B16-BCE8DD268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5213" y="2886590"/>
            <a:ext cx="462838" cy="437758"/>
          </a:xfrm>
          <a:prstGeom prst="rect">
            <a:avLst/>
          </a:prstGeom>
        </p:spPr>
      </p:pic>
      <p:pic>
        <p:nvPicPr>
          <p:cNvPr id="30" name="Picture 29" descr="A picture containing clipart&#10;&#10;Description automatically generated">
            <a:extLst>
              <a:ext uri="{FF2B5EF4-FFF2-40B4-BE49-F238E27FC236}">
                <a16:creationId xmlns:a16="http://schemas.microsoft.com/office/drawing/2014/main" id="{BCFD7915-DFBD-0864-0181-F39959A00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9232" y="3356315"/>
            <a:ext cx="462838" cy="43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226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711A9-E2E6-0AB9-1C1C-3FC96A6EB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Brazilian</a:t>
            </a:r>
            <a:r>
              <a:rPr lang="es-ES_tradnl" dirty="0"/>
              <a:t> </a:t>
            </a:r>
            <a:r>
              <a:rPr lang="es-ES_tradnl" dirty="0" err="1"/>
              <a:t>Affirmative</a:t>
            </a:r>
            <a:r>
              <a:rPr lang="es-ES_tradnl" dirty="0"/>
              <a:t> </a:t>
            </a:r>
            <a:r>
              <a:rPr lang="es-ES_tradnl" dirty="0" err="1"/>
              <a:t>Action</a:t>
            </a:r>
            <a:r>
              <a:rPr lang="es-ES_tradnl" dirty="0"/>
              <a:t> Pros and </a:t>
            </a:r>
            <a:r>
              <a:rPr lang="es-ES_tradnl" dirty="0" err="1"/>
              <a:t>Cons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CCBD0-9304-1FD6-CDE6-583CD8963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b="1" dirty="0"/>
              <a:t>Good News: </a:t>
            </a:r>
          </a:p>
          <a:p>
            <a:r>
              <a:rPr lang="es-ES_tradnl" dirty="0"/>
              <a:t>New “</a:t>
            </a:r>
            <a:r>
              <a:rPr lang="es-ES_tradnl" dirty="0" err="1"/>
              <a:t>intersectional</a:t>
            </a:r>
            <a:r>
              <a:rPr lang="es-ES_tradnl" dirty="0"/>
              <a:t>” </a:t>
            </a:r>
            <a:r>
              <a:rPr lang="es-ES_tradnl" dirty="0" err="1"/>
              <a:t>categories</a:t>
            </a:r>
            <a:r>
              <a:rPr lang="es-ES_tradnl" dirty="0"/>
              <a:t> </a:t>
            </a:r>
            <a:r>
              <a:rPr lang="es-ES_tradnl" dirty="0" err="1"/>
              <a:t>form</a:t>
            </a:r>
            <a:r>
              <a:rPr lang="es-ES_tradnl" dirty="0"/>
              <a:t> a </a:t>
            </a:r>
            <a:r>
              <a:rPr lang="es-ES_tradnl" dirty="0" err="1"/>
              <a:t>hierarchy</a:t>
            </a:r>
            <a:r>
              <a:rPr lang="es-ES_tradnl" dirty="0"/>
              <a:t>. </a:t>
            </a:r>
          </a:p>
          <a:p>
            <a:r>
              <a:rPr lang="es-ES_tradnl" dirty="0" err="1"/>
              <a:t>Selection</a:t>
            </a:r>
            <a:r>
              <a:rPr lang="es-ES_tradnl" dirty="0"/>
              <a:t> </a:t>
            </a:r>
            <a:r>
              <a:rPr lang="es-ES_tradnl" dirty="0" err="1"/>
              <a:t>algorithm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simple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explain</a:t>
            </a:r>
            <a:r>
              <a:rPr lang="es-ES_tradnl" dirty="0"/>
              <a:t> and </a:t>
            </a:r>
            <a:r>
              <a:rPr lang="es-ES_tradnl" dirty="0" err="1"/>
              <a:t>implement</a:t>
            </a:r>
            <a:r>
              <a:rPr lang="es-ES_tradnl" dirty="0"/>
              <a:t>.</a:t>
            </a:r>
          </a:p>
          <a:p>
            <a:endParaRPr lang="es-ES_tradnl" b="1" dirty="0"/>
          </a:p>
          <a:p>
            <a:pPr marL="0" indent="0">
              <a:buNone/>
            </a:pPr>
            <a:r>
              <a:rPr lang="es-ES_tradnl" b="1" dirty="0" err="1"/>
              <a:t>Bad</a:t>
            </a:r>
            <a:r>
              <a:rPr lang="es-ES_tradnl" b="1" dirty="0"/>
              <a:t> News: </a:t>
            </a:r>
          </a:p>
          <a:p>
            <a:r>
              <a:rPr lang="es-ES_tradnl" dirty="0" err="1"/>
              <a:t>Policy</a:t>
            </a:r>
            <a:r>
              <a:rPr lang="es-ES_tradnl" dirty="0"/>
              <a:t> can </a:t>
            </a:r>
            <a:r>
              <a:rPr lang="es-ES_tradnl" dirty="0" err="1"/>
              <a:t>actually</a:t>
            </a:r>
            <a:r>
              <a:rPr lang="es-ES_tradnl" dirty="0"/>
              <a:t> </a:t>
            </a:r>
            <a:r>
              <a:rPr lang="es-ES_tradnl" dirty="0" err="1"/>
              <a:t>hurt</a:t>
            </a:r>
            <a:r>
              <a:rPr lang="es-ES_tradnl" dirty="0"/>
              <a:t> </a:t>
            </a:r>
            <a:r>
              <a:rPr lang="es-ES_tradnl" dirty="0" err="1"/>
              <a:t>minorities</a:t>
            </a:r>
            <a:r>
              <a:rPr lang="es-ES_tradnl" dirty="0"/>
              <a:t> and </a:t>
            </a:r>
            <a:r>
              <a:rPr lang="es-ES_tradnl" dirty="0" err="1"/>
              <a:t>low</a:t>
            </a:r>
            <a:r>
              <a:rPr lang="es-ES_tradnl" dirty="0"/>
              <a:t> </a:t>
            </a:r>
            <a:r>
              <a:rPr lang="es-ES_tradnl" dirty="0" err="1"/>
              <a:t>income</a:t>
            </a:r>
            <a:r>
              <a:rPr lang="es-ES_tradnl" dirty="0"/>
              <a:t> </a:t>
            </a:r>
            <a:r>
              <a:rPr lang="es-ES_tradnl" dirty="0" err="1"/>
              <a:t>students</a:t>
            </a:r>
            <a:r>
              <a:rPr lang="es-ES_tradnl" dirty="0"/>
              <a:t>!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b="1" dirty="0" err="1"/>
              <a:t>Additional</a:t>
            </a:r>
            <a:r>
              <a:rPr lang="es-ES_tradnl" b="1" dirty="0"/>
              <a:t> </a:t>
            </a:r>
            <a:r>
              <a:rPr lang="es-ES_tradnl" b="1" dirty="0" err="1"/>
              <a:t>Consideration</a:t>
            </a:r>
            <a:r>
              <a:rPr lang="es-ES_tradnl" b="1" dirty="0"/>
              <a:t>:</a:t>
            </a:r>
          </a:p>
          <a:p>
            <a:r>
              <a:rPr lang="es-ES_tradnl" dirty="0"/>
              <a:t>People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multiple</a:t>
            </a:r>
            <a:r>
              <a:rPr lang="es-ES_tradnl" dirty="0"/>
              <a:t> </a:t>
            </a:r>
            <a:r>
              <a:rPr lang="es-ES_tradnl" dirty="0" err="1"/>
              <a:t>disadvantages</a:t>
            </a:r>
            <a:r>
              <a:rPr lang="es-ES_tradnl" dirty="0"/>
              <a:t> </a:t>
            </a:r>
            <a:r>
              <a:rPr lang="es-ES_tradnl" dirty="0" err="1"/>
              <a:t>promoted</a:t>
            </a:r>
            <a:r>
              <a:rPr lang="es-ES_tradnl" dirty="0"/>
              <a:t> </a:t>
            </a:r>
            <a:r>
              <a:rPr lang="es-ES_tradnl" dirty="0" err="1"/>
              <a:t>over</a:t>
            </a:r>
            <a:r>
              <a:rPr lang="es-ES_tradnl" dirty="0"/>
              <a:t> </a:t>
            </a:r>
            <a:r>
              <a:rPr lang="es-ES_tradnl" dirty="0" err="1"/>
              <a:t>those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just</a:t>
            </a:r>
            <a:r>
              <a:rPr lang="es-ES_tradnl" dirty="0"/>
              <a:t> </a:t>
            </a:r>
            <a:r>
              <a:rPr lang="es-ES_tradnl" dirty="0" err="1"/>
              <a:t>one</a:t>
            </a:r>
            <a:r>
              <a:rPr lang="es-ES_tradnl" dirty="0"/>
              <a:t>. </a:t>
            </a:r>
            <a:r>
              <a:rPr lang="es-ES_tradnl" dirty="0" err="1"/>
              <a:t>This</a:t>
            </a:r>
            <a:r>
              <a:rPr lang="es-ES_tradnl" dirty="0"/>
              <a:t> </a:t>
            </a:r>
            <a:r>
              <a:rPr lang="es-ES_tradnl" dirty="0" err="1"/>
              <a:t>may</a:t>
            </a:r>
            <a:r>
              <a:rPr lang="es-ES_tradnl" dirty="0"/>
              <a:t> </a:t>
            </a:r>
            <a:r>
              <a:rPr lang="es-ES_tradnl" dirty="0" err="1"/>
              <a:t>result</a:t>
            </a:r>
            <a:r>
              <a:rPr lang="es-ES_tradnl" dirty="0"/>
              <a:t> in </a:t>
            </a:r>
            <a:r>
              <a:rPr lang="es-ES_tradnl" dirty="0" err="1"/>
              <a:t>admitting</a:t>
            </a:r>
            <a:r>
              <a:rPr lang="es-ES_tradnl" dirty="0"/>
              <a:t> </a:t>
            </a:r>
            <a:r>
              <a:rPr lang="es-ES_tradnl" dirty="0" err="1"/>
              <a:t>students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very</a:t>
            </a:r>
            <a:r>
              <a:rPr lang="es-ES_tradnl" dirty="0"/>
              <a:t> </a:t>
            </a:r>
            <a:r>
              <a:rPr lang="es-ES_tradnl" dirty="0" err="1"/>
              <a:t>low</a:t>
            </a:r>
            <a:r>
              <a:rPr lang="es-ES_tradnl" dirty="0"/>
              <a:t> </a:t>
            </a:r>
            <a:r>
              <a:rPr lang="es-ES_tradnl" dirty="0" err="1"/>
              <a:t>exam</a:t>
            </a:r>
            <a:r>
              <a:rPr lang="es-ES_tradnl" dirty="0"/>
              <a:t> scores.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2AACC-B5BC-0328-427D-EE70A514E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AB000B-810A-1477-0BBA-AC8AEDCBC03D}"/>
              </a:ext>
            </a:extLst>
          </p:cNvPr>
          <p:cNvSpPr txBox="1"/>
          <p:nvPr/>
        </p:nvSpPr>
        <p:spPr>
          <a:xfrm>
            <a:off x="3963180" y="3683655"/>
            <a:ext cx="6019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 dirty="0" err="1">
                <a:solidFill>
                  <a:schemeClr val="accent1"/>
                </a:solidFill>
              </a:rPr>
              <a:t>Not</a:t>
            </a:r>
            <a:r>
              <a:rPr lang="es-ES_tradnl" sz="2800" dirty="0">
                <a:solidFill>
                  <a:schemeClr val="accent1"/>
                </a:solidFill>
              </a:rPr>
              <a:t> “</a:t>
            </a:r>
            <a:r>
              <a:rPr lang="es-ES_tradnl" sz="2800" dirty="0" err="1">
                <a:solidFill>
                  <a:schemeClr val="accent1"/>
                </a:solidFill>
              </a:rPr>
              <a:t>privilege</a:t>
            </a:r>
            <a:r>
              <a:rPr lang="es-ES_tradnl" sz="2800" dirty="0">
                <a:solidFill>
                  <a:schemeClr val="accent1"/>
                </a:solidFill>
              </a:rPr>
              <a:t> </a:t>
            </a:r>
            <a:r>
              <a:rPr lang="es-ES_tradnl" sz="2800" dirty="0" err="1">
                <a:solidFill>
                  <a:schemeClr val="accent1"/>
                </a:solidFill>
              </a:rPr>
              <a:t>monotonic</a:t>
            </a:r>
            <a:r>
              <a:rPr lang="es-ES_tradnl" sz="2800" dirty="0">
                <a:solidFill>
                  <a:schemeClr val="accent1"/>
                </a:solidFill>
              </a:rPr>
              <a:t>” (</a:t>
            </a:r>
            <a:r>
              <a:rPr lang="es-ES_tradnl" sz="2800" dirty="0" err="1">
                <a:solidFill>
                  <a:schemeClr val="accent1"/>
                </a:solidFill>
              </a:rPr>
              <a:t>not</a:t>
            </a:r>
            <a:r>
              <a:rPr lang="es-ES_tradnl" sz="2800" dirty="0">
                <a:solidFill>
                  <a:schemeClr val="accent1"/>
                </a:solidFill>
              </a:rPr>
              <a:t> </a:t>
            </a:r>
            <a:r>
              <a:rPr lang="es-ES_tradnl" sz="2800" dirty="0" err="1">
                <a:solidFill>
                  <a:schemeClr val="accent1"/>
                </a:solidFill>
              </a:rPr>
              <a:t>truthful</a:t>
            </a:r>
            <a:r>
              <a:rPr lang="es-ES_tradnl" sz="2800" dirty="0">
                <a:solidFill>
                  <a:schemeClr val="accent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8671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2C940-95AB-4948-B4C5-DC5FD2167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921"/>
            <a:ext cx="10515600" cy="132556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CCF5A-5B21-3E41-8663-46073DBBD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6484"/>
            <a:ext cx="1113821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If categories form a hierarchy:  Simple</a:t>
            </a:r>
            <a:r>
              <a:rPr lang="en-US" b="1" dirty="0"/>
              <a:t> </a:t>
            </a:r>
            <a:r>
              <a:rPr lang="en-US" dirty="0"/>
              <a:t>algorithms </a:t>
            </a:r>
            <a:r>
              <a:rPr lang="en-US" b="1" dirty="0"/>
              <a:t>find a feasible selection</a:t>
            </a:r>
            <a:r>
              <a:rPr lang="en-US" dirty="0"/>
              <a:t> that </a:t>
            </a:r>
            <a:r>
              <a:rPr lang="en-US" b="1" dirty="0"/>
              <a:t>priority dominates </a:t>
            </a:r>
            <a:r>
              <a:rPr lang="en-US" dirty="0"/>
              <a:t>other feasible selections.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If categories do not form a hierarchy:</a:t>
            </a:r>
          </a:p>
          <a:p>
            <a:pPr marL="0" indent="0">
              <a:buNone/>
            </a:pPr>
            <a:r>
              <a:rPr lang="en-US" dirty="0"/>
              <a:t>Likely that no simple (polynomial time) algorithm can find a feasible selection. May not be a feasible selection that priority dominates all others.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Options: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a simple algorithm and hope it finds a feasible selection.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Generalized Top Down Processing.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other optimization-based algorithms.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13290-40CD-2845-BA48-93518E10F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4B4A51-7C76-C16B-933F-BB0D2D05E94B}"/>
              </a:ext>
            </a:extLst>
          </p:cNvPr>
          <p:cNvSpPr txBox="1"/>
          <p:nvPr/>
        </p:nvSpPr>
        <p:spPr>
          <a:xfrm>
            <a:off x="1330074" y="5686312"/>
            <a:ext cx="10690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 dirty="0" err="1">
                <a:solidFill>
                  <a:schemeClr val="accent1"/>
                </a:solidFill>
              </a:rPr>
              <a:t>Explainable</a:t>
            </a:r>
            <a:r>
              <a:rPr lang="es-ES_tradnl" sz="2800" dirty="0">
                <a:solidFill>
                  <a:schemeClr val="accent1"/>
                </a:solidFill>
              </a:rPr>
              <a:t>, </a:t>
            </a:r>
            <a:r>
              <a:rPr lang="es-ES_tradnl" sz="2800" dirty="0" err="1">
                <a:solidFill>
                  <a:schemeClr val="accent1"/>
                </a:solidFill>
              </a:rPr>
              <a:t>but</a:t>
            </a:r>
            <a:r>
              <a:rPr lang="es-ES_tradnl" sz="2800" dirty="0">
                <a:solidFill>
                  <a:schemeClr val="accent1"/>
                </a:solidFill>
              </a:rPr>
              <a:t> </a:t>
            </a:r>
            <a:r>
              <a:rPr lang="es-ES_tradnl" sz="2800" dirty="0" err="1">
                <a:solidFill>
                  <a:schemeClr val="accent1"/>
                </a:solidFill>
              </a:rPr>
              <a:t>may</a:t>
            </a:r>
            <a:r>
              <a:rPr lang="es-ES_tradnl" sz="2800" dirty="0">
                <a:solidFill>
                  <a:schemeClr val="accent1"/>
                </a:solidFill>
              </a:rPr>
              <a:t> be </a:t>
            </a:r>
            <a:r>
              <a:rPr lang="es-ES_tradnl" sz="2800" dirty="0" err="1">
                <a:solidFill>
                  <a:schemeClr val="accent1"/>
                </a:solidFill>
              </a:rPr>
              <a:t>slow</a:t>
            </a:r>
            <a:r>
              <a:rPr lang="es-ES_tradnl" sz="2800" dirty="0">
                <a:solidFill>
                  <a:schemeClr val="accent1"/>
                </a:solidFill>
              </a:rPr>
              <a:t>, and </a:t>
            </a:r>
            <a:r>
              <a:rPr lang="es-ES_tradnl" sz="2800" dirty="0" err="1">
                <a:solidFill>
                  <a:schemeClr val="accent1"/>
                </a:solidFill>
              </a:rPr>
              <a:t>may</a:t>
            </a:r>
            <a:r>
              <a:rPr lang="es-ES_tradnl" sz="2800" dirty="0">
                <a:solidFill>
                  <a:schemeClr val="accent1"/>
                </a:solidFill>
              </a:rPr>
              <a:t> </a:t>
            </a:r>
            <a:r>
              <a:rPr lang="es-ES_tradnl" sz="2800" dirty="0" err="1">
                <a:solidFill>
                  <a:schemeClr val="accent1"/>
                </a:solidFill>
              </a:rPr>
              <a:t>not</a:t>
            </a:r>
            <a:r>
              <a:rPr lang="es-ES_tradnl" sz="2800" dirty="0">
                <a:solidFill>
                  <a:schemeClr val="accent1"/>
                </a:solidFill>
              </a:rPr>
              <a:t> </a:t>
            </a:r>
            <a:r>
              <a:rPr lang="es-ES_tradnl" sz="2800" dirty="0" err="1">
                <a:solidFill>
                  <a:schemeClr val="accent1"/>
                </a:solidFill>
              </a:rPr>
              <a:t>maximize</a:t>
            </a:r>
            <a:r>
              <a:rPr lang="es-ES_tradnl" sz="2800" dirty="0">
                <a:solidFill>
                  <a:schemeClr val="accent1"/>
                </a:solidFill>
              </a:rPr>
              <a:t> </a:t>
            </a:r>
            <a:r>
              <a:rPr lang="es-ES_tradnl" sz="2800" dirty="0" err="1">
                <a:solidFill>
                  <a:schemeClr val="accent1"/>
                </a:solidFill>
              </a:rPr>
              <a:t>selected</a:t>
            </a:r>
            <a:r>
              <a:rPr lang="es-ES_tradnl" sz="2800" dirty="0">
                <a:solidFill>
                  <a:schemeClr val="accent1"/>
                </a:solidFill>
              </a:rPr>
              <a:t> </a:t>
            </a:r>
            <a:r>
              <a:rPr lang="es-ES_tradnl" sz="2800" dirty="0" err="1">
                <a:solidFill>
                  <a:schemeClr val="accent1"/>
                </a:solidFill>
              </a:rPr>
              <a:t>applicants</a:t>
            </a:r>
            <a:endParaRPr lang="es-ES_tradnl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485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A19BD-23D0-85AD-7E24-65CCC110F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Summary</a:t>
            </a:r>
            <a:r>
              <a:rPr lang="es-ES_tradnl" dirty="0"/>
              <a:t> </a:t>
            </a:r>
            <a:r>
              <a:rPr lang="es-ES_tradnl" dirty="0" err="1"/>
              <a:t>Part</a:t>
            </a:r>
            <a:r>
              <a:rPr lang="es-ES_tradnl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1B3D6-3CEC-C053-BFB4-352B6477D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92883" cy="4351338"/>
          </a:xfrm>
        </p:spPr>
        <p:txBody>
          <a:bodyPr/>
          <a:lstStyle/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 err="1"/>
              <a:t>Starting</a:t>
            </a:r>
            <a:r>
              <a:rPr lang="es-ES_tradnl" dirty="0"/>
              <a:t> </a:t>
            </a:r>
            <a:r>
              <a:rPr lang="es-ES_tradnl" dirty="0" err="1"/>
              <a:t>from</a:t>
            </a:r>
            <a:r>
              <a:rPr lang="es-ES_tradnl" dirty="0"/>
              <a:t> </a:t>
            </a:r>
            <a:r>
              <a:rPr lang="es-ES_tradnl" dirty="0" err="1"/>
              <a:t>categories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do </a:t>
            </a:r>
            <a:r>
              <a:rPr lang="es-ES_tradnl" dirty="0" err="1"/>
              <a:t>not</a:t>
            </a:r>
            <a:r>
              <a:rPr lang="es-ES_tradnl" dirty="0"/>
              <a:t> </a:t>
            </a:r>
            <a:r>
              <a:rPr lang="es-ES_tradnl" dirty="0" err="1"/>
              <a:t>form</a:t>
            </a:r>
            <a:r>
              <a:rPr lang="es-ES_tradnl" dirty="0"/>
              <a:t> a </a:t>
            </a:r>
            <a:r>
              <a:rPr lang="es-ES_tradnl" dirty="0" err="1"/>
              <a:t>hierarchy</a:t>
            </a:r>
            <a:r>
              <a:rPr lang="es-ES_tradnl" dirty="0"/>
              <a:t>, </a:t>
            </a:r>
            <a:r>
              <a:rPr lang="es-ES_tradnl" dirty="0" err="1"/>
              <a:t>it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dirty="0" err="1"/>
              <a:t>always</a:t>
            </a:r>
            <a:r>
              <a:rPr lang="es-ES_tradnl" dirty="0"/>
              <a:t> </a:t>
            </a:r>
            <a:r>
              <a:rPr lang="es-ES_tradnl" dirty="0" err="1"/>
              <a:t>possible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create</a:t>
            </a:r>
            <a:r>
              <a:rPr lang="es-ES_tradnl" dirty="0"/>
              <a:t> a </a:t>
            </a:r>
            <a:r>
              <a:rPr lang="es-ES_tradnl" dirty="0" err="1"/>
              <a:t>hierarchy</a:t>
            </a:r>
            <a:r>
              <a:rPr lang="es-ES_tradnl" dirty="0"/>
              <a:t> </a:t>
            </a:r>
            <a:r>
              <a:rPr lang="es-ES_tradnl" dirty="0" err="1"/>
              <a:t>by</a:t>
            </a:r>
            <a:r>
              <a:rPr lang="es-ES_tradnl" dirty="0"/>
              <a:t> </a:t>
            </a:r>
            <a:r>
              <a:rPr lang="es-ES_tradnl" dirty="0" err="1"/>
              <a:t>considering</a:t>
            </a:r>
            <a:r>
              <a:rPr lang="es-ES_tradnl" dirty="0"/>
              <a:t> </a:t>
            </a:r>
            <a:r>
              <a:rPr lang="es-ES_tradnl" dirty="0" err="1"/>
              <a:t>intersections</a:t>
            </a:r>
            <a:r>
              <a:rPr lang="es-ES_tradnl" dirty="0"/>
              <a:t>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categories</a:t>
            </a:r>
            <a:r>
              <a:rPr lang="es-ES_tradnl" dirty="0"/>
              <a:t>.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 err="1"/>
              <a:t>This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dirty="0" err="1"/>
              <a:t>what</a:t>
            </a:r>
            <a:r>
              <a:rPr lang="es-ES_tradnl" dirty="0"/>
              <a:t> </a:t>
            </a:r>
            <a:r>
              <a:rPr lang="es-ES_tradnl" dirty="0" err="1"/>
              <a:t>was</a:t>
            </a:r>
            <a:r>
              <a:rPr lang="es-ES_tradnl" dirty="0"/>
              <a:t> done in </a:t>
            </a:r>
            <a:r>
              <a:rPr lang="es-ES_tradnl" dirty="0" err="1"/>
              <a:t>Brazil</a:t>
            </a:r>
            <a:r>
              <a:rPr lang="es-ES_tradnl" dirty="0"/>
              <a:t>. 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 err="1"/>
              <a:t>This</a:t>
            </a:r>
            <a:r>
              <a:rPr lang="es-ES_tradnl" dirty="0"/>
              <a:t> </a:t>
            </a:r>
            <a:r>
              <a:rPr lang="es-ES_tradnl" dirty="0" err="1"/>
              <a:t>may</a:t>
            </a:r>
            <a:r>
              <a:rPr lang="es-ES_tradnl" dirty="0"/>
              <a:t> “</a:t>
            </a:r>
            <a:r>
              <a:rPr lang="es-ES_tradnl" dirty="0" err="1"/>
              <a:t>over-constrain</a:t>
            </a:r>
            <a:r>
              <a:rPr lang="es-ES_tradnl" dirty="0"/>
              <a:t>”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problem</a:t>
            </a:r>
            <a:r>
              <a:rPr lang="es-ES_tradnl" dirty="0"/>
              <a:t>, </a:t>
            </a:r>
            <a:r>
              <a:rPr lang="es-ES_tradnl" dirty="0" err="1"/>
              <a:t>resulting</a:t>
            </a:r>
            <a:r>
              <a:rPr lang="es-ES_tradnl" dirty="0"/>
              <a:t> in a </a:t>
            </a:r>
            <a:r>
              <a:rPr lang="es-ES_tradnl" dirty="0" err="1"/>
              <a:t>lower-priority</a:t>
            </a:r>
            <a:r>
              <a:rPr lang="es-ES_tradnl" dirty="0"/>
              <a:t> </a:t>
            </a:r>
            <a:r>
              <a:rPr lang="es-ES_tradnl" dirty="0" err="1"/>
              <a:t>selection</a:t>
            </a:r>
            <a:r>
              <a:rPr lang="es-ES_tradnl" dirty="0"/>
              <a:t> </a:t>
            </a:r>
            <a:r>
              <a:rPr lang="es-ES_tradnl" dirty="0" err="1"/>
              <a:t>than</a:t>
            </a:r>
            <a:r>
              <a:rPr lang="es-ES_tradnl" dirty="0"/>
              <a:t> </a:t>
            </a:r>
            <a:r>
              <a:rPr lang="es-ES_tradnl" dirty="0" err="1"/>
              <a:t>necessary</a:t>
            </a:r>
            <a:r>
              <a:rPr lang="es-ES_tradnl" dirty="0"/>
              <a:t>. </a:t>
            </a:r>
            <a:r>
              <a:rPr lang="es-ES_tradnl" dirty="0" err="1"/>
              <a:t>Also</a:t>
            </a:r>
            <a:r>
              <a:rPr lang="es-ES_tradnl" dirty="0"/>
              <a:t> </a:t>
            </a:r>
            <a:r>
              <a:rPr lang="es-ES_tradnl" dirty="0" err="1"/>
              <a:t>arguably</a:t>
            </a:r>
            <a:r>
              <a:rPr lang="es-ES_tradnl" dirty="0"/>
              <a:t> leads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unfair</a:t>
            </a:r>
            <a:r>
              <a:rPr lang="es-ES_tradnl" dirty="0"/>
              <a:t> </a:t>
            </a:r>
            <a:r>
              <a:rPr lang="es-ES_tradnl" dirty="0" err="1"/>
              <a:t>outcomes</a:t>
            </a:r>
            <a:r>
              <a:rPr lang="es-ES_tradnl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F4B2EA-9A92-EDB7-0207-0454301F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7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1D2A1-ED5A-A77A-43F4-0448DA23A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Brazilian</a:t>
            </a:r>
            <a:r>
              <a:rPr lang="es-ES_tradnl" dirty="0"/>
              <a:t> </a:t>
            </a:r>
            <a:r>
              <a:rPr lang="es-ES_tradnl" dirty="0" err="1"/>
              <a:t>University</a:t>
            </a:r>
            <a:r>
              <a:rPr lang="es-ES_tradnl" dirty="0"/>
              <a:t> </a:t>
            </a:r>
            <a:r>
              <a:rPr lang="es-ES_tradnl" dirty="0" err="1"/>
              <a:t>Admissions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B9738-49E4-0FA7-CC54-AF9AAFB5F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>
                <a:effectLst/>
              </a:rPr>
              <a:t>College Admission with Multidimensional Privileges: The Brazilian Affirmative Action Case </a:t>
            </a:r>
            <a:r>
              <a:rPr lang="en-US" dirty="0">
                <a:effectLst/>
              </a:rPr>
              <a:t>(</a:t>
            </a:r>
            <a:r>
              <a:rPr lang="en-US" dirty="0" err="1">
                <a:effectLst/>
              </a:rPr>
              <a:t>Aygun</a:t>
            </a:r>
            <a:r>
              <a:rPr lang="en-US" dirty="0">
                <a:effectLst/>
              </a:rPr>
              <a:t> and Bo.)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Priority: </a:t>
            </a:r>
            <a:r>
              <a:rPr lang="en-US" dirty="0"/>
              <a:t>score on national exam.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Minimum Quotas </a:t>
            </a:r>
            <a:r>
              <a:rPr lang="en-US" dirty="0"/>
              <a:t>(from 2012 law):</a:t>
            </a:r>
          </a:p>
          <a:p>
            <a:pPr marL="0" indent="0">
              <a:buNone/>
            </a:pPr>
            <a:r>
              <a:rPr lang="en-US" dirty="0"/>
              <a:t>At least 50% from public high schools.</a:t>
            </a:r>
          </a:p>
          <a:p>
            <a:pPr marL="0" indent="0">
              <a:buNone/>
            </a:pPr>
            <a:r>
              <a:rPr lang="en-US" dirty="0"/>
              <a:t>At least 25% from public high schools + low income.</a:t>
            </a:r>
          </a:p>
          <a:p>
            <a:pPr marL="0" indent="0">
              <a:buNone/>
            </a:pPr>
            <a:r>
              <a:rPr lang="en-US" dirty="0"/>
              <a:t>At least X% from public high schools + minority (African or native). </a:t>
            </a:r>
          </a:p>
          <a:p>
            <a:pPr marL="0" indent="0">
              <a:buNone/>
            </a:pPr>
            <a:r>
              <a:rPr lang="es-ES_tradnl" sz="2800" dirty="0"/>
              <a:t>(</a:t>
            </a:r>
            <a:r>
              <a:rPr lang="es-ES_tradnl" sz="2800" dirty="0" err="1"/>
              <a:t>Value</a:t>
            </a:r>
            <a:r>
              <a:rPr lang="es-ES_tradnl" sz="2800" dirty="0"/>
              <a:t> </a:t>
            </a:r>
            <a:r>
              <a:rPr lang="es-ES_tradnl" sz="2800" dirty="0" err="1"/>
              <a:t>of</a:t>
            </a:r>
            <a:r>
              <a:rPr lang="es-ES_tradnl" sz="2800" dirty="0"/>
              <a:t> X varies </a:t>
            </a:r>
            <a:r>
              <a:rPr lang="es-ES_tradnl" sz="2800" dirty="0" err="1"/>
              <a:t>by</a:t>
            </a:r>
            <a:r>
              <a:rPr lang="es-ES_tradnl" sz="2800" dirty="0"/>
              <a:t> </a:t>
            </a:r>
            <a:r>
              <a:rPr lang="es-ES_tradnl" sz="2800" dirty="0" err="1"/>
              <a:t>region</a:t>
            </a:r>
            <a:r>
              <a:rPr lang="es-ES_tradnl" sz="2800" dirty="0"/>
              <a:t>, </a:t>
            </a:r>
            <a:r>
              <a:rPr lang="es-ES_tradnl" sz="2800" dirty="0" err="1"/>
              <a:t>depends</a:t>
            </a:r>
            <a:r>
              <a:rPr lang="es-ES_tradnl" sz="2800" dirty="0"/>
              <a:t> </a:t>
            </a:r>
            <a:r>
              <a:rPr lang="es-ES_tradnl" sz="2800" dirty="0" err="1"/>
              <a:t>on</a:t>
            </a:r>
            <a:r>
              <a:rPr lang="es-ES_tradnl" sz="2800" dirty="0"/>
              <a:t> </a:t>
            </a:r>
            <a:r>
              <a:rPr lang="es-ES_tradnl" sz="2800" dirty="0" err="1"/>
              <a:t>prevalence</a:t>
            </a:r>
            <a:r>
              <a:rPr lang="es-ES_tradnl" sz="2800" dirty="0"/>
              <a:t> </a:t>
            </a:r>
            <a:r>
              <a:rPr lang="es-ES_tradnl" sz="2800" dirty="0" err="1"/>
              <a:t>of</a:t>
            </a:r>
            <a:r>
              <a:rPr lang="es-ES_tradnl" sz="2800" dirty="0"/>
              <a:t> </a:t>
            </a:r>
            <a:r>
              <a:rPr lang="es-ES_tradnl" sz="2800" dirty="0" err="1"/>
              <a:t>minorities</a:t>
            </a:r>
            <a:r>
              <a:rPr lang="es-ES_tradnl" sz="2800" dirty="0"/>
              <a:t>.)</a:t>
            </a:r>
          </a:p>
          <a:p>
            <a:pPr marL="0" indent="0">
              <a:buNone/>
            </a:pPr>
            <a:endParaRPr lang="en-US" i="1" dirty="0"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C1635-1D9C-4F73-6785-D2F223B4E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2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CCE2B-9B51-7A4E-87C0-FD669CFA1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Hierarchy (Example from HW)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BE3A2-04BC-C742-8C50-769473BF0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350" y="1545432"/>
            <a:ext cx="568642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Categories: 	All Applicants, </a:t>
            </a:r>
          </a:p>
          <a:p>
            <a:pPr marL="0" indent="0">
              <a:buNone/>
            </a:pPr>
            <a:r>
              <a:rPr lang="en-US" dirty="0"/>
              <a:t>		Women, Men, </a:t>
            </a:r>
          </a:p>
          <a:p>
            <a:pPr marL="0" indent="0">
              <a:buNone/>
            </a:pPr>
            <a:r>
              <a:rPr lang="en-US" dirty="0"/>
              <a:t>		Age 35+, Age 55+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03D034-58D0-7E42-A6DB-69216C0CC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2</a:t>
            </a:fld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FE2BE9D-26E6-5447-868D-5C7570E92CC9}"/>
              </a:ext>
            </a:extLst>
          </p:cNvPr>
          <p:cNvSpPr/>
          <p:nvPr/>
        </p:nvSpPr>
        <p:spPr>
          <a:xfrm>
            <a:off x="895350" y="3136183"/>
            <a:ext cx="5162550" cy="361473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dirty="0">
                <a:solidFill>
                  <a:schemeClr val="tx1"/>
                </a:solidFill>
              </a:rPr>
              <a:t>A</a:t>
            </a: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B503870-E38D-BF49-9A8C-E197A6383655}"/>
              </a:ext>
            </a:extLst>
          </p:cNvPr>
          <p:cNvSpPr/>
          <p:nvPr/>
        </p:nvSpPr>
        <p:spPr>
          <a:xfrm>
            <a:off x="1352550" y="3286995"/>
            <a:ext cx="1809750" cy="32623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dirty="0">
                <a:solidFill>
                  <a:schemeClr val="tx1"/>
                </a:solidFill>
              </a:rPr>
              <a:t>W</a:t>
            </a: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006F5DB-04B3-8A46-AC25-BF59BB99F813}"/>
              </a:ext>
            </a:extLst>
          </p:cNvPr>
          <p:cNvSpPr/>
          <p:nvPr/>
        </p:nvSpPr>
        <p:spPr>
          <a:xfrm>
            <a:off x="3857625" y="3286995"/>
            <a:ext cx="1809750" cy="32623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r>
              <a:rPr lang="en-US" sz="4200" dirty="0">
                <a:solidFill>
                  <a:schemeClr val="tx1"/>
                </a:solidFill>
              </a:rPr>
              <a:t>M</a:t>
            </a: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7091FDB-F6A5-184B-AEEE-9F4EAA85454A}"/>
              </a:ext>
            </a:extLst>
          </p:cNvPr>
          <p:cNvSpPr/>
          <p:nvPr/>
        </p:nvSpPr>
        <p:spPr>
          <a:xfrm>
            <a:off x="1571624" y="4295059"/>
            <a:ext cx="3881438" cy="2006599"/>
          </a:xfrm>
          <a:prstGeom prst="roundRect">
            <a:avLst/>
          </a:prstGeom>
          <a:solidFill>
            <a:schemeClr val="bg1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dirty="0">
                <a:solidFill>
                  <a:schemeClr val="tx1"/>
                </a:solidFill>
              </a:rPr>
              <a:t>35+</a:t>
            </a: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F93A347-23D8-484E-8647-44171F75FC43}"/>
              </a:ext>
            </a:extLst>
          </p:cNvPr>
          <p:cNvSpPr/>
          <p:nvPr/>
        </p:nvSpPr>
        <p:spPr>
          <a:xfrm>
            <a:off x="1931193" y="5154690"/>
            <a:ext cx="3162300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dirty="0">
                <a:solidFill>
                  <a:schemeClr val="tx1"/>
                </a:solidFill>
              </a:rPr>
              <a:t>55+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463A967-0048-6449-92ED-151758D24987}"/>
              </a:ext>
            </a:extLst>
          </p:cNvPr>
          <p:cNvSpPr txBox="1">
            <a:spLocks/>
          </p:cNvSpPr>
          <p:nvPr/>
        </p:nvSpPr>
        <p:spPr>
          <a:xfrm>
            <a:off x="6362700" y="1518156"/>
            <a:ext cx="61081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Categories: 	All Applicants,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		Women 35+, Women 55+,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		Men 35+, Men 55+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51D5E5B6-2C71-E948-8381-EBAAF763808F}"/>
              </a:ext>
            </a:extLst>
          </p:cNvPr>
          <p:cNvSpPr/>
          <p:nvPr/>
        </p:nvSpPr>
        <p:spPr>
          <a:xfrm>
            <a:off x="6642391" y="3106737"/>
            <a:ext cx="5162550" cy="361473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dirty="0">
                <a:solidFill>
                  <a:schemeClr val="tx1"/>
                </a:solidFill>
              </a:rPr>
              <a:t>A</a:t>
            </a: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9B6C798-36C7-1544-A56A-49C28FBA9648}"/>
              </a:ext>
            </a:extLst>
          </p:cNvPr>
          <p:cNvSpPr/>
          <p:nvPr/>
        </p:nvSpPr>
        <p:spPr>
          <a:xfrm>
            <a:off x="7099591" y="3257549"/>
            <a:ext cx="1809750" cy="32623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dirty="0">
                <a:solidFill>
                  <a:schemeClr val="tx1"/>
                </a:solidFill>
              </a:rPr>
              <a:t>W</a:t>
            </a: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961F35DE-C9D1-D844-8ABA-1A9A109DBA26}"/>
              </a:ext>
            </a:extLst>
          </p:cNvPr>
          <p:cNvSpPr/>
          <p:nvPr/>
        </p:nvSpPr>
        <p:spPr>
          <a:xfrm>
            <a:off x="9604666" y="3257549"/>
            <a:ext cx="1809750" cy="32623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r>
              <a:rPr lang="en-US" sz="4200" dirty="0">
                <a:solidFill>
                  <a:schemeClr val="tx1"/>
                </a:solidFill>
              </a:rPr>
              <a:t>M</a:t>
            </a: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7A392BDA-E786-C148-A21D-680B9C86EC9A}"/>
              </a:ext>
            </a:extLst>
          </p:cNvPr>
          <p:cNvSpPr/>
          <p:nvPr/>
        </p:nvSpPr>
        <p:spPr>
          <a:xfrm>
            <a:off x="7318665" y="4265613"/>
            <a:ext cx="1368135" cy="2006599"/>
          </a:xfrm>
          <a:prstGeom prst="roundRect">
            <a:avLst/>
          </a:prstGeom>
          <a:solidFill>
            <a:schemeClr val="bg1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dirty="0">
                <a:solidFill>
                  <a:schemeClr val="tx1"/>
                </a:solidFill>
              </a:rPr>
              <a:t>35+</a:t>
            </a: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62BC8B8D-78E3-DA4D-BC1A-FCDB38A83E4B}"/>
              </a:ext>
            </a:extLst>
          </p:cNvPr>
          <p:cNvSpPr/>
          <p:nvPr/>
        </p:nvSpPr>
        <p:spPr>
          <a:xfrm>
            <a:off x="7426036" y="5125244"/>
            <a:ext cx="1184564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dirty="0">
                <a:solidFill>
                  <a:schemeClr val="tx1"/>
                </a:solidFill>
              </a:rPr>
              <a:t>55+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7D7AA446-FE92-6E41-84E1-158784D66982}"/>
              </a:ext>
            </a:extLst>
          </p:cNvPr>
          <p:cNvSpPr/>
          <p:nvPr/>
        </p:nvSpPr>
        <p:spPr>
          <a:xfrm>
            <a:off x="9823740" y="4265613"/>
            <a:ext cx="1368135" cy="2006599"/>
          </a:xfrm>
          <a:prstGeom prst="roundRect">
            <a:avLst/>
          </a:prstGeom>
          <a:solidFill>
            <a:schemeClr val="bg1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dirty="0">
                <a:solidFill>
                  <a:schemeClr val="tx1"/>
                </a:solidFill>
              </a:rPr>
              <a:t>35+</a:t>
            </a: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66C6356C-745E-C84F-AC81-5AF28CB5936C}"/>
              </a:ext>
            </a:extLst>
          </p:cNvPr>
          <p:cNvSpPr/>
          <p:nvPr/>
        </p:nvSpPr>
        <p:spPr>
          <a:xfrm>
            <a:off x="9931111" y="5125244"/>
            <a:ext cx="1184564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dirty="0">
                <a:solidFill>
                  <a:schemeClr val="tx1"/>
                </a:solidFill>
              </a:rPr>
              <a:t>55+</a:t>
            </a:r>
          </a:p>
        </p:txBody>
      </p:sp>
      <p:pic>
        <p:nvPicPr>
          <p:cNvPr id="22" name="Picture 21" descr="A picture containing clipart&#10;&#10;Description automatically generated">
            <a:extLst>
              <a:ext uri="{FF2B5EF4-FFF2-40B4-BE49-F238E27FC236}">
                <a16:creationId xmlns:a16="http://schemas.microsoft.com/office/drawing/2014/main" id="{030D2A24-698E-E54E-8017-3D569D399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069" y="2056865"/>
            <a:ext cx="1023216" cy="972562"/>
          </a:xfrm>
          <a:prstGeom prst="rect">
            <a:avLst/>
          </a:prstGeom>
        </p:spPr>
      </p:pic>
      <p:pic>
        <p:nvPicPr>
          <p:cNvPr id="24" name="Picture 2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C5EBECB-1529-564D-B48D-34310B42C0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6723" y="1945413"/>
            <a:ext cx="11049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73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11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BC5C1-8E0C-C916-16AF-729FF53C6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5B9815D-7F8C-9565-32B6-1EA63D67132C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969584-4773-A84E-8391-EEC4BE76D61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F3F05E0-CF6E-1C91-E037-4F30ADBEE2A2}"/>
              </a:ext>
            </a:extLst>
          </p:cNvPr>
          <p:cNvSpPr/>
          <p:nvPr/>
        </p:nvSpPr>
        <p:spPr>
          <a:xfrm>
            <a:off x="203543" y="125415"/>
            <a:ext cx="4457236" cy="65960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    All Applicants</a:t>
            </a:r>
          </a:p>
          <a:p>
            <a:endParaRPr lang="en-US" sz="4200" dirty="0">
              <a:solidFill>
                <a:schemeClr val="tx1"/>
              </a:solidFill>
            </a:endParaRPr>
          </a:p>
          <a:p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69495F4-DB80-8C7F-BB22-B46E52E8DADE}"/>
              </a:ext>
            </a:extLst>
          </p:cNvPr>
          <p:cNvSpPr/>
          <p:nvPr/>
        </p:nvSpPr>
        <p:spPr>
          <a:xfrm>
            <a:off x="407086" y="907255"/>
            <a:ext cx="4052971" cy="5556173"/>
          </a:xfrm>
          <a:prstGeom prst="roundRect">
            <a:avLst/>
          </a:prstGeom>
          <a:solidFill>
            <a:schemeClr val="bg1"/>
          </a:solidFill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</a:t>
            </a:r>
          </a:p>
          <a:p>
            <a:endParaRPr lang="en-US" sz="4200" dirty="0">
              <a:solidFill>
                <a:schemeClr val="tx1"/>
              </a:solidFill>
            </a:endParaRPr>
          </a:p>
          <a:p>
            <a:endParaRPr lang="en-US" sz="4200" dirty="0">
              <a:solidFill>
                <a:schemeClr val="tx1"/>
              </a:solidFill>
            </a:endParaRPr>
          </a:p>
          <a:p>
            <a:endParaRPr lang="en-US" sz="4200" dirty="0">
              <a:solidFill>
                <a:schemeClr val="tx1"/>
              </a:solidFill>
            </a:endParaRPr>
          </a:p>
          <a:p>
            <a:endParaRPr lang="en-US" sz="4200" dirty="0">
              <a:solidFill>
                <a:schemeClr val="tx1"/>
              </a:solidFill>
            </a:endParaRPr>
          </a:p>
          <a:p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C86387F-D8B5-74CC-5688-C3CED77CF10F}"/>
              </a:ext>
            </a:extLst>
          </p:cNvPr>
          <p:cNvSpPr/>
          <p:nvPr/>
        </p:nvSpPr>
        <p:spPr>
          <a:xfrm>
            <a:off x="566141" y="2964104"/>
            <a:ext cx="3737799" cy="2006599"/>
          </a:xfrm>
          <a:prstGeom prst="roundRect">
            <a:avLst/>
          </a:prstGeom>
          <a:solidFill>
            <a:schemeClr val="bg2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+ </a:t>
            </a:r>
          </a:p>
          <a:p>
            <a:r>
              <a:rPr lang="en-US" sz="4200" dirty="0">
                <a:solidFill>
                  <a:schemeClr val="tx1"/>
                </a:solidFill>
              </a:rPr>
              <a:t>Low Income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439539A-55AB-4B3A-ABEE-7463ECC06E1F}"/>
              </a:ext>
            </a:extLst>
          </p:cNvPr>
          <p:cNvSpPr/>
          <p:nvPr/>
        </p:nvSpPr>
        <p:spPr>
          <a:xfrm>
            <a:off x="5549610" y="188943"/>
            <a:ext cx="6438846" cy="149551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dirty="0">
                <a:solidFill>
                  <a:schemeClr val="tx1"/>
                </a:solidFill>
              </a:rPr>
              <a:t>Not Public HS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A5809CDA-866E-2F4D-9487-EB49D108FC7A}"/>
              </a:ext>
            </a:extLst>
          </p:cNvPr>
          <p:cNvSpPr/>
          <p:nvPr/>
        </p:nvSpPr>
        <p:spPr>
          <a:xfrm>
            <a:off x="5552943" y="1836860"/>
            <a:ext cx="3241164" cy="2006599"/>
          </a:xfrm>
          <a:prstGeom prst="roundRect">
            <a:avLst/>
          </a:prstGeom>
          <a:solidFill>
            <a:schemeClr val="bg1"/>
          </a:solidFill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Low Inc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4C450AD-EA3D-0CCE-A241-C9EED6FFF72B}"/>
              </a:ext>
            </a:extLst>
          </p:cNvPr>
          <p:cNvSpPr/>
          <p:nvPr/>
        </p:nvSpPr>
        <p:spPr>
          <a:xfrm>
            <a:off x="3479192" y="1314452"/>
            <a:ext cx="534816" cy="5012451"/>
          </a:xfrm>
          <a:prstGeom prst="roundRect">
            <a:avLst/>
          </a:prstGeom>
          <a:solidFill>
            <a:schemeClr val="bg2"/>
          </a:solidFill>
          <a:ln w="603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00" dirty="0">
              <a:solidFill>
                <a:schemeClr val="tx1"/>
              </a:solidFill>
            </a:endParaRPr>
          </a:p>
          <a:p>
            <a:pPr algn="ctr"/>
            <a:r>
              <a:rPr lang="en-US" sz="4200" dirty="0">
                <a:solidFill>
                  <a:schemeClr val="tx1"/>
                </a:solidFill>
              </a:rPr>
              <a:t>Minority</a:t>
            </a:r>
          </a:p>
          <a:p>
            <a:pPr algn="ctr"/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F8ACAC49-3AD0-30AA-71E7-CE6A8627CF1C}"/>
              </a:ext>
            </a:extLst>
          </p:cNvPr>
          <p:cNvSpPr/>
          <p:nvPr/>
        </p:nvSpPr>
        <p:spPr>
          <a:xfrm>
            <a:off x="5588585" y="4030930"/>
            <a:ext cx="3205522" cy="200659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Low Income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7A8A5829-A6BF-FDD2-8D59-7E99FCB6D183}"/>
              </a:ext>
            </a:extLst>
          </p:cNvPr>
          <p:cNvSpPr/>
          <p:nvPr/>
        </p:nvSpPr>
        <p:spPr>
          <a:xfrm>
            <a:off x="8889174" y="4030929"/>
            <a:ext cx="3099283" cy="2006599"/>
          </a:xfrm>
          <a:prstGeom prst="roundRect">
            <a:avLst/>
          </a:prstGeom>
          <a:solidFill>
            <a:schemeClr val="accent3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Low Income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816BF783-742E-E4CD-F950-333F09DA5CC9}"/>
              </a:ext>
            </a:extLst>
          </p:cNvPr>
          <p:cNvSpPr/>
          <p:nvPr/>
        </p:nvSpPr>
        <p:spPr>
          <a:xfrm>
            <a:off x="8889174" y="1864918"/>
            <a:ext cx="3099282" cy="2006600"/>
          </a:xfrm>
          <a:prstGeom prst="roundRect">
            <a:avLst/>
          </a:prstGeom>
          <a:solidFill>
            <a:schemeClr val="bg2"/>
          </a:solidFill>
          <a:ln w="603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200" dirty="0">
              <a:solidFill>
                <a:schemeClr val="tx1"/>
              </a:solidFill>
            </a:endParaRPr>
          </a:p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Low Inc </a:t>
            </a:r>
          </a:p>
          <a:p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23" name="Right Arrow 22">
            <a:extLst>
              <a:ext uri="{FF2B5EF4-FFF2-40B4-BE49-F238E27FC236}">
                <a16:creationId xmlns:a16="http://schemas.microsoft.com/office/drawing/2014/main" id="{E1E6A823-ED9F-4344-D390-A74AAD3503C7}"/>
              </a:ext>
            </a:extLst>
          </p:cNvPr>
          <p:cNvSpPr/>
          <p:nvPr/>
        </p:nvSpPr>
        <p:spPr>
          <a:xfrm>
            <a:off x="4829065" y="2615613"/>
            <a:ext cx="619042" cy="90741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3572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9" grpId="0" animBg="1"/>
      <p:bldP spid="20" grpId="0" animBg="1"/>
      <p:bldP spid="21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88F739D5-C6CB-807C-8379-1215B0C961F8}"/>
              </a:ext>
            </a:extLst>
          </p:cNvPr>
          <p:cNvSpPr/>
          <p:nvPr/>
        </p:nvSpPr>
        <p:spPr>
          <a:xfrm>
            <a:off x="5549610" y="1847850"/>
            <a:ext cx="3241164" cy="2006599"/>
          </a:xfrm>
          <a:prstGeom prst="roundRect">
            <a:avLst/>
          </a:prstGeom>
          <a:solidFill>
            <a:schemeClr val="bg1"/>
          </a:solidFill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Low Inc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4E602092-8D72-582D-DC9B-3BFDDA0AEC25}"/>
              </a:ext>
            </a:extLst>
          </p:cNvPr>
          <p:cNvSpPr/>
          <p:nvPr/>
        </p:nvSpPr>
        <p:spPr>
          <a:xfrm>
            <a:off x="5585252" y="4041920"/>
            <a:ext cx="3205522" cy="200659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Low Income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ADEC9439-8762-5811-1BAE-3CD4D3F60ACD}"/>
              </a:ext>
            </a:extLst>
          </p:cNvPr>
          <p:cNvSpPr/>
          <p:nvPr/>
        </p:nvSpPr>
        <p:spPr>
          <a:xfrm>
            <a:off x="8885841" y="4041919"/>
            <a:ext cx="3099283" cy="2006599"/>
          </a:xfrm>
          <a:prstGeom prst="roundRect">
            <a:avLst/>
          </a:prstGeom>
          <a:solidFill>
            <a:schemeClr val="accent3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Low Income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C83F98E0-4063-E0F3-0339-06A293375F6A}"/>
              </a:ext>
            </a:extLst>
          </p:cNvPr>
          <p:cNvSpPr/>
          <p:nvPr/>
        </p:nvSpPr>
        <p:spPr>
          <a:xfrm>
            <a:off x="8885841" y="1875908"/>
            <a:ext cx="3099282" cy="2006600"/>
          </a:xfrm>
          <a:prstGeom prst="roundRect">
            <a:avLst/>
          </a:prstGeom>
          <a:solidFill>
            <a:schemeClr val="bg2"/>
          </a:solidFill>
          <a:ln w="603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200" dirty="0">
              <a:solidFill>
                <a:schemeClr val="tx1"/>
              </a:solidFill>
            </a:endParaRPr>
          </a:p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Low Inc </a:t>
            </a:r>
          </a:p>
          <a:p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21701E-33BF-1C48-901F-0E7DF5D39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920" y="343967"/>
            <a:ext cx="10515600" cy="1325563"/>
          </a:xfrm>
        </p:spPr>
        <p:txBody>
          <a:bodyPr/>
          <a:lstStyle/>
          <a:p>
            <a:r>
              <a:rPr lang="es-ES_tradnl" dirty="0" err="1"/>
              <a:t>Example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EC552-4E7F-C182-1BC7-01D46445B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920" y="1847850"/>
            <a:ext cx="4892956" cy="4351338"/>
          </a:xfrm>
        </p:spPr>
        <p:txBody>
          <a:bodyPr/>
          <a:lstStyle/>
          <a:p>
            <a:pPr marL="0" indent="0">
              <a:buNone/>
            </a:pPr>
            <a:r>
              <a:rPr lang="es-ES_tradnl" dirty="0" err="1"/>
              <a:t>For</a:t>
            </a:r>
            <a:r>
              <a:rPr lang="es-ES_tradnl" dirty="0"/>
              <a:t> a </a:t>
            </a:r>
            <a:r>
              <a:rPr lang="es-ES_tradnl" dirty="0" err="1"/>
              <a:t>program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80 </a:t>
            </a:r>
            <a:r>
              <a:rPr lang="es-ES_tradnl" dirty="0" err="1"/>
              <a:t>seats</a:t>
            </a:r>
            <a:r>
              <a:rPr lang="es-ES_tradnl" dirty="0"/>
              <a:t>, </a:t>
            </a:r>
          </a:p>
          <a:p>
            <a:pPr marL="0" indent="0">
              <a:buNone/>
            </a:pPr>
            <a:r>
              <a:rPr lang="es-ES_tradnl" dirty="0"/>
              <a:t>In a </a:t>
            </a:r>
            <a:r>
              <a:rPr lang="es-ES_tradnl" dirty="0" err="1"/>
              <a:t>region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25% </a:t>
            </a:r>
            <a:r>
              <a:rPr lang="es-ES_tradnl" dirty="0" err="1"/>
              <a:t>minorities</a:t>
            </a:r>
            <a:r>
              <a:rPr lang="es-ES_tradnl" dirty="0"/>
              <a:t>,</a:t>
            </a:r>
          </a:p>
          <a:p>
            <a:pPr marL="0" indent="0">
              <a:buNone/>
            </a:pPr>
            <a:r>
              <a:rPr lang="es-ES_tradnl" dirty="0" err="1"/>
              <a:t>Quotas</a:t>
            </a:r>
            <a:r>
              <a:rPr lang="es-ES_tradnl" dirty="0"/>
              <a:t> look as </a:t>
            </a:r>
            <a:r>
              <a:rPr lang="es-ES_tradnl" dirty="0" err="1"/>
              <a:t>follows</a:t>
            </a:r>
            <a:r>
              <a:rPr lang="es-ES_tradnl" dirty="0"/>
              <a:t>.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b="1" dirty="0" err="1"/>
              <a:t>Advantage</a:t>
            </a:r>
            <a:r>
              <a:rPr lang="es-ES_tradnl" b="1" dirty="0"/>
              <a:t>: </a:t>
            </a:r>
            <a:r>
              <a:rPr lang="es-ES_tradnl" dirty="0" err="1"/>
              <a:t>Selection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dirty="0" err="1"/>
              <a:t>easy</a:t>
            </a:r>
            <a:r>
              <a:rPr lang="es-ES_tradnl" dirty="0"/>
              <a:t>!</a:t>
            </a:r>
          </a:p>
          <a:p>
            <a:pPr marL="0" indent="0">
              <a:buNone/>
            </a:pPr>
            <a:r>
              <a:rPr lang="es-ES_tradnl" b="1" dirty="0" err="1"/>
              <a:t>Disadvantages</a:t>
            </a:r>
            <a:r>
              <a:rPr lang="es-ES_tradnl" b="1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51137-60B5-CC28-E763-E63FC7AF4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4</a:t>
            </a:fld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800DB8D-7364-12C1-1F97-9EF7A04D702F}"/>
              </a:ext>
            </a:extLst>
          </p:cNvPr>
          <p:cNvSpPr/>
          <p:nvPr/>
        </p:nvSpPr>
        <p:spPr>
          <a:xfrm>
            <a:off x="5549610" y="188943"/>
            <a:ext cx="6438846" cy="149551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200" dirty="0">
                <a:solidFill>
                  <a:schemeClr val="tx1"/>
                </a:solidFill>
              </a:rPr>
              <a:t>Not Public HS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1EA785-4C05-D194-64EB-BE393B69CB73}"/>
              </a:ext>
            </a:extLst>
          </p:cNvPr>
          <p:cNvSpPr txBox="1"/>
          <p:nvPr/>
        </p:nvSpPr>
        <p:spPr>
          <a:xfrm>
            <a:off x="5731156" y="603365"/>
            <a:ext cx="72968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40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825164-FEDB-699D-6BE0-E3139AD573EE}"/>
              </a:ext>
            </a:extLst>
          </p:cNvPr>
          <p:cNvSpPr txBox="1"/>
          <p:nvPr/>
        </p:nvSpPr>
        <p:spPr>
          <a:xfrm>
            <a:off x="7871139" y="1828941"/>
            <a:ext cx="72968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15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160BA4-2375-38CD-4DC8-5295AC33B4AC}"/>
              </a:ext>
            </a:extLst>
          </p:cNvPr>
          <p:cNvSpPr txBox="1"/>
          <p:nvPr/>
        </p:nvSpPr>
        <p:spPr>
          <a:xfrm>
            <a:off x="7871138" y="4030929"/>
            <a:ext cx="72968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15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6A900C-D01F-079A-E989-7E9CA88A6FDA}"/>
              </a:ext>
            </a:extLst>
          </p:cNvPr>
          <p:cNvSpPr txBox="1"/>
          <p:nvPr/>
        </p:nvSpPr>
        <p:spPr>
          <a:xfrm>
            <a:off x="11287812" y="1869695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E28BA0-0044-9AA0-DFE1-7A2A12F4ED15}"/>
              </a:ext>
            </a:extLst>
          </p:cNvPr>
          <p:cNvSpPr txBox="1"/>
          <p:nvPr/>
        </p:nvSpPr>
        <p:spPr>
          <a:xfrm>
            <a:off x="11263918" y="4001294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67034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711A9-E2E6-0AB9-1C1C-3FC96A6EB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Brazilian</a:t>
            </a:r>
            <a:r>
              <a:rPr lang="es-ES_tradnl" dirty="0"/>
              <a:t> </a:t>
            </a:r>
            <a:r>
              <a:rPr lang="es-ES_tradnl" dirty="0" err="1"/>
              <a:t>Affirmative</a:t>
            </a:r>
            <a:r>
              <a:rPr lang="es-ES_tradnl" dirty="0"/>
              <a:t> </a:t>
            </a:r>
            <a:r>
              <a:rPr lang="es-ES_tradnl" dirty="0" err="1"/>
              <a:t>Action</a:t>
            </a:r>
            <a:r>
              <a:rPr lang="es-ES_tradnl" dirty="0"/>
              <a:t> Pros and </a:t>
            </a:r>
            <a:r>
              <a:rPr lang="es-ES_tradnl" dirty="0" err="1"/>
              <a:t>Cons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CCBD0-9304-1FD6-CDE6-583CD8963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b="1" dirty="0"/>
              <a:t>Good News: </a:t>
            </a:r>
          </a:p>
          <a:p>
            <a:r>
              <a:rPr lang="es-ES_tradnl" dirty="0"/>
              <a:t>New “</a:t>
            </a:r>
            <a:r>
              <a:rPr lang="es-ES_tradnl" dirty="0" err="1"/>
              <a:t>intersectional</a:t>
            </a:r>
            <a:r>
              <a:rPr lang="es-ES_tradnl" dirty="0"/>
              <a:t>” </a:t>
            </a:r>
            <a:r>
              <a:rPr lang="es-ES_tradnl" dirty="0" err="1"/>
              <a:t>categories</a:t>
            </a:r>
            <a:r>
              <a:rPr lang="es-ES_tradnl" dirty="0"/>
              <a:t> </a:t>
            </a:r>
            <a:r>
              <a:rPr lang="es-ES_tradnl" dirty="0" err="1"/>
              <a:t>form</a:t>
            </a:r>
            <a:r>
              <a:rPr lang="es-ES_tradnl" dirty="0"/>
              <a:t> a </a:t>
            </a:r>
            <a:r>
              <a:rPr lang="es-ES_tradnl" dirty="0" err="1"/>
              <a:t>hierarchy</a:t>
            </a:r>
            <a:r>
              <a:rPr lang="es-ES_tradnl" dirty="0"/>
              <a:t>. </a:t>
            </a:r>
          </a:p>
          <a:p>
            <a:r>
              <a:rPr lang="es-ES_tradnl" dirty="0" err="1"/>
              <a:t>Selection</a:t>
            </a:r>
            <a:r>
              <a:rPr lang="es-ES_tradnl" dirty="0"/>
              <a:t> </a:t>
            </a:r>
            <a:r>
              <a:rPr lang="es-ES_tradnl" dirty="0" err="1"/>
              <a:t>algorithm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simple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explain</a:t>
            </a:r>
            <a:r>
              <a:rPr lang="es-ES_tradnl" dirty="0"/>
              <a:t> and </a:t>
            </a:r>
            <a:r>
              <a:rPr lang="es-ES_tradnl" dirty="0" err="1"/>
              <a:t>implement</a:t>
            </a:r>
            <a:r>
              <a:rPr lang="es-ES_tradnl" dirty="0"/>
              <a:t>.</a:t>
            </a:r>
          </a:p>
          <a:p>
            <a:endParaRPr lang="es-ES_tradnl" b="1" dirty="0"/>
          </a:p>
          <a:p>
            <a:pPr marL="0" indent="0">
              <a:buNone/>
            </a:pPr>
            <a:r>
              <a:rPr lang="es-ES_tradnl" b="1" dirty="0" err="1"/>
              <a:t>Bad</a:t>
            </a:r>
            <a:r>
              <a:rPr lang="es-ES_tradnl" b="1" dirty="0"/>
              <a:t> News: </a:t>
            </a:r>
          </a:p>
          <a:p>
            <a:r>
              <a:rPr lang="es-ES_tradnl" dirty="0" err="1"/>
              <a:t>Policy</a:t>
            </a:r>
            <a:r>
              <a:rPr lang="es-ES_tradnl" dirty="0"/>
              <a:t> can </a:t>
            </a:r>
            <a:r>
              <a:rPr lang="es-ES_tradnl" dirty="0" err="1"/>
              <a:t>actually</a:t>
            </a:r>
            <a:r>
              <a:rPr lang="es-ES_tradnl" dirty="0"/>
              <a:t> </a:t>
            </a:r>
            <a:r>
              <a:rPr lang="es-ES_tradnl" dirty="0" err="1"/>
              <a:t>hurt</a:t>
            </a:r>
            <a:r>
              <a:rPr lang="es-ES_tradnl" dirty="0"/>
              <a:t> </a:t>
            </a:r>
            <a:r>
              <a:rPr lang="es-ES_tradnl" dirty="0" err="1"/>
              <a:t>minorities</a:t>
            </a:r>
            <a:r>
              <a:rPr lang="es-ES_tradnl" dirty="0"/>
              <a:t> and </a:t>
            </a:r>
            <a:r>
              <a:rPr lang="es-ES_tradnl" dirty="0" err="1"/>
              <a:t>low</a:t>
            </a:r>
            <a:r>
              <a:rPr lang="es-ES_tradnl" dirty="0"/>
              <a:t> </a:t>
            </a:r>
            <a:r>
              <a:rPr lang="es-ES_tradnl" dirty="0" err="1"/>
              <a:t>income</a:t>
            </a:r>
            <a:r>
              <a:rPr lang="es-ES_tradnl" dirty="0"/>
              <a:t> </a:t>
            </a:r>
            <a:r>
              <a:rPr lang="es-ES_tradnl" dirty="0" err="1"/>
              <a:t>students</a:t>
            </a:r>
            <a:r>
              <a:rPr lang="es-ES_tradnl" dirty="0"/>
              <a:t>!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b="1" dirty="0" err="1"/>
              <a:t>Additional</a:t>
            </a:r>
            <a:r>
              <a:rPr lang="es-ES_tradnl" b="1" dirty="0"/>
              <a:t> </a:t>
            </a:r>
            <a:r>
              <a:rPr lang="es-ES_tradnl" b="1" dirty="0" err="1"/>
              <a:t>Consideration</a:t>
            </a:r>
            <a:r>
              <a:rPr lang="es-ES_tradnl" b="1" dirty="0"/>
              <a:t>:</a:t>
            </a:r>
          </a:p>
          <a:p>
            <a:r>
              <a:rPr lang="es-ES_tradnl" dirty="0"/>
              <a:t>People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multiple</a:t>
            </a:r>
            <a:r>
              <a:rPr lang="es-ES_tradnl" dirty="0"/>
              <a:t> </a:t>
            </a:r>
            <a:r>
              <a:rPr lang="es-ES_tradnl" dirty="0" err="1"/>
              <a:t>disadvantages</a:t>
            </a:r>
            <a:r>
              <a:rPr lang="es-ES_tradnl" dirty="0"/>
              <a:t> </a:t>
            </a:r>
            <a:r>
              <a:rPr lang="es-ES_tradnl" dirty="0" err="1"/>
              <a:t>promoted</a:t>
            </a:r>
            <a:r>
              <a:rPr lang="es-ES_tradnl" dirty="0"/>
              <a:t> </a:t>
            </a:r>
            <a:r>
              <a:rPr lang="es-ES_tradnl" dirty="0" err="1"/>
              <a:t>over</a:t>
            </a:r>
            <a:r>
              <a:rPr lang="es-ES_tradnl" dirty="0"/>
              <a:t> </a:t>
            </a:r>
            <a:r>
              <a:rPr lang="es-ES_tradnl" dirty="0" err="1"/>
              <a:t>those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just</a:t>
            </a:r>
            <a:r>
              <a:rPr lang="es-ES_tradnl" dirty="0"/>
              <a:t> </a:t>
            </a:r>
            <a:r>
              <a:rPr lang="es-ES_tradnl" dirty="0" err="1"/>
              <a:t>one</a:t>
            </a:r>
            <a:r>
              <a:rPr lang="es-ES_tradnl" dirty="0"/>
              <a:t>. </a:t>
            </a:r>
            <a:r>
              <a:rPr lang="es-ES_tradnl" dirty="0" err="1"/>
              <a:t>This</a:t>
            </a:r>
            <a:r>
              <a:rPr lang="es-ES_tradnl" dirty="0"/>
              <a:t> </a:t>
            </a:r>
            <a:r>
              <a:rPr lang="es-ES_tradnl" dirty="0" err="1"/>
              <a:t>may</a:t>
            </a:r>
            <a:r>
              <a:rPr lang="es-ES_tradnl" dirty="0"/>
              <a:t> </a:t>
            </a:r>
            <a:r>
              <a:rPr lang="es-ES_tradnl" dirty="0" err="1"/>
              <a:t>result</a:t>
            </a:r>
            <a:r>
              <a:rPr lang="es-ES_tradnl" dirty="0"/>
              <a:t> in </a:t>
            </a:r>
            <a:r>
              <a:rPr lang="es-ES_tradnl" dirty="0" err="1"/>
              <a:t>admitting</a:t>
            </a:r>
            <a:r>
              <a:rPr lang="es-ES_tradnl" dirty="0"/>
              <a:t> </a:t>
            </a:r>
            <a:r>
              <a:rPr lang="es-ES_tradnl" dirty="0" err="1"/>
              <a:t>students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very</a:t>
            </a:r>
            <a:r>
              <a:rPr lang="es-ES_tradnl" dirty="0"/>
              <a:t> </a:t>
            </a:r>
            <a:r>
              <a:rPr lang="es-ES_tradnl" dirty="0" err="1"/>
              <a:t>low</a:t>
            </a:r>
            <a:r>
              <a:rPr lang="es-ES_tradnl" dirty="0"/>
              <a:t> </a:t>
            </a:r>
            <a:r>
              <a:rPr lang="es-ES_tradnl" dirty="0" err="1"/>
              <a:t>exam</a:t>
            </a:r>
            <a:r>
              <a:rPr lang="es-ES_tradnl" dirty="0"/>
              <a:t> scores.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2AACC-B5BC-0328-427D-EE70A514E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AB000B-810A-1477-0BBA-AC8AEDCBC03D}"/>
              </a:ext>
            </a:extLst>
          </p:cNvPr>
          <p:cNvSpPr txBox="1"/>
          <p:nvPr/>
        </p:nvSpPr>
        <p:spPr>
          <a:xfrm>
            <a:off x="3963180" y="3683655"/>
            <a:ext cx="6019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 dirty="0" err="1">
                <a:solidFill>
                  <a:schemeClr val="accent1"/>
                </a:solidFill>
              </a:rPr>
              <a:t>Not</a:t>
            </a:r>
            <a:r>
              <a:rPr lang="es-ES_tradnl" sz="2800" dirty="0">
                <a:solidFill>
                  <a:schemeClr val="accent1"/>
                </a:solidFill>
              </a:rPr>
              <a:t> “</a:t>
            </a:r>
            <a:r>
              <a:rPr lang="es-ES_tradnl" sz="2800" dirty="0" err="1">
                <a:solidFill>
                  <a:schemeClr val="accent1"/>
                </a:solidFill>
              </a:rPr>
              <a:t>privilege</a:t>
            </a:r>
            <a:r>
              <a:rPr lang="es-ES_tradnl" sz="2800" dirty="0">
                <a:solidFill>
                  <a:schemeClr val="accent1"/>
                </a:solidFill>
              </a:rPr>
              <a:t> </a:t>
            </a:r>
            <a:r>
              <a:rPr lang="es-ES_tradnl" sz="2800" dirty="0" err="1">
                <a:solidFill>
                  <a:schemeClr val="accent1"/>
                </a:solidFill>
              </a:rPr>
              <a:t>monotonic</a:t>
            </a:r>
            <a:r>
              <a:rPr lang="es-ES_tradnl" sz="2800" dirty="0">
                <a:solidFill>
                  <a:schemeClr val="accent1"/>
                </a:solidFill>
              </a:rPr>
              <a:t>” (</a:t>
            </a:r>
            <a:r>
              <a:rPr lang="es-ES_tradnl" sz="2800" dirty="0" err="1">
                <a:solidFill>
                  <a:schemeClr val="accent1"/>
                </a:solidFill>
              </a:rPr>
              <a:t>not</a:t>
            </a:r>
            <a:r>
              <a:rPr lang="es-ES_tradnl" sz="2800" dirty="0">
                <a:solidFill>
                  <a:schemeClr val="accent1"/>
                </a:solidFill>
              </a:rPr>
              <a:t> </a:t>
            </a:r>
            <a:r>
              <a:rPr lang="es-ES_tradnl" sz="2800" dirty="0" err="1">
                <a:solidFill>
                  <a:schemeClr val="accent1"/>
                </a:solidFill>
              </a:rPr>
              <a:t>truthful</a:t>
            </a:r>
            <a:r>
              <a:rPr lang="es-ES_tradnl" sz="2800" dirty="0">
                <a:solidFill>
                  <a:schemeClr val="accent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6939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D7732297-769B-4078-0620-E89653C4B943}"/>
              </a:ext>
            </a:extLst>
          </p:cNvPr>
          <p:cNvSpPr/>
          <p:nvPr/>
        </p:nvSpPr>
        <p:spPr>
          <a:xfrm>
            <a:off x="7723486" y="4680284"/>
            <a:ext cx="3099283" cy="2006599"/>
          </a:xfrm>
          <a:prstGeom prst="roundRect">
            <a:avLst/>
          </a:prstGeom>
          <a:solidFill>
            <a:schemeClr val="accent3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Low Income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C617D9F-BD65-F182-742C-88EBCBD9BE46}"/>
              </a:ext>
            </a:extLst>
          </p:cNvPr>
          <p:cNvSpPr/>
          <p:nvPr/>
        </p:nvSpPr>
        <p:spPr>
          <a:xfrm>
            <a:off x="4422897" y="4680285"/>
            <a:ext cx="3205522" cy="200659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Low Income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26C07FF-D0A2-61C9-2118-33457447D505}"/>
              </a:ext>
            </a:extLst>
          </p:cNvPr>
          <p:cNvSpPr/>
          <p:nvPr/>
        </p:nvSpPr>
        <p:spPr>
          <a:xfrm>
            <a:off x="7723486" y="2514273"/>
            <a:ext cx="3099282" cy="2006600"/>
          </a:xfrm>
          <a:prstGeom prst="roundRect">
            <a:avLst/>
          </a:prstGeom>
          <a:solidFill>
            <a:schemeClr val="bg2"/>
          </a:solidFill>
          <a:ln w="603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200" dirty="0">
              <a:solidFill>
                <a:schemeClr val="tx1"/>
              </a:solidFill>
            </a:endParaRPr>
          </a:p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Low Inc </a:t>
            </a:r>
          </a:p>
          <a:p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ACCF934-0A9A-2AAC-76F2-917F527D0F86}"/>
              </a:ext>
            </a:extLst>
          </p:cNvPr>
          <p:cNvSpPr/>
          <p:nvPr/>
        </p:nvSpPr>
        <p:spPr>
          <a:xfrm>
            <a:off x="4387255" y="2486215"/>
            <a:ext cx="3241164" cy="2006599"/>
          </a:xfrm>
          <a:prstGeom prst="roundRect">
            <a:avLst/>
          </a:prstGeom>
          <a:solidFill>
            <a:schemeClr val="bg1"/>
          </a:solidFill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Low Inc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EC552-4E7F-C182-1BC7-01D46445B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7945" y="1330546"/>
            <a:ext cx="8741647" cy="1662558"/>
          </a:xfrm>
        </p:spPr>
        <p:txBody>
          <a:bodyPr/>
          <a:lstStyle/>
          <a:p>
            <a:pPr marL="0" indent="0">
              <a:buNone/>
            </a:pPr>
            <a:r>
              <a:rPr lang="es-ES_tradnl" dirty="0"/>
              <a:t>A </a:t>
            </a:r>
            <a:r>
              <a:rPr lang="es-ES_tradnl" dirty="0" err="1"/>
              <a:t>program</a:t>
            </a:r>
            <a:r>
              <a:rPr lang="es-ES_tradnl" dirty="0"/>
              <a:t> has 6 </a:t>
            </a:r>
            <a:r>
              <a:rPr lang="es-ES_tradnl" dirty="0" err="1"/>
              <a:t>seats</a:t>
            </a:r>
            <a:r>
              <a:rPr lang="es-ES_tradnl" dirty="0"/>
              <a:t> </a:t>
            </a:r>
            <a:r>
              <a:rPr lang="es-ES_tradnl" dirty="0" err="1"/>
              <a:t>reserved</a:t>
            </a:r>
            <a:r>
              <a:rPr lang="es-ES_tradnl" dirty="0"/>
              <a:t>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Public</a:t>
            </a:r>
            <a:r>
              <a:rPr lang="es-ES_tradnl" dirty="0"/>
              <a:t> HS </a:t>
            </a:r>
            <a:r>
              <a:rPr lang="es-ES_tradnl" dirty="0" err="1"/>
              <a:t>graduates</a:t>
            </a:r>
            <a:r>
              <a:rPr lang="es-ES_tradnl" dirty="0"/>
              <a:t>.</a:t>
            </a:r>
          </a:p>
          <a:p>
            <a:pPr marL="0" indent="0">
              <a:buNone/>
            </a:pPr>
            <a:r>
              <a:rPr lang="es-ES_tradnl" dirty="0"/>
              <a:t>3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these</a:t>
            </a:r>
            <a:r>
              <a:rPr lang="es-ES_tradnl" dirty="0"/>
              <a:t> are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low-income</a:t>
            </a:r>
            <a:r>
              <a:rPr lang="es-ES_tradnl" dirty="0"/>
              <a:t>, and 2 are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minorities</a:t>
            </a:r>
            <a:r>
              <a:rPr lang="es-ES_tradnl" dirty="0"/>
              <a:t>.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51137-60B5-CC28-E763-E63FC7AF4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6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825164-FEDB-699D-6BE0-E3139AD573EE}"/>
              </a:ext>
            </a:extLst>
          </p:cNvPr>
          <p:cNvSpPr txBox="1"/>
          <p:nvPr/>
        </p:nvSpPr>
        <p:spPr>
          <a:xfrm>
            <a:off x="6708784" y="2467306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160BA4-2375-38CD-4DC8-5295AC33B4AC}"/>
              </a:ext>
            </a:extLst>
          </p:cNvPr>
          <p:cNvSpPr txBox="1"/>
          <p:nvPr/>
        </p:nvSpPr>
        <p:spPr>
          <a:xfrm>
            <a:off x="6708783" y="4669294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6A900C-D01F-079A-E989-7E9CA88A6FDA}"/>
              </a:ext>
            </a:extLst>
          </p:cNvPr>
          <p:cNvSpPr txBox="1"/>
          <p:nvPr/>
        </p:nvSpPr>
        <p:spPr>
          <a:xfrm>
            <a:off x="10125457" y="2508060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E28BA0-0044-9AA0-DFE1-7A2A12F4ED15}"/>
              </a:ext>
            </a:extLst>
          </p:cNvPr>
          <p:cNvSpPr txBox="1"/>
          <p:nvPr/>
        </p:nvSpPr>
        <p:spPr>
          <a:xfrm>
            <a:off x="10101563" y="4639659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95321B-0852-C542-DB5D-D28F55CE2F03}"/>
              </a:ext>
            </a:extLst>
          </p:cNvPr>
          <p:cNvSpPr txBox="1"/>
          <p:nvPr/>
        </p:nvSpPr>
        <p:spPr>
          <a:xfrm>
            <a:off x="853651" y="2320270"/>
            <a:ext cx="17967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_tradnl" sz="2800" dirty="0"/>
              <a:t>PL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PM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PL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PM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PL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PML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FDB599-59E4-DEDA-D712-1117A7AFE49D}"/>
              </a:ext>
            </a:extLst>
          </p:cNvPr>
          <p:cNvSpPr txBox="1"/>
          <p:nvPr/>
        </p:nvSpPr>
        <p:spPr>
          <a:xfrm>
            <a:off x="838200" y="1797050"/>
            <a:ext cx="2003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 dirty="0"/>
              <a:t>Test Ranking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C49CD8-FAD3-FA82-BFE1-43992910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719"/>
            <a:ext cx="10515600" cy="1325563"/>
          </a:xfrm>
        </p:spPr>
        <p:txBody>
          <a:bodyPr/>
          <a:lstStyle/>
          <a:p>
            <a:r>
              <a:rPr lang="es-ES_tradnl" dirty="0"/>
              <a:t>HW </a:t>
            </a:r>
            <a:r>
              <a:rPr lang="es-ES_tradnl" dirty="0" err="1"/>
              <a:t>Question</a:t>
            </a:r>
            <a:r>
              <a:rPr lang="es-ES_tradnl" dirty="0"/>
              <a:t>: </a:t>
            </a:r>
            <a:r>
              <a:rPr lang="es-ES_tradnl" dirty="0" err="1"/>
              <a:t>Brazilian</a:t>
            </a:r>
            <a:r>
              <a:rPr lang="es-ES_tradnl" dirty="0"/>
              <a:t> </a:t>
            </a:r>
            <a:r>
              <a:rPr lang="es-ES_tradnl" dirty="0" err="1"/>
              <a:t>Affirmative</a:t>
            </a:r>
            <a:r>
              <a:rPr lang="es-ES_tradnl" dirty="0"/>
              <a:t> </a:t>
            </a:r>
            <a:r>
              <a:rPr lang="es-ES_tradnl" dirty="0" err="1"/>
              <a:t>Action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70311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D7732297-769B-4078-0620-E89653C4B943}"/>
              </a:ext>
            </a:extLst>
          </p:cNvPr>
          <p:cNvSpPr/>
          <p:nvPr/>
        </p:nvSpPr>
        <p:spPr>
          <a:xfrm>
            <a:off x="7696956" y="3530980"/>
            <a:ext cx="3099283" cy="2006599"/>
          </a:xfrm>
          <a:prstGeom prst="roundRect">
            <a:avLst/>
          </a:prstGeom>
          <a:solidFill>
            <a:schemeClr val="accent3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Low Income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C617D9F-BD65-F182-742C-88EBCBD9BE46}"/>
              </a:ext>
            </a:extLst>
          </p:cNvPr>
          <p:cNvSpPr/>
          <p:nvPr/>
        </p:nvSpPr>
        <p:spPr>
          <a:xfrm>
            <a:off x="4396367" y="3530981"/>
            <a:ext cx="3205522" cy="200659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Low Income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26C07FF-D0A2-61C9-2118-33457447D505}"/>
              </a:ext>
            </a:extLst>
          </p:cNvPr>
          <p:cNvSpPr/>
          <p:nvPr/>
        </p:nvSpPr>
        <p:spPr>
          <a:xfrm>
            <a:off x="7696956" y="1364969"/>
            <a:ext cx="3099282" cy="2006600"/>
          </a:xfrm>
          <a:prstGeom prst="roundRect">
            <a:avLst/>
          </a:prstGeom>
          <a:solidFill>
            <a:schemeClr val="bg2"/>
          </a:solidFill>
          <a:ln w="603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200" dirty="0">
              <a:solidFill>
                <a:schemeClr val="tx1"/>
              </a:solidFill>
            </a:endParaRPr>
          </a:p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Low Inc </a:t>
            </a:r>
          </a:p>
          <a:p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ACCF934-0A9A-2AAC-76F2-917F527D0F86}"/>
              </a:ext>
            </a:extLst>
          </p:cNvPr>
          <p:cNvSpPr/>
          <p:nvPr/>
        </p:nvSpPr>
        <p:spPr>
          <a:xfrm>
            <a:off x="4360725" y="1336911"/>
            <a:ext cx="3241164" cy="2006599"/>
          </a:xfrm>
          <a:prstGeom prst="roundRect">
            <a:avLst/>
          </a:prstGeom>
          <a:solidFill>
            <a:schemeClr val="bg1"/>
          </a:solidFill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Low Inc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EC552-4E7F-C182-1BC7-01D46445B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1415" y="181242"/>
            <a:ext cx="8741647" cy="1662558"/>
          </a:xfrm>
        </p:spPr>
        <p:txBody>
          <a:bodyPr/>
          <a:lstStyle/>
          <a:p>
            <a:pPr marL="0" indent="0">
              <a:buNone/>
            </a:pPr>
            <a:r>
              <a:rPr lang="es-ES_tradnl" dirty="0"/>
              <a:t>A </a:t>
            </a:r>
            <a:r>
              <a:rPr lang="es-ES_tradnl" dirty="0" err="1"/>
              <a:t>program</a:t>
            </a:r>
            <a:r>
              <a:rPr lang="es-ES_tradnl" dirty="0"/>
              <a:t> has 6 </a:t>
            </a:r>
            <a:r>
              <a:rPr lang="es-ES_tradnl" dirty="0" err="1"/>
              <a:t>seats</a:t>
            </a:r>
            <a:r>
              <a:rPr lang="es-ES_tradnl" dirty="0"/>
              <a:t> </a:t>
            </a:r>
            <a:r>
              <a:rPr lang="es-ES_tradnl" dirty="0" err="1"/>
              <a:t>reserved</a:t>
            </a:r>
            <a:r>
              <a:rPr lang="es-ES_tradnl" dirty="0"/>
              <a:t>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Public</a:t>
            </a:r>
            <a:r>
              <a:rPr lang="es-ES_tradnl" dirty="0"/>
              <a:t> HS </a:t>
            </a:r>
            <a:r>
              <a:rPr lang="es-ES_tradnl" dirty="0" err="1"/>
              <a:t>graduates</a:t>
            </a:r>
            <a:r>
              <a:rPr lang="es-ES_tradnl" dirty="0"/>
              <a:t>.</a:t>
            </a:r>
          </a:p>
          <a:p>
            <a:pPr marL="0" indent="0">
              <a:buNone/>
            </a:pPr>
            <a:r>
              <a:rPr lang="es-ES_tradnl" dirty="0"/>
              <a:t>3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these</a:t>
            </a:r>
            <a:r>
              <a:rPr lang="es-ES_tradnl" dirty="0"/>
              <a:t> are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low-income</a:t>
            </a:r>
            <a:r>
              <a:rPr lang="es-ES_tradnl" dirty="0"/>
              <a:t>, and 2 are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minorities</a:t>
            </a:r>
            <a:r>
              <a:rPr lang="es-ES_tradnl" dirty="0"/>
              <a:t>.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51137-60B5-CC28-E763-E63FC7AF4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7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825164-FEDB-699D-6BE0-E3139AD573EE}"/>
              </a:ext>
            </a:extLst>
          </p:cNvPr>
          <p:cNvSpPr txBox="1"/>
          <p:nvPr/>
        </p:nvSpPr>
        <p:spPr>
          <a:xfrm>
            <a:off x="6682254" y="1318002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160BA4-2375-38CD-4DC8-5295AC33B4AC}"/>
              </a:ext>
            </a:extLst>
          </p:cNvPr>
          <p:cNvSpPr txBox="1"/>
          <p:nvPr/>
        </p:nvSpPr>
        <p:spPr>
          <a:xfrm>
            <a:off x="6682253" y="3519990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6A900C-D01F-079A-E989-7E9CA88A6FDA}"/>
              </a:ext>
            </a:extLst>
          </p:cNvPr>
          <p:cNvSpPr txBox="1"/>
          <p:nvPr/>
        </p:nvSpPr>
        <p:spPr>
          <a:xfrm>
            <a:off x="10098927" y="1358756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E28BA0-0044-9AA0-DFE1-7A2A12F4ED15}"/>
              </a:ext>
            </a:extLst>
          </p:cNvPr>
          <p:cNvSpPr txBox="1"/>
          <p:nvPr/>
        </p:nvSpPr>
        <p:spPr>
          <a:xfrm>
            <a:off x="10075033" y="3490355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95321B-0852-C542-DB5D-D28F55CE2F03}"/>
              </a:ext>
            </a:extLst>
          </p:cNvPr>
          <p:cNvSpPr txBox="1"/>
          <p:nvPr/>
        </p:nvSpPr>
        <p:spPr>
          <a:xfrm>
            <a:off x="827121" y="1170966"/>
            <a:ext cx="17967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_tradnl" sz="2800" dirty="0"/>
              <a:t>PL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PM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PL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PM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PL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PML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E5CE8D9-F8F7-3949-F1ED-49088874C346}"/>
              </a:ext>
            </a:extLst>
          </p:cNvPr>
          <p:cNvSpPr txBox="1"/>
          <p:nvPr/>
        </p:nvSpPr>
        <p:spPr>
          <a:xfrm>
            <a:off x="838200" y="5801791"/>
            <a:ext cx="8547917" cy="954107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_tradnl" sz="2800" dirty="0"/>
              <a:t>Who </a:t>
            </a:r>
            <a:r>
              <a:rPr lang="es-ES_tradnl" sz="2800" dirty="0" err="1"/>
              <a:t>is</a:t>
            </a:r>
            <a:r>
              <a:rPr lang="es-ES_tradnl" sz="2800" dirty="0"/>
              <a:t> </a:t>
            </a:r>
            <a:r>
              <a:rPr lang="es-ES_tradnl" sz="2800" dirty="0" err="1"/>
              <a:t>chosen</a:t>
            </a:r>
            <a:r>
              <a:rPr lang="es-ES_tradnl" sz="2800" dirty="0"/>
              <a:t> </a:t>
            </a:r>
            <a:r>
              <a:rPr lang="es-ES_tradnl" sz="2800" dirty="0" err="1"/>
              <a:t>by</a:t>
            </a:r>
            <a:r>
              <a:rPr lang="es-ES_tradnl" sz="2800" dirty="0"/>
              <a:t> </a:t>
            </a:r>
            <a:r>
              <a:rPr lang="es-ES_tradnl" sz="2800" dirty="0" err="1"/>
              <a:t>the</a:t>
            </a:r>
            <a:r>
              <a:rPr lang="es-ES_tradnl" sz="2800" dirty="0"/>
              <a:t> </a:t>
            </a:r>
            <a:r>
              <a:rPr lang="es-ES_tradnl" sz="2800" dirty="0" err="1"/>
              <a:t>Brazilian</a:t>
            </a:r>
            <a:r>
              <a:rPr lang="es-ES_tradnl" sz="2800" dirty="0"/>
              <a:t> </a:t>
            </a:r>
            <a:r>
              <a:rPr lang="es-ES_tradnl" sz="2800" dirty="0" err="1"/>
              <a:t>Algorithm</a:t>
            </a:r>
            <a:r>
              <a:rPr lang="es-ES_tradnl" sz="28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800" dirty="0" err="1"/>
              <a:t>What</a:t>
            </a:r>
            <a:r>
              <a:rPr lang="es-ES_tradnl" sz="2800" dirty="0"/>
              <a:t> </a:t>
            </a:r>
            <a:r>
              <a:rPr lang="es-ES_tradnl" sz="2800" dirty="0" err="1"/>
              <a:t>objections</a:t>
            </a:r>
            <a:r>
              <a:rPr lang="es-ES_tradnl" sz="2800" dirty="0"/>
              <a:t> </a:t>
            </a:r>
            <a:r>
              <a:rPr lang="es-ES_tradnl" sz="2800" dirty="0" err="1"/>
              <a:t>might</a:t>
            </a:r>
            <a:r>
              <a:rPr lang="es-ES_tradnl" sz="2800" dirty="0"/>
              <a:t> be </a:t>
            </a:r>
            <a:r>
              <a:rPr lang="es-ES_tradnl" sz="2800" dirty="0" err="1"/>
              <a:t>raised</a:t>
            </a:r>
            <a:r>
              <a:rPr lang="es-ES_tradnl" sz="2800" dirty="0"/>
              <a:t> </a:t>
            </a:r>
            <a:r>
              <a:rPr lang="es-ES_tradnl" sz="2800" dirty="0" err="1"/>
              <a:t>about</a:t>
            </a:r>
            <a:r>
              <a:rPr lang="es-ES_tradnl" sz="2800" dirty="0"/>
              <a:t> </a:t>
            </a:r>
            <a:r>
              <a:rPr lang="es-ES_tradnl" sz="2800" dirty="0" err="1"/>
              <a:t>this</a:t>
            </a:r>
            <a:r>
              <a:rPr lang="es-ES_tradnl" sz="2800" dirty="0"/>
              <a:t> </a:t>
            </a:r>
            <a:r>
              <a:rPr lang="es-ES_tradnl" sz="2800" dirty="0" err="1"/>
              <a:t>selection</a:t>
            </a:r>
            <a:r>
              <a:rPr lang="es-ES_tradnl" sz="2800" dirty="0"/>
              <a:t>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FDB599-59E4-DEDA-D712-1117A7AFE49D}"/>
              </a:ext>
            </a:extLst>
          </p:cNvPr>
          <p:cNvSpPr txBox="1"/>
          <p:nvPr/>
        </p:nvSpPr>
        <p:spPr>
          <a:xfrm>
            <a:off x="811670" y="647746"/>
            <a:ext cx="2003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 dirty="0"/>
              <a:t>Test Ranking</a:t>
            </a: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D830E72-2952-11C2-3865-9C6E9CCE7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490" y="1099434"/>
            <a:ext cx="548284" cy="523220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0E15FF0-0321-9C9F-8201-784E925F7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490" y="1533446"/>
            <a:ext cx="548284" cy="523220"/>
          </a:xfrm>
          <a:prstGeom prst="rect">
            <a:avLst/>
          </a:prstGeom>
        </p:spPr>
      </p:pic>
      <p:pic>
        <p:nvPicPr>
          <p:cNvPr id="24" name="Picture 23" descr="A picture containing clipart&#10;&#10;Description automatically generated">
            <a:extLst>
              <a:ext uri="{FF2B5EF4-FFF2-40B4-BE49-F238E27FC236}">
                <a16:creationId xmlns:a16="http://schemas.microsoft.com/office/drawing/2014/main" id="{E2AA4F4A-5C16-31F1-99A6-34A90FFA3A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490" y="5035541"/>
            <a:ext cx="462838" cy="437758"/>
          </a:xfrm>
          <a:prstGeom prst="rect">
            <a:avLst/>
          </a:prstGeom>
        </p:spPr>
      </p:pic>
      <p:pic>
        <p:nvPicPr>
          <p:cNvPr id="25" name="Picture 2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A6D2859-B52D-C3AD-F97F-D624BB0E8D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455" y="1985134"/>
            <a:ext cx="548284" cy="523220"/>
          </a:xfrm>
          <a:prstGeom prst="rect">
            <a:avLst/>
          </a:prstGeom>
        </p:spPr>
      </p:pic>
      <p:pic>
        <p:nvPicPr>
          <p:cNvPr id="26" name="Picture 2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3DC171F-085F-E80C-C478-197985133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455" y="2422052"/>
            <a:ext cx="548284" cy="523220"/>
          </a:xfrm>
          <a:prstGeom prst="rect">
            <a:avLst/>
          </a:prstGeom>
        </p:spPr>
      </p:pic>
      <p:pic>
        <p:nvPicPr>
          <p:cNvPr id="27" name="Picture 2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B2342B2-113B-46D6-117B-F6EE390EF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509" y="4518310"/>
            <a:ext cx="548284" cy="523220"/>
          </a:xfrm>
          <a:prstGeom prst="rect">
            <a:avLst/>
          </a:prstGeom>
        </p:spPr>
      </p:pic>
      <p:pic>
        <p:nvPicPr>
          <p:cNvPr id="14" name="Picture 1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CFB9C84-8102-A169-60DF-E452966C6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455" y="3724168"/>
            <a:ext cx="548284" cy="523220"/>
          </a:xfrm>
          <a:prstGeom prst="rect">
            <a:avLst/>
          </a:prstGeom>
        </p:spPr>
      </p:pic>
      <p:pic>
        <p:nvPicPr>
          <p:cNvPr id="28" name="Picture 27" descr="A picture containing clipart&#10;&#10;Description automatically generated">
            <a:extLst>
              <a:ext uri="{FF2B5EF4-FFF2-40B4-BE49-F238E27FC236}">
                <a16:creationId xmlns:a16="http://schemas.microsoft.com/office/drawing/2014/main" id="{306A75C0-1335-F720-2BC8-324165F17F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178" y="4183521"/>
            <a:ext cx="462838" cy="437758"/>
          </a:xfrm>
          <a:prstGeom prst="rect">
            <a:avLst/>
          </a:prstGeom>
        </p:spPr>
      </p:pic>
      <p:pic>
        <p:nvPicPr>
          <p:cNvPr id="29" name="Picture 28" descr="A picture containing clipart&#10;&#10;Description automatically generated">
            <a:extLst>
              <a:ext uri="{FF2B5EF4-FFF2-40B4-BE49-F238E27FC236}">
                <a16:creationId xmlns:a16="http://schemas.microsoft.com/office/drawing/2014/main" id="{3E12ECD6-9FE1-C7C8-3B16-BCE8DD268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5213" y="2886590"/>
            <a:ext cx="462838" cy="437758"/>
          </a:xfrm>
          <a:prstGeom prst="rect">
            <a:avLst/>
          </a:prstGeom>
        </p:spPr>
      </p:pic>
      <p:pic>
        <p:nvPicPr>
          <p:cNvPr id="30" name="Picture 29" descr="A picture containing clipart&#10;&#10;Description automatically generated">
            <a:extLst>
              <a:ext uri="{FF2B5EF4-FFF2-40B4-BE49-F238E27FC236}">
                <a16:creationId xmlns:a16="http://schemas.microsoft.com/office/drawing/2014/main" id="{BCFD7915-DFBD-0864-0181-F39959A00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9232" y="3356315"/>
            <a:ext cx="462838" cy="43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508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D7732297-769B-4078-0620-E89653C4B943}"/>
              </a:ext>
            </a:extLst>
          </p:cNvPr>
          <p:cNvSpPr/>
          <p:nvPr/>
        </p:nvSpPr>
        <p:spPr>
          <a:xfrm>
            <a:off x="7696956" y="3530980"/>
            <a:ext cx="3099283" cy="2006599"/>
          </a:xfrm>
          <a:prstGeom prst="roundRect">
            <a:avLst/>
          </a:prstGeom>
          <a:solidFill>
            <a:schemeClr val="accent3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Low Income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C617D9F-BD65-F182-742C-88EBCBD9BE46}"/>
              </a:ext>
            </a:extLst>
          </p:cNvPr>
          <p:cNvSpPr/>
          <p:nvPr/>
        </p:nvSpPr>
        <p:spPr>
          <a:xfrm>
            <a:off x="4396367" y="3530981"/>
            <a:ext cx="3205522" cy="200659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Low Income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26C07FF-D0A2-61C9-2118-33457447D505}"/>
              </a:ext>
            </a:extLst>
          </p:cNvPr>
          <p:cNvSpPr/>
          <p:nvPr/>
        </p:nvSpPr>
        <p:spPr>
          <a:xfrm>
            <a:off x="7696956" y="1364969"/>
            <a:ext cx="3099282" cy="2006600"/>
          </a:xfrm>
          <a:prstGeom prst="roundRect">
            <a:avLst/>
          </a:prstGeom>
          <a:solidFill>
            <a:schemeClr val="bg2"/>
          </a:solidFill>
          <a:ln w="603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200" dirty="0">
              <a:solidFill>
                <a:schemeClr val="tx1"/>
              </a:solidFill>
            </a:endParaRPr>
          </a:p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Low Inc </a:t>
            </a:r>
          </a:p>
          <a:p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ACCF934-0A9A-2AAC-76F2-917F527D0F86}"/>
              </a:ext>
            </a:extLst>
          </p:cNvPr>
          <p:cNvSpPr/>
          <p:nvPr/>
        </p:nvSpPr>
        <p:spPr>
          <a:xfrm>
            <a:off x="4360725" y="1336911"/>
            <a:ext cx="3241164" cy="2006599"/>
          </a:xfrm>
          <a:prstGeom prst="roundRect">
            <a:avLst/>
          </a:prstGeom>
          <a:solidFill>
            <a:schemeClr val="bg1"/>
          </a:solidFill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200" dirty="0">
                <a:solidFill>
                  <a:schemeClr val="tx1"/>
                </a:solidFill>
              </a:rPr>
              <a:t>Public HS 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Minority</a:t>
            </a:r>
          </a:p>
          <a:p>
            <a:r>
              <a:rPr lang="en-US" sz="4200" dirty="0">
                <a:solidFill>
                  <a:schemeClr val="tx1"/>
                </a:solidFill>
              </a:rPr>
              <a:t>Not Low Inc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EC552-4E7F-C182-1BC7-01D46445B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1415" y="181242"/>
            <a:ext cx="8741647" cy="1662558"/>
          </a:xfrm>
        </p:spPr>
        <p:txBody>
          <a:bodyPr/>
          <a:lstStyle/>
          <a:p>
            <a:pPr marL="0" indent="0">
              <a:buNone/>
            </a:pPr>
            <a:r>
              <a:rPr lang="es-ES_tradnl" dirty="0"/>
              <a:t>A </a:t>
            </a:r>
            <a:r>
              <a:rPr lang="es-ES_tradnl" dirty="0" err="1"/>
              <a:t>program</a:t>
            </a:r>
            <a:r>
              <a:rPr lang="es-ES_tradnl" dirty="0"/>
              <a:t> has 6 </a:t>
            </a:r>
            <a:r>
              <a:rPr lang="es-ES_tradnl" dirty="0" err="1"/>
              <a:t>seats</a:t>
            </a:r>
            <a:r>
              <a:rPr lang="es-ES_tradnl" dirty="0"/>
              <a:t> </a:t>
            </a:r>
            <a:r>
              <a:rPr lang="es-ES_tradnl" dirty="0" err="1"/>
              <a:t>reserved</a:t>
            </a:r>
            <a:r>
              <a:rPr lang="es-ES_tradnl" dirty="0"/>
              <a:t>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Public</a:t>
            </a:r>
            <a:r>
              <a:rPr lang="es-ES_tradnl" dirty="0"/>
              <a:t> HS </a:t>
            </a:r>
            <a:r>
              <a:rPr lang="es-ES_tradnl" dirty="0" err="1"/>
              <a:t>graduates</a:t>
            </a:r>
            <a:r>
              <a:rPr lang="es-ES_tradnl" dirty="0"/>
              <a:t>.</a:t>
            </a:r>
          </a:p>
          <a:p>
            <a:pPr marL="0" indent="0">
              <a:buNone/>
            </a:pPr>
            <a:r>
              <a:rPr lang="es-ES_tradnl" dirty="0"/>
              <a:t>3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these</a:t>
            </a:r>
            <a:r>
              <a:rPr lang="es-ES_tradnl" dirty="0"/>
              <a:t> are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low-income</a:t>
            </a:r>
            <a:r>
              <a:rPr lang="es-ES_tradnl" dirty="0"/>
              <a:t>, and 2 are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minorities</a:t>
            </a:r>
            <a:r>
              <a:rPr lang="es-ES_tradnl" dirty="0"/>
              <a:t>.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51137-60B5-CC28-E763-E63FC7AF4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8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825164-FEDB-699D-6BE0-E3139AD573EE}"/>
              </a:ext>
            </a:extLst>
          </p:cNvPr>
          <p:cNvSpPr txBox="1"/>
          <p:nvPr/>
        </p:nvSpPr>
        <p:spPr>
          <a:xfrm>
            <a:off x="6682254" y="1318002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160BA4-2375-38CD-4DC8-5295AC33B4AC}"/>
              </a:ext>
            </a:extLst>
          </p:cNvPr>
          <p:cNvSpPr txBox="1"/>
          <p:nvPr/>
        </p:nvSpPr>
        <p:spPr>
          <a:xfrm>
            <a:off x="6682253" y="3519990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6A900C-D01F-079A-E989-7E9CA88A6FDA}"/>
              </a:ext>
            </a:extLst>
          </p:cNvPr>
          <p:cNvSpPr txBox="1"/>
          <p:nvPr/>
        </p:nvSpPr>
        <p:spPr>
          <a:xfrm>
            <a:off x="10098927" y="1358756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E28BA0-0044-9AA0-DFE1-7A2A12F4ED15}"/>
              </a:ext>
            </a:extLst>
          </p:cNvPr>
          <p:cNvSpPr txBox="1"/>
          <p:nvPr/>
        </p:nvSpPr>
        <p:spPr>
          <a:xfrm>
            <a:off x="10075033" y="3490355"/>
            <a:ext cx="4571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95321B-0852-C542-DB5D-D28F55CE2F03}"/>
              </a:ext>
            </a:extLst>
          </p:cNvPr>
          <p:cNvSpPr txBox="1"/>
          <p:nvPr/>
        </p:nvSpPr>
        <p:spPr>
          <a:xfrm>
            <a:off x="827121" y="1170966"/>
            <a:ext cx="17967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_tradnl" sz="2800" dirty="0"/>
              <a:t>PL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PM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PL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PM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PL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PML</a:t>
            </a:r>
          </a:p>
          <a:p>
            <a:pPr marL="342900" indent="-342900">
              <a:buAutoNum type="arabicPeriod"/>
            </a:pPr>
            <a:r>
              <a:rPr lang="es-ES_tradnl" sz="2800" dirty="0"/>
              <a:t>PL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E5CE8D9-F8F7-3949-F1ED-49088874C346}"/>
              </a:ext>
            </a:extLst>
          </p:cNvPr>
          <p:cNvSpPr txBox="1"/>
          <p:nvPr/>
        </p:nvSpPr>
        <p:spPr>
          <a:xfrm>
            <a:off x="838200" y="5801791"/>
            <a:ext cx="8547917" cy="954107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_tradnl" sz="2800" dirty="0"/>
              <a:t>Who </a:t>
            </a:r>
            <a:r>
              <a:rPr lang="es-ES_tradnl" sz="2800" dirty="0" err="1"/>
              <a:t>is</a:t>
            </a:r>
            <a:r>
              <a:rPr lang="es-ES_tradnl" sz="2800" dirty="0"/>
              <a:t> </a:t>
            </a:r>
            <a:r>
              <a:rPr lang="es-ES_tradnl" sz="2800" dirty="0" err="1"/>
              <a:t>chosen</a:t>
            </a:r>
            <a:r>
              <a:rPr lang="es-ES_tradnl" sz="2800" dirty="0"/>
              <a:t> </a:t>
            </a:r>
            <a:r>
              <a:rPr lang="es-ES_tradnl" sz="2800" dirty="0" err="1"/>
              <a:t>by</a:t>
            </a:r>
            <a:r>
              <a:rPr lang="es-ES_tradnl" sz="2800" dirty="0"/>
              <a:t> </a:t>
            </a:r>
            <a:r>
              <a:rPr lang="es-ES_tradnl" sz="2800" dirty="0" err="1"/>
              <a:t>the</a:t>
            </a:r>
            <a:r>
              <a:rPr lang="es-ES_tradnl" sz="2800" dirty="0"/>
              <a:t> </a:t>
            </a:r>
            <a:r>
              <a:rPr lang="es-ES_tradnl" sz="2800" dirty="0" err="1"/>
              <a:t>Brazilian</a:t>
            </a:r>
            <a:r>
              <a:rPr lang="es-ES_tradnl" sz="2800" dirty="0"/>
              <a:t> </a:t>
            </a:r>
            <a:r>
              <a:rPr lang="es-ES_tradnl" sz="2800" dirty="0" err="1"/>
              <a:t>Algorithm</a:t>
            </a:r>
            <a:r>
              <a:rPr lang="es-ES_tradnl" sz="28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800" dirty="0" err="1"/>
              <a:t>What</a:t>
            </a:r>
            <a:r>
              <a:rPr lang="es-ES_tradnl" sz="2800" dirty="0"/>
              <a:t> </a:t>
            </a:r>
            <a:r>
              <a:rPr lang="es-ES_tradnl" sz="2800" dirty="0" err="1"/>
              <a:t>objections</a:t>
            </a:r>
            <a:r>
              <a:rPr lang="es-ES_tradnl" sz="2800" dirty="0"/>
              <a:t> </a:t>
            </a:r>
            <a:r>
              <a:rPr lang="es-ES_tradnl" sz="2800" dirty="0" err="1"/>
              <a:t>might</a:t>
            </a:r>
            <a:r>
              <a:rPr lang="es-ES_tradnl" sz="2800" dirty="0"/>
              <a:t> be </a:t>
            </a:r>
            <a:r>
              <a:rPr lang="es-ES_tradnl" sz="2800" dirty="0" err="1"/>
              <a:t>raised</a:t>
            </a:r>
            <a:r>
              <a:rPr lang="es-ES_tradnl" sz="2800" dirty="0"/>
              <a:t> </a:t>
            </a:r>
            <a:r>
              <a:rPr lang="es-ES_tradnl" sz="2800" dirty="0" err="1"/>
              <a:t>about</a:t>
            </a:r>
            <a:r>
              <a:rPr lang="es-ES_tradnl" sz="2800" dirty="0"/>
              <a:t> </a:t>
            </a:r>
            <a:r>
              <a:rPr lang="es-ES_tradnl" sz="2800" dirty="0" err="1"/>
              <a:t>this</a:t>
            </a:r>
            <a:r>
              <a:rPr lang="es-ES_tradnl" sz="2800" dirty="0"/>
              <a:t> </a:t>
            </a:r>
            <a:r>
              <a:rPr lang="es-ES_tradnl" sz="2800" dirty="0" err="1"/>
              <a:t>selection</a:t>
            </a:r>
            <a:r>
              <a:rPr lang="es-ES_tradnl" sz="2800" dirty="0"/>
              <a:t>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FDB599-59E4-DEDA-D712-1117A7AFE49D}"/>
              </a:ext>
            </a:extLst>
          </p:cNvPr>
          <p:cNvSpPr txBox="1"/>
          <p:nvPr/>
        </p:nvSpPr>
        <p:spPr>
          <a:xfrm>
            <a:off x="811670" y="647746"/>
            <a:ext cx="2003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 dirty="0"/>
              <a:t>Test Ranking</a:t>
            </a:r>
          </a:p>
        </p:txBody>
      </p:sp>
    </p:spTree>
    <p:extLst>
      <p:ext uri="{BB962C8B-B14F-4D97-AF65-F5344CB8AC3E}">
        <p14:creationId xmlns:p14="http://schemas.microsoft.com/office/powerpoint/2010/main" val="440473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5B57AAB9-6F26-4F46-B4B4-E147A446187E}" vid="{31DC0A76-C392-3F41-8E4A-B15F0CEEF4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6583</TotalTime>
  <Words>1074</Words>
  <Application>Microsoft Macintosh PowerPoint</Application>
  <PresentationFormat>Widescreen</PresentationFormat>
  <Paragraphs>289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TimesLTStd</vt:lpstr>
      <vt:lpstr>UniMath</vt:lpstr>
      <vt:lpstr>Office Theme</vt:lpstr>
      <vt:lpstr>Brazilian University Admission</vt:lpstr>
      <vt:lpstr>Brazilian University Admissions</vt:lpstr>
      <vt:lpstr>Creating a Hierarchy (Example from HW)</vt:lpstr>
      <vt:lpstr>PowerPoint Presentation</vt:lpstr>
      <vt:lpstr>Example</vt:lpstr>
      <vt:lpstr>Brazilian Affirmative Action Pros and Cons</vt:lpstr>
      <vt:lpstr>HW Question: Brazilian Affirmative Action</vt:lpstr>
      <vt:lpstr>PowerPoint Presentation</vt:lpstr>
      <vt:lpstr>PowerPoint Presentation</vt:lpstr>
      <vt:lpstr>PowerPoint Presentation</vt:lpstr>
      <vt:lpstr>Brazilian Affirmative Action Pros and Cons</vt:lpstr>
      <vt:lpstr>Summary</vt:lpstr>
      <vt:lpstr>Summary Part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Systems for  Allocating Public Goods</dc:title>
  <dc:creator>Nicholas A Arnosti</dc:creator>
  <cp:lastModifiedBy>Nick Arnosti</cp:lastModifiedBy>
  <cp:revision>253</cp:revision>
  <dcterms:created xsi:type="dcterms:W3CDTF">2022-02-23T21:01:26Z</dcterms:created>
  <dcterms:modified xsi:type="dcterms:W3CDTF">2024-08-22T22:22:41Z</dcterms:modified>
</cp:coreProperties>
</file>