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4"/>
  </p:notesMasterIdLst>
  <p:sldIdLst>
    <p:sldId id="627" r:id="rId2"/>
    <p:sldId id="336" r:id="rId3"/>
    <p:sldId id="341" r:id="rId4"/>
    <p:sldId id="342" r:id="rId5"/>
    <p:sldId id="344" r:id="rId6"/>
    <p:sldId id="345" r:id="rId7"/>
    <p:sldId id="338" r:id="rId8"/>
    <p:sldId id="369" r:id="rId9"/>
    <p:sldId id="329" r:id="rId10"/>
    <p:sldId id="347" r:id="rId11"/>
    <p:sldId id="331" r:id="rId12"/>
    <p:sldId id="353" r:id="rId13"/>
    <p:sldId id="350" r:id="rId14"/>
    <p:sldId id="332" r:id="rId15"/>
    <p:sldId id="349" r:id="rId16"/>
    <p:sldId id="370" r:id="rId17"/>
    <p:sldId id="330" r:id="rId18"/>
    <p:sldId id="334" r:id="rId19"/>
    <p:sldId id="335" r:id="rId20"/>
    <p:sldId id="351" r:id="rId21"/>
    <p:sldId id="377" r:id="rId22"/>
    <p:sldId id="354" r:id="rId23"/>
    <p:sldId id="355" r:id="rId24"/>
    <p:sldId id="373" r:id="rId25"/>
    <p:sldId id="375" r:id="rId26"/>
    <p:sldId id="376" r:id="rId27"/>
    <p:sldId id="265" r:id="rId28"/>
    <p:sldId id="378" r:id="rId29"/>
    <p:sldId id="356" r:id="rId30"/>
    <p:sldId id="368" r:id="rId31"/>
    <p:sldId id="366" r:id="rId32"/>
    <p:sldId id="3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6"/>
    <p:restoredTop sz="95794"/>
  </p:normalViewPr>
  <p:slideViewPr>
    <p:cSldViewPr snapToGrid="0" snapToObjects="1">
      <p:cViewPr varScale="1">
        <p:scale>
          <a:sx n="115" d="100"/>
          <a:sy n="115" d="100"/>
        </p:scale>
        <p:origin x="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B5503-A5D6-1E40-8164-14CEF6AAB850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FA52-D83C-7548-9E8E-77992201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0023-B2A6-0B45-B6CA-E5557E25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B0F6D-4743-7646-988E-32893E42F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E4E9-A2B9-6242-9F54-4C3168E9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F127-4E9B-4444-9677-212435A13CEA}" type="datetime1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5CFE-2DEA-9D41-BDBA-619E5F5E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9FD3-35B4-E94A-976A-E6C2E581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2DAA-91A2-A94C-9F1B-221E3587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FAB38-7601-4F4E-A198-B71A80159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231E0-093C-9E4E-95BB-191821A3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CC5-A558-A94F-AAC0-622D257961DB}" type="datetime1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C4375-FF03-E741-B002-B742D83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ABED1-FD4A-F44F-BF2B-40BB680D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1DBEB-77EB-A746-ADDD-2B659ABBF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3E27D-1F98-E24E-B60B-C05D839A1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E269-B011-1B45-939F-FFE3C73C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F514-92E9-434A-962E-EC9A4BA2E967}" type="datetime1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4CFF6-576C-F64B-9F32-FB2FA04F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72E9-EC23-3643-8BF4-8A59634B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1724-6235-0E48-84D4-8690A58E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9034-8CE7-9E4F-AF97-A96CDAB8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DC4B3-7C3C-F046-8C66-3980A0DD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873-07EE-6543-80B5-50A555C1EFA4}" type="datetime1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598E5-F986-0D46-9659-B9CBCDFD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AAF1-C999-4444-9421-F2CAAB49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7525-5028-7A45-AA4A-2C54D820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85AAF-1D2D-2B46-877C-7D41E69E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3158-BD7A-ED4D-A1D5-1292CE68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9D-5280-AA47-9BA1-60A99DAC82EA}" type="datetime1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809F6-E3CC-B44B-9B88-60C3A4BF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AD54-8342-B74A-81F7-E0A36F5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6DA9-8F91-C645-8749-2E416C72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99DD-A876-9245-9BFE-D5BFE652A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E8588-63DB-CC43-8F5F-B3D2D958A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3629A-8EAF-7247-BEC6-9B05D27E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6320-F6EC-614B-B58F-2067ACD569A1}" type="datetime1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4DB71-A5F3-D444-B593-41CC4C04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1C2A8-1825-F94A-AEBE-206E67AB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FCE8-9A8A-F241-BB36-73ADF685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B7D9D-0ECF-984E-A584-40A613BB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57D5C-6FE7-D746-B203-6B2DEC0AE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9F657-4550-CC46-8AE3-866C2DB48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CE6E-B77E-CB42-86E8-B6BBA49B0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B4D32-D577-FB41-8790-E90E1DD8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9445-E82A-A149-B6BB-3219C3488769}" type="datetime1">
              <a:rPr lang="en-US" smtClean="0"/>
              <a:t>8/22/24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A591D-C011-1F4C-9E52-3CB5899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16B6F-BE2B-E74A-835C-2F7E7A0A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25C5-C4C8-3C43-96C4-262CDA4B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A49BD-B027-CB44-91CD-EFF163A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782B-6574-D745-9D51-7D3444C91C75}" type="datetime1">
              <a:rPr lang="en-US" smtClean="0"/>
              <a:t>8/22/24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94B9F-9D46-274B-9715-44335B41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8D7EF-2AAB-994B-B6E7-0B52C21F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CC018-85CF-444D-AF1A-3EA3BBA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F9A5-6E46-254B-BEA3-B47930EDB4EE}" type="datetime1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1A4B1-E8D8-194A-B07E-7F3D59C2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EF50-6E96-E648-8BF9-1A2C95F6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C3F9-6F04-A64F-8752-82CBC246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14C3-19B2-1B48-87D1-CB3FA30B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D9915-8975-134D-A109-B53FE9FD5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40AD5-B0CA-A042-97CA-F9CEB384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035-0E16-3942-A81F-C241ACB13945}" type="datetime1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C8328-8104-7B49-879C-8357F0A5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D9EC5-CE74-1E44-9ACF-2C1F1A76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11A3-256A-B846-8558-53AC061C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88676-FE55-9E4F-8D73-A2BCEFA2D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C5AC3-EB6F-B34D-88C9-34B6BDEFE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FAF9F-138B-BA43-BFD4-8863FC3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6BC-0814-BC4F-BCD6-7F5DFB30C870}" type="datetime1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D406A-D034-EC41-992B-5783C850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C2ED1-E077-D74F-9323-FE754076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577D7-94AD-4F4A-A845-26586315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BA6B-2F28-7D43-9892-D1CBB0BF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1BB9-8EAF-6147-8BC9-47FAC6669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01BD-7764-8244-87D9-224DF2379357}" type="datetime1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AFC9-F0EE-BA46-AEBD-6E8232A38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Nick Arnosti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D5E2D-6B01-1E47-BE43-B5559600A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862E-EA23-154E-B067-B6F92D5F2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Affirmative Action in India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AB92F-519D-4B46-81BF-87132650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Engineering The Allocation of Public Resources</a:t>
            </a:r>
          </a:p>
          <a:p>
            <a:r>
              <a:rPr lang="en-US" dirty="0"/>
              <a:t>Professor Nick </a:t>
            </a:r>
            <a:r>
              <a:rPr lang="en-US" dirty="0" err="1"/>
              <a:t>Arnosti</a:t>
            </a:r>
            <a:endParaRPr lang="en-US" dirty="0"/>
          </a:p>
          <a:p>
            <a:r>
              <a:rPr lang="en-US" dirty="0"/>
              <a:t>University of Minnesota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4999E-5364-FD4E-8F5F-0E19DB5E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434B-0DDA-194E-9D74-161EA3B7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Reservations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6682-2729-A040-B648-A20DB103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3010"/>
            <a:ext cx="10515600" cy="132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disjoint categories (nobody belongs to 2 of them).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11369-3CAF-5A4E-8095-D64B866F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0653F3-43B4-1D44-A081-62A58289941F}"/>
              </a:ext>
            </a:extLst>
          </p:cNvPr>
          <p:cNvSpPr txBox="1">
            <a:spLocks/>
          </p:cNvSpPr>
          <p:nvPr/>
        </p:nvSpPr>
        <p:spPr>
          <a:xfrm>
            <a:off x="838200" y="39968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'Horizontal’ Categories: W, 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F0724F-BB86-7D4C-8CF6-FBB205C4B387}"/>
              </a:ext>
            </a:extLst>
          </p:cNvPr>
          <p:cNvSpPr txBox="1">
            <a:spLocks/>
          </p:cNvSpPr>
          <p:nvPr/>
        </p:nvSpPr>
        <p:spPr>
          <a:xfrm>
            <a:off x="838200" y="45138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These overlap with each other, and with vertical categories.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AC0084-4E4A-124D-B477-0D1AD622335A}"/>
              </a:ext>
            </a:extLst>
          </p:cNvPr>
          <p:cNvSpPr txBox="1">
            <a:spLocks/>
          </p:cNvSpPr>
          <p:nvPr/>
        </p:nvSpPr>
        <p:spPr>
          <a:xfrm>
            <a:off x="838200" y="18780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'Vertical’ Categories: SC, ST, OBC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4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58C6-94D0-0A4A-8526-DED3DEF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 on ‘Vertical Reservations’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840C8-4277-9942-8AE2-2200AE9A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94AAD7C-3838-B345-AF3F-D896A5CF5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944100" cy="2171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46759D-4FCE-0242-8AFB-A8C813809B11}"/>
              </a:ext>
            </a:extLst>
          </p:cNvPr>
          <p:cNvSpPr/>
          <p:nvPr/>
        </p:nvSpPr>
        <p:spPr>
          <a:xfrm>
            <a:off x="611077" y="1825625"/>
            <a:ext cx="6314046" cy="25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CA301-C104-D243-8C44-396D1ADF6DC6}"/>
              </a:ext>
            </a:extLst>
          </p:cNvPr>
          <p:cNvSpPr/>
          <p:nvPr/>
        </p:nvSpPr>
        <p:spPr>
          <a:xfrm>
            <a:off x="838200" y="1690688"/>
            <a:ext cx="3364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Indra Sawhney (1992)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E2B57-31A0-41A4-06DC-FAF381CFED55}"/>
              </a:ext>
            </a:extLst>
          </p:cNvPr>
          <p:cNvSpPr txBox="1"/>
          <p:nvPr/>
        </p:nvSpPr>
        <p:spPr>
          <a:xfrm>
            <a:off x="838200" y="4441595"/>
            <a:ext cx="106593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We rank candidates on the basis of civil service exams. </a:t>
            </a:r>
          </a:p>
          <a:p>
            <a:r>
              <a:rPr lang="en-US" sz="2600" dirty="0"/>
              <a:t>Which algorithm more accurately implements the intention described above?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Exemptions First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Over and Above</a:t>
            </a:r>
          </a:p>
        </p:txBody>
      </p:sp>
    </p:spTree>
    <p:extLst>
      <p:ext uri="{BB962C8B-B14F-4D97-AF65-F5344CB8AC3E}">
        <p14:creationId xmlns:p14="http://schemas.microsoft.com/office/powerpoint/2010/main" val="114499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726D-2039-9A4E-9451-C99F046C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Reservations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4B2E-F592-F148-B8B6-1A88AEAC8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Generalizing “Over and Above” to non-intersecting reserve categories: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Open-Reserved Algorithm: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 open positions.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 vertical reservations from remaining applicants.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865C1-35E9-8F49-9703-7FC203C1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726D-2039-9A4E-9451-C99F046C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Reservations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DF4B2E-F592-F148-B8B6-1A88AEAC8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3542414" cy="576602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OBC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SC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OBC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DF4B2E-F592-F148-B8B6-1A88AEAC87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3542414" cy="5766022"/>
              </a:xfrm>
              <a:blipFill>
                <a:blip r:embed="rId2"/>
                <a:stretch>
                  <a:fillRect l="-3571" t="-1974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865C1-35E9-8F49-9703-7FC203C1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0AF9B-0734-0343-BC20-5BCD879BF2D2}"/>
              </a:ext>
            </a:extLst>
          </p:cNvPr>
          <p:cNvSpPr txBox="1"/>
          <p:nvPr/>
        </p:nvSpPr>
        <p:spPr>
          <a:xfrm>
            <a:off x="7715145" y="1622226"/>
            <a:ext cx="37853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 open positions</a:t>
            </a:r>
          </a:p>
          <a:p>
            <a:r>
              <a:rPr lang="en-US" sz="2800" dirty="0"/>
              <a:t>3 spots reserved for OBC</a:t>
            </a:r>
          </a:p>
          <a:p>
            <a:r>
              <a:rPr lang="en-US" sz="2800" dirty="0"/>
              <a:t>1 spot reserved for SC</a:t>
            </a:r>
          </a:p>
          <a:p>
            <a:r>
              <a:rPr lang="en-US" sz="2800" dirty="0"/>
              <a:t>1 spot reserved for 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EE54177-0EDB-FF09-E54B-8E522C8E20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9408" y="1614001"/>
                <a:ext cx="3542414" cy="57660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11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11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OBC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11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en-US" dirty="0"/>
                  <a:t>SC</a:t>
                </a:r>
              </a:p>
              <a:p>
                <a:pPr marL="514350" indent="-514350">
                  <a:buFont typeface="+mj-lt"/>
                  <a:buAutoNum type="arabicPeriod" startAt="11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en-US" dirty="0"/>
                  <a:t>OBC</a:t>
                </a:r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 startAt="11"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en-US" dirty="0"/>
                  <a:t>ST</a:t>
                </a:r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EE54177-0EDB-FF09-E54B-8E522C8E2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08" y="1614001"/>
                <a:ext cx="3542414" cy="5766022"/>
              </a:xfrm>
              <a:prstGeom prst="rect">
                <a:avLst/>
              </a:prstGeom>
              <a:blipFill>
                <a:blip r:embed="rId3"/>
                <a:stretch>
                  <a:fillRect l="-3571" t="-1978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FE13C9-C27E-2191-F5EF-A79CC51AA63B}"/>
              </a:ext>
            </a:extLst>
          </p:cNvPr>
          <p:cNvSpPr txBox="1"/>
          <p:nvPr/>
        </p:nvSpPr>
        <p:spPr>
          <a:xfrm>
            <a:off x="7715146" y="3654823"/>
            <a:ext cx="3785332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_tradnl" sz="2800" dirty="0" err="1"/>
              <a:t>Which</a:t>
            </a:r>
            <a:r>
              <a:rPr lang="es-ES_tradnl" sz="2800" dirty="0"/>
              <a:t> </a:t>
            </a:r>
            <a:r>
              <a:rPr lang="es-ES_tradnl" sz="2800" dirty="0" err="1"/>
              <a:t>applicants</a:t>
            </a:r>
            <a:r>
              <a:rPr lang="es-ES_tradnl" sz="2800" dirty="0"/>
              <a:t> </a:t>
            </a:r>
            <a:r>
              <a:rPr lang="es-ES_tradnl" sz="2800" dirty="0" err="1"/>
              <a:t>should</a:t>
            </a:r>
            <a:r>
              <a:rPr lang="es-ES_tradnl" sz="2800" dirty="0"/>
              <a:t> be </a:t>
            </a:r>
            <a:r>
              <a:rPr lang="es-ES_tradnl" sz="2800" dirty="0" err="1"/>
              <a:t>selected</a:t>
            </a:r>
            <a:r>
              <a:rPr lang="es-ES_tradn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805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B18C-78AE-2043-8E88-BD80896F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Vertical and Horizontal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677CD-714F-C24E-8C39-605CFD05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767DD546-84BB-D544-B4E8-2DB1DA4C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09" b="12264"/>
          <a:stretch/>
        </p:blipFill>
        <p:spPr>
          <a:xfrm>
            <a:off x="731875" y="1936637"/>
            <a:ext cx="10994524" cy="2401232"/>
          </a:xfrm>
          <a:prstGeom prst="rect">
            <a:avLst/>
          </a:prstGeom>
        </p:spPr>
      </p:pic>
      <p:pic>
        <p:nvPicPr>
          <p:cNvPr id="8" name="Picture 7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CBDDAAF2-7317-BB42-B13A-99C34029E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12"/>
          <a:stretch/>
        </p:blipFill>
        <p:spPr>
          <a:xfrm>
            <a:off x="825499" y="4499727"/>
            <a:ext cx="11472049" cy="16669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91BF37-0D97-D743-9FCE-F0410A56C92F}"/>
              </a:ext>
            </a:extLst>
          </p:cNvPr>
          <p:cNvSpPr/>
          <p:nvPr/>
        </p:nvSpPr>
        <p:spPr>
          <a:xfrm>
            <a:off x="838200" y="1811865"/>
            <a:ext cx="4541874" cy="48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CF30A-880D-0A4E-8E45-7ED376AD13BE}"/>
              </a:ext>
            </a:extLst>
          </p:cNvPr>
          <p:cNvSpPr/>
          <p:nvPr/>
        </p:nvSpPr>
        <p:spPr>
          <a:xfrm>
            <a:off x="7007003" y="3952025"/>
            <a:ext cx="4719396" cy="5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115DA7-2405-9F41-8A11-1D2E6638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746"/>
            <a:ext cx="427258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i="1" dirty="0"/>
              <a:t>Rajesh Kumar Daria (2007):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6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B18C-78AE-2043-8E88-BD80896F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Vertical and Horizontal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677CD-714F-C24E-8C39-605CFD05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91BF37-0D97-D743-9FCE-F0410A56C92F}"/>
              </a:ext>
            </a:extLst>
          </p:cNvPr>
          <p:cNvSpPr/>
          <p:nvPr/>
        </p:nvSpPr>
        <p:spPr>
          <a:xfrm>
            <a:off x="838200" y="1811865"/>
            <a:ext cx="4541874" cy="48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CF30A-880D-0A4E-8E45-7ED376AD13BE}"/>
              </a:ext>
            </a:extLst>
          </p:cNvPr>
          <p:cNvSpPr/>
          <p:nvPr/>
        </p:nvSpPr>
        <p:spPr>
          <a:xfrm>
            <a:off x="7007003" y="3952025"/>
            <a:ext cx="4719396" cy="5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115DA7-2405-9F41-8A11-1D2E6638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3551"/>
            <a:ext cx="4402487" cy="1512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i="1" dirty="0"/>
              <a:t>Vertical = Over and Above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Horizontal = Exemptions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6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F1B9-D2EF-9D4D-812B-FD9F0EBA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Between Horizontal and Vertical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770F7A4-097B-BC40-9A48-A6A429620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134" b="19965"/>
          <a:stretch/>
        </p:blipFill>
        <p:spPr>
          <a:xfrm>
            <a:off x="916172" y="1465207"/>
            <a:ext cx="9880600" cy="6825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75B7-6FB5-8D45-AB26-717A6D54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14DDF-E67E-3740-BD28-8B55E49DFAC3}"/>
              </a:ext>
            </a:extLst>
          </p:cNvPr>
          <p:cNvSpPr/>
          <p:nvPr/>
        </p:nvSpPr>
        <p:spPr>
          <a:xfrm>
            <a:off x="916172" y="1451971"/>
            <a:ext cx="4187673" cy="43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/>
                </a:solidFill>
              </a:rPr>
              <a:t>Indra Sawhney (1992)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B35CE-DC0E-294B-ADF7-4D86105BE181}"/>
              </a:ext>
            </a:extLst>
          </p:cNvPr>
          <p:cNvSpPr/>
          <p:nvPr/>
        </p:nvSpPr>
        <p:spPr>
          <a:xfrm>
            <a:off x="9523041" y="1822203"/>
            <a:ext cx="918318" cy="351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55876F-E32F-2C40-9655-E55C223A4CBB}"/>
              </a:ext>
            </a:extLst>
          </p:cNvPr>
          <p:cNvSpPr/>
          <p:nvPr/>
        </p:nvSpPr>
        <p:spPr>
          <a:xfrm>
            <a:off x="4907143" y="6445473"/>
            <a:ext cx="5456274" cy="44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A92B1F45-D126-9E40-BE19-0541A5C40CDC}"/>
              </a:ext>
            </a:extLst>
          </p:cNvPr>
          <p:cNvGraphicFramePr>
            <a:graphicFrameLocks noGrp="1"/>
          </p:cNvGraphicFramePr>
          <p:nvPr/>
        </p:nvGraphicFramePr>
        <p:xfrm>
          <a:off x="893538" y="2193454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(15%)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(7.5%)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(27%)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(50.5%)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(33.3%)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(66.7%)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  <p:pic>
        <p:nvPicPr>
          <p:cNvPr id="14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179CFF5-3DD1-E549-982B-F75C8BB9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38" y="4365849"/>
            <a:ext cx="9829800" cy="2527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BE093C-8BD3-5440-9303-60EA77C15A9C}"/>
              </a:ext>
            </a:extLst>
          </p:cNvPr>
          <p:cNvSpPr/>
          <p:nvPr/>
        </p:nvSpPr>
        <p:spPr>
          <a:xfrm>
            <a:off x="838200" y="3900036"/>
            <a:ext cx="378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Anil Kumar Gupta (1995)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6C62407C-D639-2C4E-8B4B-644D12FF5D48}"/>
              </a:ext>
            </a:extLst>
          </p:cNvPr>
          <p:cNvGraphicFramePr>
            <a:graphicFrameLocks noGrp="1"/>
          </p:cNvGraphicFramePr>
          <p:nvPr/>
        </p:nvGraphicFramePr>
        <p:xfrm>
          <a:off x="893538" y="2186329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(15%)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(7.5%)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(27%)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(50.5%)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(33.3%)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SC-W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ST-W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O-W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(66.7%)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ST-O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4C9F58-2C43-2163-738A-A93FCCAAD288}"/>
              </a:ext>
            </a:extLst>
          </p:cNvPr>
          <p:cNvCxnSpPr>
            <a:cxnSpLocks/>
          </p:cNvCxnSpPr>
          <p:nvPr/>
        </p:nvCxnSpPr>
        <p:spPr>
          <a:xfrm>
            <a:off x="4372856" y="4698594"/>
            <a:ext cx="599056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144242-A727-A895-F2D7-4A8FE22613B2}"/>
              </a:ext>
            </a:extLst>
          </p:cNvPr>
          <p:cNvCxnSpPr>
            <a:cxnSpLocks/>
          </p:cNvCxnSpPr>
          <p:nvPr/>
        </p:nvCxnSpPr>
        <p:spPr>
          <a:xfrm>
            <a:off x="916172" y="5096321"/>
            <a:ext cx="320977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F1B9-D2EF-9D4D-812B-FD9F0EBA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Between Horizontal and Vertical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770F7A4-097B-BC40-9A48-A6A429620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134" b="19965"/>
          <a:stretch/>
        </p:blipFill>
        <p:spPr>
          <a:xfrm>
            <a:off x="916172" y="1465207"/>
            <a:ext cx="9880600" cy="6825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75B7-6FB5-8D45-AB26-717A6D54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14DDF-E67E-3740-BD28-8B55E49DFAC3}"/>
              </a:ext>
            </a:extLst>
          </p:cNvPr>
          <p:cNvSpPr/>
          <p:nvPr/>
        </p:nvSpPr>
        <p:spPr>
          <a:xfrm>
            <a:off x="916172" y="1451971"/>
            <a:ext cx="4187673" cy="43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/>
                </a:solidFill>
              </a:rPr>
              <a:t>Indra Sawhney (1992)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B35CE-DC0E-294B-ADF7-4D86105BE181}"/>
              </a:ext>
            </a:extLst>
          </p:cNvPr>
          <p:cNvSpPr/>
          <p:nvPr/>
        </p:nvSpPr>
        <p:spPr>
          <a:xfrm>
            <a:off x="9523041" y="1822203"/>
            <a:ext cx="918318" cy="351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55876F-E32F-2C40-9655-E55C223A4CBB}"/>
              </a:ext>
            </a:extLst>
          </p:cNvPr>
          <p:cNvSpPr/>
          <p:nvPr/>
        </p:nvSpPr>
        <p:spPr>
          <a:xfrm>
            <a:off x="4907143" y="6445473"/>
            <a:ext cx="5456274" cy="44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A92B1F45-D126-9E40-BE19-0541A5C40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94961"/>
              </p:ext>
            </p:extLst>
          </p:nvPr>
        </p:nvGraphicFramePr>
        <p:xfrm>
          <a:off x="893538" y="2193454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(15%)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(7.5%)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(27%)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(50.5%)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(33.3%)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(66.7%)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  <p:pic>
        <p:nvPicPr>
          <p:cNvPr id="14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179CFF5-3DD1-E549-982B-F75C8BB9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38" y="4365849"/>
            <a:ext cx="9829800" cy="2527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BE093C-8BD3-5440-9303-60EA77C15A9C}"/>
              </a:ext>
            </a:extLst>
          </p:cNvPr>
          <p:cNvSpPr/>
          <p:nvPr/>
        </p:nvSpPr>
        <p:spPr>
          <a:xfrm>
            <a:off x="838200" y="3900036"/>
            <a:ext cx="378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Anil Kumar Gupta (1995)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6C62407C-D639-2C4E-8B4B-644D12FF5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73710"/>
              </p:ext>
            </p:extLst>
          </p:nvPr>
        </p:nvGraphicFramePr>
        <p:xfrm>
          <a:off x="893538" y="2186329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(15%)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(7.5%)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(27%)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(50.5%)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(33.3%)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SC-W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ST-W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O-W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(66.7%)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ST-O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CD0E353A-AD55-4F42-9E39-C1B8E96F7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29895"/>
              </p:ext>
            </p:extLst>
          </p:nvPr>
        </p:nvGraphicFramePr>
        <p:xfrm>
          <a:off x="887423" y="2194517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(15%)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(7.5%)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(27%)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(50.5%)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(33.3%)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2.5%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9%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16.8%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(66.7%)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33.7%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4C9F58-2C43-2163-738A-A93FCCAAD288}"/>
              </a:ext>
            </a:extLst>
          </p:cNvPr>
          <p:cNvCxnSpPr>
            <a:cxnSpLocks/>
          </p:cNvCxnSpPr>
          <p:nvPr/>
        </p:nvCxnSpPr>
        <p:spPr>
          <a:xfrm>
            <a:off x="4372856" y="4698594"/>
            <a:ext cx="599056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144242-A727-A895-F2D7-4A8FE22613B2}"/>
              </a:ext>
            </a:extLst>
          </p:cNvPr>
          <p:cNvCxnSpPr>
            <a:cxnSpLocks/>
          </p:cNvCxnSpPr>
          <p:nvPr/>
        </p:nvCxnSpPr>
        <p:spPr>
          <a:xfrm>
            <a:off x="916172" y="5096321"/>
            <a:ext cx="320977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007C-82CA-0746-BB07-B18FF826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325563"/>
          </a:xfrm>
        </p:spPr>
        <p:txBody>
          <a:bodyPr/>
          <a:lstStyle/>
          <a:p>
            <a:r>
              <a:rPr lang="en-US" i="1" dirty="0"/>
              <a:t>Rajesh Kumar Daria (2007):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6F9F36B8-6436-D144-84C8-604DC461A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74632"/>
            <a:ext cx="10515600" cy="5471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0EB43-BEE8-8743-B9DD-6C15025C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0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0934-4671-7E4E-AB6F-2AB58323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Anil Kumar Gupta (1995) </a:t>
            </a:r>
            <a:endParaRPr lang="en-US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61102A18-22FF-174F-8D38-A1A862A6C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9601200" cy="2298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928AD-926D-E745-97B4-5415DB35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A84942E-C7D1-4848-9A21-5D8CDC585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38895"/>
            <a:ext cx="98425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E8B9-24EB-A742-8D80-542D53EC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BB7E-A34D-BE43-8A3F-27C6A46F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</a:t>
            </a:r>
          </a:p>
          <a:p>
            <a:r>
              <a:rPr lang="en-US" dirty="0"/>
              <a:t>One position reserved for a woman</a:t>
            </a:r>
          </a:p>
          <a:p>
            <a:r>
              <a:rPr lang="en-US" dirty="0"/>
              <a:t>One position reserved for SC</a:t>
            </a:r>
          </a:p>
          <a:p>
            <a:r>
              <a:rPr lang="en-US" dirty="0"/>
              <a:t>One open position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246EB-A006-2F4C-B1F6-961FA8C5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B485E-3434-9542-A7A9-6FAA3944F5DB}"/>
              </a:ext>
            </a:extLst>
          </p:cNvPr>
          <p:cNvSpPr txBox="1">
            <a:spLocks/>
          </p:cNvSpPr>
          <p:nvPr/>
        </p:nvSpPr>
        <p:spPr>
          <a:xfrm>
            <a:off x="7221416" y="1822449"/>
            <a:ext cx="4689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Who should we select?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64E59-9FA4-0C4C-BF4B-0B3972C443AB}"/>
              </a:ext>
            </a:extLst>
          </p:cNvPr>
          <p:cNvSpPr/>
          <p:nvPr/>
        </p:nvSpPr>
        <p:spPr>
          <a:xfrm>
            <a:off x="838200" y="5584805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over 2000 cases at the Supreme Court and State High Courts on implementation of the reservations policy!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8F5544E-6889-B440-83A1-149A2D0CCF9E}"/>
              </a:ext>
            </a:extLst>
          </p:cNvPr>
          <p:cNvSpPr/>
          <p:nvPr/>
        </p:nvSpPr>
        <p:spPr>
          <a:xfrm>
            <a:off x="7104184" y="2250831"/>
            <a:ext cx="2203939" cy="53926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C138EAF-BD9B-A54E-983E-8B7AB1D62BB5}"/>
              </a:ext>
            </a:extLst>
          </p:cNvPr>
          <p:cNvSpPr/>
          <p:nvPr/>
        </p:nvSpPr>
        <p:spPr>
          <a:xfrm>
            <a:off x="7127632" y="3300166"/>
            <a:ext cx="2203939" cy="53926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A4A29F0-46C9-D94F-A61A-DF89263557F5}"/>
              </a:ext>
            </a:extLst>
          </p:cNvPr>
          <p:cNvSpPr/>
          <p:nvPr/>
        </p:nvSpPr>
        <p:spPr>
          <a:xfrm>
            <a:off x="7127631" y="4328365"/>
            <a:ext cx="2203939" cy="53926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41C2-8DE9-2B46-BBCC-93A3415A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Horizontal Reservations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B2F8-369F-F74D-B772-F4E8310AA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1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Procedure in Place Until Recently (</a:t>
            </a:r>
            <a:r>
              <a:rPr lang="en-US" b="1" dirty="0"/>
              <a:t>SCI Algorithm</a:t>
            </a:r>
            <a:r>
              <a:rPr lang="en-US" dirty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Open-Reserved algorithm (ignore horizontal reservations)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each category of positions, enforce horizontal reservations:</a:t>
            </a:r>
          </a:p>
          <a:p>
            <a:pPr lvl="1"/>
            <a:r>
              <a:rPr lang="en-US" dirty="0"/>
              <a:t>In open category: replace bottom scoring non-women with top-scoring women who remain among those </a:t>
            </a:r>
            <a:r>
              <a:rPr lang="en-US" i="1" dirty="0"/>
              <a:t>not in any vertical category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each vertical category: replace bottom scoring non-women with top-scoring women who remain among those in that vertical category.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86D3E-48EF-3A45-B8ED-C5552CE4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DEAB5-E77A-93F1-5F6B-DC786CE03A33}"/>
              </a:ext>
            </a:extLst>
          </p:cNvPr>
          <p:cNvSpPr txBox="1"/>
          <p:nvPr/>
        </p:nvSpPr>
        <p:spPr>
          <a:xfrm>
            <a:off x="8341113" y="501650"/>
            <a:ext cx="3806283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800" dirty="0" err="1"/>
              <a:t>Somewhat</a:t>
            </a:r>
            <a:r>
              <a:rPr lang="es-ES_tradnl" sz="2800" dirty="0"/>
              <a:t> similar </a:t>
            </a:r>
            <a:r>
              <a:rPr lang="es-ES_tradnl" sz="2800" dirty="0" err="1"/>
              <a:t>to</a:t>
            </a:r>
            <a:r>
              <a:rPr lang="es-ES_tradnl" sz="2800" dirty="0"/>
              <a:t> </a:t>
            </a:r>
            <a:r>
              <a:rPr lang="es-ES_tradnl" sz="2800" dirty="0" err="1"/>
              <a:t>Chilean</a:t>
            </a:r>
            <a:r>
              <a:rPr lang="es-ES_tradnl" sz="2800" dirty="0"/>
              <a:t> </a:t>
            </a:r>
            <a:r>
              <a:rPr lang="es-ES_tradnl" sz="2800" dirty="0" err="1"/>
              <a:t>approach</a:t>
            </a:r>
            <a:r>
              <a:rPr lang="es-ES_tradnl" sz="2800" dirty="0"/>
              <a:t>: </a:t>
            </a:r>
          </a:p>
          <a:p>
            <a:r>
              <a:rPr lang="es-ES_tradnl" sz="2800" dirty="0" err="1"/>
              <a:t>initially</a:t>
            </a:r>
            <a:r>
              <a:rPr lang="es-ES_tradnl" sz="2800" dirty="0"/>
              <a:t> ignore </a:t>
            </a:r>
            <a:r>
              <a:rPr lang="es-ES_tradnl" sz="2800" dirty="0" err="1"/>
              <a:t>gender</a:t>
            </a:r>
            <a:r>
              <a:rPr lang="es-ES_tradnl" sz="2800" dirty="0"/>
              <a:t> </a:t>
            </a:r>
            <a:r>
              <a:rPr lang="es-ES_tradnl" sz="2800" dirty="0" err="1"/>
              <a:t>constraint</a:t>
            </a:r>
            <a:r>
              <a:rPr lang="es-ES_tradnl" sz="2800" dirty="0"/>
              <a:t>, </a:t>
            </a:r>
            <a:r>
              <a:rPr lang="es-ES_tradnl" sz="2800" dirty="0" err="1"/>
              <a:t>fix</a:t>
            </a:r>
            <a:r>
              <a:rPr lang="es-ES_tradnl" sz="2800" dirty="0"/>
              <a:t> </a:t>
            </a:r>
            <a:r>
              <a:rPr lang="es-ES_tradnl" sz="2800" dirty="0" err="1"/>
              <a:t>if</a:t>
            </a:r>
            <a:r>
              <a:rPr lang="es-ES_tradnl" sz="2800" dirty="0"/>
              <a:t> </a:t>
            </a:r>
            <a:r>
              <a:rPr lang="es-ES_tradnl" sz="2800" dirty="0" err="1"/>
              <a:t>needed</a:t>
            </a:r>
            <a:r>
              <a:rPr lang="es-ES_tradnl" sz="2800" dirty="0"/>
              <a:t>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4310308-9C45-1C95-35E9-989293A4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65" y="4965392"/>
            <a:ext cx="8940800" cy="1803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20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C6F20-C71D-C41B-6DBC-E91AEB67B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47" y="198159"/>
            <a:ext cx="2353235" cy="48195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OBC, 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4B6E1-D860-CB72-F73E-9E4D85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BC50B0-BCFB-E4FA-1913-B898811DC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80806"/>
              </p:ext>
            </p:extLst>
          </p:nvPr>
        </p:nvGraphicFramePr>
        <p:xfrm>
          <a:off x="3331234" y="2297"/>
          <a:ext cx="8375032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SC-W (1)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OBC-W (1)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O-W (1)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SC-O (1)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OBC-O (1)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O-O (1)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770FA8-14CD-D579-5664-414B227BC545}"/>
              </a:ext>
            </a:extLst>
          </p:cNvPr>
          <p:cNvSpPr txBox="1"/>
          <p:nvPr/>
        </p:nvSpPr>
        <p:spPr>
          <a:xfrm>
            <a:off x="3666116" y="1605331"/>
            <a:ext cx="80401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SCI Algorithm (high-level summary)</a:t>
            </a:r>
          </a:p>
          <a:p>
            <a:pPr marL="342900" indent="-342900">
              <a:buAutoNum type="arabicPeriod"/>
            </a:pPr>
            <a:r>
              <a:rPr lang="en-US" sz="2800" dirty="0"/>
              <a:t>Select as if there were no W reservations.</a:t>
            </a:r>
          </a:p>
          <a:p>
            <a:pPr marL="342900" indent="-342900">
              <a:buAutoNum type="arabicPeriod"/>
            </a:pPr>
            <a:r>
              <a:rPr lang="en-US" sz="2800" dirty="0"/>
              <a:t>Make swaps to ensure that W reservations are met.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65CB0-A1BC-A644-22D1-64E027CF0F22}"/>
              </a:ext>
            </a:extLst>
          </p:cNvPr>
          <p:cNvSpPr txBox="1"/>
          <p:nvPr/>
        </p:nvSpPr>
        <p:spPr>
          <a:xfrm>
            <a:off x="3666116" y="3032255"/>
            <a:ext cx="25955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 Selection: </a:t>
            </a:r>
          </a:p>
          <a:p>
            <a:r>
              <a:rPr lang="en-US" sz="2800" dirty="0"/>
              <a:t>Open seats: 1, 2</a:t>
            </a:r>
          </a:p>
          <a:p>
            <a:r>
              <a:rPr lang="en-US" sz="2800" dirty="0"/>
              <a:t>OBC seats: 4, 9</a:t>
            </a:r>
          </a:p>
          <a:p>
            <a:r>
              <a:rPr lang="en-US" sz="2800" dirty="0"/>
              <a:t>SC seats: 3,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FCE2C-30FA-F801-0651-BD9F24CFAFF9}"/>
              </a:ext>
            </a:extLst>
          </p:cNvPr>
          <p:cNvSpPr txBox="1"/>
          <p:nvPr/>
        </p:nvSpPr>
        <p:spPr>
          <a:xfrm>
            <a:off x="6268904" y="3032255"/>
            <a:ext cx="5923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to correct?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Should 4 get “moved” to O-W?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Should 6 get SC-W seat or O-W seat?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C3B30-70C9-9BA4-72D3-6DC668959D4B}"/>
              </a:ext>
            </a:extLst>
          </p:cNvPr>
          <p:cNvSpPr txBox="1"/>
          <p:nvPr/>
        </p:nvSpPr>
        <p:spPr>
          <a:xfrm>
            <a:off x="703579" y="5017716"/>
            <a:ext cx="119744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Choices made by SCI algorithm: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Already allocated candidates don’t get moved.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second stage SC-W candidates can only be swapped into SC-W spots. Only W who are </a:t>
            </a:r>
            <a:r>
              <a:rPr lang="en-US" sz="2800" i="1" dirty="0"/>
              <a:t>not </a:t>
            </a:r>
            <a:r>
              <a:rPr lang="en-US" sz="2800" dirty="0"/>
              <a:t>SC, ST, OBC can be swapped into O-W spots.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9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5890-E1F3-C841-966F-B5C04570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894"/>
            <a:ext cx="10515600" cy="1325563"/>
          </a:xfrm>
        </p:spPr>
        <p:txBody>
          <a:bodyPr/>
          <a:lstStyle/>
          <a:p>
            <a:r>
              <a:rPr lang="en-US" dirty="0"/>
              <a:t>Causing </a:t>
            </a:r>
            <a:r>
              <a:rPr lang="en-US"/>
              <a:t>Problems in our Motivating </a:t>
            </a:r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1D54E-121C-3B4B-AD29-AB5B7CFF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43A573-649D-7147-81C4-FF8F74115FB4}"/>
              </a:ext>
            </a:extLst>
          </p:cNvPr>
          <p:cNvSpPr txBox="1">
            <a:spLocks/>
          </p:cNvSpPr>
          <p:nvPr/>
        </p:nvSpPr>
        <p:spPr>
          <a:xfrm>
            <a:off x="952501" y="1057139"/>
            <a:ext cx="1969119" cy="53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104B0-CAE1-C570-0AB4-98AB1D4F23D8}"/>
              </a:ext>
            </a:extLst>
          </p:cNvPr>
          <p:cNvSpPr txBox="1">
            <a:spLocks/>
          </p:cNvSpPr>
          <p:nvPr/>
        </p:nvSpPr>
        <p:spPr>
          <a:xfrm>
            <a:off x="838200" y="2780912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9D6D0F-D1AC-A0E8-5991-081FE4A45611}"/>
              </a:ext>
            </a:extLst>
          </p:cNvPr>
          <p:cNvSpPr txBox="1">
            <a:spLocks/>
          </p:cNvSpPr>
          <p:nvPr/>
        </p:nvSpPr>
        <p:spPr>
          <a:xfrm>
            <a:off x="4616605" y="3712039"/>
            <a:ext cx="7575395" cy="2398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A: 	</a:t>
            </a:r>
            <a:r>
              <a:rPr lang="en-US" dirty="0"/>
              <a:t>Step 1: 1,2 take open seats, 3 takes SC seat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Step 2: 2 swapped for 5.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Applicant 4 has justified envy!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325A2-F16D-8E5E-B3ED-EE266997037B}"/>
              </a:ext>
            </a:extLst>
          </p:cNvPr>
          <p:cNvSpPr txBox="1"/>
          <p:nvPr/>
        </p:nvSpPr>
        <p:spPr>
          <a:xfrm>
            <a:off x="4616605" y="1549457"/>
            <a:ext cx="4923264" cy="181588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1 O-O position</a:t>
            </a:r>
          </a:p>
          <a:p>
            <a:pPr marL="0" indent="0">
              <a:buNone/>
            </a:pPr>
            <a:r>
              <a:rPr lang="en-US" sz="2800" dirty="0"/>
              <a:t>1 O-W position</a:t>
            </a:r>
          </a:p>
          <a:p>
            <a:pPr marL="0" indent="0">
              <a:buNone/>
            </a:pPr>
            <a:r>
              <a:rPr lang="en-US" sz="2800" dirty="0"/>
              <a:t>1 SC-O position</a:t>
            </a:r>
          </a:p>
          <a:p>
            <a:pPr marL="0" indent="0">
              <a:buNone/>
            </a:pPr>
            <a:r>
              <a:rPr lang="en-US" sz="2800" dirty="0"/>
              <a:t>Who does SCI algorithm select?</a:t>
            </a:r>
          </a:p>
        </p:txBody>
      </p:sp>
    </p:spTree>
    <p:extLst>
      <p:ext uri="{BB962C8B-B14F-4D97-AF65-F5344CB8AC3E}">
        <p14:creationId xmlns:p14="http://schemas.microsoft.com/office/powerpoint/2010/main" val="2955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651E-B2C8-944C-BEC1-DB292966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2SM Algorithm with one horizontal category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FB3DD-64A9-3B4B-A316-DDE8939B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DECD16-1DFA-7F4E-9182-F83AC2A07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 Open Positions Using Exemptions First Rule</a:t>
            </a:r>
          </a:p>
          <a:p>
            <a:pPr lvl="1"/>
            <a:r>
              <a:rPr lang="en-US" dirty="0"/>
              <a:t>First allocate open seats with horizontal reservation.</a:t>
            </a:r>
          </a:p>
          <a:p>
            <a:pPr lvl="1"/>
            <a:r>
              <a:rPr lang="en-US" dirty="0"/>
              <a:t>Then allocate open seats with no horizontal reservation.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 Vertical Positions Using  Exemptions First Rule</a:t>
            </a:r>
          </a:p>
          <a:p>
            <a:pPr lvl="1"/>
            <a:r>
              <a:rPr lang="en-US" dirty="0"/>
              <a:t>Then allocate vertical reservation seats with horizontal reservation.</a:t>
            </a:r>
          </a:p>
          <a:p>
            <a:pPr lvl="1"/>
            <a:r>
              <a:rPr lang="en-US" dirty="0"/>
              <a:t>Then allocate vertical reservation seats with no horizontal reservation.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5669-33E0-B9F8-D29D-F5427E6D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this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D4D2-D0BA-9459-497D-0F975E50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18B1-E8A6-E492-DC30-BBFA136B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C6F20-C71D-C41B-6DBC-E91AEB67B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235323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4B6E1-D860-CB72-F73E-9E4D85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CF87C4-6744-DC36-FFF6-87834F1A489E}"/>
              </a:ext>
            </a:extLst>
          </p:cNvPr>
          <p:cNvSpPr txBox="1">
            <a:spLocks/>
          </p:cNvSpPr>
          <p:nvPr/>
        </p:nvSpPr>
        <p:spPr>
          <a:xfrm>
            <a:off x="4325471" y="2355662"/>
            <a:ext cx="2353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en-US" dirty="0"/>
              <a:t> SC, W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ST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SC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SC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OBC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OBC, W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BC50B0-BCFB-E4FA-1913-B898811DC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96092"/>
              </p:ext>
            </p:extLst>
          </p:nvPr>
        </p:nvGraphicFramePr>
        <p:xfrm>
          <a:off x="587188" y="391272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(3)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(4)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SC-W (1)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ST-W (1)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OBC-W (1)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O-W (1)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SC-O (1)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ST-O (1)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OBC-O (2)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O-O (2)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2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C6F20-C71D-C41B-6DBC-E91AEB67B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235323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SC,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4B6E1-D860-CB72-F73E-9E4D85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CF87C4-6744-DC36-FFF6-87834F1A489E}"/>
              </a:ext>
            </a:extLst>
          </p:cNvPr>
          <p:cNvSpPr txBox="1">
            <a:spLocks/>
          </p:cNvSpPr>
          <p:nvPr/>
        </p:nvSpPr>
        <p:spPr>
          <a:xfrm>
            <a:off x="4325471" y="2355662"/>
            <a:ext cx="2353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en-US" dirty="0"/>
              <a:t> SC, W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ST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SC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SC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OBC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OBC, W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BC50B0-BCFB-E4FA-1913-B898811DC114}"/>
              </a:ext>
            </a:extLst>
          </p:cNvPr>
          <p:cNvGraphicFramePr>
            <a:graphicFrameLocks noGrp="1"/>
          </p:cNvGraphicFramePr>
          <p:nvPr/>
        </p:nvGraphicFramePr>
        <p:xfrm>
          <a:off x="587188" y="391272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(3)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(4)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SC-W (1)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ST-W (1)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OBC-W (1)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O-W (1)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SC-O (1)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ST-O (1)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OBC-O (2)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O-O (2)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6628B5-B80B-CC07-D1B2-85457EA081EF}"/>
              </a:ext>
            </a:extLst>
          </p:cNvPr>
          <p:cNvSpPr txBox="1">
            <a:spLocks/>
          </p:cNvSpPr>
          <p:nvPr/>
        </p:nvSpPr>
        <p:spPr>
          <a:xfrm>
            <a:off x="2770094" y="2355662"/>
            <a:ext cx="2353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O-W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O-O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O-O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OBC-W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OBC-O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SC-W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SC-O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991B2A-6403-53C9-9281-365B9181AF4A}"/>
              </a:ext>
            </a:extLst>
          </p:cNvPr>
          <p:cNvSpPr txBox="1">
            <a:spLocks/>
          </p:cNvSpPr>
          <p:nvPr/>
        </p:nvSpPr>
        <p:spPr>
          <a:xfrm>
            <a:off x="6257365" y="2355662"/>
            <a:ext cx="2353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ST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OBC-O</a:t>
            </a:r>
          </a:p>
        </p:txBody>
      </p:sp>
    </p:spTree>
    <p:extLst>
      <p:ext uri="{BB962C8B-B14F-4D97-AF65-F5344CB8AC3E}">
        <p14:creationId xmlns:p14="http://schemas.microsoft.com/office/powerpoint/2010/main" val="4279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D28A-73B0-224F-A4A6-1E2FA290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015D-E1B6-8C40-B657-8F44AC29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“Horizontal Reservations” = “Exemptions First”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“Vertical Reservations” = “Over and Above”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Dealing with overlap between horizontal and vertical: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0F564-1F9B-3245-A7AE-D01C3AFA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2EF91-000A-5F4C-873F-CE4360140366}"/>
              </a:ext>
            </a:extLst>
          </p:cNvPr>
          <p:cNvSpPr/>
          <p:nvPr/>
        </p:nvSpPr>
        <p:spPr>
          <a:xfrm>
            <a:off x="9052560" y="1530181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Process reserved positions first.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8C7A9-F13B-B545-A0D0-4884543BB744}"/>
              </a:ext>
            </a:extLst>
          </p:cNvPr>
          <p:cNvSpPr/>
          <p:nvPr/>
        </p:nvSpPr>
        <p:spPr>
          <a:xfrm>
            <a:off x="9052560" y="261717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Process general positions first.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2FDC25-96AA-BC48-96E3-A7FA80F02138}"/>
              </a:ext>
            </a:extLst>
          </p:cNvPr>
          <p:cNvGraphicFramePr>
            <a:graphicFrameLocks noGrp="1"/>
          </p:cNvGraphicFramePr>
          <p:nvPr/>
        </p:nvGraphicFramePr>
        <p:xfrm>
          <a:off x="1015349" y="4550579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(15%)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(7.5%)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(27%)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(50.5%)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(33.3%)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2.5%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9%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16.8%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(66.7%)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33.7%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10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D28A-73B0-224F-A4A6-1E2FA290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Vertical + Horizontal Reservations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015D-E1B6-8C40-B657-8F44AC29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“Horizontal Reservations” = “Minimum Guarantee”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“Vertical Reservations” = “Over and Above”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Dealing with overlap between horizontal and vertical: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0F564-1F9B-3245-A7AE-D01C3AFA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2EF91-000A-5F4C-873F-CE4360140366}"/>
              </a:ext>
            </a:extLst>
          </p:cNvPr>
          <p:cNvSpPr/>
          <p:nvPr/>
        </p:nvSpPr>
        <p:spPr>
          <a:xfrm>
            <a:off x="9052560" y="1530181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Process reserved positions first.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8C7A9-F13B-B545-A0D0-4884543BB744}"/>
              </a:ext>
            </a:extLst>
          </p:cNvPr>
          <p:cNvSpPr/>
          <p:nvPr/>
        </p:nvSpPr>
        <p:spPr>
          <a:xfrm>
            <a:off x="9052560" y="261717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Process general positions first.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2FDC25-96AA-BC48-96E3-A7FA80F02138}"/>
              </a:ext>
            </a:extLst>
          </p:cNvPr>
          <p:cNvGraphicFramePr>
            <a:graphicFrameLocks noGrp="1"/>
          </p:cNvGraphicFramePr>
          <p:nvPr/>
        </p:nvGraphicFramePr>
        <p:xfrm>
          <a:off x="1015349" y="4550579"/>
          <a:ext cx="101613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3434387144"/>
                    </a:ext>
                  </a:extLst>
                </a:gridCol>
                <a:gridCol w="1862470">
                  <a:extLst>
                    <a:ext uri="{9D8B030D-6E8A-4147-A177-3AD203B41FA5}">
                      <a16:colId xmlns:a16="http://schemas.microsoft.com/office/drawing/2014/main" val="173929406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149584034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3894507249"/>
                    </a:ext>
                  </a:extLst>
                </a:gridCol>
                <a:gridCol w="2217008">
                  <a:extLst>
                    <a:ext uri="{9D8B030D-6E8A-4147-A177-3AD203B41FA5}">
                      <a16:colId xmlns:a16="http://schemas.microsoft.com/office/drawing/2014/main" val="238106290"/>
                    </a:ext>
                  </a:extLst>
                </a:gridCol>
              </a:tblGrid>
              <a:tr h="361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SC (15%)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 (7.5%)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OBC (27%)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Open (50.5%)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9909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Women (33.3%)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2.5%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9%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16.8%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8559"/>
                  </a:ext>
                </a:extLst>
              </a:tr>
              <a:tr h="36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Open (66.7%)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33.7%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3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648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BEF4-52F5-A342-90BF-C9009ED6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The 2SM Algorithm with one horizontal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451C-1029-F64B-8E7D-EA343540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948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allocate open seats with horizontal reservation.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open seats with no horizontal reservation.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vertical reservation seats with horizontal reservation.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vertical reservation seats with no horizontal reservation.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3D78-98B0-2049-BA57-31D71175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8FB4-0D9C-2141-9560-97506B39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Tamannaben</a:t>
            </a:r>
            <a:r>
              <a:rPr lang="en-US" i="1" dirty="0"/>
              <a:t> </a:t>
            </a:r>
            <a:r>
              <a:rPr lang="en-US" i="1" dirty="0" err="1"/>
              <a:t>Ashokbhai</a:t>
            </a:r>
            <a:r>
              <a:rPr lang="en-US" i="1" dirty="0"/>
              <a:t> Desai (2020)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52A4A-772B-6749-BFA0-797ADFE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367DFA73-4439-2347-879B-6BF1DF7E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708"/>
            <a:ext cx="10153650" cy="164618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B07E639-18C3-C045-8170-87DBEA14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793"/>
          <a:stretch/>
        </p:blipFill>
        <p:spPr>
          <a:xfrm>
            <a:off x="838200" y="3093891"/>
            <a:ext cx="10846055" cy="32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BEF4-52F5-A342-90BF-C9009ED6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649075" cy="1325563"/>
          </a:xfrm>
        </p:spPr>
        <p:txBody>
          <a:bodyPr/>
          <a:lstStyle/>
          <a:p>
            <a:r>
              <a:rPr lang="en-US" dirty="0"/>
              <a:t>2SM Algorithm with multiple horizontal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451C-1029-F64B-8E7D-EA343540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948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allocate open seats with horizontal reservation:</a:t>
            </a:r>
          </a:p>
          <a:p>
            <a:pPr marL="457200" lvl="1" indent="0">
              <a:buNone/>
            </a:pPr>
            <a:r>
              <a:rPr lang="en-US" sz="2800" dirty="0"/>
              <a:t> Allocate simultaneously using smart reserves.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open seats with no horizontal reservation.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vertical reservation seats with horizontal reservation.</a:t>
            </a:r>
          </a:p>
          <a:p>
            <a:pPr marL="457200" lvl="1" indent="0">
              <a:buNone/>
            </a:pPr>
            <a:r>
              <a:rPr lang="en-US" sz="2800" dirty="0"/>
              <a:t> Allocate simultaneously using smart reserves.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vertical reservation seats with no horizontal reservation.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3D78-98B0-2049-BA57-31D71175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13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BEF4-52F5-A342-90BF-C9009ED6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The 2SM Algorithm with multiple horizontal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451C-1029-F64B-8E7D-EA343540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948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allocate open seats with horizontal reservation.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open seats with no horizontal reservation.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vertical reservation seats with horizontal reservation.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allocate vertical reservation seats with no horizontal reservation.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3D78-98B0-2049-BA57-31D71175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4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11A2-5CE6-8142-B669-CF033822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Economically Weaker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EAF9-0956-8143-A375-7AB8E2DB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2019 Constitutional Amendment reserves 10% of seats for EWS.</a:t>
            </a:r>
          </a:p>
          <a:p>
            <a:pPr marL="0" indent="0">
              <a:buNone/>
            </a:pPr>
            <a:r>
              <a:rPr lang="en-US" dirty="0"/>
              <a:t>This is a </a:t>
            </a:r>
            <a:r>
              <a:rPr lang="en-US" b="1" dirty="0"/>
              <a:t>vertical</a:t>
            </a:r>
            <a:r>
              <a:rPr lang="en-US" dirty="0"/>
              <a:t> reservation.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Members of SC, ST, OBC declared </a:t>
            </a:r>
            <a:r>
              <a:rPr lang="en-US" b="1" dirty="0"/>
              <a:t>ineligible </a:t>
            </a:r>
            <a:r>
              <a:rPr lang="en-US" dirty="0"/>
              <a:t>for EWS reserves.</a:t>
            </a:r>
          </a:p>
          <a:p>
            <a:pPr marL="0" indent="0">
              <a:buNone/>
            </a:pPr>
            <a:r>
              <a:rPr lang="en-US" dirty="0"/>
              <a:t>If we apply 2SM algorithm, may not respect spirit of affirmative action!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25D1C-010B-2949-93B6-88BDC409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8FB4-0D9C-2141-9560-97506B39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Tamannaben</a:t>
            </a:r>
            <a:r>
              <a:rPr lang="en-US" i="1" dirty="0"/>
              <a:t> </a:t>
            </a:r>
            <a:r>
              <a:rPr lang="en-US" i="1" dirty="0" err="1"/>
              <a:t>Ashokbhai</a:t>
            </a:r>
            <a:r>
              <a:rPr lang="en-US" i="1" dirty="0"/>
              <a:t> Desai (2020)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52A4A-772B-6749-BFA0-797ADFE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B07E639-18C3-C045-8170-87DBEA14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00" b="10005"/>
          <a:stretch/>
        </p:blipFill>
        <p:spPr>
          <a:xfrm>
            <a:off x="838200" y="1690688"/>
            <a:ext cx="1084605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8FB4-0D9C-2141-9560-97506B39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Tamannaben</a:t>
            </a:r>
            <a:r>
              <a:rPr lang="en-US" i="1" dirty="0"/>
              <a:t> </a:t>
            </a:r>
            <a:r>
              <a:rPr lang="en-US" i="1" dirty="0" err="1"/>
              <a:t>Ashokbhai</a:t>
            </a:r>
            <a:r>
              <a:rPr lang="en-US" i="1" dirty="0"/>
              <a:t> Desai (2020)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52A4A-772B-6749-BFA0-797ADFE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B07E639-18C3-C045-8170-87DBEA14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95"/>
          <a:stretch/>
        </p:blipFill>
        <p:spPr>
          <a:xfrm>
            <a:off x="838200" y="1995488"/>
            <a:ext cx="10846055" cy="901472"/>
          </a:xfrm>
          <a:prstGeom prst="rect">
            <a:avLst/>
          </a:prstGeom>
        </p:spPr>
      </p:pic>
      <p:pic>
        <p:nvPicPr>
          <p:cNvPr id="7" name="Picture 6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80582495-98A1-AD4C-9EB3-E9D34E5D9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494"/>
          <a:stretch/>
        </p:blipFill>
        <p:spPr>
          <a:xfrm>
            <a:off x="838200" y="2895601"/>
            <a:ext cx="10846054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4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8FB4-0D9C-2141-9560-97506B39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Tamannaben</a:t>
            </a:r>
            <a:r>
              <a:rPr lang="en-US" i="1" dirty="0"/>
              <a:t> </a:t>
            </a:r>
            <a:r>
              <a:rPr lang="en-US" i="1" dirty="0" err="1"/>
              <a:t>Ashokbhai</a:t>
            </a:r>
            <a:r>
              <a:rPr lang="en-US" i="1" dirty="0"/>
              <a:t> Desai (2020)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52A4A-772B-6749-BFA0-797ADFE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80582495-98A1-AD4C-9EB3-E9D34E5D9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5" b="12590"/>
          <a:stretch/>
        </p:blipFill>
        <p:spPr>
          <a:xfrm>
            <a:off x="838200" y="1614489"/>
            <a:ext cx="10134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8FB4-0D9C-2141-9560-97506B39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Tamannaben</a:t>
            </a:r>
            <a:r>
              <a:rPr lang="en-US" i="1" dirty="0"/>
              <a:t> </a:t>
            </a:r>
            <a:r>
              <a:rPr lang="en-US" i="1" dirty="0" err="1"/>
              <a:t>Ashokbhai</a:t>
            </a:r>
            <a:r>
              <a:rPr lang="en-US" i="1" dirty="0"/>
              <a:t> Desai (2020)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52A4A-772B-6749-BFA0-797ADFE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80582495-98A1-AD4C-9EB3-E9D34E5D9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26"/>
          <a:stretch/>
        </p:blipFill>
        <p:spPr>
          <a:xfrm>
            <a:off x="838200" y="1690688"/>
            <a:ext cx="10846054" cy="901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2F8BA-992F-4C41-82F3-7D4A7AD75493}"/>
              </a:ext>
            </a:extLst>
          </p:cNvPr>
          <p:cNvSpPr txBox="1"/>
          <p:nvPr/>
        </p:nvSpPr>
        <p:spPr>
          <a:xfrm>
            <a:off x="838200" y="3788787"/>
            <a:ext cx="88099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This is amazing! </a:t>
            </a:r>
          </a:p>
          <a:p>
            <a:endParaRPr lang="en-US" sz="2800" dirty="0"/>
          </a:p>
          <a:p>
            <a:r>
              <a:rPr lang="en-US" sz="2800" dirty="0"/>
              <a:t>Can you imagine a US Court writing this opinion?</a:t>
            </a:r>
          </a:p>
          <a:p>
            <a:r>
              <a:rPr lang="en-US" sz="2800" dirty="0"/>
              <a:t>Our goal: make this more ‘lucid’ (understand this algorithm)</a:t>
            </a:r>
          </a:p>
        </p:txBody>
      </p:sp>
    </p:spTree>
    <p:extLst>
      <p:ext uri="{BB962C8B-B14F-4D97-AF65-F5344CB8AC3E}">
        <p14:creationId xmlns:p14="http://schemas.microsoft.com/office/powerpoint/2010/main" val="42426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F1B9-D2EF-9D4D-812B-FD9F0EBA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 Action for </a:t>
            </a:r>
            <a:br>
              <a:rPr lang="en-US" dirty="0"/>
            </a:br>
            <a:r>
              <a:rPr lang="en-US" dirty="0"/>
              <a:t>Government Positions in India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75B7-6FB5-8D45-AB26-717A6D54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87AA7-B6FE-B74D-9D10-C298968EE7D1}"/>
              </a:ext>
            </a:extLst>
          </p:cNvPr>
          <p:cNvSpPr txBox="1"/>
          <p:nvPr/>
        </p:nvSpPr>
        <p:spPr>
          <a:xfrm>
            <a:off x="838200" y="209146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B16D5D-0235-8E47-B791-5005BBF96D99}"/>
              </a:ext>
            </a:extLst>
          </p:cNvPr>
          <p:cNvSpPr/>
          <p:nvPr/>
        </p:nvSpPr>
        <p:spPr>
          <a:xfrm>
            <a:off x="4907143" y="6445473"/>
            <a:ext cx="5456274" cy="44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49000-C0D0-CA40-BB50-49BD599DD90F}"/>
              </a:ext>
            </a:extLst>
          </p:cNvPr>
          <p:cNvSpPr txBox="1"/>
          <p:nvPr/>
        </p:nvSpPr>
        <p:spPr>
          <a:xfrm>
            <a:off x="6159388" y="1809409"/>
            <a:ext cx="47234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Scheduled Castes		(SC)</a:t>
            </a:r>
          </a:p>
          <a:p>
            <a:r>
              <a:rPr lang="en-US" sz="2800" dirty="0"/>
              <a:t>Scheduled Tribes		(ST) </a:t>
            </a:r>
          </a:p>
          <a:p>
            <a:r>
              <a:rPr lang="en-US" sz="2800" dirty="0"/>
              <a:t>Other Backwards Classes (OBC)</a:t>
            </a:r>
          </a:p>
          <a:p>
            <a:r>
              <a:rPr lang="en-US" sz="2800" dirty="0"/>
              <a:t>People With Disabilities 	(D)</a:t>
            </a:r>
          </a:p>
          <a:p>
            <a:r>
              <a:rPr lang="en-US" sz="2800" dirty="0"/>
              <a:t>Women			(W)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892D1-9577-D745-BD95-BFCF1CDDC1CF}"/>
              </a:ext>
            </a:extLst>
          </p:cNvPr>
          <p:cNvSpPr txBox="1"/>
          <p:nvPr/>
        </p:nvSpPr>
        <p:spPr>
          <a:xfrm>
            <a:off x="826774" y="1809409"/>
            <a:ext cx="5332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Reservations for Following Groups: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B094B-0658-5EFF-A73A-66340DCDF215}"/>
              </a:ext>
            </a:extLst>
          </p:cNvPr>
          <p:cNvSpPr txBox="1"/>
          <p:nvPr/>
        </p:nvSpPr>
        <p:spPr>
          <a:xfrm>
            <a:off x="838200" y="4525372"/>
            <a:ext cx="5698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Do </a:t>
            </a:r>
            <a:r>
              <a:rPr lang="es-ES_tradnl" sz="2800" dirty="0" err="1"/>
              <a:t>these</a:t>
            </a:r>
            <a:r>
              <a:rPr lang="es-ES_tradnl" sz="2800" dirty="0"/>
              <a:t> </a:t>
            </a:r>
            <a:r>
              <a:rPr lang="es-ES_tradnl" sz="2800" dirty="0" err="1"/>
              <a:t>categories</a:t>
            </a:r>
            <a:r>
              <a:rPr lang="es-ES_tradnl" sz="2800" dirty="0"/>
              <a:t> </a:t>
            </a:r>
            <a:r>
              <a:rPr lang="es-ES_tradnl" sz="2800" dirty="0" err="1"/>
              <a:t>form</a:t>
            </a:r>
            <a:r>
              <a:rPr lang="es-ES_tradnl" sz="2800" dirty="0"/>
              <a:t> a </a:t>
            </a:r>
            <a:r>
              <a:rPr lang="es-ES_tradnl" sz="2800" dirty="0" err="1"/>
              <a:t>hierarchy</a:t>
            </a:r>
            <a:r>
              <a:rPr lang="es-ES_tradnl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94475-8132-448A-F344-62A136F2BD7D}"/>
              </a:ext>
            </a:extLst>
          </p:cNvPr>
          <p:cNvSpPr txBox="1"/>
          <p:nvPr/>
        </p:nvSpPr>
        <p:spPr>
          <a:xfrm>
            <a:off x="6854297" y="4525372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/>
              <a:t>NO!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8440C-79E1-CD7C-A665-70877D3A90CA}"/>
              </a:ext>
            </a:extLst>
          </p:cNvPr>
          <p:cNvSpPr txBox="1"/>
          <p:nvPr/>
        </p:nvSpPr>
        <p:spPr>
          <a:xfrm>
            <a:off x="6159388" y="5283253"/>
            <a:ext cx="5610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New </a:t>
            </a:r>
            <a:r>
              <a:rPr lang="es-ES_tradnl" sz="2800" b="1" dirty="0" err="1">
                <a:solidFill>
                  <a:srgbClr val="FF0000"/>
                </a:solidFill>
              </a:rPr>
              <a:t>last</a:t>
            </a:r>
            <a:r>
              <a:rPr lang="es-ES_tradnl" sz="2800" b="1" dirty="0">
                <a:solidFill>
                  <a:srgbClr val="FF0000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year</a:t>
            </a:r>
            <a:r>
              <a:rPr lang="es-ES_tradnl" sz="2800" b="1" dirty="0">
                <a:solidFill>
                  <a:srgbClr val="FF0000"/>
                </a:solidFill>
              </a:rPr>
              <a:t>: </a:t>
            </a:r>
          </a:p>
          <a:p>
            <a:r>
              <a:rPr lang="es-ES_tradnl" sz="2800" dirty="0"/>
              <a:t>“</a:t>
            </a:r>
            <a:r>
              <a:rPr lang="es-ES_tradnl" sz="2800" dirty="0" err="1"/>
              <a:t>Economically</a:t>
            </a:r>
            <a:r>
              <a:rPr lang="es-ES_tradnl" sz="2800" dirty="0"/>
              <a:t> </a:t>
            </a:r>
            <a:r>
              <a:rPr lang="es-ES_tradnl" sz="2800" dirty="0" err="1"/>
              <a:t>weaker</a:t>
            </a:r>
            <a:r>
              <a:rPr lang="es-ES_tradnl" sz="2800" dirty="0"/>
              <a:t> </a:t>
            </a:r>
            <a:r>
              <a:rPr lang="es-ES_tradnl" sz="2800" dirty="0" err="1"/>
              <a:t>section</a:t>
            </a:r>
            <a:r>
              <a:rPr lang="es-ES_tradnl" sz="2800" dirty="0"/>
              <a:t>” (EWS)</a:t>
            </a:r>
          </a:p>
          <a:p>
            <a:r>
              <a:rPr lang="es-ES_tradnl" sz="2800" dirty="0"/>
              <a:t>  </a:t>
            </a:r>
            <a:r>
              <a:rPr lang="es-ES_tradnl" sz="2800" dirty="0" err="1"/>
              <a:t>We</a:t>
            </a:r>
            <a:r>
              <a:rPr lang="es-ES_tradnl" sz="2800" dirty="0"/>
              <a:t> </a:t>
            </a:r>
            <a:r>
              <a:rPr lang="es-ES_tradnl" sz="2800" dirty="0" err="1"/>
              <a:t>will</a:t>
            </a:r>
            <a:r>
              <a:rPr lang="es-ES_tradnl" sz="2800" dirty="0"/>
              <a:t> ignore </a:t>
            </a:r>
            <a:r>
              <a:rPr lang="es-ES_tradnl" sz="2800" dirty="0" err="1"/>
              <a:t>this</a:t>
            </a:r>
            <a:r>
              <a:rPr lang="es-ES_tradnl" sz="2800" dirty="0"/>
              <a:t> </a:t>
            </a:r>
            <a:r>
              <a:rPr lang="es-ES_tradnl" sz="2800" dirty="0" err="1"/>
              <a:t>today</a:t>
            </a:r>
            <a:r>
              <a:rPr lang="es-ES_tradn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7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F1B9-D2EF-9D4D-812B-FD9F0EBA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 Action for </a:t>
            </a:r>
            <a:br>
              <a:rPr lang="en-US" dirty="0"/>
            </a:br>
            <a:r>
              <a:rPr lang="en-US" dirty="0"/>
              <a:t>Government Positions in India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770F7A4-097B-BC40-9A48-A6A429620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599"/>
          <a:stretch/>
        </p:blipFill>
        <p:spPr>
          <a:xfrm>
            <a:off x="1022931" y="3971869"/>
            <a:ext cx="9880600" cy="30047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75B7-6FB5-8D45-AB26-717A6D54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87AA7-B6FE-B74D-9D10-C298968EE7D1}"/>
              </a:ext>
            </a:extLst>
          </p:cNvPr>
          <p:cNvSpPr txBox="1"/>
          <p:nvPr/>
        </p:nvSpPr>
        <p:spPr>
          <a:xfrm>
            <a:off x="838200" y="209146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B16D5D-0235-8E47-B791-5005BBF96D99}"/>
              </a:ext>
            </a:extLst>
          </p:cNvPr>
          <p:cNvSpPr/>
          <p:nvPr/>
        </p:nvSpPr>
        <p:spPr>
          <a:xfrm>
            <a:off x="4907143" y="6445473"/>
            <a:ext cx="5456274" cy="44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CE8E24-86D9-6449-BFF1-214C86A9F27F}"/>
              </a:ext>
            </a:extLst>
          </p:cNvPr>
          <p:cNvCxnSpPr>
            <a:cxnSpLocks/>
          </p:cNvCxnSpPr>
          <p:nvPr/>
        </p:nvCxnSpPr>
        <p:spPr>
          <a:xfrm>
            <a:off x="7258710" y="5035292"/>
            <a:ext cx="310470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855188-AAFC-A949-B6EF-D4D45F256DA6}"/>
              </a:ext>
            </a:extLst>
          </p:cNvPr>
          <p:cNvCxnSpPr>
            <a:cxnSpLocks/>
          </p:cNvCxnSpPr>
          <p:nvPr/>
        </p:nvCxnSpPr>
        <p:spPr>
          <a:xfrm>
            <a:off x="1823701" y="5389202"/>
            <a:ext cx="310470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3D5B-EBEE-CB40-94C3-34E26A79E8B4}"/>
              </a:ext>
            </a:extLst>
          </p:cNvPr>
          <p:cNvSpPr/>
          <p:nvPr/>
        </p:nvSpPr>
        <p:spPr>
          <a:xfrm>
            <a:off x="1008537" y="3412996"/>
            <a:ext cx="3364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Indra Sawhney (1992)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49000-C0D0-CA40-BB50-49BD599DD90F}"/>
              </a:ext>
            </a:extLst>
          </p:cNvPr>
          <p:cNvSpPr txBox="1"/>
          <p:nvPr/>
        </p:nvSpPr>
        <p:spPr>
          <a:xfrm>
            <a:off x="6159388" y="1809409"/>
            <a:ext cx="47234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Scheduled Castes		(SC)</a:t>
            </a:r>
          </a:p>
          <a:p>
            <a:r>
              <a:rPr lang="en-US" sz="2800" dirty="0"/>
              <a:t>Scheduled Tribes		(ST) </a:t>
            </a:r>
          </a:p>
          <a:p>
            <a:r>
              <a:rPr lang="en-US" sz="2800" dirty="0"/>
              <a:t>Other Backwards Classes (OBC)</a:t>
            </a:r>
          </a:p>
          <a:p>
            <a:r>
              <a:rPr lang="en-US" sz="2800" dirty="0"/>
              <a:t>People With Disabilities 	(D)</a:t>
            </a:r>
          </a:p>
          <a:p>
            <a:r>
              <a:rPr lang="en-US" sz="2800" dirty="0"/>
              <a:t>Women			(W)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892D1-9577-D745-BD95-BFCF1CDDC1CF}"/>
              </a:ext>
            </a:extLst>
          </p:cNvPr>
          <p:cNvSpPr txBox="1"/>
          <p:nvPr/>
        </p:nvSpPr>
        <p:spPr>
          <a:xfrm>
            <a:off x="826774" y="1809409"/>
            <a:ext cx="5332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Reservations for Following Groups: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9F7E43-A70C-7F4B-B639-14B85C4D622A}"/>
              </a:ext>
            </a:extLst>
          </p:cNvPr>
          <p:cNvCxnSpPr>
            <a:cxnSpLocks/>
          </p:cNvCxnSpPr>
          <p:nvPr/>
        </p:nvCxnSpPr>
        <p:spPr>
          <a:xfrm>
            <a:off x="4372856" y="4698594"/>
            <a:ext cx="462228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B57AAB9-6F26-4F46-B4B4-E147A446187E}" vid="{31DC0A76-C392-3F41-8E4A-B15F0CEEF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3933</TotalTime>
  <Words>1587</Words>
  <Application>Microsoft Macintosh PowerPoint</Application>
  <PresentationFormat>Widescreen</PresentationFormat>
  <Paragraphs>398</Paragraphs>
  <Slides>32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Affirmative Action in India</vt:lpstr>
      <vt:lpstr>A Motivating Example</vt:lpstr>
      <vt:lpstr>Tamannaben Ashokbhai Desai (2020)</vt:lpstr>
      <vt:lpstr>Tamannaben Ashokbhai Desai (2020)</vt:lpstr>
      <vt:lpstr>Tamannaben Ashokbhai Desai (2020)</vt:lpstr>
      <vt:lpstr>Tamannaben Ashokbhai Desai (2020)</vt:lpstr>
      <vt:lpstr>Tamannaben Ashokbhai Desai (2020)</vt:lpstr>
      <vt:lpstr>Affirmative Action for  Government Positions in India</vt:lpstr>
      <vt:lpstr>Affirmative Action for  Government Positions in India</vt:lpstr>
      <vt:lpstr>Two Types of Reservations</vt:lpstr>
      <vt:lpstr>More Detail on ‘Vertical Reservations’</vt:lpstr>
      <vt:lpstr>Vertical Reservations Algorithm</vt:lpstr>
      <vt:lpstr>Vertical Reservations Practice</vt:lpstr>
      <vt:lpstr>Difference Between Vertical and Horizontal</vt:lpstr>
      <vt:lpstr>Difference Between Vertical and Horizontal</vt:lpstr>
      <vt:lpstr>Interaction Between Horizontal and Vertical</vt:lpstr>
      <vt:lpstr>Interaction Between Horizontal and Vertical</vt:lpstr>
      <vt:lpstr>Rajesh Kumar Daria (2007):</vt:lpstr>
      <vt:lpstr>Anil Kumar Gupta (1995) </vt:lpstr>
      <vt:lpstr>Adding Horizontal Reservations</vt:lpstr>
      <vt:lpstr>PowerPoint Presentation</vt:lpstr>
      <vt:lpstr>Causing Problems in our Motivating Example</vt:lpstr>
      <vt:lpstr>The 2SM Algorithm with one horizontal category</vt:lpstr>
      <vt:lpstr>Practice with this Algorithm</vt:lpstr>
      <vt:lpstr>PowerPoint Presentation</vt:lpstr>
      <vt:lpstr>PowerPoint Presentation</vt:lpstr>
      <vt:lpstr>Recap</vt:lpstr>
      <vt:lpstr>Recap: Vertical + Horizontal Reservations</vt:lpstr>
      <vt:lpstr>The 2SM Algorithm with one horizontal category</vt:lpstr>
      <vt:lpstr>2SM Algorithm with multiple horizontal categories</vt:lpstr>
      <vt:lpstr>The 2SM Algorithm with multiple horizontal category</vt:lpstr>
      <vt:lpstr>Economically Weaker Sections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Systems for  Allocating Public Goods</dc:title>
  <dc:creator>Nicholas A Arnosti</dc:creator>
  <cp:lastModifiedBy>Nick Arnosti</cp:lastModifiedBy>
  <cp:revision>152</cp:revision>
  <dcterms:created xsi:type="dcterms:W3CDTF">2022-02-23T21:01:26Z</dcterms:created>
  <dcterms:modified xsi:type="dcterms:W3CDTF">2024-08-22T22:20:43Z</dcterms:modified>
</cp:coreProperties>
</file>