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sldIdLst>
    <p:sldId id="627" r:id="rId2"/>
    <p:sldId id="534" r:id="rId3"/>
    <p:sldId id="536" r:id="rId4"/>
    <p:sldId id="273" r:id="rId5"/>
    <p:sldId id="578" r:id="rId6"/>
    <p:sldId id="579" r:id="rId7"/>
    <p:sldId id="529" r:id="rId8"/>
    <p:sldId id="580" r:id="rId9"/>
    <p:sldId id="581" r:id="rId10"/>
    <p:sldId id="582" r:id="rId11"/>
    <p:sldId id="544" r:id="rId12"/>
    <p:sldId id="545" r:id="rId13"/>
    <p:sldId id="587" r:id="rId14"/>
    <p:sldId id="555" r:id="rId15"/>
    <p:sldId id="559" r:id="rId16"/>
    <p:sldId id="583" r:id="rId17"/>
    <p:sldId id="584" r:id="rId18"/>
    <p:sldId id="547" r:id="rId19"/>
    <p:sldId id="525" r:id="rId20"/>
    <p:sldId id="586" r:id="rId21"/>
    <p:sldId id="5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772"/>
    <p:restoredTop sz="95794"/>
  </p:normalViewPr>
  <p:slideViewPr>
    <p:cSldViewPr snapToGrid="0" snapToObjects="1">
      <p:cViewPr varScale="1">
        <p:scale>
          <a:sx n="90" d="100"/>
          <a:sy n="90" d="100"/>
        </p:scale>
        <p:origin x="232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B5503-A5D6-1E40-8164-14CEF6AAB850}" type="datetimeFigureOut">
              <a:rPr lang="en-US" smtClean="0"/>
              <a:t>8/22/24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FA52-D83C-7548-9E8E-77992201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0023-B2A6-0B45-B6CA-E5557E25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B0F6D-4743-7646-988E-32893E42F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E4E9-A2B9-6242-9F54-4C3168E9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F127-4E9B-4444-9677-212435A13CEA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5CFE-2DEA-9D41-BDBA-619E5F5E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9FD3-35B4-E94A-976A-E6C2E581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2DAA-91A2-A94C-9F1B-221E3587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FAB38-7601-4F4E-A198-B71A80159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231E0-093C-9E4E-95BB-191821A3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CC5-A558-A94F-AAC0-622D257961DB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C4375-FF03-E741-B002-B742D8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ABED1-FD4A-F44F-BF2B-40BB680D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1DBEB-77EB-A746-ADDD-2B659ABBF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3E27D-1F98-E24E-B60B-C05D839A1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E269-B011-1B45-939F-FFE3C73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F514-92E9-434A-962E-EC9A4BA2E967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CFF6-576C-F64B-9F32-FB2FA04F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72E9-EC23-3643-8BF4-8A59634B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1724-6235-0E48-84D4-8690A58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9034-8CE7-9E4F-AF97-A96CDAB8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DC4B3-7C3C-F046-8C66-3980A0DD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873-07EE-6543-80B5-50A555C1EFA4}" type="datetime1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98E5-F986-0D46-9659-B9CBCDFD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AAF1-C999-4444-9421-F2CAAB49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7525-5028-7A45-AA4A-2C54D820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85AAF-1D2D-2B46-877C-7D41E69E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3158-BD7A-ED4D-A1D5-1292CE68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9D-5280-AA47-9BA1-60A99DAC82EA}" type="datetime1">
              <a:rPr lang="en-US" smtClean="0"/>
              <a:t>8/22/24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809F6-E3CC-B44B-9B88-60C3A4BF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AD54-8342-B74A-81F7-E0A36F5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6DA9-8F91-C645-8749-2E416C72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99DD-A876-9245-9BFE-D5BFE652A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E8588-63DB-CC43-8F5F-B3D2D958A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629A-8EAF-7247-BEC6-9B05D27E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6320-F6EC-614B-B58F-2067ACD569A1}" type="datetime1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4DB71-A5F3-D444-B593-41CC4C0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1C2A8-1825-F94A-AEBE-206E67AB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FCE8-9A8A-F241-BB36-73ADF685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B7D9D-0ECF-984E-A584-40A613BB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57D5C-6FE7-D746-B203-6B2DEC0AE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9F657-4550-CC46-8AE3-866C2DB48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CE6E-B77E-CB42-86E8-B6BBA49B0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B4D32-D577-FB41-8790-E90E1DD8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9445-E82A-A149-B6BB-3219C3488769}" type="datetime1">
              <a:rPr lang="en-US" smtClean="0"/>
              <a:t>8/22/24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A591D-C011-1F4C-9E52-3CB5899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16B6F-BE2B-E74A-835C-2F7E7A0A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25C5-C4C8-3C43-96C4-262CDA4B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A49BD-B027-CB44-91CD-EFF163A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782B-6574-D745-9D51-7D3444C91C75}" type="datetime1">
              <a:rPr lang="en-US" smtClean="0"/>
              <a:t>8/22/24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94B9F-9D46-274B-9715-44335B41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8D7EF-2AAB-994B-B6E7-0B52C21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CC018-85CF-444D-AF1A-3EA3BBA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F9A5-6E46-254B-BEA3-B47930EDB4EE}" type="datetime1">
              <a:rPr lang="en-US" smtClean="0"/>
              <a:t>8/22/24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1A4B1-E8D8-194A-B07E-7F3D59C2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EF50-6E96-E648-8BF9-1A2C95F6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C3F9-6F04-A64F-8752-82CBC246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14C3-19B2-1B48-87D1-CB3FA30B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D9915-8975-134D-A109-B53FE9FD5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40AD5-B0CA-A042-97CA-F9CEB384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035-0E16-3942-A81F-C241ACB13945}" type="datetime1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C8328-8104-7B49-879C-8357F0A5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D9EC5-CE74-1E44-9ACF-2C1F1A76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11A3-256A-B846-8558-53AC061C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88676-FE55-9E4F-8D73-A2BCEFA2D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C5AC3-EB6F-B34D-88C9-34B6BDEFE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FAF9F-138B-BA43-BFD4-8863FC3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6BC-0814-BC4F-BCD6-7F5DFB30C870}" type="datetime1">
              <a:rPr lang="en-US" smtClean="0"/>
              <a:t>8/22/24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D406A-D034-EC41-992B-5783C850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C2ED1-E077-D74F-9323-FE75407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577D7-94AD-4F4A-A845-26586315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BA6B-2F28-7D43-9892-D1CBB0BF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1BB9-8EAF-6147-8BC9-47FAC6669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01BD-7764-8244-87D9-224DF2379357}" type="datetime1">
              <a:rPr lang="en-US" smtClean="0"/>
              <a:t>8/22/24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AFC9-F0EE-BA46-AEBD-6E8232A38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D5E2D-6B01-1E47-BE43-B5559600A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862E-EA23-154E-B067-B6F92D5F2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Affordable Housing in </a:t>
            </a:r>
            <a:br>
              <a:rPr lang="en-US" dirty="0"/>
            </a:br>
            <a:r>
              <a:rPr lang="en-US" dirty="0"/>
              <a:t>New York 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AB92F-519D-4B46-81BF-871326506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Engineering The Allocation of Public Resources</a:t>
            </a:r>
          </a:p>
          <a:p>
            <a:r>
              <a:rPr lang="en-US" dirty="0"/>
              <a:t>Professor Nick </a:t>
            </a:r>
            <a:r>
              <a:rPr lang="en-US" dirty="0" err="1"/>
              <a:t>Arnosti</a:t>
            </a:r>
            <a:endParaRPr lang="en-US" dirty="0"/>
          </a:p>
          <a:p>
            <a:r>
              <a:rPr lang="en-US" dirty="0"/>
              <a:t>University of Minnesota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4999E-5364-FD4E-8F5F-0E19DB5E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096A-0DE7-95FC-CFDE-EE171BC8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C5E9-5F3E-3348-15A3-B2F7D258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7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Units have different #bedrooms, AMI targets.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“Preferences” (quotas) for people with disabilities, community residents, and city employees.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Lottery numbers, household size and income for each applicant.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BC7DA-08A3-9CD0-FEE1-75AA383DF8BF}"/>
              </a:ext>
            </a:extLst>
          </p:cNvPr>
          <p:cNvSpPr/>
          <p:nvPr/>
        </p:nvSpPr>
        <p:spPr>
          <a:xfrm>
            <a:off x="838200" y="5660963"/>
            <a:ext cx="4319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they handle this all?</a:t>
            </a:r>
          </a:p>
        </p:txBody>
      </p:sp>
    </p:spTree>
    <p:extLst>
      <p:ext uri="{BB962C8B-B14F-4D97-AF65-F5344CB8AC3E}">
        <p14:creationId xmlns:p14="http://schemas.microsoft.com/office/powerpoint/2010/main" val="20850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CC81-7D41-D8B5-8932-CEB6ED65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325563"/>
          </a:xfrm>
        </p:spPr>
        <p:txBody>
          <a:bodyPr/>
          <a:lstStyle/>
          <a:p>
            <a:r>
              <a:rPr lang="en-US" dirty="0"/>
              <a:t>NYC Developer Screening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67DC-CED7-658B-9B39-5BD683514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703"/>
            <a:ext cx="1094142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Order applicants by log number.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Satisfy preferences: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/>
              <a:t>Applicants eligible for </a:t>
            </a:r>
            <a:r>
              <a:rPr lang="en-US" sz="2800" b="1" dirty="0">
                <a:solidFill>
                  <a:schemeClr val="accent1"/>
                </a:solidFill>
              </a:rPr>
              <a:t>disability preference </a:t>
            </a:r>
            <a:r>
              <a:rPr lang="en-US" sz="2800" dirty="0"/>
              <a:t>considered in log order until 7% of units have been allocated.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/>
              <a:t>Applicants eligible for </a:t>
            </a:r>
            <a:r>
              <a:rPr lang="en-US" sz="2800" b="1" dirty="0">
                <a:solidFill>
                  <a:schemeClr val="accent1"/>
                </a:solidFill>
              </a:rPr>
              <a:t>community preference </a:t>
            </a:r>
            <a:r>
              <a:rPr lang="en-US" sz="2800" dirty="0"/>
              <a:t>considered in log order until 50% of units filled with people from community district.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800" dirty="0"/>
              <a:t>Applicants eligible for </a:t>
            </a:r>
            <a:r>
              <a:rPr lang="en-US" sz="2800" b="1" dirty="0">
                <a:solidFill>
                  <a:schemeClr val="accent1"/>
                </a:solidFill>
              </a:rPr>
              <a:t>municipal employee preference </a:t>
            </a:r>
            <a:r>
              <a:rPr lang="en-US" sz="2800" dirty="0"/>
              <a:t>considered in log order until 5% of units filled with municipal employees.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Remaining applicants </a:t>
            </a:r>
            <a:r>
              <a:rPr lang="en-US" dirty="0"/>
              <a:t>considered in log order until all units filled.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C6402-DD96-64CB-1EC7-8DCB69CBB0A1}"/>
              </a:ext>
            </a:extLst>
          </p:cNvPr>
          <p:cNvSpPr txBox="1"/>
          <p:nvPr/>
        </p:nvSpPr>
        <p:spPr>
          <a:xfrm>
            <a:off x="838200" y="5584302"/>
            <a:ext cx="1177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Details: </a:t>
            </a:r>
          </a:p>
          <a:p>
            <a:r>
              <a:rPr lang="en-US" sz="2400" dirty="0"/>
              <a:t>Granting someone with multiple preferences a unit counts against each preference’s goal. </a:t>
            </a:r>
          </a:p>
          <a:p>
            <a:r>
              <a:rPr lang="en-US" sz="2400" dirty="0"/>
              <a:t>If household is eligible for multiple available unit types, it chooses which to claim. </a:t>
            </a:r>
          </a:p>
        </p:txBody>
      </p:sp>
    </p:spTree>
    <p:extLst>
      <p:ext uri="{BB962C8B-B14F-4D97-AF65-F5344CB8AC3E}">
        <p14:creationId xmlns:p14="http://schemas.microsoft.com/office/powerpoint/2010/main" val="23716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EB89C-DFD7-61F0-A179-9D7F097F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8878" cy="1325563"/>
          </a:xfrm>
        </p:spPr>
        <p:txBody>
          <a:bodyPr/>
          <a:lstStyle/>
          <a:p>
            <a:r>
              <a:rPr lang="en-US" dirty="0"/>
              <a:t>What are consequences of using this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11ACF-E7A9-3CDC-29D9-49AA10D0C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3019"/>
            <a:ext cx="11068878" cy="3610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 claim: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than 50% of low income units go to community residents.</a:t>
            </a:r>
          </a:p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Less than 50% of middle income units go to community residents.</a:t>
            </a:r>
          </a:p>
          <a:p>
            <a:pPr marL="0" indent="0">
              <a:buNone/>
            </a:pPr>
            <a:endParaRPr lang="en-US" sz="12000" dirty="0">
              <a:solidFill>
                <a:srgbClr val="FF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910AA3EE-5FA9-5B64-5582-7FAA450BF3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798960"/>
              </p:ext>
            </p:extLst>
          </p:nvPr>
        </p:nvGraphicFramePr>
        <p:xfrm>
          <a:off x="5018612" y="4786529"/>
          <a:ext cx="3074043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957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926974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Success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66.7%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D9E8DC7-475B-A19B-E609-FEF2337F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C851-B2DB-190C-C819-284DF34D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817"/>
            <a:ext cx="10515600" cy="261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Assume: </a:t>
            </a:r>
          </a:p>
          <a:p>
            <a:r>
              <a:rPr lang="en-US" dirty="0"/>
              <a:t>All units have same number of bedrooms.</a:t>
            </a:r>
          </a:p>
          <a:p>
            <a:r>
              <a:rPr lang="en-US" dirty="0"/>
              <a:t>Two non-overlapping target income ranges.</a:t>
            </a:r>
          </a:p>
          <a:p>
            <a:r>
              <a:rPr lang="en-US" dirty="0"/>
              <a:t>No disability or municipal employee preferences</a:t>
            </a:r>
          </a:p>
          <a:p>
            <a:r>
              <a:rPr lang="en-US" dirty="0"/>
              <a:t>All applicants are eligible and will accept.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491C85-379B-7236-F534-C6A0AF6DB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794809"/>
              </p:ext>
            </p:extLst>
          </p:nvPr>
        </p:nvGraphicFramePr>
        <p:xfrm>
          <a:off x="1517697" y="4806638"/>
          <a:ext cx="3126371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25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927060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927060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Applicants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469B17-E1E3-00F7-7876-1F2E4021A287}"/>
              </a:ext>
            </a:extLst>
          </p:cNvPr>
          <p:cNvSpPr txBox="1"/>
          <p:nvPr/>
        </p:nvSpPr>
        <p:spPr>
          <a:xfrm>
            <a:off x="93873" y="4248457"/>
            <a:ext cx="513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15 applicants: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A7CBB-1A7F-F163-1972-9C9E85ADF5BB}"/>
              </a:ext>
            </a:extLst>
          </p:cNvPr>
          <p:cNvSpPr/>
          <p:nvPr/>
        </p:nvSpPr>
        <p:spPr>
          <a:xfrm>
            <a:off x="83583" y="4979188"/>
            <a:ext cx="2632236" cy="17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</a:rPr>
              <a:t>2 units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</a:rPr>
              <a:t>2 units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0B46C7A-5204-26FB-EC3D-C4FA6C309581}"/>
              </a:ext>
            </a:extLst>
          </p:cNvPr>
          <p:cNvSpPr/>
          <p:nvPr/>
        </p:nvSpPr>
        <p:spPr>
          <a:xfrm>
            <a:off x="1463049" y="5435417"/>
            <a:ext cx="3183883" cy="677476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66712B-F5D3-720A-1580-11C8EBF879AC}"/>
              </a:ext>
            </a:extLst>
          </p:cNvPr>
          <p:cNvSpPr/>
          <p:nvPr/>
        </p:nvSpPr>
        <p:spPr>
          <a:xfrm>
            <a:off x="1462721" y="6051324"/>
            <a:ext cx="3183883" cy="677476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FCBE5BB-E3D3-4EEB-E05A-4E35AA6D55DF}"/>
              </a:ext>
            </a:extLst>
          </p:cNvPr>
          <p:cNvSpPr/>
          <p:nvPr/>
        </p:nvSpPr>
        <p:spPr>
          <a:xfrm>
            <a:off x="2784013" y="4779206"/>
            <a:ext cx="951544" cy="1947672"/>
          </a:xfrm>
          <a:prstGeom prst="frame">
            <a:avLst>
              <a:gd name="adj1" fmla="val 86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A6224A-94BB-EBB5-AAD4-65EF5F028441}"/>
                  </a:ext>
                </a:extLst>
              </p:cNvPr>
              <p:cNvSpPr/>
              <p:nvPr/>
            </p:nvSpPr>
            <p:spPr>
              <a:xfrm>
                <a:off x="2340174" y="3807618"/>
                <a:ext cx="18392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 from</a:t>
                </a:r>
              </a:p>
              <a:p>
                <a:r>
                  <a:rPr lang="en-US" sz="2800" dirty="0">
                    <a:solidFill>
                      <a:schemeClr val="accent6"/>
                    </a:solidFill>
                  </a:rPr>
                  <a:t>community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A6224A-94BB-EBB5-AAD4-65EF5F028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174" y="3807618"/>
                <a:ext cx="1839221" cy="954107"/>
              </a:xfrm>
              <a:prstGeom prst="rect">
                <a:avLst/>
              </a:prstGeom>
              <a:blipFill>
                <a:blip r:embed="rId2"/>
                <a:stretch>
                  <a:fillRect l="-6849" t="-8000" r="-5479" b="-17333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B5391DD-1F25-2933-61B4-94E1DEF52B51}"/>
              </a:ext>
            </a:extLst>
          </p:cNvPr>
          <p:cNvSpPr txBox="1"/>
          <p:nvPr/>
        </p:nvSpPr>
        <p:spPr>
          <a:xfrm>
            <a:off x="4977719" y="4211718"/>
            <a:ext cx="199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No CP </a:t>
            </a:r>
            <a:r>
              <a:rPr lang="es-ES_tradnl" sz="2800" dirty="0" err="1"/>
              <a:t>Policy</a:t>
            </a:r>
            <a:endParaRPr lang="es-ES_tradnl" sz="2800" dirty="0"/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4E3C4023-21C0-DC18-46A6-29DE45EFD8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211624"/>
              </p:ext>
            </p:extLst>
          </p:nvPr>
        </p:nvGraphicFramePr>
        <p:xfrm>
          <a:off x="8367689" y="4732199"/>
          <a:ext cx="3074043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957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926974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Success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69.5%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4FFA85A-98DC-6083-91F3-BFE765042FAD}"/>
              </a:ext>
            </a:extLst>
          </p:cNvPr>
          <p:cNvSpPr txBox="1"/>
          <p:nvPr/>
        </p:nvSpPr>
        <p:spPr>
          <a:xfrm>
            <a:off x="8326796" y="4157388"/>
            <a:ext cx="2280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/>
              <a:t>With</a:t>
            </a:r>
            <a:r>
              <a:rPr lang="es-ES_tradnl" sz="2800" dirty="0"/>
              <a:t> CP </a:t>
            </a:r>
            <a:r>
              <a:rPr lang="es-ES_tradnl" sz="2800" dirty="0" err="1"/>
              <a:t>Policy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28281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E8DC7-475B-A19B-E609-FEF2337F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C851-B2DB-190C-C819-284DF34DA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8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Assume: </a:t>
            </a:r>
          </a:p>
          <a:p>
            <a:r>
              <a:rPr lang="en-US" dirty="0"/>
              <a:t>All units have same number of bedrooms.</a:t>
            </a:r>
          </a:p>
          <a:p>
            <a:r>
              <a:rPr lang="en-US" dirty="0"/>
              <a:t>Two non-overlapping target income ranges.</a:t>
            </a:r>
          </a:p>
          <a:p>
            <a:r>
              <a:rPr lang="en-US" dirty="0"/>
              <a:t>No disability or municipal employee preferences</a:t>
            </a:r>
          </a:p>
          <a:p>
            <a:r>
              <a:rPr lang="en-US" dirty="0"/>
              <a:t>All applicants are eligible and will accept.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E491C85-379B-7236-F534-C6A0AF6DB9BD}"/>
              </a:ext>
            </a:extLst>
          </p:cNvPr>
          <p:cNvGraphicFramePr>
            <a:graphicFrameLocks/>
          </p:cNvGraphicFramePr>
          <p:nvPr/>
        </p:nvGraphicFramePr>
        <p:xfrm>
          <a:off x="5973763" y="4975916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2469B17-E1E3-00F7-7876-1F2E4021A287}"/>
              </a:ext>
            </a:extLst>
          </p:cNvPr>
          <p:cNvSpPr txBox="1"/>
          <p:nvPr/>
        </p:nvSpPr>
        <p:spPr>
          <a:xfrm>
            <a:off x="838201" y="4283419"/>
            <a:ext cx="513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1000 applicants: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20% from community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90% low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Income and community preference are independent.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A7CBB-1A7F-F163-1972-9C9E85ADF5BB}"/>
              </a:ext>
            </a:extLst>
          </p:cNvPr>
          <p:cNvSpPr/>
          <p:nvPr/>
        </p:nvSpPr>
        <p:spPr>
          <a:xfrm>
            <a:off x="9157318" y="4157821"/>
            <a:ext cx="6096000" cy="26108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100 units </a:t>
            </a:r>
          </a:p>
          <a:p>
            <a:endParaRPr lang="en-US" sz="2800" dirty="0"/>
          </a:p>
          <a:p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</a:rPr>
              <a:t>50 low income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/>
                </a:solidFill>
              </a:rPr>
              <a:t>50 middle income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0B46C7A-5204-26FB-EC3D-C4FA6C309581}"/>
              </a:ext>
            </a:extLst>
          </p:cNvPr>
          <p:cNvSpPr/>
          <p:nvPr/>
        </p:nvSpPr>
        <p:spPr>
          <a:xfrm>
            <a:off x="5919170" y="5506115"/>
            <a:ext cx="3183883" cy="677476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066712B-F5D3-720A-1580-11C8EBF879AC}"/>
              </a:ext>
            </a:extLst>
          </p:cNvPr>
          <p:cNvSpPr/>
          <p:nvPr/>
        </p:nvSpPr>
        <p:spPr>
          <a:xfrm>
            <a:off x="5918842" y="6122022"/>
            <a:ext cx="3183883" cy="677476"/>
          </a:xfrm>
          <a:prstGeom prst="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7FCBE5BB-E3D3-4EEB-E05A-4E35AA6D55DF}"/>
              </a:ext>
            </a:extLst>
          </p:cNvPr>
          <p:cNvSpPr/>
          <p:nvPr/>
        </p:nvSpPr>
        <p:spPr>
          <a:xfrm>
            <a:off x="6985344" y="4916919"/>
            <a:ext cx="1050878" cy="1947672"/>
          </a:xfrm>
          <a:prstGeom prst="frame">
            <a:avLst>
              <a:gd name="adj1" fmla="val 860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A6224A-94BB-EBB5-AAD4-65EF5F028441}"/>
                  </a:ext>
                </a:extLst>
              </p:cNvPr>
              <p:cNvSpPr/>
              <p:nvPr/>
            </p:nvSpPr>
            <p:spPr>
              <a:xfrm>
                <a:off x="6575149" y="3947753"/>
                <a:ext cx="183922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50 from</a:t>
                </a:r>
              </a:p>
              <a:p>
                <a:r>
                  <a:rPr lang="en-US" sz="2800" dirty="0">
                    <a:solidFill>
                      <a:schemeClr val="accent6"/>
                    </a:solidFill>
                  </a:rPr>
                  <a:t>community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A6224A-94BB-EBB5-AAD4-65EF5F0284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149" y="3947753"/>
                <a:ext cx="1839221" cy="954107"/>
              </a:xfrm>
              <a:prstGeom prst="rect">
                <a:avLst/>
              </a:prstGeom>
              <a:blipFill>
                <a:blip r:embed="rId2"/>
                <a:stretch>
                  <a:fillRect l="-6849" t="-8000" r="-6164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92BF2-9BF1-A5A9-97E9-EC0CB357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906" y="227568"/>
            <a:ext cx="5029969" cy="1325563"/>
          </a:xfrm>
        </p:spPr>
        <p:txBody>
          <a:bodyPr/>
          <a:lstStyle/>
          <a:p>
            <a:r>
              <a:rPr lang="en-US" b="1" dirty="0"/>
              <a:t>Outcomes from different policies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45145C6-E56B-CF52-D255-9690A1A0D1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0866" y="930269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957FC3-0966-BAB3-6A5D-E0F403AAE520}"/>
              </a:ext>
            </a:extLst>
          </p:cNvPr>
          <p:cNvGraphicFramePr>
            <a:graphicFrameLocks/>
          </p:cNvGraphicFramePr>
          <p:nvPr/>
        </p:nvGraphicFramePr>
        <p:xfrm>
          <a:off x="4703311" y="4815813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DC8BDC-8DA2-DA56-3598-165289E14375}"/>
              </a:ext>
            </a:extLst>
          </p:cNvPr>
          <p:cNvGraphicFramePr>
            <a:graphicFrameLocks/>
          </p:cNvGraphicFramePr>
          <p:nvPr/>
        </p:nvGraphicFramePr>
        <p:xfrm>
          <a:off x="4703311" y="2850046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5BAC64B-934B-F1C3-2594-A7105E896184}"/>
              </a:ext>
            </a:extLst>
          </p:cNvPr>
          <p:cNvGraphicFramePr>
            <a:graphicFrameLocks/>
          </p:cNvGraphicFramePr>
          <p:nvPr/>
        </p:nvGraphicFramePr>
        <p:xfrm>
          <a:off x="8015600" y="2850046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7AD44E6-1DCA-4358-D8C8-62718B699668}"/>
              </a:ext>
            </a:extLst>
          </p:cNvPr>
          <p:cNvGraphicFramePr>
            <a:graphicFrameLocks/>
          </p:cNvGraphicFramePr>
          <p:nvPr/>
        </p:nvGraphicFramePr>
        <p:xfrm>
          <a:off x="8015599" y="4815813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35CB99-24F0-8FFA-A330-BDECA80E5A20}"/>
              </a:ext>
            </a:extLst>
          </p:cNvPr>
          <p:cNvSpPr txBox="1"/>
          <p:nvPr/>
        </p:nvSpPr>
        <p:spPr>
          <a:xfrm>
            <a:off x="1391020" y="3429000"/>
            <a:ext cx="1770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Income Targeting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510EE-3D0D-D01F-7973-CBE61E0251B8}"/>
              </a:ext>
            </a:extLst>
          </p:cNvPr>
          <p:cNvSpPr txBox="1"/>
          <p:nvPr/>
        </p:nvSpPr>
        <p:spPr>
          <a:xfrm>
            <a:off x="1391020" y="5538768"/>
            <a:ext cx="3074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50% Low Income</a:t>
            </a:r>
          </a:p>
          <a:p>
            <a:r>
              <a:rPr lang="en-US" sz="2800" dirty="0"/>
              <a:t>50% Middle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FA3E6-A1B4-9099-C9C9-428A3D9E2A8C}"/>
              </a:ext>
            </a:extLst>
          </p:cNvPr>
          <p:cNvSpPr txBox="1"/>
          <p:nvPr/>
        </p:nvSpPr>
        <p:spPr>
          <a:xfrm>
            <a:off x="4962294" y="1774986"/>
            <a:ext cx="2556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Community Preference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66AFD8-672D-8F0A-88A2-DDCCCF270547}"/>
              </a:ext>
            </a:extLst>
          </p:cNvPr>
          <p:cNvSpPr txBox="1"/>
          <p:nvPr/>
        </p:nvSpPr>
        <p:spPr>
          <a:xfrm>
            <a:off x="8332455" y="1790781"/>
            <a:ext cx="290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50% Community Preference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40C30-01A0-1DB8-7F89-EB1E7EE494CE}"/>
              </a:ext>
            </a:extLst>
          </p:cNvPr>
          <p:cNvSpPr txBox="1"/>
          <p:nvPr/>
        </p:nvSpPr>
        <p:spPr>
          <a:xfrm>
            <a:off x="870866" y="381575"/>
            <a:ext cx="27182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Applicant Counts</a:t>
            </a:r>
          </a:p>
          <a:p>
            <a:endParaRPr lang="en-US" dirty="0"/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CAE340D9-13A7-BE0A-A089-02D3FCECA661}"/>
              </a:ext>
            </a:extLst>
          </p:cNvPr>
          <p:cNvSpPr/>
          <p:nvPr/>
        </p:nvSpPr>
        <p:spPr>
          <a:xfrm>
            <a:off x="10141317" y="5335909"/>
            <a:ext cx="868682" cy="691981"/>
          </a:xfrm>
          <a:prstGeom prst="donut">
            <a:avLst>
              <a:gd name="adj" fmla="val 121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E87E-BC4B-F9D7-3B42-417D6552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community preference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C9F959-8FB0-86AE-12FD-75EAF80285A9}"/>
              </a:ext>
            </a:extLst>
          </p:cNvPr>
          <p:cNvGraphicFramePr>
            <a:graphicFrameLocks/>
          </p:cNvGraphicFramePr>
          <p:nvPr/>
        </p:nvGraphicFramePr>
        <p:xfrm>
          <a:off x="4197894" y="2591610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F98952-54E8-81E1-7839-0A37B498B38E}"/>
              </a:ext>
            </a:extLst>
          </p:cNvPr>
          <p:cNvGraphicFramePr>
            <a:graphicFrameLocks/>
          </p:cNvGraphicFramePr>
          <p:nvPr/>
        </p:nvGraphicFramePr>
        <p:xfrm>
          <a:off x="838200" y="2591609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722D58-8F34-6DE0-F4E7-4D67319C18F1}"/>
              </a:ext>
            </a:extLst>
          </p:cNvPr>
          <p:cNvSpPr txBox="1"/>
          <p:nvPr/>
        </p:nvSpPr>
        <p:spPr>
          <a:xfrm>
            <a:off x="1097183" y="1560775"/>
            <a:ext cx="2556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Community Preference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A6BCC-9067-2D73-9610-32D954AEFB2F}"/>
              </a:ext>
            </a:extLst>
          </p:cNvPr>
          <p:cNvSpPr txBox="1"/>
          <p:nvPr/>
        </p:nvSpPr>
        <p:spPr>
          <a:xfrm>
            <a:off x="4284464" y="1576570"/>
            <a:ext cx="290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50% Community Preference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D90E7-C996-7EBF-CA25-2B1D47153DCF}"/>
              </a:ext>
            </a:extLst>
          </p:cNvPr>
          <p:cNvSpPr txBox="1"/>
          <p:nvPr/>
        </p:nvSpPr>
        <p:spPr>
          <a:xfrm>
            <a:off x="7419488" y="1944015"/>
            <a:ext cx="54292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Community members get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90%</a:t>
            </a:r>
            <a:r>
              <a:rPr lang="en-US" sz="2800" dirty="0"/>
              <a:t> of low-income seats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20% </a:t>
            </a:r>
            <a:r>
              <a:rPr lang="en-US" sz="2800" dirty="0"/>
              <a:t>of middle income seats</a:t>
            </a:r>
          </a:p>
          <a:p>
            <a:pPr lvl="1"/>
            <a:r>
              <a:rPr lang="en-US" sz="2800" dirty="0"/>
              <a:t> (same as without CP policy!)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B1089A-1521-40D1-8937-123A6F3F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4770"/>
            <a:ext cx="11353800" cy="2942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city does </a:t>
            </a:r>
            <a:r>
              <a:rPr lang="en-US" b="1" dirty="0"/>
              <a:t>NOT </a:t>
            </a:r>
            <a:r>
              <a:rPr lang="en-US" dirty="0"/>
              <a:t>reserve 50% of each type of unit for community members.</a:t>
            </a:r>
          </a:p>
          <a:p>
            <a:r>
              <a:rPr lang="en-US" dirty="0"/>
              <a:t>Community members (like other applicants) are mostly low income.</a:t>
            </a:r>
          </a:p>
          <a:p>
            <a:r>
              <a:rPr lang="en-US" dirty="0"/>
              <a:t>They claim most low-income units.</a:t>
            </a:r>
          </a:p>
          <a:p>
            <a:r>
              <a:rPr lang="en-US" dirty="0"/>
              <a:t>Few low-income units left for applicants from outside the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8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C5F8A09-AF40-F59F-DD32-8C82958CE526}"/>
              </a:ext>
            </a:extLst>
          </p:cNvPr>
          <p:cNvGraphicFramePr>
            <a:graphicFrameLocks/>
          </p:cNvGraphicFramePr>
          <p:nvPr/>
        </p:nvGraphicFramePr>
        <p:xfrm>
          <a:off x="8712197" y="2033421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2905C863-4C86-CA3B-FAFC-16D9DAFB69F1}"/>
              </a:ext>
            </a:extLst>
          </p:cNvPr>
          <p:cNvGraphicFramePr>
            <a:graphicFrameLocks/>
          </p:cNvGraphicFramePr>
          <p:nvPr/>
        </p:nvGraphicFramePr>
        <p:xfrm>
          <a:off x="8712197" y="2040519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A3808B2-B842-BCAA-FDE4-1A8D70814ADD}"/>
              </a:ext>
            </a:extLst>
          </p:cNvPr>
          <p:cNvGraphicFramePr>
            <a:graphicFrameLocks/>
          </p:cNvGraphicFramePr>
          <p:nvPr/>
        </p:nvGraphicFramePr>
        <p:xfrm>
          <a:off x="8712196" y="2047617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8276BFA1-423D-3BCF-3B60-CA7F0A4D64B9}"/>
              </a:ext>
            </a:extLst>
          </p:cNvPr>
          <p:cNvGraphicFramePr>
            <a:graphicFrameLocks/>
          </p:cNvGraphicFramePr>
          <p:nvPr/>
        </p:nvGraphicFramePr>
        <p:xfrm>
          <a:off x="8712195" y="2040519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4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6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381289-E18B-87D0-0F0D-F8C0C181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happening? (more detail)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1612A-3EE9-682F-5455-A569C7170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200990"/>
            <a:ext cx="3469633" cy="8812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First pass</a:t>
            </a:r>
            <a:r>
              <a:rPr lang="en-US" dirty="0"/>
              <a:t>: take top 50 community residents.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9140B-E443-3E3E-CF48-3F8CC581ACBD}"/>
              </a:ext>
            </a:extLst>
          </p:cNvPr>
          <p:cNvSpPr/>
          <p:nvPr/>
        </p:nvSpPr>
        <p:spPr>
          <a:xfrm rot="16200000">
            <a:off x="7866551" y="439574"/>
            <a:ext cx="178091" cy="7661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7CF2A-86BB-EA10-1BED-A20680A0C66B}"/>
              </a:ext>
            </a:extLst>
          </p:cNvPr>
          <p:cNvSpPr txBox="1"/>
          <p:nvPr/>
        </p:nvSpPr>
        <p:spPr>
          <a:xfrm>
            <a:off x="4897282" y="2040519"/>
            <a:ext cx="2240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Community Preference</a:t>
            </a:r>
          </a:p>
          <a:p>
            <a:pPr algn="ctr"/>
            <a:r>
              <a:rPr lang="en-US" sz="2800" dirty="0"/>
              <a:t>Satisfied</a:t>
            </a:r>
          </a:p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EEF74B-D143-F273-AC07-CD55DC49AFF2}"/>
              </a:ext>
            </a:extLst>
          </p:cNvPr>
          <p:cNvSpPr txBox="1">
            <a:spLocks/>
          </p:cNvSpPr>
          <p:nvPr/>
        </p:nvSpPr>
        <p:spPr>
          <a:xfrm>
            <a:off x="655320" y="4270217"/>
            <a:ext cx="3957320" cy="881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Second pass</a:t>
            </a:r>
            <a:r>
              <a:rPr lang="en-US" dirty="0"/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Fill remaining units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BAB12E-AEBA-3CAA-50F2-CB41A15592BC}"/>
              </a:ext>
            </a:extLst>
          </p:cNvPr>
          <p:cNvCxnSpPr>
            <a:cxnSpLocks/>
          </p:cNvCxnSpPr>
          <p:nvPr/>
        </p:nvCxnSpPr>
        <p:spPr>
          <a:xfrm>
            <a:off x="6017422" y="3452421"/>
            <a:ext cx="0" cy="72072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BA52E0-DFAF-47BB-B8DF-B4734041C79E}"/>
              </a:ext>
            </a:extLst>
          </p:cNvPr>
          <p:cNvCxnSpPr>
            <a:cxnSpLocks/>
          </p:cNvCxnSpPr>
          <p:nvPr/>
        </p:nvCxnSpPr>
        <p:spPr>
          <a:xfrm>
            <a:off x="4269902" y="4359263"/>
            <a:ext cx="0" cy="72072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82F3973-6EB5-7FFF-8590-DD468D8E8364}"/>
              </a:ext>
            </a:extLst>
          </p:cNvPr>
          <p:cNvSpPr txBox="1"/>
          <p:nvPr/>
        </p:nvSpPr>
        <p:spPr>
          <a:xfrm>
            <a:off x="3149762" y="5169034"/>
            <a:ext cx="2240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Low Income Units Fill</a:t>
            </a:r>
          </a:p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BC08917-035E-F14D-0293-8135E62AD1B7}"/>
              </a:ext>
            </a:extLst>
          </p:cNvPr>
          <p:cNvCxnSpPr>
            <a:cxnSpLocks/>
          </p:cNvCxnSpPr>
          <p:nvPr/>
        </p:nvCxnSpPr>
        <p:spPr>
          <a:xfrm>
            <a:off x="7795422" y="4366009"/>
            <a:ext cx="0" cy="720725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4BF3A0F-2298-B928-431F-84BB7AED9F04}"/>
              </a:ext>
            </a:extLst>
          </p:cNvPr>
          <p:cNvSpPr txBox="1"/>
          <p:nvPr/>
        </p:nvSpPr>
        <p:spPr>
          <a:xfrm>
            <a:off x="6395422" y="5206692"/>
            <a:ext cx="25296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Middle Income Units Fill</a:t>
            </a:r>
          </a:p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CF6C1E-4AAF-509F-D8F3-52F98A66ECD4}"/>
              </a:ext>
            </a:extLst>
          </p:cNvPr>
          <p:cNvSpPr txBox="1"/>
          <p:nvPr/>
        </p:nvSpPr>
        <p:spPr>
          <a:xfrm>
            <a:off x="6017421" y="3484022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50/200 = 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0FA8B4-15F5-BB02-3FE5-855FDC76EF4D}"/>
              </a:ext>
            </a:extLst>
          </p:cNvPr>
          <p:cNvSpPr txBox="1"/>
          <p:nvPr/>
        </p:nvSpPr>
        <p:spPr>
          <a:xfrm>
            <a:off x="4271462" y="4552610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5/720 = 0.7%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3EB2B6-57B0-E018-7E12-3AD304B6394B}"/>
              </a:ext>
            </a:extLst>
          </p:cNvPr>
          <p:cNvSpPr txBox="1"/>
          <p:nvPr/>
        </p:nvSpPr>
        <p:spPr>
          <a:xfrm>
            <a:off x="7795422" y="4559877"/>
            <a:ext cx="19030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50/100 = 50%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7037CB-F42F-69F0-CDBF-AC03CC7B919F}"/>
              </a:ext>
            </a:extLst>
          </p:cNvPr>
          <p:cNvCxnSpPr>
            <a:cxnSpLocks/>
          </p:cNvCxnSpPr>
          <p:nvPr/>
        </p:nvCxnSpPr>
        <p:spPr>
          <a:xfrm>
            <a:off x="6044316" y="4366181"/>
            <a:ext cx="0" cy="72072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05FD97-127C-C2CF-0F88-97DC6A489994}"/>
              </a:ext>
            </a:extLst>
          </p:cNvPr>
          <p:cNvSpPr txBox="1"/>
          <p:nvPr/>
        </p:nvSpPr>
        <p:spPr>
          <a:xfrm>
            <a:off x="655320" y="6258488"/>
            <a:ext cx="894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Challenge: Explain to person #6 why they were not selected.</a:t>
            </a:r>
          </a:p>
        </p:txBody>
      </p:sp>
    </p:spTree>
    <p:extLst>
      <p:ext uri="{BB962C8B-B14F-4D97-AF65-F5344CB8AC3E}">
        <p14:creationId xmlns:p14="http://schemas.microsoft.com/office/powerpoint/2010/main" val="212872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0" grpId="0"/>
      <p:bldP spid="11" grpId="0"/>
      <p:bldP spid="30" grpId="0"/>
      <p:bldP spid="32" grpId="0"/>
      <p:bldP spid="36" grpId="0"/>
      <p:bldP spid="37" grpId="0"/>
      <p:bldP spid="39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96C1-4D66-FB7F-2F38-6AB816929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</a:t>
            </a:r>
            <a:r>
              <a:rPr lang="en-US" i="1" dirty="0"/>
              <a:t>actually</a:t>
            </a:r>
            <a:r>
              <a:rPr lang="en-US" dirty="0"/>
              <a:t> happening?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474B-13FB-7E1D-DF72-C7659BFE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9386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 stylized example with made-up numbers.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Same qualitative conclusions should hold if: </a:t>
            </a:r>
          </a:p>
          <a:p>
            <a:pPr marL="571500" indent="-571500">
              <a:buAutoNum type="romanLcParenBoth"/>
            </a:pPr>
            <a:r>
              <a:rPr lang="en-US" dirty="0"/>
              <a:t>Fewer than 50% of applicants qualify for community preference, and</a:t>
            </a:r>
          </a:p>
          <a:p>
            <a:pPr marL="571500" indent="-571500">
              <a:buAutoNum type="romanLcParenBoth"/>
            </a:pPr>
            <a:r>
              <a:rPr lang="en-US" dirty="0"/>
              <a:t>competition is fiercest for low-income units.</a:t>
            </a:r>
          </a:p>
        </p:txBody>
      </p:sp>
    </p:spTree>
    <p:extLst>
      <p:ext uri="{BB962C8B-B14F-4D97-AF65-F5344CB8AC3E}">
        <p14:creationId xmlns:p14="http://schemas.microsoft.com/office/powerpoint/2010/main" val="6078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763F6A-93E9-F4A6-07D0-8FB608BF7A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24462" y="-10268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/>
                  <a:t>Beveridge’s Analysis: types with </a:t>
                </a:r>
                <a:br>
                  <a:rPr lang="en-US" sz="36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sz="3600" dirty="0"/>
                  <a:t>units to insiders, 0 to outsiders.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763F6A-93E9-F4A6-07D0-8FB608BF7A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4462" y="-102685"/>
                <a:ext cx="10515600" cy="1325563"/>
              </a:xfrm>
              <a:blipFill>
                <a:blip r:embed="rId2"/>
                <a:stretch>
                  <a:fillRect l="-1689" t="-1887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1C5AFC-FAD2-0861-93FD-5788B220B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887" b="49267"/>
          <a:stretch/>
        </p:blipFill>
        <p:spPr>
          <a:xfrm>
            <a:off x="838200" y="1222877"/>
            <a:ext cx="4648199" cy="5630809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F846B97-5BB5-BC0F-CC42-08DB10B82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39"/>
          <a:stretch/>
        </p:blipFill>
        <p:spPr>
          <a:xfrm>
            <a:off x="6619339" y="1130221"/>
            <a:ext cx="4648199" cy="5750360"/>
          </a:xfrm>
          <a:prstGeom prst="rect">
            <a:avLst/>
          </a:prstGeo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348980CE-171D-CF7A-6F26-27AA7A5B4A10}"/>
              </a:ext>
            </a:extLst>
          </p:cNvPr>
          <p:cNvSpPr/>
          <p:nvPr/>
        </p:nvSpPr>
        <p:spPr>
          <a:xfrm>
            <a:off x="4882551" y="1500996"/>
            <a:ext cx="862641" cy="5538159"/>
          </a:xfrm>
          <a:prstGeom prst="donut">
            <a:avLst>
              <a:gd name="adj" fmla="val 9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FE0FD97E-3769-8ABD-E030-15216ABCC6DF}"/>
              </a:ext>
            </a:extLst>
          </p:cNvPr>
          <p:cNvSpPr/>
          <p:nvPr/>
        </p:nvSpPr>
        <p:spPr>
          <a:xfrm>
            <a:off x="10663683" y="1005404"/>
            <a:ext cx="862641" cy="5889131"/>
          </a:xfrm>
          <a:prstGeom prst="donut">
            <a:avLst>
              <a:gd name="adj" fmla="val 9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5BF3D-FE40-90DB-8017-2696AF85781C}"/>
              </a:ext>
            </a:extLst>
          </p:cNvPr>
          <p:cNvSpPr txBox="1"/>
          <p:nvPr/>
        </p:nvSpPr>
        <p:spPr>
          <a:xfrm>
            <a:off x="7960659" y="-63429"/>
            <a:ext cx="3306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Mostly very low-income units!</a:t>
            </a:r>
          </a:p>
        </p:txBody>
      </p:sp>
    </p:spTree>
    <p:extLst>
      <p:ext uri="{BB962C8B-B14F-4D97-AF65-F5344CB8AC3E}">
        <p14:creationId xmlns:p14="http://schemas.microsoft.com/office/powerpoint/2010/main" val="31251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AC3079-D8BD-D5A8-1F6B-12826E3E1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47687"/>
            <a:ext cx="8558893" cy="59912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F000-4951-19F4-9D5F-281B7628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EBD34-AA47-1AEC-2D9D-354D117C9260}"/>
              </a:ext>
            </a:extLst>
          </p:cNvPr>
          <p:cNvSpPr txBox="1"/>
          <p:nvPr/>
        </p:nvSpPr>
        <p:spPr>
          <a:xfrm>
            <a:off x="9671540" y="1891113"/>
            <a:ext cx="2309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households in each income level?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57FE9-BE61-EEC9-6A5A-5D1E730A14CB}"/>
              </a:ext>
            </a:extLst>
          </p:cNvPr>
          <p:cNvSpPr txBox="1"/>
          <p:nvPr/>
        </p:nvSpPr>
        <p:spPr>
          <a:xfrm>
            <a:off x="9671540" y="3981394"/>
            <a:ext cx="23094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many apartments marketed to each income level?</a:t>
            </a:r>
          </a:p>
        </p:txBody>
      </p:sp>
    </p:spTree>
    <p:extLst>
      <p:ext uri="{BB962C8B-B14F-4D97-AF65-F5344CB8AC3E}">
        <p14:creationId xmlns:p14="http://schemas.microsoft.com/office/powerpoint/2010/main" val="34004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1289-E18B-87D0-0F0D-F8C0C181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Inevitable consequence of stated policies?  </a:t>
            </a:r>
            <a:r>
              <a:rPr lang="en-US" b="1" dirty="0"/>
              <a:t>NO.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C23170A-1AB7-85BE-7EE5-B26735BE5B3B}"/>
              </a:ext>
            </a:extLst>
          </p:cNvPr>
          <p:cNvGraphicFramePr>
            <a:graphicFrameLocks/>
          </p:cNvGraphicFramePr>
          <p:nvPr/>
        </p:nvGraphicFramePr>
        <p:xfrm>
          <a:off x="7398014" y="4240838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88FECD5-8840-622A-99B7-1DB2FA2E9203}"/>
              </a:ext>
            </a:extLst>
          </p:cNvPr>
          <p:cNvGraphicFramePr>
            <a:graphicFrameLocks/>
          </p:cNvGraphicFramePr>
          <p:nvPr/>
        </p:nvGraphicFramePr>
        <p:xfrm>
          <a:off x="7398013" y="1933833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3BF2C49-DAB6-B292-0B19-7727FB0DB441}"/>
              </a:ext>
            </a:extLst>
          </p:cNvPr>
          <p:cNvSpPr/>
          <p:nvPr/>
        </p:nvSpPr>
        <p:spPr>
          <a:xfrm>
            <a:off x="838200" y="208513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At least 50 community members.</a:t>
            </a:r>
          </a:p>
          <a:p>
            <a:r>
              <a:rPr lang="en-US" sz="2800" dirty="0"/>
              <a:t>At most 50 low income.</a:t>
            </a:r>
          </a:p>
          <a:p>
            <a:r>
              <a:rPr lang="en-US" sz="2800" dirty="0"/>
              <a:t>At most 50 middle income.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Conclusion: </a:t>
            </a:r>
            <a:endParaRPr lang="en-US" sz="2800" dirty="0"/>
          </a:p>
          <a:p>
            <a:r>
              <a:rPr lang="en-US" sz="2800" dirty="0"/>
              <a:t>Processing algorithm is not carefully considered, but has a large effect!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C91ADF0-0D60-6F1D-7212-2446788B82FF}"/>
              </a:ext>
            </a:extLst>
          </p:cNvPr>
          <p:cNvGraphicFramePr>
            <a:graphicFrameLocks/>
          </p:cNvGraphicFramePr>
          <p:nvPr/>
        </p:nvGraphicFramePr>
        <p:xfrm>
          <a:off x="7398012" y="4240838"/>
          <a:ext cx="3074043" cy="181461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4681">
                  <a:extLst>
                    <a:ext uri="{9D8B030D-6E8A-4147-A177-3AD203B41FA5}">
                      <a16:colId xmlns:a16="http://schemas.microsoft.com/office/drawing/2014/main" val="3567896598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3551812399"/>
                    </a:ext>
                  </a:extLst>
                </a:gridCol>
                <a:gridCol w="1024681">
                  <a:extLst>
                    <a:ext uri="{9D8B030D-6E8A-4147-A177-3AD203B41FA5}">
                      <a16:colId xmlns:a16="http://schemas.microsoft.com/office/drawing/2014/main" val="1383191937"/>
                    </a:ext>
                  </a:extLst>
                </a:gridCol>
              </a:tblGrid>
              <a:tr h="5344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459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Low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726742"/>
                  </a:ext>
                </a:extLst>
              </a:tr>
              <a:tr h="534459">
                <a:tc>
                  <a:txBody>
                    <a:bodyPr/>
                    <a:lstStyle/>
                    <a:p>
                      <a:r>
                        <a:rPr lang="en-US" dirty="0"/>
                        <a:t>Middle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59750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6125887-2350-D932-B751-40B1CF05FA75}"/>
              </a:ext>
            </a:extLst>
          </p:cNvPr>
          <p:cNvSpPr/>
          <p:nvPr/>
        </p:nvSpPr>
        <p:spPr>
          <a:xfrm>
            <a:off x="6724808" y="61882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(If total # applicants doubled.)</a:t>
            </a:r>
          </a:p>
        </p:txBody>
      </p:sp>
    </p:spTree>
    <p:extLst>
      <p:ext uri="{BB962C8B-B14F-4D97-AF65-F5344CB8AC3E}">
        <p14:creationId xmlns:p14="http://schemas.microsoft.com/office/powerpoint/2010/main" val="9531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87BCD39C-09C8-5F43-8AF5-3644EA5CB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635134" y="1318476"/>
            <a:ext cx="6517013" cy="4259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A9414-A24A-4741-BF89-6B9F7784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NYC Community Preference</a:t>
            </a:r>
          </a:p>
        </p:txBody>
      </p:sp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802110D4-07BE-2D4A-9883-331FD7191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45" r="1166"/>
          <a:stretch/>
        </p:blipFill>
        <p:spPr>
          <a:xfrm rot="5400000">
            <a:off x="6598610" y="1246632"/>
            <a:ext cx="6647026" cy="4302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C8696-4B32-3A4B-82F3-229142E8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429D5-63C1-7042-BF5E-9825831926D4}"/>
              </a:ext>
            </a:extLst>
          </p:cNvPr>
          <p:cNvSpPr txBox="1"/>
          <p:nvPr/>
        </p:nvSpPr>
        <p:spPr>
          <a:xfrm>
            <a:off x="7351902" y="-4054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7C99E-6423-EB43-B468-12D71223307E}"/>
              </a:ext>
            </a:extLst>
          </p:cNvPr>
          <p:cNvSpPr txBox="1"/>
          <p:nvPr/>
        </p:nvSpPr>
        <p:spPr>
          <a:xfrm>
            <a:off x="6968035" y="15731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BBF25-1127-3549-9FF6-DFAD282270F4}"/>
              </a:ext>
            </a:extLst>
          </p:cNvPr>
          <p:cNvSpPr txBox="1"/>
          <p:nvPr/>
        </p:nvSpPr>
        <p:spPr>
          <a:xfrm>
            <a:off x="7134139" y="3186833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D9D5D-3D7C-124B-8EB9-33E1B1A295F8}"/>
              </a:ext>
            </a:extLst>
          </p:cNvPr>
          <p:cNvSpPr txBox="1"/>
          <p:nvPr/>
        </p:nvSpPr>
        <p:spPr>
          <a:xfrm>
            <a:off x="6953918" y="480052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0.75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2DBCB-124E-C941-8FF2-D47A795949F2}"/>
              </a:ext>
            </a:extLst>
          </p:cNvPr>
          <p:cNvSpPr txBox="1"/>
          <p:nvPr/>
        </p:nvSpPr>
        <p:spPr>
          <a:xfrm>
            <a:off x="7320639" y="63563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1A1CF-7C9E-B34C-A208-D2B8BF3104AE}"/>
              </a:ext>
            </a:extLst>
          </p:cNvPr>
          <p:cNvSpPr txBox="1"/>
          <p:nvPr/>
        </p:nvSpPr>
        <p:spPr>
          <a:xfrm>
            <a:off x="860997" y="1620231"/>
            <a:ext cx="6092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Each applicant is given a 'log number’</a:t>
            </a:r>
          </a:p>
          <a:p>
            <a:pPr marL="342900" indent="-342900">
              <a:buAutoNum type="arabicPeriod"/>
            </a:pPr>
            <a:r>
              <a:rPr lang="en-US" sz="2800" dirty="0"/>
              <a:t>The city processes applicants in increasing order of log number (lower is better), allocating units to residents of the community district. </a:t>
            </a:r>
          </a:p>
          <a:p>
            <a:pPr marL="342900" indent="-342900">
              <a:buAutoNum type="arabicPeriod"/>
            </a:pPr>
            <a:r>
              <a:rPr lang="en-US" sz="2800" dirty="0"/>
              <a:t>Once 50% of units have been allocated in this way, the city processes all remaining applicants in increasing order of log number.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3974AF59-C8F1-7F4C-B432-13E3D11D1482}"/>
              </a:ext>
            </a:extLst>
          </p:cNvPr>
          <p:cNvSpPr/>
          <p:nvPr/>
        </p:nvSpPr>
        <p:spPr>
          <a:xfrm rot="5400000">
            <a:off x="7600469" y="590073"/>
            <a:ext cx="1677360" cy="876300"/>
          </a:xfrm>
          <a:prstGeom prst="frame">
            <a:avLst>
              <a:gd name="adj1" fmla="val 4853"/>
            </a:avLst>
          </a:pr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20FCB-86F9-0842-BF9E-56ED9DD51155}"/>
              </a:ext>
            </a:extLst>
          </p:cNvPr>
          <p:cNvSpPr txBox="1"/>
          <p:nvPr/>
        </p:nvSpPr>
        <p:spPr>
          <a:xfrm>
            <a:off x="1054100" y="5767368"/>
            <a:ext cx="6080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Hypothetical:  100 units, 1000 applicants (200 from Community District)</a:t>
            </a:r>
          </a:p>
        </p:txBody>
      </p:sp>
    </p:spTree>
    <p:extLst>
      <p:ext uri="{BB962C8B-B14F-4D97-AF65-F5344CB8AC3E}">
        <p14:creationId xmlns:p14="http://schemas.microsoft.com/office/powerpoint/2010/main" val="8816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8907-F18C-D863-0CF2-431CF1FE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DCFC0D7F-C93F-2C8B-C7BE-C37D4E812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329255"/>
            <a:ext cx="9281160" cy="61994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513CD-A8D6-5C60-778B-4D1380ED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F2DC-1B3D-5D4E-A5AC-05EB51AC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20"/>
            <a:ext cx="10515600" cy="1325563"/>
          </a:xfrm>
        </p:spPr>
        <p:txBody>
          <a:bodyPr/>
          <a:lstStyle/>
          <a:p>
            <a:r>
              <a:rPr lang="en-US" dirty="0"/>
              <a:t>New York Affordable Housing Lotteries</a:t>
            </a:r>
          </a:p>
        </p:txBody>
      </p:sp>
      <p:pic>
        <p:nvPicPr>
          <p:cNvPr id="20" name="Content Placeholder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F3A9601-3EDC-9547-99BC-49CF99CB5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6593" y="1272095"/>
            <a:ext cx="10515600" cy="417718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52890-D3F8-A110-CB28-C779246B2398}"/>
              </a:ext>
            </a:extLst>
          </p:cNvPr>
          <p:cNvSpPr txBox="1"/>
          <p:nvPr/>
        </p:nvSpPr>
        <p:spPr>
          <a:xfrm>
            <a:off x="838200" y="1383095"/>
            <a:ext cx="440839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Inclusionary Zoning (80/20):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Units in new buildings offered at “affordable” rates through </a:t>
            </a:r>
            <a:r>
              <a:rPr lang="en-US" sz="2400" dirty="0" err="1"/>
              <a:t>HousingConnect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7,857 new units  in 2018.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People can apply for as many buildings as they wish.</a:t>
            </a:r>
          </a:p>
          <a:p>
            <a:endParaRPr lang="en-US" sz="2400" dirty="0"/>
          </a:p>
          <a:p>
            <a:r>
              <a:rPr lang="en-US" sz="2400" dirty="0"/>
              <a:t>After Applications Close: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city places applicants in a random order.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Developers screen and place applicants.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0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505A2A-FE43-0C01-2901-4CA86A35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65126"/>
            <a:ext cx="5356621" cy="6492874"/>
          </a:xfrm>
          <a:prstGeom prst="rect">
            <a:avLst/>
          </a:prstGeom>
        </p:spPr>
      </p:pic>
      <p:pic>
        <p:nvPicPr>
          <p:cNvPr id="12" name="Picture 1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393B8C2-F1F1-FD91-97C3-4C149DA0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1" y="319723"/>
            <a:ext cx="5494467" cy="32918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60F6AD-65BB-6D12-0B0A-684E53A1E7FA}"/>
              </a:ext>
            </a:extLst>
          </p:cNvPr>
          <p:cNvSpPr txBox="1"/>
          <p:nvPr/>
        </p:nvSpPr>
        <p:spPr>
          <a:xfrm>
            <a:off x="5930900" y="3749457"/>
            <a:ext cx="62610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Unit Types		Eligibility Criteria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accent1"/>
                </a:solidFill>
              </a:rPr>
              <a:t># bedrooms		household size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AMI target 		household income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D33756-5CB6-92DE-AFCA-3CA4B9176504}"/>
              </a:ext>
            </a:extLst>
          </p:cNvPr>
          <p:cNvCxnSpPr>
            <a:cxnSpLocks/>
          </p:cNvCxnSpPr>
          <p:nvPr/>
        </p:nvCxnSpPr>
        <p:spPr>
          <a:xfrm>
            <a:off x="7924800" y="4858241"/>
            <a:ext cx="735108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D700A7-184A-BDE8-26C3-0A6D298A2B85}"/>
              </a:ext>
            </a:extLst>
          </p:cNvPr>
          <p:cNvCxnSpPr>
            <a:cxnSpLocks/>
          </p:cNvCxnSpPr>
          <p:nvPr/>
        </p:nvCxnSpPr>
        <p:spPr>
          <a:xfrm>
            <a:off x="9959790" y="5074024"/>
            <a:ext cx="0" cy="48346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17C533-99FF-B313-81EE-45B2EB12725C}"/>
              </a:ext>
            </a:extLst>
          </p:cNvPr>
          <p:cNvCxnSpPr>
            <a:cxnSpLocks/>
          </p:cNvCxnSpPr>
          <p:nvPr/>
        </p:nvCxnSpPr>
        <p:spPr>
          <a:xfrm>
            <a:off x="7924800" y="5745747"/>
            <a:ext cx="735108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505A2A-FE43-0C01-2901-4CA86A35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65126"/>
            <a:ext cx="5356621" cy="6492874"/>
          </a:xfrm>
          <a:prstGeom prst="rect">
            <a:avLst/>
          </a:prstGeom>
        </p:spPr>
      </p:pic>
      <p:pic>
        <p:nvPicPr>
          <p:cNvPr id="12" name="Picture 1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393B8C2-F1F1-FD91-97C3-4C149DA04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1" y="319723"/>
            <a:ext cx="5494467" cy="3291840"/>
          </a:xfrm>
          <a:prstGeom prst="rect">
            <a:avLst/>
          </a:prstGeom>
        </p:spPr>
      </p:pic>
      <p:pic>
        <p:nvPicPr>
          <p:cNvPr id="16" name="Picture 1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52E486C-C499-C245-AF84-405347BCA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1" y="3752486"/>
            <a:ext cx="5494467" cy="3034258"/>
          </a:xfrm>
          <a:prstGeom prst="rect">
            <a:avLst/>
          </a:prstGeom>
        </p:spPr>
      </p:pic>
      <p:sp>
        <p:nvSpPr>
          <p:cNvPr id="18" name="Donut 17">
            <a:extLst>
              <a:ext uri="{FF2B5EF4-FFF2-40B4-BE49-F238E27FC236}">
                <a16:creationId xmlns:a16="http://schemas.microsoft.com/office/drawing/2014/main" id="{EA4FD0B1-6EE8-CD1B-B6E3-0F8B2B0C8191}"/>
              </a:ext>
            </a:extLst>
          </p:cNvPr>
          <p:cNvSpPr/>
          <p:nvPr/>
        </p:nvSpPr>
        <p:spPr>
          <a:xfrm>
            <a:off x="8875059" y="5145741"/>
            <a:ext cx="2550309" cy="401725"/>
          </a:xfrm>
          <a:prstGeom prst="donut">
            <a:avLst>
              <a:gd name="adj" fmla="val 121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81B6F818-897F-A89B-CEEA-17AE53A58BE1}"/>
              </a:ext>
            </a:extLst>
          </p:cNvPr>
          <p:cNvSpPr/>
          <p:nvPr/>
        </p:nvSpPr>
        <p:spPr>
          <a:xfrm>
            <a:off x="8910917" y="1983572"/>
            <a:ext cx="2550309" cy="401725"/>
          </a:xfrm>
          <a:prstGeom prst="donut">
            <a:avLst>
              <a:gd name="adj" fmla="val 121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A944-BA76-D665-27D9-3AF76C32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19DBC0-6426-9830-3597-00A8868E0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3537"/>
            <a:ext cx="8642791" cy="2677886"/>
          </a:xfrm>
        </p:spPr>
      </p:pic>
      <p:pic>
        <p:nvPicPr>
          <p:cNvPr id="4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B2F4C897-4E41-9690-8CC6-E8B37CBAF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01" r="67793" b="36304"/>
          <a:stretch/>
        </p:blipFill>
        <p:spPr>
          <a:xfrm>
            <a:off x="6524897" y="4045140"/>
            <a:ext cx="2989217" cy="2677886"/>
          </a:xfrm>
          <a:prstGeom prst="rect">
            <a:avLst/>
          </a:prstGeom>
        </p:spPr>
      </p:pic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BFE62F53-7091-AF2A-8B58-3B654C1AF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6"/>
          <a:stretch/>
        </p:blipFill>
        <p:spPr>
          <a:xfrm>
            <a:off x="9514114" y="523537"/>
            <a:ext cx="2590800" cy="6199489"/>
          </a:xfrm>
          <a:prstGeom prst="rect">
            <a:avLst/>
          </a:prstGeom>
        </p:spPr>
      </p:pic>
      <p:pic>
        <p:nvPicPr>
          <p:cNvPr id="7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0E2B9FCF-8F00-A355-6587-59132AA68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6" r="67793" b="86241"/>
          <a:stretch/>
        </p:blipFill>
        <p:spPr>
          <a:xfrm>
            <a:off x="6524896" y="3234080"/>
            <a:ext cx="2989217" cy="8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2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F505A2A-FE43-0C01-2901-4CA86A35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65126"/>
            <a:ext cx="5356621" cy="6492874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90753D-C4A7-F5CD-8E4D-65390E739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04" y="3860040"/>
            <a:ext cx="3025874" cy="2865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A71DA9-DC9F-862C-67F6-C8842D6B3F07}"/>
              </a:ext>
            </a:extLst>
          </p:cNvPr>
          <p:cNvSpPr/>
          <p:nvPr/>
        </p:nvSpPr>
        <p:spPr>
          <a:xfrm>
            <a:off x="2559346" y="3781180"/>
            <a:ext cx="2904420" cy="3023494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393B8C2-F1F1-FD91-97C3-4C149DA04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1" y="319723"/>
            <a:ext cx="5494467" cy="3291840"/>
          </a:xfrm>
          <a:prstGeom prst="rect">
            <a:avLst/>
          </a:prstGeom>
        </p:spPr>
      </p:pic>
      <p:pic>
        <p:nvPicPr>
          <p:cNvPr id="16" name="Picture 1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752E486C-C499-C245-AF84-405347BCA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901" y="3752486"/>
            <a:ext cx="5494467" cy="3034258"/>
          </a:xfrm>
          <a:prstGeom prst="rect">
            <a:avLst/>
          </a:prstGeom>
        </p:spPr>
      </p:pic>
      <p:sp>
        <p:nvSpPr>
          <p:cNvPr id="20" name="Donut 19">
            <a:extLst>
              <a:ext uri="{FF2B5EF4-FFF2-40B4-BE49-F238E27FC236}">
                <a16:creationId xmlns:a16="http://schemas.microsoft.com/office/drawing/2014/main" id="{68D7EAE8-0E9A-8C55-EA47-CCEC460BB734}"/>
              </a:ext>
            </a:extLst>
          </p:cNvPr>
          <p:cNvSpPr/>
          <p:nvPr/>
        </p:nvSpPr>
        <p:spPr>
          <a:xfrm>
            <a:off x="2437892" y="5826229"/>
            <a:ext cx="2550309" cy="401725"/>
          </a:xfrm>
          <a:prstGeom prst="donut">
            <a:avLst>
              <a:gd name="adj" fmla="val 1212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F2DC-1B3D-5D4E-A5AC-05EB51AC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Preference Policy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F5011A49-A436-A04A-BC25-DA580E842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9" b="96708" l="2422" r="95547">
                        <a14:foregroundMark x1="90078" y1="63793" x2="89688" y2="43730"/>
                        <a14:foregroundMark x1="89688" y1="43730" x2="92656" y2="35737"/>
                        <a14:foregroundMark x1="92656" y1="35737" x2="97422" y2="43260"/>
                        <a14:foregroundMark x1="97422" y1="43260" x2="93750" y2="51097"/>
                        <a14:foregroundMark x1="93750" y1="51097" x2="93359" y2="60031"/>
                        <a14:foregroundMark x1="93359" y1="60031" x2="90391" y2="59718"/>
                        <a14:foregroundMark x1="95547" y1="41693" x2="95547" y2="39420"/>
                        <a14:foregroundMark x1="81953" y1="9561" x2="64844" y2="3605"/>
                        <a14:foregroundMark x1="64844" y1="3605" x2="60234" y2="10972"/>
                        <a14:foregroundMark x1="60234" y1="10972" x2="68750" y2="8777"/>
                        <a14:foregroundMark x1="68750" y1="8777" x2="74219" y2="9169"/>
                        <a14:foregroundMark x1="71641" y1="4389" x2="68750" y2="9169"/>
                        <a14:foregroundMark x1="49922" y1="35345" x2="52109" y2="36129"/>
                        <a14:foregroundMark x1="51797" y1="61599" x2="52109" y2="60502"/>
                        <a14:foregroundMark x1="69844" y1="81505" x2="86094" y2="74922"/>
                        <a14:foregroundMark x1="86094" y1="74922" x2="87891" y2="73041"/>
                        <a14:foregroundMark x1="26719" y1="71944" x2="17734" y2="69357"/>
                        <a14:foregroundMark x1="17734" y1="69357" x2="30781" y2="68260"/>
                        <a14:foregroundMark x1="25313" y1="76332" x2="16406" y2="76019"/>
                        <a14:foregroundMark x1="16406" y1="76019" x2="25781" y2="76489"/>
                        <a14:foregroundMark x1="25781" y1="76489" x2="29688" y2="78918"/>
                        <a14:foregroundMark x1="20156" y1="79310" x2="13516" y2="73746"/>
                        <a14:foregroundMark x1="13516" y1="73746" x2="16094" y2="74530"/>
                        <a14:foregroundMark x1="49922" y1="35031" x2="53984" y2="29467"/>
                        <a14:foregroundMark x1="2422" y1="96708" x2="17813" y2="86364"/>
                        <a14:foregroundMark x1="17813" y1="86364" x2="18672" y2="84483"/>
                        <a14:foregroundMark x1="53281" y1="24295" x2="56563" y2="16379"/>
                        <a14:foregroundMark x1="56563" y1="16379" x2="56172" y2="25392"/>
                        <a14:foregroundMark x1="70938" y1="80799" x2="86953" y2="75235"/>
                        <a14:foregroundMark x1="86953" y1="75235" x2="85313" y2="73746"/>
                        <a14:backgroundMark x1="21563" y1="58621" x2="26016" y2="51097"/>
                        <a14:backgroundMark x1="26016" y1="51097" x2="26016" y2="50549"/>
                        <a14:backgroundMark x1="20156" y1="61207" x2="17891" y2="63480"/>
                        <a14:backgroundMark x1="2109" y1="86677" x2="8828" y2="80956"/>
                        <a14:backgroundMark x1="8828" y1="80956" x2="9453" y2="70455"/>
                        <a14:backgroundMark x1="6875" y1="84091" x2="10313" y2="76019"/>
                        <a14:backgroundMark x1="10313" y1="76019" x2="9453" y2="68260"/>
                        <a14:backgroundMark x1="6484" y1="85266" x2="7578" y2="85580"/>
                        <a14:backgroundMark x1="8750" y1="79310" x2="7266" y2="85972"/>
                        <a14:backgroundMark x1="7969" y1="83777" x2="9063" y2="78605"/>
                        <a14:backgroundMark x1="8359" y1="83777" x2="9453" y2="78605"/>
                        <a14:backgroundMark x1="8359" y1="82680" x2="8750" y2="77821"/>
                        <a14:backgroundMark x1="8359" y1="81191" x2="8359" y2="81191"/>
                        <a14:backgroundMark x1="9453" y1="80408" x2="9453" y2="80408"/>
                        <a14:backgroundMark x1="8359" y1="80408" x2="9844" y2="75627"/>
                        <a14:backgroundMark x1="8359" y1="80799" x2="9844" y2="70063"/>
                        <a14:backgroundMark x1="9844" y1="75627" x2="10547" y2="75235"/>
                        <a14:backgroundMark x1="27891" y1="92947" x2="47734" y2="93730"/>
                        <a14:backgroundMark x1="39609" y1="85972" x2="39766" y2="95611"/>
                        <a14:backgroundMark x1="39766" y1="95611" x2="60156" y2="90047"/>
                        <a14:backgroundMark x1="60156" y1="90047" x2="74375" y2="90439"/>
                        <a14:backgroundMark x1="74375" y1="90439" x2="82813" y2="95455"/>
                        <a14:backgroundMark x1="82813" y1="95455" x2="87500" y2="91850"/>
                        <a14:backgroundMark x1="87109" y1="87461" x2="78906" y2="97571"/>
                        <a14:backgroundMark x1="78906" y1="97571" x2="68516" y2="98197"/>
                        <a14:backgroundMark x1="68516" y1="98197" x2="60156" y2="94671"/>
                        <a14:backgroundMark x1="60156" y1="94671" x2="38516" y2="95533"/>
                        <a14:backgroundMark x1="39297" y1="89655" x2="30391" y2="92633"/>
                        <a14:backgroundMark x1="30391" y1="92633" x2="37031" y2="84875"/>
                        <a14:backgroundMark x1="37031" y1="84875" x2="47500" y2="85031"/>
                        <a14:backgroundMark x1="47500" y1="85031" x2="55781" y2="89263"/>
                        <a14:backgroundMark x1="55781" y1="89263" x2="65469" y2="90596"/>
                        <a14:backgroundMark x1="65469" y1="90596" x2="75547" y2="89577"/>
                        <a14:backgroundMark x1="75547" y1="89577" x2="83594" y2="85580"/>
                        <a14:backgroundMark x1="83594" y1="85580" x2="88594" y2="90047"/>
                        <a14:backgroundMark x1="90391" y1="95219" x2="90391" y2="86442"/>
                        <a14:backgroundMark x1="90391" y1="86442" x2="82578" y2="82288"/>
                        <a14:backgroundMark x1="82578" y1="82288" x2="73906" y2="83699"/>
                        <a14:backgroundMark x1="73906" y1="83699" x2="82734" y2="83542"/>
                        <a14:backgroundMark x1="82734" y1="83542" x2="90391" y2="87304"/>
                        <a14:backgroundMark x1="90391" y1="87304" x2="90781" y2="91144"/>
                        <a14:backgroundMark x1="85313" y1="81505" x2="93750" y2="83150"/>
                        <a14:backgroundMark x1="93750" y1="83150" x2="97422" y2="86677"/>
                        <a14:backgroundMark x1="10156" y1="98119" x2="22031" y2="95768"/>
                        <a14:backgroundMark x1="22031" y1="95768" x2="35156" y2="79389"/>
                        <a14:backgroundMark x1="35156" y1="79389" x2="43984" y2="81348"/>
                        <a14:backgroundMark x1="43984" y1="81348" x2="45547" y2="82994"/>
                        <a14:backgroundMark x1="8359" y1="98903" x2="8750" y2="98903"/>
                        <a14:backgroundMark x1="234" y1="99295" x2="2422" y2="90987"/>
                        <a14:backgroundMark x1="2422" y1="90987" x2="1719" y2="87853"/>
                        <a14:backgroundMark x1="21563" y1="88950" x2="21563" y2="88950"/>
                        <a14:backgroundMark x1="21563" y1="88950" x2="21563" y2="88950"/>
                        <a14:backgroundMark x1="23047" y1="88166" x2="20859" y2="91536"/>
                        <a14:backgroundMark x1="52891" y1="87853" x2="53594" y2="84091"/>
                        <a14:backgroundMark x1="53594" y1="83386" x2="69453" y2="80799"/>
                        <a14:backgroundMark x1="83047" y1="68966" x2="81563" y2="68260"/>
                        <a14:backgroundMark x1="81563" y1="67868" x2="83438" y2="68652"/>
                        <a14:backgroundMark x1="83828" y1="68652" x2="75391" y2="63480"/>
                        <a14:backgroundMark x1="75391" y1="63480" x2="82813" y2="69201"/>
                        <a14:backgroundMark x1="82813" y1="69201" x2="71719" y2="67163"/>
                        <a14:backgroundMark x1="71719" y1="67163" x2="73125" y2="75940"/>
                        <a14:backgroundMark x1="73125" y1="75940" x2="79531" y2="70219"/>
                        <a14:backgroundMark x1="79531" y1="70219" x2="80156" y2="70063"/>
                        <a14:backgroundMark x1="81563" y1="73041" x2="72656" y2="76332"/>
                        <a14:backgroundMark x1="72656" y1="76332" x2="67969" y2="69044"/>
                        <a14:backgroundMark x1="67969" y1="69044" x2="71406" y2="77586"/>
                        <a14:backgroundMark x1="71406" y1="77586" x2="78203" y2="68809"/>
                        <a14:backgroundMark x1="78203" y1="68809" x2="86641" y2="71630"/>
                        <a14:backgroundMark x1="86641" y1="71630" x2="75313" y2="76332"/>
                        <a14:backgroundMark x1="75313" y1="76332" x2="67891" y2="71944"/>
                        <a14:backgroundMark x1="67891" y1="71944" x2="73828" y2="75235"/>
                        <a14:backgroundMark x1="67969" y1="69357" x2="67969" y2="70063"/>
                        <a14:backgroundMark x1="69063" y1="68652" x2="66875" y2="71944"/>
                        <a14:backgroundMark x1="67266" y1="67163" x2="76563" y2="66458"/>
                        <a14:backgroundMark x1="76563" y1="66458" x2="68750" y2="69984"/>
                        <a14:backgroundMark x1="68750" y1="69984" x2="69063" y2="69357"/>
                        <a14:backgroundMark x1="35938" y1="64185" x2="38438" y2="56034"/>
                        <a14:backgroundMark x1="38438" y1="56034" x2="36719" y2="65517"/>
                        <a14:backgroundMark x1="36719" y1="65517" x2="40391" y2="80094"/>
                        <a14:backgroundMark x1="40703" y1="50862" x2="45313" y2="34248"/>
                        <a14:backgroundMark x1="45313" y1="34248" x2="58047" y2="10658"/>
                        <a14:backgroundMark x1="58047" y1="10658" x2="58438" y2="8777"/>
                        <a14:backgroundMark x1="69844" y1="29859" x2="69844" y2="29859"/>
                        <a14:backgroundMark x1="91563" y1="8464" x2="92813" y2="18025"/>
                        <a14:backgroundMark x1="92813" y1="18025" x2="86172" y2="24060"/>
                        <a14:backgroundMark x1="86172" y1="24060" x2="84141" y2="25078"/>
                        <a14:backgroundMark x1="83438" y1="25784" x2="80859" y2="19906"/>
                        <a14:backgroundMark x1="84922" y1="26489" x2="85625" y2="24687"/>
                        <a14:backgroundMark x1="85625" y1="28762" x2="85625" y2="26881"/>
                        <a14:backgroundMark x1="82734" y1="29075" x2="77188" y2="27273"/>
                        <a14:backgroundMark x1="69844" y1="29467" x2="70156" y2="29859"/>
                        <a14:backgroundMark x1="70547" y1="30956" x2="75313" y2="28370"/>
                        <a14:backgroundMark x1="49609" y1="50157" x2="51797" y2="41850"/>
                        <a14:backgroundMark x1="51797" y1="41850" x2="49375" y2="51332"/>
                        <a14:backgroundMark x1="49375" y1="51332" x2="44766" y2="51254"/>
                        <a14:backgroundMark x1="56953" y1="33542" x2="65391" y2="31897"/>
                        <a14:backgroundMark x1="65391" y1="31897" x2="65781" y2="28762"/>
                        <a14:backgroundMark x1="22734" y1="65282" x2="30078" y2="63088"/>
                        <a14:backgroundMark x1="9453" y1="72649" x2="13047" y2="64890"/>
                        <a14:backgroundMark x1="13047" y1="64890" x2="10938" y2="64577"/>
                        <a14:backgroundMark x1="68359" y1="30956" x2="72422" y2="36129"/>
                        <a14:backgroundMark x1="85313" y1="28762" x2="87500" y2="32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9387" y="614958"/>
            <a:ext cx="6262613" cy="62430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0D11B-A84A-2240-ADB3-04201726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201"/>
            <a:ext cx="7807036" cy="18111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Community Preference is a longstanding NYC policy that </a:t>
            </a:r>
            <a:r>
              <a:rPr lang="en-US" b="1" dirty="0"/>
              <a:t>reserves 50% of units in most subsidized affordable housing developments</a:t>
            </a:r>
            <a:r>
              <a:rPr lang="en-US" dirty="0"/>
              <a:t> for residents of the local Community District.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46BC0-3F02-7B4D-BDD6-E05A4EE7DDCD}"/>
              </a:ext>
            </a:extLst>
          </p:cNvPr>
          <p:cNvSpPr/>
          <p:nvPr/>
        </p:nvSpPr>
        <p:spPr>
          <a:xfrm>
            <a:off x="838200" y="3429000"/>
            <a:ext cx="62626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</a:rPr>
              <a:t>Lawsuit!</a:t>
            </a:r>
          </a:p>
          <a:p>
            <a:r>
              <a:rPr lang="en-US" sz="2800" dirty="0"/>
              <a:t>Plaintiffs claim that the policy has racially discriminatory impacts and perpetuates the harmful legacy of segregation.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A99FD-C857-BB48-B68F-617EB40A336B}"/>
              </a:ext>
            </a:extLst>
          </p:cNvPr>
          <p:cNvSpPr txBox="1"/>
          <p:nvPr/>
        </p:nvSpPr>
        <p:spPr>
          <a:xfrm>
            <a:off x="7350354" y="6231265"/>
            <a:ext cx="484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NYC has 59 Community Districts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B7748C-55A2-007C-3EE0-AFA072914A8E}"/>
              </a:ext>
            </a:extLst>
          </p:cNvPr>
          <p:cNvSpPr/>
          <p:nvPr/>
        </p:nvSpPr>
        <p:spPr>
          <a:xfrm>
            <a:off x="838200" y="5754211"/>
            <a:ext cx="45502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Learn more at </a:t>
            </a:r>
            <a:r>
              <a:rPr lang="en-US" sz="2800" dirty="0" err="1"/>
              <a:t>nickarnosti.com</a:t>
            </a:r>
            <a:r>
              <a:rPr lang="en-US" sz="2800" dirty="0"/>
              <a:t>/blog </a:t>
            </a:r>
          </a:p>
        </p:txBody>
      </p:sp>
    </p:spTree>
    <p:extLst>
      <p:ext uri="{BB962C8B-B14F-4D97-AF65-F5344CB8AC3E}">
        <p14:creationId xmlns:p14="http://schemas.microsoft.com/office/powerpoint/2010/main" val="32590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B57AAB9-6F26-4F46-B4B4-E147A446187E}" vid="{31DC0A76-C392-3F41-8E4A-B15F0CEEF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5226</TotalTime>
  <Words>1058</Words>
  <Application>Microsoft Macintosh PowerPoint</Application>
  <PresentationFormat>Widescreen</PresentationFormat>
  <Paragraphs>292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 Neue</vt:lpstr>
      <vt:lpstr>Office Theme</vt:lpstr>
      <vt:lpstr>Affordable Housing in  New York City</vt:lpstr>
      <vt:lpstr>PowerPoint Presentation</vt:lpstr>
      <vt:lpstr>PowerPoint Presentation</vt:lpstr>
      <vt:lpstr>New York Affordable Housing Lotteries</vt:lpstr>
      <vt:lpstr>PowerPoint Presentation</vt:lpstr>
      <vt:lpstr>PowerPoint Presentation</vt:lpstr>
      <vt:lpstr>PowerPoint Presentation</vt:lpstr>
      <vt:lpstr>PowerPoint Presentation</vt:lpstr>
      <vt:lpstr>Community Preference Policy</vt:lpstr>
      <vt:lpstr>Quick Recap</vt:lpstr>
      <vt:lpstr>NYC Developer Screening Algorithm</vt:lpstr>
      <vt:lpstr>What are consequences of using this algorithm?</vt:lpstr>
      <vt:lpstr>A Simple Example</vt:lpstr>
      <vt:lpstr>Another Simple Example</vt:lpstr>
      <vt:lpstr>Outcomes from different policies</vt:lpstr>
      <vt:lpstr>The effect of community preference</vt:lpstr>
      <vt:lpstr>Why is this happening? (more detail)</vt:lpstr>
      <vt:lpstr>Is this actually happening?</vt:lpstr>
      <vt:lpstr>Beveridge’s Analysis: types with  ≥5 units to insiders, 0 to outsiders.</vt:lpstr>
      <vt:lpstr>Inevitable consequence of stated policies?  NO.</vt:lpstr>
      <vt:lpstr>NYC Community Preference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Systems for  Allocating Public Goods</dc:title>
  <dc:creator>Nicholas A Arnosti</dc:creator>
  <cp:lastModifiedBy>Nick Arnosti</cp:lastModifiedBy>
  <cp:revision>204</cp:revision>
  <dcterms:created xsi:type="dcterms:W3CDTF">2022-04-27T16:35:16Z</dcterms:created>
  <dcterms:modified xsi:type="dcterms:W3CDTF">2024-08-22T22:21:53Z</dcterms:modified>
</cp:coreProperties>
</file>