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44"/>
  </p:notesMasterIdLst>
  <p:sldIdLst>
    <p:sldId id="643" r:id="rId2"/>
    <p:sldId id="629" r:id="rId3"/>
    <p:sldId id="635" r:id="rId4"/>
    <p:sldId id="258" r:id="rId5"/>
    <p:sldId id="634" r:id="rId6"/>
    <p:sldId id="636" r:id="rId7"/>
    <p:sldId id="642" r:id="rId8"/>
    <p:sldId id="378" r:id="rId9"/>
    <p:sldId id="641" r:id="rId10"/>
    <p:sldId id="637" r:id="rId11"/>
    <p:sldId id="638" r:id="rId12"/>
    <p:sldId id="283" r:id="rId13"/>
    <p:sldId id="268" r:id="rId14"/>
    <p:sldId id="639" r:id="rId15"/>
    <p:sldId id="379" r:id="rId16"/>
    <p:sldId id="380" r:id="rId17"/>
    <p:sldId id="381" r:id="rId18"/>
    <p:sldId id="625" r:id="rId19"/>
    <p:sldId id="640" r:id="rId20"/>
    <p:sldId id="626" r:id="rId21"/>
    <p:sldId id="264" r:id="rId22"/>
    <p:sldId id="278" r:id="rId23"/>
    <p:sldId id="279" r:id="rId24"/>
    <p:sldId id="277" r:id="rId25"/>
    <p:sldId id="280" r:id="rId26"/>
    <p:sldId id="375" r:id="rId27"/>
    <p:sldId id="282" r:id="rId28"/>
    <p:sldId id="377" r:id="rId29"/>
    <p:sldId id="376" r:id="rId30"/>
    <p:sldId id="374" r:id="rId31"/>
    <p:sldId id="289" r:id="rId32"/>
    <p:sldId id="288" r:id="rId33"/>
    <p:sldId id="284" r:id="rId34"/>
    <p:sldId id="260" r:id="rId35"/>
    <p:sldId id="263" r:id="rId36"/>
    <p:sldId id="275" r:id="rId37"/>
    <p:sldId id="276" r:id="rId38"/>
    <p:sldId id="286" r:id="rId39"/>
    <p:sldId id="287" r:id="rId40"/>
    <p:sldId id="266" r:id="rId41"/>
    <p:sldId id="265" r:id="rId42"/>
    <p:sldId id="285"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525"/>
    <p:restoredTop sz="95794"/>
  </p:normalViewPr>
  <p:slideViewPr>
    <p:cSldViewPr snapToGrid="0" snapToObjects="1">
      <p:cViewPr varScale="1">
        <p:scale>
          <a:sx n="94" d="100"/>
          <a:sy n="94" d="100"/>
        </p:scale>
        <p:origin x="200" y="8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7B5503-A5D6-1E40-8164-14CEF6AAB850}" type="datetimeFigureOut">
              <a:rPr lang="en-US" smtClean="0"/>
              <a:t>8/22/24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05FA52-D83C-7548-9E8E-7799220140DD}" type="slidenum">
              <a:rPr lang="en-US" smtClean="0"/>
              <a:t>‹#›</a:t>
            </a:fld>
            <a:endParaRPr lang="en-US"/>
          </a:p>
        </p:txBody>
      </p:sp>
    </p:spTree>
    <p:extLst>
      <p:ext uri="{BB962C8B-B14F-4D97-AF65-F5344CB8AC3E}">
        <p14:creationId xmlns:p14="http://schemas.microsoft.com/office/powerpoint/2010/main" val="4225738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70023-B2A6-0B45-B6CA-E5557E2574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19B0F6D-4743-7646-988E-32893E42FE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AE1E4E9-A2B9-6242-9F54-4C3168E9F648}"/>
              </a:ext>
            </a:extLst>
          </p:cNvPr>
          <p:cNvSpPr>
            <a:spLocks noGrp="1"/>
          </p:cNvSpPr>
          <p:nvPr>
            <p:ph type="dt" sz="half" idx="10"/>
          </p:nvPr>
        </p:nvSpPr>
        <p:spPr/>
        <p:txBody>
          <a:bodyPr/>
          <a:lstStyle/>
          <a:p>
            <a:fld id="{D7E0F127-4E9B-4444-9677-212435A13CEA}" type="datetime1">
              <a:rPr lang="en-US" smtClean="0"/>
              <a:t>8/22/24</a:t>
            </a:fld>
            <a:endParaRPr lang="en-US"/>
          </a:p>
        </p:txBody>
      </p:sp>
      <p:sp>
        <p:nvSpPr>
          <p:cNvPr id="5" name="Footer Placeholder 4">
            <a:extLst>
              <a:ext uri="{FF2B5EF4-FFF2-40B4-BE49-F238E27FC236}">
                <a16:creationId xmlns:a16="http://schemas.microsoft.com/office/drawing/2014/main" id="{3CC15CFE-2DEA-9D41-BDBA-619E5F5E5C04}"/>
              </a:ext>
            </a:extLst>
          </p:cNvPr>
          <p:cNvSpPr>
            <a:spLocks noGrp="1"/>
          </p:cNvSpPr>
          <p:nvPr>
            <p:ph type="ftr" sz="quarter" idx="11"/>
          </p:nvPr>
        </p:nvSpPr>
        <p:spPr/>
        <p:txBody>
          <a:bodyPr/>
          <a:lstStyle/>
          <a:p>
            <a:r>
              <a:rPr lang="en-US"/>
              <a:t>(c) Nick Arnosti</a:t>
            </a:r>
          </a:p>
        </p:txBody>
      </p:sp>
      <p:sp>
        <p:nvSpPr>
          <p:cNvPr id="6" name="Slide Number Placeholder 5">
            <a:extLst>
              <a:ext uri="{FF2B5EF4-FFF2-40B4-BE49-F238E27FC236}">
                <a16:creationId xmlns:a16="http://schemas.microsoft.com/office/drawing/2014/main" id="{91789FD3-35B4-E94A-976A-E6C2E581E843}"/>
              </a:ext>
            </a:extLst>
          </p:cNvPr>
          <p:cNvSpPr>
            <a:spLocks noGrp="1"/>
          </p:cNvSpPr>
          <p:nvPr>
            <p:ph type="sldNum" sz="quarter" idx="12"/>
          </p:nvPr>
        </p:nvSpPr>
        <p:spPr/>
        <p:txBody>
          <a:bodyPr/>
          <a:lstStyle/>
          <a:p>
            <a:fld id="{9E969584-4773-A84E-8391-EEC4BE76D611}" type="slidenum">
              <a:rPr lang="en-US" smtClean="0"/>
              <a:t>‹#›</a:t>
            </a:fld>
            <a:endParaRPr lang="en-US"/>
          </a:p>
        </p:txBody>
      </p:sp>
    </p:spTree>
    <p:extLst>
      <p:ext uri="{BB962C8B-B14F-4D97-AF65-F5344CB8AC3E}">
        <p14:creationId xmlns:p14="http://schemas.microsoft.com/office/powerpoint/2010/main" val="3074718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72DAA-91A2-A94C-9F1B-221E358748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9AFAB38-7601-4F4E-A198-B71A801595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B231E0-093C-9E4E-95BB-191821A341F7}"/>
              </a:ext>
            </a:extLst>
          </p:cNvPr>
          <p:cNvSpPr>
            <a:spLocks noGrp="1"/>
          </p:cNvSpPr>
          <p:nvPr>
            <p:ph type="dt" sz="half" idx="10"/>
          </p:nvPr>
        </p:nvSpPr>
        <p:spPr/>
        <p:txBody>
          <a:bodyPr/>
          <a:lstStyle/>
          <a:p>
            <a:fld id="{1D4B8CC5-A558-A94F-AAC0-622D257961DB}" type="datetime1">
              <a:rPr lang="en-US" smtClean="0"/>
              <a:t>8/22/24</a:t>
            </a:fld>
            <a:endParaRPr lang="en-US"/>
          </a:p>
        </p:txBody>
      </p:sp>
      <p:sp>
        <p:nvSpPr>
          <p:cNvPr id="5" name="Footer Placeholder 4">
            <a:extLst>
              <a:ext uri="{FF2B5EF4-FFF2-40B4-BE49-F238E27FC236}">
                <a16:creationId xmlns:a16="http://schemas.microsoft.com/office/drawing/2014/main" id="{AD3C4375-FF03-E741-B002-B742D83412AC}"/>
              </a:ext>
            </a:extLst>
          </p:cNvPr>
          <p:cNvSpPr>
            <a:spLocks noGrp="1"/>
          </p:cNvSpPr>
          <p:nvPr>
            <p:ph type="ftr" sz="quarter" idx="11"/>
          </p:nvPr>
        </p:nvSpPr>
        <p:spPr/>
        <p:txBody>
          <a:bodyPr/>
          <a:lstStyle/>
          <a:p>
            <a:r>
              <a:rPr lang="en-US"/>
              <a:t>(c) Nick Arnosti</a:t>
            </a:r>
          </a:p>
        </p:txBody>
      </p:sp>
      <p:sp>
        <p:nvSpPr>
          <p:cNvPr id="6" name="Slide Number Placeholder 5">
            <a:extLst>
              <a:ext uri="{FF2B5EF4-FFF2-40B4-BE49-F238E27FC236}">
                <a16:creationId xmlns:a16="http://schemas.microsoft.com/office/drawing/2014/main" id="{285ABED1-FD4A-F44F-BF2B-40BB680DFC0C}"/>
              </a:ext>
            </a:extLst>
          </p:cNvPr>
          <p:cNvSpPr>
            <a:spLocks noGrp="1"/>
          </p:cNvSpPr>
          <p:nvPr>
            <p:ph type="sldNum" sz="quarter" idx="12"/>
          </p:nvPr>
        </p:nvSpPr>
        <p:spPr/>
        <p:txBody>
          <a:bodyPr/>
          <a:lstStyle/>
          <a:p>
            <a:fld id="{9E969584-4773-A84E-8391-EEC4BE76D611}" type="slidenum">
              <a:rPr lang="en-US" smtClean="0"/>
              <a:t>‹#›</a:t>
            </a:fld>
            <a:endParaRPr lang="en-US"/>
          </a:p>
        </p:txBody>
      </p:sp>
    </p:spTree>
    <p:extLst>
      <p:ext uri="{BB962C8B-B14F-4D97-AF65-F5344CB8AC3E}">
        <p14:creationId xmlns:p14="http://schemas.microsoft.com/office/powerpoint/2010/main" val="1441122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81DBEB-77EB-A746-ADDD-2B659ABBF7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A3E27D-1F98-E24E-B60B-C05D839A17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14E269-B011-1B45-939F-FFE3C73CF603}"/>
              </a:ext>
            </a:extLst>
          </p:cNvPr>
          <p:cNvSpPr>
            <a:spLocks noGrp="1"/>
          </p:cNvSpPr>
          <p:nvPr>
            <p:ph type="dt" sz="half" idx="10"/>
          </p:nvPr>
        </p:nvSpPr>
        <p:spPr/>
        <p:txBody>
          <a:bodyPr/>
          <a:lstStyle/>
          <a:p>
            <a:fld id="{708FF514-92E9-434A-962E-EC9A4BA2E967}" type="datetime1">
              <a:rPr lang="en-US" smtClean="0"/>
              <a:t>8/22/24</a:t>
            </a:fld>
            <a:endParaRPr lang="en-US"/>
          </a:p>
        </p:txBody>
      </p:sp>
      <p:sp>
        <p:nvSpPr>
          <p:cNvPr id="5" name="Footer Placeholder 4">
            <a:extLst>
              <a:ext uri="{FF2B5EF4-FFF2-40B4-BE49-F238E27FC236}">
                <a16:creationId xmlns:a16="http://schemas.microsoft.com/office/drawing/2014/main" id="{78F4CFF6-576C-F64B-9F32-FB2FA04F6D93}"/>
              </a:ext>
            </a:extLst>
          </p:cNvPr>
          <p:cNvSpPr>
            <a:spLocks noGrp="1"/>
          </p:cNvSpPr>
          <p:nvPr>
            <p:ph type="ftr" sz="quarter" idx="11"/>
          </p:nvPr>
        </p:nvSpPr>
        <p:spPr/>
        <p:txBody>
          <a:bodyPr/>
          <a:lstStyle/>
          <a:p>
            <a:r>
              <a:rPr lang="en-US"/>
              <a:t>(c) Nick Arnosti</a:t>
            </a:r>
          </a:p>
        </p:txBody>
      </p:sp>
      <p:sp>
        <p:nvSpPr>
          <p:cNvPr id="6" name="Slide Number Placeholder 5">
            <a:extLst>
              <a:ext uri="{FF2B5EF4-FFF2-40B4-BE49-F238E27FC236}">
                <a16:creationId xmlns:a16="http://schemas.microsoft.com/office/drawing/2014/main" id="{4DFD72E9-EC23-3643-8BF4-8A59634B1E1F}"/>
              </a:ext>
            </a:extLst>
          </p:cNvPr>
          <p:cNvSpPr>
            <a:spLocks noGrp="1"/>
          </p:cNvSpPr>
          <p:nvPr>
            <p:ph type="sldNum" sz="quarter" idx="12"/>
          </p:nvPr>
        </p:nvSpPr>
        <p:spPr/>
        <p:txBody>
          <a:bodyPr/>
          <a:lstStyle/>
          <a:p>
            <a:fld id="{9E969584-4773-A84E-8391-EEC4BE76D611}" type="slidenum">
              <a:rPr lang="en-US" smtClean="0"/>
              <a:t>‹#›</a:t>
            </a:fld>
            <a:endParaRPr lang="en-US"/>
          </a:p>
        </p:txBody>
      </p:sp>
    </p:spTree>
    <p:extLst>
      <p:ext uri="{BB962C8B-B14F-4D97-AF65-F5344CB8AC3E}">
        <p14:creationId xmlns:p14="http://schemas.microsoft.com/office/powerpoint/2010/main" val="1342307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21724-6235-0E48-84D4-8690A58EFE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539034-8CE7-9E4F-AF97-A96CDAB887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DDC4B3-7C3C-F046-8C66-3980A0DD243C}"/>
              </a:ext>
            </a:extLst>
          </p:cNvPr>
          <p:cNvSpPr>
            <a:spLocks noGrp="1"/>
          </p:cNvSpPr>
          <p:nvPr>
            <p:ph type="dt" sz="half" idx="10"/>
          </p:nvPr>
        </p:nvSpPr>
        <p:spPr/>
        <p:txBody>
          <a:bodyPr/>
          <a:lstStyle/>
          <a:p>
            <a:fld id="{E3081873-07EE-6543-80B5-50A555C1EFA4}" type="datetime1">
              <a:rPr lang="en-US" smtClean="0"/>
              <a:t>8/22/24</a:t>
            </a:fld>
            <a:endParaRPr lang="en-US" dirty="0"/>
          </a:p>
        </p:txBody>
      </p:sp>
      <p:sp>
        <p:nvSpPr>
          <p:cNvPr id="5" name="Footer Placeholder 4">
            <a:extLst>
              <a:ext uri="{FF2B5EF4-FFF2-40B4-BE49-F238E27FC236}">
                <a16:creationId xmlns:a16="http://schemas.microsoft.com/office/drawing/2014/main" id="{624598E5-F986-0D46-9659-B9CBCDFD2B7A}"/>
              </a:ext>
            </a:extLst>
          </p:cNvPr>
          <p:cNvSpPr>
            <a:spLocks noGrp="1"/>
          </p:cNvSpPr>
          <p:nvPr>
            <p:ph type="ftr" sz="quarter" idx="11"/>
          </p:nvPr>
        </p:nvSpPr>
        <p:spPr/>
        <p:txBody>
          <a:bodyPr/>
          <a:lstStyle/>
          <a:p>
            <a:r>
              <a:rPr lang="en-US"/>
              <a:t>(c) Nick Arnosti</a:t>
            </a:r>
            <a:endParaRPr lang="en-US" dirty="0"/>
          </a:p>
        </p:txBody>
      </p:sp>
      <p:sp>
        <p:nvSpPr>
          <p:cNvPr id="6" name="Slide Number Placeholder 5">
            <a:extLst>
              <a:ext uri="{FF2B5EF4-FFF2-40B4-BE49-F238E27FC236}">
                <a16:creationId xmlns:a16="http://schemas.microsoft.com/office/drawing/2014/main" id="{C72DAAF1-C999-4444-9421-F2CAAB49CCF0}"/>
              </a:ext>
            </a:extLst>
          </p:cNvPr>
          <p:cNvSpPr>
            <a:spLocks noGrp="1"/>
          </p:cNvSpPr>
          <p:nvPr>
            <p:ph type="sldNum" sz="quarter" idx="12"/>
          </p:nvPr>
        </p:nvSpPr>
        <p:spPr/>
        <p:txBody>
          <a:bodyPr/>
          <a:lstStyle/>
          <a:p>
            <a:fld id="{9E969584-4773-A84E-8391-EEC4BE76D611}" type="slidenum">
              <a:rPr lang="en-US" smtClean="0"/>
              <a:t>‹#›</a:t>
            </a:fld>
            <a:endParaRPr lang="en-US"/>
          </a:p>
        </p:txBody>
      </p:sp>
    </p:spTree>
    <p:extLst>
      <p:ext uri="{BB962C8B-B14F-4D97-AF65-F5344CB8AC3E}">
        <p14:creationId xmlns:p14="http://schemas.microsoft.com/office/powerpoint/2010/main" val="1143545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F7525-5028-7A45-AA4A-2C54D820C8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EA85AAF-1D2D-2B46-877C-7D41E69E37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443158-BD7A-ED4D-A1D5-1292CE684C34}"/>
              </a:ext>
            </a:extLst>
          </p:cNvPr>
          <p:cNvSpPr>
            <a:spLocks noGrp="1"/>
          </p:cNvSpPr>
          <p:nvPr>
            <p:ph type="dt" sz="half" idx="10"/>
          </p:nvPr>
        </p:nvSpPr>
        <p:spPr/>
        <p:txBody>
          <a:bodyPr/>
          <a:lstStyle/>
          <a:p>
            <a:fld id="{0301979D-5280-AA47-9BA1-60A99DAC82EA}" type="datetime1">
              <a:rPr lang="en-US" smtClean="0"/>
              <a:t>8/22/24</a:t>
            </a:fld>
            <a:endParaRPr lang="en-US"/>
          </a:p>
        </p:txBody>
      </p:sp>
      <p:sp>
        <p:nvSpPr>
          <p:cNvPr id="5" name="Footer Placeholder 4">
            <a:extLst>
              <a:ext uri="{FF2B5EF4-FFF2-40B4-BE49-F238E27FC236}">
                <a16:creationId xmlns:a16="http://schemas.microsoft.com/office/drawing/2014/main" id="{D5E809F6-E3CC-B44B-9B88-60C3A4BF6DF0}"/>
              </a:ext>
            </a:extLst>
          </p:cNvPr>
          <p:cNvSpPr>
            <a:spLocks noGrp="1"/>
          </p:cNvSpPr>
          <p:nvPr>
            <p:ph type="ftr" sz="quarter" idx="11"/>
          </p:nvPr>
        </p:nvSpPr>
        <p:spPr/>
        <p:txBody>
          <a:bodyPr/>
          <a:lstStyle/>
          <a:p>
            <a:r>
              <a:rPr lang="en-US"/>
              <a:t>(c) Nick Arnosti</a:t>
            </a:r>
          </a:p>
        </p:txBody>
      </p:sp>
      <p:sp>
        <p:nvSpPr>
          <p:cNvPr id="6" name="Slide Number Placeholder 5">
            <a:extLst>
              <a:ext uri="{FF2B5EF4-FFF2-40B4-BE49-F238E27FC236}">
                <a16:creationId xmlns:a16="http://schemas.microsoft.com/office/drawing/2014/main" id="{F298AD54-8342-B74A-81F7-E0A36F533730}"/>
              </a:ext>
            </a:extLst>
          </p:cNvPr>
          <p:cNvSpPr>
            <a:spLocks noGrp="1"/>
          </p:cNvSpPr>
          <p:nvPr>
            <p:ph type="sldNum" sz="quarter" idx="12"/>
          </p:nvPr>
        </p:nvSpPr>
        <p:spPr/>
        <p:txBody>
          <a:bodyPr/>
          <a:lstStyle/>
          <a:p>
            <a:fld id="{9E969584-4773-A84E-8391-EEC4BE76D611}" type="slidenum">
              <a:rPr lang="en-US" smtClean="0"/>
              <a:t>‹#›</a:t>
            </a:fld>
            <a:endParaRPr lang="en-US"/>
          </a:p>
        </p:txBody>
      </p:sp>
    </p:spTree>
    <p:extLst>
      <p:ext uri="{BB962C8B-B14F-4D97-AF65-F5344CB8AC3E}">
        <p14:creationId xmlns:p14="http://schemas.microsoft.com/office/powerpoint/2010/main" val="344165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66DA9-8F91-C645-8749-2E416C72D1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A999DD-A876-9245-9BFE-D5BFE652AE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4E8588-63DB-CC43-8F5F-B3D2D958A3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43629A-8EAF-7247-BEC6-9B05D27E24CB}"/>
              </a:ext>
            </a:extLst>
          </p:cNvPr>
          <p:cNvSpPr>
            <a:spLocks noGrp="1"/>
          </p:cNvSpPr>
          <p:nvPr>
            <p:ph type="dt" sz="half" idx="10"/>
          </p:nvPr>
        </p:nvSpPr>
        <p:spPr/>
        <p:txBody>
          <a:bodyPr/>
          <a:lstStyle/>
          <a:p>
            <a:fld id="{3A396320-F6EC-614B-B58F-2067ACD569A1}" type="datetime1">
              <a:rPr lang="en-US" smtClean="0"/>
              <a:t>8/22/24</a:t>
            </a:fld>
            <a:endParaRPr lang="en-US"/>
          </a:p>
        </p:txBody>
      </p:sp>
      <p:sp>
        <p:nvSpPr>
          <p:cNvPr id="6" name="Footer Placeholder 5">
            <a:extLst>
              <a:ext uri="{FF2B5EF4-FFF2-40B4-BE49-F238E27FC236}">
                <a16:creationId xmlns:a16="http://schemas.microsoft.com/office/drawing/2014/main" id="{CF84DB71-A5F3-D444-B593-41CC4C04BD30}"/>
              </a:ext>
            </a:extLst>
          </p:cNvPr>
          <p:cNvSpPr>
            <a:spLocks noGrp="1"/>
          </p:cNvSpPr>
          <p:nvPr>
            <p:ph type="ftr" sz="quarter" idx="11"/>
          </p:nvPr>
        </p:nvSpPr>
        <p:spPr/>
        <p:txBody>
          <a:bodyPr/>
          <a:lstStyle/>
          <a:p>
            <a:r>
              <a:rPr lang="en-US"/>
              <a:t>(c) Nick Arnosti</a:t>
            </a:r>
          </a:p>
        </p:txBody>
      </p:sp>
      <p:sp>
        <p:nvSpPr>
          <p:cNvPr id="7" name="Slide Number Placeholder 6">
            <a:extLst>
              <a:ext uri="{FF2B5EF4-FFF2-40B4-BE49-F238E27FC236}">
                <a16:creationId xmlns:a16="http://schemas.microsoft.com/office/drawing/2014/main" id="{8681C2A8-1825-F94A-AEBE-206E67AB415B}"/>
              </a:ext>
            </a:extLst>
          </p:cNvPr>
          <p:cNvSpPr>
            <a:spLocks noGrp="1"/>
          </p:cNvSpPr>
          <p:nvPr>
            <p:ph type="sldNum" sz="quarter" idx="12"/>
          </p:nvPr>
        </p:nvSpPr>
        <p:spPr/>
        <p:txBody>
          <a:bodyPr/>
          <a:lstStyle/>
          <a:p>
            <a:fld id="{9E969584-4773-A84E-8391-EEC4BE76D611}" type="slidenum">
              <a:rPr lang="en-US" smtClean="0"/>
              <a:t>‹#›</a:t>
            </a:fld>
            <a:endParaRPr lang="en-US"/>
          </a:p>
        </p:txBody>
      </p:sp>
    </p:spTree>
    <p:extLst>
      <p:ext uri="{BB962C8B-B14F-4D97-AF65-F5344CB8AC3E}">
        <p14:creationId xmlns:p14="http://schemas.microsoft.com/office/powerpoint/2010/main" val="26764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DFCE8-9A8A-F241-BB36-73ADF68507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1EB7D9D-0ECF-984E-A584-40A613BB46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5C57D5C-6FE7-D746-B203-6B2DEC0AE7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169F657-4550-CC46-8AE3-866C2DB488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3E6CE6E-B77E-CB42-86E8-B6BBA49B03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3B4D32-D577-FB41-8790-E90E1DD88C8E}"/>
              </a:ext>
            </a:extLst>
          </p:cNvPr>
          <p:cNvSpPr>
            <a:spLocks noGrp="1"/>
          </p:cNvSpPr>
          <p:nvPr>
            <p:ph type="dt" sz="half" idx="10"/>
          </p:nvPr>
        </p:nvSpPr>
        <p:spPr/>
        <p:txBody>
          <a:bodyPr/>
          <a:lstStyle/>
          <a:p>
            <a:fld id="{FC319445-E82A-A149-B6BB-3219C3488769}" type="datetime1">
              <a:rPr lang="en-US" smtClean="0"/>
              <a:t>8/22/24</a:t>
            </a:fld>
            <a:endParaRPr lang="en-US"/>
          </a:p>
        </p:txBody>
      </p:sp>
      <p:sp>
        <p:nvSpPr>
          <p:cNvPr id="8" name="Footer Placeholder 7">
            <a:extLst>
              <a:ext uri="{FF2B5EF4-FFF2-40B4-BE49-F238E27FC236}">
                <a16:creationId xmlns:a16="http://schemas.microsoft.com/office/drawing/2014/main" id="{712A591D-C011-1F4C-9E52-3CB5899A0B1D}"/>
              </a:ext>
            </a:extLst>
          </p:cNvPr>
          <p:cNvSpPr>
            <a:spLocks noGrp="1"/>
          </p:cNvSpPr>
          <p:nvPr>
            <p:ph type="ftr" sz="quarter" idx="11"/>
          </p:nvPr>
        </p:nvSpPr>
        <p:spPr/>
        <p:txBody>
          <a:bodyPr/>
          <a:lstStyle/>
          <a:p>
            <a:r>
              <a:rPr lang="en-US"/>
              <a:t>(c) Nick Arnosti</a:t>
            </a:r>
          </a:p>
        </p:txBody>
      </p:sp>
      <p:sp>
        <p:nvSpPr>
          <p:cNvPr id="9" name="Slide Number Placeholder 8">
            <a:extLst>
              <a:ext uri="{FF2B5EF4-FFF2-40B4-BE49-F238E27FC236}">
                <a16:creationId xmlns:a16="http://schemas.microsoft.com/office/drawing/2014/main" id="{AD416B6F-BE2B-E74A-835C-2F7E7A0A140A}"/>
              </a:ext>
            </a:extLst>
          </p:cNvPr>
          <p:cNvSpPr>
            <a:spLocks noGrp="1"/>
          </p:cNvSpPr>
          <p:nvPr>
            <p:ph type="sldNum" sz="quarter" idx="12"/>
          </p:nvPr>
        </p:nvSpPr>
        <p:spPr/>
        <p:txBody>
          <a:bodyPr/>
          <a:lstStyle/>
          <a:p>
            <a:fld id="{9E969584-4773-A84E-8391-EEC4BE76D611}" type="slidenum">
              <a:rPr lang="en-US" smtClean="0"/>
              <a:t>‹#›</a:t>
            </a:fld>
            <a:endParaRPr lang="en-US"/>
          </a:p>
        </p:txBody>
      </p:sp>
    </p:spTree>
    <p:extLst>
      <p:ext uri="{BB962C8B-B14F-4D97-AF65-F5344CB8AC3E}">
        <p14:creationId xmlns:p14="http://schemas.microsoft.com/office/powerpoint/2010/main" val="3639333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225C5-C4C8-3C43-96C4-262CDA4B3E0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B3A49BD-B027-CB44-91CD-EFF163AD9469}"/>
              </a:ext>
            </a:extLst>
          </p:cNvPr>
          <p:cNvSpPr>
            <a:spLocks noGrp="1"/>
          </p:cNvSpPr>
          <p:nvPr>
            <p:ph type="dt" sz="half" idx="10"/>
          </p:nvPr>
        </p:nvSpPr>
        <p:spPr/>
        <p:txBody>
          <a:bodyPr/>
          <a:lstStyle/>
          <a:p>
            <a:fld id="{920C782B-6574-D745-9D51-7D3444C91C75}" type="datetime1">
              <a:rPr lang="en-US" smtClean="0"/>
              <a:t>8/22/24</a:t>
            </a:fld>
            <a:endParaRPr lang="en-US"/>
          </a:p>
        </p:txBody>
      </p:sp>
      <p:sp>
        <p:nvSpPr>
          <p:cNvPr id="4" name="Footer Placeholder 3">
            <a:extLst>
              <a:ext uri="{FF2B5EF4-FFF2-40B4-BE49-F238E27FC236}">
                <a16:creationId xmlns:a16="http://schemas.microsoft.com/office/drawing/2014/main" id="{97B94B9F-9D46-274B-9715-44335B41328D}"/>
              </a:ext>
            </a:extLst>
          </p:cNvPr>
          <p:cNvSpPr>
            <a:spLocks noGrp="1"/>
          </p:cNvSpPr>
          <p:nvPr>
            <p:ph type="ftr" sz="quarter" idx="11"/>
          </p:nvPr>
        </p:nvSpPr>
        <p:spPr/>
        <p:txBody>
          <a:bodyPr/>
          <a:lstStyle/>
          <a:p>
            <a:r>
              <a:rPr lang="en-US"/>
              <a:t>(c) Nick Arnosti</a:t>
            </a:r>
          </a:p>
        </p:txBody>
      </p:sp>
      <p:sp>
        <p:nvSpPr>
          <p:cNvPr id="5" name="Slide Number Placeholder 4">
            <a:extLst>
              <a:ext uri="{FF2B5EF4-FFF2-40B4-BE49-F238E27FC236}">
                <a16:creationId xmlns:a16="http://schemas.microsoft.com/office/drawing/2014/main" id="{5D08D7EF-2AAB-994B-B6E7-0B52C21FB1A5}"/>
              </a:ext>
            </a:extLst>
          </p:cNvPr>
          <p:cNvSpPr>
            <a:spLocks noGrp="1"/>
          </p:cNvSpPr>
          <p:nvPr>
            <p:ph type="sldNum" sz="quarter" idx="12"/>
          </p:nvPr>
        </p:nvSpPr>
        <p:spPr/>
        <p:txBody>
          <a:bodyPr/>
          <a:lstStyle/>
          <a:p>
            <a:fld id="{9E969584-4773-A84E-8391-EEC4BE76D611}" type="slidenum">
              <a:rPr lang="en-US" smtClean="0"/>
              <a:t>‹#›</a:t>
            </a:fld>
            <a:endParaRPr lang="en-US"/>
          </a:p>
        </p:txBody>
      </p:sp>
    </p:spTree>
    <p:extLst>
      <p:ext uri="{BB962C8B-B14F-4D97-AF65-F5344CB8AC3E}">
        <p14:creationId xmlns:p14="http://schemas.microsoft.com/office/powerpoint/2010/main" val="3801704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1CC018-85CF-444D-AF1A-3EA3BBA52215}"/>
              </a:ext>
            </a:extLst>
          </p:cNvPr>
          <p:cNvSpPr>
            <a:spLocks noGrp="1"/>
          </p:cNvSpPr>
          <p:nvPr>
            <p:ph type="dt" sz="half" idx="10"/>
          </p:nvPr>
        </p:nvSpPr>
        <p:spPr/>
        <p:txBody>
          <a:bodyPr/>
          <a:lstStyle/>
          <a:p>
            <a:fld id="{25A3F9A5-6E46-254B-BEA3-B47930EDB4EE}" type="datetime1">
              <a:rPr lang="en-US" smtClean="0"/>
              <a:t>8/22/24</a:t>
            </a:fld>
            <a:endParaRPr lang="en-US"/>
          </a:p>
        </p:txBody>
      </p:sp>
      <p:sp>
        <p:nvSpPr>
          <p:cNvPr id="3" name="Footer Placeholder 2">
            <a:extLst>
              <a:ext uri="{FF2B5EF4-FFF2-40B4-BE49-F238E27FC236}">
                <a16:creationId xmlns:a16="http://schemas.microsoft.com/office/drawing/2014/main" id="{4D61A4B1-E8D8-194A-B07E-7F3D59C28178}"/>
              </a:ext>
            </a:extLst>
          </p:cNvPr>
          <p:cNvSpPr>
            <a:spLocks noGrp="1"/>
          </p:cNvSpPr>
          <p:nvPr>
            <p:ph type="ftr" sz="quarter" idx="11"/>
          </p:nvPr>
        </p:nvSpPr>
        <p:spPr/>
        <p:txBody>
          <a:bodyPr/>
          <a:lstStyle/>
          <a:p>
            <a:r>
              <a:rPr lang="en-US"/>
              <a:t>(c) Nick Arnosti</a:t>
            </a:r>
          </a:p>
        </p:txBody>
      </p:sp>
      <p:sp>
        <p:nvSpPr>
          <p:cNvPr id="4" name="Slide Number Placeholder 3">
            <a:extLst>
              <a:ext uri="{FF2B5EF4-FFF2-40B4-BE49-F238E27FC236}">
                <a16:creationId xmlns:a16="http://schemas.microsoft.com/office/drawing/2014/main" id="{A0D0EF50-6E96-E648-8BF9-1A2C95F6698D}"/>
              </a:ext>
            </a:extLst>
          </p:cNvPr>
          <p:cNvSpPr>
            <a:spLocks noGrp="1"/>
          </p:cNvSpPr>
          <p:nvPr>
            <p:ph type="sldNum" sz="quarter" idx="12"/>
          </p:nvPr>
        </p:nvSpPr>
        <p:spPr/>
        <p:txBody>
          <a:bodyPr/>
          <a:lstStyle/>
          <a:p>
            <a:fld id="{9E969584-4773-A84E-8391-EEC4BE76D611}" type="slidenum">
              <a:rPr lang="en-US" smtClean="0"/>
              <a:t>‹#›</a:t>
            </a:fld>
            <a:endParaRPr lang="en-US"/>
          </a:p>
        </p:txBody>
      </p:sp>
    </p:spTree>
    <p:extLst>
      <p:ext uri="{BB962C8B-B14F-4D97-AF65-F5344CB8AC3E}">
        <p14:creationId xmlns:p14="http://schemas.microsoft.com/office/powerpoint/2010/main" val="1756667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9C3F9-6F04-A64F-8752-82CBC246AE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3B814C3-19B2-1B48-87D1-CB3FA30B4D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18D9915-8975-134D-A109-B53FE9FD55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440AD5-B0CA-A042-97CA-F9CEB384B9D7}"/>
              </a:ext>
            </a:extLst>
          </p:cNvPr>
          <p:cNvSpPr>
            <a:spLocks noGrp="1"/>
          </p:cNvSpPr>
          <p:nvPr>
            <p:ph type="dt" sz="half" idx="10"/>
          </p:nvPr>
        </p:nvSpPr>
        <p:spPr/>
        <p:txBody>
          <a:bodyPr/>
          <a:lstStyle/>
          <a:p>
            <a:fld id="{9E97E035-0E16-3942-A81F-C241ACB13945}" type="datetime1">
              <a:rPr lang="en-US" smtClean="0"/>
              <a:t>8/22/24</a:t>
            </a:fld>
            <a:endParaRPr lang="en-US"/>
          </a:p>
        </p:txBody>
      </p:sp>
      <p:sp>
        <p:nvSpPr>
          <p:cNvPr id="6" name="Footer Placeholder 5">
            <a:extLst>
              <a:ext uri="{FF2B5EF4-FFF2-40B4-BE49-F238E27FC236}">
                <a16:creationId xmlns:a16="http://schemas.microsoft.com/office/drawing/2014/main" id="{4CEC8328-8104-7B49-879C-8357F0A5EF40}"/>
              </a:ext>
            </a:extLst>
          </p:cNvPr>
          <p:cNvSpPr>
            <a:spLocks noGrp="1"/>
          </p:cNvSpPr>
          <p:nvPr>
            <p:ph type="ftr" sz="quarter" idx="11"/>
          </p:nvPr>
        </p:nvSpPr>
        <p:spPr/>
        <p:txBody>
          <a:bodyPr/>
          <a:lstStyle/>
          <a:p>
            <a:r>
              <a:rPr lang="en-US"/>
              <a:t>(c) Nick Arnosti</a:t>
            </a:r>
          </a:p>
        </p:txBody>
      </p:sp>
      <p:sp>
        <p:nvSpPr>
          <p:cNvPr id="7" name="Slide Number Placeholder 6">
            <a:extLst>
              <a:ext uri="{FF2B5EF4-FFF2-40B4-BE49-F238E27FC236}">
                <a16:creationId xmlns:a16="http://schemas.microsoft.com/office/drawing/2014/main" id="{626D9EC5-CE74-1E44-9ACF-2C1F1A769777}"/>
              </a:ext>
            </a:extLst>
          </p:cNvPr>
          <p:cNvSpPr>
            <a:spLocks noGrp="1"/>
          </p:cNvSpPr>
          <p:nvPr>
            <p:ph type="sldNum" sz="quarter" idx="12"/>
          </p:nvPr>
        </p:nvSpPr>
        <p:spPr/>
        <p:txBody>
          <a:bodyPr/>
          <a:lstStyle/>
          <a:p>
            <a:fld id="{9E969584-4773-A84E-8391-EEC4BE76D611}" type="slidenum">
              <a:rPr lang="en-US" smtClean="0"/>
              <a:t>‹#›</a:t>
            </a:fld>
            <a:endParaRPr lang="en-US"/>
          </a:p>
        </p:txBody>
      </p:sp>
    </p:spTree>
    <p:extLst>
      <p:ext uri="{BB962C8B-B14F-4D97-AF65-F5344CB8AC3E}">
        <p14:creationId xmlns:p14="http://schemas.microsoft.com/office/powerpoint/2010/main" val="1730084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11A3-256A-B846-8558-53AC061C5E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088676-FE55-9E4F-8D73-A2BCEFA2DC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08C5AC3-EB6F-B34D-88C9-34B6BDEFEF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5FAF9F-138B-BA43-BFD4-8863FC3DAADD}"/>
              </a:ext>
            </a:extLst>
          </p:cNvPr>
          <p:cNvSpPr>
            <a:spLocks noGrp="1"/>
          </p:cNvSpPr>
          <p:nvPr>
            <p:ph type="dt" sz="half" idx="10"/>
          </p:nvPr>
        </p:nvSpPr>
        <p:spPr/>
        <p:txBody>
          <a:bodyPr/>
          <a:lstStyle/>
          <a:p>
            <a:fld id="{BD61A6BC-0814-BC4F-BCD6-7F5DFB30C870}" type="datetime1">
              <a:rPr lang="en-US" smtClean="0"/>
              <a:t>8/22/24</a:t>
            </a:fld>
            <a:endParaRPr lang="en-US"/>
          </a:p>
        </p:txBody>
      </p:sp>
      <p:sp>
        <p:nvSpPr>
          <p:cNvPr id="6" name="Footer Placeholder 5">
            <a:extLst>
              <a:ext uri="{FF2B5EF4-FFF2-40B4-BE49-F238E27FC236}">
                <a16:creationId xmlns:a16="http://schemas.microsoft.com/office/drawing/2014/main" id="{550D406A-D034-EC41-992B-5783C850577E}"/>
              </a:ext>
            </a:extLst>
          </p:cNvPr>
          <p:cNvSpPr>
            <a:spLocks noGrp="1"/>
          </p:cNvSpPr>
          <p:nvPr>
            <p:ph type="ftr" sz="quarter" idx="11"/>
          </p:nvPr>
        </p:nvSpPr>
        <p:spPr/>
        <p:txBody>
          <a:bodyPr/>
          <a:lstStyle/>
          <a:p>
            <a:r>
              <a:rPr lang="en-US"/>
              <a:t>(c) Nick Arnosti</a:t>
            </a:r>
          </a:p>
        </p:txBody>
      </p:sp>
      <p:sp>
        <p:nvSpPr>
          <p:cNvPr id="7" name="Slide Number Placeholder 6">
            <a:extLst>
              <a:ext uri="{FF2B5EF4-FFF2-40B4-BE49-F238E27FC236}">
                <a16:creationId xmlns:a16="http://schemas.microsoft.com/office/drawing/2014/main" id="{6AFC2ED1-E077-D74F-9323-FE75407629A5}"/>
              </a:ext>
            </a:extLst>
          </p:cNvPr>
          <p:cNvSpPr>
            <a:spLocks noGrp="1"/>
          </p:cNvSpPr>
          <p:nvPr>
            <p:ph type="sldNum" sz="quarter" idx="12"/>
          </p:nvPr>
        </p:nvSpPr>
        <p:spPr/>
        <p:txBody>
          <a:bodyPr/>
          <a:lstStyle/>
          <a:p>
            <a:fld id="{9E969584-4773-A84E-8391-EEC4BE76D611}" type="slidenum">
              <a:rPr lang="en-US" smtClean="0"/>
              <a:t>‹#›</a:t>
            </a:fld>
            <a:endParaRPr lang="en-US"/>
          </a:p>
        </p:txBody>
      </p:sp>
    </p:spTree>
    <p:extLst>
      <p:ext uri="{BB962C8B-B14F-4D97-AF65-F5344CB8AC3E}">
        <p14:creationId xmlns:p14="http://schemas.microsoft.com/office/powerpoint/2010/main" val="2368615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9577D7-94AD-4F4A-A845-2658631504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55BA6B-2F28-7D43-9892-D1CBB0BF5C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7F1BB9-8EAF-6147-8BC9-47FAC6669D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D601BD-7764-8244-87D9-224DF2379357}" type="datetime1">
              <a:rPr lang="en-US" smtClean="0"/>
              <a:t>8/22/24</a:t>
            </a:fld>
            <a:endParaRPr lang="en-US" dirty="0"/>
          </a:p>
        </p:txBody>
      </p:sp>
      <p:sp>
        <p:nvSpPr>
          <p:cNvPr id="5" name="Footer Placeholder 4">
            <a:extLst>
              <a:ext uri="{FF2B5EF4-FFF2-40B4-BE49-F238E27FC236}">
                <a16:creationId xmlns:a16="http://schemas.microsoft.com/office/drawing/2014/main" id="{427EAFC9-F0EE-BA46-AEBD-6E8232A382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800">
                <a:solidFill>
                  <a:schemeClr val="tx1">
                    <a:tint val="75000"/>
                  </a:schemeClr>
                </a:solidFill>
              </a:defRPr>
            </a:lvl1pPr>
          </a:lstStyle>
          <a:p>
            <a:r>
              <a:rPr lang="en-US"/>
              <a:t>(c) Nick Arnosti</a:t>
            </a:r>
            <a:endParaRPr lang="en-US" dirty="0"/>
          </a:p>
        </p:txBody>
      </p:sp>
      <p:sp>
        <p:nvSpPr>
          <p:cNvPr id="6" name="Slide Number Placeholder 5">
            <a:extLst>
              <a:ext uri="{FF2B5EF4-FFF2-40B4-BE49-F238E27FC236}">
                <a16:creationId xmlns:a16="http://schemas.microsoft.com/office/drawing/2014/main" id="{2ABD5E2D-6B01-1E47-BE43-B5559600A3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969584-4773-A84E-8391-EEC4BE76D611}" type="slidenum">
              <a:rPr lang="en-US" smtClean="0"/>
              <a:t>‹#›</a:t>
            </a:fld>
            <a:endParaRPr lang="en-US"/>
          </a:p>
        </p:txBody>
      </p:sp>
    </p:spTree>
    <p:extLst>
      <p:ext uri="{BB962C8B-B14F-4D97-AF65-F5344CB8AC3E}">
        <p14:creationId xmlns:p14="http://schemas.microsoft.com/office/powerpoint/2010/main" val="414756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D%27Hondt_method" TargetMode="External"/><Relationship Id="rId2" Type="http://schemas.openxmlformats.org/officeDocument/2006/relationships/hyperlink" Target="https://docs.google.com/spreadsheets/d/1POHHyJUrgcuw8PSj2cxgqECtMl7N7ueoz4l1KmPHS4E/edit?usp=sharin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2020_Chilean_constitutional_referendu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en.wikipedia.org/wiki/2021_Chilean_Constitutional_Convention_electio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A862E-EA23-154E-B067-B6F92D5F25AA}"/>
              </a:ext>
            </a:extLst>
          </p:cNvPr>
          <p:cNvSpPr>
            <a:spLocks noGrp="1"/>
          </p:cNvSpPr>
          <p:nvPr>
            <p:ph type="ctrTitle"/>
          </p:nvPr>
        </p:nvSpPr>
        <p:spPr/>
        <p:txBody>
          <a:bodyPr>
            <a:normAutofit/>
          </a:bodyPr>
          <a:lstStyle/>
          <a:p>
            <a:r>
              <a:rPr lang="en-US" dirty="0"/>
              <a:t>Chile’s Constitutional Assembly Election</a:t>
            </a:r>
          </a:p>
        </p:txBody>
      </p:sp>
      <p:sp>
        <p:nvSpPr>
          <p:cNvPr id="3" name="Subtitle 2">
            <a:extLst>
              <a:ext uri="{FF2B5EF4-FFF2-40B4-BE49-F238E27FC236}">
                <a16:creationId xmlns:a16="http://schemas.microsoft.com/office/drawing/2014/main" id="{3DAAB92F-519D-4B46-81BF-87132650619C}"/>
              </a:ext>
            </a:extLst>
          </p:cNvPr>
          <p:cNvSpPr>
            <a:spLocks noGrp="1"/>
          </p:cNvSpPr>
          <p:nvPr>
            <p:ph type="subTitle" idx="1"/>
          </p:nvPr>
        </p:nvSpPr>
        <p:spPr>
          <a:xfrm>
            <a:off x="1524000" y="4079875"/>
            <a:ext cx="9144000" cy="1655762"/>
          </a:xfrm>
        </p:spPr>
        <p:txBody>
          <a:bodyPr>
            <a:normAutofit/>
          </a:bodyPr>
          <a:lstStyle/>
          <a:p>
            <a:r>
              <a:rPr lang="en-US" dirty="0"/>
              <a:t>Engineering The Allocation of Public Resources</a:t>
            </a:r>
          </a:p>
          <a:p>
            <a:r>
              <a:rPr lang="en-US" dirty="0"/>
              <a:t>Professor Nick </a:t>
            </a:r>
            <a:r>
              <a:rPr lang="en-US" dirty="0" err="1"/>
              <a:t>Arnosti</a:t>
            </a:r>
            <a:endParaRPr lang="en-US" dirty="0"/>
          </a:p>
          <a:p>
            <a:r>
              <a:rPr lang="en-US" dirty="0"/>
              <a:t>University of Minnesota</a:t>
            </a:r>
          </a:p>
        </p:txBody>
      </p:sp>
      <p:sp>
        <p:nvSpPr>
          <p:cNvPr id="4" name="Slide Number Placeholder 3">
            <a:extLst>
              <a:ext uri="{FF2B5EF4-FFF2-40B4-BE49-F238E27FC236}">
                <a16:creationId xmlns:a16="http://schemas.microsoft.com/office/drawing/2014/main" id="{BE34999E-5364-FD4E-8F5F-0E19DB5EC3F8}"/>
              </a:ext>
            </a:extLst>
          </p:cNvPr>
          <p:cNvSpPr>
            <a:spLocks noGrp="1"/>
          </p:cNvSpPr>
          <p:nvPr>
            <p:ph type="sldNum" sz="quarter" idx="12"/>
          </p:nvPr>
        </p:nvSpPr>
        <p:spPr/>
        <p:txBody>
          <a:bodyPr/>
          <a:lstStyle/>
          <a:p>
            <a:fld id="{9E969584-4773-A84E-8391-EEC4BE76D611}" type="slidenum">
              <a:rPr lang="en-US" smtClean="0"/>
              <a:t>0</a:t>
            </a:fld>
            <a:endParaRPr lang="en-US"/>
          </a:p>
        </p:txBody>
      </p:sp>
    </p:spTree>
    <p:extLst>
      <p:ext uri="{BB962C8B-B14F-4D97-AF65-F5344CB8AC3E}">
        <p14:creationId xmlns:p14="http://schemas.microsoft.com/office/powerpoint/2010/main" val="11872037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0C615-6407-C45B-4E85-64D6B9FA16D1}"/>
              </a:ext>
            </a:extLst>
          </p:cNvPr>
          <p:cNvSpPr>
            <a:spLocks noGrp="1"/>
          </p:cNvSpPr>
          <p:nvPr>
            <p:ph type="title"/>
          </p:nvPr>
        </p:nvSpPr>
        <p:spPr>
          <a:xfrm>
            <a:off x="838200" y="103930"/>
            <a:ext cx="9547746" cy="1325563"/>
          </a:xfrm>
        </p:spPr>
        <p:txBody>
          <a:bodyPr>
            <a:normAutofit/>
          </a:bodyPr>
          <a:lstStyle/>
          <a:p>
            <a:r>
              <a:rPr lang="en-US" dirty="0"/>
              <a:t>Step 1: Determine Votes For Each List</a:t>
            </a:r>
          </a:p>
        </p:txBody>
      </p:sp>
      <p:sp>
        <p:nvSpPr>
          <p:cNvPr id="4" name="Slide Number Placeholder 3">
            <a:extLst>
              <a:ext uri="{FF2B5EF4-FFF2-40B4-BE49-F238E27FC236}">
                <a16:creationId xmlns:a16="http://schemas.microsoft.com/office/drawing/2014/main" id="{676F4C27-258B-7EBA-0B5E-15AC6EAFC755}"/>
              </a:ext>
            </a:extLst>
          </p:cNvPr>
          <p:cNvSpPr>
            <a:spLocks noGrp="1"/>
          </p:cNvSpPr>
          <p:nvPr>
            <p:ph type="sldNum" sz="quarter" idx="12"/>
          </p:nvPr>
        </p:nvSpPr>
        <p:spPr/>
        <p:txBody>
          <a:bodyPr/>
          <a:lstStyle/>
          <a:p>
            <a:fld id="{9E969584-4773-A84E-8391-EEC4BE76D611}" type="slidenum">
              <a:rPr lang="en-US" smtClean="0"/>
              <a:t>9</a:t>
            </a:fld>
            <a:endParaRPr lang="en-US"/>
          </a:p>
        </p:txBody>
      </p:sp>
      <p:graphicFrame>
        <p:nvGraphicFramePr>
          <p:cNvPr id="9" name="Table 8">
            <a:extLst>
              <a:ext uri="{FF2B5EF4-FFF2-40B4-BE49-F238E27FC236}">
                <a16:creationId xmlns:a16="http://schemas.microsoft.com/office/drawing/2014/main" id="{98337FC5-D169-B451-BF49-5D998A91B55B}"/>
              </a:ext>
            </a:extLst>
          </p:cNvPr>
          <p:cNvGraphicFramePr>
            <a:graphicFrameLocks noGrp="1"/>
          </p:cNvGraphicFramePr>
          <p:nvPr>
            <p:extLst>
              <p:ext uri="{D42A27DB-BD31-4B8C-83A1-F6EECF244321}">
                <p14:modId xmlns:p14="http://schemas.microsoft.com/office/powerpoint/2010/main" val="721376096"/>
              </p:ext>
            </p:extLst>
          </p:nvPr>
        </p:nvGraphicFramePr>
        <p:xfrm>
          <a:off x="838200" y="1740217"/>
          <a:ext cx="1837167" cy="3377565"/>
        </p:xfrm>
        <a:graphic>
          <a:graphicData uri="http://schemas.openxmlformats.org/drawingml/2006/table">
            <a:tbl>
              <a:tblPr>
                <a:tableStyleId>{5C22544A-7EE6-4342-B048-85BDC9FD1C3A}</a:tableStyleId>
              </a:tblPr>
              <a:tblGrid>
                <a:gridCol w="742787">
                  <a:extLst>
                    <a:ext uri="{9D8B030D-6E8A-4147-A177-3AD203B41FA5}">
                      <a16:colId xmlns:a16="http://schemas.microsoft.com/office/drawing/2014/main" val="477878793"/>
                    </a:ext>
                  </a:extLst>
                </a:gridCol>
                <a:gridCol w="1094380">
                  <a:extLst>
                    <a:ext uri="{9D8B030D-6E8A-4147-A177-3AD203B41FA5}">
                      <a16:colId xmlns:a16="http://schemas.microsoft.com/office/drawing/2014/main" val="835085219"/>
                    </a:ext>
                  </a:extLst>
                </a:gridCol>
              </a:tblGrid>
              <a:tr h="190500">
                <a:tc>
                  <a:txBody>
                    <a:bodyPr/>
                    <a:lstStyle/>
                    <a:p>
                      <a:pPr algn="l" fontAlgn="b"/>
                      <a:r>
                        <a:rPr lang="en-US" sz="2400" u="none" strike="noStrike" dirty="0">
                          <a:effectLst/>
                        </a:rPr>
                        <a:t>Lista</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Votes</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90915520"/>
                  </a:ext>
                </a:extLst>
              </a:tr>
              <a:tr h="190500">
                <a:tc>
                  <a:txBody>
                    <a:bodyPr/>
                    <a:lstStyle/>
                    <a:p>
                      <a:pPr algn="l" fontAlgn="b"/>
                      <a:r>
                        <a:rPr lang="en-US" sz="2400" u="none" strike="noStrike" dirty="0">
                          <a:effectLst/>
                        </a:rPr>
                        <a:t>WD</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u="none" strike="noStrike" dirty="0">
                          <a:effectLst/>
                        </a:rPr>
                        <a:t>58516</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74053098"/>
                  </a:ext>
                </a:extLst>
              </a:tr>
              <a:tr h="190500">
                <a:tc>
                  <a:txBody>
                    <a:bodyPr/>
                    <a:lstStyle/>
                    <a:p>
                      <a:pPr algn="l" fontAlgn="b"/>
                      <a:r>
                        <a:rPr lang="en-US" sz="2400" u="none" strike="noStrike" dirty="0">
                          <a:effectLst/>
                        </a:rPr>
                        <a:t>YQ</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u="none" strike="noStrike" dirty="0">
                          <a:effectLst/>
                        </a:rPr>
                        <a:t>37401</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63074465"/>
                  </a:ext>
                </a:extLst>
              </a:tr>
              <a:tr h="190500">
                <a:tc>
                  <a:txBody>
                    <a:bodyPr/>
                    <a:lstStyle/>
                    <a:p>
                      <a:pPr algn="l" fontAlgn="b"/>
                      <a:r>
                        <a:rPr lang="en-US" sz="2400" u="none" strike="noStrike" dirty="0">
                          <a:effectLst/>
                        </a:rPr>
                        <a:t>YB</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u="none" strike="noStrike" dirty="0">
                          <a:effectLst/>
                        </a:rPr>
                        <a:t>36743</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73443028"/>
                  </a:ext>
                </a:extLst>
              </a:tr>
              <a:tr h="190500">
                <a:tc>
                  <a:txBody>
                    <a:bodyPr/>
                    <a:lstStyle/>
                    <a:p>
                      <a:pPr algn="l" fontAlgn="b"/>
                      <a:r>
                        <a:rPr lang="en-US" sz="2400" u="none" strike="noStrike">
                          <a:effectLst/>
                        </a:rPr>
                        <a:t>XP</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u="none" strike="noStrike" dirty="0">
                          <a:effectLst/>
                        </a:rPr>
                        <a:t>35030</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80842647"/>
                  </a:ext>
                </a:extLst>
              </a:tr>
              <a:tr h="190500">
                <a:tc>
                  <a:txBody>
                    <a:bodyPr/>
                    <a:lstStyle/>
                    <a:p>
                      <a:pPr algn="l" fontAlgn="b"/>
                      <a:r>
                        <a:rPr lang="en-US" sz="2400" u="none" strike="noStrike">
                          <a:effectLst/>
                        </a:rPr>
                        <a:t>WB</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u="none" strike="noStrike" dirty="0">
                          <a:effectLst/>
                        </a:rPr>
                        <a:t>23800</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4194959"/>
                  </a:ext>
                </a:extLst>
              </a:tr>
              <a:tr h="190500">
                <a:tc>
                  <a:txBody>
                    <a:bodyPr/>
                    <a:lstStyle/>
                    <a:p>
                      <a:pPr algn="l" fontAlgn="b"/>
                      <a:r>
                        <a:rPr lang="en-US" sz="2400" u="none" strike="noStrike">
                          <a:effectLst/>
                        </a:rPr>
                        <a:t>WI</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u="none" strike="noStrike" dirty="0">
                          <a:effectLst/>
                        </a:rPr>
                        <a:t>23564</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89330444"/>
                  </a:ext>
                </a:extLst>
              </a:tr>
              <a:tr h="190500">
                <a:tc>
                  <a:txBody>
                    <a:bodyPr/>
                    <a:lstStyle/>
                    <a:p>
                      <a:pPr algn="l" fontAlgn="b"/>
                      <a:r>
                        <a:rPr lang="en-US" sz="2400" u="none" strike="noStrike" dirty="0">
                          <a:effectLst/>
                        </a:rPr>
                        <a:t>XA</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u="none" strike="noStrike" dirty="0">
                          <a:effectLst/>
                        </a:rPr>
                        <a:t>10481</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12997241"/>
                  </a:ext>
                </a:extLst>
              </a:tr>
              <a:tr h="190500">
                <a:tc>
                  <a:txBody>
                    <a:bodyPr/>
                    <a:lstStyle/>
                    <a:p>
                      <a:pPr algn="l" fontAlgn="b"/>
                      <a:r>
                        <a:rPr lang="en-US" sz="2400" b="1" i="0" u="none" strike="noStrike" dirty="0">
                          <a:solidFill>
                            <a:srgbClr val="000000"/>
                          </a:solidFill>
                          <a:effectLst/>
                          <a:latin typeface="Calibri" panose="020F0502020204030204" pitchFamily="34" charset="0"/>
                        </a:rPr>
                        <a:t>Total</a:t>
                      </a:r>
                    </a:p>
                  </a:txBody>
                  <a:tcPr marL="9525" marR="9525" marT="9525" marB="0" anchor="b"/>
                </a:tc>
                <a:tc>
                  <a:txBody>
                    <a:bodyPr/>
                    <a:lstStyle/>
                    <a:p>
                      <a:pPr algn="r" fontAlgn="b"/>
                      <a:r>
                        <a:rPr lang="en-US" sz="2400" b="1" i="0" u="none" strike="noStrike" dirty="0">
                          <a:solidFill>
                            <a:srgbClr val="000000"/>
                          </a:solidFill>
                          <a:effectLst/>
                          <a:latin typeface="Calibri" panose="020F0502020204030204" pitchFamily="34" charset="0"/>
                        </a:rPr>
                        <a:t>225535</a:t>
                      </a:r>
                    </a:p>
                  </a:txBody>
                  <a:tcPr marL="9525" marR="9525" marT="9525" marB="0" anchor="b"/>
                </a:tc>
                <a:extLst>
                  <a:ext uri="{0D108BD9-81ED-4DB2-BD59-A6C34878D82A}">
                    <a16:rowId xmlns:a16="http://schemas.microsoft.com/office/drawing/2014/main" val="1842869904"/>
                  </a:ext>
                </a:extLst>
              </a:tr>
            </a:tbl>
          </a:graphicData>
        </a:graphic>
      </p:graphicFrame>
      <p:sp>
        <p:nvSpPr>
          <p:cNvPr id="11" name="TextBox 10">
            <a:extLst>
              <a:ext uri="{FF2B5EF4-FFF2-40B4-BE49-F238E27FC236}">
                <a16:creationId xmlns:a16="http://schemas.microsoft.com/office/drawing/2014/main" id="{C6012FD9-C80A-6BFF-2397-BCF9613B9421}"/>
              </a:ext>
            </a:extLst>
          </p:cNvPr>
          <p:cNvSpPr txBox="1"/>
          <p:nvPr/>
        </p:nvSpPr>
        <p:spPr>
          <a:xfrm>
            <a:off x="838200" y="1216997"/>
            <a:ext cx="3854645" cy="523220"/>
          </a:xfrm>
          <a:prstGeom prst="rect">
            <a:avLst/>
          </a:prstGeom>
          <a:noFill/>
        </p:spPr>
        <p:txBody>
          <a:bodyPr wrap="none" rtlCol="0">
            <a:spAutoFit/>
          </a:bodyPr>
          <a:lstStyle/>
          <a:p>
            <a:r>
              <a:rPr lang="en-US" sz="2800" dirty="0"/>
              <a:t>District 5 results (6 seats)</a:t>
            </a:r>
          </a:p>
        </p:txBody>
      </p:sp>
    </p:spTree>
    <p:extLst>
      <p:ext uri="{BB962C8B-B14F-4D97-AF65-F5344CB8AC3E}">
        <p14:creationId xmlns:p14="http://schemas.microsoft.com/office/powerpoint/2010/main" val="2971254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0C615-6407-C45B-4E85-64D6B9FA16D1}"/>
              </a:ext>
            </a:extLst>
          </p:cNvPr>
          <p:cNvSpPr>
            <a:spLocks noGrp="1"/>
          </p:cNvSpPr>
          <p:nvPr>
            <p:ph type="title"/>
          </p:nvPr>
        </p:nvSpPr>
        <p:spPr>
          <a:xfrm>
            <a:off x="838200" y="103930"/>
            <a:ext cx="11016916" cy="1325563"/>
          </a:xfrm>
        </p:spPr>
        <p:txBody>
          <a:bodyPr>
            <a:normAutofit/>
          </a:bodyPr>
          <a:lstStyle/>
          <a:p>
            <a:r>
              <a:rPr lang="en-US" dirty="0"/>
              <a:t>Step 2: Determine Representatives for Each List</a:t>
            </a:r>
          </a:p>
        </p:txBody>
      </p:sp>
      <p:sp>
        <p:nvSpPr>
          <p:cNvPr id="4" name="Slide Number Placeholder 3">
            <a:extLst>
              <a:ext uri="{FF2B5EF4-FFF2-40B4-BE49-F238E27FC236}">
                <a16:creationId xmlns:a16="http://schemas.microsoft.com/office/drawing/2014/main" id="{676F4C27-258B-7EBA-0B5E-15AC6EAFC755}"/>
              </a:ext>
            </a:extLst>
          </p:cNvPr>
          <p:cNvSpPr>
            <a:spLocks noGrp="1"/>
          </p:cNvSpPr>
          <p:nvPr>
            <p:ph type="sldNum" sz="quarter" idx="12"/>
          </p:nvPr>
        </p:nvSpPr>
        <p:spPr/>
        <p:txBody>
          <a:bodyPr/>
          <a:lstStyle/>
          <a:p>
            <a:fld id="{9E969584-4773-A84E-8391-EEC4BE76D611}" type="slidenum">
              <a:rPr lang="en-US" smtClean="0"/>
              <a:t>10</a:t>
            </a:fld>
            <a:endParaRPr lang="en-US"/>
          </a:p>
        </p:txBody>
      </p:sp>
      <p:graphicFrame>
        <p:nvGraphicFramePr>
          <p:cNvPr id="9" name="Table 8">
            <a:extLst>
              <a:ext uri="{FF2B5EF4-FFF2-40B4-BE49-F238E27FC236}">
                <a16:creationId xmlns:a16="http://schemas.microsoft.com/office/drawing/2014/main" id="{98337FC5-D169-B451-BF49-5D998A91B55B}"/>
              </a:ext>
            </a:extLst>
          </p:cNvPr>
          <p:cNvGraphicFramePr>
            <a:graphicFrameLocks noGrp="1"/>
          </p:cNvGraphicFramePr>
          <p:nvPr/>
        </p:nvGraphicFramePr>
        <p:xfrm>
          <a:off x="838200" y="1740217"/>
          <a:ext cx="6272284" cy="3377565"/>
        </p:xfrm>
        <a:graphic>
          <a:graphicData uri="http://schemas.openxmlformats.org/drawingml/2006/table">
            <a:tbl>
              <a:tblPr>
                <a:tableStyleId>{5C22544A-7EE6-4342-B048-85BDC9FD1C3A}</a:tableStyleId>
              </a:tblPr>
              <a:tblGrid>
                <a:gridCol w="742787">
                  <a:extLst>
                    <a:ext uri="{9D8B030D-6E8A-4147-A177-3AD203B41FA5}">
                      <a16:colId xmlns:a16="http://schemas.microsoft.com/office/drawing/2014/main" val="477878793"/>
                    </a:ext>
                  </a:extLst>
                </a:gridCol>
                <a:gridCol w="1094380">
                  <a:extLst>
                    <a:ext uri="{9D8B030D-6E8A-4147-A177-3AD203B41FA5}">
                      <a16:colId xmlns:a16="http://schemas.microsoft.com/office/drawing/2014/main" val="835085219"/>
                    </a:ext>
                  </a:extLst>
                </a:gridCol>
                <a:gridCol w="1432609">
                  <a:extLst>
                    <a:ext uri="{9D8B030D-6E8A-4147-A177-3AD203B41FA5}">
                      <a16:colId xmlns:a16="http://schemas.microsoft.com/office/drawing/2014/main" val="2126498937"/>
                    </a:ext>
                  </a:extLst>
                </a:gridCol>
                <a:gridCol w="3002508">
                  <a:extLst>
                    <a:ext uri="{9D8B030D-6E8A-4147-A177-3AD203B41FA5}">
                      <a16:colId xmlns:a16="http://schemas.microsoft.com/office/drawing/2014/main" val="2523925130"/>
                    </a:ext>
                  </a:extLst>
                </a:gridCol>
              </a:tblGrid>
              <a:tr h="190500">
                <a:tc>
                  <a:txBody>
                    <a:bodyPr/>
                    <a:lstStyle/>
                    <a:p>
                      <a:pPr algn="l" fontAlgn="b"/>
                      <a:r>
                        <a:rPr lang="en-US" sz="2400" u="none" strike="noStrike" dirty="0">
                          <a:effectLst/>
                        </a:rPr>
                        <a:t>Lista</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Votes</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dirty="0">
                          <a:solidFill>
                            <a:srgbClr val="000000"/>
                          </a:solidFill>
                          <a:effectLst/>
                          <a:latin typeface="Calibri" panose="020F0502020204030204" pitchFamily="34" charset="0"/>
                        </a:rPr>
                        <a:t>Vote Share</a:t>
                      </a: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Ideal # Representatives</a:t>
                      </a:r>
                    </a:p>
                  </a:txBody>
                  <a:tcPr marL="9525" marR="9525" marT="9525" marB="0" anchor="b"/>
                </a:tc>
                <a:extLst>
                  <a:ext uri="{0D108BD9-81ED-4DB2-BD59-A6C34878D82A}">
                    <a16:rowId xmlns:a16="http://schemas.microsoft.com/office/drawing/2014/main" val="1090915520"/>
                  </a:ext>
                </a:extLst>
              </a:tr>
              <a:tr h="190500">
                <a:tc>
                  <a:txBody>
                    <a:bodyPr/>
                    <a:lstStyle/>
                    <a:p>
                      <a:pPr algn="l" fontAlgn="b"/>
                      <a:r>
                        <a:rPr lang="en-US" sz="2400" u="none" strike="noStrike" dirty="0">
                          <a:effectLst/>
                        </a:rPr>
                        <a:t>WD</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u="none" strike="noStrike" dirty="0">
                          <a:effectLst/>
                        </a:rPr>
                        <a:t>58516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dirty="0">
                          <a:solidFill>
                            <a:srgbClr val="000000"/>
                          </a:solidFill>
                          <a:effectLst/>
                          <a:latin typeface="Calibri" panose="020F0502020204030204" pitchFamily="34" charset="0"/>
                        </a:rPr>
                        <a:t>25.9%</a:t>
                      </a: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1.56</a:t>
                      </a:r>
                    </a:p>
                  </a:txBody>
                  <a:tcPr marL="9525" marR="9525" marT="9525" marB="0" anchor="b"/>
                </a:tc>
                <a:extLst>
                  <a:ext uri="{0D108BD9-81ED-4DB2-BD59-A6C34878D82A}">
                    <a16:rowId xmlns:a16="http://schemas.microsoft.com/office/drawing/2014/main" val="4074053098"/>
                  </a:ext>
                </a:extLst>
              </a:tr>
              <a:tr h="190500">
                <a:tc>
                  <a:txBody>
                    <a:bodyPr/>
                    <a:lstStyle/>
                    <a:p>
                      <a:pPr algn="l" fontAlgn="b"/>
                      <a:r>
                        <a:rPr lang="en-US" sz="2400" u="none" strike="noStrike" dirty="0">
                          <a:effectLst/>
                        </a:rPr>
                        <a:t>YQ</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u="none" strike="noStrike" dirty="0">
                          <a:effectLst/>
                        </a:rPr>
                        <a:t>37401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dirty="0">
                          <a:solidFill>
                            <a:srgbClr val="000000"/>
                          </a:solidFill>
                          <a:effectLst/>
                          <a:latin typeface="Calibri" panose="020F0502020204030204" pitchFamily="34" charset="0"/>
                        </a:rPr>
                        <a:t>16.6%</a:t>
                      </a: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0.99</a:t>
                      </a:r>
                    </a:p>
                  </a:txBody>
                  <a:tcPr marL="9525" marR="9525" marT="9525" marB="0" anchor="b"/>
                </a:tc>
                <a:extLst>
                  <a:ext uri="{0D108BD9-81ED-4DB2-BD59-A6C34878D82A}">
                    <a16:rowId xmlns:a16="http://schemas.microsoft.com/office/drawing/2014/main" val="3663074465"/>
                  </a:ext>
                </a:extLst>
              </a:tr>
              <a:tr h="190500">
                <a:tc>
                  <a:txBody>
                    <a:bodyPr/>
                    <a:lstStyle/>
                    <a:p>
                      <a:pPr algn="l" fontAlgn="b"/>
                      <a:r>
                        <a:rPr lang="en-US" sz="2400" u="none" strike="noStrike" dirty="0">
                          <a:effectLst/>
                        </a:rPr>
                        <a:t>YB</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u="none" strike="noStrike" dirty="0">
                          <a:effectLst/>
                        </a:rPr>
                        <a:t>36743</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dirty="0">
                          <a:solidFill>
                            <a:srgbClr val="000000"/>
                          </a:solidFill>
                          <a:effectLst/>
                          <a:latin typeface="Calibri" panose="020F0502020204030204" pitchFamily="34" charset="0"/>
                        </a:rPr>
                        <a:t>16.3%</a:t>
                      </a: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0.98</a:t>
                      </a:r>
                    </a:p>
                  </a:txBody>
                  <a:tcPr marL="9525" marR="9525" marT="9525" marB="0" anchor="b"/>
                </a:tc>
                <a:extLst>
                  <a:ext uri="{0D108BD9-81ED-4DB2-BD59-A6C34878D82A}">
                    <a16:rowId xmlns:a16="http://schemas.microsoft.com/office/drawing/2014/main" val="2473443028"/>
                  </a:ext>
                </a:extLst>
              </a:tr>
              <a:tr h="190500">
                <a:tc>
                  <a:txBody>
                    <a:bodyPr/>
                    <a:lstStyle/>
                    <a:p>
                      <a:pPr algn="l" fontAlgn="b"/>
                      <a:r>
                        <a:rPr lang="en-US" sz="2400" u="none" strike="noStrike">
                          <a:effectLst/>
                        </a:rPr>
                        <a:t>XP</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u="none" strike="noStrike" dirty="0">
                          <a:effectLst/>
                        </a:rPr>
                        <a:t>35030</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dirty="0">
                          <a:solidFill>
                            <a:srgbClr val="000000"/>
                          </a:solidFill>
                          <a:effectLst/>
                          <a:latin typeface="Calibri" panose="020F0502020204030204" pitchFamily="34" charset="0"/>
                        </a:rPr>
                        <a:t>15.5%</a:t>
                      </a: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0.93</a:t>
                      </a:r>
                    </a:p>
                  </a:txBody>
                  <a:tcPr marL="9525" marR="9525" marT="9525" marB="0" anchor="b"/>
                </a:tc>
                <a:extLst>
                  <a:ext uri="{0D108BD9-81ED-4DB2-BD59-A6C34878D82A}">
                    <a16:rowId xmlns:a16="http://schemas.microsoft.com/office/drawing/2014/main" val="2380842647"/>
                  </a:ext>
                </a:extLst>
              </a:tr>
              <a:tr h="190500">
                <a:tc>
                  <a:txBody>
                    <a:bodyPr/>
                    <a:lstStyle/>
                    <a:p>
                      <a:pPr algn="l" fontAlgn="b"/>
                      <a:r>
                        <a:rPr lang="en-US" sz="2400" u="none" strike="noStrike">
                          <a:effectLst/>
                        </a:rPr>
                        <a:t>WB</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u="none" strike="noStrike" dirty="0">
                          <a:effectLst/>
                        </a:rPr>
                        <a:t>23800</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dirty="0">
                          <a:solidFill>
                            <a:srgbClr val="000000"/>
                          </a:solidFill>
                          <a:effectLst/>
                          <a:latin typeface="Calibri" panose="020F0502020204030204" pitchFamily="34" charset="0"/>
                        </a:rPr>
                        <a:t>10.6%</a:t>
                      </a: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0.63</a:t>
                      </a:r>
                    </a:p>
                  </a:txBody>
                  <a:tcPr marL="9525" marR="9525" marT="9525" marB="0" anchor="b"/>
                </a:tc>
                <a:extLst>
                  <a:ext uri="{0D108BD9-81ED-4DB2-BD59-A6C34878D82A}">
                    <a16:rowId xmlns:a16="http://schemas.microsoft.com/office/drawing/2014/main" val="204194959"/>
                  </a:ext>
                </a:extLst>
              </a:tr>
              <a:tr h="190500">
                <a:tc>
                  <a:txBody>
                    <a:bodyPr/>
                    <a:lstStyle/>
                    <a:p>
                      <a:pPr algn="l" fontAlgn="b"/>
                      <a:r>
                        <a:rPr lang="en-US" sz="2400" u="none" strike="noStrike">
                          <a:effectLst/>
                        </a:rPr>
                        <a:t>WI</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u="none" strike="noStrike" dirty="0">
                          <a:effectLst/>
                        </a:rPr>
                        <a:t>23564</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dirty="0">
                          <a:solidFill>
                            <a:srgbClr val="000000"/>
                          </a:solidFill>
                          <a:effectLst/>
                          <a:latin typeface="Calibri" panose="020F0502020204030204" pitchFamily="34" charset="0"/>
                        </a:rPr>
                        <a:t>10.4%</a:t>
                      </a: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0.63</a:t>
                      </a:r>
                    </a:p>
                  </a:txBody>
                  <a:tcPr marL="9525" marR="9525" marT="9525" marB="0" anchor="b"/>
                </a:tc>
                <a:extLst>
                  <a:ext uri="{0D108BD9-81ED-4DB2-BD59-A6C34878D82A}">
                    <a16:rowId xmlns:a16="http://schemas.microsoft.com/office/drawing/2014/main" val="2389330444"/>
                  </a:ext>
                </a:extLst>
              </a:tr>
              <a:tr h="190500">
                <a:tc>
                  <a:txBody>
                    <a:bodyPr/>
                    <a:lstStyle/>
                    <a:p>
                      <a:pPr algn="l" fontAlgn="b"/>
                      <a:r>
                        <a:rPr lang="en-US" sz="2400" u="none" strike="noStrike" dirty="0">
                          <a:effectLst/>
                        </a:rPr>
                        <a:t>XA</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u="none" strike="noStrike" dirty="0">
                          <a:effectLst/>
                        </a:rPr>
                        <a:t>10481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0" i="0" u="none" strike="noStrike" dirty="0">
                          <a:solidFill>
                            <a:srgbClr val="000000"/>
                          </a:solidFill>
                          <a:effectLst/>
                          <a:latin typeface="Calibri" panose="020F0502020204030204" pitchFamily="34" charset="0"/>
                        </a:rPr>
                        <a:t>4.6%</a:t>
                      </a: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0.28</a:t>
                      </a:r>
                    </a:p>
                  </a:txBody>
                  <a:tcPr marL="9525" marR="9525" marT="9525" marB="0" anchor="b"/>
                </a:tc>
                <a:extLst>
                  <a:ext uri="{0D108BD9-81ED-4DB2-BD59-A6C34878D82A}">
                    <a16:rowId xmlns:a16="http://schemas.microsoft.com/office/drawing/2014/main" val="1312997241"/>
                  </a:ext>
                </a:extLst>
              </a:tr>
              <a:tr h="190500">
                <a:tc>
                  <a:txBody>
                    <a:bodyPr/>
                    <a:lstStyle/>
                    <a:p>
                      <a:pPr algn="l" fontAlgn="b"/>
                      <a:r>
                        <a:rPr lang="en-US" sz="2400" b="1" i="0" u="none" strike="noStrike" dirty="0">
                          <a:solidFill>
                            <a:srgbClr val="000000"/>
                          </a:solidFill>
                          <a:effectLst/>
                          <a:latin typeface="Calibri" panose="020F0502020204030204" pitchFamily="34" charset="0"/>
                        </a:rPr>
                        <a:t>Total</a:t>
                      </a:r>
                    </a:p>
                  </a:txBody>
                  <a:tcPr marL="9525" marR="9525" marT="9525" marB="0" anchor="b"/>
                </a:tc>
                <a:tc>
                  <a:txBody>
                    <a:bodyPr/>
                    <a:lstStyle/>
                    <a:p>
                      <a:pPr algn="r" fontAlgn="b"/>
                      <a:r>
                        <a:rPr lang="en-US" sz="2400" b="1" i="0" u="none" strike="noStrike" dirty="0">
                          <a:solidFill>
                            <a:srgbClr val="000000"/>
                          </a:solidFill>
                          <a:effectLst/>
                          <a:latin typeface="Calibri" panose="020F0502020204030204" pitchFamily="34" charset="0"/>
                        </a:rPr>
                        <a:t>225535</a:t>
                      </a:r>
                    </a:p>
                  </a:txBody>
                  <a:tcPr marL="9525" marR="9525" marT="9525" marB="0" anchor="b"/>
                </a:tc>
                <a:tc>
                  <a:txBody>
                    <a:bodyPr/>
                    <a:lstStyle/>
                    <a:p>
                      <a:pPr algn="r" fontAlgn="b"/>
                      <a:r>
                        <a:rPr lang="en-US" sz="2400" b="1" i="0" u="none" strike="noStrike" dirty="0">
                          <a:solidFill>
                            <a:srgbClr val="000000"/>
                          </a:solidFill>
                          <a:effectLst/>
                          <a:latin typeface="Calibri" panose="020F0502020204030204" pitchFamily="34" charset="0"/>
                        </a:rPr>
                        <a:t>100%</a:t>
                      </a:r>
                    </a:p>
                  </a:txBody>
                  <a:tcPr marL="9525" marR="9525" marT="9525" marB="0" anchor="b"/>
                </a:tc>
                <a:tc>
                  <a:txBody>
                    <a:bodyPr/>
                    <a:lstStyle/>
                    <a:p>
                      <a:pPr algn="ctr" fontAlgn="b"/>
                      <a:r>
                        <a:rPr lang="en-US" sz="2400" b="1" i="0" u="none" strike="noStrike" dirty="0">
                          <a:solidFill>
                            <a:srgbClr val="000000"/>
                          </a:solidFill>
                          <a:effectLst/>
                          <a:latin typeface="Calibri" panose="020F0502020204030204" pitchFamily="34" charset="0"/>
                        </a:rPr>
                        <a:t>6</a:t>
                      </a:r>
                    </a:p>
                  </a:txBody>
                  <a:tcPr marL="9525" marR="9525" marT="9525" marB="0" anchor="b"/>
                </a:tc>
                <a:extLst>
                  <a:ext uri="{0D108BD9-81ED-4DB2-BD59-A6C34878D82A}">
                    <a16:rowId xmlns:a16="http://schemas.microsoft.com/office/drawing/2014/main" val="1842869904"/>
                  </a:ext>
                </a:extLst>
              </a:tr>
            </a:tbl>
          </a:graphicData>
        </a:graphic>
      </p:graphicFrame>
      <p:sp>
        <p:nvSpPr>
          <p:cNvPr id="10" name="Title 1">
            <a:extLst>
              <a:ext uri="{FF2B5EF4-FFF2-40B4-BE49-F238E27FC236}">
                <a16:creationId xmlns:a16="http://schemas.microsoft.com/office/drawing/2014/main" id="{C809FB58-26F9-4D29-3F12-4DD476EEF7D2}"/>
              </a:ext>
            </a:extLst>
          </p:cNvPr>
          <p:cNvSpPr txBox="1">
            <a:spLocks/>
          </p:cNvSpPr>
          <p:nvPr/>
        </p:nvSpPr>
        <p:spPr>
          <a:xfrm>
            <a:off x="742666" y="4806668"/>
            <a:ext cx="11016916"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t>Proportional reasoning: “This feels like a task I could give to my 6</a:t>
            </a:r>
            <a:r>
              <a:rPr lang="en-US" sz="2800" baseline="30000" dirty="0"/>
              <a:t>th</a:t>
            </a:r>
            <a:r>
              <a:rPr lang="en-US" sz="2800" dirty="0"/>
              <a:t> graders”</a:t>
            </a:r>
          </a:p>
        </p:txBody>
      </p:sp>
      <p:sp>
        <p:nvSpPr>
          <p:cNvPr id="11" name="TextBox 10">
            <a:extLst>
              <a:ext uri="{FF2B5EF4-FFF2-40B4-BE49-F238E27FC236}">
                <a16:creationId xmlns:a16="http://schemas.microsoft.com/office/drawing/2014/main" id="{C6012FD9-C80A-6BFF-2397-BCF9613B9421}"/>
              </a:ext>
            </a:extLst>
          </p:cNvPr>
          <p:cNvSpPr txBox="1"/>
          <p:nvPr/>
        </p:nvSpPr>
        <p:spPr>
          <a:xfrm>
            <a:off x="838200" y="1216997"/>
            <a:ext cx="3854645" cy="523220"/>
          </a:xfrm>
          <a:prstGeom prst="rect">
            <a:avLst/>
          </a:prstGeom>
          <a:noFill/>
        </p:spPr>
        <p:txBody>
          <a:bodyPr wrap="none" rtlCol="0">
            <a:spAutoFit/>
          </a:bodyPr>
          <a:lstStyle/>
          <a:p>
            <a:r>
              <a:rPr lang="en-US" sz="2800" dirty="0"/>
              <a:t>District 5 results (6 seats)</a:t>
            </a:r>
          </a:p>
        </p:txBody>
      </p:sp>
      <p:sp>
        <p:nvSpPr>
          <p:cNvPr id="5" name="TextBox 4">
            <a:extLst>
              <a:ext uri="{FF2B5EF4-FFF2-40B4-BE49-F238E27FC236}">
                <a16:creationId xmlns:a16="http://schemas.microsoft.com/office/drawing/2014/main" id="{C5A09C27-C11A-D4F4-9B56-9358575461E7}"/>
              </a:ext>
            </a:extLst>
          </p:cNvPr>
          <p:cNvSpPr txBox="1"/>
          <p:nvPr/>
        </p:nvSpPr>
        <p:spPr>
          <a:xfrm>
            <a:off x="7206018" y="2425583"/>
            <a:ext cx="4147782" cy="954107"/>
          </a:xfrm>
          <a:prstGeom prst="rect">
            <a:avLst/>
          </a:prstGeom>
          <a:noFill/>
        </p:spPr>
        <p:txBody>
          <a:bodyPr wrap="square">
            <a:spAutoFit/>
          </a:bodyPr>
          <a:lstStyle/>
          <a:p>
            <a:r>
              <a:rPr lang="en-US" sz="2800" dirty="0">
                <a:solidFill>
                  <a:srgbClr val="FF0000"/>
                </a:solidFill>
              </a:rPr>
              <a:t>Challenge: cannot assign fractional representatives!</a:t>
            </a:r>
          </a:p>
        </p:txBody>
      </p:sp>
    </p:spTree>
    <p:extLst>
      <p:ext uri="{BB962C8B-B14F-4D97-AF65-F5344CB8AC3E}">
        <p14:creationId xmlns:p14="http://schemas.microsoft.com/office/powerpoint/2010/main" val="2260119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B6B20-2E0B-37A8-5425-B0AD407BB529}"/>
              </a:ext>
            </a:extLst>
          </p:cNvPr>
          <p:cNvSpPr>
            <a:spLocks noGrp="1"/>
          </p:cNvSpPr>
          <p:nvPr>
            <p:ph type="title"/>
          </p:nvPr>
        </p:nvSpPr>
        <p:spPr>
          <a:xfrm>
            <a:off x="838199" y="365125"/>
            <a:ext cx="10885227" cy="1325563"/>
          </a:xfrm>
        </p:spPr>
        <p:txBody>
          <a:bodyPr>
            <a:normAutofit fontScale="90000"/>
          </a:bodyPr>
          <a:lstStyle/>
          <a:p>
            <a:r>
              <a:rPr lang="en-US" dirty="0"/>
              <a:t>Step 2: Determine # Representatives for Each List</a:t>
            </a:r>
            <a:br>
              <a:rPr lang="en-US" dirty="0"/>
            </a:br>
            <a:r>
              <a:rPr lang="en-US" dirty="0"/>
              <a:t>using Jefferson </a:t>
            </a:r>
            <a:r>
              <a:rPr lang="en-US" dirty="0" err="1"/>
              <a:t>D’Hondt</a:t>
            </a:r>
            <a:r>
              <a:rPr lang="en-US" dirty="0"/>
              <a:t> Method</a:t>
            </a:r>
          </a:p>
        </p:txBody>
      </p:sp>
      <p:sp>
        <p:nvSpPr>
          <p:cNvPr id="4" name="Slide Number Placeholder 3">
            <a:extLst>
              <a:ext uri="{FF2B5EF4-FFF2-40B4-BE49-F238E27FC236}">
                <a16:creationId xmlns:a16="http://schemas.microsoft.com/office/drawing/2014/main" id="{2ADD32E8-7941-5102-DDFC-62824ECC420C}"/>
              </a:ext>
            </a:extLst>
          </p:cNvPr>
          <p:cNvSpPr>
            <a:spLocks noGrp="1"/>
          </p:cNvSpPr>
          <p:nvPr>
            <p:ph type="sldNum" sz="quarter" idx="12"/>
          </p:nvPr>
        </p:nvSpPr>
        <p:spPr/>
        <p:txBody>
          <a:bodyPr/>
          <a:lstStyle/>
          <a:p>
            <a:fld id="{9E969584-4773-A84E-8391-EEC4BE76D611}" type="slidenum">
              <a:rPr lang="en-US" smtClean="0"/>
              <a:t>11</a:t>
            </a:fld>
            <a:endParaRPr lang="en-US"/>
          </a:p>
        </p:txBody>
      </p:sp>
      <p:graphicFrame>
        <p:nvGraphicFramePr>
          <p:cNvPr id="5" name="Table 4">
            <a:extLst>
              <a:ext uri="{FF2B5EF4-FFF2-40B4-BE49-F238E27FC236}">
                <a16:creationId xmlns:a16="http://schemas.microsoft.com/office/drawing/2014/main" id="{A0EDDCE2-59B0-46E5-E88F-C880FBCE0576}"/>
              </a:ext>
            </a:extLst>
          </p:cNvPr>
          <p:cNvGraphicFramePr>
            <a:graphicFrameLocks noGrp="1"/>
          </p:cNvGraphicFramePr>
          <p:nvPr>
            <p:extLst>
              <p:ext uri="{D42A27DB-BD31-4B8C-83A1-F6EECF244321}">
                <p14:modId xmlns:p14="http://schemas.microsoft.com/office/powerpoint/2010/main" val="2277280133"/>
              </p:ext>
            </p:extLst>
          </p:nvPr>
        </p:nvGraphicFramePr>
        <p:xfrm>
          <a:off x="838200" y="2045834"/>
          <a:ext cx="4265864" cy="3002280"/>
        </p:xfrm>
        <a:graphic>
          <a:graphicData uri="http://schemas.openxmlformats.org/drawingml/2006/table">
            <a:tbl>
              <a:tblPr>
                <a:tableStyleId>{5C22544A-7EE6-4342-B048-85BDC9FD1C3A}</a:tableStyleId>
              </a:tblPr>
              <a:tblGrid>
                <a:gridCol w="1066466">
                  <a:extLst>
                    <a:ext uri="{9D8B030D-6E8A-4147-A177-3AD203B41FA5}">
                      <a16:colId xmlns:a16="http://schemas.microsoft.com/office/drawing/2014/main" val="536054482"/>
                    </a:ext>
                  </a:extLst>
                </a:gridCol>
                <a:gridCol w="1066466">
                  <a:extLst>
                    <a:ext uri="{9D8B030D-6E8A-4147-A177-3AD203B41FA5}">
                      <a16:colId xmlns:a16="http://schemas.microsoft.com/office/drawing/2014/main" val="3207399444"/>
                    </a:ext>
                  </a:extLst>
                </a:gridCol>
                <a:gridCol w="1066466">
                  <a:extLst>
                    <a:ext uri="{9D8B030D-6E8A-4147-A177-3AD203B41FA5}">
                      <a16:colId xmlns:a16="http://schemas.microsoft.com/office/drawing/2014/main" val="3091476658"/>
                    </a:ext>
                  </a:extLst>
                </a:gridCol>
                <a:gridCol w="1066466">
                  <a:extLst>
                    <a:ext uri="{9D8B030D-6E8A-4147-A177-3AD203B41FA5}">
                      <a16:colId xmlns:a16="http://schemas.microsoft.com/office/drawing/2014/main" val="388834362"/>
                    </a:ext>
                  </a:extLst>
                </a:gridCol>
              </a:tblGrid>
              <a:tr h="190500">
                <a:tc>
                  <a:txBody>
                    <a:bodyPr/>
                    <a:lstStyle/>
                    <a:p>
                      <a:pPr algn="l" fontAlgn="b"/>
                      <a:r>
                        <a:rPr lang="en-US" sz="2400" u="none" strike="noStrike" dirty="0">
                          <a:effectLst/>
                        </a:rPr>
                        <a:t>Lista</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Seat 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Seat 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Seat 3</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8783217"/>
                  </a:ext>
                </a:extLst>
              </a:tr>
              <a:tr h="190500">
                <a:tc>
                  <a:txBody>
                    <a:bodyPr/>
                    <a:lstStyle/>
                    <a:p>
                      <a:pPr algn="l" fontAlgn="b"/>
                      <a:r>
                        <a:rPr lang="en-US" sz="2400" u="none" strike="noStrike" dirty="0">
                          <a:effectLst/>
                        </a:rPr>
                        <a:t>WD</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1" u="none" strike="noStrike" dirty="0">
                          <a:effectLst/>
                        </a:rPr>
                        <a:t>58516</a:t>
                      </a:r>
                      <a:endParaRPr lang="en-US"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1" u="none" strike="noStrike" dirty="0">
                          <a:effectLst/>
                        </a:rPr>
                        <a:t>29258</a:t>
                      </a:r>
                      <a:endParaRPr lang="en-US"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19505</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51050545"/>
                  </a:ext>
                </a:extLst>
              </a:tr>
              <a:tr h="190500">
                <a:tc>
                  <a:txBody>
                    <a:bodyPr/>
                    <a:lstStyle/>
                    <a:p>
                      <a:pPr algn="l" fontAlgn="b"/>
                      <a:r>
                        <a:rPr lang="en-US" sz="2400" u="none" strike="noStrike" dirty="0">
                          <a:effectLst/>
                        </a:rPr>
                        <a:t>YQ</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1" u="none" strike="noStrike" dirty="0">
                          <a:effectLst/>
                        </a:rPr>
                        <a:t>37401</a:t>
                      </a:r>
                      <a:endParaRPr lang="en-US"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18701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12467</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31765059"/>
                  </a:ext>
                </a:extLst>
              </a:tr>
              <a:tr h="190500">
                <a:tc>
                  <a:txBody>
                    <a:bodyPr/>
                    <a:lstStyle/>
                    <a:p>
                      <a:pPr algn="l" fontAlgn="b"/>
                      <a:r>
                        <a:rPr lang="en-US" sz="2400" u="none" strike="noStrike" dirty="0">
                          <a:effectLst/>
                        </a:rPr>
                        <a:t>YB</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1" u="none" strike="noStrike" dirty="0">
                          <a:effectLst/>
                        </a:rPr>
                        <a:t>36743</a:t>
                      </a:r>
                      <a:endParaRPr lang="en-US"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18372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12248</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01173189"/>
                  </a:ext>
                </a:extLst>
              </a:tr>
              <a:tr h="190500">
                <a:tc>
                  <a:txBody>
                    <a:bodyPr/>
                    <a:lstStyle/>
                    <a:p>
                      <a:pPr algn="l" fontAlgn="b"/>
                      <a:r>
                        <a:rPr lang="en-US" sz="2400" u="none" strike="noStrike" dirty="0">
                          <a:effectLst/>
                        </a:rPr>
                        <a:t>XP</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1" u="none" strike="noStrike" dirty="0">
                          <a:effectLst/>
                        </a:rPr>
                        <a:t>35030</a:t>
                      </a:r>
                      <a:endParaRPr lang="en-US"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17515</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11677</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63905728"/>
                  </a:ext>
                </a:extLst>
              </a:tr>
              <a:tr h="190500">
                <a:tc>
                  <a:txBody>
                    <a:bodyPr/>
                    <a:lstStyle/>
                    <a:p>
                      <a:pPr algn="l" fontAlgn="b"/>
                      <a:r>
                        <a:rPr lang="en-US" sz="2400" u="none" strike="noStrike" dirty="0">
                          <a:effectLst/>
                        </a:rPr>
                        <a:t>WB</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1" u="none" strike="noStrike" dirty="0">
                          <a:effectLst/>
                        </a:rPr>
                        <a:t>23800</a:t>
                      </a:r>
                      <a:endParaRPr lang="en-US"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11900</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7933</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73005608"/>
                  </a:ext>
                </a:extLst>
              </a:tr>
              <a:tr h="190500">
                <a:tc>
                  <a:txBody>
                    <a:bodyPr/>
                    <a:lstStyle/>
                    <a:p>
                      <a:pPr algn="l" fontAlgn="b"/>
                      <a:r>
                        <a:rPr lang="en-US" sz="2400" u="none" strike="noStrike" dirty="0">
                          <a:effectLst/>
                        </a:rPr>
                        <a:t>WI</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23564</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11782</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7855</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49388471"/>
                  </a:ext>
                </a:extLst>
              </a:tr>
              <a:tr h="190500">
                <a:tc>
                  <a:txBody>
                    <a:bodyPr/>
                    <a:lstStyle/>
                    <a:p>
                      <a:pPr algn="l" fontAlgn="b"/>
                      <a:r>
                        <a:rPr lang="en-US" sz="2400" u="none" strike="noStrike" dirty="0">
                          <a:effectLst/>
                        </a:rPr>
                        <a:t>XA</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10481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5241</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3494</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75475949"/>
                  </a:ext>
                </a:extLst>
              </a:tr>
            </a:tbl>
          </a:graphicData>
        </a:graphic>
      </p:graphicFrame>
      <p:sp>
        <p:nvSpPr>
          <p:cNvPr id="6" name="TextBox 5">
            <a:extLst>
              <a:ext uri="{FF2B5EF4-FFF2-40B4-BE49-F238E27FC236}">
                <a16:creationId xmlns:a16="http://schemas.microsoft.com/office/drawing/2014/main" id="{92424465-DE4D-66ED-4D2A-3C899DFC2F48}"/>
              </a:ext>
            </a:extLst>
          </p:cNvPr>
          <p:cNvSpPr txBox="1"/>
          <p:nvPr/>
        </p:nvSpPr>
        <p:spPr>
          <a:xfrm>
            <a:off x="722209" y="1534552"/>
            <a:ext cx="3854645" cy="523220"/>
          </a:xfrm>
          <a:prstGeom prst="rect">
            <a:avLst/>
          </a:prstGeom>
          <a:noFill/>
        </p:spPr>
        <p:txBody>
          <a:bodyPr wrap="none" rtlCol="0">
            <a:spAutoFit/>
          </a:bodyPr>
          <a:lstStyle/>
          <a:p>
            <a:r>
              <a:rPr lang="en-US" sz="2800" dirty="0"/>
              <a:t>District 5 results (6 seats)</a:t>
            </a:r>
          </a:p>
        </p:txBody>
      </p:sp>
      <p:sp>
        <p:nvSpPr>
          <p:cNvPr id="11" name="Content Placeholder 2">
            <a:extLst>
              <a:ext uri="{FF2B5EF4-FFF2-40B4-BE49-F238E27FC236}">
                <a16:creationId xmlns:a16="http://schemas.microsoft.com/office/drawing/2014/main" id="{1309F451-34CA-C52A-2C17-1DF1367646AB}"/>
              </a:ext>
            </a:extLst>
          </p:cNvPr>
          <p:cNvSpPr>
            <a:spLocks noGrp="1"/>
          </p:cNvSpPr>
          <p:nvPr>
            <p:ph idx="1"/>
          </p:nvPr>
        </p:nvSpPr>
        <p:spPr>
          <a:xfrm>
            <a:off x="838200" y="5332457"/>
            <a:ext cx="8081211" cy="1960312"/>
          </a:xfrm>
        </p:spPr>
        <p:txBody>
          <a:bodyPr/>
          <a:lstStyle/>
          <a:p>
            <a:pPr marL="0" indent="0">
              <a:buNone/>
            </a:pPr>
            <a:r>
              <a:rPr lang="en-US" dirty="0"/>
              <a:t>Equivalent way to think about it:</a:t>
            </a:r>
          </a:p>
          <a:p>
            <a:r>
              <a:rPr lang="en-US" dirty="0"/>
              <a:t>Look at lowest bolded total: 23,800</a:t>
            </a:r>
          </a:p>
          <a:p>
            <a:r>
              <a:rPr lang="en-US" dirty="0"/>
              <a:t>Lists get 1 seat for each 23,800 votes (round DOWN).</a:t>
            </a:r>
          </a:p>
        </p:txBody>
      </p:sp>
      <p:sp>
        <p:nvSpPr>
          <p:cNvPr id="13" name="TextBox 12">
            <a:extLst>
              <a:ext uri="{FF2B5EF4-FFF2-40B4-BE49-F238E27FC236}">
                <a16:creationId xmlns:a16="http://schemas.microsoft.com/office/drawing/2014/main" id="{F11D53B3-305A-0D22-4F69-EADBA5DC00D8}"/>
              </a:ext>
            </a:extLst>
          </p:cNvPr>
          <p:cNvSpPr txBox="1"/>
          <p:nvPr/>
        </p:nvSpPr>
        <p:spPr>
          <a:xfrm>
            <a:off x="7166810" y="5332457"/>
            <a:ext cx="4186990" cy="954107"/>
          </a:xfrm>
          <a:prstGeom prst="rect">
            <a:avLst/>
          </a:prstGeom>
          <a:noFill/>
        </p:spPr>
        <p:txBody>
          <a:bodyPr wrap="square" rtlCol="0">
            <a:spAutoFit/>
          </a:bodyPr>
          <a:lstStyle/>
          <a:p>
            <a:r>
              <a:rPr lang="en-US" sz="2800" dirty="0">
                <a:solidFill>
                  <a:srgbClr val="FF0000"/>
                </a:solidFill>
              </a:rPr>
              <a:t>Note: </a:t>
            </a:r>
            <a:r>
              <a:rPr lang="en-US" sz="2800" dirty="0"/>
              <a:t>because of rounding, it benefits lists to combine.</a:t>
            </a:r>
          </a:p>
        </p:txBody>
      </p:sp>
      <p:sp>
        <p:nvSpPr>
          <p:cNvPr id="3" name="TextBox 2">
            <a:extLst>
              <a:ext uri="{FF2B5EF4-FFF2-40B4-BE49-F238E27FC236}">
                <a16:creationId xmlns:a16="http://schemas.microsoft.com/office/drawing/2014/main" id="{2F737B3B-3674-0FD0-BA30-B99BCD9FA361}"/>
              </a:ext>
            </a:extLst>
          </p:cNvPr>
          <p:cNvSpPr txBox="1"/>
          <p:nvPr/>
        </p:nvSpPr>
        <p:spPr>
          <a:xfrm>
            <a:off x="5333685" y="1612920"/>
            <a:ext cx="6107929" cy="2246769"/>
          </a:xfrm>
          <a:prstGeom prst="rect">
            <a:avLst/>
          </a:prstGeom>
          <a:solidFill>
            <a:schemeClr val="accent4"/>
          </a:solidFill>
        </p:spPr>
        <p:txBody>
          <a:bodyPr wrap="square" rtlCol="0">
            <a:spAutoFit/>
          </a:bodyPr>
          <a:lstStyle/>
          <a:p>
            <a:r>
              <a:rPr lang="en-US" sz="2800" dirty="0"/>
              <a:t>If there were 8 seats:</a:t>
            </a:r>
          </a:p>
          <a:p>
            <a:pPr marL="514350" indent="-514350">
              <a:buFont typeface="+mj-lt"/>
              <a:buAutoNum type="arabicPeriod"/>
            </a:pPr>
            <a:r>
              <a:rPr lang="en-US" sz="2800" dirty="0"/>
              <a:t>How many seats would each list win?</a:t>
            </a:r>
          </a:p>
          <a:p>
            <a:pPr marL="514350" indent="-514350">
              <a:buFont typeface="+mj-lt"/>
              <a:buAutoNum type="arabicPeriod"/>
            </a:pPr>
            <a:r>
              <a:rPr lang="en-US" sz="2800" dirty="0"/>
              <a:t>How many votes would list XA need in order to win one of these 8 seats? (Votes for other lists stay the same.)</a:t>
            </a:r>
          </a:p>
        </p:txBody>
      </p:sp>
    </p:spTree>
    <p:extLst>
      <p:ext uri="{BB962C8B-B14F-4D97-AF65-F5344CB8AC3E}">
        <p14:creationId xmlns:p14="http://schemas.microsoft.com/office/powerpoint/2010/main" val="2167365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P spid="13" grpId="0"/>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B6B20-2E0B-37A8-5425-B0AD407BB529}"/>
              </a:ext>
            </a:extLst>
          </p:cNvPr>
          <p:cNvSpPr>
            <a:spLocks noGrp="1"/>
          </p:cNvSpPr>
          <p:nvPr>
            <p:ph type="title"/>
          </p:nvPr>
        </p:nvSpPr>
        <p:spPr/>
        <p:txBody>
          <a:bodyPr>
            <a:normAutofit fontScale="90000"/>
          </a:bodyPr>
          <a:lstStyle/>
          <a:p>
            <a:r>
              <a:rPr lang="en-US" dirty="0"/>
              <a:t>Step 2: Determine # Representatives for Each List</a:t>
            </a:r>
            <a:br>
              <a:rPr lang="en-US" dirty="0"/>
            </a:br>
            <a:r>
              <a:rPr lang="en-US" dirty="0"/>
              <a:t>using Jefferson </a:t>
            </a:r>
            <a:r>
              <a:rPr lang="en-US" dirty="0" err="1"/>
              <a:t>D’Hondt</a:t>
            </a:r>
            <a:r>
              <a:rPr lang="en-US" dirty="0"/>
              <a:t> Method</a:t>
            </a:r>
          </a:p>
        </p:txBody>
      </p:sp>
      <p:sp>
        <p:nvSpPr>
          <p:cNvPr id="3" name="Content Placeholder 2">
            <a:extLst>
              <a:ext uri="{FF2B5EF4-FFF2-40B4-BE49-F238E27FC236}">
                <a16:creationId xmlns:a16="http://schemas.microsoft.com/office/drawing/2014/main" id="{97AE137B-64EF-BA67-4231-431A78A6EC21}"/>
              </a:ext>
            </a:extLst>
          </p:cNvPr>
          <p:cNvSpPr>
            <a:spLocks noGrp="1"/>
          </p:cNvSpPr>
          <p:nvPr>
            <p:ph idx="1"/>
          </p:nvPr>
        </p:nvSpPr>
        <p:spPr>
          <a:xfrm>
            <a:off x="838200" y="5332457"/>
            <a:ext cx="8081211" cy="1960312"/>
          </a:xfrm>
        </p:spPr>
        <p:txBody>
          <a:bodyPr/>
          <a:lstStyle/>
          <a:p>
            <a:pPr marL="0" indent="0">
              <a:buNone/>
            </a:pPr>
            <a:r>
              <a:rPr lang="en-US" dirty="0"/>
              <a:t>Equivalent way to think about it:</a:t>
            </a:r>
          </a:p>
          <a:p>
            <a:r>
              <a:rPr lang="en-US" dirty="0"/>
              <a:t>Look at lowest bolded total: 23,800</a:t>
            </a:r>
          </a:p>
          <a:p>
            <a:r>
              <a:rPr lang="en-US" dirty="0"/>
              <a:t>Lists get 1 seat for each 23,800 votes (round DOWN).</a:t>
            </a:r>
          </a:p>
        </p:txBody>
      </p:sp>
      <p:sp>
        <p:nvSpPr>
          <p:cNvPr id="4" name="Slide Number Placeholder 3">
            <a:extLst>
              <a:ext uri="{FF2B5EF4-FFF2-40B4-BE49-F238E27FC236}">
                <a16:creationId xmlns:a16="http://schemas.microsoft.com/office/drawing/2014/main" id="{2ADD32E8-7941-5102-DDFC-62824ECC420C}"/>
              </a:ext>
            </a:extLst>
          </p:cNvPr>
          <p:cNvSpPr>
            <a:spLocks noGrp="1"/>
          </p:cNvSpPr>
          <p:nvPr>
            <p:ph type="sldNum" sz="quarter" idx="12"/>
          </p:nvPr>
        </p:nvSpPr>
        <p:spPr/>
        <p:txBody>
          <a:bodyPr/>
          <a:lstStyle/>
          <a:p>
            <a:fld id="{9E969584-4773-A84E-8391-EEC4BE76D611}" type="slidenum">
              <a:rPr lang="en-US" smtClean="0"/>
              <a:t>12</a:t>
            </a:fld>
            <a:endParaRPr lang="en-US"/>
          </a:p>
        </p:txBody>
      </p:sp>
      <p:graphicFrame>
        <p:nvGraphicFramePr>
          <p:cNvPr id="5" name="Table 4">
            <a:extLst>
              <a:ext uri="{FF2B5EF4-FFF2-40B4-BE49-F238E27FC236}">
                <a16:creationId xmlns:a16="http://schemas.microsoft.com/office/drawing/2014/main" id="{A0EDDCE2-59B0-46E5-E88F-C880FBCE0576}"/>
              </a:ext>
            </a:extLst>
          </p:cNvPr>
          <p:cNvGraphicFramePr>
            <a:graphicFrameLocks noGrp="1"/>
          </p:cNvGraphicFramePr>
          <p:nvPr>
            <p:extLst>
              <p:ext uri="{D42A27DB-BD31-4B8C-83A1-F6EECF244321}">
                <p14:modId xmlns:p14="http://schemas.microsoft.com/office/powerpoint/2010/main" val="2421083917"/>
              </p:ext>
            </p:extLst>
          </p:nvPr>
        </p:nvGraphicFramePr>
        <p:xfrm>
          <a:off x="838200" y="2045834"/>
          <a:ext cx="4265864" cy="3002280"/>
        </p:xfrm>
        <a:graphic>
          <a:graphicData uri="http://schemas.openxmlformats.org/drawingml/2006/table">
            <a:tbl>
              <a:tblPr>
                <a:tableStyleId>{5C22544A-7EE6-4342-B048-85BDC9FD1C3A}</a:tableStyleId>
              </a:tblPr>
              <a:tblGrid>
                <a:gridCol w="1066466">
                  <a:extLst>
                    <a:ext uri="{9D8B030D-6E8A-4147-A177-3AD203B41FA5}">
                      <a16:colId xmlns:a16="http://schemas.microsoft.com/office/drawing/2014/main" val="536054482"/>
                    </a:ext>
                  </a:extLst>
                </a:gridCol>
                <a:gridCol w="1066466">
                  <a:extLst>
                    <a:ext uri="{9D8B030D-6E8A-4147-A177-3AD203B41FA5}">
                      <a16:colId xmlns:a16="http://schemas.microsoft.com/office/drawing/2014/main" val="3207399444"/>
                    </a:ext>
                  </a:extLst>
                </a:gridCol>
                <a:gridCol w="1066466">
                  <a:extLst>
                    <a:ext uri="{9D8B030D-6E8A-4147-A177-3AD203B41FA5}">
                      <a16:colId xmlns:a16="http://schemas.microsoft.com/office/drawing/2014/main" val="3091476658"/>
                    </a:ext>
                  </a:extLst>
                </a:gridCol>
                <a:gridCol w="1066466">
                  <a:extLst>
                    <a:ext uri="{9D8B030D-6E8A-4147-A177-3AD203B41FA5}">
                      <a16:colId xmlns:a16="http://schemas.microsoft.com/office/drawing/2014/main" val="388834362"/>
                    </a:ext>
                  </a:extLst>
                </a:gridCol>
              </a:tblGrid>
              <a:tr h="190500">
                <a:tc>
                  <a:txBody>
                    <a:bodyPr/>
                    <a:lstStyle/>
                    <a:p>
                      <a:pPr algn="l" fontAlgn="b"/>
                      <a:r>
                        <a:rPr lang="en-US" sz="2400" u="none" strike="noStrike" dirty="0">
                          <a:effectLst/>
                        </a:rPr>
                        <a:t>Lista</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Seat 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Seat 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Seat 3</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8783217"/>
                  </a:ext>
                </a:extLst>
              </a:tr>
              <a:tr h="190500">
                <a:tc>
                  <a:txBody>
                    <a:bodyPr/>
                    <a:lstStyle/>
                    <a:p>
                      <a:pPr algn="l" fontAlgn="b"/>
                      <a:r>
                        <a:rPr lang="en-US" sz="2400" u="none" strike="noStrike" dirty="0">
                          <a:effectLst/>
                        </a:rPr>
                        <a:t>WD</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1" u="none" strike="noStrike" dirty="0">
                          <a:effectLst/>
                        </a:rPr>
                        <a:t>58516</a:t>
                      </a:r>
                      <a:endParaRPr lang="en-US"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b="1" u="none" strike="noStrike" dirty="0">
                          <a:effectLst/>
                        </a:rPr>
                        <a:t>29258</a:t>
                      </a:r>
                      <a:endParaRPr lang="en-US"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19505</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51050545"/>
                  </a:ext>
                </a:extLst>
              </a:tr>
              <a:tr h="190500">
                <a:tc>
                  <a:txBody>
                    <a:bodyPr/>
                    <a:lstStyle/>
                    <a:p>
                      <a:pPr algn="l" fontAlgn="b"/>
                      <a:r>
                        <a:rPr lang="en-US" sz="2400" u="none" strike="noStrike">
                          <a:effectLst/>
                        </a:rPr>
                        <a:t>YQ</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b="1" u="none" strike="noStrike" dirty="0">
                          <a:effectLst/>
                        </a:rPr>
                        <a:t>37401</a:t>
                      </a:r>
                      <a:endParaRPr lang="en-US"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18701</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12467</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31765059"/>
                  </a:ext>
                </a:extLst>
              </a:tr>
              <a:tr h="190500">
                <a:tc>
                  <a:txBody>
                    <a:bodyPr/>
                    <a:lstStyle/>
                    <a:p>
                      <a:pPr algn="l" fontAlgn="b"/>
                      <a:r>
                        <a:rPr lang="en-US" sz="2400" u="none" strike="noStrike">
                          <a:effectLst/>
                        </a:rPr>
                        <a:t>YB</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b="1" u="none" strike="noStrike" dirty="0">
                          <a:effectLst/>
                        </a:rPr>
                        <a:t>36743</a:t>
                      </a:r>
                      <a:endParaRPr lang="en-US"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18372</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12248</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01173189"/>
                  </a:ext>
                </a:extLst>
              </a:tr>
              <a:tr h="190500">
                <a:tc>
                  <a:txBody>
                    <a:bodyPr/>
                    <a:lstStyle/>
                    <a:p>
                      <a:pPr algn="l" fontAlgn="b"/>
                      <a:r>
                        <a:rPr lang="en-US" sz="2400" u="none" strike="noStrike">
                          <a:effectLst/>
                        </a:rPr>
                        <a:t>XP</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b="1" u="none" strike="noStrike" dirty="0">
                          <a:effectLst/>
                        </a:rPr>
                        <a:t>35030</a:t>
                      </a:r>
                      <a:endParaRPr lang="en-US"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17515</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11677</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63905728"/>
                  </a:ext>
                </a:extLst>
              </a:tr>
              <a:tr h="190500">
                <a:tc>
                  <a:txBody>
                    <a:bodyPr/>
                    <a:lstStyle/>
                    <a:p>
                      <a:pPr algn="l" fontAlgn="b"/>
                      <a:r>
                        <a:rPr lang="en-US" sz="2400" u="none" strike="noStrike">
                          <a:effectLst/>
                        </a:rPr>
                        <a:t>WB</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b="1" u="none" strike="noStrike" dirty="0">
                          <a:effectLst/>
                        </a:rPr>
                        <a:t>23800</a:t>
                      </a:r>
                      <a:endParaRPr lang="en-US"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11900</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7933</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73005608"/>
                  </a:ext>
                </a:extLst>
              </a:tr>
              <a:tr h="190500">
                <a:tc>
                  <a:txBody>
                    <a:bodyPr/>
                    <a:lstStyle/>
                    <a:p>
                      <a:pPr algn="l" fontAlgn="b"/>
                      <a:r>
                        <a:rPr lang="en-US" sz="2400" u="none" strike="noStrike">
                          <a:effectLst/>
                        </a:rPr>
                        <a:t>WI</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23564</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11782</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7855</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49388471"/>
                  </a:ext>
                </a:extLst>
              </a:tr>
              <a:tr h="190500">
                <a:tc>
                  <a:txBody>
                    <a:bodyPr/>
                    <a:lstStyle/>
                    <a:p>
                      <a:pPr algn="l" fontAlgn="b"/>
                      <a:r>
                        <a:rPr lang="en-US" sz="2400" u="none" strike="noStrike">
                          <a:effectLst/>
                        </a:rPr>
                        <a:t>XA</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10481</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5241</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3494</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75475949"/>
                  </a:ext>
                </a:extLst>
              </a:tr>
            </a:tbl>
          </a:graphicData>
        </a:graphic>
      </p:graphicFrame>
      <p:sp>
        <p:nvSpPr>
          <p:cNvPr id="6" name="TextBox 5">
            <a:extLst>
              <a:ext uri="{FF2B5EF4-FFF2-40B4-BE49-F238E27FC236}">
                <a16:creationId xmlns:a16="http://schemas.microsoft.com/office/drawing/2014/main" id="{92424465-DE4D-66ED-4D2A-3C899DFC2F48}"/>
              </a:ext>
            </a:extLst>
          </p:cNvPr>
          <p:cNvSpPr txBox="1"/>
          <p:nvPr/>
        </p:nvSpPr>
        <p:spPr>
          <a:xfrm>
            <a:off x="838200" y="1522614"/>
            <a:ext cx="3854645" cy="523220"/>
          </a:xfrm>
          <a:prstGeom prst="rect">
            <a:avLst/>
          </a:prstGeom>
          <a:noFill/>
        </p:spPr>
        <p:txBody>
          <a:bodyPr wrap="none" rtlCol="0">
            <a:spAutoFit/>
          </a:bodyPr>
          <a:lstStyle/>
          <a:p>
            <a:r>
              <a:rPr lang="en-US" sz="2800" dirty="0"/>
              <a:t>District 5 results (6 seats)</a:t>
            </a:r>
          </a:p>
        </p:txBody>
      </p:sp>
      <p:sp>
        <p:nvSpPr>
          <p:cNvPr id="9" name="TextBox 8">
            <a:extLst>
              <a:ext uri="{FF2B5EF4-FFF2-40B4-BE49-F238E27FC236}">
                <a16:creationId xmlns:a16="http://schemas.microsoft.com/office/drawing/2014/main" id="{B85A806E-E081-1C26-1BC8-5414C6915C9F}"/>
              </a:ext>
            </a:extLst>
          </p:cNvPr>
          <p:cNvSpPr txBox="1"/>
          <p:nvPr/>
        </p:nvSpPr>
        <p:spPr>
          <a:xfrm>
            <a:off x="5279693" y="3859689"/>
            <a:ext cx="6902339" cy="1569660"/>
          </a:xfrm>
          <a:prstGeom prst="rect">
            <a:avLst/>
          </a:prstGeom>
          <a:noFill/>
        </p:spPr>
        <p:txBody>
          <a:bodyPr wrap="none" rtlCol="0">
            <a:spAutoFit/>
          </a:bodyPr>
          <a:lstStyle/>
          <a:p>
            <a:r>
              <a:rPr lang="en-US" sz="2400" dirty="0">
                <a:solidFill>
                  <a:schemeClr val="accent6"/>
                </a:solidFill>
              </a:rPr>
              <a:t>Answers:  </a:t>
            </a:r>
          </a:p>
          <a:p>
            <a:pPr marL="457200" indent="-457200">
              <a:buFont typeface="+mj-lt"/>
              <a:buAutoNum type="arabicPeriod"/>
            </a:pPr>
            <a:r>
              <a:rPr lang="en-US" sz="2400" dirty="0">
                <a:solidFill>
                  <a:schemeClr val="accent6"/>
                </a:solidFill>
              </a:rPr>
              <a:t>Next two seats would go to WI and WD.</a:t>
            </a:r>
          </a:p>
          <a:p>
            <a:pPr marL="457200" indent="-457200">
              <a:buFont typeface="+mj-lt"/>
              <a:buAutoNum type="arabicPeriod"/>
            </a:pPr>
            <a:r>
              <a:rPr lang="en-US" sz="2400" dirty="0">
                <a:solidFill>
                  <a:schemeClr val="accent6"/>
                </a:solidFill>
              </a:rPr>
              <a:t>XA would need at least 19,505 votes to win a seat.</a:t>
            </a:r>
          </a:p>
          <a:p>
            <a:pPr marL="457200" indent="-457200">
              <a:buFont typeface="+mj-lt"/>
              <a:buAutoNum type="arabicPeriod"/>
            </a:pPr>
            <a:endParaRPr lang="en-US" sz="2400" dirty="0">
              <a:solidFill>
                <a:schemeClr val="accent6"/>
              </a:solidFill>
            </a:endParaRPr>
          </a:p>
        </p:txBody>
      </p:sp>
      <p:sp>
        <p:nvSpPr>
          <p:cNvPr id="10" name="TextBox 9">
            <a:extLst>
              <a:ext uri="{FF2B5EF4-FFF2-40B4-BE49-F238E27FC236}">
                <a16:creationId xmlns:a16="http://schemas.microsoft.com/office/drawing/2014/main" id="{8C77B640-C3AE-6C24-E0A7-DB8A92DAE830}"/>
              </a:ext>
            </a:extLst>
          </p:cNvPr>
          <p:cNvSpPr txBox="1"/>
          <p:nvPr/>
        </p:nvSpPr>
        <p:spPr>
          <a:xfrm>
            <a:off x="7166810" y="5332457"/>
            <a:ext cx="4186990" cy="954107"/>
          </a:xfrm>
          <a:prstGeom prst="rect">
            <a:avLst/>
          </a:prstGeom>
          <a:noFill/>
        </p:spPr>
        <p:txBody>
          <a:bodyPr wrap="square" rtlCol="0">
            <a:spAutoFit/>
          </a:bodyPr>
          <a:lstStyle/>
          <a:p>
            <a:r>
              <a:rPr lang="en-US" sz="2800" dirty="0">
                <a:solidFill>
                  <a:srgbClr val="FF0000"/>
                </a:solidFill>
              </a:rPr>
              <a:t>Note: </a:t>
            </a:r>
            <a:r>
              <a:rPr lang="en-US" sz="2800" dirty="0"/>
              <a:t>because of rounding, it benefits lists to combine.</a:t>
            </a:r>
          </a:p>
        </p:txBody>
      </p:sp>
      <p:sp>
        <p:nvSpPr>
          <p:cNvPr id="8" name="TextBox 7">
            <a:extLst>
              <a:ext uri="{FF2B5EF4-FFF2-40B4-BE49-F238E27FC236}">
                <a16:creationId xmlns:a16="http://schemas.microsoft.com/office/drawing/2014/main" id="{14419B3D-709A-EA63-A3F2-2F13B03DD362}"/>
              </a:ext>
            </a:extLst>
          </p:cNvPr>
          <p:cNvSpPr txBox="1"/>
          <p:nvPr/>
        </p:nvSpPr>
        <p:spPr>
          <a:xfrm>
            <a:off x="5333685" y="1612920"/>
            <a:ext cx="6107929" cy="2246769"/>
          </a:xfrm>
          <a:prstGeom prst="rect">
            <a:avLst/>
          </a:prstGeom>
          <a:solidFill>
            <a:schemeClr val="accent4"/>
          </a:solidFill>
        </p:spPr>
        <p:txBody>
          <a:bodyPr wrap="square" rtlCol="0">
            <a:spAutoFit/>
          </a:bodyPr>
          <a:lstStyle/>
          <a:p>
            <a:r>
              <a:rPr lang="en-US" sz="2800" dirty="0"/>
              <a:t>If there were 8 seats:</a:t>
            </a:r>
          </a:p>
          <a:p>
            <a:pPr marL="514350" indent="-514350">
              <a:buFont typeface="+mj-lt"/>
              <a:buAutoNum type="arabicPeriod"/>
            </a:pPr>
            <a:r>
              <a:rPr lang="en-US" sz="2800" dirty="0"/>
              <a:t>How many seats would each list win?</a:t>
            </a:r>
          </a:p>
          <a:p>
            <a:pPr marL="514350" indent="-514350">
              <a:buFont typeface="+mj-lt"/>
              <a:buAutoNum type="arabicPeriod"/>
            </a:pPr>
            <a:r>
              <a:rPr lang="en-US" sz="2800" dirty="0"/>
              <a:t>How many votes would list XA need in order to win one of these 8 seats? (Votes for other lists stay the same.)</a:t>
            </a:r>
          </a:p>
        </p:txBody>
      </p:sp>
    </p:spTree>
    <p:extLst>
      <p:ext uri="{BB962C8B-B14F-4D97-AF65-F5344CB8AC3E}">
        <p14:creationId xmlns:p14="http://schemas.microsoft.com/office/powerpoint/2010/main" val="3942549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6E0F0-6AC0-87A2-F988-671AD5C23277}"/>
              </a:ext>
            </a:extLst>
          </p:cNvPr>
          <p:cNvSpPr>
            <a:spLocks noGrp="1"/>
          </p:cNvSpPr>
          <p:nvPr>
            <p:ph type="title"/>
          </p:nvPr>
        </p:nvSpPr>
        <p:spPr>
          <a:xfrm>
            <a:off x="838200" y="0"/>
            <a:ext cx="10515600" cy="1325563"/>
          </a:xfrm>
        </p:spPr>
        <p:txBody>
          <a:bodyPr/>
          <a:lstStyle/>
          <a:p>
            <a:r>
              <a:rPr lang="en-US" dirty="0"/>
              <a:t>Step 3: Determine Tentative Winners</a:t>
            </a:r>
          </a:p>
        </p:txBody>
      </p:sp>
      <p:graphicFrame>
        <p:nvGraphicFramePr>
          <p:cNvPr id="5" name="Content Placeholder 4">
            <a:extLst>
              <a:ext uri="{FF2B5EF4-FFF2-40B4-BE49-F238E27FC236}">
                <a16:creationId xmlns:a16="http://schemas.microsoft.com/office/drawing/2014/main" id="{A86E198F-BEA7-3C53-235B-91F9F6C4EA07}"/>
              </a:ext>
            </a:extLst>
          </p:cNvPr>
          <p:cNvGraphicFramePr>
            <a:graphicFrameLocks noGrp="1"/>
          </p:cNvGraphicFramePr>
          <p:nvPr>
            <p:ph idx="1"/>
            <p:extLst>
              <p:ext uri="{D42A27DB-BD31-4B8C-83A1-F6EECF244321}">
                <p14:modId xmlns:p14="http://schemas.microsoft.com/office/powerpoint/2010/main" val="1567403061"/>
              </p:ext>
            </p:extLst>
          </p:nvPr>
        </p:nvGraphicFramePr>
        <p:xfrm>
          <a:off x="838200" y="1100311"/>
          <a:ext cx="5772435" cy="5671185"/>
        </p:xfrm>
        <a:graphic>
          <a:graphicData uri="http://schemas.openxmlformats.org/drawingml/2006/table">
            <a:tbl>
              <a:tblPr>
                <a:tableStyleId>{5C22544A-7EE6-4342-B048-85BDC9FD1C3A}</a:tableStyleId>
              </a:tblPr>
              <a:tblGrid>
                <a:gridCol w="622110">
                  <a:extLst>
                    <a:ext uri="{9D8B030D-6E8A-4147-A177-3AD203B41FA5}">
                      <a16:colId xmlns:a16="http://schemas.microsoft.com/office/drawing/2014/main" val="4102072641"/>
                    </a:ext>
                  </a:extLst>
                </a:gridCol>
                <a:gridCol w="1160060">
                  <a:extLst>
                    <a:ext uri="{9D8B030D-6E8A-4147-A177-3AD203B41FA5}">
                      <a16:colId xmlns:a16="http://schemas.microsoft.com/office/drawing/2014/main" val="613428552"/>
                    </a:ext>
                  </a:extLst>
                </a:gridCol>
                <a:gridCol w="798620">
                  <a:extLst>
                    <a:ext uri="{9D8B030D-6E8A-4147-A177-3AD203B41FA5}">
                      <a16:colId xmlns:a16="http://schemas.microsoft.com/office/drawing/2014/main" val="2066792113"/>
                    </a:ext>
                  </a:extLst>
                </a:gridCol>
                <a:gridCol w="1829892">
                  <a:extLst>
                    <a:ext uri="{9D8B030D-6E8A-4147-A177-3AD203B41FA5}">
                      <a16:colId xmlns:a16="http://schemas.microsoft.com/office/drawing/2014/main" val="3694560266"/>
                    </a:ext>
                  </a:extLst>
                </a:gridCol>
                <a:gridCol w="1361753">
                  <a:extLst>
                    <a:ext uri="{9D8B030D-6E8A-4147-A177-3AD203B41FA5}">
                      <a16:colId xmlns:a16="http://schemas.microsoft.com/office/drawing/2014/main" val="4224187528"/>
                    </a:ext>
                  </a:extLst>
                </a:gridCol>
              </a:tblGrid>
              <a:tr h="209789">
                <a:tc>
                  <a:txBody>
                    <a:bodyPr/>
                    <a:lstStyle/>
                    <a:p>
                      <a:pPr algn="l" fontAlgn="b"/>
                      <a:r>
                        <a:rPr lang="en-US" sz="2800" u="none" strike="noStrike" dirty="0">
                          <a:effectLst/>
                        </a:rPr>
                        <a:t>ID</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Genero</a:t>
                      </a:r>
                    </a:p>
                  </a:txBody>
                  <a:tcPr marL="9525" marR="9525" marT="9525" marB="0" anchor="b"/>
                </a:tc>
                <a:tc>
                  <a:txBody>
                    <a:bodyPr/>
                    <a:lstStyle/>
                    <a:p>
                      <a:pPr algn="ctr" fontAlgn="b"/>
                      <a:r>
                        <a:rPr lang="en-US" sz="2800" u="none" strike="noStrike" dirty="0">
                          <a:effectLst/>
                        </a:rPr>
                        <a:t>Lista</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u="none" strike="noStrike" dirty="0">
                          <a:effectLst/>
                        </a:rPr>
                        <a:t>Partido</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u="none" strike="noStrike" dirty="0" err="1">
                          <a:effectLst/>
                        </a:rPr>
                        <a:t>Votos</a:t>
                      </a:r>
                      <a:endParaRPr lang="en-US"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19319742"/>
                  </a:ext>
                </a:extLst>
              </a:tr>
              <a:tr h="190500">
                <a:tc>
                  <a:txBody>
                    <a:bodyPr/>
                    <a:lstStyle/>
                    <a:p>
                      <a:pPr algn="r" fontAlgn="b"/>
                      <a:r>
                        <a:rPr lang="en-US" sz="2800" u="none" strike="noStrike" dirty="0">
                          <a:effectLst/>
                        </a:rPr>
                        <a:t>160</a:t>
                      </a:r>
                      <a:endParaRPr lang="en-US" sz="2800" b="0"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ctr" fontAlgn="b"/>
                      <a:r>
                        <a:rPr lang="en-US" sz="2800" b="0" i="0" u="none" strike="noStrike" dirty="0">
                          <a:solidFill>
                            <a:srgbClr val="000000"/>
                          </a:solidFill>
                          <a:effectLst/>
                          <a:latin typeface="Calibri" panose="020F0502020204030204" pitchFamily="34" charset="0"/>
                        </a:rPr>
                        <a:t>M</a:t>
                      </a:r>
                    </a:p>
                  </a:txBody>
                  <a:tcPr marL="9525" marR="9525" marT="9525" marB="0" anchor="b">
                    <a:solidFill>
                      <a:schemeClr val="accent6">
                        <a:lumMod val="20000"/>
                        <a:lumOff val="80000"/>
                      </a:schemeClr>
                    </a:solidFill>
                  </a:tcPr>
                </a:tc>
                <a:tc>
                  <a:txBody>
                    <a:bodyPr/>
                    <a:lstStyle/>
                    <a:p>
                      <a:pPr algn="ctr" fontAlgn="b"/>
                      <a:r>
                        <a:rPr lang="en-US" sz="2800" u="none" strike="noStrike" dirty="0">
                          <a:effectLst/>
                        </a:rPr>
                        <a:t>WD</a:t>
                      </a:r>
                      <a:endParaRPr lang="en-US" sz="2800" b="0"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ctr" fontAlgn="b"/>
                      <a:r>
                        <a:rPr lang="en-US" sz="2800" u="none" strike="noStrike" dirty="0">
                          <a:effectLst/>
                        </a:rPr>
                        <a:t>IND160</a:t>
                      </a:r>
                      <a:endParaRPr lang="en-US" sz="2800" b="0"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ctr" fontAlgn="b"/>
                      <a:r>
                        <a:rPr lang="en-US" sz="2800" u="none" strike="noStrike" dirty="0">
                          <a:effectLst/>
                        </a:rPr>
                        <a:t>22489</a:t>
                      </a:r>
                      <a:endParaRPr lang="en-US" sz="2800" b="0"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extLst>
                  <a:ext uri="{0D108BD9-81ED-4DB2-BD59-A6C34878D82A}">
                    <a16:rowId xmlns:a16="http://schemas.microsoft.com/office/drawing/2014/main" val="1257859910"/>
                  </a:ext>
                </a:extLst>
              </a:tr>
              <a:tr h="190500">
                <a:tc>
                  <a:txBody>
                    <a:bodyPr/>
                    <a:lstStyle/>
                    <a:p>
                      <a:pPr algn="r" fontAlgn="b"/>
                      <a:r>
                        <a:rPr lang="en-US" sz="2800" u="none" strike="noStrike" dirty="0">
                          <a:effectLst/>
                        </a:rPr>
                        <a:t>189</a:t>
                      </a:r>
                      <a:endParaRPr lang="en-US" sz="2800" b="0"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ctr" fontAlgn="b"/>
                      <a:r>
                        <a:rPr lang="en-US" sz="2800" b="0" i="0" u="none" strike="noStrike" dirty="0">
                          <a:solidFill>
                            <a:srgbClr val="000000"/>
                          </a:solidFill>
                          <a:effectLst/>
                          <a:latin typeface="Calibri" panose="020F0502020204030204" pitchFamily="34" charset="0"/>
                        </a:rPr>
                        <a:t>M</a:t>
                      </a:r>
                    </a:p>
                  </a:txBody>
                  <a:tcPr marL="9525" marR="9525" marT="9525" marB="0" anchor="b">
                    <a:solidFill>
                      <a:schemeClr val="accent6">
                        <a:lumMod val="20000"/>
                        <a:lumOff val="80000"/>
                      </a:schemeClr>
                    </a:solidFill>
                  </a:tcPr>
                </a:tc>
                <a:tc>
                  <a:txBody>
                    <a:bodyPr/>
                    <a:lstStyle/>
                    <a:p>
                      <a:pPr algn="ctr" fontAlgn="b"/>
                      <a:r>
                        <a:rPr lang="en-US" sz="2800" u="none" strike="noStrike" dirty="0">
                          <a:effectLst/>
                        </a:rPr>
                        <a:t>YQ</a:t>
                      </a:r>
                      <a:endParaRPr lang="en-US" sz="2800" b="0"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ctr" fontAlgn="b"/>
                      <a:r>
                        <a:rPr lang="en-US" sz="2800" u="none" strike="noStrike" dirty="0">
                          <a:effectLst/>
                        </a:rPr>
                        <a:t>CONVER.</a:t>
                      </a:r>
                      <a:endParaRPr lang="en-US" sz="2800" b="0"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ctr" fontAlgn="b"/>
                      <a:r>
                        <a:rPr lang="en-US" sz="2800" u="none" strike="noStrike">
                          <a:effectLst/>
                        </a:rPr>
                        <a:t>13393</a:t>
                      </a:r>
                      <a:endParaRPr lang="en-US" sz="2800" b="0" i="0" u="none" strike="noStrike">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extLst>
                  <a:ext uri="{0D108BD9-81ED-4DB2-BD59-A6C34878D82A}">
                    <a16:rowId xmlns:a16="http://schemas.microsoft.com/office/drawing/2014/main" val="4255875809"/>
                  </a:ext>
                </a:extLst>
              </a:tr>
              <a:tr h="190500">
                <a:tc>
                  <a:txBody>
                    <a:bodyPr/>
                    <a:lstStyle/>
                    <a:p>
                      <a:pPr algn="r" fontAlgn="b"/>
                      <a:r>
                        <a:rPr lang="en-US" sz="2800" u="none" strike="noStrike">
                          <a:effectLst/>
                        </a:rPr>
                        <a:t>185</a:t>
                      </a:r>
                      <a:endParaRPr lang="en-US" sz="2800" b="0" i="0" u="none" strike="noStrike">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ctr" fontAlgn="b"/>
                      <a:r>
                        <a:rPr lang="en-US" sz="2800" b="0" i="0" u="none" strike="noStrike">
                          <a:solidFill>
                            <a:srgbClr val="000000"/>
                          </a:solidFill>
                          <a:effectLst/>
                          <a:latin typeface="Calibri" panose="020F0502020204030204" pitchFamily="34" charset="0"/>
                        </a:rPr>
                        <a:t>H</a:t>
                      </a:r>
                    </a:p>
                  </a:txBody>
                  <a:tcPr marL="9525" marR="9525" marT="9525" marB="0" anchor="b">
                    <a:solidFill>
                      <a:schemeClr val="accent6">
                        <a:lumMod val="20000"/>
                        <a:lumOff val="80000"/>
                      </a:schemeClr>
                    </a:solidFill>
                  </a:tcPr>
                </a:tc>
                <a:tc>
                  <a:txBody>
                    <a:bodyPr/>
                    <a:lstStyle/>
                    <a:p>
                      <a:pPr algn="ctr" fontAlgn="b"/>
                      <a:r>
                        <a:rPr lang="en-US" sz="2800" u="none" strike="noStrike" dirty="0">
                          <a:effectLst/>
                        </a:rPr>
                        <a:t>YB</a:t>
                      </a:r>
                      <a:endParaRPr lang="en-US" sz="2800" b="0"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ctr" fontAlgn="b"/>
                      <a:r>
                        <a:rPr lang="en-US" sz="2800" u="none" strike="noStrike" dirty="0">
                          <a:effectLst/>
                        </a:rPr>
                        <a:t>PS</a:t>
                      </a:r>
                      <a:endParaRPr lang="en-US" sz="2800" b="0"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ctr" fontAlgn="b"/>
                      <a:r>
                        <a:rPr lang="en-US" sz="2800" u="none" strike="noStrike" dirty="0">
                          <a:effectLst/>
                        </a:rPr>
                        <a:t>12545</a:t>
                      </a:r>
                      <a:endParaRPr lang="en-US" sz="2800" b="0"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extLst>
                  <a:ext uri="{0D108BD9-81ED-4DB2-BD59-A6C34878D82A}">
                    <a16:rowId xmlns:a16="http://schemas.microsoft.com/office/drawing/2014/main" val="3147383225"/>
                  </a:ext>
                </a:extLst>
              </a:tr>
              <a:tr h="190500">
                <a:tc>
                  <a:txBody>
                    <a:bodyPr/>
                    <a:lstStyle/>
                    <a:p>
                      <a:pPr algn="r" fontAlgn="b"/>
                      <a:r>
                        <a:rPr lang="en-US" sz="2800" u="none" strike="noStrike">
                          <a:effectLst/>
                        </a:rPr>
                        <a:t>161</a:t>
                      </a:r>
                      <a:endParaRPr lang="en-US" sz="2800" b="0" i="0" u="none" strike="noStrike">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ctr" fontAlgn="b"/>
                      <a:r>
                        <a:rPr lang="en-US" sz="2800" b="0" i="0" u="none" strike="noStrike" dirty="0">
                          <a:solidFill>
                            <a:srgbClr val="000000"/>
                          </a:solidFill>
                          <a:effectLst/>
                          <a:latin typeface="Calibri" panose="020F0502020204030204" pitchFamily="34" charset="0"/>
                        </a:rPr>
                        <a:t>H</a:t>
                      </a:r>
                    </a:p>
                  </a:txBody>
                  <a:tcPr marL="9525" marR="9525" marT="9525" marB="0" anchor="b">
                    <a:solidFill>
                      <a:schemeClr val="accent6">
                        <a:lumMod val="20000"/>
                        <a:lumOff val="80000"/>
                      </a:schemeClr>
                    </a:solidFill>
                  </a:tcPr>
                </a:tc>
                <a:tc>
                  <a:txBody>
                    <a:bodyPr/>
                    <a:lstStyle/>
                    <a:p>
                      <a:pPr algn="ctr" fontAlgn="b"/>
                      <a:r>
                        <a:rPr lang="en-US" sz="2800" u="none" strike="noStrike">
                          <a:effectLst/>
                        </a:rPr>
                        <a:t>WD</a:t>
                      </a:r>
                      <a:endParaRPr lang="en-US" sz="2800" b="0" i="0" u="none" strike="noStrike">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ctr" fontAlgn="b"/>
                      <a:r>
                        <a:rPr lang="en-US" sz="2800" u="none" strike="noStrike">
                          <a:effectLst/>
                        </a:rPr>
                        <a:t>IND161</a:t>
                      </a:r>
                      <a:endParaRPr lang="en-US" sz="2800" b="0" i="0" u="none" strike="noStrike">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ctr" fontAlgn="b"/>
                      <a:r>
                        <a:rPr lang="en-US" sz="2800" u="none" strike="noStrike" dirty="0">
                          <a:effectLst/>
                        </a:rPr>
                        <a:t>11066</a:t>
                      </a:r>
                      <a:endParaRPr lang="en-US" sz="2800" b="0"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extLst>
                  <a:ext uri="{0D108BD9-81ED-4DB2-BD59-A6C34878D82A}">
                    <a16:rowId xmlns:a16="http://schemas.microsoft.com/office/drawing/2014/main" val="42087735"/>
                  </a:ext>
                </a:extLst>
              </a:tr>
              <a:tr h="190500">
                <a:tc>
                  <a:txBody>
                    <a:bodyPr/>
                    <a:lstStyle/>
                    <a:p>
                      <a:pPr algn="r" fontAlgn="b"/>
                      <a:r>
                        <a:rPr lang="en-US" sz="2800" u="none" strike="noStrike">
                          <a:effectLst/>
                        </a:rPr>
                        <a:t>192</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H</a:t>
                      </a:r>
                    </a:p>
                  </a:txBody>
                  <a:tcPr marL="9525" marR="9525" marT="9525" marB="0" anchor="b"/>
                </a:tc>
                <a:tc>
                  <a:txBody>
                    <a:bodyPr/>
                    <a:lstStyle/>
                    <a:p>
                      <a:pPr algn="ctr" fontAlgn="b"/>
                      <a:r>
                        <a:rPr lang="en-US" sz="2800" u="none" strike="noStrike" dirty="0">
                          <a:effectLst/>
                        </a:rPr>
                        <a:t>YQ</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u="none" strike="noStrike">
                          <a:effectLst/>
                        </a:rPr>
                        <a:t>PCCH</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u="none" strike="noStrike" dirty="0">
                          <a:effectLst/>
                        </a:rPr>
                        <a:t>10076</a:t>
                      </a:r>
                      <a:endParaRPr lang="en-US"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44274715"/>
                  </a:ext>
                </a:extLst>
              </a:tr>
              <a:tr h="190500">
                <a:tc>
                  <a:txBody>
                    <a:bodyPr/>
                    <a:lstStyle/>
                    <a:p>
                      <a:pPr algn="r" fontAlgn="b"/>
                      <a:r>
                        <a:rPr lang="en-US" sz="2800" u="none" strike="noStrike">
                          <a:effectLst/>
                        </a:rPr>
                        <a:t>182</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0" i="0" u="none" strike="noStrike">
                          <a:solidFill>
                            <a:srgbClr val="000000"/>
                          </a:solidFill>
                          <a:effectLst/>
                          <a:latin typeface="Calibri" panose="020F0502020204030204" pitchFamily="34" charset="0"/>
                        </a:rPr>
                        <a:t>M</a:t>
                      </a:r>
                    </a:p>
                  </a:txBody>
                  <a:tcPr marL="9525" marR="9525" marT="9525" marB="0" anchor="b"/>
                </a:tc>
                <a:tc>
                  <a:txBody>
                    <a:bodyPr/>
                    <a:lstStyle/>
                    <a:p>
                      <a:pPr algn="ctr" fontAlgn="b"/>
                      <a:r>
                        <a:rPr lang="en-US" sz="2800" u="none" strike="noStrike" dirty="0">
                          <a:effectLst/>
                        </a:rPr>
                        <a:t>YB</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u="none" strike="noStrike">
                          <a:effectLst/>
                        </a:rPr>
                        <a:t>PDC</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u="none" strike="noStrike">
                          <a:effectLst/>
                        </a:rPr>
                        <a:t>8259</a:t>
                      </a:r>
                      <a:endParaRPr lang="en-US" sz="2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26787795"/>
                  </a:ext>
                </a:extLst>
              </a:tr>
              <a:tr h="190500">
                <a:tc>
                  <a:txBody>
                    <a:bodyPr/>
                    <a:lstStyle/>
                    <a:p>
                      <a:pPr algn="r" fontAlgn="b"/>
                      <a:r>
                        <a:rPr lang="en-US" sz="2800" u="none" strike="noStrike" dirty="0">
                          <a:effectLst/>
                        </a:rPr>
                        <a:t>180</a:t>
                      </a:r>
                      <a:endParaRPr lang="en-US" sz="2800" b="0"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ctr" fontAlgn="b"/>
                      <a:r>
                        <a:rPr lang="en-US" sz="2800" b="0" i="0" u="none" strike="noStrike" dirty="0">
                          <a:solidFill>
                            <a:srgbClr val="000000"/>
                          </a:solidFill>
                          <a:effectLst/>
                          <a:latin typeface="Calibri" panose="020F0502020204030204" pitchFamily="34" charset="0"/>
                        </a:rPr>
                        <a:t>H</a:t>
                      </a:r>
                    </a:p>
                  </a:txBody>
                  <a:tcPr marL="9525" marR="9525" marT="9525" marB="0" anchor="b">
                    <a:solidFill>
                      <a:schemeClr val="accent6">
                        <a:lumMod val="20000"/>
                        <a:lumOff val="80000"/>
                      </a:schemeClr>
                    </a:solidFill>
                  </a:tcPr>
                </a:tc>
                <a:tc>
                  <a:txBody>
                    <a:bodyPr/>
                    <a:lstStyle/>
                    <a:p>
                      <a:pPr algn="ctr" fontAlgn="b"/>
                      <a:r>
                        <a:rPr lang="en-US" sz="2800" u="none" strike="noStrike" dirty="0">
                          <a:effectLst/>
                        </a:rPr>
                        <a:t>XP</a:t>
                      </a:r>
                      <a:endParaRPr lang="en-US" sz="2800" b="0"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ctr" fontAlgn="b"/>
                      <a:r>
                        <a:rPr lang="en-US" sz="2800" u="none" strike="noStrike" dirty="0">
                          <a:effectLst/>
                        </a:rPr>
                        <a:t>RN</a:t>
                      </a:r>
                      <a:endParaRPr lang="en-US" sz="2800" b="0"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ctr" fontAlgn="b"/>
                      <a:r>
                        <a:rPr lang="en-US" sz="2800" u="none" strike="noStrike" dirty="0">
                          <a:effectLst/>
                        </a:rPr>
                        <a:t>8005</a:t>
                      </a:r>
                      <a:endParaRPr lang="en-US" sz="2800" b="0"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extLst>
                  <a:ext uri="{0D108BD9-81ED-4DB2-BD59-A6C34878D82A}">
                    <a16:rowId xmlns:a16="http://schemas.microsoft.com/office/drawing/2014/main" val="3704299739"/>
                  </a:ext>
                </a:extLst>
              </a:tr>
              <a:tr h="190500">
                <a:tc>
                  <a:txBody>
                    <a:bodyPr/>
                    <a:lstStyle/>
                    <a:p>
                      <a:pPr algn="r" fontAlgn="b"/>
                      <a:r>
                        <a:rPr lang="en-US" sz="2800" u="none" strike="noStrike">
                          <a:effectLst/>
                        </a:rPr>
                        <a:t>173</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0" i="0" u="none" strike="noStrike">
                          <a:solidFill>
                            <a:srgbClr val="000000"/>
                          </a:solidFill>
                          <a:effectLst/>
                          <a:latin typeface="Calibri" panose="020F0502020204030204" pitchFamily="34" charset="0"/>
                        </a:rPr>
                        <a:t>M</a:t>
                      </a:r>
                    </a:p>
                  </a:txBody>
                  <a:tcPr marL="9525" marR="9525" marT="9525" marB="0" anchor="b"/>
                </a:tc>
                <a:tc>
                  <a:txBody>
                    <a:bodyPr/>
                    <a:lstStyle/>
                    <a:p>
                      <a:pPr algn="ctr" fontAlgn="b"/>
                      <a:r>
                        <a:rPr lang="en-US" sz="2800" u="none" strike="noStrike">
                          <a:effectLst/>
                        </a:rPr>
                        <a:t>XA</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u="none" strike="noStrike">
                          <a:effectLst/>
                        </a:rPr>
                        <a:t>PEV</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u="none" strike="noStrike" dirty="0">
                          <a:effectLst/>
                        </a:rPr>
                        <a:t>7433</a:t>
                      </a:r>
                      <a:endParaRPr lang="en-US"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60467915"/>
                  </a:ext>
                </a:extLst>
              </a:tr>
              <a:tr h="190500">
                <a:tc>
                  <a:txBody>
                    <a:bodyPr/>
                    <a:lstStyle/>
                    <a:p>
                      <a:pPr algn="r" fontAlgn="b"/>
                      <a:r>
                        <a:rPr lang="en-US" sz="2800" u="none" strike="noStrike">
                          <a:effectLst/>
                        </a:rPr>
                        <a:t>175</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M</a:t>
                      </a:r>
                    </a:p>
                  </a:txBody>
                  <a:tcPr marL="9525" marR="9525" marT="9525" marB="0" anchor="b"/>
                </a:tc>
                <a:tc>
                  <a:txBody>
                    <a:bodyPr/>
                    <a:lstStyle/>
                    <a:p>
                      <a:pPr algn="ctr" fontAlgn="b"/>
                      <a:r>
                        <a:rPr lang="en-US" sz="2800" u="none" strike="noStrike">
                          <a:effectLst/>
                        </a:rPr>
                        <a:t>XP</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u="none" strike="noStrike">
                          <a:effectLst/>
                        </a:rPr>
                        <a:t>UDI</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u="none" strike="noStrike">
                          <a:effectLst/>
                        </a:rPr>
                        <a:t>7009</a:t>
                      </a:r>
                      <a:endParaRPr lang="en-US" sz="2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17826082"/>
                  </a:ext>
                </a:extLst>
              </a:tr>
              <a:tr h="190500">
                <a:tc>
                  <a:txBody>
                    <a:bodyPr/>
                    <a:lstStyle/>
                    <a:p>
                      <a:pPr algn="r" fontAlgn="b"/>
                      <a:r>
                        <a:rPr lang="en-US" sz="2800" u="none" strike="noStrike">
                          <a:effectLst/>
                        </a:rPr>
                        <a:t>163</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0" i="0" u="none" strike="noStrike">
                          <a:solidFill>
                            <a:srgbClr val="000000"/>
                          </a:solidFill>
                          <a:effectLst/>
                          <a:latin typeface="Calibri" panose="020F0502020204030204" pitchFamily="34" charset="0"/>
                        </a:rPr>
                        <a:t>H</a:t>
                      </a:r>
                    </a:p>
                  </a:txBody>
                  <a:tcPr marL="9525" marR="9525" marT="9525" marB="0" anchor="b"/>
                </a:tc>
                <a:tc>
                  <a:txBody>
                    <a:bodyPr/>
                    <a:lstStyle/>
                    <a:p>
                      <a:pPr algn="ctr" fontAlgn="b"/>
                      <a:r>
                        <a:rPr lang="en-US" sz="2800" u="none" strike="noStrike">
                          <a:effectLst/>
                        </a:rPr>
                        <a:t>WD</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u="none" strike="noStrike" dirty="0">
                          <a:effectLst/>
                        </a:rPr>
                        <a:t>IND163</a:t>
                      </a:r>
                      <a:endParaRPr lang="en-US" sz="2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u="none" strike="noStrike" dirty="0">
                          <a:effectLst/>
                        </a:rPr>
                        <a:t>6362</a:t>
                      </a:r>
                      <a:endParaRPr lang="en-US"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75854710"/>
                  </a:ext>
                </a:extLst>
              </a:tr>
              <a:tr h="190500">
                <a:tc>
                  <a:txBody>
                    <a:bodyPr/>
                    <a:lstStyle/>
                    <a:p>
                      <a:pPr algn="r" fontAlgn="b"/>
                      <a:r>
                        <a:rPr lang="en-US" sz="2800" u="none" strike="noStrike">
                          <a:effectLst/>
                        </a:rPr>
                        <a:t>181</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0" i="0" u="none" strike="noStrike" dirty="0">
                          <a:solidFill>
                            <a:srgbClr val="000000"/>
                          </a:solidFill>
                          <a:effectLst/>
                          <a:latin typeface="Calibri" panose="020F0502020204030204" pitchFamily="34" charset="0"/>
                        </a:rPr>
                        <a:t>M</a:t>
                      </a:r>
                    </a:p>
                  </a:txBody>
                  <a:tcPr marL="9525" marR="9525" marT="9525" marB="0" anchor="b"/>
                </a:tc>
                <a:tc>
                  <a:txBody>
                    <a:bodyPr/>
                    <a:lstStyle/>
                    <a:p>
                      <a:pPr algn="ctr" fontAlgn="b"/>
                      <a:r>
                        <a:rPr lang="en-US" sz="2800" u="none" strike="noStrike">
                          <a:effectLst/>
                        </a:rPr>
                        <a:t>XP</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u="none" strike="noStrike">
                          <a:effectLst/>
                        </a:rPr>
                        <a:t>RN</a:t>
                      </a:r>
                      <a:endParaRPr lang="en-US"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u="none" strike="noStrike" dirty="0">
                          <a:effectLst/>
                        </a:rPr>
                        <a:t>6283</a:t>
                      </a:r>
                      <a:endParaRPr lang="en-US" sz="2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15348270"/>
                  </a:ext>
                </a:extLst>
              </a:tr>
              <a:tr h="190500">
                <a:tc>
                  <a:txBody>
                    <a:bodyPr/>
                    <a:lstStyle/>
                    <a:p>
                      <a:pPr algn="r" fontAlgn="b"/>
                      <a:r>
                        <a:rPr lang="en-US" sz="2800" u="none" strike="noStrike" dirty="0">
                          <a:effectLst/>
                        </a:rPr>
                        <a:t>153</a:t>
                      </a:r>
                      <a:endParaRPr lang="en-US" sz="2800" b="0"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ctr" fontAlgn="b"/>
                      <a:r>
                        <a:rPr lang="en-US" sz="2800" b="0" i="0" u="none" strike="noStrike" dirty="0">
                          <a:solidFill>
                            <a:srgbClr val="000000"/>
                          </a:solidFill>
                          <a:effectLst/>
                          <a:latin typeface="Calibri" panose="020F0502020204030204" pitchFamily="34" charset="0"/>
                        </a:rPr>
                        <a:t>M</a:t>
                      </a:r>
                    </a:p>
                  </a:txBody>
                  <a:tcPr marL="9525" marR="9525" marT="9525" marB="0" anchor="b">
                    <a:solidFill>
                      <a:schemeClr val="accent6">
                        <a:lumMod val="20000"/>
                        <a:lumOff val="80000"/>
                      </a:schemeClr>
                    </a:solidFill>
                  </a:tcPr>
                </a:tc>
                <a:tc>
                  <a:txBody>
                    <a:bodyPr/>
                    <a:lstStyle/>
                    <a:p>
                      <a:pPr algn="ctr" fontAlgn="b"/>
                      <a:r>
                        <a:rPr lang="en-US" sz="2800" u="none" strike="noStrike" dirty="0">
                          <a:effectLst/>
                        </a:rPr>
                        <a:t>WB</a:t>
                      </a:r>
                      <a:endParaRPr lang="en-US" sz="2800" b="0"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ctr" fontAlgn="b"/>
                      <a:r>
                        <a:rPr lang="en-US" sz="2800" u="none" strike="noStrike" dirty="0">
                          <a:effectLst/>
                        </a:rPr>
                        <a:t>IND153</a:t>
                      </a:r>
                      <a:endParaRPr lang="en-US" sz="2800" b="0"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ctr" fontAlgn="b"/>
                      <a:r>
                        <a:rPr lang="en-US" sz="2800" u="none" strike="noStrike" dirty="0">
                          <a:effectLst/>
                        </a:rPr>
                        <a:t>6141</a:t>
                      </a:r>
                      <a:endParaRPr lang="en-US" sz="2800" b="0"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extLst>
                  <a:ext uri="{0D108BD9-81ED-4DB2-BD59-A6C34878D82A}">
                    <a16:rowId xmlns:a16="http://schemas.microsoft.com/office/drawing/2014/main" val="2933418002"/>
                  </a:ext>
                </a:extLst>
              </a:tr>
            </a:tbl>
          </a:graphicData>
        </a:graphic>
      </p:graphicFrame>
      <p:sp>
        <p:nvSpPr>
          <p:cNvPr id="4" name="Slide Number Placeholder 3">
            <a:extLst>
              <a:ext uri="{FF2B5EF4-FFF2-40B4-BE49-F238E27FC236}">
                <a16:creationId xmlns:a16="http://schemas.microsoft.com/office/drawing/2014/main" id="{FB92825C-7F6D-EA32-AD5B-E1DB8E2C557A}"/>
              </a:ext>
            </a:extLst>
          </p:cNvPr>
          <p:cNvSpPr>
            <a:spLocks noGrp="1"/>
          </p:cNvSpPr>
          <p:nvPr>
            <p:ph type="sldNum" sz="quarter" idx="12"/>
          </p:nvPr>
        </p:nvSpPr>
        <p:spPr/>
        <p:txBody>
          <a:bodyPr/>
          <a:lstStyle/>
          <a:p>
            <a:fld id="{9E969584-4773-A84E-8391-EEC4BE76D611}" type="slidenum">
              <a:rPr lang="en-US" smtClean="0"/>
              <a:t>13</a:t>
            </a:fld>
            <a:endParaRPr lang="en-US"/>
          </a:p>
        </p:txBody>
      </p:sp>
      <p:sp>
        <p:nvSpPr>
          <p:cNvPr id="6" name="TextBox 5">
            <a:extLst>
              <a:ext uri="{FF2B5EF4-FFF2-40B4-BE49-F238E27FC236}">
                <a16:creationId xmlns:a16="http://schemas.microsoft.com/office/drawing/2014/main" id="{1F101DF5-088F-3DF5-210C-EEFB0B25601F}"/>
              </a:ext>
            </a:extLst>
          </p:cNvPr>
          <p:cNvSpPr txBox="1"/>
          <p:nvPr/>
        </p:nvSpPr>
        <p:spPr>
          <a:xfrm>
            <a:off x="6908324" y="1100311"/>
            <a:ext cx="4555795" cy="954107"/>
          </a:xfrm>
          <a:prstGeom prst="rect">
            <a:avLst/>
          </a:prstGeom>
          <a:noFill/>
        </p:spPr>
        <p:txBody>
          <a:bodyPr wrap="square" rtlCol="0">
            <a:spAutoFit/>
          </a:bodyPr>
          <a:lstStyle/>
          <a:p>
            <a:r>
              <a:rPr lang="en-US" sz="2800" dirty="0"/>
              <a:t>Select candidates with most votes to represent their list.</a:t>
            </a:r>
          </a:p>
        </p:txBody>
      </p:sp>
      <p:graphicFrame>
        <p:nvGraphicFramePr>
          <p:cNvPr id="7" name="Table 6">
            <a:extLst>
              <a:ext uri="{FF2B5EF4-FFF2-40B4-BE49-F238E27FC236}">
                <a16:creationId xmlns:a16="http://schemas.microsoft.com/office/drawing/2014/main" id="{6E9631FC-AD50-7BED-E281-5136945DF588}"/>
              </a:ext>
            </a:extLst>
          </p:cNvPr>
          <p:cNvGraphicFramePr>
            <a:graphicFrameLocks noGrp="1"/>
          </p:cNvGraphicFramePr>
          <p:nvPr>
            <p:extLst>
              <p:ext uri="{D42A27DB-BD31-4B8C-83A1-F6EECF244321}">
                <p14:modId xmlns:p14="http://schemas.microsoft.com/office/powerpoint/2010/main" val="3779298944"/>
              </p:ext>
            </p:extLst>
          </p:nvPr>
        </p:nvGraphicFramePr>
        <p:xfrm>
          <a:off x="7053289" y="2054418"/>
          <a:ext cx="2132932" cy="3002280"/>
        </p:xfrm>
        <a:graphic>
          <a:graphicData uri="http://schemas.openxmlformats.org/drawingml/2006/table">
            <a:tbl>
              <a:tblPr>
                <a:tableStyleId>{5C22544A-7EE6-4342-B048-85BDC9FD1C3A}</a:tableStyleId>
              </a:tblPr>
              <a:tblGrid>
                <a:gridCol w="690349">
                  <a:extLst>
                    <a:ext uri="{9D8B030D-6E8A-4147-A177-3AD203B41FA5}">
                      <a16:colId xmlns:a16="http://schemas.microsoft.com/office/drawing/2014/main" val="357555700"/>
                    </a:ext>
                  </a:extLst>
                </a:gridCol>
                <a:gridCol w="1442583">
                  <a:extLst>
                    <a:ext uri="{9D8B030D-6E8A-4147-A177-3AD203B41FA5}">
                      <a16:colId xmlns:a16="http://schemas.microsoft.com/office/drawing/2014/main" val="307842907"/>
                    </a:ext>
                  </a:extLst>
                </a:gridCol>
              </a:tblGrid>
              <a:tr h="190500">
                <a:tc>
                  <a:txBody>
                    <a:bodyPr/>
                    <a:lstStyle/>
                    <a:p>
                      <a:pPr algn="l" fontAlgn="b"/>
                      <a:r>
                        <a:rPr lang="en-US" sz="2400" u="none" strike="noStrike" dirty="0">
                          <a:effectLst/>
                        </a:rPr>
                        <a:t>Lista</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Seats Won</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35793759"/>
                  </a:ext>
                </a:extLst>
              </a:tr>
              <a:tr h="190500">
                <a:tc>
                  <a:txBody>
                    <a:bodyPr/>
                    <a:lstStyle/>
                    <a:p>
                      <a:pPr algn="l" fontAlgn="b"/>
                      <a:r>
                        <a:rPr lang="en-US" sz="2400" u="none" strike="noStrike" dirty="0">
                          <a:effectLst/>
                        </a:rPr>
                        <a:t>WD</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b="0" u="none" strike="noStrike" dirty="0">
                          <a:effectLst/>
                        </a:rPr>
                        <a:t>2</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0504177"/>
                  </a:ext>
                </a:extLst>
              </a:tr>
              <a:tr h="190500">
                <a:tc>
                  <a:txBody>
                    <a:bodyPr/>
                    <a:lstStyle/>
                    <a:p>
                      <a:pPr algn="l" fontAlgn="b"/>
                      <a:r>
                        <a:rPr lang="en-US" sz="2400" u="none" strike="noStrike" dirty="0">
                          <a:effectLst/>
                        </a:rPr>
                        <a:t>YQ</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3275733971"/>
                  </a:ext>
                </a:extLst>
              </a:tr>
              <a:tr h="190500">
                <a:tc>
                  <a:txBody>
                    <a:bodyPr/>
                    <a:lstStyle/>
                    <a:p>
                      <a:pPr algn="l" fontAlgn="b"/>
                      <a:r>
                        <a:rPr lang="en-US" sz="2400" u="none" strike="noStrike" dirty="0">
                          <a:effectLst/>
                        </a:rPr>
                        <a:t>YB</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436680050"/>
                  </a:ext>
                </a:extLst>
              </a:tr>
              <a:tr h="190500">
                <a:tc>
                  <a:txBody>
                    <a:bodyPr/>
                    <a:lstStyle/>
                    <a:p>
                      <a:pPr algn="l" fontAlgn="b"/>
                      <a:r>
                        <a:rPr lang="en-US" sz="2400" u="none" strike="noStrike" dirty="0">
                          <a:effectLst/>
                        </a:rPr>
                        <a:t>XP</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4173674689"/>
                  </a:ext>
                </a:extLst>
              </a:tr>
              <a:tr h="190500">
                <a:tc>
                  <a:txBody>
                    <a:bodyPr/>
                    <a:lstStyle/>
                    <a:p>
                      <a:pPr algn="l" fontAlgn="b"/>
                      <a:r>
                        <a:rPr lang="en-US" sz="2400" u="none" strike="noStrike" dirty="0">
                          <a:effectLst/>
                        </a:rPr>
                        <a:t>WB</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1977178491"/>
                  </a:ext>
                </a:extLst>
              </a:tr>
              <a:tr h="190500">
                <a:tc>
                  <a:txBody>
                    <a:bodyPr/>
                    <a:lstStyle/>
                    <a:p>
                      <a:pPr algn="l" fontAlgn="b"/>
                      <a:r>
                        <a:rPr lang="en-US" sz="2400" u="none" strike="noStrike" dirty="0">
                          <a:effectLst/>
                        </a:rPr>
                        <a:t>WI</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0</a:t>
                      </a:r>
                    </a:p>
                  </a:txBody>
                  <a:tcPr marL="9525" marR="9525" marT="9525" marB="0" anchor="b"/>
                </a:tc>
                <a:extLst>
                  <a:ext uri="{0D108BD9-81ED-4DB2-BD59-A6C34878D82A}">
                    <a16:rowId xmlns:a16="http://schemas.microsoft.com/office/drawing/2014/main" val="1446394329"/>
                  </a:ext>
                </a:extLst>
              </a:tr>
              <a:tr h="190500">
                <a:tc>
                  <a:txBody>
                    <a:bodyPr/>
                    <a:lstStyle/>
                    <a:p>
                      <a:pPr algn="l" fontAlgn="b"/>
                      <a:r>
                        <a:rPr lang="en-US" sz="2400" u="none" strike="noStrike" dirty="0">
                          <a:effectLst/>
                        </a:rPr>
                        <a:t>XA</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0</a:t>
                      </a:r>
                    </a:p>
                  </a:txBody>
                  <a:tcPr marL="9525" marR="9525" marT="9525" marB="0" anchor="b"/>
                </a:tc>
                <a:extLst>
                  <a:ext uri="{0D108BD9-81ED-4DB2-BD59-A6C34878D82A}">
                    <a16:rowId xmlns:a16="http://schemas.microsoft.com/office/drawing/2014/main" val="3263795213"/>
                  </a:ext>
                </a:extLst>
              </a:tr>
            </a:tbl>
          </a:graphicData>
        </a:graphic>
      </p:graphicFrame>
      <p:sp>
        <p:nvSpPr>
          <p:cNvPr id="8" name="TextBox 7">
            <a:extLst>
              <a:ext uri="{FF2B5EF4-FFF2-40B4-BE49-F238E27FC236}">
                <a16:creationId xmlns:a16="http://schemas.microsoft.com/office/drawing/2014/main" id="{4F40FF15-D8BE-0A4E-07DC-294C187F2DF6}"/>
              </a:ext>
            </a:extLst>
          </p:cNvPr>
          <p:cNvSpPr txBox="1"/>
          <p:nvPr/>
        </p:nvSpPr>
        <p:spPr>
          <a:xfrm>
            <a:off x="6908324" y="5153917"/>
            <a:ext cx="5283676" cy="1384995"/>
          </a:xfrm>
          <a:prstGeom prst="rect">
            <a:avLst/>
          </a:prstGeom>
          <a:noFill/>
        </p:spPr>
        <p:txBody>
          <a:bodyPr wrap="square" rtlCol="0">
            <a:spAutoFit/>
          </a:bodyPr>
          <a:lstStyle/>
          <a:p>
            <a:r>
              <a:rPr lang="en-US" sz="2800" dirty="0"/>
              <a:t>If tentative winners are gender balanced (difference in men and women is at most 1), we are done!</a:t>
            </a:r>
          </a:p>
        </p:txBody>
      </p:sp>
    </p:spTree>
    <p:extLst>
      <p:ext uri="{BB962C8B-B14F-4D97-AF65-F5344CB8AC3E}">
        <p14:creationId xmlns:p14="http://schemas.microsoft.com/office/powerpoint/2010/main" val="2390352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0C615-6407-C45B-4E85-64D6B9FA16D1}"/>
              </a:ext>
            </a:extLst>
          </p:cNvPr>
          <p:cNvSpPr>
            <a:spLocks noGrp="1"/>
          </p:cNvSpPr>
          <p:nvPr>
            <p:ph type="title"/>
          </p:nvPr>
        </p:nvSpPr>
        <p:spPr>
          <a:xfrm>
            <a:off x="128516" y="782075"/>
            <a:ext cx="4532453" cy="1325563"/>
          </a:xfrm>
        </p:spPr>
        <p:txBody>
          <a:bodyPr>
            <a:normAutofit/>
          </a:bodyPr>
          <a:lstStyle/>
          <a:p>
            <a:r>
              <a:rPr lang="en-US" sz="3600" dirty="0"/>
              <a:t>Step 1: Determine </a:t>
            </a:r>
            <a:br>
              <a:rPr lang="en-US" sz="3600" dirty="0"/>
            </a:br>
            <a:r>
              <a:rPr lang="en-US" sz="3600" dirty="0"/>
              <a:t>Votes For Each List</a:t>
            </a:r>
          </a:p>
        </p:txBody>
      </p:sp>
      <p:sp>
        <p:nvSpPr>
          <p:cNvPr id="4" name="Slide Number Placeholder 3">
            <a:extLst>
              <a:ext uri="{FF2B5EF4-FFF2-40B4-BE49-F238E27FC236}">
                <a16:creationId xmlns:a16="http://schemas.microsoft.com/office/drawing/2014/main" id="{676F4C27-258B-7EBA-0B5E-15AC6EAFC755}"/>
              </a:ext>
            </a:extLst>
          </p:cNvPr>
          <p:cNvSpPr>
            <a:spLocks noGrp="1"/>
          </p:cNvSpPr>
          <p:nvPr>
            <p:ph type="sldNum" sz="quarter" idx="12"/>
          </p:nvPr>
        </p:nvSpPr>
        <p:spPr/>
        <p:txBody>
          <a:bodyPr/>
          <a:lstStyle/>
          <a:p>
            <a:fld id="{9E969584-4773-A84E-8391-EEC4BE76D611}" type="slidenum">
              <a:rPr lang="en-US" smtClean="0"/>
              <a:t>14</a:t>
            </a:fld>
            <a:endParaRPr lang="en-US"/>
          </a:p>
        </p:txBody>
      </p:sp>
      <p:graphicFrame>
        <p:nvGraphicFramePr>
          <p:cNvPr id="6" name="Table 5">
            <a:extLst>
              <a:ext uri="{FF2B5EF4-FFF2-40B4-BE49-F238E27FC236}">
                <a16:creationId xmlns:a16="http://schemas.microsoft.com/office/drawing/2014/main" id="{BD8AB270-824B-2D33-B7AD-EEBE49FE1117}"/>
              </a:ext>
            </a:extLst>
          </p:cNvPr>
          <p:cNvGraphicFramePr>
            <a:graphicFrameLocks noGrp="1"/>
          </p:cNvGraphicFramePr>
          <p:nvPr>
            <p:extLst>
              <p:ext uri="{D42A27DB-BD31-4B8C-83A1-F6EECF244321}">
                <p14:modId xmlns:p14="http://schemas.microsoft.com/office/powerpoint/2010/main" val="2198044413"/>
              </p:ext>
            </p:extLst>
          </p:nvPr>
        </p:nvGraphicFramePr>
        <p:xfrm>
          <a:off x="838200" y="2107638"/>
          <a:ext cx="2103120" cy="4631055"/>
        </p:xfrm>
        <a:graphic>
          <a:graphicData uri="http://schemas.openxmlformats.org/drawingml/2006/table">
            <a:tbl>
              <a:tblPr>
                <a:tableStyleId>{5C22544A-7EE6-4342-B048-85BDC9FD1C3A}</a:tableStyleId>
              </a:tblPr>
              <a:tblGrid>
                <a:gridCol w="1051560">
                  <a:extLst>
                    <a:ext uri="{9D8B030D-6E8A-4147-A177-3AD203B41FA5}">
                      <a16:colId xmlns:a16="http://schemas.microsoft.com/office/drawing/2014/main" val="2749713548"/>
                    </a:ext>
                  </a:extLst>
                </a:gridCol>
                <a:gridCol w="1051560">
                  <a:extLst>
                    <a:ext uri="{9D8B030D-6E8A-4147-A177-3AD203B41FA5}">
                      <a16:colId xmlns:a16="http://schemas.microsoft.com/office/drawing/2014/main" val="3700688251"/>
                    </a:ext>
                  </a:extLst>
                </a:gridCol>
              </a:tblGrid>
              <a:tr h="311959">
                <a:tc>
                  <a:txBody>
                    <a:bodyPr/>
                    <a:lstStyle/>
                    <a:p>
                      <a:pPr algn="l" fontAlgn="b"/>
                      <a:r>
                        <a:rPr lang="en-US" sz="2700" b="0" i="0" u="none" strike="noStrike" dirty="0">
                          <a:solidFill>
                            <a:srgbClr val="000000"/>
                          </a:solidFill>
                          <a:effectLst/>
                          <a:latin typeface="Calibri" panose="020F0502020204030204" pitchFamily="34" charset="0"/>
                        </a:rPr>
                        <a:t>Lista</a:t>
                      </a:r>
                    </a:p>
                  </a:txBody>
                  <a:tcPr marL="9525" marR="9525" marT="9525" marB="0" anchor="b"/>
                </a:tc>
                <a:tc>
                  <a:txBody>
                    <a:bodyPr/>
                    <a:lstStyle/>
                    <a:p>
                      <a:pPr algn="r" fontAlgn="b"/>
                      <a:r>
                        <a:rPr lang="en-US" sz="2700" b="0" i="0" u="none" strike="noStrike" dirty="0" err="1">
                          <a:solidFill>
                            <a:srgbClr val="000000"/>
                          </a:solidFill>
                          <a:effectLst/>
                          <a:latin typeface="Calibri" panose="020F0502020204030204" pitchFamily="34" charset="0"/>
                        </a:rPr>
                        <a:t>Votos</a:t>
                      </a:r>
                      <a:endParaRPr lang="en-US" sz="27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74757646"/>
                  </a:ext>
                </a:extLst>
              </a:tr>
              <a:tr h="311959">
                <a:tc>
                  <a:txBody>
                    <a:bodyPr/>
                    <a:lstStyle/>
                    <a:p>
                      <a:pPr algn="l" fontAlgn="b"/>
                      <a:r>
                        <a:rPr lang="en-US" sz="2700" u="none" strike="noStrike">
                          <a:effectLst/>
                        </a:rPr>
                        <a:t>ZZ</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700" u="none" strike="noStrike" dirty="0">
                          <a:effectLst/>
                        </a:rPr>
                        <a:t>31466</a:t>
                      </a:r>
                      <a:endParaRPr lang="en-US" sz="27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14347890"/>
                  </a:ext>
                </a:extLst>
              </a:tr>
              <a:tr h="311959">
                <a:tc>
                  <a:txBody>
                    <a:bodyPr/>
                    <a:lstStyle/>
                    <a:p>
                      <a:pPr algn="l" fontAlgn="b"/>
                      <a:r>
                        <a:rPr lang="en-US" sz="2700" u="none" strike="noStrike" dirty="0">
                          <a:effectLst/>
                        </a:rPr>
                        <a:t>ZN</a:t>
                      </a:r>
                      <a:endParaRPr lang="en-US" sz="27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700" u="none" strike="noStrike" dirty="0">
                          <a:effectLst/>
                        </a:rPr>
                        <a:t>25993</a:t>
                      </a:r>
                      <a:endParaRPr lang="en-US" sz="27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48582030"/>
                  </a:ext>
                </a:extLst>
              </a:tr>
              <a:tr h="311959">
                <a:tc>
                  <a:txBody>
                    <a:bodyPr/>
                    <a:lstStyle/>
                    <a:p>
                      <a:pPr algn="l" fontAlgn="b"/>
                      <a:r>
                        <a:rPr lang="en-US" sz="2700" u="none" strike="noStrike">
                          <a:effectLst/>
                        </a:rPr>
                        <a:t>YQ</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700" u="none" strike="noStrike">
                          <a:effectLst/>
                        </a:rPr>
                        <a:t>22924</a:t>
                      </a:r>
                      <a:endParaRPr lang="en-US" sz="27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73710195"/>
                  </a:ext>
                </a:extLst>
              </a:tr>
              <a:tr h="311959">
                <a:tc>
                  <a:txBody>
                    <a:bodyPr/>
                    <a:lstStyle/>
                    <a:p>
                      <a:pPr algn="l" fontAlgn="b"/>
                      <a:r>
                        <a:rPr lang="en-US" sz="2700" u="none" strike="noStrike">
                          <a:effectLst/>
                        </a:rPr>
                        <a:t>XP</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700" u="none" strike="noStrike">
                          <a:effectLst/>
                        </a:rPr>
                        <a:t>21247</a:t>
                      </a:r>
                      <a:endParaRPr lang="en-US" sz="27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60847654"/>
                  </a:ext>
                </a:extLst>
              </a:tr>
              <a:tr h="311959">
                <a:tc>
                  <a:txBody>
                    <a:bodyPr/>
                    <a:lstStyle/>
                    <a:p>
                      <a:pPr algn="l" fontAlgn="b"/>
                      <a:r>
                        <a:rPr lang="en-US" sz="2700" u="none" strike="noStrike">
                          <a:effectLst/>
                        </a:rPr>
                        <a:t>YB</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700" u="none" strike="noStrike">
                          <a:effectLst/>
                        </a:rPr>
                        <a:t>14845</a:t>
                      </a:r>
                      <a:endParaRPr lang="en-US" sz="27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9485126"/>
                  </a:ext>
                </a:extLst>
              </a:tr>
              <a:tr h="311959">
                <a:tc>
                  <a:txBody>
                    <a:bodyPr/>
                    <a:lstStyle/>
                    <a:p>
                      <a:pPr algn="l" fontAlgn="b"/>
                      <a:r>
                        <a:rPr lang="en-US" sz="2700" u="none" strike="noStrike">
                          <a:effectLst/>
                        </a:rPr>
                        <a:t>L</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700" u="none" strike="noStrike">
                          <a:effectLst/>
                        </a:rPr>
                        <a:t>13161</a:t>
                      </a:r>
                      <a:endParaRPr lang="en-US" sz="27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48596127"/>
                  </a:ext>
                </a:extLst>
              </a:tr>
              <a:tr h="311959">
                <a:tc>
                  <a:txBody>
                    <a:bodyPr/>
                    <a:lstStyle/>
                    <a:p>
                      <a:pPr algn="l" fontAlgn="b"/>
                      <a:r>
                        <a:rPr lang="en-US" sz="2700" u="none" strike="noStrike">
                          <a:effectLst/>
                        </a:rPr>
                        <a:t>ZR</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700" u="none" strike="noStrike">
                          <a:effectLst/>
                        </a:rPr>
                        <a:t>10651</a:t>
                      </a:r>
                      <a:endParaRPr lang="en-US" sz="27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95560634"/>
                  </a:ext>
                </a:extLst>
              </a:tr>
              <a:tr h="311959">
                <a:tc>
                  <a:txBody>
                    <a:bodyPr/>
                    <a:lstStyle/>
                    <a:p>
                      <a:pPr algn="l" fontAlgn="b"/>
                      <a:r>
                        <a:rPr lang="en-US" sz="2700" u="none" strike="noStrike">
                          <a:effectLst/>
                        </a:rPr>
                        <a:t>ID123</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700" u="none" strike="noStrike">
                          <a:effectLst/>
                        </a:rPr>
                        <a:t>7745</a:t>
                      </a:r>
                      <a:endParaRPr lang="en-US" sz="27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63966877"/>
                  </a:ext>
                </a:extLst>
              </a:tr>
              <a:tr h="311959">
                <a:tc>
                  <a:txBody>
                    <a:bodyPr/>
                    <a:lstStyle/>
                    <a:p>
                      <a:pPr algn="l" fontAlgn="b"/>
                      <a:r>
                        <a:rPr lang="en-US" sz="2700" u="none" strike="noStrike">
                          <a:effectLst/>
                        </a:rPr>
                        <a:t>ID122</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700" u="none" strike="noStrike">
                          <a:effectLst/>
                        </a:rPr>
                        <a:t>4476</a:t>
                      </a:r>
                      <a:endParaRPr lang="en-US" sz="27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58969805"/>
                  </a:ext>
                </a:extLst>
              </a:tr>
              <a:tr h="311959">
                <a:tc>
                  <a:txBody>
                    <a:bodyPr/>
                    <a:lstStyle/>
                    <a:p>
                      <a:pPr algn="l" fontAlgn="b"/>
                      <a:r>
                        <a:rPr lang="en-US" sz="2700" u="none" strike="noStrike">
                          <a:effectLst/>
                        </a:rPr>
                        <a:t>ID121</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700" u="none" strike="noStrike" dirty="0">
                          <a:effectLst/>
                        </a:rPr>
                        <a:t>2782</a:t>
                      </a:r>
                      <a:endParaRPr lang="en-US" sz="27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00492549"/>
                  </a:ext>
                </a:extLst>
              </a:tr>
            </a:tbl>
          </a:graphicData>
        </a:graphic>
      </p:graphicFrame>
      <p:sp>
        <p:nvSpPr>
          <p:cNvPr id="7" name="TextBox 6">
            <a:extLst>
              <a:ext uri="{FF2B5EF4-FFF2-40B4-BE49-F238E27FC236}">
                <a16:creationId xmlns:a16="http://schemas.microsoft.com/office/drawing/2014/main" id="{3DA56432-BA32-2505-4DF3-0E56DF823265}"/>
              </a:ext>
            </a:extLst>
          </p:cNvPr>
          <p:cNvSpPr txBox="1"/>
          <p:nvPr/>
        </p:nvSpPr>
        <p:spPr>
          <a:xfrm>
            <a:off x="4094327" y="2063310"/>
            <a:ext cx="7688963" cy="523220"/>
          </a:xfrm>
          <a:prstGeom prst="rect">
            <a:avLst/>
          </a:prstGeom>
          <a:solidFill>
            <a:schemeClr val="accent4"/>
          </a:solidFill>
        </p:spPr>
        <p:txBody>
          <a:bodyPr wrap="square">
            <a:spAutoFit/>
          </a:bodyPr>
          <a:lstStyle/>
          <a:p>
            <a:r>
              <a:rPr lang="en-US" sz="2800" dirty="0"/>
              <a:t>District 3 has 4 seats. How many go to each list?</a:t>
            </a:r>
          </a:p>
        </p:txBody>
      </p:sp>
      <p:sp>
        <p:nvSpPr>
          <p:cNvPr id="11" name="Title 1">
            <a:extLst>
              <a:ext uri="{FF2B5EF4-FFF2-40B4-BE49-F238E27FC236}">
                <a16:creationId xmlns:a16="http://schemas.microsoft.com/office/drawing/2014/main" id="{35AE0377-F46D-0000-AF7B-8691DFBDDA8A}"/>
              </a:ext>
            </a:extLst>
          </p:cNvPr>
          <p:cNvSpPr txBox="1">
            <a:spLocks/>
          </p:cNvSpPr>
          <p:nvPr/>
        </p:nvSpPr>
        <p:spPr>
          <a:xfrm>
            <a:off x="4094328" y="782075"/>
            <a:ext cx="8097672" cy="1325563"/>
          </a:xfrm>
          <a:prstGeom prst="rect">
            <a:avLst/>
          </a:prstGeom>
        </p:spPr>
        <p:txBody>
          <a:bodyPr vert="horz" lIns="91440" tIns="45720" rIns="91440" bIns="45720" rtlCol="0" anchor="ctr">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Step 2: Determine # Representatives for Each List using Jefferson </a:t>
            </a:r>
            <a:r>
              <a:rPr lang="en-US" dirty="0" err="1"/>
              <a:t>D’Hondt</a:t>
            </a:r>
            <a:r>
              <a:rPr lang="en-US" dirty="0"/>
              <a:t> Method</a:t>
            </a:r>
          </a:p>
        </p:txBody>
      </p:sp>
      <p:sp>
        <p:nvSpPr>
          <p:cNvPr id="13" name="TextBox 12">
            <a:extLst>
              <a:ext uri="{FF2B5EF4-FFF2-40B4-BE49-F238E27FC236}">
                <a16:creationId xmlns:a16="http://schemas.microsoft.com/office/drawing/2014/main" id="{E9603812-2D68-D5BE-72A8-5E557B6C25C4}"/>
              </a:ext>
            </a:extLst>
          </p:cNvPr>
          <p:cNvSpPr txBox="1"/>
          <p:nvPr/>
        </p:nvSpPr>
        <p:spPr>
          <a:xfrm>
            <a:off x="4094327" y="6114602"/>
            <a:ext cx="5777037" cy="523220"/>
          </a:xfrm>
          <a:prstGeom prst="rect">
            <a:avLst/>
          </a:prstGeom>
          <a:noFill/>
        </p:spPr>
        <p:txBody>
          <a:bodyPr wrap="square">
            <a:spAutoFit/>
          </a:bodyPr>
          <a:lstStyle/>
          <a:p>
            <a:r>
              <a:rPr lang="en-US" sz="2800" dirty="0">
                <a:solidFill>
                  <a:schemeClr val="accent6"/>
                </a:solidFill>
              </a:rPr>
              <a:t>Answer: 1 seat each to ZZ, ZN, YQ, XP.</a:t>
            </a:r>
          </a:p>
        </p:txBody>
      </p:sp>
      <p:sp>
        <p:nvSpPr>
          <p:cNvPr id="14" name="Title 1">
            <a:extLst>
              <a:ext uri="{FF2B5EF4-FFF2-40B4-BE49-F238E27FC236}">
                <a16:creationId xmlns:a16="http://schemas.microsoft.com/office/drawing/2014/main" id="{41D704C8-F58B-495A-05B6-05225164C160}"/>
              </a:ext>
            </a:extLst>
          </p:cNvPr>
          <p:cNvSpPr txBox="1">
            <a:spLocks/>
          </p:cNvSpPr>
          <p:nvPr/>
        </p:nvSpPr>
        <p:spPr>
          <a:xfrm>
            <a:off x="128516" y="-1808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Practice: Data from District 3</a:t>
            </a:r>
          </a:p>
        </p:txBody>
      </p:sp>
    </p:spTree>
    <p:extLst>
      <p:ext uri="{BB962C8B-B14F-4D97-AF65-F5344CB8AC3E}">
        <p14:creationId xmlns:p14="http://schemas.microsoft.com/office/powerpoint/2010/main" val="1093736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0C615-6407-C45B-4E85-64D6B9FA16D1}"/>
              </a:ext>
            </a:extLst>
          </p:cNvPr>
          <p:cNvSpPr>
            <a:spLocks noGrp="1"/>
          </p:cNvSpPr>
          <p:nvPr>
            <p:ph type="title"/>
          </p:nvPr>
        </p:nvSpPr>
        <p:spPr>
          <a:xfrm>
            <a:off x="838200" y="103930"/>
            <a:ext cx="5983149" cy="1325563"/>
          </a:xfrm>
        </p:spPr>
        <p:txBody>
          <a:bodyPr>
            <a:normAutofit/>
          </a:bodyPr>
          <a:lstStyle/>
          <a:p>
            <a:r>
              <a:rPr lang="en-US" dirty="0"/>
              <a:t>Step 3: Determine </a:t>
            </a:r>
            <a:br>
              <a:rPr lang="en-US" dirty="0"/>
            </a:br>
            <a:r>
              <a:rPr lang="en-US" dirty="0"/>
              <a:t>Tentative Winners</a:t>
            </a:r>
          </a:p>
        </p:txBody>
      </p:sp>
      <p:graphicFrame>
        <p:nvGraphicFramePr>
          <p:cNvPr id="5" name="Content Placeholder 4">
            <a:extLst>
              <a:ext uri="{FF2B5EF4-FFF2-40B4-BE49-F238E27FC236}">
                <a16:creationId xmlns:a16="http://schemas.microsoft.com/office/drawing/2014/main" id="{6071BAA9-8CAA-6254-B79A-3300898A4F16}"/>
              </a:ext>
            </a:extLst>
          </p:cNvPr>
          <p:cNvGraphicFramePr>
            <a:graphicFrameLocks noGrp="1"/>
          </p:cNvGraphicFramePr>
          <p:nvPr>
            <p:ph idx="1"/>
          </p:nvPr>
        </p:nvGraphicFramePr>
        <p:xfrm>
          <a:off x="7083348" y="60960"/>
          <a:ext cx="4754965" cy="6736080"/>
        </p:xfrm>
        <a:graphic>
          <a:graphicData uri="http://schemas.openxmlformats.org/drawingml/2006/table">
            <a:tbl>
              <a:tblPr>
                <a:tableStyleId>{5C22544A-7EE6-4342-B048-85BDC9FD1C3A}</a:tableStyleId>
              </a:tblPr>
              <a:tblGrid>
                <a:gridCol w="622804">
                  <a:extLst>
                    <a:ext uri="{9D8B030D-6E8A-4147-A177-3AD203B41FA5}">
                      <a16:colId xmlns:a16="http://schemas.microsoft.com/office/drawing/2014/main" val="4004011549"/>
                    </a:ext>
                  </a:extLst>
                </a:gridCol>
                <a:gridCol w="1157468">
                  <a:extLst>
                    <a:ext uri="{9D8B030D-6E8A-4147-A177-3AD203B41FA5}">
                      <a16:colId xmlns:a16="http://schemas.microsoft.com/office/drawing/2014/main" val="2003248101"/>
                    </a:ext>
                  </a:extLst>
                </a:gridCol>
                <a:gridCol w="925975">
                  <a:extLst>
                    <a:ext uri="{9D8B030D-6E8A-4147-A177-3AD203B41FA5}">
                      <a16:colId xmlns:a16="http://schemas.microsoft.com/office/drawing/2014/main" val="1784235256"/>
                    </a:ext>
                  </a:extLst>
                </a:gridCol>
                <a:gridCol w="1097725">
                  <a:extLst>
                    <a:ext uri="{9D8B030D-6E8A-4147-A177-3AD203B41FA5}">
                      <a16:colId xmlns:a16="http://schemas.microsoft.com/office/drawing/2014/main" val="1364939150"/>
                    </a:ext>
                  </a:extLst>
                </a:gridCol>
                <a:gridCol w="950993">
                  <a:extLst>
                    <a:ext uri="{9D8B030D-6E8A-4147-A177-3AD203B41FA5}">
                      <a16:colId xmlns:a16="http://schemas.microsoft.com/office/drawing/2014/main" val="2521769014"/>
                    </a:ext>
                  </a:extLst>
                </a:gridCol>
              </a:tblGrid>
              <a:tr h="203200">
                <a:tc>
                  <a:txBody>
                    <a:bodyPr/>
                    <a:lstStyle/>
                    <a:p>
                      <a:pPr algn="l" fontAlgn="b"/>
                      <a:r>
                        <a:rPr lang="en-US" sz="2700" u="none" strike="noStrike" dirty="0">
                          <a:effectLst/>
                        </a:rPr>
                        <a:t>ID</a:t>
                      </a:r>
                      <a:endParaRPr lang="en-US" sz="2700" b="0" i="0" u="none" strike="noStrike" dirty="0">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ctr" fontAlgn="b"/>
                      <a:r>
                        <a:rPr lang="en-US" sz="2700" u="none" strike="noStrike" dirty="0" err="1">
                          <a:effectLst/>
                        </a:rPr>
                        <a:t>Genero</a:t>
                      </a:r>
                      <a:endParaRPr lang="en-US" sz="2700" b="0" i="0" u="none" strike="noStrike" dirty="0">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l" fontAlgn="b"/>
                      <a:r>
                        <a:rPr lang="en-US" sz="2700" u="none" strike="noStrike" dirty="0">
                          <a:effectLst/>
                        </a:rPr>
                        <a:t>Lista</a:t>
                      </a:r>
                      <a:endParaRPr lang="en-US" sz="2700" b="0" i="0" u="none" strike="noStrike" dirty="0">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l" fontAlgn="b"/>
                      <a:r>
                        <a:rPr lang="en-US" sz="2700" u="none" strike="noStrike">
                          <a:effectLst/>
                        </a:rPr>
                        <a:t>Partido</a:t>
                      </a:r>
                      <a:endParaRPr lang="en-US" sz="2700" b="0" i="0" u="none" strike="noStrike">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l" fontAlgn="b"/>
                      <a:r>
                        <a:rPr lang="en-US" sz="2700" u="none" strike="noStrike">
                          <a:effectLst/>
                        </a:rPr>
                        <a:t>Votos</a:t>
                      </a:r>
                      <a:endParaRPr lang="en-US" sz="2700" b="0" i="0" u="none" strike="noStrike">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extLst>
                  <a:ext uri="{0D108BD9-81ED-4DB2-BD59-A6C34878D82A}">
                    <a16:rowId xmlns:a16="http://schemas.microsoft.com/office/drawing/2014/main" val="678528115"/>
                  </a:ext>
                </a:extLst>
              </a:tr>
              <a:tr h="203200">
                <a:tc>
                  <a:txBody>
                    <a:bodyPr/>
                    <a:lstStyle/>
                    <a:p>
                      <a:pPr algn="l" fontAlgn="b"/>
                      <a:r>
                        <a:rPr lang="en-US" sz="2700" u="none" strike="noStrike" dirty="0">
                          <a:effectLst/>
                        </a:rPr>
                        <a:t>115</a:t>
                      </a:r>
                      <a:endParaRPr lang="en-US" sz="2700" b="0" i="0" u="none" strike="noStrike" dirty="0">
                        <a:solidFill>
                          <a:srgbClr val="000000"/>
                        </a:solidFill>
                        <a:effectLst/>
                        <a:latin typeface="Calibri" panose="020F0502020204030204" pitchFamily="34" charset="0"/>
                      </a:endParaRPr>
                    </a:p>
                  </a:txBody>
                  <a:tcPr marL="9525" marR="9525" marT="9525" marB="0" anchor="b">
                    <a:lnL w="57150" cap="flat" cmpd="sng" algn="ctr">
                      <a:noFill/>
                      <a:prstDash val="solid"/>
                      <a:round/>
                      <a:headEnd type="none" w="med" len="med"/>
                      <a:tailEnd type="none" w="med" len="med"/>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fontAlgn="b"/>
                      <a:r>
                        <a:rPr lang="en-US" sz="2700" u="none" strike="noStrike" dirty="0">
                          <a:effectLst/>
                        </a:rPr>
                        <a:t>M</a:t>
                      </a:r>
                      <a:endParaRPr lang="en-US" sz="27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700" u="none" strike="noStrike" dirty="0">
                          <a:effectLst/>
                        </a:rPr>
                        <a:t>ZZ</a:t>
                      </a:r>
                      <a:endParaRPr lang="en-US" sz="27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700" u="none" strike="noStrike" dirty="0">
                          <a:effectLst/>
                        </a:rPr>
                        <a:t>IND</a:t>
                      </a:r>
                      <a:endParaRPr lang="en-US" sz="27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700" u="none" strike="noStrike" dirty="0">
                          <a:effectLst/>
                        </a:rPr>
                        <a:t>19736</a:t>
                      </a:r>
                      <a:endParaRPr lang="en-US" sz="2700" b="0" i="0" u="none" strike="noStrike" dirty="0">
                        <a:solidFill>
                          <a:srgbClr val="000000"/>
                        </a:solidFill>
                        <a:effectLst/>
                        <a:latin typeface="Calibri" panose="020F0502020204030204" pitchFamily="34" charset="0"/>
                      </a:endParaRPr>
                    </a:p>
                  </a:txBody>
                  <a:tcPr marL="9525" marR="9525" marT="9525" marB="0" anchor="b">
                    <a:lnL w="12700" cmpd="sng">
                      <a:noFill/>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2888137016"/>
                  </a:ext>
                </a:extLst>
              </a:tr>
              <a:tr h="203200">
                <a:tc>
                  <a:txBody>
                    <a:bodyPr/>
                    <a:lstStyle/>
                    <a:p>
                      <a:pPr algn="l" fontAlgn="b"/>
                      <a:r>
                        <a:rPr lang="en-US" sz="2700" u="none" strike="noStrike" dirty="0">
                          <a:effectLst/>
                        </a:rPr>
                        <a:t>104</a:t>
                      </a:r>
                      <a:endParaRPr lang="en-US" sz="2700" b="0" i="0" u="none" strike="noStrike" dirty="0">
                        <a:solidFill>
                          <a:srgbClr val="000000"/>
                        </a:solidFill>
                        <a:effectLst/>
                        <a:latin typeface="Calibri" panose="020F0502020204030204" pitchFamily="34" charset="0"/>
                      </a:endParaRPr>
                    </a:p>
                  </a:txBody>
                  <a:tcPr marL="9525" marR="9525" marT="9525" marB="0" anchor="b">
                    <a:lnL w="57150" cap="flat" cmpd="sng" algn="ctr">
                      <a:noFill/>
                      <a:prstDash val="solid"/>
                      <a:round/>
                      <a:headEnd type="none" w="med" len="med"/>
                      <a:tailEnd type="none" w="med" len="med"/>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fontAlgn="b"/>
                      <a:r>
                        <a:rPr lang="en-US" sz="2700" u="none" strike="noStrike" dirty="0">
                          <a:effectLst/>
                        </a:rPr>
                        <a:t>M</a:t>
                      </a:r>
                      <a:endParaRPr lang="en-US" sz="27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700" u="none" strike="noStrike" dirty="0">
                          <a:effectLst/>
                        </a:rPr>
                        <a:t>ZN</a:t>
                      </a:r>
                      <a:endParaRPr lang="en-US" sz="27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700" u="none" strike="noStrike" dirty="0">
                          <a:effectLst/>
                        </a:rPr>
                        <a:t>IND</a:t>
                      </a:r>
                      <a:endParaRPr lang="en-US" sz="27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700" u="none" strike="noStrike">
                          <a:effectLst/>
                        </a:rPr>
                        <a:t>10252</a:t>
                      </a:r>
                      <a:endParaRPr lang="en-US" sz="2700" b="0" i="0" u="none" strike="noStrike">
                        <a:solidFill>
                          <a:srgbClr val="000000"/>
                        </a:solidFill>
                        <a:effectLst/>
                        <a:latin typeface="Calibri" panose="020F0502020204030204" pitchFamily="34" charset="0"/>
                      </a:endParaRPr>
                    </a:p>
                  </a:txBody>
                  <a:tcPr marL="9525" marR="9525" marT="9525" marB="0" anchor="b">
                    <a:lnL w="12700" cmpd="sng">
                      <a:noFill/>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4229364569"/>
                  </a:ext>
                </a:extLst>
              </a:tr>
              <a:tr h="203200">
                <a:tc>
                  <a:txBody>
                    <a:bodyPr/>
                    <a:lstStyle/>
                    <a:p>
                      <a:pPr algn="l" fontAlgn="b"/>
                      <a:r>
                        <a:rPr lang="en-US" sz="2700" u="none" strike="noStrike" dirty="0">
                          <a:effectLst/>
                        </a:rPr>
                        <a:t>100</a:t>
                      </a:r>
                      <a:endParaRPr lang="en-US" sz="2700" b="0" i="0" u="none" strike="noStrike" dirty="0">
                        <a:solidFill>
                          <a:srgbClr val="000000"/>
                        </a:solidFill>
                        <a:effectLst/>
                        <a:latin typeface="Calibri" panose="020F0502020204030204" pitchFamily="34" charset="0"/>
                      </a:endParaRPr>
                    </a:p>
                  </a:txBody>
                  <a:tcPr marL="9525" marR="9525" marT="9525" marB="0" anchor="b">
                    <a:lnL w="57150" cap="flat" cmpd="sng" algn="ctr">
                      <a:noFill/>
                      <a:prstDash val="solid"/>
                      <a:round/>
                      <a:headEnd type="none" w="med" len="med"/>
                      <a:tailEnd type="none" w="med" len="med"/>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fontAlgn="b"/>
                      <a:r>
                        <a:rPr lang="en-US" sz="2700" u="none" strike="noStrike" dirty="0">
                          <a:effectLst/>
                        </a:rPr>
                        <a:t>M</a:t>
                      </a:r>
                      <a:endParaRPr lang="en-US" sz="27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700" u="none" strike="noStrike" dirty="0">
                          <a:effectLst/>
                        </a:rPr>
                        <a:t>YQ</a:t>
                      </a:r>
                      <a:endParaRPr lang="en-US" sz="27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700" u="none" strike="noStrike" dirty="0">
                          <a:effectLst/>
                        </a:rPr>
                        <a:t>PCCH</a:t>
                      </a:r>
                      <a:endParaRPr lang="en-US" sz="27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700" u="none" strike="noStrike" dirty="0">
                          <a:effectLst/>
                        </a:rPr>
                        <a:t>9519</a:t>
                      </a:r>
                      <a:endParaRPr lang="en-US" sz="2700" b="0" i="0" u="none" strike="noStrike" dirty="0">
                        <a:solidFill>
                          <a:srgbClr val="000000"/>
                        </a:solidFill>
                        <a:effectLst/>
                        <a:latin typeface="Calibri" panose="020F0502020204030204" pitchFamily="34" charset="0"/>
                      </a:endParaRPr>
                    </a:p>
                  </a:txBody>
                  <a:tcPr marL="9525" marR="9525" marT="9525" marB="0" anchor="b">
                    <a:lnL w="12700" cmpd="sng">
                      <a:noFill/>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4147168065"/>
                  </a:ext>
                </a:extLst>
              </a:tr>
              <a:tr h="203200">
                <a:tc>
                  <a:txBody>
                    <a:bodyPr/>
                    <a:lstStyle/>
                    <a:p>
                      <a:pPr algn="l" fontAlgn="b"/>
                      <a:r>
                        <a:rPr lang="en-US" sz="2700" u="none" strike="noStrike">
                          <a:effectLst/>
                        </a:rPr>
                        <a:t>123</a:t>
                      </a:r>
                      <a:endParaRPr lang="en-US" sz="2700" b="0" i="0" u="none" strike="noStrike">
                        <a:solidFill>
                          <a:srgbClr val="000000"/>
                        </a:solidFill>
                        <a:effectLst/>
                        <a:latin typeface="Calibri" panose="020F0502020204030204" pitchFamily="34" charset="0"/>
                      </a:endParaRPr>
                    </a:p>
                  </a:txBody>
                  <a:tcPr marL="9525" marR="9525" marT="9525" marB="0" anchor="b">
                    <a:lnT w="57150" cap="flat" cmpd="sng" algn="ctr">
                      <a:noFill/>
                      <a:prstDash val="solid"/>
                      <a:round/>
                      <a:headEnd type="none" w="med" len="med"/>
                      <a:tailEnd type="none" w="med" len="med"/>
                    </a:lnT>
                  </a:tcPr>
                </a:tc>
                <a:tc>
                  <a:txBody>
                    <a:bodyPr/>
                    <a:lstStyle/>
                    <a:p>
                      <a:pPr algn="ctr" fontAlgn="b"/>
                      <a:r>
                        <a:rPr lang="en-US" sz="2700" u="none" strike="noStrike" dirty="0">
                          <a:effectLst/>
                        </a:rPr>
                        <a:t>M</a:t>
                      </a:r>
                      <a:endParaRPr lang="en-US" sz="2700" b="0" i="0" u="none" strike="noStrike" dirty="0">
                        <a:solidFill>
                          <a:srgbClr val="000000"/>
                        </a:solidFill>
                        <a:effectLst/>
                        <a:latin typeface="Calibri" panose="020F0502020204030204" pitchFamily="34" charset="0"/>
                      </a:endParaRPr>
                    </a:p>
                  </a:txBody>
                  <a:tcPr marL="9525" marR="9525" marT="9525" marB="0" anchor="b">
                    <a:lnT w="57150" cap="flat" cmpd="sng" algn="ctr">
                      <a:noFill/>
                      <a:prstDash val="solid"/>
                      <a:round/>
                      <a:headEnd type="none" w="med" len="med"/>
                      <a:tailEnd type="none" w="med" len="med"/>
                    </a:lnT>
                  </a:tcPr>
                </a:tc>
                <a:tc>
                  <a:txBody>
                    <a:bodyPr/>
                    <a:lstStyle/>
                    <a:p>
                      <a:pPr algn="l" fontAlgn="b"/>
                      <a:r>
                        <a:rPr lang="en-US" sz="2700" u="none" strike="noStrike">
                          <a:effectLst/>
                        </a:rPr>
                        <a:t>ID123</a:t>
                      </a:r>
                      <a:endParaRPr lang="en-US" sz="2700" b="0" i="0" u="none" strike="noStrike">
                        <a:solidFill>
                          <a:srgbClr val="000000"/>
                        </a:solidFill>
                        <a:effectLst/>
                        <a:latin typeface="Calibri" panose="020F0502020204030204" pitchFamily="34" charset="0"/>
                      </a:endParaRPr>
                    </a:p>
                  </a:txBody>
                  <a:tcPr marL="9525" marR="9525" marT="9525" marB="0" anchor="b">
                    <a:lnT w="57150" cap="flat" cmpd="sng" algn="ctr">
                      <a:noFill/>
                      <a:prstDash val="solid"/>
                      <a:round/>
                      <a:headEnd type="none" w="med" len="med"/>
                      <a:tailEnd type="none" w="med" len="med"/>
                    </a:lnT>
                  </a:tcPr>
                </a:tc>
                <a:tc>
                  <a:txBody>
                    <a:bodyPr/>
                    <a:lstStyle/>
                    <a:p>
                      <a:pPr algn="l" fontAlgn="b"/>
                      <a:r>
                        <a:rPr lang="en-US" sz="2700" u="none" strike="noStrike" dirty="0">
                          <a:effectLst/>
                        </a:rPr>
                        <a:t>IND</a:t>
                      </a:r>
                      <a:endParaRPr lang="en-US" sz="2700" b="0" i="0" u="none" strike="noStrike" dirty="0">
                        <a:solidFill>
                          <a:srgbClr val="000000"/>
                        </a:solidFill>
                        <a:effectLst/>
                        <a:latin typeface="Calibri" panose="020F0502020204030204" pitchFamily="34" charset="0"/>
                      </a:endParaRPr>
                    </a:p>
                  </a:txBody>
                  <a:tcPr marL="9525" marR="9525" marT="9525" marB="0" anchor="b">
                    <a:lnT w="57150" cap="flat" cmpd="sng" algn="ctr">
                      <a:noFill/>
                      <a:prstDash val="solid"/>
                      <a:round/>
                      <a:headEnd type="none" w="med" len="med"/>
                      <a:tailEnd type="none" w="med" len="med"/>
                    </a:lnT>
                  </a:tcPr>
                </a:tc>
                <a:tc>
                  <a:txBody>
                    <a:bodyPr/>
                    <a:lstStyle/>
                    <a:p>
                      <a:pPr algn="l" fontAlgn="b"/>
                      <a:r>
                        <a:rPr lang="en-US" sz="2700" u="none" strike="noStrike" dirty="0">
                          <a:effectLst/>
                        </a:rPr>
                        <a:t>7745</a:t>
                      </a:r>
                      <a:endParaRPr lang="en-US" sz="2700" b="0" i="0" u="none" strike="noStrike" dirty="0">
                        <a:solidFill>
                          <a:srgbClr val="000000"/>
                        </a:solidFill>
                        <a:effectLst/>
                        <a:latin typeface="Calibri" panose="020F0502020204030204" pitchFamily="34" charset="0"/>
                      </a:endParaRPr>
                    </a:p>
                  </a:txBody>
                  <a:tcPr marL="9525" marR="9525" marT="9525" marB="0" anchor="b">
                    <a:lnT w="57150" cap="flat" cmpd="sng" algn="ctr">
                      <a:noFill/>
                      <a:prstDash val="solid"/>
                      <a:round/>
                      <a:headEnd type="none" w="med" len="med"/>
                      <a:tailEnd type="none" w="med" len="med"/>
                    </a:lnT>
                  </a:tcPr>
                </a:tc>
                <a:extLst>
                  <a:ext uri="{0D108BD9-81ED-4DB2-BD59-A6C34878D82A}">
                    <a16:rowId xmlns:a16="http://schemas.microsoft.com/office/drawing/2014/main" val="1541554668"/>
                  </a:ext>
                </a:extLst>
              </a:tr>
              <a:tr h="203200">
                <a:tc>
                  <a:txBody>
                    <a:bodyPr/>
                    <a:lstStyle/>
                    <a:p>
                      <a:pPr algn="l" fontAlgn="b"/>
                      <a:r>
                        <a:rPr lang="en-US" sz="2700" u="none" strike="noStrike" dirty="0">
                          <a:effectLst/>
                        </a:rPr>
                        <a:t>105</a:t>
                      </a:r>
                      <a:endParaRPr lang="en-US" sz="27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700" u="none" strike="noStrike" dirty="0">
                          <a:effectLst/>
                        </a:rPr>
                        <a:t>H</a:t>
                      </a:r>
                      <a:endParaRPr lang="en-US" sz="27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a:effectLst/>
                        </a:rPr>
                        <a:t>ZN</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dirty="0">
                          <a:effectLst/>
                        </a:rPr>
                        <a:t>IND</a:t>
                      </a:r>
                      <a:endParaRPr lang="en-US" sz="27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dirty="0">
                          <a:effectLst/>
                        </a:rPr>
                        <a:t>6454</a:t>
                      </a:r>
                      <a:endParaRPr lang="en-US" sz="27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08032519"/>
                  </a:ext>
                </a:extLst>
              </a:tr>
              <a:tr h="203200">
                <a:tc>
                  <a:txBody>
                    <a:bodyPr/>
                    <a:lstStyle/>
                    <a:p>
                      <a:pPr algn="l" fontAlgn="b"/>
                      <a:r>
                        <a:rPr lang="en-US" sz="2700" u="none" strike="noStrike" dirty="0">
                          <a:effectLst/>
                        </a:rPr>
                        <a:t>82</a:t>
                      </a:r>
                      <a:endParaRPr lang="en-US" sz="2700" b="0" i="0" u="none" strike="noStrike" dirty="0">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ctr" fontAlgn="b"/>
                      <a:r>
                        <a:rPr lang="en-US" sz="2700" u="none" strike="noStrike">
                          <a:effectLst/>
                        </a:rPr>
                        <a:t>M</a:t>
                      </a:r>
                      <a:endParaRPr lang="en-US" sz="2700" b="0" i="0" u="none" strike="noStrike">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l" fontAlgn="b"/>
                      <a:r>
                        <a:rPr lang="en-US" sz="2700" u="none" strike="noStrike" dirty="0">
                          <a:effectLst/>
                        </a:rPr>
                        <a:t>L</a:t>
                      </a:r>
                      <a:endParaRPr lang="en-US" sz="2700" b="0" i="0" u="none" strike="noStrike" dirty="0">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l" fontAlgn="b"/>
                      <a:r>
                        <a:rPr lang="en-US" sz="2700" u="none" strike="noStrike" dirty="0">
                          <a:effectLst/>
                        </a:rPr>
                        <a:t>IND</a:t>
                      </a:r>
                      <a:endParaRPr lang="en-US" sz="2700" b="0" i="0" u="none" strike="noStrike" dirty="0">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l" fontAlgn="b"/>
                      <a:r>
                        <a:rPr lang="en-US" sz="2700" u="none" strike="noStrike" dirty="0">
                          <a:effectLst/>
                        </a:rPr>
                        <a:t>6081</a:t>
                      </a:r>
                      <a:endParaRPr lang="en-US" sz="2700" b="0" i="0" u="none" strike="noStrike" dirty="0">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extLst>
                  <a:ext uri="{0D108BD9-81ED-4DB2-BD59-A6C34878D82A}">
                    <a16:rowId xmlns:a16="http://schemas.microsoft.com/office/drawing/2014/main" val="3652102066"/>
                  </a:ext>
                </a:extLst>
              </a:tr>
              <a:tr h="203200">
                <a:tc>
                  <a:txBody>
                    <a:bodyPr/>
                    <a:lstStyle/>
                    <a:p>
                      <a:pPr algn="l" fontAlgn="b"/>
                      <a:r>
                        <a:rPr lang="en-US" sz="2700" u="none" strike="noStrike" dirty="0">
                          <a:effectLst/>
                        </a:rPr>
                        <a:t>89</a:t>
                      </a:r>
                      <a:endParaRPr lang="en-US" sz="2700" b="0" i="0" u="none" strike="noStrike" dirty="0">
                        <a:solidFill>
                          <a:srgbClr val="000000"/>
                        </a:solidFill>
                        <a:effectLst/>
                        <a:latin typeface="Calibri" panose="020F0502020204030204" pitchFamily="34" charset="0"/>
                      </a:endParaRPr>
                    </a:p>
                  </a:txBody>
                  <a:tcPr marL="9525" marR="9525" marT="9525" marB="0" anchor="b">
                    <a:lnL w="57150" cap="flat" cmpd="sng" algn="ctr">
                      <a:noFill/>
                      <a:prstDash val="solid"/>
                      <a:round/>
                      <a:headEnd type="none" w="med" len="med"/>
                      <a:tailEnd type="none" w="med" len="med"/>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fontAlgn="b"/>
                      <a:r>
                        <a:rPr lang="en-US" sz="2700" u="none" strike="noStrike" dirty="0">
                          <a:effectLst/>
                        </a:rPr>
                        <a:t>H</a:t>
                      </a:r>
                      <a:endParaRPr lang="en-US" sz="27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700" u="none" strike="noStrike" dirty="0">
                          <a:effectLst/>
                        </a:rPr>
                        <a:t>XP</a:t>
                      </a:r>
                      <a:endParaRPr lang="en-US" sz="27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700" u="none" strike="noStrike" dirty="0">
                          <a:effectLst/>
                        </a:rPr>
                        <a:t>UDI</a:t>
                      </a:r>
                      <a:endParaRPr lang="en-US" sz="27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700" u="none" strike="noStrike" dirty="0">
                          <a:effectLst/>
                        </a:rPr>
                        <a:t>5441</a:t>
                      </a:r>
                      <a:endParaRPr lang="en-US" sz="2700" b="0" i="0" u="none" strike="noStrike" dirty="0">
                        <a:solidFill>
                          <a:srgbClr val="000000"/>
                        </a:solidFill>
                        <a:effectLst/>
                        <a:latin typeface="Calibri" panose="020F0502020204030204" pitchFamily="34" charset="0"/>
                      </a:endParaRPr>
                    </a:p>
                  </a:txBody>
                  <a:tcPr marL="9525" marR="9525" marT="9525" marB="0" anchor="b">
                    <a:lnL w="12700" cmpd="sng">
                      <a:noFill/>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4048164585"/>
                  </a:ext>
                </a:extLst>
              </a:tr>
              <a:tr h="203200">
                <a:tc>
                  <a:txBody>
                    <a:bodyPr/>
                    <a:lstStyle/>
                    <a:p>
                      <a:pPr algn="l" fontAlgn="b"/>
                      <a:r>
                        <a:rPr lang="en-US" sz="2700" u="none" strike="noStrike">
                          <a:effectLst/>
                        </a:rPr>
                        <a:t>86</a:t>
                      </a:r>
                      <a:endParaRPr lang="en-US" sz="2700" b="0" i="0" u="none" strike="noStrike">
                        <a:solidFill>
                          <a:srgbClr val="000000"/>
                        </a:solidFill>
                        <a:effectLst/>
                        <a:latin typeface="Calibri" panose="020F0502020204030204" pitchFamily="34" charset="0"/>
                      </a:endParaRPr>
                    </a:p>
                  </a:txBody>
                  <a:tcPr marL="9525" marR="9525" marT="9525" marB="0" anchor="b">
                    <a:lnT w="57150" cap="flat" cmpd="sng" algn="ctr">
                      <a:noFill/>
                      <a:prstDash val="solid"/>
                      <a:round/>
                      <a:headEnd type="none" w="med" len="med"/>
                      <a:tailEnd type="none" w="med" len="med"/>
                    </a:lnT>
                  </a:tcPr>
                </a:tc>
                <a:tc>
                  <a:txBody>
                    <a:bodyPr/>
                    <a:lstStyle/>
                    <a:p>
                      <a:pPr algn="ctr" fontAlgn="b"/>
                      <a:r>
                        <a:rPr lang="en-US" sz="2700" u="none" strike="noStrike">
                          <a:effectLst/>
                        </a:rPr>
                        <a:t>M</a:t>
                      </a:r>
                      <a:endParaRPr lang="en-US" sz="2700" b="0" i="0" u="none" strike="noStrike">
                        <a:solidFill>
                          <a:srgbClr val="000000"/>
                        </a:solidFill>
                        <a:effectLst/>
                        <a:latin typeface="Calibri" panose="020F0502020204030204" pitchFamily="34" charset="0"/>
                      </a:endParaRPr>
                    </a:p>
                  </a:txBody>
                  <a:tcPr marL="9525" marR="9525" marT="9525" marB="0" anchor="b">
                    <a:lnT w="57150" cap="flat" cmpd="sng" algn="ctr">
                      <a:noFill/>
                      <a:prstDash val="solid"/>
                      <a:round/>
                      <a:headEnd type="none" w="med" len="med"/>
                      <a:tailEnd type="none" w="med" len="med"/>
                    </a:lnT>
                  </a:tcPr>
                </a:tc>
                <a:tc>
                  <a:txBody>
                    <a:bodyPr/>
                    <a:lstStyle/>
                    <a:p>
                      <a:pPr algn="l" fontAlgn="b"/>
                      <a:r>
                        <a:rPr lang="en-US" sz="2700" u="none" strike="noStrike">
                          <a:effectLst/>
                        </a:rPr>
                        <a:t>XP</a:t>
                      </a:r>
                      <a:endParaRPr lang="en-US" sz="2700" b="0" i="0" u="none" strike="noStrike">
                        <a:solidFill>
                          <a:srgbClr val="000000"/>
                        </a:solidFill>
                        <a:effectLst/>
                        <a:latin typeface="Calibri" panose="020F0502020204030204" pitchFamily="34" charset="0"/>
                      </a:endParaRPr>
                    </a:p>
                  </a:txBody>
                  <a:tcPr marL="9525" marR="9525" marT="9525" marB="0" anchor="b">
                    <a:lnT w="57150" cap="flat" cmpd="sng" algn="ctr">
                      <a:noFill/>
                      <a:prstDash val="solid"/>
                      <a:round/>
                      <a:headEnd type="none" w="med" len="med"/>
                      <a:tailEnd type="none" w="med" len="med"/>
                    </a:lnT>
                  </a:tcPr>
                </a:tc>
                <a:tc>
                  <a:txBody>
                    <a:bodyPr/>
                    <a:lstStyle/>
                    <a:p>
                      <a:pPr algn="l" fontAlgn="b"/>
                      <a:r>
                        <a:rPr lang="en-US" sz="2700" u="none" strike="noStrike" dirty="0">
                          <a:effectLst/>
                        </a:rPr>
                        <a:t>RN</a:t>
                      </a:r>
                      <a:endParaRPr lang="en-US" sz="2700" b="0" i="0" u="none" strike="noStrike" dirty="0">
                        <a:solidFill>
                          <a:srgbClr val="000000"/>
                        </a:solidFill>
                        <a:effectLst/>
                        <a:latin typeface="Calibri" panose="020F0502020204030204" pitchFamily="34" charset="0"/>
                      </a:endParaRPr>
                    </a:p>
                  </a:txBody>
                  <a:tcPr marL="9525" marR="9525" marT="9525" marB="0" anchor="b">
                    <a:lnT w="57150" cap="flat" cmpd="sng" algn="ctr">
                      <a:noFill/>
                      <a:prstDash val="solid"/>
                      <a:round/>
                      <a:headEnd type="none" w="med" len="med"/>
                      <a:tailEnd type="none" w="med" len="med"/>
                    </a:lnT>
                  </a:tcPr>
                </a:tc>
                <a:tc>
                  <a:txBody>
                    <a:bodyPr/>
                    <a:lstStyle/>
                    <a:p>
                      <a:pPr algn="l" fontAlgn="b"/>
                      <a:r>
                        <a:rPr lang="en-US" sz="2700" u="none" strike="noStrike">
                          <a:effectLst/>
                        </a:rPr>
                        <a:t>5163</a:t>
                      </a:r>
                      <a:endParaRPr lang="en-US" sz="2700" b="0" i="0" u="none" strike="noStrike">
                        <a:solidFill>
                          <a:srgbClr val="000000"/>
                        </a:solidFill>
                        <a:effectLst/>
                        <a:latin typeface="Calibri" panose="020F0502020204030204" pitchFamily="34" charset="0"/>
                      </a:endParaRPr>
                    </a:p>
                  </a:txBody>
                  <a:tcPr marL="9525" marR="9525" marT="9525" marB="0" anchor="b">
                    <a:lnT w="57150" cap="flat" cmpd="sng" algn="ctr">
                      <a:noFill/>
                      <a:prstDash val="solid"/>
                      <a:round/>
                      <a:headEnd type="none" w="med" len="med"/>
                      <a:tailEnd type="none" w="med" len="med"/>
                    </a:lnT>
                  </a:tcPr>
                </a:tc>
                <a:extLst>
                  <a:ext uri="{0D108BD9-81ED-4DB2-BD59-A6C34878D82A}">
                    <a16:rowId xmlns:a16="http://schemas.microsoft.com/office/drawing/2014/main" val="1749950831"/>
                  </a:ext>
                </a:extLst>
              </a:tr>
              <a:tr h="203200">
                <a:tc>
                  <a:txBody>
                    <a:bodyPr/>
                    <a:lstStyle/>
                    <a:p>
                      <a:pPr algn="l" fontAlgn="b"/>
                      <a:r>
                        <a:rPr lang="en-US" sz="2700" u="none" strike="noStrike">
                          <a:effectLst/>
                        </a:rPr>
                        <a:t>96</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700" u="none" strike="noStrike">
                          <a:effectLst/>
                        </a:rPr>
                        <a:t>M</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dirty="0">
                          <a:effectLst/>
                        </a:rPr>
                        <a:t>YB</a:t>
                      </a:r>
                      <a:endParaRPr lang="en-US" sz="27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dirty="0">
                          <a:effectLst/>
                        </a:rPr>
                        <a:t>PS</a:t>
                      </a:r>
                      <a:endParaRPr lang="en-US" sz="27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a:effectLst/>
                        </a:rPr>
                        <a:t>4924</a:t>
                      </a:r>
                      <a:endParaRPr lang="en-US" sz="27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69753236"/>
                  </a:ext>
                </a:extLst>
              </a:tr>
              <a:tr h="203200">
                <a:tc>
                  <a:txBody>
                    <a:bodyPr/>
                    <a:lstStyle/>
                    <a:p>
                      <a:pPr algn="l" fontAlgn="b"/>
                      <a:r>
                        <a:rPr lang="en-US" sz="2700" u="none" strike="noStrike">
                          <a:effectLst/>
                        </a:rPr>
                        <a:t>110</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700" u="none" strike="noStrike">
                          <a:effectLst/>
                        </a:rPr>
                        <a:t>H</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dirty="0">
                          <a:effectLst/>
                        </a:rPr>
                        <a:t>ZR</a:t>
                      </a:r>
                      <a:endParaRPr lang="en-US" sz="27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dirty="0">
                          <a:effectLst/>
                        </a:rPr>
                        <a:t>PTR</a:t>
                      </a:r>
                      <a:endParaRPr lang="en-US" sz="27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a:effectLst/>
                        </a:rPr>
                        <a:t>4564</a:t>
                      </a:r>
                      <a:endParaRPr lang="en-US" sz="27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92374776"/>
                  </a:ext>
                </a:extLst>
              </a:tr>
              <a:tr h="203200">
                <a:tc>
                  <a:txBody>
                    <a:bodyPr/>
                    <a:lstStyle/>
                    <a:p>
                      <a:pPr algn="l" fontAlgn="b"/>
                      <a:r>
                        <a:rPr lang="en-US" sz="2700" u="none" strike="noStrike">
                          <a:effectLst/>
                        </a:rPr>
                        <a:t>120</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700" u="none" strike="noStrike">
                          <a:effectLst/>
                        </a:rPr>
                        <a:t>H</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a:effectLst/>
                        </a:rPr>
                        <a:t>ZZ</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dirty="0">
                          <a:effectLst/>
                        </a:rPr>
                        <a:t>IND</a:t>
                      </a:r>
                      <a:endParaRPr lang="en-US" sz="27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a:effectLst/>
                        </a:rPr>
                        <a:t>4487</a:t>
                      </a:r>
                      <a:endParaRPr lang="en-US" sz="27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71893996"/>
                  </a:ext>
                </a:extLst>
              </a:tr>
              <a:tr h="203200">
                <a:tc>
                  <a:txBody>
                    <a:bodyPr/>
                    <a:lstStyle/>
                    <a:p>
                      <a:pPr algn="l" fontAlgn="b"/>
                      <a:r>
                        <a:rPr lang="en-US" sz="2700" u="none" strike="noStrike">
                          <a:effectLst/>
                        </a:rPr>
                        <a:t>122</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700" u="none" strike="noStrike">
                          <a:effectLst/>
                        </a:rPr>
                        <a:t>H</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a:effectLst/>
                        </a:rPr>
                        <a:t>ID122</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a:effectLst/>
                        </a:rPr>
                        <a:t>IND</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a:effectLst/>
                        </a:rPr>
                        <a:t>4476</a:t>
                      </a:r>
                      <a:endParaRPr lang="en-US" sz="27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1380461"/>
                  </a:ext>
                </a:extLst>
              </a:tr>
              <a:tr h="203200">
                <a:tc>
                  <a:txBody>
                    <a:bodyPr/>
                    <a:lstStyle/>
                    <a:p>
                      <a:pPr algn="l" fontAlgn="b"/>
                      <a:r>
                        <a:rPr lang="en-US" sz="2700" u="none" strike="noStrike">
                          <a:effectLst/>
                        </a:rPr>
                        <a:t>106</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700" u="none" strike="noStrike">
                          <a:effectLst/>
                        </a:rPr>
                        <a:t>M</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a:effectLst/>
                        </a:rPr>
                        <a:t>ZN</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dirty="0">
                          <a:effectLst/>
                        </a:rPr>
                        <a:t>IND</a:t>
                      </a:r>
                      <a:endParaRPr lang="en-US" sz="27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a:effectLst/>
                        </a:rPr>
                        <a:t>4242</a:t>
                      </a:r>
                      <a:endParaRPr lang="en-US" sz="27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58275447"/>
                  </a:ext>
                </a:extLst>
              </a:tr>
              <a:tr h="203200">
                <a:tc>
                  <a:txBody>
                    <a:bodyPr/>
                    <a:lstStyle/>
                    <a:p>
                      <a:pPr algn="l" fontAlgn="b"/>
                      <a:r>
                        <a:rPr lang="en-US" sz="2700" u="none" strike="noStrike">
                          <a:effectLst/>
                        </a:rPr>
                        <a:t>117</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700" u="none" strike="noStrike">
                          <a:effectLst/>
                        </a:rPr>
                        <a:t>M</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a:effectLst/>
                        </a:rPr>
                        <a:t>ZZ</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a:effectLst/>
                        </a:rPr>
                        <a:t>IND</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a:effectLst/>
                        </a:rPr>
                        <a:t>4148</a:t>
                      </a:r>
                      <a:endParaRPr lang="en-US" sz="27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34626415"/>
                  </a:ext>
                </a:extLst>
              </a:tr>
              <a:tr h="203200">
                <a:tc>
                  <a:txBody>
                    <a:bodyPr/>
                    <a:lstStyle/>
                    <a:p>
                      <a:pPr algn="l" fontAlgn="b"/>
                      <a:r>
                        <a:rPr lang="en-US" sz="2700" u="none" strike="noStrike">
                          <a:effectLst/>
                        </a:rPr>
                        <a:t>99</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700" u="none" strike="noStrike">
                          <a:effectLst/>
                        </a:rPr>
                        <a:t>H</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a:effectLst/>
                        </a:rPr>
                        <a:t>YQ</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a:effectLst/>
                        </a:rPr>
                        <a:t>FREVS</a:t>
                      </a:r>
                      <a:endParaRPr lang="en-US" sz="27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700" u="none" strike="noStrike" dirty="0">
                          <a:effectLst/>
                        </a:rPr>
                        <a:t>3946</a:t>
                      </a:r>
                      <a:endParaRPr lang="en-US" sz="27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92613507"/>
                  </a:ext>
                </a:extLst>
              </a:tr>
            </a:tbl>
          </a:graphicData>
        </a:graphic>
      </p:graphicFrame>
      <p:sp>
        <p:nvSpPr>
          <p:cNvPr id="4" name="Slide Number Placeholder 3">
            <a:extLst>
              <a:ext uri="{FF2B5EF4-FFF2-40B4-BE49-F238E27FC236}">
                <a16:creationId xmlns:a16="http://schemas.microsoft.com/office/drawing/2014/main" id="{676F4C27-258B-7EBA-0B5E-15AC6EAFC755}"/>
              </a:ext>
            </a:extLst>
          </p:cNvPr>
          <p:cNvSpPr>
            <a:spLocks noGrp="1"/>
          </p:cNvSpPr>
          <p:nvPr>
            <p:ph type="sldNum" sz="quarter" idx="12"/>
          </p:nvPr>
        </p:nvSpPr>
        <p:spPr/>
        <p:txBody>
          <a:bodyPr/>
          <a:lstStyle/>
          <a:p>
            <a:fld id="{9E969584-4773-A84E-8391-EEC4BE76D611}" type="slidenum">
              <a:rPr lang="en-US" smtClean="0"/>
              <a:t>15</a:t>
            </a:fld>
            <a:endParaRPr lang="en-US"/>
          </a:p>
        </p:txBody>
      </p:sp>
      <p:sp>
        <p:nvSpPr>
          <p:cNvPr id="7" name="TextBox 6">
            <a:extLst>
              <a:ext uri="{FF2B5EF4-FFF2-40B4-BE49-F238E27FC236}">
                <a16:creationId xmlns:a16="http://schemas.microsoft.com/office/drawing/2014/main" id="{BFF89F86-24CB-F89C-A031-3B34C033D635}"/>
              </a:ext>
            </a:extLst>
          </p:cNvPr>
          <p:cNvSpPr txBox="1"/>
          <p:nvPr/>
        </p:nvSpPr>
        <p:spPr>
          <a:xfrm>
            <a:off x="838200" y="1905502"/>
            <a:ext cx="4532453" cy="3539430"/>
          </a:xfrm>
          <a:prstGeom prst="rect">
            <a:avLst/>
          </a:prstGeom>
          <a:noFill/>
        </p:spPr>
        <p:txBody>
          <a:bodyPr wrap="square" rtlCol="0">
            <a:spAutoFit/>
          </a:bodyPr>
          <a:lstStyle/>
          <a:p>
            <a:r>
              <a:rPr lang="en-US" sz="2800" dirty="0"/>
              <a:t>1 seat each to ZZ, ZN, YQ, XP.</a:t>
            </a:r>
          </a:p>
          <a:p>
            <a:endParaRPr lang="en-US" sz="2800" dirty="0"/>
          </a:p>
          <a:p>
            <a:r>
              <a:rPr lang="en-US" sz="2800" dirty="0"/>
              <a:t>Tentative selection includes:</a:t>
            </a:r>
          </a:p>
          <a:p>
            <a:pPr marL="457200" indent="-457200">
              <a:buFont typeface="Arial" panose="020B0604020202020204" pitchFamily="34" charset="0"/>
              <a:buChar char="•"/>
            </a:pPr>
            <a:r>
              <a:rPr lang="en-US" sz="2800" dirty="0"/>
              <a:t>3 women (M) </a:t>
            </a:r>
          </a:p>
          <a:p>
            <a:pPr marL="457200" indent="-457200">
              <a:buFont typeface="Arial" panose="020B0604020202020204" pitchFamily="34" charset="0"/>
              <a:buChar char="•"/>
            </a:pPr>
            <a:r>
              <a:rPr lang="en-US" sz="2800" dirty="0"/>
              <a:t>1 man (H)</a:t>
            </a:r>
          </a:p>
          <a:p>
            <a:pPr marL="457200" indent="-457200">
              <a:buFont typeface="Arial" panose="020B0604020202020204" pitchFamily="34" charset="0"/>
              <a:buChar char="•"/>
            </a:pPr>
            <a:endParaRPr lang="en-US" sz="2800" dirty="0"/>
          </a:p>
          <a:p>
            <a:r>
              <a:rPr lang="en-US" sz="2800" dirty="0"/>
              <a:t>We must replace 1 woman with a man. Which one?</a:t>
            </a:r>
          </a:p>
        </p:txBody>
      </p:sp>
    </p:spTree>
    <p:extLst>
      <p:ext uri="{BB962C8B-B14F-4D97-AF65-F5344CB8AC3E}">
        <p14:creationId xmlns:p14="http://schemas.microsoft.com/office/powerpoint/2010/main" val="1822005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0C615-6407-C45B-4E85-64D6B9FA16D1}"/>
              </a:ext>
            </a:extLst>
          </p:cNvPr>
          <p:cNvSpPr>
            <a:spLocks noGrp="1"/>
          </p:cNvSpPr>
          <p:nvPr>
            <p:ph type="title"/>
          </p:nvPr>
        </p:nvSpPr>
        <p:spPr>
          <a:xfrm>
            <a:off x="151640" y="13142"/>
            <a:ext cx="4837455" cy="1325563"/>
          </a:xfrm>
        </p:spPr>
        <p:txBody>
          <a:bodyPr>
            <a:normAutofit/>
          </a:bodyPr>
          <a:lstStyle/>
          <a:p>
            <a:r>
              <a:rPr lang="en-US" dirty="0"/>
              <a:t>Step 4: Ensure Gender Parity</a:t>
            </a:r>
          </a:p>
        </p:txBody>
      </p:sp>
      <p:graphicFrame>
        <p:nvGraphicFramePr>
          <p:cNvPr id="5" name="Content Placeholder 4">
            <a:extLst>
              <a:ext uri="{FF2B5EF4-FFF2-40B4-BE49-F238E27FC236}">
                <a16:creationId xmlns:a16="http://schemas.microsoft.com/office/drawing/2014/main" id="{6071BAA9-8CAA-6254-B79A-3300898A4F16}"/>
              </a:ext>
            </a:extLst>
          </p:cNvPr>
          <p:cNvGraphicFramePr>
            <a:graphicFrameLocks noGrp="1"/>
          </p:cNvGraphicFramePr>
          <p:nvPr>
            <p:ph idx="1"/>
          </p:nvPr>
        </p:nvGraphicFramePr>
        <p:xfrm>
          <a:off x="151640" y="1754323"/>
          <a:ext cx="3657240" cy="5029200"/>
        </p:xfrm>
        <a:graphic>
          <a:graphicData uri="http://schemas.openxmlformats.org/drawingml/2006/table">
            <a:tbl>
              <a:tblPr>
                <a:tableStyleId>{5C22544A-7EE6-4342-B048-85BDC9FD1C3A}</a:tableStyleId>
              </a:tblPr>
              <a:tblGrid>
                <a:gridCol w="622804">
                  <a:extLst>
                    <a:ext uri="{9D8B030D-6E8A-4147-A177-3AD203B41FA5}">
                      <a16:colId xmlns:a16="http://schemas.microsoft.com/office/drawing/2014/main" val="4004011549"/>
                    </a:ext>
                  </a:extLst>
                </a:gridCol>
                <a:gridCol w="1157468">
                  <a:extLst>
                    <a:ext uri="{9D8B030D-6E8A-4147-A177-3AD203B41FA5}">
                      <a16:colId xmlns:a16="http://schemas.microsoft.com/office/drawing/2014/main" val="2003248101"/>
                    </a:ext>
                  </a:extLst>
                </a:gridCol>
                <a:gridCol w="925975">
                  <a:extLst>
                    <a:ext uri="{9D8B030D-6E8A-4147-A177-3AD203B41FA5}">
                      <a16:colId xmlns:a16="http://schemas.microsoft.com/office/drawing/2014/main" val="1784235256"/>
                    </a:ext>
                  </a:extLst>
                </a:gridCol>
                <a:gridCol w="950993">
                  <a:extLst>
                    <a:ext uri="{9D8B030D-6E8A-4147-A177-3AD203B41FA5}">
                      <a16:colId xmlns:a16="http://schemas.microsoft.com/office/drawing/2014/main" val="2521769014"/>
                    </a:ext>
                  </a:extLst>
                </a:gridCol>
              </a:tblGrid>
              <a:tr h="203200">
                <a:tc>
                  <a:txBody>
                    <a:bodyPr/>
                    <a:lstStyle/>
                    <a:p>
                      <a:pPr algn="l" fontAlgn="b"/>
                      <a:r>
                        <a:rPr lang="en-US" sz="2000" u="none" strike="noStrike" dirty="0">
                          <a:effectLst/>
                        </a:rPr>
                        <a:t>ID</a:t>
                      </a:r>
                      <a:endParaRPr lang="en-US" sz="2000" b="0" i="0" u="none" strike="noStrike" dirty="0">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ctr" fontAlgn="b"/>
                      <a:r>
                        <a:rPr lang="en-US" sz="2000" u="none" strike="noStrike" dirty="0" err="1">
                          <a:effectLst/>
                        </a:rPr>
                        <a:t>Genero</a:t>
                      </a:r>
                      <a:endParaRPr lang="en-US" sz="2000" b="0" i="0" u="none" strike="noStrike" dirty="0">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l" fontAlgn="b"/>
                      <a:r>
                        <a:rPr lang="en-US" sz="2000" u="none" strike="noStrike" dirty="0">
                          <a:effectLst/>
                        </a:rPr>
                        <a:t>Lista</a:t>
                      </a:r>
                      <a:endParaRPr lang="en-US" sz="2000" b="0" i="0" u="none" strike="noStrike" dirty="0">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l" fontAlgn="b"/>
                      <a:r>
                        <a:rPr lang="en-US" sz="2000" u="none" strike="noStrike" dirty="0" err="1">
                          <a:effectLst/>
                        </a:rPr>
                        <a:t>Votos</a:t>
                      </a:r>
                      <a:endParaRPr lang="en-US" sz="2000" b="0" i="0" u="none" strike="noStrike" dirty="0">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extLst>
                  <a:ext uri="{0D108BD9-81ED-4DB2-BD59-A6C34878D82A}">
                    <a16:rowId xmlns:a16="http://schemas.microsoft.com/office/drawing/2014/main" val="678528115"/>
                  </a:ext>
                </a:extLst>
              </a:tr>
              <a:tr h="203200">
                <a:tc>
                  <a:txBody>
                    <a:bodyPr/>
                    <a:lstStyle/>
                    <a:p>
                      <a:pPr algn="l" fontAlgn="b"/>
                      <a:r>
                        <a:rPr lang="en-US" sz="2000" u="none" strike="noStrike" dirty="0">
                          <a:effectLst/>
                        </a:rPr>
                        <a:t>115</a:t>
                      </a:r>
                      <a:endParaRPr lang="en-US" sz="2000" b="0" i="0" u="none" strike="noStrike" dirty="0">
                        <a:solidFill>
                          <a:srgbClr val="000000"/>
                        </a:solidFill>
                        <a:effectLst/>
                        <a:latin typeface="Calibri" panose="020F0502020204030204" pitchFamily="34" charset="0"/>
                      </a:endParaRPr>
                    </a:p>
                  </a:txBody>
                  <a:tcPr marL="9525" marR="9525" marT="9525" marB="0" anchor="b">
                    <a:lnL w="57150" cap="flat" cmpd="sng" algn="ctr">
                      <a:noFill/>
                      <a:prstDash val="solid"/>
                      <a:round/>
                      <a:headEnd type="none" w="med" len="med"/>
                      <a:tailEnd type="none" w="med" len="med"/>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fontAlgn="b"/>
                      <a:r>
                        <a:rPr lang="en-US" sz="2000" u="none" strike="noStrike" dirty="0">
                          <a:effectLst/>
                        </a:rPr>
                        <a:t>M</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000" u="none" strike="noStrike" dirty="0">
                          <a:effectLst/>
                        </a:rPr>
                        <a:t>ZZ</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000" u="none" strike="noStrike" dirty="0">
                          <a:effectLst/>
                        </a:rPr>
                        <a:t>19736</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2888137016"/>
                  </a:ext>
                </a:extLst>
              </a:tr>
              <a:tr h="203200">
                <a:tc>
                  <a:txBody>
                    <a:bodyPr/>
                    <a:lstStyle/>
                    <a:p>
                      <a:pPr algn="l" fontAlgn="b"/>
                      <a:r>
                        <a:rPr lang="en-US" sz="2000" u="none" strike="noStrike" dirty="0">
                          <a:effectLst/>
                        </a:rPr>
                        <a:t>104</a:t>
                      </a:r>
                      <a:endParaRPr lang="en-US" sz="2000" b="0" i="0" u="none" strike="noStrike" dirty="0">
                        <a:solidFill>
                          <a:srgbClr val="000000"/>
                        </a:solidFill>
                        <a:effectLst/>
                        <a:latin typeface="Calibri" panose="020F0502020204030204" pitchFamily="34" charset="0"/>
                      </a:endParaRPr>
                    </a:p>
                  </a:txBody>
                  <a:tcPr marL="9525" marR="9525" marT="9525" marB="0" anchor="b">
                    <a:lnL w="57150" cap="flat" cmpd="sng" algn="ctr">
                      <a:noFill/>
                      <a:prstDash val="solid"/>
                      <a:round/>
                      <a:headEnd type="none" w="med" len="med"/>
                      <a:tailEnd type="none" w="med" len="med"/>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fontAlgn="b"/>
                      <a:r>
                        <a:rPr lang="en-US" sz="2000" u="none" strike="noStrike" dirty="0">
                          <a:effectLst/>
                        </a:rPr>
                        <a:t>M</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000" u="none" strike="noStrike" dirty="0">
                          <a:effectLst/>
                        </a:rPr>
                        <a:t>ZN</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000" u="none" strike="noStrike" dirty="0">
                          <a:effectLst/>
                        </a:rPr>
                        <a:t>10252</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4229364569"/>
                  </a:ext>
                </a:extLst>
              </a:tr>
              <a:tr h="203200">
                <a:tc>
                  <a:txBody>
                    <a:bodyPr/>
                    <a:lstStyle/>
                    <a:p>
                      <a:pPr algn="l" fontAlgn="b"/>
                      <a:r>
                        <a:rPr lang="en-US" sz="2000" u="none" strike="noStrike" dirty="0">
                          <a:effectLst/>
                        </a:rPr>
                        <a:t>100</a:t>
                      </a:r>
                      <a:endParaRPr lang="en-US" sz="2000" b="0" i="0" u="none" strike="noStrike" dirty="0">
                        <a:solidFill>
                          <a:srgbClr val="000000"/>
                        </a:solidFill>
                        <a:effectLst/>
                        <a:latin typeface="Calibri" panose="020F0502020204030204" pitchFamily="34" charset="0"/>
                      </a:endParaRPr>
                    </a:p>
                  </a:txBody>
                  <a:tcPr marL="9525" marR="9525" marT="9525" marB="0" anchor="b">
                    <a:lnL w="57150" cap="flat" cmpd="sng" algn="ctr">
                      <a:noFill/>
                      <a:prstDash val="solid"/>
                      <a:round/>
                      <a:headEnd type="none" w="med" len="med"/>
                      <a:tailEnd type="none" w="med" len="med"/>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2000" u="none" strike="noStrike" dirty="0">
                          <a:effectLst/>
                        </a:rPr>
                        <a:t>M</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2000" u="none" strike="noStrike" dirty="0">
                          <a:effectLst/>
                        </a:rPr>
                        <a:t>YQ</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2000" u="none" strike="noStrike" dirty="0">
                          <a:effectLst/>
                        </a:rPr>
                        <a:t>9519</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7168065"/>
                  </a:ext>
                </a:extLst>
              </a:tr>
              <a:tr h="203200">
                <a:tc>
                  <a:txBody>
                    <a:bodyPr/>
                    <a:lstStyle/>
                    <a:p>
                      <a:pPr algn="l" fontAlgn="b"/>
                      <a:r>
                        <a:rPr lang="en-US" sz="2000" u="none" strike="noStrike">
                          <a:effectLst/>
                        </a:rPr>
                        <a:t>123</a:t>
                      </a:r>
                      <a:endParaRPr lang="en-US" sz="2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US" sz="2000" u="none" strike="noStrike" dirty="0">
                          <a:effectLst/>
                        </a:rPr>
                        <a:t>M</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r>
                        <a:rPr lang="en-US" sz="2000" u="none" strike="noStrike">
                          <a:effectLst/>
                        </a:rPr>
                        <a:t>ID123</a:t>
                      </a:r>
                      <a:endParaRPr lang="en-US" sz="2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r>
                        <a:rPr lang="en-US" sz="2000" u="none" strike="noStrike" dirty="0">
                          <a:effectLst/>
                        </a:rPr>
                        <a:t>7745</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41554668"/>
                  </a:ext>
                </a:extLst>
              </a:tr>
              <a:tr h="203200">
                <a:tc>
                  <a:txBody>
                    <a:bodyPr/>
                    <a:lstStyle/>
                    <a:p>
                      <a:pPr algn="l" fontAlgn="b"/>
                      <a:r>
                        <a:rPr lang="en-US" sz="2000" u="none" strike="noStrike">
                          <a:effectLst/>
                        </a:rPr>
                        <a:t>105</a:t>
                      </a:r>
                      <a:endParaRPr lang="en-US" sz="2000" b="0" i="0" u="none" strike="noStrike">
                        <a:solidFill>
                          <a:srgbClr val="000000"/>
                        </a:solidFill>
                        <a:effectLst/>
                        <a:latin typeface="Calibri" panose="020F0502020204030204" pitchFamily="34" charset="0"/>
                      </a:endParaRPr>
                    </a:p>
                  </a:txBody>
                  <a:tcPr marL="9525" marR="9525" marT="9525" marB="0" anchor="b">
                    <a:lnT w="12700" cmpd="sng">
                      <a:noFill/>
                    </a:lnT>
                  </a:tcPr>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lnT w="12700" cmpd="sng">
                      <a:noFill/>
                    </a:lnT>
                  </a:tcPr>
                </a:tc>
                <a:tc>
                  <a:txBody>
                    <a:bodyPr/>
                    <a:lstStyle/>
                    <a:p>
                      <a:pPr algn="l" fontAlgn="b"/>
                      <a:r>
                        <a:rPr lang="en-US" sz="2000" u="none" strike="noStrike">
                          <a:effectLst/>
                        </a:rPr>
                        <a:t>ZN</a:t>
                      </a:r>
                      <a:endParaRPr lang="en-US" sz="2000" b="0" i="0" u="none" strike="noStrike">
                        <a:solidFill>
                          <a:srgbClr val="000000"/>
                        </a:solidFill>
                        <a:effectLst/>
                        <a:latin typeface="Calibri" panose="020F0502020204030204" pitchFamily="34" charset="0"/>
                      </a:endParaRPr>
                    </a:p>
                  </a:txBody>
                  <a:tcPr marL="9525" marR="9525" marT="9525" marB="0" anchor="b">
                    <a:lnT w="12700" cmpd="sng">
                      <a:noFill/>
                    </a:lnT>
                  </a:tcPr>
                </a:tc>
                <a:tc>
                  <a:txBody>
                    <a:bodyPr/>
                    <a:lstStyle/>
                    <a:p>
                      <a:pPr algn="l" fontAlgn="b"/>
                      <a:r>
                        <a:rPr lang="en-US" sz="2000" u="none" strike="noStrike" dirty="0">
                          <a:effectLst/>
                        </a:rPr>
                        <a:t>6454</a:t>
                      </a:r>
                      <a:endParaRPr lang="en-US" sz="2000" b="0" i="0" u="none" strike="noStrike" dirty="0">
                        <a:solidFill>
                          <a:srgbClr val="000000"/>
                        </a:solidFill>
                        <a:effectLst/>
                        <a:latin typeface="Calibri" panose="020F0502020204030204" pitchFamily="34" charset="0"/>
                      </a:endParaRPr>
                    </a:p>
                  </a:txBody>
                  <a:tcPr marL="9525" marR="9525" marT="9525" marB="0" anchor="b">
                    <a:lnT w="12700" cmpd="sng">
                      <a:noFill/>
                    </a:lnT>
                  </a:tcPr>
                </a:tc>
                <a:extLst>
                  <a:ext uri="{0D108BD9-81ED-4DB2-BD59-A6C34878D82A}">
                    <a16:rowId xmlns:a16="http://schemas.microsoft.com/office/drawing/2014/main" val="1808032519"/>
                  </a:ext>
                </a:extLst>
              </a:tr>
              <a:tr h="203200">
                <a:tc>
                  <a:txBody>
                    <a:bodyPr/>
                    <a:lstStyle/>
                    <a:p>
                      <a:pPr algn="l" fontAlgn="b"/>
                      <a:r>
                        <a:rPr lang="en-US" sz="2000" u="none" strike="noStrike" dirty="0">
                          <a:effectLst/>
                        </a:rPr>
                        <a:t>82</a:t>
                      </a:r>
                      <a:endParaRPr lang="en-US" sz="2000" b="0" i="0" u="none" strike="noStrike" dirty="0">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ctr" fontAlgn="b"/>
                      <a:r>
                        <a:rPr lang="en-US" sz="2000" u="none" strike="noStrike">
                          <a:effectLst/>
                        </a:rPr>
                        <a:t>M</a:t>
                      </a:r>
                      <a:endParaRPr lang="en-US" sz="2000" b="0" i="0" u="none" strike="noStrike">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l" fontAlgn="b"/>
                      <a:r>
                        <a:rPr lang="en-US" sz="2000" u="none" strike="noStrike" dirty="0">
                          <a:effectLst/>
                        </a:rPr>
                        <a:t>L</a:t>
                      </a:r>
                      <a:endParaRPr lang="en-US" sz="2000" b="0" i="0" u="none" strike="noStrike" dirty="0">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l" fontAlgn="b"/>
                      <a:r>
                        <a:rPr lang="en-US" sz="2000" u="none" strike="noStrike" dirty="0">
                          <a:effectLst/>
                        </a:rPr>
                        <a:t>6081</a:t>
                      </a:r>
                      <a:endParaRPr lang="en-US" sz="2000" b="0" i="0" u="none" strike="noStrike" dirty="0">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extLst>
                  <a:ext uri="{0D108BD9-81ED-4DB2-BD59-A6C34878D82A}">
                    <a16:rowId xmlns:a16="http://schemas.microsoft.com/office/drawing/2014/main" val="3652102066"/>
                  </a:ext>
                </a:extLst>
              </a:tr>
              <a:tr h="203200">
                <a:tc>
                  <a:txBody>
                    <a:bodyPr/>
                    <a:lstStyle/>
                    <a:p>
                      <a:pPr algn="l" fontAlgn="b"/>
                      <a:r>
                        <a:rPr lang="en-US" sz="2000" u="none" strike="noStrike" dirty="0">
                          <a:effectLst/>
                        </a:rPr>
                        <a:t>89</a:t>
                      </a:r>
                      <a:endParaRPr lang="en-US" sz="2000" b="0" i="0" u="none" strike="noStrike" dirty="0">
                        <a:solidFill>
                          <a:srgbClr val="000000"/>
                        </a:solidFill>
                        <a:effectLst/>
                        <a:latin typeface="Calibri" panose="020F0502020204030204" pitchFamily="34" charset="0"/>
                      </a:endParaRPr>
                    </a:p>
                  </a:txBody>
                  <a:tcPr marL="9525" marR="9525" marT="9525" marB="0" anchor="b">
                    <a:lnL w="57150" cap="flat" cmpd="sng" algn="ctr">
                      <a:noFill/>
                      <a:prstDash val="solid"/>
                      <a:round/>
                      <a:headEnd type="none" w="med" len="med"/>
                      <a:tailEnd type="none" w="med" len="med"/>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000" u="none" strike="noStrike" dirty="0">
                          <a:effectLst/>
                        </a:rPr>
                        <a:t>XP</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000" u="none" strike="noStrike" dirty="0">
                          <a:effectLst/>
                        </a:rPr>
                        <a:t>5441</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4048164585"/>
                  </a:ext>
                </a:extLst>
              </a:tr>
              <a:tr h="203200">
                <a:tc>
                  <a:txBody>
                    <a:bodyPr/>
                    <a:lstStyle/>
                    <a:p>
                      <a:pPr algn="l" fontAlgn="b"/>
                      <a:r>
                        <a:rPr lang="en-US" sz="2000" u="none" strike="noStrike">
                          <a:effectLst/>
                        </a:rPr>
                        <a:t>86</a:t>
                      </a:r>
                      <a:endParaRPr lang="en-US" sz="2000" b="0" i="0" u="none" strike="noStrike">
                        <a:solidFill>
                          <a:srgbClr val="000000"/>
                        </a:solidFill>
                        <a:effectLst/>
                        <a:latin typeface="Calibri" panose="020F0502020204030204" pitchFamily="34" charset="0"/>
                      </a:endParaRPr>
                    </a:p>
                  </a:txBody>
                  <a:tcPr marL="9525" marR="9525" marT="9525" marB="0" anchor="b">
                    <a:lnT w="57150" cap="flat" cmpd="sng" algn="ctr">
                      <a:noFill/>
                      <a:prstDash val="solid"/>
                      <a:round/>
                      <a:headEnd type="none" w="med" len="med"/>
                      <a:tailEnd type="none" w="med" len="med"/>
                    </a:lnT>
                  </a:tcPr>
                </a:tc>
                <a:tc>
                  <a:txBody>
                    <a:bodyPr/>
                    <a:lstStyle/>
                    <a:p>
                      <a:pPr algn="ctr" fontAlgn="b"/>
                      <a:r>
                        <a:rPr lang="en-US" sz="2000" u="none" strike="noStrike">
                          <a:effectLst/>
                        </a:rPr>
                        <a:t>M</a:t>
                      </a:r>
                      <a:endParaRPr lang="en-US" sz="2000" b="0" i="0" u="none" strike="noStrike">
                        <a:solidFill>
                          <a:srgbClr val="000000"/>
                        </a:solidFill>
                        <a:effectLst/>
                        <a:latin typeface="Calibri" panose="020F0502020204030204" pitchFamily="34" charset="0"/>
                      </a:endParaRPr>
                    </a:p>
                  </a:txBody>
                  <a:tcPr marL="9525" marR="9525" marT="9525" marB="0" anchor="b">
                    <a:lnT w="57150" cap="flat" cmpd="sng" algn="ctr">
                      <a:noFill/>
                      <a:prstDash val="solid"/>
                      <a:round/>
                      <a:headEnd type="none" w="med" len="med"/>
                      <a:tailEnd type="none" w="med" len="med"/>
                    </a:lnT>
                  </a:tcPr>
                </a:tc>
                <a:tc>
                  <a:txBody>
                    <a:bodyPr/>
                    <a:lstStyle/>
                    <a:p>
                      <a:pPr algn="l" fontAlgn="b"/>
                      <a:r>
                        <a:rPr lang="en-US" sz="2000" u="none" strike="noStrike">
                          <a:effectLst/>
                        </a:rPr>
                        <a:t>XP</a:t>
                      </a:r>
                      <a:endParaRPr lang="en-US" sz="2000" b="0" i="0" u="none" strike="noStrike">
                        <a:solidFill>
                          <a:srgbClr val="000000"/>
                        </a:solidFill>
                        <a:effectLst/>
                        <a:latin typeface="Calibri" panose="020F0502020204030204" pitchFamily="34" charset="0"/>
                      </a:endParaRPr>
                    </a:p>
                  </a:txBody>
                  <a:tcPr marL="9525" marR="9525" marT="9525" marB="0" anchor="b">
                    <a:lnT w="57150" cap="flat" cmpd="sng" algn="ctr">
                      <a:noFill/>
                      <a:prstDash val="solid"/>
                      <a:round/>
                      <a:headEnd type="none" w="med" len="med"/>
                      <a:tailEnd type="none" w="med" len="med"/>
                    </a:lnT>
                  </a:tcPr>
                </a:tc>
                <a:tc>
                  <a:txBody>
                    <a:bodyPr/>
                    <a:lstStyle/>
                    <a:p>
                      <a:pPr algn="l" fontAlgn="b"/>
                      <a:r>
                        <a:rPr lang="en-US" sz="2000" u="none" strike="noStrike" dirty="0">
                          <a:effectLst/>
                        </a:rPr>
                        <a:t>5163</a:t>
                      </a:r>
                      <a:endParaRPr lang="en-US" sz="2000" b="0" i="0" u="none" strike="noStrike" dirty="0">
                        <a:solidFill>
                          <a:srgbClr val="000000"/>
                        </a:solidFill>
                        <a:effectLst/>
                        <a:latin typeface="Calibri" panose="020F0502020204030204" pitchFamily="34" charset="0"/>
                      </a:endParaRPr>
                    </a:p>
                  </a:txBody>
                  <a:tcPr marL="9525" marR="9525" marT="9525" marB="0" anchor="b">
                    <a:lnT w="57150" cap="flat" cmpd="sng" algn="ctr">
                      <a:noFill/>
                      <a:prstDash val="solid"/>
                      <a:round/>
                      <a:headEnd type="none" w="med" len="med"/>
                      <a:tailEnd type="none" w="med" len="med"/>
                    </a:lnT>
                  </a:tcPr>
                </a:tc>
                <a:extLst>
                  <a:ext uri="{0D108BD9-81ED-4DB2-BD59-A6C34878D82A}">
                    <a16:rowId xmlns:a16="http://schemas.microsoft.com/office/drawing/2014/main" val="1749950831"/>
                  </a:ext>
                </a:extLst>
              </a:tr>
              <a:tr h="203200">
                <a:tc>
                  <a:txBody>
                    <a:bodyPr/>
                    <a:lstStyle/>
                    <a:p>
                      <a:pPr algn="l" fontAlgn="b"/>
                      <a:r>
                        <a:rPr lang="en-US" sz="2000" u="none" strike="noStrike">
                          <a:effectLst/>
                        </a:rPr>
                        <a:t>96</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M</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YB</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4924</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69753236"/>
                  </a:ext>
                </a:extLst>
              </a:tr>
              <a:tr h="203200">
                <a:tc>
                  <a:txBody>
                    <a:bodyPr/>
                    <a:lstStyle/>
                    <a:p>
                      <a:pPr algn="l" fontAlgn="b"/>
                      <a:r>
                        <a:rPr lang="en-US" sz="2000" u="none" strike="noStrike">
                          <a:effectLst/>
                        </a:rPr>
                        <a:t>110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H</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ZR</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4564</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92374776"/>
                  </a:ext>
                </a:extLst>
              </a:tr>
              <a:tr h="203200">
                <a:tc>
                  <a:txBody>
                    <a:bodyPr/>
                    <a:lstStyle/>
                    <a:p>
                      <a:pPr algn="l" fontAlgn="b"/>
                      <a:r>
                        <a:rPr lang="en-US" sz="2000" u="none" strike="noStrike">
                          <a:effectLst/>
                        </a:rPr>
                        <a:t>120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H</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ZZ</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4487</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71893996"/>
                  </a:ext>
                </a:extLst>
              </a:tr>
              <a:tr h="203200">
                <a:tc>
                  <a:txBody>
                    <a:bodyPr/>
                    <a:lstStyle/>
                    <a:p>
                      <a:pPr algn="l" fontAlgn="b"/>
                      <a:r>
                        <a:rPr lang="en-US" sz="2000" u="none" strike="noStrike">
                          <a:effectLst/>
                        </a:rPr>
                        <a:t>122</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H</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ID122</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4476</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1380461"/>
                  </a:ext>
                </a:extLst>
              </a:tr>
              <a:tr h="203200">
                <a:tc>
                  <a:txBody>
                    <a:bodyPr/>
                    <a:lstStyle/>
                    <a:p>
                      <a:pPr algn="l" fontAlgn="b"/>
                      <a:r>
                        <a:rPr lang="en-US" sz="2000" u="none" strike="noStrike">
                          <a:effectLst/>
                        </a:rPr>
                        <a:t>106</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M</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ZN</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4242</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58275447"/>
                  </a:ext>
                </a:extLst>
              </a:tr>
              <a:tr h="203200">
                <a:tc>
                  <a:txBody>
                    <a:bodyPr/>
                    <a:lstStyle/>
                    <a:p>
                      <a:pPr algn="l" fontAlgn="b"/>
                      <a:r>
                        <a:rPr lang="en-US" sz="2000" u="none" strike="noStrike">
                          <a:effectLst/>
                        </a:rPr>
                        <a:t>117</a:t>
                      </a:r>
                      <a:endParaRPr lang="en-US" sz="2000" b="0" i="0" u="none" strike="noStrike">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ctr" fontAlgn="b"/>
                      <a:r>
                        <a:rPr lang="en-US" sz="2000" u="none" strike="noStrike">
                          <a:effectLst/>
                        </a:rPr>
                        <a:t>M</a:t>
                      </a:r>
                      <a:endParaRPr lang="en-US" sz="2000" b="0" i="0" u="none" strike="noStrike">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l" fontAlgn="b"/>
                      <a:r>
                        <a:rPr lang="en-US" sz="2000" u="none" strike="noStrike">
                          <a:effectLst/>
                        </a:rPr>
                        <a:t>ZZ</a:t>
                      </a:r>
                      <a:endParaRPr lang="en-US" sz="2000" b="0" i="0" u="none" strike="noStrike">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l" fontAlgn="b"/>
                      <a:r>
                        <a:rPr lang="en-US" sz="2000" u="none" strike="noStrike">
                          <a:effectLst/>
                        </a:rPr>
                        <a:t>4148</a:t>
                      </a:r>
                      <a:endParaRPr lang="en-US" sz="2000" b="0" i="0" u="none" strike="noStrike">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extLst>
                  <a:ext uri="{0D108BD9-81ED-4DB2-BD59-A6C34878D82A}">
                    <a16:rowId xmlns:a16="http://schemas.microsoft.com/office/drawing/2014/main" val="3134626415"/>
                  </a:ext>
                </a:extLst>
              </a:tr>
              <a:tr h="203200">
                <a:tc>
                  <a:txBody>
                    <a:bodyPr/>
                    <a:lstStyle/>
                    <a:p>
                      <a:pPr algn="l" fontAlgn="b"/>
                      <a:r>
                        <a:rPr lang="en-US" sz="2000" u="none" strike="noStrike">
                          <a:effectLst/>
                        </a:rPr>
                        <a:t>99</a:t>
                      </a:r>
                      <a:endParaRPr lang="en-US" sz="2000" b="0" i="0" u="none" strike="noStrike">
                        <a:solidFill>
                          <a:srgbClr val="000000"/>
                        </a:solidFill>
                        <a:effectLst/>
                        <a:latin typeface="Calibri" panose="020F0502020204030204" pitchFamily="34" charset="0"/>
                      </a:endParaRPr>
                    </a:p>
                  </a:txBody>
                  <a:tcPr marL="9525" marR="9525" marT="9525" marB="0" anchor="b">
                    <a:lnL w="57150" cap="flat" cmpd="sng" algn="ctr">
                      <a:noFill/>
                      <a:prstDash val="solid"/>
                      <a:round/>
                      <a:headEnd type="none" w="med" len="med"/>
                      <a:tailEnd type="none" w="med" len="med"/>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fontAlgn="b"/>
                      <a:r>
                        <a:rPr lang="en-US" sz="2000" u="none" strike="noStrike">
                          <a:effectLst/>
                        </a:rPr>
                        <a:t>H</a:t>
                      </a:r>
                      <a:endParaRPr lang="en-US" sz="2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000" u="none" strike="noStrike">
                          <a:effectLst/>
                        </a:rPr>
                        <a:t>YQ</a:t>
                      </a:r>
                      <a:endParaRPr lang="en-US" sz="2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000" u="none" strike="noStrike" dirty="0">
                          <a:effectLst/>
                        </a:rPr>
                        <a:t>3946</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2392613507"/>
                  </a:ext>
                </a:extLst>
              </a:tr>
            </a:tbl>
          </a:graphicData>
        </a:graphic>
      </p:graphicFrame>
      <p:sp>
        <p:nvSpPr>
          <p:cNvPr id="4" name="Slide Number Placeholder 3">
            <a:extLst>
              <a:ext uri="{FF2B5EF4-FFF2-40B4-BE49-F238E27FC236}">
                <a16:creationId xmlns:a16="http://schemas.microsoft.com/office/drawing/2014/main" id="{676F4C27-258B-7EBA-0B5E-15AC6EAFC755}"/>
              </a:ext>
            </a:extLst>
          </p:cNvPr>
          <p:cNvSpPr>
            <a:spLocks noGrp="1"/>
          </p:cNvSpPr>
          <p:nvPr>
            <p:ph type="sldNum" sz="quarter" idx="12"/>
          </p:nvPr>
        </p:nvSpPr>
        <p:spPr/>
        <p:txBody>
          <a:bodyPr/>
          <a:lstStyle/>
          <a:p>
            <a:fld id="{9E969584-4773-A84E-8391-EEC4BE76D611}" type="slidenum">
              <a:rPr lang="en-US" smtClean="0"/>
              <a:t>16</a:t>
            </a:fld>
            <a:endParaRPr lang="en-US"/>
          </a:p>
        </p:txBody>
      </p:sp>
      <p:sp>
        <p:nvSpPr>
          <p:cNvPr id="7" name="TextBox 6">
            <a:extLst>
              <a:ext uri="{FF2B5EF4-FFF2-40B4-BE49-F238E27FC236}">
                <a16:creationId xmlns:a16="http://schemas.microsoft.com/office/drawing/2014/main" id="{BFF89F86-24CB-F89C-A031-3B34C033D635}"/>
              </a:ext>
            </a:extLst>
          </p:cNvPr>
          <p:cNvSpPr txBox="1"/>
          <p:nvPr/>
        </p:nvSpPr>
        <p:spPr>
          <a:xfrm>
            <a:off x="5596593" y="84181"/>
            <a:ext cx="6443768" cy="1200329"/>
          </a:xfrm>
          <a:prstGeom prst="rect">
            <a:avLst/>
          </a:prstGeom>
          <a:solidFill>
            <a:schemeClr val="accent4"/>
          </a:solidFill>
        </p:spPr>
        <p:txBody>
          <a:bodyPr wrap="square" rtlCol="0">
            <a:spAutoFit/>
          </a:bodyPr>
          <a:lstStyle/>
          <a:p>
            <a:r>
              <a:rPr lang="en-US" sz="2400" dirty="0"/>
              <a:t>Must swap 1 woman for a man from the same list. </a:t>
            </a:r>
          </a:p>
          <a:p>
            <a:pPr marL="457200" indent="-457200">
              <a:buFont typeface="+mj-lt"/>
              <a:buAutoNum type="arabicPeriod"/>
            </a:pPr>
            <a:r>
              <a:rPr lang="en-US" sz="2400" dirty="0"/>
              <a:t>Which would you swap? Why? </a:t>
            </a:r>
          </a:p>
          <a:p>
            <a:pPr marL="457200" indent="-457200">
              <a:buFont typeface="+mj-lt"/>
              <a:buAutoNum type="arabicPeriod"/>
            </a:pPr>
            <a:r>
              <a:rPr lang="en-US" sz="2400" dirty="0"/>
              <a:t>Come up with counter-argument.</a:t>
            </a:r>
          </a:p>
        </p:txBody>
      </p:sp>
      <p:graphicFrame>
        <p:nvGraphicFramePr>
          <p:cNvPr id="3" name="Content Placeholder 4">
            <a:extLst>
              <a:ext uri="{FF2B5EF4-FFF2-40B4-BE49-F238E27FC236}">
                <a16:creationId xmlns:a16="http://schemas.microsoft.com/office/drawing/2014/main" id="{70506958-D77B-9106-A0B5-A71985B24AF2}"/>
              </a:ext>
            </a:extLst>
          </p:cNvPr>
          <p:cNvGraphicFramePr>
            <a:graphicFrameLocks/>
          </p:cNvGraphicFramePr>
          <p:nvPr/>
        </p:nvGraphicFramePr>
        <p:xfrm>
          <a:off x="4154146" y="1776099"/>
          <a:ext cx="3657240" cy="5029200"/>
        </p:xfrm>
        <a:graphic>
          <a:graphicData uri="http://schemas.openxmlformats.org/drawingml/2006/table">
            <a:tbl>
              <a:tblPr>
                <a:tableStyleId>{5C22544A-7EE6-4342-B048-85BDC9FD1C3A}</a:tableStyleId>
              </a:tblPr>
              <a:tblGrid>
                <a:gridCol w="622804">
                  <a:extLst>
                    <a:ext uri="{9D8B030D-6E8A-4147-A177-3AD203B41FA5}">
                      <a16:colId xmlns:a16="http://schemas.microsoft.com/office/drawing/2014/main" val="4004011549"/>
                    </a:ext>
                  </a:extLst>
                </a:gridCol>
                <a:gridCol w="1157468">
                  <a:extLst>
                    <a:ext uri="{9D8B030D-6E8A-4147-A177-3AD203B41FA5}">
                      <a16:colId xmlns:a16="http://schemas.microsoft.com/office/drawing/2014/main" val="2003248101"/>
                    </a:ext>
                  </a:extLst>
                </a:gridCol>
                <a:gridCol w="925975">
                  <a:extLst>
                    <a:ext uri="{9D8B030D-6E8A-4147-A177-3AD203B41FA5}">
                      <a16:colId xmlns:a16="http://schemas.microsoft.com/office/drawing/2014/main" val="1784235256"/>
                    </a:ext>
                  </a:extLst>
                </a:gridCol>
                <a:gridCol w="950993">
                  <a:extLst>
                    <a:ext uri="{9D8B030D-6E8A-4147-A177-3AD203B41FA5}">
                      <a16:colId xmlns:a16="http://schemas.microsoft.com/office/drawing/2014/main" val="2521769014"/>
                    </a:ext>
                  </a:extLst>
                </a:gridCol>
              </a:tblGrid>
              <a:tr h="203200">
                <a:tc>
                  <a:txBody>
                    <a:bodyPr/>
                    <a:lstStyle/>
                    <a:p>
                      <a:pPr algn="l" fontAlgn="b"/>
                      <a:r>
                        <a:rPr lang="en-US" sz="2000" u="none" strike="noStrike" dirty="0">
                          <a:effectLst/>
                        </a:rPr>
                        <a:t>ID</a:t>
                      </a:r>
                      <a:endParaRPr lang="en-US" sz="2000" b="0" i="0" u="none" strike="noStrike" dirty="0">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ctr" fontAlgn="b"/>
                      <a:r>
                        <a:rPr lang="en-US" sz="2000" u="none" strike="noStrike" dirty="0" err="1">
                          <a:effectLst/>
                        </a:rPr>
                        <a:t>Genero</a:t>
                      </a:r>
                      <a:endParaRPr lang="en-US" sz="2000" b="0" i="0" u="none" strike="noStrike" dirty="0">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l" fontAlgn="b"/>
                      <a:r>
                        <a:rPr lang="en-US" sz="2000" u="none" strike="noStrike" dirty="0">
                          <a:effectLst/>
                        </a:rPr>
                        <a:t>Lista</a:t>
                      </a:r>
                      <a:endParaRPr lang="en-US" sz="2000" b="0" i="0" u="none" strike="noStrike" dirty="0">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l" fontAlgn="b"/>
                      <a:r>
                        <a:rPr lang="en-US" sz="2000" u="none" strike="noStrike" dirty="0" err="1">
                          <a:effectLst/>
                        </a:rPr>
                        <a:t>Votos</a:t>
                      </a:r>
                      <a:endParaRPr lang="en-US" sz="2000" b="0" i="0" u="none" strike="noStrike" dirty="0">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extLst>
                  <a:ext uri="{0D108BD9-81ED-4DB2-BD59-A6C34878D82A}">
                    <a16:rowId xmlns:a16="http://schemas.microsoft.com/office/drawing/2014/main" val="678528115"/>
                  </a:ext>
                </a:extLst>
              </a:tr>
              <a:tr h="203200">
                <a:tc>
                  <a:txBody>
                    <a:bodyPr/>
                    <a:lstStyle/>
                    <a:p>
                      <a:pPr algn="l" fontAlgn="b"/>
                      <a:r>
                        <a:rPr lang="en-US" sz="2000" u="none" strike="noStrike" dirty="0">
                          <a:effectLst/>
                        </a:rPr>
                        <a:t>115</a:t>
                      </a:r>
                      <a:endParaRPr lang="en-US" sz="2000" b="0" i="0" u="none" strike="noStrike" dirty="0">
                        <a:solidFill>
                          <a:srgbClr val="000000"/>
                        </a:solidFill>
                        <a:effectLst/>
                        <a:latin typeface="Calibri" panose="020F0502020204030204" pitchFamily="34" charset="0"/>
                      </a:endParaRPr>
                    </a:p>
                  </a:txBody>
                  <a:tcPr marL="9525" marR="9525" marT="9525" marB="0" anchor="b">
                    <a:lnL w="57150" cap="flat" cmpd="sng" algn="ctr">
                      <a:noFill/>
                      <a:prstDash val="solid"/>
                      <a:round/>
                      <a:headEnd type="none" w="med" len="med"/>
                      <a:tailEnd type="none" w="med" len="med"/>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fontAlgn="b"/>
                      <a:r>
                        <a:rPr lang="en-US" sz="2000" u="none" strike="noStrike" dirty="0">
                          <a:effectLst/>
                        </a:rPr>
                        <a:t>M</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000" u="none" strike="noStrike" dirty="0">
                          <a:effectLst/>
                        </a:rPr>
                        <a:t>ZZ</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000" u="none" strike="noStrike" dirty="0">
                          <a:effectLst/>
                        </a:rPr>
                        <a:t>19736</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2888137016"/>
                  </a:ext>
                </a:extLst>
              </a:tr>
              <a:tr h="203200">
                <a:tc>
                  <a:txBody>
                    <a:bodyPr/>
                    <a:lstStyle/>
                    <a:p>
                      <a:pPr algn="l" fontAlgn="b"/>
                      <a:r>
                        <a:rPr lang="en-US" sz="2000" u="none" strike="noStrike" dirty="0">
                          <a:effectLst/>
                        </a:rPr>
                        <a:t>104</a:t>
                      </a:r>
                      <a:endParaRPr lang="en-US" sz="2000" b="0" i="0" u="none" strike="noStrike" dirty="0">
                        <a:solidFill>
                          <a:srgbClr val="000000"/>
                        </a:solidFill>
                        <a:effectLst/>
                        <a:latin typeface="Calibri" panose="020F0502020204030204" pitchFamily="34" charset="0"/>
                      </a:endParaRPr>
                    </a:p>
                  </a:txBody>
                  <a:tcPr marL="9525" marR="9525" marT="9525" marB="0" anchor="b">
                    <a:lnL w="57150" cap="flat" cmpd="sng" algn="ctr">
                      <a:noFill/>
                      <a:prstDash val="solid"/>
                      <a:round/>
                      <a:headEnd type="none" w="med" len="med"/>
                      <a:tailEnd type="none" w="med" len="med"/>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2000" u="none" strike="noStrike" dirty="0">
                          <a:effectLst/>
                        </a:rPr>
                        <a:t>M</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2000" u="none" strike="noStrike" dirty="0">
                          <a:effectLst/>
                        </a:rPr>
                        <a:t>ZN</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2000" u="none" strike="noStrike" dirty="0">
                          <a:effectLst/>
                        </a:rPr>
                        <a:t>10252</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29364569"/>
                  </a:ext>
                </a:extLst>
              </a:tr>
              <a:tr h="203200">
                <a:tc>
                  <a:txBody>
                    <a:bodyPr/>
                    <a:lstStyle/>
                    <a:p>
                      <a:pPr algn="l" fontAlgn="b"/>
                      <a:r>
                        <a:rPr lang="en-US" sz="2000" u="none" strike="noStrike" dirty="0">
                          <a:effectLst/>
                        </a:rPr>
                        <a:t>100</a:t>
                      </a:r>
                      <a:endParaRPr lang="en-US" sz="2000" b="0" i="0" u="none" strike="noStrike" dirty="0">
                        <a:solidFill>
                          <a:srgbClr val="000000"/>
                        </a:solidFill>
                        <a:effectLst/>
                        <a:latin typeface="Calibri" panose="020F0502020204030204" pitchFamily="34" charset="0"/>
                      </a:endParaRPr>
                    </a:p>
                  </a:txBody>
                  <a:tcPr marL="9525" marR="9525" marT="9525" marB="0" anchor="b">
                    <a:lnL w="57150" cap="flat" cmpd="sng" algn="ctr">
                      <a:noFill/>
                      <a:prstDash val="solid"/>
                      <a:round/>
                      <a:headEnd type="none" w="med" len="med"/>
                      <a:tailEnd type="none" w="med" len="med"/>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fontAlgn="b"/>
                      <a:r>
                        <a:rPr lang="en-US" sz="2000" u="none" strike="noStrike" dirty="0">
                          <a:effectLst/>
                        </a:rPr>
                        <a:t>M</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000" u="none" strike="noStrike" dirty="0">
                          <a:effectLst/>
                        </a:rPr>
                        <a:t>YQ</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000" u="none" strike="noStrike" dirty="0">
                          <a:effectLst/>
                        </a:rPr>
                        <a:t>9519</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4147168065"/>
                  </a:ext>
                </a:extLst>
              </a:tr>
              <a:tr h="203200">
                <a:tc>
                  <a:txBody>
                    <a:bodyPr/>
                    <a:lstStyle/>
                    <a:p>
                      <a:pPr algn="l" fontAlgn="b"/>
                      <a:r>
                        <a:rPr lang="en-US" sz="2000" u="none" strike="noStrike">
                          <a:effectLst/>
                        </a:rPr>
                        <a:t>123</a:t>
                      </a:r>
                      <a:endParaRPr lang="en-US" sz="2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US" sz="2000" u="none" strike="noStrike" dirty="0">
                          <a:effectLst/>
                        </a:rPr>
                        <a:t>M</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r>
                        <a:rPr lang="en-US" sz="2000" u="none" strike="noStrike" dirty="0">
                          <a:effectLst/>
                        </a:rPr>
                        <a:t>ID123</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r>
                        <a:rPr lang="en-US" sz="2000" u="none" strike="noStrike" dirty="0">
                          <a:effectLst/>
                        </a:rPr>
                        <a:t>7745</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41554668"/>
                  </a:ext>
                </a:extLst>
              </a:tr>
              <a:tr h="203200">
                <a:tc>
                  <a:txBody>
                    <a:bodyPr/>
                    <a:lstStyle/>
                    <a:p>
                      <a:pPr algn="l" fontAlgn="b"/>
                      <a:r>
                        <a:rPr lang="en-US" sz="2000" u="none" strike="noStrike">
                          <a:effectLst/>
                        </a:rPr>
                        <a:t>105</a:t>
                      </a:r>
                      <a:endParaRPr lang="en-US" sz="2000" b="0" i="0" u="none" strike="noStrike">
                        <a:solidFill>
                          <a:srgbClr val="000000"/>
                        </a:solidFill>
                        <a:effectLst/>
                        <a:latin typeface="Calibri" panose="020F0502020204030204" pitchFamily="34" charset="0"/>
                      </a:endParaRPr>
                    </a:p>
                  </a:txBody>
                  <a:tcPr marL="9525" marR="9525" marT="9525" marB="0" anchor="b">
                    <a:lnT w="12700" cmpd="sng">
                      <a:noFill/>
                    </a:lnT>
                    <a:solidFill>
                      <a:schemeClr val="accent6">
                        <a:lumMod val="60000"/>
                        <a:lumOff val="40000"/>
                      </a:schemeClr>
                    </a:solidFill>
                  </a:tcPr>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lnT w="12700" cmpd="sng">
                      <a:noFill/>
                    </a:lnT>
                    <a:solidFill>
                      <a:schemeClr val="accent6">
                        <a:lumMod val="60000"/>
                        <a:lumOff val="40000"/>
                      </a:schemeClr>
                    </a:solidFill>
                  </a:tcPr>
                </a:tc>
                <a:tc>
                  <a:txBody>
                    <a:bodyPr/>
                    <a:lstStyle/>
                    <a:p>
                      <a:pPr algn="l" fontAlgn="b"/>
                      <a:r>
                        <a:rPr lang="en-US" sz="2000" u="none" strike="noStrike" dirty="0">
                          <a:effectLst/>
                        </a:rPr>
                        <a:t>ZN</a:t>
                      </a:r>
                      <a:endParaRPr lang="en-US" sz="2000" b="0" i="0" u="none" strike="noStrike" dirty="0">
                        <a:solidFill>
                          <a:srgbClr val="000000"/>
                        </a:solidFill>
                        <a:effectLst/>
                        <a:latin typeface="Calibri" panose="020F0502020204030204" pitchFamily="34" charset="0"/>
                      </a:endParaRPr>
                    </a:p>
                  </a:txBody>
                  <a:tcPr marL="9525" marR="9525" marT="9525" marB="0" anchor="b">
                    <a:lnT w="12700" cmpd="sng">
                      <a:noFill/>
                    </a:lnT>
                    <a:solidFill>
                      <a:schemeClr val="accent6">
                        <a:lumMod val="60000"/>
                        <a:lumOff val="40000"/>
                      </a:schemeClr>
                    </a:solidFill>
                  </a:tcPr>
                </a:tc>
                <a:tc>
                  <a:txBody>
                    <a:bodyPr/>
                    <a:lstStyle/>
                    <a:p>
                      <a:pPr algn="l" fontAlgn="b"/>
                      <a:r>
                        <a:rPr lang="en-US" sz="2000" u="none" strike="noStrike" dirty="0">
                          <a:effectLst/>
                        </a:rPr>
                        <a:t>6454</a:t>
                      </a:r>
                      <a:endParaRPr lang="en-US" sz="2000" b="0" i="0" u="none" strike="noStrike" dirty="0">
                        <a:solidFill>
                          <a:srgbClr val="000000"/>
                        </a:solidFill>
                        <a:effectLst/>
                        <a:latin typeface="Calibri" panose="020F0502020204030204" pitchFamily="34" charset="0"/>
                      </a:endParaRPr>
                    </a:p>
                  </a:txBody>
                  <a:tcPr marL="9525" marR="9525" marT="9525" marB="0" anchor="b">
                    <a:lnT w="12700" cmpd="sng">
                      <a:noFill/>
                    </a:lnT>
                    <a:solidFill>
                      <a:schemeClr val="accent6">
                        <a:lumMod val="60000"/>
                        <a:lumOff val="40000"/>
                      </a:schemeClr>
                    </a:solidFill>
                  </a:tcPr>
                </a:tc>
                <a:extLst>
                  <a:ext uri="{0D108BD9-81ED-4DB2-BD59-A6C34878D82A}">
                    <a16:rowId xmlns:a16="http://schemas.microsoft.com/office/drawing/2014/main" val="1808032519"/>
                  </a:ext>
                </a:extLst>
              </a:tr>
              <a:tr h="203200">
                <a:tc>
                  <a:txBody>
                    <a:bodyPr/>
                    <a:lstStyle/>
                    <a:p>
                      <a:pPr algn="l" fontAlgn="b"/>
                      <a:r>
                        <a:rPr lang="en-US" sz="2000" u="none" strike="noStrike" dirty="0">
                          <a:effectLst/>
                        </a:rPr>
                        <a:t>82</a:t>
                      </a:r>
                      <a:endParaRPr lang="en-US" sz="2000" b="0" i="0" u="none" strike="noStrike" dirty="0">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ctr" fontAlgn="b"/>
                      <a:r>
                        <a:rPr lang="en-US" sz="2000" u="none" strike="noStrike">
                          <a:effectLst/>
                        </a:rPr>
                        <a:t>M</a:t>
                      </a:r>
                      <a:endParaRPr lang="en-US" sz="2000" b="0" i="0" u="none" strike="noStrike">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l" fontAlgn="b"/>
                      <a:r>
                        <a:rPr lang="en-US" sz="2000" u="none" strike="noStrike" dirty="0">
                          <a:effectLst/>
                        </a:rPr>
                        <a:t>L</a:t>
                      </a:r>
                      <a:endParaRPr lang="en-US" sz="2000" b="0" i="0" u="none" strike="noStrike" dirty="0">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tc>
                  <a:txBody>
                    <a:bodyPr/>
                    <a:lstStyle/>
                    <a:p>
                      <a:pPr algn="l" fontAlgn="b"/>
                      <a:r>
                        <a:rPr lang="en-US" sz="2000" u="none" strike="noStrike" dirty="0">
                          <a:effectLst/>
                        </a:rPr>
                        <a:t>6081</a:t>
                      </a:r>
                      <a:endParaRPr lang="en-US" sz="2000" b="0" i="0" u="none" strike="noStrike" dirty="0">
                        <a:solidFill>
                          <a:srgbClr val="000000"/>
                        </a:solidFill>
                        <a:effectLst/>
                        <a:latin typeface="Calibri" panose="020F0502020204030204" pitchFamily="34" charset="0"/>
                      </a:endParaRPr>
                    </a:p>
                  </a:txBody>
                  <a:tcPr marL="9525" marR="9525" marT="9525" marB="0" anchor="b">
                    <a:lnB w="57150" cap="flat" cmpd="sng" algn="ctr">
                      <a:noFill/>
                      <a:prstDash val="solid"/>
                      <a:round/>
                      <a:headEnd type="none" w="med" len="med"/>
                      <a:tailEnd type="none" w="med" len="med"/>
                    </a:lnB>
                  </a:tcPr>
                </a:tc>
                <a:extLst>
                  <a:ext uri="{0D108BD9-81ED-4DB2-BD59-A6C34878D82A}">
                    <a16:rowId xmlns:a16="http://schemas.microsoft.com/office/drawing/2014/main" val="3652102066"/>
                  </a:ext>
                </a:extLst>
              </a:tr>
              <a:tr h="203200">
                <a:tc>
                  <a:txBody>
                    <a:bodyPr/>
                    <a:lstStyle/>
                    <a:p>
                      <a:pPr algn="l" fontAlgn="b"/>
                      <a:r>
                        <a:rPr lang="en-US" sz="2000" u="none" strike="noStrike" dirty="0">
                          <a:effectLst/>
                        </a:rPr>
                        <a:t>89</a:t>
                      </a:r>
                      <a:endParaRPr lang="en-US" sz="2000" b="0" i="0" u="none" strike="noStrike" dirty="0">
                        <a:solidFill>
                          <a:srgbClr val="000000"/>
                        </a:solidFill>
                        <a:effectLst/>
                        <a:latin typeface="Calibri" panose="020F0502020204030204" pitchFamily="34" charset="0"/>
                      </a:endParaRPr>
                    </a:p>
                  </a:txBody>
                  <a:tcPr marL="9525" marR="9525" marT="9525" marB="0" anchor="b">
                    <a:lnL w="57150" cap="flat" cmpd="sng" algn="ctr">
                      <a:noFill/>
                      <a:prstDash val="solid"/>
                      <a:round/>
                      <a:headEnd type="none" w="med" len="med"/>
                      <a:tailEnd type="none" w="med" len="med"/>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000" u="none" strike="noStrike" dirty="0">
                          <a:effectLst/>
                        </a:rPr>
                        <a:t>XP</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l" fontAlgn="b"/>
                      <a:r>
                        <a:rPr lang="en-US" sz="2000" u="none" strike="noStrike" dirty="0">
                          <a:effectLst/>
                        </a:rPr>
                        <a:t>5441</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4048164585"/>
                  </a:ext>
                </a:extLst>
              </a:tr>
              <a:tr h="203200">
                <a:tc>
                  <a:txBody>
                    <a:bodyPr/>
                    <a:lstStyle/>
                    <a:p>
                      <a:pPr algn="l" fontAlgn="b"/>
                      <a:r>
                        <a:rPr lang="en-US" sz="2000" u="none" strike="noStrike">
                          <a:effectLst/>
                        </a:rPr>
                        <a:t>86</a:t>
                      </a:r>
                      <a:endParaRPr lang="en-US" sz="2000" b="0" i="0" u="none" strike="noStrike">
                        <a:solidFill>
                          <a:srgbClr val="000000"/>
                        </a:solidFill>
                        <a:effectLst/>
                        <a:latin typeface="Calibri" panose="020F0502020204030204" pitchFamily="34" charset="0"/>
                      </a:endParaRPr>
                    </a:p>
                  </a:txBody>
                  <a:tcPr marL="9525" marR="9525" marT="9525" marB="0" anchor="b">
                    <a:lnT w="57150" cap="flat" cmpd="sng" algn="ctr">
                      <a:noFill/>
                      <a:prstDash val="solid"/>
                      <a:round/>
                      <a:headEnd type="none" w="med" len="med"/>
                      <a:tailEnd type="none" w="med" len="med"/>
                    </a:lnT>
                  </a:tcPr>
                </a:tc>
                <a:tc>
                  <a:txBody>
                    <a:bodyPr/>
                    <a:lstStyle/>
                    <a:p>
                      <a:pPr algn="ctr" fontAlgn="b"/>
                      <a:r>
                        <a:rPr lang="en-US" sz="2000" u="none" strike="noStrike">
                          <a:effectLst/>
                        </a:rPr>
                        <a:t>M</a:t>
                      </a:r>
                      <a:endParaRPr lang="en-US" sz="2000" b="0" i="0" u="none" strike="noStrike">
                        <a:solidFill>
                          <a:srgbClr val="000000"/>
                        </a:solidFill>
                        <a:effectLst/>
                        <a:latin typeface="Calibri" panose="020F0502020204030204" pitchFamily="34" charset="0"/>
                      </a:endParaRPr>
                    </a:p>
                  </a:txBody>
                  <a:tcPr marL="9525" marR="9525" marT="9525" marB="0" anchor="b">
                    <a:lnT w="57150" cap="flat" cmpd="sng" algn="ctr">
                      <a:noFill/>
                      <a:prstDash val="solid"/>
                      <a:round/>
                      <a:headEnd type="none" w="med" len="med"/>
                      <a:tailEnd type="none" w="med" len="med"/>
                    </a:lnT>
                  </a:tcPr>
                </a:tc>
                <a:tc>
                  <a:txBody>
                    <a:bodyPr/>
                    <a:lstStyle/>
                    <a:p>
                      <a:pPr algn="l" fontAlgn="b"/>
                      <a:r>
                        <a:rPr lang="en-US" sz="2000" u="none" strike="noStrike">
                          <a:effectLst/>
                        </a:rPr>
                        <a:t>XP</a:t>
                      </a:r>
                      <a:endParaRPr lang="en-US" sz="2000" b="0" i="0" u="none" strike="noStrike">
                        <a:solidFill>
                          <a:srgbClr val="000000"/>
                        </a:solidFill>
                        <a:effectLst/>
                        <a:latin typeface="Calibri" panose="020F0502020204030204" pitchFamily="34" charset="0"/>
                      </a:endParaRPr>
                    </a:p>
                  </a:txBody>
                  <a:tcPr marL="9525" marR="9525" marT="9525" marB="0" anchor="b">
                    <a:lnT w="57150" cap="flat" cmpd="sng" algn="ctr">
                      <a:noFill/>
                      <a:prstDash val="solid"/>
                      <a:round/>
                      <a:headEnd type="none" w="med" len="med"/>
                      <a:tailEnd type="none" w="med" len="med"/>
                    </a:lnT>
                  </a:tcPr>
                </a:tc>
                <a:tc>
                  <a:txBody>
                    <a:bodyPr/>
                    <a:lstStyle/>
                    <a:p>
                      <a:pPr algn="l" fontAlgn="b"/>
                      <a:r>
                        <a:rPr lang="en-US" sz="2000" u="none" strike="noStrike">
                          <a:effectLst/>
                        </a:rPr>
                        <a:t>5163</a:t>
                      </a:r>
                      <a:endParaRPr lang="en-US" sz="2000" b="0" i="0" u="none" strike="noStrike">
                        <a:solidFill>
                          <a:srgbClr val="000000"/>
                        </a:solidFill>
                        <a:effectLst/>
                        <a:latin typeface="Calibri" panose="020F0502020204030204" pitchFamily="34" charset="0"/>
                      </a:endParaRPr>
                    </a:p>
                  </a:txBody>
                  <a:tcPr marL="9525" marR="9525" marT="9525" marB="0" anchor="b">
                    <a:lnT w="57150" cap="flat" cmpd="sng" algn="ctr">
                      <a:noFill/>
                      <a:prstDash val="solid"/>
                      <a:round/>
                      <a:headEnd type="none" w="med" len="med"/>
                      <a:tailEnd type="none" w="med" len="med"/>
                    </a:lnT>
                  </a:tcPr>
                </a:tc>
                <a:extLst>
                  <a:ext uri="{0D108BD9-81ED-4DB2-BD59-A6C34878D82A}">
                    <a16:rowId xmlns:a16="http://schemas.microsoft.com/office/drawing/2014/main" val="1749950831"/>
                  </a:ext>
                </a:extLst>
              </a:tr>
              <a:tr h="203200">
                <a:tc>
                  <a:txBody>
                    <a:bodyPr/>
                    <a:lstStyle/>
                    <a:p>
                      <a:pPr algn="l" fontAlgn="b"/>
                      <a:r>
                        <a:rPr lang="en-US" sz="2000" u="none" strike="noStrike">
                          <a:effectLst/>
                        </a:rPr>
                        <a:t>96</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M</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YB</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4924</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69753236"/>
                  </a:ext>
                </a:extLst>
              </a:tr>
              <a:tr h="203200">
                <a:tc>
                  <a:txBody>
                    <a:bodyPr/>
                    <a:lstStyle/>
                    <a:p>
                      <a:pPr algn="l" fontAlgn="b"/>
                      <a:r>
                        <a:rPr lang="en-US" sz="2000" u="none" strike="noStrike">
                          <a:effectLst/>
                        </a:rPr>
                        <a:t>110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H</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ZR</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4564</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92374776"/>
                  </a:ext>
                </a:extLst>
              </a:tr>
              <a:tr h="203200">
                <a:tc>
                  <a:txBody>
                    <a:bodyPr/>
                    <a:lstStyle/>
                    <a:p>
                      <a:pPr algn="l" fontAlgn="b"/>
                      <a:r>
                        <a:rPr lang="en-US" sz="2000" u="none" strike="noStrike">
                          <a:effectLst/>
                        </a:rPr>
                        <a:t>120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H</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ZZ</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4487</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71893996"/>
                  </a:ext>
                </a:extLst>
              </a:tr>
              <a:tr h="203200">
                <a:tc>
                  <a:txBody>
                    <a:bodyPr/>
                    <a:lstStyle/>
                    <a:p>
                      <a:pPr algn="l" fontAlgn="b"/>
                      <a:r>
                        <a:rPr lang="en-US" sz="2000" u="none" strike="noStrike">
                          <a:effectLst/>
                        </a:rPr>
                        <a:t>122</a:t>
                      </a:r>
                      <a:endParaRPr lang="en-US" sz="2000" b="0" i="0" u="none" strike="noStrike">
                        <a:solidFill>
                          <a:srgbClr val="000000"/>
                        </a:solidFill>
                        <a:effectLst/>
                        <a:latin typeface="Calibri" panose="020F0502020204030204" pitchFamily="34" charset="0"/>
                      </a:endParaRPr>
                    </a:p>
                  </a:txBody>
                  <a:tcPr marL="9525" marR="9525" marT="9525" marB="0" anchor="b">
                    <a:lnB w="12700" cmpd="sng">
                      <a:noFill/>
                    </a:lnB>
                  </a:tcPr>
                </a:tc>
                <a:tc>
                  <a:txBody>
                    <a:bodyPr/>
                    <a:lstStyle/>
                    <a:p>
                      <a:pPr algn="ctr" fontAlgn="b"/>
                      <a:r>
                        <a:rPr lang="en-US" sz="2000" u="none" strike="noStrike">
                          <a:effectLst/>
                        </a:rPr>
                        <a:t>H</a:t>
                      </a:r>
                      <a:endParaRPr lang="en-US" sz="2000" b="0" i="0" u="none" strike="noStrike">
                        <a:solidFill>
                          <a:srgbClr val="000000"/>
                        </a:solidFill>
                        <a:effectLst/>
                        <a:latin typeface="Calibri" panose="020F0502020204030204" pitchFamily="34" charset="0"/>
                      </a:endParaRPr>
                    </a:p>
                  </a:txBody>
                  <a:tcPr marL="9525" marR="9525" marT="9525" marB="0" anchor="b">
                    <a:lnB w="12700" cmpd="sng">
                      <a:noFill/>
                    </a:lnB>
                  </a:tcPr>
                </a:tc>
                <a:tc>
                  <a:txBody>
                    <a:bodyPr/>
                    <a:lstStyle/>
                    <a:p>
                      <a:pPr algn="l" fontAlgn="b"/>
                      <a:r>
                        <a:rPr lang="en-US" sz="2000" u="none" strike="noStrike">
                          <a:effectLst/>
                        </a:rPr>
                        <a:t>ID122</a:t>
                      </a:r>
                      <a:endParaRPr lang="en-US" sz="2000" b="0" i="0" u="none" strike="noStrike">
                        <a:solidFill>
                          <a:srgbClr val="000000"/>
                        </a:solidFill>
                        <a:effectLst/>
                        <a:latin typeface="Calibri" panose="020F0502020204030204" pitchFamily="34" charset="0"/>
                      </a:endParaRPr>
                    </a:p>
                  </a:txBody>
                  <a:tcPr marL="9525" marR="9525" marT="9525" marB="0" anchor="b">
                    <a:lnB w="12700" cmpd="sng">
                      <a:noFill/>
                    </a:lnB>
                  </a:tcPr>
                </a:tc>
                <a:tc>
                  <a:txBody>
                    <a:bodyPr/>
                    <a:lstStyle/>
                    <a:p>
                      <a:pPr algn="l" fontAlgn="b"/>
                      <a:r>
                        <a:rPr lang="en-US" sz="2000" u="none" strike="noStrike">
                          <a:effectLst/>
                        </a:rPr>
                        <a:t>4476</a:t>
                      </a:r>
                      <a:endParaRPr lang="en-US" sz="2000" b="0" i="0" u="none" strike="noStrike">
                        <a:solidFill>
                          <a:srgbClr val="000000"/>
                        </a:solidFill>
                        <a:effectLst/>
                        <a:latin typeface="Calibri" panose="020F0502020204030204" pitchFamily="34" charset="0"/>
                      </a:endParaRPr>
                    </a:p>
                  </a:txBody>
                  <a:tcPr marL="9525" marR="9525" marT="9525" marB="0" anchor="b">
                    <a:lnB w="12700" cmpd="sng">
                      <a:noFill/>
                    </a:lnB>
                  </a:tcPr>
                </a:tc>
                <a:extLst>
                  <a:ext uri="{0D108BD9-81ED-4DB2-BD59-A6C34878D82A}">
                    <a16:rowId xmlns:a16="http://schemas.microsoft.com/office/drawing/2014/main" val="181380461"/>
                  </a:ext>
                </a:extLst>
              </a:tr>
              <a:tr h="203200">
                <a:tc>
                  <a:txBody>
                    <a:bodyPr/>
                    <a:lstStyle/>
                    <a:p>
                      <a:pPr algn="l" fontAlgn="b"/>
                      <a:r>
                        <a:rPr lang="en-US" sz="2000" u="none" strike="noStrike" dirty="0">
                          <a:effectLst/>
                        </a:rPr>
                        <a:t>106</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US" sz="2000" u="none" strike="noStrike">
                          <a:effectLst/>
                        </a:rPr>
                        <a:t>M</a:t>
                      </a:r>
                      <a:endParaRPr lang="en-US" sz="2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2000" u="none" strike="noStrike">
                          <a:effectLst/>
                        </a:rPr>
                        <a:t>ZN</a:t>
                      </a:r>
                      <a:endParaRPr lang="en-US" sz="2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US" sz="2000" u="none" strike="noStrike">
                          <a:effectLst/>
                        </a:rPr>
                        <a:t>4242</a:t>
                      </a:r>
                      <a:endParaRPr lang="en-US" sz="2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58275447"/>
                  </a:ext>
                </a:extLst>
              </a:tr>
              <a:tr h="203200">
                <a:tc>
                  <a:txBody>
                    <a:bodyPr/>
                    <a:lstStyle/>
                    <a:p>
                      <a:pPr algn="l" fontAlgn="b"/>
                      <a:r>
                        <a:rPr lang="en-US" sz="2000" u="none" strike="noStrike" dirty="0">
                          <a:effectLst/>
                        </a:rPr>
                        <a:t>117</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571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2000" u="none" strike="noStrike" dirty="0">
                          <a:effectLst/>
                        </a:rPr>
                        <a:t>M</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571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2000" u="none" strike="noStrike">
                          <a:effectLst/>
                        </a:rPr>
                        <a:t>ZZ</a:t>
                      </a:r>
                      <a:endParaRPr lang="en-US" sz="2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571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2000" u="none" strike="noStrike">
                          <a:effectLst/>
                        </a:rPr>
                        <a:t>4148</a:t>
                      </a:r>
                      <a:endParaRPr lang="en-US" sz="20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571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34626415"/>
                  </a:ext>
                </a:extLst>
              </a:tr>
              <a:tr h="203200">
                <a:tc>
                  <a:txBody>
                    <a:bodyPr/>
                    <a:lstStyle/>
                    <a:p>
                      <a:pPr algn="l" fontAlgn="b"/>
                      <a:r>
                        <a:rPr lang="en-US" sz="2000" u="none" strike="noStrike">
                          <a:effectLst/>
                        </a:rPr>
                        <a:t>99</a:t>
                      </a:r>
                      <a:endParaRPr lang="en-US" sz="2000" b="0" i="0" u="none" strike="noStrike">
                        <a:solidFill>
                          <a:srgbClr val="000000"/>
                        </a:solidFill>
                        <a:effectLst/>
                        <a:latin typeface="Calibri" panose="020F0502020204030204" pitchFamily="34" charset="0"/>
                      </a:endParaRPr>
                    </a:p>
                  </a:txBody>
                  <a:tcPr marL="9525" marR="9525" marT="9525" marB="0" anchor="b">
                    <a:lnL w="57150" cap="flat" cmpd="sng" algn="ctr">
                      <a:noFill/>
                      <a:prstDash val="solid"/>
                      <a:round/>
                      <a:headEnd type="none" w="med" len="med"/>
                      <a:tailEnd type="none" w="med" len="med"/>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2000" u="none" strike="noStrike" dirty="0">
                          <a:effectLst/>
                        </a:rPr>
                        <a:t>YQ</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2000" u="none" strike="noStrike" dirty="0">
                          <a:effectLst/>
                        </a:rPr>
                        <a:t>3946</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92613507"/>
                  </a:ext>
                </a:extLst>
              </a:tr>
            </a:tbl>
          </a:graphicData>
        </a:graphic>
      </p:graphicFrame>
      <p:graphicFrame>
        <p:nvGraphicFramePr>
          <p:cNvPr id="6" name="Content Placeholder 4">
            <a:extLst>
              <a:ext uri="{FF2B5EF4-FFF2-40B4-BE49-F238E27FC236}">
                <a16:creationId xmlns:a16="http://schemas.microsoft.com/office/drawing/2014/main" id="{54088A00-A553-8AB6-BDD8-ECC8510FF8A8}"/>
              </a:ext>
            </a:extLst>
          </p:cNvPr>
          <p:cNvGraphicFramePr>
            <a:graphicFrameLocks/>
          </p:cNvGraphicFramePr>
          <p:nvPr/>
        </p:nvGraphicFramePr>
        <p:xfrm>
          <a:off x="8156652" y="1776099"/>
          <a:ext cx="3657240" cy="5029200"/>
        </p:xfrm>
        <a:graphic>
          <a:graphicData uri="http://schemas.openxmlformats.org/drawingml/2006/table">
            <a:tbl>
              <a:tblPr>
                <a:tableStyleId>{5C22544A-7EE6-4342-B048-85BDC9FD1C3A}</a:tableStyleId>
              </a:tblPr>
              <a:tblGrid>
                <a:gridCol w="622804">
                  <a:extLst>
                    <a:ext uri="{9D8B030D-6E8A-4147-A177-3AD203B41FA5}">
                      <a16:colId xmlns:a16="http://schemas.microsoft.com/office/drawing/2014/main" val="4004011549"/>
                    </a:ext>
                  </a:extLst>
                </a:gridCol>
                <a:gridCol w="1157468">
                  <a:extLst>
                    <a:ext uri="{9D8B030D-6E8A-4147-A177-3AD203B41FA5}">
                      <a16:colId xmlns:a16="http://schemas.microsoft.com/office/drawing/2014/main" val="2003248101"/>
                    </a:ext>
                  </a:extLst>
                </a:gridCol>
                <a:gridCol w="925975">
                  <a:extLst>
                    <a:ext uri="{9D8B030D-6E8A-4147-A177-3AD203B41FA5}">
                      <a16:colId xmlns:a16="http://schemas.microsoft.com/office/drawing/2014/main" val="1784235256"/>
                    </a:ext>
                  </a:extLst>
                </a:gridCol>
                <a:gridCol w="950993">
                  <a:extLst>
                    <a:ext uri="{9D8B030D-6E8A-4147-A177-3AD203B41FA5}">
                      <a16:colId xmlns:a16="http://schemas.microsoft.com/office/drawing/2014/main" val="2521769014"/>
                    </a:ext>
                  </a:extLst>
                </a:gridCol>
              </a:tblGrid>
              <a:tr h="203200">
                <a:tc>
                  <a:txBody>
                    <a:bodyPr/>
                    <a:lstStyle/>
                    <a:p>
                      <a:pPr algn="l" fontAlgn="b"/>
                      <a:r>
                        <a:rPr lang="en-US" sz="2000" u="none" strike="noStrike" dirty="0">
                          <a:effectLst/>
                        </a:rPr>
                        <a:t>ID</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err="1">
                          <a:effectLst/>
                        </a:rPr>
                        <a:t>Genero</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Lista</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err="1">
                          <a:effectLst/>
                        </a:rPr>
                        <a:t>Votos</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78528115"/>
                  </a:ext>
                </a:extLst>
              </a:tr>
              <a:tr h="203200">
                <a:tc>
                  <a:txBody>
                    <a:bodyPr/>
                    <a:lstStyle/>
                    <a:p>
                      <a:pPr algn="l" fontAlgn="b"/>
                      <a:r>
                        <a:rPr lang="en-US" sz="2000" u="none" strike="noStrike" dirty="0">
                          <a:effectLst/>
                        </a:rPr>
                        <a:t>115</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M</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ZZ</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19736</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88137016"/>
                  </a:ext>
                </a:extLst>
              </a:tr>
              <a:tr h="203200">
                <a:tc>
                  <a:txBody>
                    <a:bodyPr/>
                    <a:lstStyle/>
                    <a:p>
                      <a:pPr algn="l" fontAlgn="b"/>
                      <a:r>
                        <a:rPr lang="en-US" sz="2000" u="none" strike="noStrike" dirty="0">
                          <a:effectLst/>
                        </a:rPr>
                        <a:t>104</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M</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l" fontAlgn="b"/>
                      <a:r>
                        <a:rPr lang="en-US" sz="2000" u="none" strike="noStrike" dirty="0">
                          <a:effectLst/>
                        </a:rPr>
                        <a:t>ZN</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l" fontAlgn="b"/>
                      <a:r>
                        <a:rPr lang="en-US" sz="2000" u="none" strike="noStrike" dirty="0">
                          <a:effectLst/>
                        </a:rPr>
                        <a:t>10252</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4229364569"/>
                  </a:ext>
                </a:extLst>
              </a:tr>
              <a:tr h="203200">
                <a:tc>
                  <a:txBody>
                    <a:bodyPr/>
                    <a:lstStyle/>
                    <a:p>
                      <a:pPr algn="l" fontAlgn="b"/>
                      <a:r>
                        <a:rPr lang="en-US" sz="2000" u="none" strike="noStrike" dirty="0">
                          <a:effectLst/>
                        </a:rPr>
                        <a:t>100</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M</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l" fontAlgn="b"/>
                      <a:r>
                        <a:rPr lang="en-US" sz="2000" u="none" strike="noStrike" dirty="0">
                          <a:effectLst/>
                        </a:rPr>
                        <a:t>YQ</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l" fontAlgn="b"/>
                      <a:r>
                        <a:rPr lang="en-US" sz="2000" u="none" strike="noStrike" dirty="0">
                          <a:effectLst/>
                        </a:rPr>
                        <a:t>9519</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4147168065"/>
                  </a:ext>
                </a:extLst>
              </a:tr>
              <a:tr h="203200">
                <a:tc>
                  <a:txBody>
                    <a:bodyPr/>
                    <a:lstStyle/>
                    <a:p>
                      <a:pPr algn="l" fontAlgn="b"/>
                      <a:r>
                        <a:rPr lang="en-US" sz="2000" u="none" strike="noStrike">
                          <a:effectLst/>
                        </a:rPr>
                        <a:t>123</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M</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ID123</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7745</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41554668"/>
                  </a:ext>
                </a:extLst>
              </a:tr>
              <a:tr h="203200">
                <a:tc>
                  <a:txBody>
                    <a:bodyPr/>
                    <a:lstStyle/>
                    <a:p>
                      <a:pPr algn="l" fontAlgn="b"/>
                      <a:r>
                        <a:rPr lang="en-US" sz="2000" u="none" strike="noStrike">
                          <a:effectLst/>
                        </a:rPr>
                        <a:t>105</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ZN</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6454</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08032519"/>
                  </a:ext>
                </a:extLst>
              </a:tr>
              <a:tr h="203200">
                <a:tc>
                  <a:txBody>
                    <a:bodyPr/>
                    <a:lstStyle/>
                    <a:p>
                      <a:pPr algn="l" fontAlgn="b"/>
                      <a:r>
                        <a:rPr lang="en-US" sz="2000" u="none" strike="noStrike" dirty="0">
                          <a:effectLst/>
                        </a:rPr>
                        <a:t>82</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M</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L</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6081</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52102066"/>
                  </a:ext>
                </a:extLst>
              </a:tr>
              <a:tr h="203200">
                <a:tc>
                  <a:txBody>
                    <a:bodyPr/>
                    <a:lstStyle/>
                    <a:p>
                      <a:pPr algn="l" fontAlgn="b"/>
                      <a:r>
                        <a:rPr lang="en-US" sz="2000" u="none" strike="noStrike" dirty="0">
                          <a:effectLst/>
                        </a:rPr>
                        <a:t>89</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l" fontAlgn="b"/>
                      <a:r>
                        <a:rPr lang="en-US" sz="2000" u="none" strike="noStrike" dirty="0">
                          <a:effectLst/>
                        </a:rPr>
                        <a:t>XP</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l" fontAlgn="b"/>
                      <a:r>
                        <a:rPr lang="en-US" sz="2000" u="none" strike="noStrike" dirty="0">
                          <a:effectLst/>
                        </a:rPr>
                        <a:t>5441</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4048164585"/>
                  </a:ext>
                </a:extLst>
              </a:tr>
              <a:tr h="203200">
                <a:tc>
                  <a:txBody>
                    <a:bodyPr/>
                    <a:lstStyle/>
                    <a:p>
                      <a:pPr algn="l" fontAlgn="b"/>
                      <a:r>
                        <a:rPr lang="en-US" sz="2000" u="none" strike="noStrike">
                          <a:effectLst/>
                        </a:rPr>
                        <a:t>86</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M</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XP</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5163</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49950831"/>
                  </a:ext>
                </a:extLst>
              </a:tr>
              <a:tr h="203200">
                <a:tc>
                  <a:txBody>
                    <a:bodyPr/>
                    <a:lstStyle/>
                    <a:p>
                      <a:pPr algn="l" fontAlgn="b"/>
                      <a:r>
                        <a:rPr lang="en-US" sz="2000" u="none" strike="noStrike">
                          <a:effectLst/>
                        </a:rPr>
                        <a:t>96</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M</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YB</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4924</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69753236"/>
                  </a:ext>
                </a:extLst>
              </a:tr>
              <a:tr h="203200">
                <a:tc>
                  <a:txBody>
                    <a:bodyPr/>
                    <a:lstStyle/>
                    <a:p>
                      <a:pPr algn="l" fontAlgn="b"/>
                      <a:r>
                        <a:rPr lang="en-US" sz="2000" u="none" strike="noStrike">
                          <a:effectLst/>
                        </a:rPr>
                        <a:t>110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H</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ZR</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4564</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92374776"/>
                  </a:ext>
                </a:extLst>
              </a:tr>
              <a:tr h="203200">
                <a:tc>
                  <a:txBody>
                    <a:bodyPr/>
                    <a:lstStyle/>
                    <a:p>
                      <a:pPr algn="l" fontAlgn="b"/>
                      <a:r>
                        <a:rPr lang="en-US" sz="2000" u="none" strike="noStrike">
                          <a:effectLst/>
                        </a:rPr>
                        <a:t>120</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a:effectLst/>
                        </a:rPr>
                        <a:t>H</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l" fontAlgn="b"/>
                      <a:r>
                        <a:rPr lang="en-US" sz="2000" u="none" strike="noStrike" dirty="0">
                          <a:effectLst/>
                        </a:rPr>
                        <a:t>ZZ</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l" fontAlgn="b"/>
                      <a:r>
                        <a:rPr lang="en-US" sz="2000" u="none" strike="noStrike" dirty="0">
                          <a:effectLst/>
                        </a:rPr>
                        <a:t>4487</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1971893996"/>
                  </a:ext>
                </a:extLst>
              </a:tr>
              <a:tr h="203200">
                <a:tc>
                  <a:txBody>
                    <a:bodyPr/>
                    <a:lstStyle/>
                    <a:p>
                      <a:pPr algn="l" fontAlgn="b"/>
                      <a:r>
                        <a:rPr lang="en-US" sz="2000" u="none" strike="noStrike">
                          <a:effectLst/>
                        </a:rPr>
                        <a:t>122</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H</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ID122</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4476</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1380461"/>
                  </a:ext>
                </a:extLst>
              </a:tr>
              <a:tr h="203200">
                <a:tc>
                  <a:txBody>
                    <a:bodyPr/>
                    <a:lstStyle/>
                    <a:p>
                      <a:pPr algn="l" fontAlgn="b"/>
                      <a:r>
                        <a:rPr lang="en-US" sz="2000" u="none" strike="noStrike" dirty="0">
                          <a:effectLst/>
                        </a:rPr>
                        <a:t>106</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M</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ZN</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4242</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58275447"/>
                  </a:ext>
                </a:extLst>
              </a:tr>
              <a:tr h="203200">
                <a:tc>
                  <a:txBody>
                    <a:bodyPr/>
                    <a:lstStyle/>
                    <a:p>
                      <a:pPr algn="l" fontAlgn="b"/>
                      <a:r>
                        <a:rPr lang="en-US" sz="2000" u="none" strike="noStrike" dirty="0">
                          <a:effectLst/>
                        </a:rPr>
                        <a:t>117</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M</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ZZ</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4148</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34626415"/>
                  </a:ext>
                </a:extLst>
              </a:tr>
              <a:tr h="203200">
                <a:tc>
                  <a:txBody>
                    <a:bodyPr/>
                    <a:lstStyle/>
                    <a:p>
                      <a:pPr algn="l" fontAlgn="b"/>
                      <a:r>
                        <a:rPr lang="en-US" sz="2000" u="none" strike="noStrike">
                          <a:effectLst/>
                        </a:rPr>
                        <a:t>99</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YQ</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3946</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92613507"/>
                  </a:ext>
                </a:extLst>
              </a:tr>
            </a:tbl>
          </a:graphicData>
        </a:graphic>
      </p:graphicFrame>
      <p:sp>
        <p:nvSpPr>
          <p:cNvPr id="8" name="TextBox 7">
            <a:extLst>
              <a:ext uri="{FF2B5EF4-FFF2-40B4-BE49-F238E27FC236}">
                <a16:creationId xmlns:a16="http://schemas.microsoft.com/office/drawing/2014/main" id="{FA1A025A-EC36-4768-FDAD-1564190A8ECB}"/>
              </a:ext>
            </a:extLst>
          </p:cNvPr>
          <p:cNvSpPr txBox="1"/>
          <p:nvPr/>
        </p:nvSpPr>
        <p:spPr>
          <a:xfrm>
            <a:off x="8124568" y="1283967"/>
            <a:ext cx="1378326" cy="523220"/>
          </a:xfrm>
          <a:prstGeom prst="rect">
            <a:avLst/>
          </a:prstGeom>
          <a:noFill/>
        </p:spPr>
        <p:txBody>
          <a:bodyPr wrap="none" rtlCol="0">
            <a:spAutoFit/>
          </a:bodyPr>
          <a:lstStyle/>
          <a:p>
            <a:r>
              <a:rPr lang="en-US" sz="2800" dirty="0"/>
              <a:t>Swap ZZ</a:t>
            </a:r>
          </a:p>
        </p:txBody>
      </p:sp>
      <p:sp>
        <p:nvSpPr>
          <p:cNvPr id="9" name="TextBox 8">
            <a:extLst>
              <a:ext uri="{FF2B5EF4-FFF2-40B4-BE49-F238E27FC236}">
                <a16:creationId xmlns:a16="http://schemas.microsoft.com/office/drawing/2014/main" id="{F9EEDCDE-FA4A-CA6F-F844-A92297B5A866}"/>
              </a:ext>
            </a:extLst>
          </p:cNvPr>
          <p:cNvSpPr txBox="1"/>
          <p:nvPr/>
        </p:nvSpPr>
        <p:spPr>
          <a:xfrm>
            <a:off x="4154146" y="1283967"/>
            <a:ext cx="1442446" cy="523220"/>
          </a:xfrm>
          <a:prstGeom prst="rect">
            <a:avLst/>
          </a:prstGeom>
          <a:noFill/>
        </p:spPr>
        <p:txBody>
          <a:bodyPr wrap="none" rtlCol="0">
            <a:spAutoFit/>
          </a:bodyPr>
          <a:lstStyle/>
          <a:p>
            <a:r>
              <a:rPr lang="en-US" sz="2800" dirty="0"/>
              <a:t>Swap ZN</a:t>
            </a:r>
          </a:p>
        </p:txBody>
      </p:sp>
      <p:sp>
        <p:nvSpPr>
          <p:cNvPr id="10" name="TextBox 9">
            <a:extLst>
              <a:ext uri="{FF2B5EF4-FFF2-40B4-BE49-F238E27FC236}">
                <a16:creationId xmlns:a16="http://schemas.microsoft.com/office/drawing/2014/main" id="{12FF94CE-3DD9-46C9-A4E5-7228AABD2376}"/>
              </a:ext>
            </a:extLst>
          </p:cNvPr>
          <p:cNvSpPr txBox="1"/>
          <p:nvPr/>
        </p:nvSpPr>
        <p:spPr>
          <a:xfrm>
            <a:off x="151640" y="1299487"/>
            <a:ext cx="1446935" cy="523220"/>
          </a:xfrm>
          <a:prstGeom prst="rect">
            <a:avLst/>
          </a:prstGeom>
          <a:noFill/>
        </p:spPr>
        <p:txBody>
          <a:bodyPr wrap="none" rtlCol="0">
            <a:spAutoFit/>
          </a:bodyPr>
          <a:lstStyle/>
          <a:p>
            <a:r>
              <a:rPr lang="en-US" sz="2800" dirty="0"/>
              <a:t>Swap YQ</a:t>
            </a:r>
          </a:p>
        </p:txBody>
      </p:sp>
    </p:spTree>
    <p:extLst>
      <p:ext uri="{BB962C8B-B14F-4D97-AF65-F5344CB8AC3E}">
        <p14:creationId xmlns:p14="http://schemas.microsoft.com/office/powerpoint/2010/main" val="1418744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B59C5-6F12-4819-6AC0-E9335373C1AE}"/>
              </a:ext>
            </a:extLst>
          </p:cNvPr>
          <p:cNvSpPr>
            <a:spLocks noGrp="1"/>
          </p:cNvSpPr>
          <p:nvPr>
            <p:ph type="title"/>
          </p:nvPr>
        </p:nvSpPr>
        <p:spPr/>
        <p:txBody>
          <a:bodyPr/>
          <a:lstStyle/>
          <a:p>
            <a:r>
              <a:rPr lang="en-US" dirty="0"/>
              <a:t>Many Possible Principles</a:t>
            </a:r>
          </a:p>
        </p:txBody>
      </p:sp>
      <p:sp>
        <p:nvSpPr>
          <p:cNvPr id="3" name="Content Placeholder 2">
            <a:extLst>
              <a:ext uri="{FF2B5EF4-FFF2-40B4-BE49-F238E27FC236}">
                <a16:creationId xmlns:a16="http://schemas.microsoft.com/office/drawing/2014/main" id="{DEB0EB68-92AB-6C6D-E2C0-754FC268DCD1}"/>
              </a:ext>
            </a:extLst>
          </p:cNvPr>
          <p:cNvSpPr>
            <a:spLocks noGrp="1"/>
          </p:cNvSpPr>
          <p:nvPr>
            <p:ph idx="1"/>
          </p:nvPr>
        </p:nvSpPr>
        <p:spPr/>
        <p:txBody>
          <a:bodyPr/>
          <a:lstStyle/>
          <a:p>
            <a:r>
              <a:rPr lang="en-US" dirty="0"/>
              <a:t>Swap out woman with fewest votes</a:t>
            </a:r>
          </a:p>
          <a:p>
            <a:r>
              <a:rPr lang="en-US" dirty="0"/>
              <a:t>Swap in man with most votes</a:t>
            </a:r>
          </a:p>
          <a:p>
            <a:r>
              <a:rPr lang="en-US" dirty="0"/>
              <a:t>Swap pair for whom difference in votes is smallest</a:t>
            </a:r>
          </a:p>
          <a:p>
            <a:endParaRPr lang="en-US" dirty="0"/>
          </a:p>
          <a:p>
            <a:pPr marL="0" indent="0">
              <a:buNone/>
            </a:pPr>
            <a:r>
              <a:rPr lang="en-US" dirty="0"/>
              <a:t>Chile swapped out the ‘majority gender’ candidate with fewest votes.</a:t>
            </a:r>
          </a:p>
        </p:txBody>
      </p:sp>
      <p:sp>
        <p:nvSpPr>
          <p:cNvPr id="4" name="Slide Number Placeholder 3">
            <a:extLst>
              <a:ext uri="{FF2B5EF4-FFF2-40B4-BE49-F238E27FC236}">
                <a16:creationId xmlns:a16="http://schemas.microsoft.com/office/drawing/2014/main" id="{82C068C3-7856-A467-9367-15DAD826A56E}"/>
              </a:ext>
            </a:extLst>
          </p:cNvPr>
          <p:cNvSpPr>
            <a:spLocks noGrp="1"/>
          </p:cNvSpPr>
          <p:nvPr>
            <p:ph type="sldNum" sz="quarter" idx="12"/>
          </p:nvPr>
        </p:nvSpPr>
        <p:spPr/>
        <p:txBody>
          <a:bodyPr/>
          <a:lstStyle/>
          <a:p>
            <a:fld id="{9E969584-4773-A84E-8391-EEC4BE76D611}" type="slidenum">
              <a:rPr lang="en-US" smtClean="0"/>
              <a:t>17</a:t>
            </a:fld>
            <a:endParaRPr lang="en-US"/>
          </a:p>
        </p:txBody>
      </p:sp>
    </p:spTree>
    <p:extLst>
      <p:ext uri="{BB962C8B-B14F-4D97-AF65-F5344CB8AC3E}">
        <p14:creationId xmlns:p14="http://schemas.microsoft.com/office/powerpoint/2010/main" val="3040312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6B769-CABD-FDD8-1E18-3F9ED01F7047}"/>
              </a:ext>
            </a:extLst>
          </p:cNvPr>
          <p:cNvSpPr>
            <a:spLocks noGrp="1"/>
          </p:cNvSpPr>
          <p:nvPr>
            <p:ph type="title"/>
          </p:nvPr>
        </p:nvSpPr>
        <p:spPr/>
        <p:txBody>
          <a:bodyPr/>
          <a:lstStyle/>
          <a:p>
            <a:r>
              <a:rPr lang="en-US" dirty="0"/>
              <a:t>Relationship to Priority Dominance</a:t>
            </a:r>
          </a:p>
        </p:txBody>
      </p:sp>
      <p:sp>
        <p:nvSpPr>
          <p:cNvPr id="3" name="Content Placeholder 2">
            <a:extLst>
              <a:ext uri="{FF2B5EF4-FFF2-40B4-BE49-F238E27FC236}">
                <a16:creationId xmlns:a16="http://schemas.microsoft.com/office/drawing/2014/main" id="{C793E007-115C-630A-B9BF-EF6003DEA07C}"/>
              </a:ext>
            </a:extLst>
          </p:cNvPr>
          <p:cNvSpPr>
            <a:spLocks noGrp="1"/>
          </p:cNvSpPr>
          <p:nvPr>
            <p:ph idx="1"/>
          </p:nvPr>
        </p:nvSpPr>
        <p:spPr>
          <a:xfrm>
            <a:off x="838200" y="1825625"/>
            <a:ext cx="11353800" cy="4351338"/>
          </a:xfrm>
        </p:spPr>
        <p:txBody>
          <a:bodyPr/>
          <a:lstStyle/>
          <a:p>
            <a:pPr marL="0" indent="0">
              <a:buNone/>
            </a:pPr>
            <a:r>
              <a:rPr lang="en-US" dirty="0"/>
              <a:t>Who thought we should swap YQ? Swap ZN?</a:t>
            </a:r>
          </a:p>
          <a:p>
            <a:pPr marL="0" indent="0">
              <a:buNone/>
            </a:pPr>
            <a:r>
              <a:rPr lang="en-US" dirty="0"/>
              <a:t>	</a:t>
            </a:r>
            <a:r>
              <a:rPr lang="en-US" b="1" dirty="0"/>
              <a:t>Neither of the resulting selections priority dominates the other.</a:t>
            </a:r>
          </a:p>
          <a:p>
            <a:pPr marL="0" indent="0">
              <a:buNone/>
            </a:pPr>
            <a:endParaRPr lang="en-US" b="1" dirty="0"/>
          </a:p>
          <a:p>
            <a:pPr marL="0" indent="0">
              <a:buNone/>
            </a:pPr>
            <a:endParaRPr lang="en-US" b="1" dirty="0"/>
          </a:p>
          <a:p>
            <a:pPr marL="0" indent="0">
              <a:buNone/>
            </a:pPr>
            <a:r>
              <a:rPr lang="en-US" dirty="0"/>
              <a:t>Who thought we should swap ZZ? </a:t>
            </a:r>
          </a:p>
          <a:p>
            <a:pPr marL="0" indent="0">
              <a:buNone/>
            </a:pPr>
            <a:r>
              <a:rPr lang="en-US" dirty="0"/>
              <a:t>	</a:t>
            </a:r>
            <a:r>
              <a:rPr lang="en-US" b="1" dirty="0"/>
              <a:t>This selection is priority dominated by the selection from ZN swap. </a:t>
            </a:r>
            <a:endParaRPr lang="en-US" dirty="0"/>
          </a:p>
        </p:txBody>
      </p:sp>
      <p:sp>
        <p:nvSpPr>
          <p:cNvPr id="4" name="Slide Number Placeholder 3">
            <a:extLst>
              <a:ext uri="{FF2B5EF4-FFF2-40B4-BE49-F238E27FC236}">
                <a16:creationId xmlns:a16="http://schemas.microsoft.com/office/drawing/2014/main" id="{DD340C49-3C49-1159-FDB6-DAE8DCCC75EB}"/>
              </a:ext>
            </a:extLst>
          </p:cNvPr>
          <p:cNvSpPr>
            <a:spLocks noGrp="1"/>
          </p:cNvSpPr>
          <p:nvPr>
            <p:ph type="sldNum" sz="quarter" idx="12"/>
          </p:nvPr>
        </p:nvSpPr>
        <p:spPr/>
        <p:txBody>
          <a:bodyPr/>
          <a:lstStyle/>
          <a:p>
            <a:fld id="{9E969584-4773-A84E-8391-EEC4BE76D611}" type="slidenum">
              <a:rPr lang="en-US" smtClean="0"/>
              <a:t>18</a:t>
            </a:fld>
            <a:endParaRPr lang="en-US"/>
          </a:p>
        </p:txBody>
      </p:sp>
    </p:spTree>
    <p:extLst>
      <p:ext uri="{BB962C8B-B14F-4D97-AF65-F5344CB8AC3E}">
        <p14:creationId xmlns:p14="http://schemas.microsoft.com/office/powerpoint/2010/main" val="736363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8190-14AE-4390-14F3-A3CAF7870CB5}"/>
              </a:ext>
            </a:extLst>
          </p:cNvPr>
          <p:cNvSpPr>
            <a:spLocks noGrp="1"/>
          </p:cNvSpPr>
          <p:nvPr>
            <p:ph type="title"/>
          </p:nvPr>
        </p:nvSpPr>
        <p:spPr>
          <a:xfrm>
            <a:off x="578893" y="255943"/>
            <a:ext cx="10515600" cy="1325563"/>
          </a:xfrm>
        </p:spPr>
        <p:txBody>
          <a:bodyPr/>
          <a:lstStyle/>
          <a:p>
            <a:r>
              <a:rPr lang="en-US" dirty="0"/>
              <a:t>Pre-Class Homework</a:t>
            </a:r>
          </a:p>
        </p:txBody>
      </p:sp>
      <p:sp>
        <p:nvSpPr>
          <p:cNvPr id="3" name="Content Placeholder 2">
            <a:extLst>
              <a:ext uri="{FF2B5EF4-FFF2-40B4-BE49-F238E27FC236}">
                <a16:creationId xmlns:a16="http://schemas.microsoft.com/office/drawing/2014/main" id="{5B269C2C-2279-8E1E-4590-BDA7B0E47ABD}"/>
              </a:ext>
            </a:extLst>
          </p:cNvPr>
          <p:cNvSpPr>
            <a:spLocks noGrp="1"/>
          </p:cNvSpPr>
          <p:nvPr>
            <p:ph idx="1"/>
          </p:nvPr>
        </p:nvSpPr>
        <p:spPr>
          <a:xfrm>
            <a:off x="578893" y="1368425"/>
            <a:ext cx="10967113" cy="5489575"/>
          </a:xfrm>
        </p:spPr>
        <p:txBody>
          <a:bodyPr>
            <a:normAutofit fontScale="62500" lnSpcReduction="20000"/>
          </a:bodyPr>
          <a:lstStyle/>
          <a:p>
            <a:pPr marL="0" indent="0">
              <a:lnSpc>
                <a:spcPct val="120000"/>
              </a:lnSpc>
              <a:spcBef>
                <a:spcPts val="0"/>
              </a:spcBef>
              <a:buNone/>
            </a:pPr>
            <a:r>
              <a:rPr lang="en-US" dirty="0"/>
              <a:t>Next class, we will dive into the election for Chile's Constitutional Assembly. There are several key facts to know. First, each candidate is associated with a 'list' (you can think of this as representing a political affiliation). Ideally, each list would have a number of candidates selected that is proportional to its total vote share. That is, a list whose candidates earned 1/3 of all votes cast should ideally win 1/3 of the available seats. </a:t>
            </a:r>
          </a:p>
          <a:p>
            <a:pPr marL="0" indent="0">
              <a:lnSpc>
                <a:spcPct val="120000"/>
              </a:lnSpc>
              <a:spcBef>
                <a:spcPts val="0"/>
              </a:spcBef>
              <a:buNone/>
            </a:pPr>
            <a:endParaRPr lang="en-US" sz="1300" dirty="0"/>
          </a:p>
          <a:p>
            <a:pPr marL="0" indent="0">
              <a:lnSpc>
                <a:spcPct val="120000"/>
              </a:lnSpc>
              <a:spcBef>
                <a:spcPts val="0"/>
              </a:spcBef>
              <a:buNone/>
            </a:pPr>
            <a:r>
              <a:rPr lang="en-US" dirty="0"/>
              <a:t>The data for Chile's District 5 is given in this spreadsheet:</a:t>
            </a:r>
          </a:p>
          <a:p>
            <a:pPr marL="0" indent="0">
              <a:lnSpc>
                <a:spcPct val="120000"/>
              </a:lnSpc>
              <a:spcBef>
                <a:spcPts val="0"/>
              </a:spcBef>
              <a:buNone/>
            </a:pPr>
            <a:r>
              <a:rPr lang="en-US" dirty="0">
                <a:hlinkClick r:id="rId2"/>
              </a:rPr>
              <a:t>https://</a:t>
            </a:r>
            <a:r>
              <a:rPr lang="en-US" dirty="0" err="1">
                <a:hlinkClick r:id="rId2"/>
              </a:rPr>
              <a:t>docs.google.com</a:t>
            </a:r>
            <a:r>
              <a:rPr lang="en-US" dirty="0">
                <a:hlinkClick r:id="rId2"/>
              </a:rPr>
              <a:t>/spreadsheets/d/1POHHyJUrgcuw8PSj2cxgqECtMl7N7ueoz4l1KmPHS4E/</a:t>
            </a:r>
            <a:r>
              <a:rPr lang="en-US" dirty="0" err="1">
                <a:hlinkClick r:id="rId2"/>
              </a:rPr>
              <a:t>edit?usp</a:t>
            </a:r>
            <a:r>
              <a:rPr lang="en-US" dirty="0">
                <a:hlinkClick r:id="rId2"/>
              </a:rPr>
              <a:t>=sharing</a:t>
            </a:r>
            <a:endParaRPr lang="en-US" dirty="0"/>
          </a:p>
          <a:p>
            <a:pPr marL="0" indent="0">
              <a:lnSpc>
                <a:spcPct val="120000"/>
              </a:lnSpc>
              <a:spcBef>
                <a:spcPts val="0"/>
              </a:spcBef>
              <a:buNone/>
            </a:pPr>
            <a:r>
              <a:rPr lang="en-US" dirty="0"/>
              <a:t> </a:t>
            </a:r>
          </a:p>
          <a:p>
            <a:pPr marL="0" indent="0">
              <a:lnSpc>
                <a:spcPct val="120000"/>
              </a:lnSpc>
              <a:spcBef>
                <a:spcPts val="0"/>
              </a:spcBef>
              <a:buNone/>
            </a:pPr>
            <a:r>
              <a:rPr lang="en-US" b="1" dirty="0"/>
              <a:t>Question 1. </a:t>
            </a:r>
            <a:r>
              <a:rPr lang="en-US" dirty="0"/>
              <a:t>Use this data to determine the total number of votes received by each list. </a:t>
            </a:r>
          </a:p>
          <a:p>
            <a:pPr marL="0" indent="0">
              <a:lnSpc>
                <a:spcPct val="120000"/>
              </a:lnSpc>
              <a:spcBef>
                <a:spcPts val="0"/>
              </a:spcBef>
              <a:buNone/>
            </a:pPr>
            <a:r>
              <a:rPr lang="en-US" b="1" dirty="0"/>
              <a:t>Question 2. </a:t>
            </a:r>
            <a:r>
              <a:rPr lang="en-US" dirty="0"/>
              <a:t>Given the vote totals calculated above, we must now determine the number of seats won by each list. There are several methods for doing this. The method used by Chile is the Jefferson/</a:t>
            </a:r>
            <a:r>
              <a:rPr lang="en-US" dirty="0" err="1"/>
              <a:t>D'Hondt</a:t>
            </a:r>
            <a:r>
              <a:rPr lang="en-US" dirty="0"/>
              <a:t> method, which can be read about here: </a:t>
            </a:r>
            <a:r>
              <a:rPr lang="en-US" dirty="0">
                <a:hlinkClick r:id="rId3"/>
              </a:rPr>
              <a:t>https://en.wikipedia.org/wiki/D%27Hondt_method</a:t>
            </a:r>
            <a:endParaRPr lang="en-US" dirty="0"/>
          </a:p>
          <a:p>
            <a:pPr marL="0" indent="0">
              <a:lnSpc>
                <a:spcPct val="120000"/>
              </a:lnSpc>
              <a:spcBef>
                <a:spcPts val="0"/>
              </a:spcBef>
              <a:buNone/>
            </a:pPr>
            <a:r>
              <a:rPr lang="en-US" dirty="0"/>
              <a:t>(This page also lists many other countries that use this method for elections, and includes several examples.) </a:t>
            </a:r>
          </a:p>
          <a:p>
            <a:pPr marL="0" indent="0">
              <a:lnSpc>
                <a:spcPct val="120000"/>
              </a:lnSpc>
              <a:spcBef>
                <a:spcPts val="0"/>
              </a:spcBef>
              <a:buNone/>
            </a:pPr>
            <a:r>
              <a:rPr lang="en-US" dirty="0"/>
              <a:t>Chile's District 5 has a total of </a:t>
            </a:r>
            <a:r>
              <a:rPr lang="en-US" b="1" dirty="0"/>
              <a:t>6 seats</a:t>
            </a:r>
            <a:r>
              <a:rPr lang="en-US" dirty="0"/>
              <a:t>. Apply the Jefferson/</a:t>
            </a:r>
            <a:r>
              <a:rPr lang="en-US" dirty="0" err="1"/>
              <a:t>D'Hondt</a:t>
            </a:r>
            <a:r>
              <a:rPr lang="en-US" dirty="0"/>
              <a:t> method to the data from the previous question to determine the number of seats won by each list.</a:t>
            </a:r>
          </a:p>
          <a:p>
            <a:pPr marL="0" indent="0">
              <a:lnSpc>
                <a:spcPct val="120000"/>
              </a:lnSpc>
              <a:spcBef>
                <a:spcPts val="0"/>
              </a:spcBef>
              <a:buNone/>
            </a:pPr>
            <a:r>
              <a:rPr lang="en-US" b="1" dirty="0"/>
              <a:t>Question 3. </a:t>
            </a:r>
            <a:r>
              <a:rPr lang="en-US" dirty="0"/>
              <a:t>Once we have determined the number of seats won by each list, we now must determine the identity of the individual winning candidates. If a list earns k seats, we start by trying to select the top k candidates who ran as part of the list. If we do this, what are the IDs of the 6 elected candidates? Do we select 3 men and 3 women? (In the Gender column, H = 'Hombre' = Man, and M = '</a:t>
            </a:r>
            <a:r>
              <a:rPr lang="en-US" dirty="0" err="1"/>
              <a:t>Mujer</a:t>
            </a:r>
            <a:r>
              <a:rPr lang="en-US" dirty="0"/>
              <a:t>' = Woman.)</a:t>
            </a:r>
          </a:p>
          <a:p>
            <a:pPr marL="0" indent="0">
              <a:lnSpc>
                <a:spcPct val="120000"/>
              </a:lnSpc>
              <a:spcBef>
                <a:spcPts val="0"/>
              </a:spcBef>
              <a:buNone/>
            </a:pPr>
            <a:endParaRPr lang="en-US" dirty="0"/>
          </a:p>
        </p:txBody>
      </p:sp>
      <p:sp>
        <p:nvSpPr>
          <p:cNvPr id="4" name="Slide Number Placeholder 3">
            <a:extLst>
              <a:ext uri="{FF2B5EF4-FFF2-40B4-BE49-F238E27FC236}">
                <a16:creationId xmlns:a16="http://schemas.microsoft.com/office/drawing/2014/main" id="{896D11F1-7F66-DD0F-821F-58416A968FA0}"/>
              </a:ext>
            </a:extLst>
          </p:cNvPr>
          <p:cNvSpPr>
            <a:spLocks noGrp="1"/>
          </p:cNvSpPr>
          <p:nvPr>
            <p:ph type="sldNum" sz="quarter" idx="12"/>
          </p:nvPr>
        </p:nvSpPr>
        <p:spPr/>
        <p:txBody>
          <a:bodyPr/>
          <a:lstStyle/>
          <a:p>
            <a:fld id="{9E969584-4773-A84E-8391-EEC4BE76D611}" type="slidenum">
              <a:rPr lang="en-US" smtClean="0"/>
              <a:t>1</a:t>
            </a:fld>
            <a:endParaRPr lang="en-US"/>
          </a:p>
        </p:txBody>
      </p:sp>
    </p:spTree>
    <p:extLst>
      <p:ext uri="{BB962C8B-B14F-4D97-AF65-F5344CB8AC3E}">
        <p14:creationId xmlns:p14="http://schemas.microsoft.com/office/powerpoint/2010/main" val="13623729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EFA2E-753B-7FF6-E5F3-381025200BC7}"/>
              </a:ext>
            </a:extLst>
          </p:cNvPr>
          <p:cNvSpPr>
            <a:spLocks noGrp="1"/>
          </p:cNvSpPr>
          <p:nvPr>
            <p:ph type="title"/>
          </p:nvPr>
        </p:nvSpPr>
        <p:spPr/>
        <p:txBody>
          <a:bodyPr/>
          <a:lstStyle/>
          <a:p>
            <a:r>
              <a:rPr lang="en-US" dirty="0"/>
              <a:t>Simplified Chilean Algorithm</a:t>
            </a:r>
          </a:p>
        </p:txBody>
      </p:sp>
      <p:sp>
        <p:nvSpPr>
          <p:cNvPr id="3" name="Content Placeholder 2">
            <a:extLst>
              <a:ext uri="{FF2B5EF4-FFF2-40B4-BE49-F238E27FC236}">
                <a16:creationId xmlns:a16="http://schemas.microsoft.com/office/drawing/2014/main" id="{AC043DF1-FCE5-D93D-E6C0-C11694B1F524}"/>
              </a:ext>
            </a:extLst>
          </p:cNvPr>
          <p:cNvSpPr>
            <a:spLocks noGrp="1"/>
          </p:cNvSpPr>
          <p:nvPr>
            <p:ph idx="1"/>
          </p:nvPr>
        </p:nvSpPr>
        <p:spPr>
          <a:xfrm>
            <a:off x="658906" y="8016875"/>
            <a:ext cx="10515600" cy="4351338"/>
          </a:xfrm>
        </p:spPr>
        <p:txBody>
          <a:bodyPr>
            <a:normAutofit fontScale="92500" lnSpcReduction="10000"/>
          </a:bodyPr>
          <a:lstStyle/>
          <a:p>
            <a:pPr marL="0" indent="0">
              <a:buNone/>
            </a:pPr>
            <a:r>
              <a:rPr lang="en-US" dirty="0"/>
              <a:t>Algorithm description. (Include fact that swapping lowest may be infeasible if list won lots of seats.)</a:t>
            </a:r>
          </a:p>
          <a:p>
            <a:pPr marL="0" indent="0">
              <a:buNone/>
            </a:pPr>
            <a:endParaRPr lang="en-US" dirty="0"/>
          </a:p>
          <a:p>
            <a:pPr marL="0" indent="0">
              <a:buNone/>
            </a:pPr>
            <a:endParaRPr lang="en-US" dirty="0"/>
          </a:p>
          <a:p>
            <a:pPr marL="0" indent="0">
              <a:buNone/>
            </a:pPr>
            <a:r>
              <a:rPr lang="en-US" dirty="0"/>
              <a:t>Note: each list required to have equal number of male and female.</a:t>
            </a:r>
          </a:p>
          <a:p>
            <a:pPr marL="0" indent="0">
              <a:buNone/>
            </a:pPr>
            <a:endParaRPr lang="en-US" dirty="0"/>
          </a:p>
          <a:p>
            <a:pPr marL="0" indent="0">
              <a:buNone/>
            </a:pPr>
            <a:r>
              <a:rPr lang="en-US" dirty="0"/>
              <a:t>Note: this algorithm respects priorities (equivalent to Generalized Top-Down with quotas on Lists and Gender).</a:t>
            </a:r>
          </a:p>
          <a:p>
            <a:pPr marL="0" indent="0">
              <a:buNone/>
            </a:pPr>
            <a:endParaRPr lang="en-US" dirty="0"/>
          </a:p>
          <a:p>
            <a:pPr marL="0" indent="0">
              <a:buNone/>
            </a:pPr>
            <a:r>
              <a:rPr lang="en-US" dirty="0"/>
              <a:t>How comfortable do you feel with this?</a:t>
            </a:r>
          </a:p>
          <a:p>
            <a:pPr marL="0" indent="0">
              <a:buNone/>
            </a:pPr>
            <a:endParaRPr lang="en-US" dirty="0"/>
          </a:p>
        </p:txBody>
      </p:sp>
      <p:sp>
        <p:nvSpPr>
          <p:cNvPr id="4" name="Slide Number Placeholder 3">
            <a:extLst>
              <a:ext uri="{FF2B5EF4-FFF2-40B4-BE49-F238E27FC236}">
                <a16:creationId xmlns:a16="http://schemas.microsoft.com/office/drawing/2014/main" id="{FDF89FAE-8F2E-4F22-965F-4CF09248DCAC}"/>
              </a:ext>
            </a:extLst>
          </p:cNvPr>
          <p:cNvSpPr>
            <a:spLocks noGrp="1"/>
          </p:cNvSpPr>
          <p:nvPr>
            <p:ph type="sldNum" sz="quarter" idx="12"/>
          </p:nvPr>
        </p:nvSpPr>
        <p:spPr/>
        <p:txBody>
          <a:bodyPr/>
          <a:lstStyle/>
          <a:p>
            <a:fld id="{9E969584-4773-A84E-8391-EEC4BE76D611}" type="slidenum">
              <a:rPr lang="en-US" smtClean="0"/>
              <a:t>19</a:t>
            </a:fld>
            <a:endParaRPr lang="en-US"/>
          </a:p>
        </p:txBody>
      </p:sp>
      <p:sp>
        <p:nvSpPr>
          <p:cNvPr id="5" name="Content Placeholder 2">
            <a:extLst>
              <a:ext uri="{FF2B5EF4-FFF2-40B4-BE49-F238E27FC236}">
                <a16:creationId xmlns:a16="http://schemas.microsoft.com/office/drawing/2014/main" id="{3AC57F57-9F38-3CD7-842C-C48F0B7CFFF5}"/>
              </a:ext>
            </a:extLst>
          </p:cNvPr>
          <p:cNvSpPr txBox="1">
            <a:spLocks/>
          </p:cNvSpPr>
          <p:nvPr/>
        </p:nvSpPr>
        <p:spPr>
          <a:xfrm>
            <a:off x="838200" y="1734951"/>
            <a:ext cx="10152529"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n-US" dirty="0"/>
              <a:t>Determine vote totals for each list.</a:t>
            </a:r>
          </a:p>
          <a:p>
            <a:pPr marL="514350" indent="-514350">
              <a:buFont typeface="+mj-lt"/>
              <a:buAutoNum type="arabicPeriod"/>
            </a:pPr>
            <a:r>
              <a:rPr lang="en-US" dirty="0"/>
              <a:t>Determine number of representatives for each list according to Jefferson/</a:t>
            </a:r>
            <a:r>
              <a:rPr lang="en-US" dirty="0" err="1"/>
              <a:t>D’Hondt</a:t>
            </a:r>
            <a:r>
              <a:rPr lang="en-US" dirty="0"/>
              <a:t> method.</a:t>
            </a:r>
          </a:p>
          <a:p>
            <a:pPr marL="514350" indent="-514350">
              <a:buFont typeface="+mj-lt"/>
              <a:buAutoNum type="arabicPeriod"/>
            </a:pPr>
            <a:r>
              <a:rPr lang="en-US" dirty="0"/>
              <a:t>Determine preliminary winners by selecting top candidates from each list.</a:t>
            </a:r>
          </a:p>
          <a:p>
            <a:pPr marL="514350" indent="-514350">
              <a:buFont typeface="+mj-lt"/>
              <a:buAutoNum type="arabicPeriod"/>
            </a:pPr>
            <a:r>
              <a:rPr lang="en-US" dirty="0"/>
              <a:t>While gender parity is not satisfied, </a:t>
            </a:r>
          </a:p>
          <a:p>
            <a:pPr marL="914400" lvl="1" indent="-457200">
              <a:buFont typeface="+mj-lt"/>
              <a:buAutoNum type="alphaLcParenR"/>
            </a:pPr>
            <a:r>
              <a:rPr lang="en-US" sz="2800" dirty="0"/>
              <a:t>Identify elected ‘majority gender’ candidate with fewest votes.</a:t>
            </a:r>
          </a:p>
          <a:p>
            <a:pPr marL="914400" lvl="1" indent="-457200">
              <a:buFont typeface="+mj-lt"/>
              <a:buAutoNum type="alphaLcParenR"/>
            </a:pPr>
            <a:r>
              <a:rPr lang="en-US" sz="2800" dirty="0"/>
              <a:t>Replace this candidate with highest non-elected candidate from the same list and opposite gender. (If no such candidate exists, candidate from ‘a’ is safe: continue.)</a:t>
            </a:r>
          </a:p>
          <a:p>
            <a:pPr marL="0" indent="0">
              <a:buFont typeface="Arial" panose="020B0604020202020204" pitchFamily="34" charset="0"/>
              <a:buNone/>
            </a:pPr>
            <a:endParaRPr lang="en-US" dirty="0"/>
          </a:p>
        </p:txBody>
      </p:sp>
      <p:sp>
        <p:nvSpPr>
          <p:cNvPr id="6" name="TextBox 5">
            <a:extLst>
              <a:ext uri="{FF2B5EF4-FFF2-40B4-BE49-F238E27FC236}">
                <a16:creationId xmlns:a16="http://schemas.microsoft.com/office/drawing/2014/main" id="{C70C2025-4E15-D056-5AC7-6969AD50E026}"/>
              </a:ext>
            </a:extLst>
          </p:cNvPr>
          <p:cNvSpPr txBox="1"/>
          <p:nvPr/>
        </p:nvSpPr>
        <p:spPr>
          <a:xfrm>
            <a:off x="6817659" y="3546465"/>
            <a:ext cx="4356847" cy="954107"/>
          </a:xfrm>
          <a:prstGeom prst="rect">
            <a:avLst/>
          </a:prstGeom>
          <a:noFill/>
          <a:ln w="44450">
            <a:solidFill>
              <a:schemeClr val="accent1"/>
            </a:solidFill>
          </a:ln>
        </p:spPr>
        <p:txBody>
          <a:bodyPr wrap="square" rtlCol="0">
            <a:spAutoFit/>
          </a:bodyPr>
          <a:lstStyle/>
          <a:p>
            <a:r>
              <a:rPr lang="es-ES_tradnl" sz="2800" b="1" dirty="0" err="1"/>
              <a:t>Gender</a:t>
            </a:r>
            <a:r>
              <a:rPr lang="es-ES_tradnl" sz="2800" b="1" dirty="0"/>
              <a:t> </a:t>
            </a:r>
            <a:r>
              <a:rPr lang="es-ES_tradnl" sz="2800" b="1" dirty="0" err="1"/>
              <a:t>Parity</a:t>
            </a:r>
            <a:r>
              <a:rPr lang="es-ES_tradnl" sz="2800" b="1" dirty="0"/>
              <a:t>: </a:t>
            </a:r>
            <a:r>
              <a:rPr lang="es-ES_tradnl" sz="2800" dirty="0"/>
              <a:t>#</a:t>
            </a:r>
            <a:r>
              <a:rPr lang="es-ES_tradnl" sz="2800" dirty="0" err="1"/>
              <a:t>Men</a:t>
            </a:r>
            <a:r>
              <a:rPr lang="es-ES_tradnl" sz="2800" dirty="0"/>
              <a:t> and #</a:t>
            </a:r>
            <a:r>
              <a:rPr lang="es-ES_tradnl" sz="2800" dirty="0" err="1"/>
              <a:t>Women</a:t>
            </a:r>
            <a:r>
              <a:rPr lang="es-ES_tradnl" sz="2800" dirty="0"/>
              <a:t> </a:t>
            </a:r>
            <a:r>
              <a:rPr lang="es-ES_tradnl" sz="2800" dirty="0" err="1"/>
              <a:t>differ</a:t>
            </a:r>
            <a:r>
              <a:rPr lang="es-ES_tradnl" sz="2800" dirty="0"/>
              <a:t> </a:t>
            </a:r>
            <a:r>
              <a:rPr lang="es-ES_tradnl" sz="2800" dirty="0" err="1"/>
              <a:t>by</a:t>
            </a:r>
            <a:r>
              <a:rPr lang="es-ES_tradnl" sz="2800" dirty="0"/>
              <a:t> at </a:t>
            </a:r>
            <a:r>
              <a:rPr lang="es-ES_tradnl" sz="2800" dirty="0" err="1"/>
              <a:t>most</a:t>
            </a:r>
            <a:r>
              <a:rPr lang="es-ES_tradnl" sz="2800" dirty="0"/>
              <a:t> 1</a:t>
            </a:r>
          </a:p>
        </p:txBody>
      </p:sp>
    </p:spTree>
    <p:extLst>
      <p:ext uri="{BB962C8B-B14F-4D97-AF65-F5344CB8AC3E}">
        <p14:creationId xmlns:p14="http://schemas.microsoft.com/office/powerpoint/2010/main" val="41798123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F4D09-79B5-084D-86B7-67BB7B6B3C31}"/>
              </a:ext>
            </a:extLst>
          </p:cNvPr>
          <p:cNvSpPr>
            <a:spLocks noGrp="1"/>
          </p:cNvSpPr>
          <p:nvPr>
            <p:ph type="title"/>
          </p:nvPr>
        </p:nvSpPr>
        <p:spPr/>
        <p:txBody>
          <a:bodyPr/>
          <a:lstStyle/>
          <a:p>
            <a:r>
              <a:rPr lang="en-US" dirty="0"/>
              <a:t>Break</a:t>
            </a:r>
          </a:p>
        </p:txBody>
      </p:sp>
      <p:sp>
        <p:nvSpPr>
          <p:cNvPr id="3" name="Content Placeholder 2">
            <a:extLst>
              <a:ext uri="{FF2B5EF4-FFF2-40B4-BE49-F238E27FC236}">
                <a16:creationId xmlns:a16="http://schemas.microsoft.com/office/drawing/2014/main" id="{B0D1C282-1923-CD41-9D0A-C973EFE8497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F122A15-58CA-8B4D-9800-763CE91614FF}"/>
              </a:ext>
            </a:extLst>
          </p:cNvPr>
          <p:cNvSpPr>
            <a:spLocks noGrp="1"/>
          </p:cNvSpPr>
          <p:nvPr>
            <p:ph type="sldNum" sz="quarter" idx="12"/>
          </p:nvPr>
        </p:nvSpPr>
        <p:spPr/>
        <p:txBody>
          <a:bodyPr/>
          <a:lstStyle/>
          <a:p>
            <a:fld id="{9E969584-4773-A84E-8391-EEC4BE76D611}" type="slidenum">
              <a:rPr lang="en-US" smtClean="0"/>
              <a:t>20</a:t>
            </a:fld>
            <a:endParaRPr lang="en-US"/>
          </a:p>
        </p:txBody>
      </p:sp>
    </p:spTree>
    <p:extLst>
      <p:ext uri="{BB962C8B-B14F-4D97-AF65-F5344CB8AC3E}">
        <p14:creationId xmlns:p14="http://schemas.microsoft.com/office/powerpoint/2010/main" val="999507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BE5DC-48F2-F6BA-7244-05349DFEFC94}"/>
              </a:ext>
            </a:extLst>
          </p:cNvPr>
          <p:cNvSpPr>
            <a:spLocks noGrp="1"/>
          </p:cNvSpPr>
          <p:nvPr>
            <p:ph type="title"/>
          </p:nvPr>
        </p:nvSpPr>
        <p:spPr>
          <a:xfrm>
            <a:off x="838200" y="0"/>
            <a:ext cx="10515600" cy="1325563"/>
          </a:xfrm>
        </p:spPr>
        <p:txBody>
          <a:bodyPr/>
          <a:lstStyle/>
          <a:p>
            <a:r>
              <a:rPr lang="en-US" dirty="0"/>
              <a:t>Practice: District 7</a:t>
            </a:r>
          </a:p>
        </p:txBody>
      </p:sp>
      <p:graphicFrame>
        <p:nvGraphicFramePr>
          <p:cNvPr id="5" name="Content Placeholder 4">
            <a:extLst>
              <a:ext uri="{FF2B5EF4-FFF2-40B4-BE49-F238E27FC236}">
                <a16:creationId xmlns:a16="http://schemas.microsoft.com/office/drawing/2014/main" id="{941CA949-43B3-51D7-FDBF-46EC6C082FD4}"/>
              </a:ext>
            </a:extLst>
          </p:cNvPr>
          <p:cNvGraphicFramePr>
            <a:graphicFrameLocks noGrp="1"/>
          </p:cNvGraphicFramePr>
          <p:nvPr>
            <p:ph idx="1"/>
          </p:nvPr>
        </p:nvGraphicFramePr>
        <p:xfrm>
          <a:off x="865270" y="949542"/>
          <a:ext cx="5230730" cy="5861685"/>
        </p:xfrm>
        <a:graphic>
          <a:graphicData uri="http://schemas.openxmlformats.org/drawingml/2006/table">
            <a:tbl>
              <a:tblPr>
                <a:tableStyleId>{5C22544A-7EE6-4342-B048-85BDC9FD1C3A}</a:tableStyleId>
              </a:tblPr>
              <a:tblGrid>
                <a:gridCol w="642182">
                  <a:extLst>
                    <a:ext uri="{9D8B030D-6E8A-4147-A177-3AD203B41FA5}">
                      <a16:colId xmlns:a16="http://schemas.microsoft.com/office/drawing/2014/main" val="3939578624"/>
                    </a:ext>
                  </a:extLst>
                </a:gridCol>
                <a:gridCol w="1107410">
                  <a:extLst>
                    <a:ext uri="{9D8B030D-6E8A-4147-A177-3AD203B41FA5}">
                      <a16:colId xmlns:a16="http://schemas.microsoft.com/office/drawing/2014/main" val="556375868"/>
                    </a:ext>
                  </a:extLst>
                </a:gridCol>
                <a:gridCol w="775030">
                  <a:extLst>
                    <a:ext uri="{9D8B030D-6E8A-4147-A177-3AD203B41FA5}">
                      <a16:colId xmlns:a16="http://schemas.microsoft.com/office/drawing/2014/main" val="929290913"/>
                    </a:ext>
                  </a:extLst>
                </a:gridCol>
                <a:gridCol w="1769209">
                  <a:extLst>
                    <a:ext uri="{9D8B030D-6E8A-4147-A177-3AD203B41FA5}">
                      <a16:colId xmlns:a16="http://schemas.microsoft.com/office/drawing/2014/main" val="2805881905"/>
                    </a:ext>
                  </a:extLst>
                </a:gridCol>
                <a:gridCol w="936899">
                  <a:extLst>
                    <a:ext uri="{9D8B030D-6E8A-4147-A177-3AD203B41FA5}">
                      <a16:colId xmlns:a16="http://schemas.microsoft.com/office/drawing/2014/main" val="3217618093"/>
                    </a:ext>
                  </a:extLst>
                </a:gridCol>
              </a:tblGrid>
              <a:tr h="190500">
                <a:tc>
                  <a:txBody>
                    <a:bodyPr/>
                    <a:lstStyle/>
                    <a:p>
                      <a:pPr algn="ctr" fontAlgn="b"/>
                      <a:r>
                        <a:rPr lang="en-US" sz="2200" u="none" strike="noStrike" dirty="0">
                          <a:effectLst/>
                        </a:rPr>
                        <a:t>ID</a:t>
                      </a:r>
                    </a:p>
                  </a:txBody>
                  <a:tcPr marL="9525" marR="9525" marT="9525" marB="0" anchor="b"/>
                </a:tc>
                <a:tc>
                  <a:txBody>
                    <a:bodyPr/>
                    <a:lstStyle/>
                    <a:p>
                      <a:pPr algn="ctr" fontAlgn="b"/>
                      <a:r>
                        <a:rPr lang="en-US" sz="2200" u="none" strike="noStrike" dirty="0" err="1">
                          <a:effectLst/>
                        </a:rPr>
                        <a:t>Genero</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Lista</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Partido</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Votos</a:t>
                      </a:r>
                      <a:endParaRPr lang="en-US" sz="2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37854400"/>
                  </a:ext>
                </a:extLst>
              </a:tr>
              <a:tr h="190500">
                <a:tc>
                  <a:txBody>
                    <a:bodyPr/>
                    <a:lstStyle/>
                    <a:p>
                      <a:pPr algn="ctr" fontAlgn="b"/>
                      <a:r>
                        <a:rPr lang="en-US" sz="2200" u="none" strike="noStrike" dirty="0">
                          <a:effectLst/>
                        </a:rPr>
                        <a:t>299</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H</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YQ</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CONVER</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43490</a:t>
                      </a:r>
                      <a:endParaRPr lang="en-US" sz="2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47284876"/>
                  </a:ext>
                </a:extLst>
              </a:tr>
              <a:tr h="190500">
                <a:tc>
                  <a:txBody>
                    <a:bodyPr/>
                    <a:lstStyle/>
                    <a:p>
                      <a:pPr algn="ctr" fontAlgn="b"/>
                      <a:r>
                        <a:rPr lang="en-US" sz="2200" u="none" strike="noStrike">
                          <a:effectLst/>
                        </a:rPr>
                        <a:t>280</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H</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XP</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UDI</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21520</a:t>
                      </a:r>
                      <a:endParaRPr lang="en-US" sz="2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67553851"/>
                  </a:ext>
                </a:extLst>
              </a:tr>
              <a:tr h="190500">
                <a:tc>
                  <a:txBody>
                    <a:bodyPr/>
                    <a:lstStyle/>
                    <a:p>
                      <a:pPr algn="ctr" fontAlgn="b"/>
                      <a:r>
                        <a:rPr lang="en-US" sz="2200" u="none" strike="noStrike">
                          <a:effectLst/>
                        </a:rPr>
                        <a:t>328</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M</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ZN</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IND328</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18949</a:t>
                      </a:r>
                      <a:endParaRPr lang="en-US" sz="2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38199072"/>
                  </a:ext>
                </a:extLst>
              </a:tr>
              <a:tr h="190500">
                <a:tc>
                  <a:txBody>
                    <a:bodyPr/>
                    <a:lstStyle/>
                    <a:p>
                      <a:pPr algn="ctr" fontAlgn="b"/>
                      <a:r>
                        <a:rPr lang="en-US" sz="2200" u="none" strike="noStrike">
                          <a:effectLst/>
                        </a:rPr>
                        <a:t>288</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H</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YB</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PL</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17783</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13947729"/>
                  </a:ext>
                </a:extLst>
              </a:tr>
              <a:tr h="190500">
                <a:tc>
                  <a:txBody>
                    <a:bodyPr/>
                    <a:lstStyle/>
                    <a:p>
                      <a:pPr algn="ctr" fontAlgn="b"/>
                      <a:r>
                        <a:rPr lang="en-US" sz="2200" u="none" strike="noStrike">
                          <a:effectLst/>
                        </a:rPr>
                        <a:t>330</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M</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ZN</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IND330</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15073</a:t>
                      </a:r>
                      <a:endParaRPr lang="en-US" sz="2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29250057"/>
                  </a:ext>
                </a:extLst>
              </a:tr>
              <a:tr h="190500">
                <a:tc>
                  <a:txBody>
                    <a:bodyPr/>
                    <a:lstStyle/>
                    <a:p>
                      <a:pPr algn="ctr" fontAlgn="b"/>
                      <a:r>
                        <a:rPr lang="en-US" sz="2200" u="none" strike="noStrike">
                          <a:effectLst/>
                        </a:rPr>
                        <a:t>276</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H</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XP</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RN</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13774</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12211731"/>
                  </a:ext>
                </a:extLst>
              </a:tr>
              <a:tr h="190500">
                <a:tc>
                  <a:txBody>
                    <a:bodyPr/>
                    <a:lstStyle/>
                    <a:p>
                      <a:pPr algn="ctr" fontAlgn="b"/>
                      <a:r>
                        <a:rPr lang="en-US" sz="2200" u="none" strike="noStrike">
                          <a:effectLst/>
                        </a:rPr>
                        <a:t>331</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H</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ZN</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IND331</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12611</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46491145"/>
                  </a:ext>
                </a:extLst>
              </a:tr>
              <a:tr h="190500">
                <a:tc>
                  <a:txBody>
                    <a:bodyPr/>
                    <a:lstStyle/>
                    <a:p>
                      <a:pPr algn="ctr" fontAlgn="b"/>
                      <a:r>
                        <a:rPr lang="en-US" sz="2200" u="none" strike="noStrike">
                          <a:effectLst/>
                        </a:rPr>
                        <a:t>301</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H</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YQ</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PCCH</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12185</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0015866"/>
                  </a:ext>
                </a:extLst>
              </a:tr>
              <a:tr h="190500">
                <a:tc>
                  <a:txBody>
                    <a:bodyPr/>
                    <a:lstStyle/>
                    <a:p>
                      <a:pPr algn="ctr" fontAlgn="b"/>
                      <a:r>
                        <a:rPr lang="en-US" sz="2200" u="none" strike="noStrike">
                          <a:effectLst/>
                        </a:rPr>
                        <a:t>278</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H</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XP</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UDI</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12079</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26371607"/>
                  </a:ext>
                </a:extLst>
              </a:tr>
              <a:tr h="190500">
                <a:tc>
                  <a:txBody>
                    <a:bodyPr/>
                    <a:lstStyle/>
                    <a:p>
                      <a:pPr algn="ctr" fontAlgn="b"/>
                      <a:r>
                        <a:rPr lang="en-US" sz="2200" u="none" strike="noStrike">
                          <a:effectLst/>
                        </a:rPr>
                        <a:t>303</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H</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YQ</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RD</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9760</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77432531"/>
                  </a:ext>
                </a:extLst>
              </a:tr>
              <a:tr h="190500">
                <a:tc>
                  <a:txBody>
                    <a:bodyPr/>
                    <a:lstStyle/>
                    <a:p>
                      <a:pPr algn="ctr" fontAlgn="b"/>
                      <a:r>
                        <a:rPr lang="en-US" sz="2200" u="none" strike="noStrike" dirty="0">
                          <a:effectLst/>
                        </a:rPr>
                        <a:t>329</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H</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ZN</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IND329</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9074</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88740654"/>
                  </a:ext>
                </a:extLst>
              </a:tr>
              <a:tr h="190500">
                <a:tc>
                  <a:txBody>
                    <a:bodyPr/>
                    <a:lstStyle/>
                    <a:p>
                      <a:pPr algn="ctr" fontAlgn="b"/>
                      <a:r>
                        <a:rPr lang="en-US" sz="2200" u="none" strike="noStrike">
                          <a:effectLst/>
                        </a:rPr>
                        <a:t>279</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M</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XP</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UDI</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7813</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52155244"/>
                  </a:ext>
                </a:extLst>
              </a:tr>
              <a:tr h="190500">
                <a:tc>
                  <a:txBody>
                    <a:bodyPr/>
                    <a:lstStyle/>
                    <a:p>
                      <a:pPr algn="ctr" fontAlgn="b"/>
                      <a:r>
                        <a:rPr lang="en-US" sz="2200" u="none" strike="noStrike">
                          <a:effectLst/>
                        </a:rPr>
                        <a:t>298</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M</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YQ</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COMUNES</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6649</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79102040"/>
                  </a:ext>
                </a:extLst>
              </a:tr>
              <a:tr h="190500">
                <a:tc>
                  <a:txBody>
                    <a:bodyPr/>
                    <a:lstStyle/>
                    <a:p>
                      <a:pPr algn="ctr" fontAlgn="b"/>
                      <a:r>
                        <a:rPr lang="en-US" sz="2200" u="none" strike="noStrike" dirty="0">
                          <a:effectLst/>
                        </a:rPr>
                        <a:t>312</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M</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YV</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IND312</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6155</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85327798"/>
                  </a:ext>
                </a:extLst>
              </a:tr>
              <a:tr h="190500">
                <a:tc>
                  <a:txBody>
                    <a:bodyPr/>
                    <a:lstStyle/>
                    <a:p>
                      <a:pPr algn="ctr" fontAlgn="b"/>
                      <a:r>
                        <a:rPr lang="en-US" sz="2200" u="none" strike="noStrike">
                          <a:effectLst/>
                        </a:rPr>
                        <a:t>283</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M</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YB</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PDC</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5935</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60654630"/>
                  </a:ext>
                </a:extLst>
              </a:tr>
              <a:tr h="190500">
                <a:tc>
                  <a:txBody>
                    <a:bodyPr/>
                    <a:lstStyle/>
                    <a:p>
                      <a:pPr algn="ctr" fontAlgn="b"/>
                      <a:r>
                        <a:rPr lang="en-US" sz="2200" u="none" strike="noStrike">
                          <a:effectLst/>
                        </a:rPr>
                        <a:t>274</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H</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XG</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PH</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5676</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88282709"/>
                  </a:ext>
                </a:extLst>
              </a:tr>
            </a:tbl>
          </a:graphicData>
        </a:graphic>
      </p:graphicFrame>
      <p:sp>
        <p:nvSpPr>
          <p:cNvPr id="4" name="Slide Number Placeholder 3">
            <a:extLst>
              <a:ext uri="{FF2B5EF4-FFF2-40B4-BE49-F238E27FC236}">
                <a16:creationId xmlns:a16="http://schemas.microsoft.com/office/drawing/2014/main" id="{BC2328C7-96E6-3373-142E-0A85E5586B55}"/>
              </a:ext>
            </a:extLst>
          </p:cNvPr>
          <p:cNvSpPr>
            <a:spLocks noGrp="1"/>
          </p:cNvSpPr>
          <p:nvPr>
            <p:ph type="sldNum" sz="quarter" idx="12"/>
          </p:nvPr>
        </p:nvSpPr>
        <p:spPr/>
        <p:txBody>
          <a:bodyPr/>
          <a:lstStyle/>
          <a:p>
            <a:fld id="{9E969584-4773-A84E-8391-EEC4BE76D611}" type="slidenum">
              <a:rPr lang="en-US" smtClean="0"/>
              <a:t>21</a:t>
            </a:fld>
            <a:endParaRPr lang="en-US"/>
          </a:p>
        </p:txBody>
      </p:sp>
      <p:graphicFrame>
        <p:nvGraphicFramePr>
          <p:cNvPr id="6" name="Table 5">
            <a:extLst>
              <a:ext uri="{FF2B5EF4-FFF2-40B4-BE49-F238E27FC236}">
                <a16:creationId xmlns:a16="http://schemas.microsoft.com/office/drawing/2014/main" id="{A8A62225-9DF8-69EE-96DE-40C1FD3ED155}"/>
              </a:ext>
            </a:extLst>
          </p:cNvPr>
          <p:cNvGraphicFramePr>
            <a:graphicFrameLocks noGrp="1"/>
          </p:cNvGraphicFramePr>
          <p:nvPr>
            <p:extLst>
              <p:ext uri="{D42A27DB-BD31-4B8C-83A1-F6EECF244321}">
                <p14:modId xmlns:p14="http://schemas.microsoft.com/office/powerpoint/2010/main" val="1529440443"/>
              </p:ext>
            </p:extLst>
          </p:nvPr>
        </p:nvGraphicFramePr>
        <p:xfrm>
          <a:off x="6424863" y="952600"/>
          <a:ext cx="1856874" cy="4137660"/>
        </p:xfrm>
        <a:graphic>
          <a:graphicData uri="http://schemas.openxmlformats.org/drawingml/2006/table">
            <a:tbl>
              <a:tblPr>
                <a:tableStyleId>{5C22544A-7EE6-4342-B048-85BDC9FD1C3A}</a:tableStyleId>
              </a:tblPr>
              <a:tblGrid>
                <a:gridCol w="928437">
                  <a:extLst>
                    <a:ext uri="{9D8B030D-6E8A-4147-A177-3AD203B41FA5}">
                      <a16:colId xmlns:a16="http://schemas.microsoft.com/office/drawing/2014/main" val="3958930333"/>
                    </a:ext>
                  </a:extLst>
                </a:gridCol>
                <a:gridCol w="928437">
                  <a:extLst>
                    <a:ext uri="{9D8B030D-6E8A-4147-A177-3AD203B41FA5}">
                      <a16:colId xmlns:a16="http://schemas.microsoft.com/office/drawing/2014/main" val="4212358860"/>
                    </a:ext>
                  </a:extLst>
                </a:gridCol>
              </a:tblGrid>
              <a:tr h="190500">
                <a:tc>
                  <a:txBody>
                    <a:bodyPr/>
                    <a:lstStyle/>
                    <a:p>
                      <a:pPr algn="l" fontAlgn="b"/>
                      <a:r>
                        <a:rPr lang="en-US" sz="2200" u="none" strike="noStrike" dirty="0">
                          <a:effectLst/>
                        </a:rPr>
                        <a:t>Lista</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200" b="0" i="0" u="none" strike="noStrike" dirty="0" err="1">
                          <a:solidFill>
                            <a:srgbClr val="000000"/>
                          </a:solidFill>
                          <a:effectLst/>
                          <a:latin typeface="Calibri" panose="020F0502020204030204" pitchFamily="34" charset="0"/>
                        </a:rPr>
                        <a:t>Votos</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47668778"/>
                  </a:ext>
                </a:extLst>
              </a:tr>
              <a:tr h="190500">
                <a:tc>
                  <a:txBody>
                    <a:bodyPr/>
                    <a:lstStyle/>
                    <a:p>
                      <a:pPr algn="l" rtl="0" fontAlgn="b"/>
                      <a:r>
                        <a:rPr lang="en-US" sz="2200" b="0" i="0" u="none" strike="noStrike" dirty="0">
                          <a:solidFill>
                            <a:srgbClr val="000000"/>
                          </a:solidFill>
                          <a:effectLst/>
                          <a:latin typeface="Calibri" panose="020F0502020204030204" pitchFamily="34" charset="0"/>
                        </a:rPr>
                        <a:t>D</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9892</a:t>
                      </a:r>
                    </a:p>
                  </a:txBody>
                  <a:tcPr marL="9525" marR="9525" marT="9525" marB="0" anchor="b"/>
                </a:tc>
                <a:extLst>
                  <a:ext uri="{0D108BD9-81ED-4DB2-BD59-A6C34878D82A}">
                    <a16:rowId xmlns:a16="http://schemas.microsoft.com/office/drawing/2014/main" val="1821077546"/>
                  </a:ext>
                </a:extLst>
              </a:tr>
              <a:tr h="190500">
                <a:tc>
                  <a:txBody>
                    <a:bodyPr/>
                    <a:lstStyle/>
                    <a:p>
                      <a:pPr algn="l" rtl="0" fontAlgn="b"/>
                      <a:r>
                        <a:rPr lang="en-US" sz="2200" b="0" i="0" u="none" strike="noStrike">
                          <a:solidFill>
                            <a:srgbClr val="000000"/>
                          </a:solidFill>
                          <a:effectLst/>
                          <a:latin typeface="Calibri" panose="020F0502020204030204" pitchFamily="34" charset="0"/>
                        </a:rPr>
                        <a:t>XG</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5676</a:t>
                      </a:r>
                    </a:p>
                  </a:txBody>
                  <a:tcPr marL="9525" marR="9525" marT="9525" marB="0" anchor="b"/>
                </a:tc>
                <a:extLst>
                  <a:ext uri="{0D108BD9-81ED-4DB2-BD59-A6C34878D82A}">
                    <a16:rowId xmlns:a16="http://schemas.microsoft.com/office/drawing/2014/main" val="2012603000"/>
                  </a:ext>
                </a:extLst>
              </a:tr>
              <a:tr h="190500">
                <a:tc>
                  <a:txBody>
                    <a:bodyPr/>
                    <a:lstStyle/>
                    <a:p>
                      <a:pPr algn="l" rtl="0" fontAlgn="b"/>
                      <a:r>
                        <a:rPr lang="en-US" sz="2200" b="0" i="0" u="none" strike="noStrike">
                          <a:solidFill>
                            <a:srgbClr val="000000"/>
                          </a:solidFill>
                          <a:effectLst/>
                          <a:latin typeface="Calibri" panose="020F0502020204030204" pitchFamily="34" charset="0"/>
                        </a:rPr>
                        <a:t>XP</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71164</a:t>
                      </a:r>
                    </a:p>
                  </a:txBody>
                  <a:tcPr marL="9525" marR="9525" marT="9525" marB="0" anchor="b"/>
                </a:tc>
                <a:extLst>
                  <a:ext uri="{0D108BD9-81ED-4DB2-BD59-A6C34878D82A}">
                    <a16:rowId xmlns:a16="http://schemas.microsoft.com/office/drawing/2014/main" val="1339351150"/>
                  </a:ext>
                </a:extLst>
              </a:tr>
              <a:tr h="190500">
                <a:tc>
                  <a:txBody>
                    <a:bodyPr/>
                    <a:lstStyle/>
                    <a:p>
                      <a:pPr algn="l" rtl="0" fontAlgn="b"/>
                      <a:r>
                        <a:rPr lang="en-US" sz="2200" b="0" i="0" u="none" strike="noStrike">
                          <a:solidFill>
                            <a:srgbClr val="000000"/>
                          </a:solidFill>
                          <a:effectLst/>
                          <a:latin typeface="Calibri" panose="020F0502020204030204" pitchFamily="34" charset="0"/>
                        </a:rPr>
                        <a:t>YB</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45751</a:t>
                      </a:r>
                    </a:p>
                  </a:txBody>
                  <a:tcPr marL="9525" marR="9525" marT="9525" marB="0" anchor="b"/>
                </a:tc>
                <a:extLst>
                  <a:ext uri="{0D108BD9-81ED-4DB2-BD59-A6C34878D82A}">
                    <a16:rowId xmlns:a16="http://schemas.microsoft.com/office/drawing/2014/main" val="3588835115"/>
                  </a:ext>
                </a:extLst>
              </a:tr>
              <a:tr h="190500">
                <a:tc>
                  <a:txBody>
                    <a:bodyPr/>
                    <a:lstStyle/>
                    <a:p>
                      <a:pPr algn="l" rtl="0" fontAlgn="b"/>
                      <a:r>
                        <a:rPr lang="en-US" sz="2200" b="0" i="0" u="none" strike="noStrike">
                          <a:solidFill>
                            <a:srgbClr val="000000"/>
                          </a:solidFill>
                          <a:effectLst/>
                          <a:latin typeface="Calibri" panose="020F0502020204030204" pitchFamily="34" charset="0"/>
                        </a:rPr>
                        <a:t>YI</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8685</a:t>
                      </a:r>
                    </a:p>
                  </a:txBody>
                  <a:tcPr marL="9525" marR="9525" marT="9525" marB="0" anchor="b"/>
                </a:tc>
                <a:extLst>
                  <a:ext uri="{0D108BD9-81ED-4DB2-BD59-A6C34878D82A}">
                    <a16:rowId xmlns:a16="http://schemas.microsoft.com/office/drawing/2014/main" val="2082500561"/>
                  </a:ext>
                </a:extLst>
              </a:tr>
              <a:tr h="190500">
                <a:tc>
                  <a:txBody>
                    <a:bodyPr/>
                    <a:lstStyle/>
                    <a:p>
                      <a:pPr algn="l" rtl="0" fontAlgn="b"/>
                      <a:r>
                        <a:rPr lang="en-US" sz="2200" b="0" i="0" u="none" strike="noStrike">
                          <a:solidFill>
                            <a:srgbClr val="000000"/>
                          </a:solidFill>
                          <a:effectLst/>
                          <a:latin typeface="Calibri" panose="020F0502020204030204" pitchFamily="34" charset="0"/>
                        </a:rPr>
                        <a:t>YQ</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79305</a:t>
                      </a:r>
                    </a:p>
                  </a:txBody>
                  <a:tcPr marL="9525" marR="9525" marT="9525" marB="0" anchor="b"/>
                </a:tc>
                <a:extLst>
                  <a:ext uri="{0D108BD9-81ED-4DB2-BD59-A6C34878D82A}">
                    <a16:rowId xmlns:a16="http://schemas.microsoft.com/office/drawing/2014/main" val="2182249804"/>
                  </a:ext>
                </a:extLst>
              </a:tr>
              <a:tr h="190500">
                <a:tc>
                  <a:txBody>
                    <a:bodyPr/>
                    <a:lstStyle/>
                    <a:p>
                      <a:pPr algn="l" rtl="0" fontAlgn="b"/>
                      <a:r>
                        <a:rPr lang="en-US" sz="2200" b="0" i="0" u="none" strike="noStrike">
                          <a:solidFill>
                            <a:srgbClr val="000000"/>
                          </a:solidFill>
                          <a:effectLst/>
                          <a:latin typeface="Calibri" panose="020F0502020204030204" pitchFamily="34" charset="0"/>
                        </a:rPr>
                        <a:t>YT</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12178</a:t>
                      </a:r>
                    </a:p>
                  </a:txBody>
                  <a:tcPr marL="9525" marR="9525" marT="9525" marB="0" anchor="b"/>
                </a:tc>
                <a:extLst>
                  <a:ext uri="{0D108BD9-81ED-4DB2-BD59-A6C34878D82A}">
                    <a16:rowId xmlns:a16="http://schemas.microsoft.com/office/drawing/2014/main" val="2275015710"/>
                  </a:ext>
                </a:extLst>
              </a:tr>
              <a:tr h="190500">
                <a:tc>
                  <a:txBody>
                    <a:bodyPr/>
                    <a:lstStyle/>
                    <a:p>
                      <a:pPr algn="l" rtl="0" fontAlgn="b"/>
                      <a:r>
                        <a:rPr lang="en-US" sz="2200" b="0" i="0" u="none" strike="noStrike">
                          <a:solidFill>
                            <a:srgbClr val="000000"/>
                          </a:solidFill>
                          <a:effectLst/>
                          <a:latin typeface="Calibri" panose="020F0502020204030204" pitchFamily="34" charset="0"/>
                        </a:rPr>
                        <a:t>YV</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21040</a:t>
                      </a:r>
                    </a:p>
                  </a:txBody>
                  <a:tcPr marL="9525" marR="9525" marT="9525" marB="0" anchor="b"/>
                </a:tc>
                <a:extLst>
                  <a:ext uri="{0D108BD9-81ED-4DB2-BD59-A6C34878D82A}">
                    <a16:rowId xmlns:a16="http://schemas.microsoft.com/office/drawing/2014/main" val="2453955494"/>
                  </a:ext>
                </a:extLst>
              </a:tr>
              <a:tr h="190500">
                <a:tc>
                  <a:txBody>
                    <a:bodyPr/>
                    <a:lstStyle/>
                    <a:p>
                      <a:pPr algn="l" rtl="0" fontAlgn="b"/>
                      <a:r>
                        <a:rPr lang="en-US" sz="2200" b="0" i="0" u="none" strike="noStrike">
                          <a:solidFill>
                            <a:srgbClr val="000000"/>
                          </a:solidFill>
                          <a:effectLst/>
                          <a:latin typeface="Calibri" panose="020F0502020204030204" pitchFamily="34" charset="0"/>
                        </a:rPr>
                        <a:t>ZB</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5621</a:t>
                      </a:r>
                    </a:p>
                  </a:txBody>
                  <a:tcPr marL="9525" marR="9525" marT="9525" marB="0" anchor="b"/>
                </a:tc>
                <a:extLst>
                  <a:ext uri="{0D108BD9-81ED-4DB2-BD59-A6C34878D82A}">
                    <a16:rowId xmlns:a16="http://schemas.microsoft.com/office/drawing/2014/main" val="1249081334"/>
                  </a:ext>
                </a:extLst>
              </a:tr>
              <a:tr h="190500">
                <a:tc>
                  <a:txBody>
                    <a:bodyPr/>
                    <a:lstStyle/>
                    <a:p>
                      <a:pPr algn="l" rtl="0" fontAlgn="b"/>
                      <a:r>
                        <a:rPr lang="en-US" sz="2200" b="0" i="0" u="none" strike="noStrike">
                          <a:solidFill>
                            <a:srgbClr val="000000"/>
                          </a:solidFill>
                          <a:effectLst/>
                          <a:latin typeface="Calibri" panose="020F0502020204030204" pitchFamily="34" charset="0"/>
                        </a:rPr>
                        <a:t>ZN</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67319</a:t>
                      </a:r>
                    </a:p>
                  </a:txBody>
                  <a:tcPr marL="9525" marR="9525" marT="9525" marB="0" anchor="b"/>
                </a:tc>
                <a:extLst>
                  <a:ext uri="{0D108BD9-81ED-4DB2-BD59-A6C34878D82A}">
                    <a16:rowId xmlns:a16="http://schemas.microsoft.com/office/drawing/2014/main" val="2333530930"/>
                  </a:ext>
                </a:extLst>
              </a:tr>
              <a:tr h="190500">
                <a:tc>
                  <a:txBody>
                    <a:bodyPr/>
                    <a:lstStyle/>
                    <a:p>
                      <a:pPr algn="l" rtl="0" fontAlgn="b"/>
                      <a:r>
                        <a:rPr lang="en-US" sz="2200" b="0" i="0" u="none" strike="noStrike">
                          <a:solidFill>
                            <a:srgbClr val="000000"/>
                          </a:solidFill>
                          <a:effectLst/>
                          <a:latin typeface="Calibri" panose="020F0502020204030204" pitchFamily="34" charset="0"/>
                        </a:rPr>
                        <a:t>ZR</a:t>
                      </a:r>
                    </a:p>
                  </a:txBody>
                  <a:tcPr marL="9525" marR="9525" marT="9525" marB="0" anchor="b"/>
                </a:tc>
                <a:tc>
                  <a:txBody>
                    <a:bodyPr/>
                    <a:lstStyle/>
                    <a:p>
                      <a:pPr algn="l" rtl="0" fontAlgn="b"/>
                      <a:r>
                        <a:rPr lang="en-US" sz="2200" b="0" i="0" u="none" strike="noStrike" dirty="0">
                          <a:solidFill>
                            <a:srgbClr val="000000"/>
                          </a:solidFill>
                          <a:effectLst/>
                          <a:latin typeface="Calibri" panose="020F0502020204030204" pitchFamily="34" charset="0"/>
                        </a:rPr>
                        <a:t>4681</a:t>
                      </a:r>
                    </a:p>
                  </a:txBody>
                  <a:tcPr marL="9525" marR="9525" marT="9525" marB="0" anchor="b"/>
                </a:tc>
                <a:extLst>
                  <a:ext uri="{0D108BD9-81ED-4DB2-BD59-A6C34878D82A}">
                    <a16:rowId xmlns:a16="http://schemas.microsoft.com/office/drawing/2014/main" val="579697736"/>
                  </a:ext>
                </a:extLst>
              </a:tr>
            </a:tbl>
          </a:graphicData>
        </a:graphic>
      </p:graphicFrame>
      <p:sp>
        <p:nvSpPr>
          <p:cNvPr id="3" name="TextBox 2">
            <a:extLst>
              <a:ext uri="{FF2B5EF4-FFF2-40B4-BE49-F238E27FC236}">
                <a16:creationId xmlns:a16="http://schemas.microsoft.com/office/drawing/2014/main" id="{B19D7430-E1AC-960A-E590-9DC5BF3D840E}"/>
              </a:ext>
            </a:extLst>
          </p:cNvPr>
          <p:cNvSpPr txBox="1"/>
          <p:nvPr/>
        </p:nvSpPr>
        <p:spPr>
          <a:xfrm>
            <a:off x="6424863" y="5338583"/>
            <a:ext cx="4624215" cy="1200329"/>
          </a:xfrm>
          <a:prstGeom prst="rect">
            <a:avLst/>
          </a:prstGeom>
          <a:solidFill>
            <a:schemeClr val="accent4"/>
          </a:solidFill>
        </p:spPr>
        <p:txBody>
          <a:bodyPr wrap="none" rtlCol="0">
            <a:spAutoFit/>
          </a:bodyPr>
          <a:lstStyle/>
          <a:p>
            <a:r>
              <a:rPr lang="en-US" sz="2400" dirty="0"/>
              <a:t>District 7 has 7 seats. </a:t>
            </a:r>
          </a:p>
          <a:p>
            <a:pPr marL="457200" indent="-457200">
              <a:buFont typeface="+mj-lt"/>
              <a:buAutoNum type="arabicPeriod"/>
            </a:pPr>
            <a:r>
              <a:rPr lang="en-US" sz="2400" dirty="0"/>
              <a:t>How many seats go to each list?</a:t>
            </a:r>
          </a:p>
          <a:p>
            <a:pPr marL="457200" indent="-457200">
              <a:buFont typeface="+mj-lt"/>
              <a:buAutoNum type="arabicPeriod"/>
            </a:pPr>
            <a:r>
              <a:rPr lang="en-US" sz="2400" dirty="0"/>
              <a:t>Who was elected?</a:t>
            </a:r>
          </a:p>
        </p:txBody>
      </p:sp>
    </p:spTree>
    <p:extLst>
      <p:ext uri="{BB962C8B-B14F-4D97-AF65-F5344CB8AC3E}">
        <p14:creationId xmlns:p14="http://schemas.microsoft.com/office/powerpoint/2010/main" val="14248068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BE5DC-48F2-F6BA-7244-05349DFEFC94}"/>
              </a:ext>
            </a:extLst>
          </p:cNvPr>
          <p:cNvSpPr>
            <a:spLocks noGrp="1"/>
          </p:cNvSpPr>
          <p:nvPr>
            <p:ph type="title"/>
          </p:nvPr>
        </p:nvSpPr>
        <p:spPr>
          <a:xfrm>
            <a:off x="838200" y="0"/>
            <a:ext cx="10515600" cy="1325563"/>
          </a:xfrm>
        </p:spPr>
        <p:txBody>
          <a:bodyPr/>
          <a:lstStyle/>
          <a:p>
            <a:r>
              <a:rPr lang="en-US" dirty="0"/>
              <a:t>District 7 Seats Won By List</a:t>
            </a:r>
          </a:p>
        </p:txBody>
      </p:sp>
      <p:graphicFrame>
        <p:nvGraphicFramePr>
          <p:cNvPr id="5" name="Content Placeholder 4">
            <a:extLst>
              <a:ext uri="{FF2B5EF4-FFF2-40B4-BE49-F238E27FC236}">
                <a16:creationId xmlns:a16="http://schemas.microsoft.com/office/drawing/2014/main" id="{941CA949-43B3-51D7-FDBF-46EC6C082FD4}"/>
              </a:ext>
            </a:extLst>
          </p:cNvPr>
          <p:cNvGraphicFramePr>
            <a:graphicFrameLocks noGrp="1"/>
          </p:cNvGraphicFramePr>
          <p:nvPr>
            <p:ph idx="1"/>
          </p:nvPr>
        </p:nvGraphicFramePr>
        <p:xfrm>
          <a:off x="865270" y="949542"/>
          <a:ext cx="5230730" cy="5861685"/>
        </p:xfrm>
        <a:graphic>
          <a:graphicData uri="http://schemas.openxmlformats.org/drawingml/2006/table">
            <a:tbl>
              <a:tblPr>
                <a:tableStyleId>{5C22544A-7EE6-4342-B048-85BDC9FD1C3A}</a:tableStyleId>
              </a:tblPr>
              <a:tblGrid>
                <a:gridCol w="642182">
                  <a:extLst>
                    <a:ext uri="{9D8B030D-6E8A-4147-A177-3AD203B41FA5}">
                      <a16:colId xmlns:a16="http://schemas.microsoft.com/office/drawing/2014/main" val="3939578624"/>
                    </a:ext>
                  </a:extLst>
                </a:gridCol>
                <a:gridCol w="1107410">
                  <a:extLst>
                    <a:ext uri="{9D8B030D-6E8A-4147-A177-3AD203B41FA5}">
                      <a16:colId xmlns:a16="http://schemas.microsoft.com/office/drawing/2014/main" val="556375868"/>
                    </a:ext>
                  </a:extLst>
                </a:gridCol>
                <a:gridCol w="775030">
                  <a:extLst>
                    <a:ext uri="{9D8B030D-6E8A-4147-A177-3AD203B41FA5}">
                      <a16:colId xmlns:a16="http://schemas.microsoft.com/office/drawing/2014/main" val="929290913"/>
                    </a:ext>
                  </a:extLst>
                </a:gridCol>
                <a:gridCol w="1769209">
                  <a:extLst>
                    <a:ext uri="{9D8B030D-6E8A-4147-A177-3AD203B41FA5}">
                      <a16:colId xmlns:a16="http://schemas.microsoft.com/office/drawing/2014/main" val="2805881905"/>
                    </a:ext>
                  </a:extLst>
                </a:gridCol>
                <a:gridCol w="936899">
                  <a:extLst>
                    <a:ext uri="{9D8B030D-6E8A-4147-A177-3AD203B41FA5}">
                      <a16:colId xmlns:a16="http://schemas.microsoft.com/office/drawing/2014/main" val="3217618093"/>
                    </a:ext>
                  </a:extLst>
                </a:gridCol>
              </a:tblGrid>
              <a:tr h="190500">
                <a:tc>
                  <a:txBody>
                    <a:bodyPr/>
                    <a:lstStyle/>
                    <a:p>
                      <a:pPr algn="ctr" fontAlgn="b"/>
                      <a:r>
                        <a:rPr lang="en-US" sz="2200" u="none" strike="noStrike" dirty="0">
                          <a:effectLst/>
                        </a:rPr>
                        <a:t>ID</a:t>
                      </a:r>
                    </a:p>
                  </a:txBody>
                  <a:tcPr marL="9525" marR="9525" marT="9525" marB="0" anchor="b"/>
                </a:tc>
                <a:tc>
                  <a:txBody>
                    <a:bodyPr/>
                    <a:lstStyle/>
                    <a:p>
                      <a:pPr algn="ctr" fontAlgn="b"/>
                      <a:r>
                        <a:rPr lang="en-US" sz="2200" u="none" strike="noStrike" dirty="0" err="1">
                          <a:effectLst/>
                        </a:rPr>
                        <a:t>Genero</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Lista</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Partido</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Votos</a:t>
                      </a:r>
                      <a:endParaRPr lang="en-US" sz="2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37854400"/>
                  </a:ext>
                </a:extLst>
              </a:tr>
              <a:tr h="190500">
                <a:tc>
                  <a:txBody>
                    <a:bodyPr/>
                    <a:lstStyle/>
                    <a:p>
                      <a:pPr algn="ctr" fontAlgn="b"/>
                      <a:r>
                        <a:rPr lang="en-US" sz="2200" u="none" strike="noStrike" dirty="0">
                          <a:effectLst/>
                        </a:rPr>
                        <a:t>299</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H</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YQ</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CONVER</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43490</a:t>
                      </a:r>
                      <a:endParaRPr lang="en-US" sz="2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47284876"/>
                  </a:ext>
                </a:extLst>
              </a:tr>
              <a:tr h="190500">
                <a:tc>
                  <a:txBody>
                    <a:bodyPr/>
                    <a:lstStyle/>
                    <a:p>
                      <a:pPr algn="ctr" fontAlgn="b"/>
                      <a:r>
                        <a:rPr lang="en-US" sz="2200" u="none" strike="noStrike">
                          <a:effectLst/>
                        </a:rPr>
                        <a:t>280</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H</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XP</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UDI</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21520</a:t>
                      </a:r>
                      <a:endParaRPr lang="en-US" sz="2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67553851"/>
                  </a:ext>
                </a:extLst>
              </a:tr>
              <a:tr h="190500">
                <a:tc>
                  <a:txBody>
                    <a:bodyPr/>
                    <a:lstStyle/>
                    <a:p>
                      <a:pPr algn="ctr" fontAlgn="b"/>
                      <a:r>
                        <a:rPr lang="en-US" sz="2200" u="none" strike="noStrike">
                          <a:effectLst/>
                        </a:rPr>
                        <a:t>328</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M</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ZN</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IND328</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18949</a:t>
                      </a:r>
                      <a:endParaRPr lang="en-US" sz="2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38199072"/>
                  </a:ext>
                </a:extLst>
              </a:tr>
              <a:tr h="190500">
                <a:tc>
                  <a:txBody>
                    <a:bodyPr/>
                    <a:lstStyle/>
                    <a:p>
                      <a:pPr algn="ctr" fontAlgn="b"/>
                      <a:r>
                        <a:rPr lang="en-US" sz="2200" u="none" strike="noStrike">
                          <a:effectLst/>
                        </a:rPr>
                        <a:t>288</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H</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YB</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PL</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17783</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13947729"/>
                  </a:ext>
                </a:extLst>
              </a:tr>
              <a:tr h="190500">
                <a:tc>
                  <a:txBody>
                    <a:bodyPr/>
                    <a:lstStyle/>
                    <a:p>
                      <a:pPr algn="ctr" fontAlgn="b"/>
                      <a:r>
                        <a:rPr lang="en-US" sz="2200" u="none" strike="noStrike">
                          <a:effectLst/>
                        </a:rPr>
                        <a:t>330</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M</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ZN</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IND330</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15073</a:t>
                      </a:r>
                      <a:endParaRPr lang="en-US" sz="2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29250057"/>
                  </a:ext>
                </a:extLst>
              </a:tr>
              <a:tr h="190500">
                <a:tc>
                  <a:txBody>
                    <a:bodyPr/>
                    <a:lstStyle/>
                    <a:p>
                      <a:pPr algn="ctr" fontAlgn="b"/>
                      <a:r>
                        <a:rPr lang="en-US" sz="2200" u="none" strike="noStrike">
                          <a:effectLst/>
                        </a:rPr>
                        <a:t>276</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H</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XP</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RN</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13774</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12211731"/>
                  </a:ext>
                </a:extLst>
              </a:tr>
              <a:tr h="190500">
                <a:tc>
                  <a:txBody>
                    <a:bodyPr/>
                    <a:lstStyle/>
                    <a:p>
                      <a:pPr algn="ctr" fontAlgn="b"/>
                      <a:r>
                        <a:rPr lang="en-US" sz="2200" u="none" strike="noStrike">
                          <a:effectLst/>
                        </a:rPr>
                        <a:t>331</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H</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ZN</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IND331</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12611</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46491145"/>
                  </a:ext>
                </a:extLst>
              </a:tr>
              <a:tr h="190500">
                <a:tc>
                  <a:txBody>
                    <a:bodyPr/>
                    <a:lstStyle/>
                    <a:p>
                      <a:pPr algn="ctr" fontAlgn="b"/>
                      <a:r>
                        <a:rPr lang="en-US" sz="2200" u="none" strike="noStrike">
                          <a:effectLst/>
                        </a:rPr>
                        <a:t>301</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H</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YQ</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PCCH</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12185</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0015866"/>
                  </a:ext>
                </a:extLst>
              </a:tr>
              <a:tr h="190500">
                <a:tc>
                  <a:txBody>
                    <a:bodyPr/>
                    <a:lstStyle/>
                    <a:p>
                      <a:pPr algn="ctr" fontAlgn="b"/>
                      <a:r>
                        <a:rPr lang="en-US" sz="2200" u="none" strike="noStrike">
                          <a:effectLst/>
                        </a:rPr>
                        <a:t>278</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H</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XP</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UDI</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12079</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26371607"/>
                  </a:ext>
                </a:extLst>
              </a:tr>
              <a:tr h="190500">
                <a:tc>
                  <a:txBody>
                    <a:bodyPr/>
                    <a:lstStyle/>
                    <a:p>
                      <a:pPr algn="ctr" fontAlgn="b"/>
                      <a:r>
                        <a:rPr lang="en-US" sz="2200" u="none" strike="noStrike">
                          <a:effectLst/>
                        </a:rPr>
                        <a:t>303</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H</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YQ</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RD</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9760</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77432531"/>
                  </a:ext>
                </a:extLst>
              </a:tr>
              <a:tr h="190500">
                <a:tc>
                  <a:txBody>
                    <a:bodyPr/>
                    <a:lstStyle/>
                    <a:p>
                      <a:pPr algn="ctr" fontAlgn="b"/>
                      <a:r>
                        <a:rPr lang="en-US" sz="2200" u="none" strike="noStrike" dirty="0">
                          <a:effectLst/>
                        </a:rPr>
                        <a:t>329</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H</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ZN</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IND329</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9074</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88740654"/>
                  </a:ext>
                </a:extLst>
              </a:tr>
              <a:tr h="190500">
                <a:tc>
                  <a:txBody>
                    <a:bodyPr/>
                    <a:lstStyle/>
                    <a:p>
                      <a:pPr algn="ctr" fontAlgn="b"/>
                      <a:r>
                        <a:rPr lang="en-US" sz="2200" u="none" strike="noStrike">
                          <a:effectLst/>
                        </a:rPr>
                        <a:t>279</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M</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XP</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UDI</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7813</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52155244"/>
                  </a:ext>
                </a:extLst>
              </a:tr>
              <a:tr h="190500">
                <a:tc>
                  <a:txBody>
                    <a:bodyPr/>
                    <a:lstStyle/>
                    <a:p>
                      <a:pPr algn="ctr" fontAlgn="b"/>
                      <a:r>
                        <a:rPr lang="en-US" sz="2200" u="none" strike="noStrike">
                          <a:effectLst/>
                        </a:rPr>
                        <a:t>298</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M</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YQ</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COMUNES</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6649</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79102040"/>
                  </a:ext>
                </a:extLst>
              </a:tr>
              <a:tr h="190500">
                <a:tc>
                  <a:txBody>
                    <a:bodyPr/>
                    <a:lstStyle/>
                    <a:p>
                      <a:pPr algn="ctr" fontAlgn="b"/>
                      <a:r>
                        <a:rPr lang="en-US" sz="2200" u="none" strike="noStrike" dirty="0">
                          <a:effectLst/>
                        </a:rPr>
                        <a:t>312</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M</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YV</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IND312</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6155</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85327798"/>
                  </a:ext>
                </a:extLst>
              </a:tr>
              <a:tr h="190500">
                <a:tc>
                  <a:txBody>
                    <a:bodyPr/>
                    <a:lstStyle/>
                    <a:p>
                      <a:pPr algn="ctr" fontAlgn="b"/>
                      <a:r>
                        <a:rPr lang="en-US" sz="2200" u="none" strike="noStrike">
                          <a:effectLst/>
                        </a:rPr>
                        <a:t>283</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M</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YB</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PDC</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5935</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60654630"/>
                  </a:ext>
                </a:extLst>
              </a:tr>
              <a:tr h="190500">
                <a:tc>
                  <a:txBody>
                    <a:bodyPr/>
                    <a:lstStyle/>
                    <a:p>
                      <a:pPr algn="ctr" fontAlgn="b"/>
                      <a:r>
                        <a:rPr lang="en-US" sz="2200" u="none" strike="noStrike">
                          <a:effectLst/>
                        </a:rPr>
                        <a:t>274</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H</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XG</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PH</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5676</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88282709"/>
                  </a:ext>
                </a:extLst>
              </a:tr>
            </a:tbl>
          </a:graphicData>
        </a:graphic>
      </p:graphicFrame>
      <p:sp>
        <p:nvSpPr>
          <p:cNvPr id="4" name="Slide Number Placeholder 3">
            <a:extLst>
              <a:ext uri="{FF2B5EF4-FFF2-40B4-BE49-F238E27FC236}">
                <a16:creationId xmlns:a16="http://schemas.microsoft.com/office/drawing/2014/main" id="{BC2328C7-96E6-3373-142E-0A85E5586B55}"/>
              </a:ext>
            </a:extLst>
          </p:cNvPr>
          <p:cNvSpPr>
            <a:spLocks noGrp="1"/>
          </p:cNvSpPr>
          <p:nvPr>
            <p:ph type="sldNum" sz="quarter" idx="12"/>
          </p:nvPr>
        </p:nvSpPr>
        <p:spPr/>
        <p:txBody>
          <a:bodyPr/>
          <a:lstStyle/>
          <a:p>
            <a:fld id="{9E969584-4773-A84E-8391-EEC4BE76D611}" type="slidenum">
              <a:rPr lang="en-US" smtClean="0"/>
              <a:t>22</a:t>
            </a:fld>
            <a:endParaRPr lang="en-US"/>
          </a:p>
        </p:txBody>
      </p:sp>
      <p:graphicFrame>
        <p:nvGraphicFramePr>
          <p:cNvPr id="6" name="Table 5">
            <a:extLst>
              <a:ext uri="{FF2B5EF4-FFF2-40B4-BE49-F238E27FC236}">
                <a16:creationId xmlns:a16="http://schemas.microsoft.com/office/drawing/2014/main" id="{A8A62225-9DF8-69EE-96DE-40C1FD3ED155}"/>
              </a:ext>
            </a:extLst>
          </p:cNvPr>
          <p:cNvGraphicFramePr>
            <a:graphicFrameLocks noGrp="1"/>
          </p:cNvGraphicFramePr>
          <p:nvPr>
            <p:extLst>
              <p:ext uri="{D42A27DB-BD31-4B8C-83A1-F6EECF244321}">
                <p14:modId xmlns:p14="http://schemas.microsoft.com/office/powerpoint/2010/main" val="3922178785"/>
              </p:ext>
            </p:extLst>
          </p:nvPr>
        </p:nvGraphicFramePr>
        <p:xfrm>
          <a:off x="6424863" y="952600"/>
          <a:ext cx="3858128" cy="4137660"/>
        </p:xfrm>
        <a:graphic>
          <a:graphicData uri="http://schemas.openxmlformats.org/drawingml/2006/table">
            <a:tbl>
              <a:tblPr>
                <a:tableStyleId>{5C22544A-7EE6-4342-B048-85BDC9FD1C3A}</a:tableStyleId>
              </a:tblPr>
              <a:tblGrid>
                <a:gridCol w="964532">
                  <a:extLst>
                    <a:ext uri="{9D8B030D-6E8A-4147-A177-3AD203B41FA5}">
                      <a16:colId xmlns:a16="http://schemas.microsoft.com/office/drawing/2014/main" val="3958930333"/>
                    </a:ext>
                  </a:extLst>
                </a:gridCol>
                <a:gridCol w="964532">
                  <a:extLst>
                    <a:ext uri="{9D8B030D-6E8A-4147-A177-3AD203B41FA5}">
                      <a16:colId xmlns:a16="http://schemas.microsoft.com/office/drawing/2014/main" val="4212358860"/>
                    </a:ext>
                  </a:extLst>
                </a:gridCol>
                <a:gridCol w="964532">
                  <a:extLst>
                    <a:ext uri="{9D8B030D-6E8A-4147-A177-3AD203B41FA5}">
                      <a16:colId xmlns:a16="http://schemas.microsoft.com/office/drawing/2014/main" val="1213219042"/>
                    </a:ext>
                  </a:extLst>
                </a:gridCol>
                <a:gridCol w="964532">
                  <a:extLst>
                    <a:ext uri="{9D8B030D-6E8A-4147-A177-3AD203B41FA5}">
                      <a16:colId xmlns:a16="http://schemas.microsoft.com/office/drawing/2014/main" val="1985201779"/>
                    </a:ext>
                  </a:extLst>
                </a:gridCol>
              </a:tblGrid>
              <a:tr h="190500">
                <a:tc>
                  <a:txBody>
                    <a:bodyPr/>
                    <a:lstStyle/>
                    <a:p>
                      <a:pPr algn="l" fontAlgn="b"/>
                      <a:r>
                        <a:rPr lang="en-US" sz="2200" u="none" strike="noStrike" dirty="0">
                          <a:effectLst/>
                        </a:rPr>
                        <a:t>Lista</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200" b="0" i="0" u="none" strike="noStrike" dirty="0">
                          <a:solidFill>
                            <a:srgbClr val="000000"/>
                          </a:solidFill>
                          <a:effectLst/>
                          <a:latin typeface="Calibri" panose="020F0502020204030204" pitchFamily="34" charset="0"/>
                        </a:rPr>
                        <a:t>Seat 1</a:t>
                      </a:r>
                    </a:p>
                  </a:txBody>
                  <a:tcPr marL="9525" marR="9525" marT="9525" marB="0" anchor="b"/>
                </a:tc>
                <a:tc>
                  <a:txBody>
                    <a:bodyPr/>
                    <a:lstStyle/>
                    <a:p>
                      <a:pPr algn="l" fontAlgn="b"/>
                      <a:r>
                        <a:rPr lang="en-US" sz="2200" b="0" i="0" u="none" strike="noStrike" dirty="0">
                          <a:solidFill>
                            <a:srgbClr val="000000"/>
                          </a:solidFill>
                          <a:effectLst/>
                          <a:latin typeface="Calibri" panose="020F0502020204030204" pitchFamily="34" charset="0"/>
                        </a:rPr>
                        <a:t>Seat 2</a:t>
                      </a:r>
                    </a:p>
                  </a:txBody>
                  <a:tcPr marL="9525" marR="9525" marT="9525" marB="0" anchor="b"/>
                </a:tc>
                <a:tc>
                  <a:txBody>
                    <a:bodyPr/>
                    <a:lstStyle/>
                    <a:p>
                      <a:pPr algn="l" fontAlgn="b"/>
                      <a:r>
                        <a:rPr lang="en-US" sz="2200" b="0" i="0" u="none" strike="noStrike" dirty="0">
                          <a:solidFill>
                            <a:srgbClr val="000000"/>
                          </a:solidFill>
                          <a:effectLst/>
                          <a:latin typeface="Calibri" panose="020F0502020204030204" pitchFamily="34" charset="0"/>
                        </a:rPr>
                        <a:t>Seat 3</a:t>
                      </a:r>
                    </a:p>
                  </a:txBody>
                  <a:tcPr marL="9525" marR="9525" marT="9525" marB="0" anchor="b"/>
                </a:tc>
                <a:extLst>
                  <a:ext uri="{0D108BD9-81ED-4DB2-BD59-A6C34878D82A}">
                    <a16:rowId xmlns:a16="http://schemas.microsoft.com/office/drawing/2014/main" val="1347668778"/>
                  </a:ext>
                </a:extLst>
              </a:tr>
              <a:tr h="190500">
                <a:tc>
                  <a:txBody>
                    <a:bodyPr/>
                    <a:lstStyle/>
                    <a:p>
                      <a:pPr algn="l" rtl="0" fontAlgn="b"/>
                      <a:r>
                        <a:rPr lang="en-US" sz="2200" b="0" i="0" u="none" strike="noStrike">
                          <a:solidFill>
                            <a:srgbClr val="000000"/>
                          </a:solidFill>
                          <a:effectLst/>
                          <a:latin typeface="Calibri" panose="020F0502020204030204" pitchFamily="34" charset="0"/>
                        </a:rPr>
                        <a:t>D</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9892</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4946</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3297</a:t>
                      </a:r>
                    </a:p>
                  </a:txBody>
                  <a:tcPr marL="9525" marR="9525" marT="9525" marB="0" anchor="b"/>
                </a:tc>
                <a:extLst>
                  <a:ext uri="{0D108BD9-81ED-4DB2-BD59-A6C34878D82A}">
                    <a16:rowId xmlns:a16="http://schemas.microsoft.com/office/drawing/2014/main" val="1821077546"/>
                  </a:ext>
                </a:extLst>
              </a:tr>
              <a:tr h="190500">
                <a:tc>
                  <a:txBody>
                    <a:bodyPr/>
                    <a:lstStyle/>
                    <a:p>
                      <a:pPr algn="l" rtl="0" fontAlgn="b"/>
                      <a:r>
                        <a:rPr lang="en-US" sz="2200" b="0" i="0" u="none" strike="noStrike">
                          <a:solidFill>
                            <a:srgbClr val="000000"/>
                          </a:solidFill>
                          <a:effectLst/>
                          <a:latin typeface="Calibri" panose="020F0502020204030204" pitchFamily="34" charset="0"/>
                        </a:rPr>
                        <a:t>XG</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5676</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2838</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1892</a:t>
                      </a:r>
                    </a:p>
                  </a:txBody>
                  <a:tcPr marL="9525" marR="9525" marT="9525" marB="0" anchor="b"/>
                </a:tc>
                <a:extLst>
                  <a:ext uri="{0D108BD9-81ED-4DB2-BD59-A6C34878D82A}">
                    <a16:rowId xmlns:a16="http://schemas.microsoft.com/office/drawing/2014/main" val="2012603000"/>
                  </a:ext>
                </a:extLst>
              </a:tr>
              <a:tr h="190500">
                <a:tc>
                  <a:txBody>
                    <a:bodyPr/>
                    <a:lstStyle/>
                    <a:p>
                      <a:pPr algn="l" rtl="0" fontAlgn="b"/>
                      <a:r>
                        <a:rPr lang="en-US" sz="2200" b="0" i="0" u="none" strike="noStrike">
                          <a:solidFill>
                            <a:srgbClr val="000000"/>
                          </a:solidFill>
                          <a:effectLst/>
                          <a:latin typeface="Calibri" panose="020F0502020204030204" pitchFamily="34" charset="0"/>
                        </a:rPr>
                        <a:t>XP</a:t>
                      </a:r>
                    </a:p>
                  </a:txBody>
                  <a:tcPr marL="9525" marR="9525" marT="9525" marB="0" anchor="b"/>
                </a:tc>
                <a:tc>
                  <a:txBody>
                    <a:bodyPr/>
                    <a:lstStyle/>
                    <a:p>
                      <a:pPr algn="l" rtl="0" fontAlgn="b"/>
                      <a:r>
                        <a:rPr lang="en-US" sz="2200" b="1" i="0" u="none" strike="noStrike">
                          <a:solidFill>
                            <a:srgbClr val="000000"/>
                          </a:solidFill>
                          <a:effectLst/>
                          <a:latin typeface="Calibri" panose="020F0502020204030204" pitchFamily="34" charset="0"/>
                        </a:rPr>
                        <a:t>71164</a:t>
                      </a:r>
                    </a:p>
                  </a:txBody>
                  <a:tcPr marL="9525" marR="9525" marT="9525" marB="0" anchor="b"/>
                </a:tc>
                <a:tc>
                  <a:txBody>
                    <a:bodyPr/>
                    <a:lstStyle/>
                    <a:p>
                      <a:pPr algn="l" rtl="0" fontAlgn="b"/>
                      <a:r>
                        <a:rPr lang="en-US" sz="2200" b="1" i="0" u="none" strike="noStrike">
                          <a:solidFill>
                            <a:srgbClr val="000000"/>
                          </a:solidFill>
                          <a:effectLst/>
                          <a:latin typeface="Calibri" panose="020F0502020204030204" pitchFamily="34" charset="0"/>
                        </a:rPr>
                        <a:t>35582</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23721</a:t>
                      </a:r>
                    </a:p>
                  </a:txBody>
                  <a:tcPr marL="9525" marR="9525" marT="9525" marB="0" anchor="b"/>
                </a:tc>
                <a:extLst>
                  <a:ext uri="{0D108BD9-81ED-4DB2-BD59-A6C34878D82A}">
                    <a16:rowId xmlns:a16="http://schemas.microsoft.com/office/drawing/2014/main" val="1339351150"/>
                  </a:ext>
                </a:extLst>
              </a:tr>
              <a:tr h="190500">
                <a:tc>
                  <a:txBody>
                    <a:bodyPr/>
                    <a:lstStyle/>
                    <a:p>
                      <a:pPr algn="l" rtl="0" fontAlgn="b"/>
                      <a:r>
                        <a:rPr lang="en-US" sz="2200" b="0" i="0" u="none" strike="noStrike">
                          <a:solidFill>
                            <a:srgbClr val="000000"/>
                          </a:solidFill>
                          <a:effectLst/>
                          <a:latin typeface="Calibri" panose="020F0502020204030204" pitchFamily="34" charset="0"/>
                        </a:rPr>
                        <a:t>YB</a:t>
                      </a:r>
                    </a:p>
                  </a:txBody>
                  <a:tcPr marL="9525" marR="9525" marT="9525" marB="0" anchor="b"/>
                </a:tc>
                <a:tc>
                  <a:txBody>
                    <a:bodyPr/>
                    <a:lstStyle/>
                    <a:p>
                      <a:pPr algn="l" rtl="0" fontAlgn="b"/>
                      <a:r>
                        <a:rPr lang="en-US" sz="2200" b="1" i="0" u="none" strike="noStrike">
                          <a:solidFill>
                            <a:srgbClr val="000000"/>
                          </a:solidFill>
                          <a:effectLst/>
                          <a:latin typeface="Calibri" panose="020F0502020204030204" pitchFamily="34" charset="0"/>
                        </a:rPr>
                        <a:t>45751</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22876</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15250</a:t>
                      </a:r>
                    </a:p>
                  </a:txBody>
                  <a:tcPr marL="9525" marR="9525" marT="9525" marB="0" anchor="b"/>
                </a:tc>
                <a:extLst>
                  <a:ext uri="{0D108BD9-81ED-4DB2-BD59-A6C34878D82A}">
                    <a16:rowId xmlns:a16="http://schemas.microsoft.com/office/drawing/2014/main" val="3588835115"/>
                  </a:ext>
                </a:extLst>
              </a:tr>
              <a:tr h="190500">
                <a:tc>
                  <a:txBody>
                    <a:bodyPr/>
                    <a:lstStyle/>
                    <a:p>
                      <a:pPr algn="l" rtl="0" fontAlgn="b"/>
                      <a:r>
                        <a:rPr lang="en-US" sz="2200" b="0" i="0" u="none" strike="noStrike">
                          <a:solidFill>
                            <a:srgbClr val="000000"/>
                          </a:solidFill>
                          <a:effectLst/>
                          <a:latin typeface="Calibri" panose="020F0502020204030204" pitchFamily="34" charset="0"/>
                        </a:rPr>
                        <a:t>YI</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8685</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4343</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2895</a:t>
                      </a:r>
                    </a:p>
                  </a:txBody>
                  <a:tcPr marL="9525" marR="9525" marT="9525" marB="0" anchor="b"/>
                </a:tc>
                <a:extLst>
                  <a:ext uri="{0D108BD9-81ED-4DB2-BD59-A6C34878D82A}">
                    <a16:rowId xmlns:a16="http://schemas.microsoft.com/office/drawing/2014/main" val="2082500561"/>
                  </a:ext>
                </a:extLst>
              </a:tr>
              <a:tr h="190500">
                <a:tc>
                  <a:txBody>
                    <a:bodyPr/>
                    <a:lstStyle/>
                    <a:p>
                      <a:pPr algn="l" rtl="0" fontAlgn="b"/>
                      <a:r>
                        <a:rPr lang="en-US" sz="2200" b="0" i="0" u="none" strike="noStrike">
                          <a:solidFill>
                            <a:srgbClr val="000000"/>
                          </a:solidFill>
                          <a:effectLst/>
                          <a:latin typeface="Calibri" panose="020F0502020204030204" pitchFamily="34" charset="0"/>
                        </a:rPr>
                        <a:t>YQ</a:t>
                      </a:r>
                    </a:p>
                  </a:txBody>
                  <a:tcPr marL="9525" marR="9525" marT="9525" marB="0" anchor="b"/>
                </a:tc>
                <a:tc>
                  <a:txBody>
                    <a:bodyPr/>
                    <a:lstStyle/>
                    <a:p>
                      <a:pPr algn="l" rtl="0" fontAlgn="b"/>
                      <a:r>
                        <a:rPr lang="en-US" sz="2200" b="1" i="0" u="none" strike="noStrike">
                          <a:solidFill>
                            <a:srgbClr val="000000"/>
                          </a:solidFill>
                          <a:effectLst/>
                          <a:latin typeface="Calibri" panose="020F0502020204030204" pitchFamily="34" charset="0"/>
                        </a:rPr>
                        <a:t>79305</a:t>
                      </a:r>
                    </a:p>
                  </a:txBody>
                  <a:tcPr marL="9525" marR="9525" marT="9525" marB="0" anchor="b"/>
                </a:tc>
                <a:tc>
                  <a:txBody>
                    <a:bodyPr/>
                    <a:lstStyle/>
                    <a:p>
                      <a:pPr algn="l" rtl="0" fontAlgn="b"/>
                      <a:r>
                        <a:rPr lang="en-US" sz="2200" b="1" i="0" u="none" strike="noStrike">
                          <a:solidFill>
                            <a:srgbClr val="000000"/>
                          </a:solidFill>
                          <a:effectLst/>
                          <a:latin typeface="Calibri" panose="020F0502020204030204" pitchFamily="34" charset="0"/>
                        </a:rPr>
                        <a:t>39653</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26435</a:t>
                      </a:r>
                    </a:p>
                  </a:txBody>
                  <a:tcPr marL="9525" marR="9525" marT="9525" marB="0" anchor="b"/>
                </a:tc>
                <a:extLst>
                  <a:ext uri="{0D108BD9-81ED-4DB2-BD59-A6C34878D82A}">
                    <a16:rowId xmlns:a16="http://schemas.microsoft.com/office/drawing/2014/main" val="2182249804"/>
                  </a:ext>
                </a:extLst>
              </a:tr>
              <a:tr h="190500">
                <a:tc>
                  <a:txBody>
                    <a:bodyPr/>
                    <a:lstStyle/>
                    <a:p>
                      <a:pPr algn="l" rtl="0" fontAlgn="b"/>
                      <a:r>
                        <a:rPr lang="en-US" sz="2200" b="0" i="0" u="none" strike="noStrike">
                          <a:solidFill>
                            <a:srgbClr val="000000"/>
                          </a:solidFill>
                          <a:effectLst/>
                          <a:latin typeface="Calibri" panose="020F0502020204030204" pitchFamily="34" charset="0"/>
                        </a:rPr>
                        <a:t>YT</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12178</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6089</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4059</a:t>
                      </a:r>
                    </a:p>
                  </a:txBody>
                  <a:tcPr marL="9525" marR="9525" marT="9525" marB="0" anchor="b"/>
                </a:tc>
                <a:extLst>
                  <a:ext uri="{0D108BD9-81ED-4DB2-BD59-A6C34878D82A}">
                    <a16:rowId xmlns:a16="http://schemas.microsoft.com/office/drawing/2014/main" val="2275015710"/>
                  </a:ext>
                </a:extLst>
              </a:tr>
              <a:tr h="190500">
                <a:tc>
                  <a:txBody>
                    <a:bodyPr/>
                    <a:lstStyle/>
                    <a:p>
                      <a:pPr algn="l" rtl="0" fontAlgn="b"/>
                      <a:r>
                        <a:rPr lang="en-US" sz="2200" b="0" i="0" u="none" strike="noStrike">
                          <a:solidFill>
                            <a:srgbClr val="000000"/>
                          </a:solidFill>
                          <a:effectLst/>
                          <a:latin typeface="Calibri" panose="020F0502020204030204" pitchFamily="34" charset="0"/>
                        </a:rPr>
                        <a:t>YV</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21040</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10520</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7013</a:t>
                      </a:r>
                    </a:p>
                  </a:txBody>
                  <a:tcPr marL="9525" marR="9525" marT="9525" marB="0" anchor="b"/>
                </a:tc>
                <a:extLst>
                  <a:ext uri="{0D108BD9-81ED-4DB2-BD59-A6C34878D82A}">
                    <a16:rowId xmlns:a16="http://schemas.microsoft.com/office/drawing/2014/main" val="2453955494"/>
                  </a:ext>
                </a:extLst>
              </a:tr>
              <a:tr h="190500">
                <a:tc>
                  <a:txBody>
                    <a:bodyPr/>
                    <a:lstStyle/>
                    <a:p>
                      <a:pPr algn="l" rtl="0" fontAlgn="b"/>
                      <a:r>
                        <a:rPr lang="en-US" sz="2200" b="0" i="0" u="none" strike="noStrike">
                          <a:solidFill>
                            <a:srgbClr val="000000"/>
                          </a:solidFill>
                          <a:effectLst/>
                          <a:latin typeface="Calibri" panose="020F0502020204030204" pitchFamily="34" charset="0"/>
                        </a:rPr>
                        <a:t>ZB</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5621</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2811</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1874</a:t>
                      </a:r>
                    </a:p>
                  </a:txBody>
                  <a:tcPr marL="9525" marR="9525" marT="9525" marB="0" anchor="b"/>
                </a:tc>
                <a:extLst>
                  <a:ext uri="{0D108BD9-81ED-4DB2-BD59-A6C34878D82A}">
                    <a16:rowId xmlns:a16="http://schemas.microsoft.com/office/drawing/2014/main" val="1249081334"/>
                  </a:ext>
                </a:extLst>
              </a:tr>
              <a:tr h="190500">
                <a:tc>
                  <a:txBody>
                    <a:bodyPr/>
                    <a:lstStyle/>
                    <a:p>
                      <a:pPr algn="l" rtl="0" fontAlgn="b"/>
                      <a:r>
                        <a:rPr lang="en-US" sz="2200" b="0" i="0" u="none" strike="noStrike">
                          <a:solidFill>
                            <a:srgbClr val="000000"/>
                          </a:solidFill>
                          <a:effectLst/>
                          <a:latin typeface="Calibri" panose="020F0502020204030204" pitchFamily="34" charset="0"/>
                        </a:rPr>
                        <a:t>ZN</a:t>
                      </a:r>
                    </a:p>
                  </a:txBody>
                  <a:tcPr marL="9525" marR="9525" marT="9525" marB="0" anchor="b"/>
                </a:tc>
                <a:tc>
                  <a:txBody>
                    <a:bodyPr/>
                    <a:lstStyle/>
                    <a:p>
                      <a:pPr algn="l" rtl="0" fontAlgn="b"/>
                      <a:r>
                        <a:rPr lang="en-US" sz="2200" b="1" i="0" u="none" strike="noStrike">
                          <a:solidFill>
                            <a:srgbClr val="000000"/>
                          </a:solidFill>
                          <a:effectLst/>
                          <a:latin typeface="Calibri" panose="020F0502020204030204" pitchFamily="34" charset="0"/>
                        </a:rPr>
                        <a:t>67319</a:t>
                      </a:r>
                    </a:p>
                  </a:txBody>
                  <a:tcPr marL="9525" marR="9525" marT="9525" marB="0" anchor="b"/>
                </a:tc>
                <a:tc>
                  <a:txBody>
                    <a:bodyPr/>
                    <a:lstStyle/>
                    <a:p>
                      <a:pPr algn="l" rtl="0" fontAlgn="b"/>
                      <a:r>
                        <a:rPr lang="en-US" sz="2200" b="1" i="0" u="none" strike="noStrike">
                          <a:solidFill>
                            <a:srgbClr val="000000"/>
                          </a:solidFill>
                          <a:effectLst/>
                          <a:latin typeface="Calibri" panose="020F0502020204030204" pitchFamily="34" charset="0"/>
                        </a:rPr>
                        <a:t>33660</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22440</a:t>
                      </a:r>
                    </a:p>
                  </a:txBody>
                  <a:tcPr marL="9525" marR="9525" marT="9525" marB="0" anchor="b"/>
                </a:tc>
                <a:extLst>
                  <a:ext uri="{0D108BD9-81ED-4DB2-BD59-A6C34878D82A}">
                    <a16:rowId xmlns:a16="http://schemas.microsoft.com/office/drawing/2014/main" val="2333530930"/>
                  </a:ext>
                </a:extLst>
              </a:tr>
              <a:tr h="190500">
                <a:tc>
                  <a:txBody>
                    <a:bodyPr/>
                    <a:lstStyle/>
                    <a:p>
                      <a:pPr algn="l" rtl="0" fontAlgn="b"/>
                      <a:r>
                        <a:rPr lang="en-US" sz="2200" b="0" i="0" u="none" strike="noStrike">
                          <a:solidFill>
                            <a:srgbClr val="000000"/>
                          </a:solidFill>
                          <a:effectLst/>
                          <a:latin typeface="Calibri" panose="020F0502020204030204" pitchFamily="34" charset="0"/>
                        </a:rPr>
                        <a:t>ZR</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4681</a:t>
                      </a:r>
                    </a:p>
                  </a:txBody>
                  <a:tcPr marL="9525" marR="9525" marT="9525" marB="0" anchor="b"/>
                </a:tc>
                <a:tc>
                  <a:txBody>
                    <a:bodyPr/>
                    <a:lstStyle/>
                    <a:p>
                      <a:pPr algn="l" rtl="0" fontAlgn="b"/>
                      <a:r>
                        <a:rPr lang="en-US" sz="2200" b="0" i="0" u="none" strike="noStrike">
                          <a:solidFill>
                            <a:srgbClr val="000000"/>
                          </a:solidFill>
                          <a:effectLst/>
                          <a:latin typeface="Calibri" panose="020F0502020204030204" pitchFamily="34" charset="0"/>
                        </a:rPr>
                        <a:t>2341</a:t>
                      </a:r>
                    </a:p>
                  </a:txBody>
                  <a:tcPr marL="9525" marR="9525" marT="9525" marB="0" anchor="b"/>
                </a:tc>
                <a:tc>
                  <a:txBody>
                    <a:bodyPr/>
                    <a:lstStyle/>
                    <a:p>
                      <a:pPr algn="l" rtl="0" fontAlgn="b"/>
                      <a:r>
                        <a:rPr lang="en-US" sz="2200" b="0" i="0" u="none" strike="noStrike" dirty="0">
                          <a:solidFill>
                            <a:srgbClr val="000000"/>
                          </a:solidFill>
                          <a:effectLst/>
                          <a:latin typeface="Calibri" panose="020F0502020204030204" pitchFamily="34" charset="0"/>
                        </a:rPr>
                        <a:t>1560</a:t>
                      </a:r>
                    </a:p>
                  </a:txBody>
                  <a:tcPr marL="9525" marR="9525" marT="9525" marB="0" anchor="b"/>
                </a:tc>
                <a:extLst>
                  <a:ext uri="{0D108BD9-81ED-4DB2-BD59-A6C34878D82A}">
                    <a16:rowId xmlns:a16="http://schemas.microsoft.com/office/drawing/2014/main" val="579697736"/>
                  </a:ext>
                </a:extLst>
              </a:tr>
            </a:tbl>
          </a:graphicData>
        </a:graphic>
      </p:graphicFrame>
      <p:sp>
        <p:nvSpPr>
          <p:cNvPr id="3" name="TextBox 2">
            <a:extLst>
              <a:ext uri="{FF2B5EF4-FFF2-40B4-BE49-F238E27FC236}">
                <a16:creationId xmlns:a16="http://schemas.microsoft.com/office/drawing/2014/main" id="{B19D7430-E1AC-960A-E590-9DC5BF3D840E}"/>
              </a:ext>
            </a:extLst>
          </p:cNvPr>
          <p:cNvSpPr txBox="1"/>
          <p:nvPr/>
        </p:nvSpPr>
        <p:spPr>
          <a:xfrm>
            <a:off x="6424863" y="5338583"/>
            <a:ext cx="4624215" cy="1200329"/>
          </a:xfrm>
          <a:prstGeom prst="rect">
            <a:avLst/>
          </a:prstGeom>
          <a:solidFill>
            <a:schemeClr val="accent4"/>
          </a:solidFill>
        </p:spPr>
        <p:txBody>
          <a:bodyPr wrap="none" rtlCol="0">
            <a:spAutoFit/>
          </a:bodyPr>
          <a:lstStyle/>
          <a:p>
            <a:r>
              <a:rPr lang="en-US" sz="2400" dirty="0"/>
              <a:t>District 7 has 7 seats. </a:t>
            </a:r>
          </a:p>
          <a:p>
            <a:pPr marL="457200" indent="-457200">
              <a:buFont typeface="+mj-lt"/>
              <a:buAutoNum type="arabicPeriod"/>
            </a:pPr>
            <a:r>
              <a:rPr lang="en-US" sz="2400" dirty="0"/>
              <a:t>How many seats go to each list?</a:t>
            </a:r>
          </a:p>
          <a:p>
            <a:pPr marL="457200" indent="-457200">
              <a:buFont typeface="+mj-lt"/>
              <a:buAutoNum type="arabicPeriod"/>
            </a:pPr>
            <a:r>
              <a:rPr lang="en-US" sz="2400" dirty="0"/>
              <a:t>Who was elected?</a:t>
            </a:r>
          </a:p>
        </p:txBody>
      </p:sp>
    </p:spTree>
    <p:extLst>
      <p:ext uri="{BB962C8B-B14F-4D97-AF65-F5344CB8AC3E}">
        <p14:creationId xmlns:p14="http://schemas.microsoft.com/office/powerpoint/2010/main" val="493628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4">
            <a:extLst>
              <a:ext uri="{FF2B5EF4-FFF2-40B4-BE49-F238E27FC236}">
                <a16:creationId xmlns:a16="http://schemas.microsoft.com/office/drawing/2014/main" id="{79DEF6A6-883C-553D-F820-5BFE7E603093}"/>
              </a:ext>
            </a:extLst>
          </p:cNvPr>
          <p:cNvGraphicFramePr>
            <a:graphicFrameLocks/>
          </p:cNvGraphicFramePr>
          <p:nvPr>
            <p:extLst>
              <p:ext uri="{D42A27DB-BD31-4B8C-83A1-F6EECF244321}">
                <p14:modId xmlns:p14="http://schemas.microsoft.com/office/powerpoint/2010/main" val="3293665095"/>
              </p:ext>
            </p:extLst>
          </p:nvPr>
        </p:nvGraphicFramePr>
        <p:xfrm>
          <a:off x="6355514" y="949542"/>
          <a:ext cx="5230730" cy="5861685"/>
        </p:xfrm>
        <a:graphic>
          <a:graphicData uri="http://schemas.openxmlformats.org/drawingml/2006/table">
            <a:tbl>
              <a:tblPr>
                <a:tableStyleId>{5C22544A-7EE6-4342-B048-85BDC9FD1C3A}</a:tableStyleId>
              </a:tblPr>
              <a:tblGrid>
                <a:gridCol w="642182">
                  <a:extLst>
                    <a:ext uri="{9D8B030D-6E8A-4147-A177-3AD203B41FA5}">
                      <a16:colId xmlns:a16="http://schemas.microsoft.com/office/drawing/2014/main" val="3939578624"/>
                    </a:ext>
                  </a:extLst>
                </a:gridCol>
                <a:gridCol w="1107410">
                  <a:extLst>
                    <a:ext uri="{9D8B030D-6E8A-4147-A177-3AD203B41FA5}">
                      <a16:colId xmlns:a16="http://schemas.microsoft.com/office/drawing/2014/main" val="556375868"/>
                    </a:ext>
                  </a:extLst>
                </a:gridCol>
                <a:gridCol w="775030">
                  <a:extLst>
                    <a:ext uri="{9D8B030D-6E8A-4147-A177-3AD203B41FA5}">
                      <a16:colId xmlns:a16="http://schemas.microsoft.com/office/drawing/2014/main" val="929290913"/>
                    </a:ext>
                  </a:extLst>
                </a:gridCol>
                <a:gridCol w="1769209">
                  <a:extLst>
                    <a:ext uri="{9D8B030D-6E8A-4147-A177-3AD203B41FA5}">
                      <a16:colId xmlns:a16="http://schemas.microsoft.com/office/drawing/2014/main" val="2805881905"/>
                    </a:ext>
                  </a:extLst>
                </a:gridCol>
                <a:gridCol w="936899">
                  <a:extLst>
                    <a:ext uri="{9D8B030D-6E8A-4147-A177-3AD203B41FA5}">
                      <a16:colId xmlns:a16="http://schemas.microsoft.com/office/drawing/2014/main" val="3217618093"/>
                    </a:ext>
                  </a:extLst>
                </a:gridCol>
              </a:tblGrid>
              <a:tr h="190500">
                <a:tc>
                  <a:txBody>
                    <a:bodyPr/>
                    <a:lstStyle/>
                    <a:p>
                      <a:pPr algn="ctr" fontAlgn="b"/>
                      <a:r>
                        <a:rPr lang="en-US" sz="2200" u="none" strike="noStrike" dirty="0">
                          <a:effectLst/>
                        </a:rPr>
                        <a:t>ID</a:t>
                      </a:r>
                    </a:p>
                  </a:txBody>
                  <a:tcPr marL="9525" marR="9525" marT="9525" marB="0" anchor="b"/>
                </a:tc>
                <a:tc>
                  <a:txBody>
                    <a:bodyPr/>
                    <a:lstStyle/>
                    <a:p>
                      <a:pPr algn="ctr" fontAlgn="b"/>
                      <a:r>
                        <a:rPr lang="en-US" sz="2200" u="none" strike="noStrike">
                          <a:effectLst/>
                        </a:rPr>
                        <a:t>Genero</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Lista</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Partido</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Votos</a:t>
                      </a:r>
                      <a:endParaRPr lang="en-US" sz="2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37854400"/>
                  </a:ext>
                </a:extLst>
              </a:tr>
              <a:tr h="190500">
                <a:tc>
                  <a:txBody>
                    <a:bodyPr/>
                    <a:lstStyle/>
                    <a:p>
                      <a:pPr algn="ctr" fontAlgn="b"/>
                      <a:r>
                        <a:rPr lang="en-US" sz="2200" u="none" strike="noStrike" dirty="0">
                          <a:effectLst/>
                        </a:rPr>
                        <a:t>287</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M</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YB</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PPD</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5292</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13947729"/>
                  </a:ext>
                </a:extLst>
              </a:tr>
              <a:tr h="190500">
                <a:tc>
                  <a:txBody>
                    <a:bodyPr/>
                    <a:lstStyle/>
                    <a:p>
                      <a:pPr algn="ctr" fontAlgn="b"/>
                      <a:r>
                        <a:rPr lang="en-US" sz="2200" u="none" strike="noStrike">
                          <a:effectLst/>
                        </a:rPr>
                        <a:t>332</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M</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ZN</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IND332</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5195</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29250057"/>
                  </a:ext>
                </a:extLst>
              </a:tr>
              <a:tr h="190500">
                <a:tc>
                  <a:txBody>
                    <a:bodyPr/>
                    <a:lstStyle/>
                    <a:p>
                      <a:pPr algn="ctr" fontAlgn="b"/>
                      <a:r>
                        <a:rPr lang="en-US" sz="2200" u="none" strike="noStrike">
                          <a:effectLst/>
                        </a:rPr>
                        <a:t>275</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M</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XP</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RN</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5126</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12211731"/>
                  </a:ext>
                </a:extLst>
              </a:tr>
              <a:tr h="190500">
                <a:tc>
                  <a:txBody>
                    <a:bodyPr/>
                    <a:lstStyle/>
                    <a:p>
                      <a:pPr algn="ctr" fontAlgn="b"/>
                      <a:r>
                        <a:rPr lang="en-US" sz="2200" b="0" i="0" u="none" strike="noStrike" dirty="0">
                          <a:solidFill>
                            <a:srgbClr val="000000"/>
                          </a:solidFill>
                          <a:effectLst/>
                          <a:latin typeface="Calibri" panose="020F0502020204030204" pitchFamily="34" charset="0"/>
                        </a:rPr>
                        <a:t>282</a:t>
                      </a:r>
                    </a:p>
                  </a:txBody>
                  <a:tcPr marL="9525" marR="9525" marT="9525" marB="0" anchor="b"/>
                </a:tc>
                <a:tc>
                  <a:txBody>
                    <a:bodyPr/>
                    <a:lstStyle/>
                    <a:p>
                      <a:pPr algn="ctr" fontAlgn="b"/>
                      <a:r>
                        <a:rPr lang="en-US" sz="2200" b="0" i="0" u="none" strike="noStrike" dirty="0">
                          <a:solidFill>
                            <a:srgbClr val="000000"/>
                          </a:solidFill>
                          <a:effectLst/>
                          <a:latin typeface="Calibri" panose="020F0502020204030204" pitchFamily="34" charset="0"/>
                        </a:rPr>
                        <a:t>H</a:t>
                      </a:r>
                    </a:p>
                  </a:txBody>
                  <a:tcPr marL="9525" marR="9525" marT="9525" marB="0" anchor="b"/>
                </a:tc>
                <a:tc>
                  <a:txBody>
                    <a:bodyPr/>
                    <a:lstStyle/>
                    <a:p>
                      <a:pPr algn="ctr" fontAlgn="b"/>
                      <a:r>
                        <a:rPr lang="en-US" sz="2200" b="0" i="0" u="none" strike="noStrike" dirty="0">
                          <a:solidFill>
                            <a:srgbClr val="000000"/>
                          </a:solidFill>
                          <a:effectLst/>
                          <a:latin typeface="Calibri" panose="020F0502020204030204" pitchFamily="34" charset="0"/>
                        </a:rPr>
                        <a:t>XP</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EVOPOLI</a:t>
                      </a:r>
                    </a:p>
                  </a:txBody>
                  <a:tcPr marL="9525" marR="9525" marT="9525" marB="0" anchor="b"/>
                </a:tc>
                <a:tc>
                  <a:txBody>
                    <a:bodyPr/>
                    <a:lstStyle/>
                    <a:p>
                      <a:pPr algn="ctr" fontAlgn="b"/>
                      <a:r>
                        <a:rPr lang="en-US" sz="2200" b="0" i="0" u="none" strike="noStrike" dirty="0">
                          <a:solidFill>
                            <a:srgbClr val="000000"/>
                          </a:solidFill>
                          <a:effectLst/>
                          <a:latin typeface="Calibri" panose="020F0502020204030204" pitchFamily="34" charset="0"/>
                        </a:rPr>
                        <a:t>4976</a:t>
                      </a:r>
                    </a:p>
                  </a:txBody>
                  <a:tcPr marL="9525" marR="9525" marT="9525" marB="0" anchor="b"/>
                </a:tc>
                <a:extLst>
                  <a:ext uri="{0D108BD9-81ED-4DB2-BD59-A6C34878D82A}">
                    <a16:rowId xmlns:a16="http://schemas.microsoft.com/office/drawing/2014/main" val="2546491145"/>
                  </a:ext>
                </a:extLst>
              </a:tr>
              <a:tr h="190500">
                <a:tc>
                  <a:txBody>
                    <a:bodyPr/>
                    <a:lstStyle/>
                    <a:p>
                      <a:pPr algn="ctr" fontAlgn="b"/>
                      <a:r>
                        <a:rPr lang="en-US" sz="2200" b="0" i="0" u="none" strike="noStrike">
                          <a:solidFill>
                            <a:srgbClr val="000000"/>
                          </a:solidFill>
                          <a:effectLst/>
                          <a:latin typeface="Calibri" panose="020F0502020204030204" pitchFamily="34" charset="0"/>
                        </a:rPr>
                        <a:t>286</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H</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YB</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PS</a:t>
                      </a:r>
                    </a:p>
                  </a:txBody>
                  <a:tcPr marL="9525" marR="9525" marT="9525" marB="0" anchor="b"/>
                </a:tc>
                <a:tc>
                  <a:txBody>
                    <a:bodyPr/>
                    <a:lstStyle/>
                    <a:p>
                      <a:pPr algn="ctr" fontAlgn="b"/>
                      <a:r>
                        <a:rPr lang="en-US" sz="2200" b="0" i="0" u="none" strike="noStrike" dirty="0">
                          <a:solidFill>
                            <a:srgbClr val="000000"/>
                          </a:solidFill>
                          <a:effectLst/>
                          <a:latin typeface="Calibri" panose="020F0502020204030204" pitchFamily="34" charset="0"/>
                        </a:rPr>
                        <a:t>4747</a:t>
                      </a:r>
                    </a:p>
                  </a:txBody>
                  <a:tcPr marL="9525" marR="9525" marT="9525" marB="0" anchor="b"/>
                </a:tc>
                <a:extLst>
                  <a:ext uri="{0D108BD9-81ED-4DB2-BD59-A6C34878D82A}">
                    <a16:rowId xmlns:a16="http://schemas.microsoft.com/office/drawing/2014/main" val="2530015866"/>
                  </a:ext>
                </a:extLst>
              </a:tr>
              <a:tr h="190500">
                <a:tc>
                  <a:txBody>
                    <a:bodyPr/>
                    <a:lstStyle/>
                    <a:p>
                      <a:pPr algn="ctr" fontAlgn="b"/>
                      <a:r>
                        <a:rPr lang="en-US" sz="2200" b="0" i="0" u="none" strike="noStrike">
                          <a:solidFill>
                            <a:srgbClr val="000000"/>
                          </a:solidFill>
                          <a:effectLst/>
                          <a:latin typeface="Calibri" panose="020F0502020204030204" pitchFamily="34" charset="0"/>
                        </a:rPr>
                        <a:t>285</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M</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YB</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PS</a:t>
                      </a:r>
                    </a:p>
                  </a:txBody>
                  <a:tcPr marL="9525" marR="9525" marT="9525" marB="0" anchor="b"/>
                </a:tc>
                <a:tc>
                  <a:txBody>
                    <a:bodyPr/>
                    <a:lstStyle/>
                    <a:p>
                      <a:pPr algn="ctr" fontAlgn="b"/>
                      <a:r>
                        <a:rPr lang="en-US" sz="2200" b="0" i="0" u="none" strike="noStrike" dirty="0">
                          <a:solidFill>
                            <a:srgbClr val="000000"/>
                          </a:solidFill>
                          <a:effectLst/>
                          <a:latin typeface="Calibri" panose="020F0502020204030204" pitchFamily="34" charset="0"/>
                        </a:rPr>
                        <a:t>4260</a:t>
                      </a:r>
                    </a:p>
                  </a:txBody>
                  <a:tcPr marL="9525" marR="9525" marT="9525" marB="0" anchor="b"/>
                </a:tc>
                <a:extLst>
                  <a:ext uri="{0D108BD9-81ED-4DB2-BD59-A6C34878D82A}">
                    <a16:rowId xmlns:a16="http://schemas.microsoft.com/office/drawing/2014/main" val="3326371607"/>
                  </a:ext>
                </a:extLst>
              </a:tr>
              <a:tr h="190500">
                <a:tc>
                  <a:txBody>
                    <a:bodyPr/>
                    <a:lstStyle/>
                    <a:p>
                      <a:pPr algn="ctr" fontAlgn="b"/>
                      <a:r>
                        <a:rPr lang="en-US" sz="2200" b="0" i="0" u="none" strike="noStrike">
                          <a:solidFill>
                            <a:srgbClr val="000000"/>
                          </a:solidFill>
                          <a:effectLst/>
                          <a:latin typeface="Calibri" panose="020F0502020204030204" pitchFamily="34" charset="0"/>
                        </a:rPr>
                        <a:t>306</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M</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YT</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IND306</a:t>
                      </a:r>
                    </a:p>
                  </a:txBody>
                  <a:tcPr marL="9525" marR="9525" marT="9525" marB="0" anchor="b"/>
                </a:tc>
                <a:tc>
                  <a:txBody>
                    <a:bodyPr/>
                    <a:lstStyle/>
                    <a:p>
                      <a:pPr algn="ctr" fontAlgn="b"/>
                      <a:r>
                        <a:rPr lang="en-US" sz="2200" b="0" i="0" u="none" strike="noStrike" dirty="0">
                          <a:solidFill>
                            <a:srgbClr val="000000"/>
                          </a:solidFill>
                          <a:effectLst/>
                          <a:latin typeface="Calibri" panose="020F0502020204030204" pitchFamily="34" charset="0"/>
                        </a:rPr>
                        <a:t>4221</a:t>
                      </a:r>
                    </a:p>
                  </a:txBody>
                  <a:tcPr marL="9525" marR="9525" marT="9525" marB="0" anchor="b"/>
                </a:tc>
                <a:extLst>
                  <a:ext uri="{0D108BD9-81ED-4DB2-BD59-A6C34878D82A}">
                    <a16:rowId xmlns:a16="http://schemas.microsoft.com/office/drawing/2014/main" val="777432531"/>
                  </a:ext>
                </a:extLst>
              </a:tr>
              <a:tr h="190500">
                <a:tc>
                  <a:txBody>
                    <a:bodyPr/>
                    <a:lstStyle/>
                    <a:p>
                      <a:pPr algn="ctr" fontAlgn="b"/>
                      <a:r>
                        <a:rPr lang="en-US" sz="2200" b="0" i="0" u="none" strike="noStrike">
                          <a:solidFill>
                            <a:srgbClr val="000000"/>
                          </a:solidFill>
                          <a:effectLst/>
                          <a:latin typeface="Calibri" panose="020F0502020204030204" pitchFamily="34" charset="0"/>
                        </a:rPr>
                        <a:t>284</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H</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YB</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PDC</a:t>
                      </a:r>
                    </a:p>
                  </a:txBody>
                  <a:tcPr marL="9525" marR="9525" marT="9525" marB="0" anchor="b"/>
                </a:tc>
                <a:tc>
                  <a:txBody>
                    <a:bodyPr/>
                    <a:lstStyle/>
                    <a:p>
                      <a:pPr algn="ctr" fontAlgn="b"/>
                      <a:r>
                        <a:rPr lang="en-US" sz="2200" b="0" i="0" u="none" strike="noStrike" dirty="0">
                          <a:solidFill>
                            <a:srgbClr val="000000"/>
                          </a:solidFill>
                          <a:effectLst/>
                          <a:latin typeface="Calibri" panose="020F0502020204030204" pitchFamily="34" charset="0"/>
                        </a:rPr>
                        <a:t>4187</a:t>
                      </a:r>
                    </a:p>
                  </a:txBody>
                  <a:tcPr marL="9525" marR="9525" marT="9525" marB="0" anchor="b"/>
                </a:tc>
                <a:extLst>
                  <a:ext uri="{0D108BD9-81ED-4DB2-BD59-A6C34878D82A}">
                    <a16:rowId xmlns:a16="http://schemas.microsoft.com/office/drawing/2014/main" val="1488740654"/>
                  </a:ext>
                </a:extLst>
              </a:tr>
              <a:tr h="190500">
                <a:tc>
                  <a:txBody>
                    <a:bodyPr/>
                    <a:lstStyle/>
                    <a:p>
                      <a:pPr algn="ctr" fontAlgn="b"/>
                      <a:r>
                        <a:rPr lang="en-US" sz="2200" b="0" i="0" u="none" strike="noStrike">
                          <a:solidFill>
                            <a:srgbClr val="000000"/>
                          </a:solidFill>
                          <a:effectLst/>
                          <a:latin typeface="Calibri" panose="020F0502020204030204" pitchFamily="34" charset="0"/>
                        </a:rPr>
                        <a:t>289</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M</a:t>
                      </a:r>
                    </a:p>
                  </a:txBody>
                  <a:tcPr marL="9525" marR="9525" marT="9525" marB="0" anchor="b"/>
                </a:tc>
                <a:tc>
                  <a:txBody>
                    <a:bodyPr/>
                    <a:lstStyle/>
                    <a:p>
                      <a:pPr algn="ctr" fontAlgn="b"/>
                      <a:r>
                        <a:rPr lang="en-US" sz="2200" b="0" i="0" u="none" strike="noStrike" dirty="0">
                          <a:solidFill>
                            <a:srgbClr val="000000"/>
                          </a:solidFill>
                          <a:effectLst/>
                          <a:latin typeface="Calibri" panose="020F0502020204030204" pitchFamily="34" charset="0"/>
                        </a:rPr>
                        <a:t>YB</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PL</a:t>
                      </a:r>
                    </a:p>
                  </a:txBody>
                  <a:tcPr marL="9525" marR="9525" marT="9525" marB="0" anchor="b"/>
                </a:tc>
                <a:tc>
                  <a:txBody>
                    <a:bodyPr/>
                    <a:lstStyle/>
                    <a:p>
                      <a:pPr algn="ctr" fontAlgn="b"/>
                      <a:r>
                        <a:rPr lang="en-US" sz="2200" b="0" i="0" u="none" strike="noStrike" dirty="0">
                          <a:solidFill>
                            <a:srgbClr val="000000"/>
                          </a:solidFill>
                          <a:effectLst/>
                          <a:latin typeface="Calibri" panose="020F0502020204030204" pitchFamily="34" charset="0"/>
                        </a:rPr>
                        <a:t>3547</a:t>
                      </a:r>
                    </a:p>
                  </a:txBody>
                  <a:tcPr marL="9525" marR="9525" marT="9525" marB="0" anchor="b"/>
                </a:tc>
                <a:extLst>
                  <a:ext uri="{0D108BD9-81ED-4DB2-BD59-A6C34878D82A}">
                    <a16:rowId xmlns:a16="http://schemas.microsoft.com/office/drawing/2014/main" val="2152155244"/>
                  </a:ext>
                </a:extLst>
              </a:tr>
              <a:tr h="190500">
                <a:tc>
                  <a:txBody>
                    <a:bodyPr/>
                    <a:lstStyle/>
                    <a:p>
                      <a:pPr algn="ctr" fontAlgn="b"/>
                      <a:r>
                        <a:rPr lang="en-US" sz="2200" b="0" i="0" u="none" strike="noStrike">
                          <a:solidFill>
                            <a:srgbClr val="000000"/>
                          </a:solidFill>
                          <a:effectLst/>
                          <a:latin typeface="Calibri" panose="020F0502020204030204" pitchFamily="34" charset="0"/>
                        </a:rPr>
                        <a:t>281</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M</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XP</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EVOPOLI</a:t>
                      </a:r>
                    </a:p>
                  </a:txBody>
                  <a:tcPr marL="9525" marR="9525" marT="9525" marB="0" anchor="b"/>
                </a:tc>
                <a:tc>
                  <a:txBody>
                    <a:bodyPr/>
                    <a:lstStyle/>
                    <a:p>
                      <a:pPr algn="ctr" fontAlgn="b"/>
                      <a:r>
                        <a:rPr lang="en-US" sz="2200" b="0" i="0" u="none" strike="noStrike" dirty="0">
                          <a:solidFill>
                            <a:srgbClr val="000000"/>
                          </a:solidFill>
                          <a:effectLst/>
                          <a:latin typeface="Calibri" panose="020F0502020204030204" pitchFamily="34" charset="0"/>
                        </a:rPr>
                        <a:t>3087</a:t>
                      </a:r>
                    </a:p>
                  </a:txBody>
                  <a:tcPr marL="9525" marR="9525" marT="9525" marB="0" anchor="b"/>
                </a:tc>
                <a:extLst>
                  <a:ext uri="{0D108BD9-81ED-4DB2-BD59-A6C34878D82A}">
                    <a16:rowId xmlns:a16="http://schemas.microsoft.com/office/drawing/2014/main" val="1079102040"/>
                  </a:ext>
                </a:extLst>
              </a:tr>
              <a:tr h="190500">
                <a:tc>
                  <a:txBody>
                    <a:bodyPr/>
                    <a:lstStyle/>
                    <a:p>
                      <a:pPr algn="ctr" fontAlgn="b"/>
                      <a:r>
                        <a:rPr lang="en-US" sz="2200" b="0" i="0" u="none" strike="noStrike">
                          <a:solidFill>
                            <a:srgbClr val="000000"/>
                          </a:solidFill>
                          <a:effectLst/>
                          <a:latin typeface="Calibri" panose="020F0502020204030204" pitchFamily="34" charset="0"/>
                        </a:rPr>
                        <a:t>315</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H</a:t>
                      </a:r>
                    </a:p>
                  </a:txBody>
                  <a:tcPr marL="9525" marR="9525" marT="9525" marB="0" anchor="b"/>
                </a:tc>
                <a:tc>
                  <a:txBody>
                    <a:bodyPr/>
                    <a:lstStyle/>
                    <a:p>
                      <a:pPr algn="ctr" fontAlgn="b"/>
                      <a:r>
                        <a:rPr lang="en-US" sz="2200" b="0" i="0" u="none" strike="noStrike" dirty="0">
                          <a:solidFill>
                            <a:srgbClr val="000000"/>
                          </a:solidFill>
                          <a:effectLst/>
                          <a:latin typeface="Calibri" panose="020F0502020204030204" pitchFamily="34" charset="0"/>
                        </a:rPr>
                        <a:t>YV</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IND315</a:t>
                      </a:r>
                    </a:p>
                  </a:txBody>
                  <a:tcPr marL="9525" marR="9525" marT="9525" marB="0" anchor="b"/>
                </a:tc>
                <a:tc>
                  <a:txBody>
                    <a:bodyPr/>
                    <a:lstStyle/>
                    <a:p>
                      <a:pPr algn="ctr" fontAlgn="b"/>
                      <a:r>
                        <a:rPr lang="en-US" sz="2200" b="0" i="0" u="none" strike="noStrike" dirty="0">
                          <a:solidFill>
                            <a:srgbClr val="000000"/>
                          </a:solidFill>
                          <a:effectLst/>
                          <a:latin typeface="Calibri" panose="020F0502020204030204" pitchFamily="34" charset="0"/>
                        </a:rPr>
                        <a:t>2805</a:t>
                      </a:r>
                    </a:p>
                  </a:txBody>
                  <a:tcPr marL="9525" marR="9525" marT="9525" marB="0" anchor="b"/>
                </a:tc>
                <a:extLst>
                  <a:ext uri="{0D108BD9-81ED-4DB2-BD59-A6C34878D82A}">
                    <a16:rowId xmlns:a16="http://schemas.microsoft.com/office/drawing/2014/main" val="2416529049"/>
                  </a:ext>
                </a:extLst>
              </a:tr>
              <a:tr h="190500">
                <a:tc>
                  <a:txBody>
                    <a:bodyPr/>
                    <a:lstStyle/>
                    <a:p>
                      <a:pPr algn="ctr" fontAlgn="b"/>
                      <a:r>
                        <a:rPr lang="en-US" sz="2200" b="0" i="0" u="none" strike="noStrike">
                          <a:solidFill>
                            <a:srgbClr val="000000"/>
                          </a:solidFill>
                          <a:effectLst/>
                          <a:latin typeface="Calibri" panose="020F0502020204030204" pitchFamily="34" charset="0"/>
                        </a:rPr>
                        <a:t>277</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M</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XP</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RN</a:t>
                      </a:r>
                    </a:p>
                  </a:txBody>
                  <a:tcPr marL="9525" marR="9525" marT="9525" marB="0" anchor="b"/>
                </a:tc>
                <a:tc>
                  <a:txBody>
                    <a:bodyPr/>
                    <a:lstStyle/>
                    <a:p>
                      <a:pPr algn="ctr" fontAlgn="b"/>
                      <a:r>
                        <a:rPr lang="en-US" sz="2200" b="0" i="0" u="none" strike="noStrike" dirty="0">
                          <a:solidFill>
                            <a:srgbClr val="000000"/>
                          </a:solidFill>
                          <a:effectLst/>
                          <a:latin typeface="Calibri" panose="020F0502020204030204" pitchFamily="34" charset="0"/>
                        </a:rPr>
                        <a:t>2789</a:t>
                      </a:r>
                    </a:p>
                  </a:txBody>
                  <a:tcPr marL="9525" marR="9525" marT="9525" marB="0" anchor="b"/>
                </a:tc>
                <a:extLst>
                  <a:ext uri="{0D108BD9-81ED-4DB2-BD59-A6C34878D82A}">
                    <a16:rowId xmlns:a16="http://schemas.microsoft.com/office/drawing/2014/main" val="2300386588"/>
                  </a:ext>
                </a:extLst>
              </a:tr>
              <a:tr h="190500">
                <a:tc>
                  <a:txBody>
                    <a:bodyPr/>
                    <a:lstStyle/>
                    <a:p>
                      <a:pPr algn="ctr" fontAlgn="b"/>
                      <a:r>
                        <a:rPr lang="en-US" sz="2200" b="0" i="0" u="none" strike="noStrike">
                          <a:solidFill>
                            <a:srgbClr val="000000"/>
                          </a:solidFill>
                          <a:effectLst/>
                          <a:latin typeface="Calibri" panose="020F0502020204030204" pitchFamily="34" charset="0"/>
                        </a:rPr>
                        <a:t>314</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M</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YV</a:t>
                      </a:r>
                    </a:p>
                  </a:txBody>
                  <a:tcPr marL="9525" marR="9525" marT="9525" marB="0" anchor="b"/>
                </a:tc>
                <a:tc>
                  <a:txBody>
                    <a:bodyPr/>
                    <a:lstStyle/>
                    <a:p>
                      <a:pPr algn="ctr" fontAlgn="b"/>
                      <a:r>
                        <a:rPr lang="en-US" sz="2200" b="0" i="0" u="none" strike="noStrike" dirty="0">
                          <a:solidFill>
                            <a:srgbClr val="000000"/>
                          </a:solidFill>
                          <a:effectLst/>
                          <a:latin typeface="Calibri" panose="020F0502020204030204" pitchFamily="34" charset="0"/>
                        </a:rPr>
                        <a:t>IND314</a:t>
                      </a:r>
                    </a:p>
                  </a:txBody>
                  <a:tcPr marL="9525" marR="9525" marT="9525" marB="0" anchor="b"/>
                </a:tc>
                <a:tc>
                  <a:txBody>
                    <a:bodyPr/>
                    <a:lstStyle/>
                    <a:p>
                      <a:pPr algn="ctr" fontAlgn="b"/>
                      <a:r>
                        <a:rPr lang="en-US" sz="2200" b="0" i="0" u="none" strike="noStrike" dirty="0">
                          <a:solidFill>
                            <a:srgbClr val="000000"/>
                          </a:solidFill>
                          <a:effectLst/>
                          <a:latin typeface="Calibri" panose="020F0502020204030204" pitchFamily="34" charset="0"/>
                        </a:rPr>
                        <a:t>2749</a:t>
                      </a:r>
                    </a:p>
                  </a:txBody>
                  <a:tcPr marL="9525" marR="9525" marT="9525" marB="0" anchor="b"/>
                </a:tc>
                <a:extLst>
                  <a:ext uri="{0D108BD9-81ED-4DB2-BD59-A6C34878D82A}">
                    <a16:rowId xmlns:a16="http://schemas.microsoft.com/office/drawing/2014/main" val="2229267400"/>
                  </a:ext>
                </a:extLst>
              </a:tr>
              <a:tr h="190500">
                <a:tc>
                  <a:txBody>
                    <a:bodyPr/>
                    <a:lstStyle/>
                    <a:p>
                      <a:pPr algn="ctr" fontAlgn="b"/>
                      <a:r>
                        <a:rPr lang="en-US" sz="2200" b="0" i="0" u="none" strike="noStrike">
                          <a:solidFill>
                            <a:srgbClr val="000000"/>
                          </a:solidFill>
                          <a:effectLst/>
                          <a:latin typeface="Calibri" panose="020F0502020204030204" pitchFamily="34" charset="0"/>
                        </a:rPr>
                        <a:t>313</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H</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YV</a:t>
                      </a:r>
                    </a:p>
                  </a:txBody>
                  <a:tcPr marL="9525" marR="9525" marT="9525" marB="0" anchor="b"/>
                </a:tc>
                <a:tc>
                  <a:txBody>
                    <a:bodyPr/>
                    <a:lstStyle/>
                    <a:p>
                      <a:pPr algn="ctr" fontAlgn="b"/>
                      <a:r>
                        <a:rPr lang="en-US" sz="2200" b="0" i="0" u="none" strike="noStrike" dirty="0">
                          <a:solidFill>
                            <a:srgbClr val="000000"/>
                          </a:solidFill>
                          <a:effectLst/>
                          <a:latin typeface="Calibri" panose="020F0502020204030204" pitchFamily="34" charset="0"/>
                        </a:rPr>
                        <a:t>IND313</a:t>
                      </a:r>
                    </a:p>
                  </a:txBody>
                  <a:tcPr marL="9525" marR="9525" marT="9525" marB="0" anchor="b"/>
                </a:tc>
                <a:tc>
                  <a:txBody>
                    <a:bodyPr/>
                    <a:lstStyle/>
                    <a:p>
                      <a:pPr algn="ctr" fontAlgn="b"/>
                      <a:r>
                        <a:rPr lang="en-US" sz="2200" b="0" i="0" u="none" strike="noStrike" dirty="0">
                          <a:solidFill>
                            <a:srgbClr val="000000"/>
                          </a:solidFill>
                          <a:effectLst/>
                          <a:latin typeface="Calibri" panose="020F0502020204030204" pitchFamily="34" charset="0"/>
                        </a:rPr>
                        <a:t>2602</a:t>
                      </a:r>
                    </a:p>
                  </a:txBody>
                  <a:tcPr marL="9525" marR="9525" marT="9525" marB="0" anchor="b"/>
                </a:tc>
                <a:extLst>
                  <a:ext uri="{0D108BD9-81ED-4DB2-BD59-A6C34878D82A}">
                    <a16:rowId xmlns:a16="http://schemas.microsoft.com/office/drawing/2014/main" val="2595795194"/>
                  </a:ext>
                </a:extLst>
              </a:tr>
              <a:tr h="152049">
                <a:tc>
                  <a:txBody>
                    <a:bodyPr/>
                    <a:lstStyle/>
                    <a:p>
                      <a:pPr algn="ctr" fontAlgn="b"/>
                      <a:r>
                        <a:rPr lang="en-US" sz="2200" b="0" i="0" u="none" strike="noStrike" dirty="0">
                          <a:solidFill>
                            <a:srgbClr val="000000"/>
                          </a:solidFill>
                          <a:effectLst/>
                          <a:latin typeface="Calibri" panose="020F0502020204030204" pitchFamily="34" charset="0"/>
                        </a:rPr>
                        <a:t>302</a:t>
                      </a:r>
                    </a:p>
                  </a:txBody>
                  <a:tcPr marL="9525" marR="9525" marT="9525" marB="0" anchor="b">
                    <a:solidFill>
                      <a:schemeClr val="accent6">
                        <a:lumMod val="60000"/>
                        <a:lumOff val="40000"/>
                      </a:schemeClr>
                    </a:solidFill>
                  </a:tcPr>
                </a:tc>
                <a:tc>
                  <a:txBody>
                    <a:bodyPr/>
                    <a:lstStyle/>
                    <a:p>
                      <a:pPr algn="ctr" fontAlgn="b"/>
                      <a:r>
                        <a:rPr lang="en-US" sz="2200" b="0" i="0" u="none" strike="noStrike" dirty="0">
                          <a:solidFill>
                            <a:srgbClr val="000000"/>
                          </a:solidFill>
                          <a:effectLst/>
                          <a:latin typeface="Calibri" panose="020F0502020204030204" pitchFamily="34" charset="0"/>
                        </a:rPr>
                        <a:t>M</a:t>
                      </a:r>
                    </a:p>
                  </a:txBody>
                  <a:tcPr marL="9525" marR="9525" marT="9525" marB="0" anchor="b">
                    <a:solidFill>
                      <a:schemeClr val="accent6">
                        <a:lumMod val="60000"/>
                        <a:lumOff val="40000"/>
                      </a:schemeClr>
                    </a:solidFill>
                  </a:tcPr>
                </a:tc>
                <a:tc>
                  <a:txBody>
                    <a:bodyPr/>
                    <a:lstStyle/>
                    <a:p>
                      <a:pPr algn="ctr" fontAlgn="b"/>
                      <a:r>
                        <a:rPr lang="en-US" sz="2200" b="0" i="0" u="none" strike="noStrike" dirty="0">
                          <a:solidFill>
                            <a:srgbClr val="000000"/>
                          </a:solidFill>
                          <a:effectLst/>
                          <a:latin typeface="Calibri" panose="020F0502020204030204" pitchFamily="34" charset="0"/>
                        </a:rPr>
                        <a:t>YQ</a:t>
                      </a:r>
                    </a:p>
                  </a:txBody>
                  <a:tcPr marL="9525" marR="9525" marT="9525" marB="0" anchor="b">
                    <a:solidFill>
                      <a:schemeClr val="accent6">
                        <a:lumMod val="60000"/>
                        <a:lumOff val="40000"/>
                      </a:schemeClr>
                    </a:solidFill>
                  </a:tcPr>
                </a:tc>
                <a:tc>
                  <a:txBody>
                    <a:bodyPr/>
                    <a:lstStyle/>
                    <a:p>
                      <a:pPr algn="ctr" fontAlgn="b"/>
                      <a:r>
                        <a:rPr lang="en-US" sz="2200" b="0" i="0" u="none" strike="noStrike" dirty="0">
                          <a:solidFill>
                            <a:srgbClr val="000000"/>
                          </a:solidFill>
                          <a:effectLst/>
                          <a:latin typeface="Calibri" panose="020F0502020204030204" pitchFamily="34" charset="0"/>
                        </a:rPr>
                        <a:t>RD</a:t>
                      </a:r>
                    </a:p>
                  </a:txBody>
                  <a:tcPr marL="9525" marR="9525" marT="9525" marB="0" anchor="b">
                    <a:solidFill>
                      <a:schemeClr val="accent6">
                        <a:lumMod val="60000"/>
                        <a:lumOff val="40000"/>
                      </a:schemeClr>
                    </a:solidFill>
                  </a:tcPr>
                </a:tc>
                <a:tc>
                  <a:txBody>
                    <a:bodyPr/>
                    <a:lstStyle/>
                    <a:p>
                      <a:pPr algn="ctr" fontAlgn="b"/>
                      <a:r>
                        <a:rPr lang="en-US" sz="2200" b="0" i="0" u="none" strike="noStrike" dirty="0">
                          <a:solidFill>
                            <a:srgbClr val="000000"/>
                          </a:solidFill>
                          <a:effectLst/>
                          <a:latin typeface="Calibri" panose="020F0502020204030204" pitchFamily="34" charset="0"/>
                        </a:rPr>
                        <a:t>2596</a:t>
                      </a:r>
                    </a:p>
                  </a:txBody>
                  <a:tcPr marL="9525" marR="9525" marT="9525" marB="0" anchor="b">
                    <a:solidFill>
                      <a:schemeClr val="accent6">
                        <a:lumMod val="60000"/>
                        <a:lumOff val="40000"/>
                      </a:schemeClr>
                    </a:solidFill>
                  </a:tcPr>
                </a:tc>
                <a:extLst>
                  <a:ext uri="{0D108BD9-81ED-4DB2-BD59-A6C34878D82A}">
                    <a16:rowId xmlns:a16="http://schemas.microsoft.com/office/drawing/2014/main" val="3965004974"/>
                  </a:ext>
                </a:extLst>
              </a:tr>
              <a:tr h="152049">
                <a:tc>
                  <a:txBody>
                    <a:bodyPr/>
                    <a:lstStyle/>
                    <a:p>
                      <a:pPr algn="ctr" fontAlgn="b"/>
                      <a:r>
                        <a:rPr lang="en-US" sz="2200" b="0" i="0" u="none" strike="noStrike">
                          <a:solidFill>
                            <a:srgbClr val="000000"/>
                          </a:solidFill>
                          <a:effectLst/>
                          <a:latin typeface="Calibri" panose="020F0502020204030204" pitchFamily="34" charset="0"/>
                        </a:rPr>
                        <a:t>307</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H</a:t>
                      </a:r>
                    </a:p>
                  </a:txBody>
                  <a:tcPr marL="9525" marR="9525" marT="9525" marB="0" anchor="b"/>
                </a:tc>
                <a:tc>
                  <a:txBody>
                    <a:bodyPr/>
                    <a:lstStyle/>
                    <a:p>
                      <a:pPr algn="ctr" fontAlgn="b"/>
                      <a:r>
                        <a:rPr lang="en-US" sz="2200" b="0" i="0" u="none" strike="noStrike">
                          <a:solidFill>
                            <a:srgbClr val="000000"/>
                          </a:solidFill>
                          <a:effectLst/>
                          <a:latin typeface="Calibri" panose="020F0502020204030204" pitchFamily="34" charset="0"/>
                        </a:rPr>
                        <a:t>YT</a:t>
                      </a:r>
                    </a:p>
                  </a:txBody>
                  <a:tcPr marL="9525" marR="9525" marT="9525" marB="0" anchor="b"/>
                </a:tc>
                <a:tc>
                  <a:txBody>
                    <a:bodyPr/>
                    <a:lstStyle/>
                    <a:p>
                      <a:pPr algn="ctr" fontAlgn="b"/>
                      <a:r>
                        <a:rPr lang="en-US" sz="2200" b="0" i="0" u="none" strike="noStrike" dirty="0">
                          <a:solidFill>
                            <a:srgbClr val="000000"/>
                          </a:solidFill>
                          <a:effectLst/>
                          <a:latin typeface="Calibri" panose="020F0502020204030204" pitchFamily="34" charset="0"/>
                        </a:rPr>
                        <a:t>IND307</a:t>
                      </a:r>
                    </a:p>
                  </a:txBody>
                  <a:tcPr marL="9525" marR="9525" marT="9525" marB="0" anchor="b"/>
                </a:tc>
                <a:tc>
                  <a:txBody>
                    <a:bodyPr/>
                    <a:lstStyle/>
                    <a:p>
                      <a:pPr algn="ctr" fontAlgn="b"/>
                      <a:r>
                        <a:rPr lang="en-US" sz="2200" b="0" i="0" u="none" strike="noStrike" dirty="0">
                          <a:solidFill>
                            <a:srgbClr val="000000"/>
                          </a:solidFill>
                          <a:effectLst/>
                          <a:latin typeface="Calibri" panose="020F0502020204030204" pitchFamily="34" charset="0"/>
                        </a:rPr>
                        <a:t>2542</a:t>
                      </a:r>
                    </a:p>
                  </a:txBody>
                  <a:tcPr marL="9525" marR="9525" marT="9525" marB="0" anchor="b"/>
                </a:tc>
                <a:extLst>
                  <a:ext uri="{0D108BD9-81ED-4DB2-BD59-A6C34878D82A}">
                    <a16:rowId xmlns:a16="http://schemas.microsoft.com/office/drawing/2014/main" val="2306471135"/>
                  </a:ext>
                </a:extLst>
              </a:tr>
            </a:tbl>
          </a:graphicData>
        </a:graphic>
      </p:graphicFrame>
      <p:sp>
        <p:nvSpPr>
          <p:cNvPr id="2" name="Title 1">
            <a:extLst>
              <a:ext uri="{FF2B5EF4-FFF2-40B4-BE49-F238E27FC236}">
                <a16:creationId xmlns:a16="http://schemas.microsoft.com/office/drawing/2014/main" id="{6DCBE5DC-48F2-F6BA-7244-05349DFEFC94}"/>
              </a:ext>
            </a:extLst>
          </p:cNvPr>
          <p:cNvSpPr>
            <a:spLocks noGrp="1"/>
          </p:cNvSpPr>
          <p:nvPr>
            <p:ph type="title"/>
          </p:nvPr>
        </p:nvSpPr>
        <p:spPr>
          <a:xfrm>
            <a:off x="838200" y="0"/>
            <a:ext cx="10515600" cy="1325563"/>
          </a:xfrm>
        </p:spPr>
        <p:txBody>
          <a:bodyPr/>
          <a:lstStyle/>
          <a:p>
            <a:r>
              <a:rPr lang="en-US" dirty="0"/>
              <a:t>District 7 Election Results</a:t>
            </a:r>
          </a:p>
        </p:txBody>
      </p:sp>
      <p:graphicFrame>
        <p:nvGraphicFramePr>
          <p:cNvPr id="5" name="Content Placeholder 4">
            <a:extLst>
              <a:ext uri="{FF2B5EF4-FFF2-40B4-BE49-F238E27FC236}">
                <a16:creationId xmlns:a16="http://schemas.microsoft.com/office/drawing/2014/main" id="{941CA949-43B3-51D7-FDBF-46EC6C082FD4}"/>
              </a:ext>
            </a:extLst>
          </p:cNvPr>
          <p:cNvGraphicFramePr>
            <a:graphicFrameLocks noGrp="1"/>
          </p:cNvGraphicFramePr>
          <p:nvPr>
            <p:ph idx="1"/>
            <p:extLst>
              <p:ext uri="{D42A27DB-BD31-4B8C-83A1-F6EECF244321}">
                <p14:modId xmlns:p14="http://schemas.microsoft.com/office/powerpoint/2010/main" val="533059354"/>
              </p:ext>
            </p:extLst>
          </p:nvPr>
        </p:nvGraphicFramePr>
        <p:xfrm>
          <a:off x="865270" y="949542"/>
          <a:ext cx="5230730" cy="5861685"/>
        </p:xfrm>
        <a:graphic>
          <a:graphicData uri="http://schemas.openxmlformats.org/drawingml/2006/table">
            <a:tbl>
              <a:tblPr>
                <a:tableStyleId>{5C22544A-7EE6-4342-B048-85BDC9FD1C3A}</a:tableStyleId>
              </a:tblPr>
              <a:tblGrid>
                <a:gridCol w="642182">
                  <a:extLst>
                    <a:ext uri="{9D8B030D-6E8A-4147-A177-3AD203B41FA5}">
                      <a16:colId xmlns:a16="http://schemas.microsoft.com/office/drawing/2014/main" val="3939578624"/>
                    </a:ext>
                  </a:extLst>
                </a:gridCol>
                <a:gridCol w="1107410">
                  <a:extLst>
                    <a:ext uri="{9D8B030D-6E8A-4147-A177-3AD203B41FA5}">
                      <a16:colId xmlns:a16="http://schemas.microsoft.com/office/drawing/2014/main" val="556375868"/>
                    </a:ext>
                  </a:extLst>
                </a:gridCol>
                <a:gridCol w="775030">
                  <a:extLst>
                    <a:ext uri="{9D8B030D-6E8A-4147-A177-3AD203B41FA5}">
                      <a16:colId xmlns:a16="http://schemas.microsoft.com/office/drawing/2014/main" val="929290913"/>
                    </a:ext>
                  </a:extLst>
                </a:gridCol>
                <a:gridCol w="1769209">
                  <a:extLst>
                    <a:ext uri="{9D8B030D-6E8A-4147-A177-3AD203B41FA5}">
                      <a16:colId xmlns:a16="http://schemas.microsoft.com/office/drawing/2014/main" val="2805881905"/>
                    </a:ext>
                  </a:extLst>
                </a:gridCol>
                <a:gridCol w="936899">
                  <a:extLst>
                    <a:ext uri="{9D8B030D-6E8A-4147-A177-3AD203B41FA5}">
                      <a16:colId xmlns:a16="http://schemas.microsoft.com/office/drawing/2014/main" val="3217618093"/>
                    </a:ext>
                  </a:extLst>
                </a:gridCol>
              </a:tblGrid>
              <a:tr h="190500">
                <a:tc>
                  <a:txBody>
                    <a:bodyPr/>
                    <a:lstStyle/>
                    <a:p>
                      <a:pPr algn="ctr" fontAlgn="b"/>
                      <a:r>
                        <a:rPr lang="en-US" sz="2200" u="none" strike="noStrike" dirty="0">
                          <a:effectLst/>
                        </a:rPr>
                        <a:t>ID</a:t>
                      </a:r>
                    </a:p>
                  </a:txBody>
                  <a:tcPr marL="9525" marR="9525" marT="9525" marB="0" anchor="b"/>
                </a:tc>
                <a:tc>
                  <a:txBody>
                    <a:bodyPr/>
                    <a:lstStyle/>
                    <a:p>
                      <a:pPr algn="ctr" fontAlgn="b"/>
                      <a:r>
                        <a:rPr lang="en-US" sz="2200" u="none" strike="noStrike" dirty="0" err="1">
                          <a:effectLst/>
                        </a:rPr>
                        <a:t>Genero</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Lista</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Partido</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Votos</a:t>
                      </a:r>
                      <a:endParaRPr lang="en-US" sz="2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37854400"/>
                  </a:ext>
                </a:extLst>
              </a:tr>
              <a:tr h="190500">
                <a:tc>
                  <a:txBody>
                    <a:bodyPr/>
                    <a:lstStyle/>
                    <a:p>
                      <a:pPr algn="ctr" fontAlgn="b"/>
                      <a:r>
                        <a:rPr lang="en-US" sz="2200" u="none" strike="noStrike" dirty="0">
                          <a:effectLst/>
                        </a:rPr>
                        <a:t>299</a:t>
                      </a:r>
                      <a:endParaRPr lang="en-US" sz="22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dirty="0">
                          <a:effectLst/>
                        </a:rPr>
                        <a:t>H</a:t>
                      </a:r>
                      <a:endParaRPr lang="en-US" sz="22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dirty="0">
                          <a:effectLst/>
                        </a:rPr>
                        <a:t>YQ</a:t>
                      </a:r>
                      <a:endParaRPr lang="en-US" sz="22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dirty="0">
                          <a:effectLst/>
                        </a:rPr>
                        <a:t>CONVER</a:t>
                      </a:r>
                      <a:endParaRPr lang="en-US" sz="22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a:effectLst/>
                        </a:rPr>
                        <a:t>43490</a:t>
                      </a:r>
                      <a:endParaRPr lang="en-US" sz="22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847284876"/>
                  </a:ext>
                </a:extLst>
              </a:tr>
              <a:tr h="190500">
                <a:tc>
                  <a:txBody>
                    <a:bodyPr/>
                    <a:lstStyle/>
                    <a:p>
                      <a:pPr algn="ctr" fontAlgn="b"/>
                      <a:r>
                        <a:rPr lang="en-US" sz="2200" u="none" strike="noStrike">
                          <a:effectLst/>
                        </a:rPr>
                        <a:t>280</a:t>
                      </a:r>
                      <a:endParaRPr lang="en-US" sz="22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dirty="0">
                          <a:effectLst/>
                        </a:rPr>
                        <a:t>H</a:t>
                      </a:r>
                      <a:endParaRPr lang="en-US" sz="22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a:effectLst/>
                        </a:rPr>
                        <a:t>XP</a:t>
                      </a:r>
                      <a:endParaRPr lang="en-US" sz="22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dirty="0">
                          <a:effectLst/>
                        </a:rPr>
                        <a:t>UDI</a:t>
                      </a:r>
                      <a:endParaRPr lang="en-US" sz="22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a:effectLst/>
                        </a:rPr>
                        <a:t>21520</a:t>
                      </a:r>
                      <a:endParaRPr lang="en-US" sz="22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3867553851"/>
                  </a:ext>
                </a:extLst>
              </a:tr>
              <a:tr h="190500">
                <a:tc>
                  <a:txBody>
                    <a:bodyPr/>
                    <a:lstStyle/>
                    <a:p>
                      <a:pPr algn="ctr" fontAlgn="b"/>
                      <a:r>
                        <a:rPr lang="en-US" sz="2200" u="none" strike="noStrike">
                          <a:effectLst/>
                        </a:rPr>
                        <a:t>328</a:t>
                      </a:r>
                      <a:endParaRPr lang="en-US" sz="22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a:effectLst/>
                        </a:rPr>
                        <a:t>M</a:t>
                      </a:r>
                      <a:endParaRPr lang="en-US" sz="22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dirty="0">
                          <a:effectLst/>
                        </a:rPr>
                        <a:t>ZN</a:t>
                      </a:r>
                      <a:endParaRPr lang="en-US" sz="22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dirty="0">
                          <a:effectLst/>
                        </a:rPr>
                        <a:t>IND328</a:t>
                      </a:r>
                      <a:endParaRPr lang="en-US" sz="22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dirty="0">
                          <a:effectLst/>
                        </a:rPr>
                        <a:t>18949</a:t>
                      </a:r>
                      <a:endParaRPr lang="en-US" sz="22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3138199072"/>
                  </a:ext>
                </a:extLst>
              </a:tr>
              <a:tr h="190500">
                <a:tc>
                  <a:txBody>
                    <a:bodyPr/>
                    <a:lstStyle/>
                    <a:p>
                      <a:pPr algn="ctr" fontAlgn="b"/>
                      <a:r>
                        <a:rPr lang="en-US" sz="2200" u="none" strike="noStrike">
                          <a:effectLst/>
                        </a:rPr>
                        <a:t>288</a:t>
                      </a:r>
                      <a:endParaRPr lang="en-US" sz="22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dirty="0">
                          <a:effectLst/>
                        </a:rPr>
                        <a:t>H</a:t>
                      </a:r>
                      <a:endParaRPr lang="en-US" sz="22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dirty="0">
                          <a:effectLst/>
                        </a:rPr>
                        <a:t>YB</a:t>
                      </a:r>
                      <a:endParaRPr lang="en-US" sz="22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dirty="0">
                          <a:effectLst/>
                        </a:rPr>
                        <a:t>PL</a:t>
                      </a:r>
                      <a:endParaRPr lang="en-US" sz="22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dirty="0">
                          <a:effectLst/>
                        </a:rPr>
                        <a:t>17783</a:t>
                      </a:r>
                      <a:endParaRPr lang="en-US" sz="22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2513947729"/>
                  </a:ext>
                </a:extLst>
              </a:tr>
              <a:tr h="190500">
                <a:tc>
                  <a:txBody>
                    <a:bodyPr/>
                    <a:lstStyle/>
                    <a:p>
                      <a:pPr algn="ctr" fontAlgn="b"/>
                      <a:r>
                        <a:rPr lang="en-US" sz="2200" u="none" strike="noStrike">
                          <a:effectLst/>
                        </a:rPr>
                        <a:t>330</a:t>
                      </a:r>
                      <a:endParaRPr lang="en-US" sz="22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a:effectLst/>
                        </a:rPr>
                        <a:t>M</a:t>
                      </a:r>
                      <a:endParaRPr lang="en-US" sz="22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a:effectLst/>
                        </a:rPr>
                        <a:t>ZN</a:t>
                      </a:r>
                      <a:endParaRPr lang="en-US" sz="22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a:effectLst/>
                        </a:rPr>
                        <a:t>IND330</a:t>
                      </a:r>
                      <a:endParaRPr lang="en-US" sz="22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dirty="0">
                          <a:effectLst/>
                        </a:rPr>
                        <a:t>15073</a:t>
                      </a:r>
                      <a:endParaRPr lang="en-US" sz="22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729250057"/>
                  </a:ext>
                </a:extLst>
              </a:tr>
              <a:tr h="190500">
                <a:tc>
                  <a:txBody>
                    <a:bodyPr/>
                    <a:lstStyle/>
                    <a:p>
                      <a:pPr algn="ctr" fontAlgn="b"/>
                      <a:r>
                        <a:rPr lang="en-US" sz="2200" u="none" strike="noStrike">
                          <a:effectLst/>
                        </a:rPr>
                        <a:t>276</a:t>
                      </a:r>
                      <a:endParaRPr lang="en-US" sz="22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a:effectLst/>
                        </a:rPr>
                        <a:t>H</a:t>
                      </a:r>
                      <a:endParaRPr lang="en-US" sz="22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a:effectLst/>
                        </a:rPr>
                        <a:t>XP</a:t>
                      </a:r>
                      <a:endParaRPr lang="en-US" sz="22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a:effectLst/>
                        </a:rPr>
                        <a:t>RN</a:t>
                      </a:r>
                      <a:endParaRPr lang="en-US" sz="22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200" u="none" strike="noStrike" dirty="0">
                          <a:effectLst/>
                        </a:rPr>
                        <a:t>13774</a:t>
                      </a:r>
                      <a:endParaRPr lang="en-US" sz="22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1812211731"/>
                  </a:ext>
                </a:extLst>
              </a:tr>
              <a:tr h="190500">
                <a:tc>
                  <a:txBody>
                    <a:bodyPr/>
                    <a:lstStyle/>
                    <a:p>
                      <a:pPr algn="ctr" fontAlgn="b"/>
                      <a:r>
                        <a:rPr lang="en-US" sz="2200" u="none" strike="noStrike">
                          <a:effectLst/>
                        </a:rPr>
                        <a:t>331</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H</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ZN</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IND331</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12611</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46491145"/>
                  </a:ext>
                </a:extLst>
              </a:tr>
              <a:tr h="190500">
                <a:tc>
                  <a:txBody>
                    <a:bodyPr/>
                    <a:lstStyle/>
                    <a:p>
                      <a:pPr algn="ctr" fontAlgn="b"/>
                      <a:r>
                        <a:rPr lang="en-US" sz="2200" u="none" strike="noStrike">
                          <a:effectLst/>
                        </a:rPr>
                        <a:t>301</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H</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YQ</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PCCH</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12185</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0015866"/>
                  </a:ext>
                </a:extLst>
              </a:tr>
              <a:tr h="190500">
                <a:tc>
                  <a:txBody>
                    <a:bodyPr/>
                    <a:lstStyle/>
                    <a:p>
                      <a:pPr algn="ctr" fontAlgn="b"/>
                      <a:r>
                        <a:rPr lang="en-US" sz="2200" u="none" strike="noStrike">
                          <a:effectLst/>
                        </a:rPr>
                        <a:t>278</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H</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XP</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UDI</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12079</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26371607"/>
                  </a:ext>
                </a:extLst>
              </a:tr>
              <a:tr h="190500">
                <a:tc>
                  <a:txBody>
                    <a:bodyPr/>
                    <a:lstStyle/>
                    <a:p>
                      <a:pPr algn="ctr" fontAlgn="b"/>
                      <a:r>
                        <a:rPr lang="en-US" sz="2200" u="none" strike="noStrike">
                          <a:effectLst/>
                        </a:rPr>
                        <a:t>303</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H</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YQ</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RD</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9760</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77432531"/>
                  </a:ext>
                </a:extLst>
              </a:tr>
              <a:tr h="190500">
                <a:tc>
                  <a:txBody>
                    <a:bodyPr/>
                    <a:lstStyle/>
                    <a:p>
                      <a:pPr algn="ctr" fontAlgn="b"/>
                      <a:r>
                        <a:rPr lang="en-US" sz="2200" u="none" strike="noStrike" dirty="0">
                          <a:effectLst/>
                        </a:rPr>
                        <a:t>329</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H</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ZN</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IND329</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9074</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88740654"/>
                  </a:ext>
                </a:extLst>
              </a:tr>
              <a:tr h="190500">
                <a:tc>
                  <a:txBody>
                    <a:bodyPr/>
                    <a:lstStyle/>
                    <a:p>
                      <a:pPr algn="ctr" fontAlgn="b"/>
                      <a:r>
                        <a:rPr lang="en-US" sz="2200" u="none" strike="noStrike">
                          <a:effectLst/>
                        </a:rPr>
                        <a:t>279</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M</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XP</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UDI</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7813</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52155244"/>
                  </a:ext>
                </a:extLst>
              </a:tr>
              <a:tr h="190500">
                <a:tc>
                  <a:txBody>
                    <a:bodyPr/>
                    <a:lstStyle/>
                    <a:p>
                      <a:pPr algn="ctr" fontAlgn="b"/>
                      <a:r>
                        <a:rPr lang="en-US" sz="2200" u="none" strike="noStrike">
                          <a:effectLst/>
                        </a:rPr>
                        <a:t>298</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M</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YQ</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COMUNES</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6649</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79102040"/>
                  </a:ext>
                </a:extLst>
              </a:tr>
              <a:tr h="190500">
                <a:tc>
                  <a:txBody>
                    <a:bodyPr/>
                    <a:lstStyle/>
                    <a:p>
                      <a:pPr algn="ctr" fontAlgn="b"/>
                      <a:r>
                        <a:rPr lang="en-US" sz="2200" u="none" strike="noStrike" dirty="0">
                          <a:effectLst/>
                        </a:rPr>
                        <a:t>312</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M</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YV</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IND312</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6155</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85327798"/>
                  </a:ext>
                </a:extLst>
              </a:tr>
              <a:tr h="190500">
                <a:tc>
                  <a:txBody>
                    <a:bodyPr/>
                    <a:lstStyle/>
                    <a:p>
                      <a:pPr algn="ctr" fontAlgn="b"/>
                      <a:r>
                        <a:rPr lang="en-US" sz="2200" u="none" strike="noStrike">
                          <a:effectLst/>
                        </a:rPr>
                        <a:t>283</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M</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YB</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PDC</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5935</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60654630"/>
                  </a:ext>
                </a:extLst>
              </a:tr>
              <a:tr h="190500">
                <a:tc>
                  <a:txBody>
                    <a:bodyPr/>
                    <a:lstStyle/>
                    <a:p>
                      <a:pPr algn="ctr" fontAlgn="b"/>
                      <a:r>
                        <a:rPr lang="en-US" sz="2200" u="none" strike="noStrike">
                          <a:effectLst/>
                        </a:rPr>
                        <a:t>274</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H</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XG</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PH</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5676</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88282709"/>
                  </a:ext>
                </a:extLst>
              </a:tr>
            </a:tbl>
          </a:graphicData>
        </a:graphic>
      </p:graphicFrame>
      <p:sp>
        <p:nvSpPr>
          <p:cNvPr id="4" name="Slide Number Placeholder 3">
            <a:extLst>
              <a:ext uri="{FF2B5EF4-FFF2-40B4-BE49-F238E27FC236}">
                <a16:creationId xmlns:a16="http://schemas.microsoft.com/office/drawing/2014/main" id="{BC2328C7-96E6-3373-142E-0A85E5586B55}"/>
              </a:ext>
            </a:extLst>
          </p:cNvPr>
          <p:cNvSpPr>
            <a:spLocks noGrp="1"/>
          </p:cNvSpPr>
          <p:nvPr>
            <p:ph type="sldNum" sz="quarter" idx="12"/>
          </p:nvPr>
        </p:nvSpPr>
        <p:spPr/>
        <p:txBody>
          <a:bodyPr/>
          <a:lstStyle/>
          <a:p>
            <a:fld id="{9E969584-4773-A84E-8391-EEC4BE76D611}" type="slidenum">
              <a:rPr lang="en-US" smtClean="0"/>
              <a:t>23</a:t>
            </a:fld>
            <a:endParaRPr lang="en-US"/>
          </a:p>
        </p:txBody>
      </p:sp>
    </p:spTree>
    <p:extLst>
      <p:ext uri="{BB962C8B-B14F-4D97-AF65-F5344CB8AC3E}">
        <p14:creationId xmlns:p14="http://schemas.microsoft.com/office/powerpoint/2010/main" val="334351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022D7-0A31-3F46-8347-AC4C7D8B4F3B}"/>
              </a:ext>
            </a:extLst>
          </p:cNvPr>
          <p:cNvSpPr>
            <a:spLocks noGrp="1"/>
          </p:cNvSpPr>
          <p:nvPr>
            <p:ph type="title"/>
          </p:nvPr>
        </p:nvSpPr>
        <p:spPr>
          <a:xfrm>
            <a:off x="838200" y="93997"/>
            <a:ext cx="10515600" cy="1325563"/>
          </a:xfrm>
        </p:spPr>
        <p:txBody>
          <a:bodyPr/>
          <a:lstStyle/>
          <a:p>
            <a:r>
              <a:rPr lang="en-US" dirty="0"/>
              <a:t>What I Hope You Got</a:t>
            </a:r>
          </a:p>
        </p:txBody>
      </p:sp>
      <p:sp>
        <p:nvSpPr>
          <p:cNvPr id="3" name="Content Placeholder 2">
            <a:extLst>
              <a:ext uri="{FF2B5EF4-FFF2-40B4-BE49-F238E27FC236}">
                <a16:creationId xmlns:a16="http://schemas.microsoft.com/office/drawing/2014/main" id="{7242B6F7-4C14-4B35-3C26-6DD1AF50626E}"/>
              </a:ext>
            </a:extLst>
          </p:cNvPr>
          <p:cNvSpPr>
            <a:spLocks noGrp="1"/>
          </p:cNvSpPr>
          <p:nvPr>
            <p:ph idx="1"/>
          </p:nvPr>
        </p:nvSpPr>
        <p:spPr>
          <a:xfrm>
            <a:off x="838200" y="1408530"/>
            <a:ext cx="7648074" cy="970965"/>
          </a:xfrm>
        </p:spPr>
        <p:txBody>
          <a:bodyPr>
            <a:normAutofit lnSpcReduction="10000"/>
          </a:bodyPr>
          <a:lstStyle/>
          <a:p>
            <a:pPr marL="514350" indent="-514350">
              <a:buFont typeface="+mj-lt"/>
              <a:buAutoNum type="arabicPeriod"/>
            </a:pPr>
            <a:r>
              <a:rPr lang="en-US" dirty="0"/>
              <a:t>Seat allocation: 2 seats for XP, YQ, ZN,  1 for YB</a:t>
            </a:r>
          </a:p>
          <a:p>
            <a:pPr marL="514350" indent="-514350">
              <a:buFont typeface="+mj-lt"/>
              <a:buAutoNum type="arabicPeriod"/>
            </a:pPr>
            <a:r>
              <a:rPr lang="en-US" dirty="0"/>
              <a:t>Initial selection</a:t>
            </a:r>
          </a:p>
          <a:p>
            <a:pPr marL="514350"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3E277461-CC00-7406-95A5-09CA72141725}"/>
              </a:ext>
            </a:extLst>
          </p:cNvPr>
          <p:cNvSpPr>
            <a:spLocks noGrp="1"/>
          </p:cNvSpPr>
          <p:nvPr>
            <p:ph type="sldNum" sz="quarter" idx="12"/>
          </p:nvPr>
        </p:nvSpPr>
        <p:spPr/>
        <p:txBody>
          <a:bodyPr/>
          <a:lstStyle/>
          <a:p>
            <a:fld id="{9E969584-4773-A84E-8391-EEC4BE76D611}" type="slidenum">
              <a:rPr lang="en-US" smtClean="0"/>
              <a:t>24</a:t>
            </a:fld>
            <a:endParaRPr lang="en-US"/>
          </a:p>
        </p:txBody>
      </p:sp>
      <p:graphicFrame>
        <p:nvGraphicFramePr>
          <p:cNvPr id="5" name="Table 4">
            <a:extLst>
              <a:ext uri="{FF2B5EF4-FFF2-40B4-BE49-F238E27FC236}">
                <a16:creationId xmlns:a16="http://schemas.microsoft.com/office/drawing/2014/main" id="{F7B6BFD4-AA9B-9E5A-17FE-4484B76EAFA9}"/>
              </a:ext>
            </a:extLst>
          </p:cNvPr>
          <p:cNvGraphicFramePr>
            <a:graphicFrameLocks noGrp="1"/>
          </p:cNvGraphicFramePr>
          <p:nvPr>
            <p:extLst>
              <p:ext uri="{D42A27DB-BD31-4B8C-83A1-F6EECF244321}">
                <p14:modId xmlns:p14="http://schemas.microsoft.com/office/powerpoint/2010/main" val="3644981006"/>
              </p:ext>
            </p:extLst>
          </p:nvPr>
        </p:nvGraphicFramePr>
        <p:xfrm>
          <a:off x="1431759" y="2379495"/>
          <a:ext cx="3781925" cy="4400550"/>
        </p:xfrm>
        <a:graphic>
          <a:graphicData uri="http://schemas.openxmlformats.org/drawingml/2006/table">
            <a:tbl>
              <a:tblPr>
                <a:tableStyleId>{5C22544A-7EE6-4342-B048-85BDC9FD1C3A}</a:tableStyleId>
              </a:tblPr>
              <a:tblGrid>
                <a:gridCol w="464311">
                  <a:extLst>
                    <a:ext uri="{9D8B030D-6E8A-4147-A177-3AD203B41FA5}">
                      <a16:colId xmlns:a16="http://schemas.microsoft.com/office/drawing/2014/main" val="3595445163"/>
                    </a:ext>
                  </a:extLst>
                </a:gridCol>
                <a:gridCol w="800680">
                  <a:extLst>
                    <a:ext uri="{9D8B030D-6E8A-4147-A177-3AD203B41FA5}">
                      <a16:colId xmlns:a16="http://schemas.microsoft.com/office/drawing/2014/main" val="2653772929"/>
                    </a:ext>
                  </a:extLst>
                </a:gridCol>
                <a:gridCol w="560363">
                  <a:extLst>
                    <a:ext uri="{9D8B030D-6E8A-4147-A177-3AD203B41FA5}">
                      <a16:colId xmlns:a16="http://schemas.microsoft.com/office/drawing/2014/main" val="4121906116"/>
                    </a:ext>
                  </a:extLst>
                </a:gridCol>
                <a:gridCol w="1279174">
                  <a:extLst>
                    <a:ext uri="{9D8B030D-6E8A-4147-A177-3AD203B41FA5}">
                      <a16:colId xmlns:a16="http://schemas.microsoft.com/office/drawing/2014/main" val="2106321789"/>
                    </a:ext>
                  </a:extLst>
                </a:gridCol>
                <a:gridCol w="677397">
                  <a:extLst>
                    <a:ext uri="{9D8B030D-6E8A-4147-A177-3AD203B41FA5}">
                      <a16:colId xmlns:a16="http://schemas.microsoft.com/office/drawing/2014/main" val="2411132378"/>
                    </a:ext>
                  </a:extLst>
                </a:gridCol>
              </a:tblGrid>
              <a:tr h="190500">
                <a:tc>
                  <a:txBody>
                    <a:bodyPr/>
                    <a:lstStyle/>
                    <a:p>
                      <a:pPr algn="ctr" fontAlgn="b"/>
                      <a:r>
                        <a:rPr lang="en-US" sz="2000" u="none" strike="noStrike" dirty="0">
                          <a:effectLst/>
                        </a:rPr>
                        <a:t>ID</a:t>
                      </a:r>
                    </a:p>
                  </a:txBody>
                  <a:tcPr marL="9525" marR="9525" marT="9525" marB="0" anchor="b"/>
                </a:tc>
                <a:tc>
                  <a:txBody>
                    <a:bodyPr/>
                    <a:lstStyle/>
                    <a:p>
                      <a:pPr algn="ctr" fontAlgn="b"/>
                      <a:r>
                        <a:rPr lang="en-US" sz="2000" u="none" strike="noStrike" dirty="0" err="1">
                          <a:effectLst/>
                        </a:rPr>
                        <a:t>Genero</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Lista</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Partido</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Votos</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11247738"/>
                  </a:ext>
                </a:extLst>
              </a:tr>
              <a:tr h="190500">
                <a:tc>
                  <a:txBody>
                    <a:bodyPr/>
                    <a:lstStyle/>
                    <a:p>
                      <a:pPr algn="ctr" fontAlgn="b"/>
                      <a:r>
                        <a:rPr lang="en-US" sz="2000" u="none" strike="noStrike" dirty="0">
                          <a:effectLst/>
                        </a:rPr>
                        <a:t>299</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YQ</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CONVER</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a:effectLst/>
                        </a:rPr>
                        <a:t>43490</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1745692089"/>
                  </a:ext>
                </a:extLst>
              </a:tr>
              <a:tr h="190500">
                <a:tc>
                  <a:txBody>
                    <a:bodyPr/>
                    <a:lstStyle/>
                    <a:p>
                      <a:pPr algn="ctr" fontAlgn="b"/>
                      <a:r>
                        <a:rPr lang="en-US" sz="2000" u="none" strike="noStrike">
                          <a:effectLst/>
                        </a:rPr>
                        <a:t>280</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a:effectLst/>
                        </a:rPr>
                        <a:t>XP</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UDI</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a:effectLst/>
                        </a:rPr>
                        <a:t>21520</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2870519681"/>
                  </a:ext>
                </a:extLst>
              </a:tr>
              <a:tr h="190500">
                <a:tc>
                  <a:txBody>
                    <a:bodyPr/>
                    <a:lstStyle/>
                    <a:p>
                      <a:pPr algn="ctr" fontAlgn="b"/>
                      <a:r>
                        <a:rPr lang="en-US" sz="2000" u="none" strike="noStrike">
                          <a:effectLst/>
                        </a:rPr>
                        <a:t>328</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a:effectLst/>
                        </a:rPr>
                        <a:t>M</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ZN</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IND328</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18949</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410031988"/>
                  </a:ext>
                </a:extLst>
              </a:tr>
              <a:tr h="190500">
                <a:tc>
                  <a:txBody>
                    <a:bodyPr/>
                    <a:lstStyle/>
                    <a:p>
                      <a:pPr algn="ctr" fontAlgn="b"/>
                      <a:r>
                        <a:rPr lang="en-US" sz="2000" u="none" strike="noStrike">
                          <a:effectLst/>
                        </a:rPr>
                        <a:t>288</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YB</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PL</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17783</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2374194122"/>
                  </a:ext>
                </a:extLst>
              </a:tr>
              <a:tr h="190500">
                <a:tc>
                  <a:txBody>
                    <a:bodyPr/>
                    <a:lstStyle/>
                    <a:p>
                      <a:pPr algn="ctr" fontAlgn="b"/>
                      <a:r>
                        <a:rPr lang="en-US" sz="2000" u="none" strike="noStrike">
                          <a:effectLst/>
                        </a:rPr>
                        <a:t>330</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a:effectLst/>
                        </a:rPr>
                        <a:t>M</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a:effectLst/>
                        </a:rPr>
                        <a:t>ZN</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a:effectLst/>
                        </a:rPr>
                        <a:t>IND330</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15073</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474855477"/>
                  </a:ext>
                </a:extLst>
              </a:tr>
              <a:tr h="190500">
                <a:tc>
                  <a:txBody>
                    <a:bodyPr/>
                    <a:lstStyle/>
                    <a:p>
                      <a:pPr algn="ctr" fontAlgn="b"/>
                      <a:r>
                        <a:rPr lang="en-US" sz="2000" u="none" strike="noStrike">
                          <a:effectLst/>
                        </a:rPr>
                        <a:t>276</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a:effectLst/>
                        </a:rPr>
                        <a:t>H</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a:effectLst/>
                        </a:rPr>
                        <a:t>XP</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a:effectLst/>
                        </a:rPr>
                        <a:t>RN</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13774</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2545852958"/>
                  </a:ext>
                </a:extLst>
              </a:tr>
              <a:tr h="190500">
                <a:tc>
                  <a:txBody>
                    <a:bodyPr/>
                    <a:lstStyle/>
                    <a:p>
                      <a:pPr algn="ctr" fontAlgn="b"/>
                      <a:r>
                        <a:rPr lang="en-US" sz="2000" u="none" strike="noStrike">
                          <a:effectLst/>
                        </a:rPr>
                        <a:t>331</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H</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ZN</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IND331</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12611</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44573614"/>
                  </a:ext>
                </a:extLst>
              </a:tr>
              <a:tr h="190500">
                <a:tc>
                  <a:txBody>
                    <a:bodyPr/>
                    <a:lstStyle/>
                    <a:p>
                      <a:pPr algn="ctr" fontAlgn="b"/>
                      <a:r>
                        <a:rPr lang="en-US" sz="2000" u="none" strike="noStrike" dirty="0">
                          <a:effectLst/>
                        </a:rPr>
                        <a:t>301</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YQ</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PCCH</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12185</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894809351"/>
                  </a:ext>
                </a:extLst>
              </a:tr>
              <a:tr h="190500">
                <a:tc>
                  <a:txBody>
                    <a:bodyPr/>
                    <a:lstStyle/>
                    <a:p>
                      <a:pPr algn="ctr" fontAlgn="b"/>
                      <a:r>
                        <a:rPr lang="en-US" sz="2000" u="none" strike="noStrike">
                          <a:effectLst/>
                        </a:rPr>
                        <a:t>278</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H</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XP</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UDI</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12079</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7319897"/>
                  </a:ext>
                </a:extLst>
              </a:tr>
              <a:tr h="190500">
                <a:tc>
                  <a:txBody>
                    <a:bodyPr/>
                    <a:lstStyle/>
                    <a:p>
                      <a:pPr algn="ctr" fontAlgn="b"/>
                      <a:r>
                        <a:rPr lang="en-US" sz="2000" u="none" strike="noStrike">
                          <a:effectLst/>
                        </a:rPr>
                        <a:t>303</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H</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YQ</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RD</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9760</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07068098"/>
                  </a:ext>
                </a:extLst>
              </a:tr>
              <a:tr h="190500">
                <a:tc>
                  <a:txBody>
                    <a:bodyPr/>
                    <a:lstStyle/>
                    <a:p>
                      <a:pPr algn="ctr" fontAlgn="b"/>
                      <a:r>
                        <a:rPr lang="en-US" sz="2000" u="none" strike="noStrike" dirty="0">
                          <a:effectLst/>
                        </a:rPr>
                        <a:t>329</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ZN</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IND329</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9074</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27858825"/>
                  </a:ext>
                </a:extLst>
              </a:tr>
              <a:tr h="190500">
                <a:tc>
                  <a:txBody>
                    <a:bodyPr/>
                    <a:lstStyle/>
                    <a:p>
                      <a:pPr algn="ctr" fontAlgn="b"/>
                      <a:r>
                        <a:rPr lang="en-US" sz="2000" u="none" strike="noStrike" dirty="0">
                          <a:effectLst/>
                        </a:rPr>
                        <a:t>279</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M</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XP</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UDI</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7813</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34891877"/>
                  </a:ext>
                </a:extLst>
              </a:tr>
              <a:tr h="190500">
                <a:tc>
                  <a:txBody>
                    <a:bodyPr/>
                    <a:lstStyle/>
                    <a:p>
                      <a:pPr algn="ctr" fontAlgn="b"/>
                      <a:r>
                        <a:rPr lang="en-US" sz="2000" u="none" strike="noStrike">
                          <a:effectLst/>
                        </a:rPr>
                        <a:t>298</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M</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YQ</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COMUNES</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6649</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08545598"/>
                  </a:ext>
                </a:extLst>
              </a:tr>
            </a:tbl>
          </a:graphicData>
        </a:graphic>
      </p:graphicFrame>
      <p:graphicFrame>
        <p:nvGraphicFramePr>
          <p:cNvPr id="6" name="Table 5">
            <a:extLst>
              <a:ext uri="{FF2B5EF4-FFF2-40B4-BE49-F238E27FC236}">
                <a16:creationId xmlns:a16="http://schemas.microsoft.com/office/drawing/2014/main" id="{11A7839D-C874-4717-D45D-1C56FE522141}"/>
              </a:ext>
            </a:extLst>
          </p:cNvPr>
          <p:cNvGraphicFramePr>
            <a:graphicFrameLocks noGrp="1"/>
          </p:cNvGraphicFramePr>
          <p:nvPr>
            <p:extLst>
              <p:ext uri="{D42A27DB-BD31-4B8C-83A1-F6EECF244321}">
                <p14:modId xmlns:p14="http://schemas.microsoft.com/office/powerpoint/2010/main" val="4099256431"/>
              </p:ext>
            </p:extLst>
          </p:nvPr>
        </p:nvGraphicFramePr>
        <p:xfrm>
          <a:off x="6400802" y="2416843"/>
          <a:ext cx="3781925" cy="4400550"/>
        </p:xfrm>
        <a:graphic>
          <a:graphicData uri="http://schemas.openxmlformats.org/drawingml/2006/table">
            <a:tbl>
              <a:tblPr>
                <a:tableStyleId>{5C22544A-7EE6-4342-B048-85BDC9FD1C3A}</a:tableStyleId>
              </a:tblPr>
              <a:tblGrid>
                <a:gridCol w="464311">
                  <a:extLst>
                    <a:ext uri="{9D8B030D-6E8A-4147-A177-3AD203B41FA5}">
                      <a16:colId xmlns:a16="http://schemas.microsoft.com/office/drawing/2014/main" val="3595445163"/>
                    </a:ext>
                  </a:extLst>
                </a:gridCol>
                <a:gridCol w="800680">
                  <a:extLst>
                    <a:ext uri="{9D8B030D-6E8A-4147-A177-3AD203B41FA5}">
                      <a16:colId xmlns:a16="http://schemas.microsoft.com/office/drawing/2014/main" val="2653772929"/>
                    </a:ext>
                  </a:extLst>
                </a:gridCol>
                <a:gridCol w="560363">
                  <a:extLst>
                    <a:ext uri="{9D8B030D-6E8A-4147-A177-3AD203B41FA5}">
                      <a16:colId xmlns:a16="http://schemas.microsoft.com/office/drawing/2014/main" val="4121906116"/>
                    </a:ext>
                  </a:extLst>
                </a:gridCol>
                <a:gridCol w="1279174">
                  <a:extLst>
                    <a:ext uri="{9D8B030D-6E8A-4147-A177-3AD203B41FA5}">
                      <a16:colId xmlns:a16="http://schemas.microsoft.com/office/drawing/2014/main" val="2106321789"/>
                    </a:ext>
                  </a:extLst>
                </a:gridCol>
                <a:gridCol w="677397">
                  <a:extLst>
                    <a:ext uri="{9D8B030D-6E8A-4147-A177-3AD203B41FA5}">
                      <a16:colId xmlns:a16="http://schemas.microsoft.com/office/drawing/2014/main" val="2411132378"/>
                    </a:ext>
                  </a:extLst>
                </a:gridCol>
              </a:tblGrid>
              <a:tr h="190500">
                <a:tc>
                  <a:txBody>
                    <a:bodyPr/>
                    <a:lstStyle/>
                    <a:p>
                      <a:pPr algn="ctr" fontAlgn="b"/>
                      <a:r>
                        <a:rPr lang="en-US" sz="2000" u="none" strike="noStrike" dirty="0">
                          <a:effectLst/>
                        </a:rPr>
                        <a:t>ID</a:t>
                      </a:r>
                    </a:p>
                  </a:txBody>
                  <a:tcPr marL="9525" marR="9525" marT="9525" marB="0" anchor="b"/>
                </a:tc>
                <a:tc>
                  <a:txBody>
                    <a:bodyPr/>
                    <a:lstStyle/>
                    <a:p>
                      <a:pPr algn="ctr" fontAlgn="b"/>
                      <a:r>
                        <a:rPr lang="en-US" sz="2000" u="none" strike="noStrike" dirty="0" err="1">
                          <a:effectLst/>
                        </a:rPr>
                        <a:t>Genero</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Lista</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Partido</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Votos</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11247738"/>
                  </a:ext>
                </a:extLst>
              </a:tr>
              <a:tr h="190500">
                <a:tc>
                  <a:txBody>
                    <a:bodyPr/>
                    <a:lstStyle/>
                    <a:p>
                      <a:pPr algn="ctr" fontAlgn="b"/>
                      <a:r>
                        <a:rPr lang="en-US" sz="2000" u="none" strike="noStrike" dirty="0">
                          <a:effectLst/>
                        </a:rPr>
                        <a:t>299</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YQ</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CONVER</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a:effectLst/>
                        </a:rPr>
                        <a:t>43490</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1745692089"/>
                  </a:ext>
                </a:extLst>
              </a:tr>
              <a:tr h="190500">
                <a:tc>
                  <a:txBody>
                    <a:bodyPr/>
                    <a:lstStyle/>
                    <a:p>
                      <a:pPr algn="ctr" fontAlgn="b"/>
                      <a:r>
                        <a:rPr lang="en-US" sz="2000" u="none" strike="noStrike">
                          <a:effectLst/>
                        </a:rPr>
                        <a:t>280</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a:effectLst/>
                        </a:rPr>
                        <a:t>XP</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UDI</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a:effectLst/>
                        </a:rPr>
                        <a:t>21520</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2870519681"/>
                  </a:ext>
                </a:extLst>
              </a:tr>
              <a:tr h="190500">
                <a:tc>
                  <a:txBody>
                    <a:bodyPr/>
                    <a:lstStyle/>
                    <a:p>
                      <a:pPr algn="ctr" fontAlgn="b"/>
                      <a:r>
                        <a:rPr lang="en-US" sz="2000" u="none" strike="noStrike">
                          <a:effectLst/>
                        </a:rPr>
                        <a:t>328</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a:effectLst/>
                        </a:rPr>
                        <a:t>M</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ZN</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IND328</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18949</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410031988"/>
                  </a:ext>
                </a:extLst>
              </a:tr>
              <a:tr h="190500">
                <a:tc>
                  <a:txBody>
                    <a:bodyPr/>
                    <a:lstStyle/>
                    <a:p>
                      <a:pPr algn="ctr" fontAlgn="b"/>
                      <a:r>
                        <a:rPr lang="en-US" sz="2000" u="none" strike="noStrike">
                          <a:effectLst/>
                        </a:rPr>
                        <a:t>288</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YB</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PL</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17783</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2374194122"/>
                  </a:ext>
                </a:extLst>
              </a:tr>
              <a:tr h="190500">
                <a:tc>
                  <a:txBody>
                    <a:bodyPr/>
                    <a:lstStyle/>
                    <a:p>
                      <a:pPr algn="ctr" fontAlgn="b"/>
                      <a:r>
                        <a:rPr lang="en-US" sz="2000" u="none" strike="noStrike">
                          <a:effectLst/>
                        </a:rPr>
                        <a:t>330</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a:effectLst/>
                        </a:rPr>
                        <a:t>M</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a:effectLst/>
                        </a:rPr>
                        <a:t>ZN</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a:effectLst/>
                        </a:rPr>
                        <a:t>IND330</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15073</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474855477"/>
                  </a:ext>
                </a:extLst>
              </a:tr>
              <a:tr h="190500">
                <a:tc>
                  <a:txBody>
                    <a:bodyPr/>
                    <a:lstStyle/>
                    <a:p>
                      <a:pPr algn="ctr" fontAlgn="b"/>
                      <a:r>
                        <a:rPr lang="en-US" sz="2000" u="none" strike="noStrike">
                          <a:effectLst/>
                        </a:rPr>
                        <a:t>276</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a:effectLst/>
                        </a:rPr>
                        <a:t>H</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a:effectLst/>
                        </a:rPr>
                        <a:t>XP</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a:effectLst/>
                        </a:rPr>
                        <a:t>RN</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13774</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2545852958"/>
                  </a:ext>
                </a:extLst>
              </a:tr>
              <a:tr h="190500">
                <a:tc>
                  <a:txBody>
                    <a:bodyPr/>
                    <a:lstStyle/>
                    <a:p>
                      <a:pPr algn="ctr" fontAlgn="b"/>
                      <a:r>
                        <a:rPr lang="en-US" sz="2000" u="none" strike="noStrike">
                          <a:effectLst/>
                        </a:rPr>
                        <a:t>331</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H</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ZN</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IND331</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12611</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44573614"/>
                  </a:ext>
                </a:extLst>
              </a:tr>
              <a:tr h="190500">
                <a:tc>
                  <a:txBody>
                    <a:bodyPr/>
                    <a:lstStyle/>
                    <a:p>
                      <a:pPr algn="ctr" fontAlgn="b"/>
                      <a:r>
                        <a:rPr lang="en-US" sz="2000" u="none" strike="noStrike">
                          <a:effectLst/>
                        </a:rPr>
                        <a:t>301</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YQ</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PCCH</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12185</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94809351"/>
                  </a:ext>
                </a:extLst>
              </a:tr>
              <a:tr h="190500">
                <a:tc>
                  <a:txBody>
                    <a:bodyPr/>
                    <a:lstStyle/>
                    <a:p>
                      <a:pPr algn="ctr" fontAlgn="b"/>
                      <a:r>
                        <a:rPr lang="en-US" sz="2000" u="none" strike="noStrike">
                          <a:effectLst/>
                        </a:rPr>
                        <a:t>278</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H</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XP</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UDI</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12079</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7319897"/>
                  </a:ext>
                </a:extLst>
              </a:tr>
              <a:tr h="190500">
                <a:tc>
                  <a:txBody>
                    <a:bodyPr/>
                    <a:lstStyle/>
                    <a:p>
                      <a:pPr algn="ctr" fontAlgn="b"/>
                      <a:r>
                        <a:rPr lang="en-US" sz="2000" u="none" strike="noStrike">
                          <a:effectLst/>
                        </a:rPr>
                        <a:t>303</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H</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YQ</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RD</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9760</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07068098"/>
                  </a:ext>
                </a:extLst>
              </a:tr>
              <a:tr h="190500">
                <a:tc>
                  <a:txBody>
                    <a:bodyPr/>
                    <a:lstStyle/>
                    <a:p>
                      <a:pPr algn="ctr" fontAlgn="b"/>
                      <a:r>
                        <a:rPr lang="en-US" sz="2000" u="none" strike="noStrike" dirty="0">
                          <a:effectLst/>
                        </a:rPr>
                        <a:t>329</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ZN</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IND329</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9074</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27858825"/>
                  </a:ext>
                </a:extLst>
              </a:tr>
              <a:tr h="190500">
                <a:tc>
                  <a:txBody>
                    <a:bodyPr/>
                    <a:lstStyle/>
                    <a:p>
                      <a:pPr algn="ctr" fontAlgn="b"/>
                      <a:r>
                        <a:rPr lang="en-US" sz="2000" u="none" strike="noStrike" dirty="0">
                          <a:effectLst/>
                        </a:rPr>
                        <a:t>279</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M</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XP</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UDI</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7813</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34891877"/>
                  </a:ext>
                </a:extLst>
              </a:tr>
              <a:tr h="190500">
                <a:tc>
                  <a:txBody>
                    <a:bodyPr/>
                    <a:lstStyle/>
                    <a:p>
                      <a:pPr algn="ctr" fontAlgn="b"/>
                      <a:r>
                        <a:rPr lang="en-US" sz="2000" u="none" strike="noStrike" dirty="0">
                          <a:effectLst/>
                        </a:rPr>
                        <a:t>298</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M</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YQ</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COMUNES</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tc>
                  <a:txBody>
                    <a:bodyPr/>
                    <a:lstStyle/>
                    <a:p>
                      <a:pPr algn="ctr" fontAlgn="b"/>
                      <a:r>
                        <a:rPr lang="en-US" sz="2000" u="none" strike="noStrike" dirty="0">
                          <a:effectLst/>
                        </a:rPr>
                        <a:t>6649</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60000"/>
                        <a:lumOff val="40000"/>
                      </a:schemeClr>
                    </a:solidFill>
                  </a:tcPr>
                </a:tc>
                <a:extLst>
                  <a:ext uri="{0D108BD9-81ED-4DB2-BD59-A6C34878D82A}">
                    <a16:rowId xmlns:a16="http://schemas.microsoft.com/office/drawing/2014/main" val="3908545598"/>
                  </a:ext>
                </a:extLst>
              </a:tr>
            </a:tbl>
          </a:graphicData>
        </a:graphic>
      </p:graphicFrame>
      <p:sp>
        <p:nvSpPr>
          <p:cNvPr id="7" name="Content Placeholder 2">
            <a:extLst>
              <a:ext uri="{FF2B5EF4-FFF2-40B4-BE49-F238E27FC236}">
                <a16:creationId xmlns:a16="http://schemas.microsoft.com/office/drawing/2014/main" id="{5896B747-9692-2A8E-86D4-0778DAA93892}"/>
              </a:ext>
            </a:extLst>
          </p:cNvPr>
          <p:cNvSpPr txBox="1">
            <a:spLocks/>
          </p:cNvSpPr>
          <p:nvPr/>
        </p:nvSpPr>
        <p:spPr>
          <a:xfrm>
            <a:off x="5775160" y="1846929"/>
            <a:ext cx="4624137" cy="7010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startAt="3"/>
            </a:pPr>
            <a:r>
              <a:rPr lang="en-US" dirty="0"/>
              <a:t>Gender parity correction</a:t>
            </a:r>
          </a:p>
        </p:txBody>
      </p:sp>
      <p:sp>
        <p:nvSpPr>
          <p:cNvPr id="9" name="TextBox 8">
            <a:extLst>
              <a:ext uri="{FF2B5EF4-FFF2-40B4-BE49-F238E27FC236}">
                <a16:creationId xmlns:a16="http://schemas.microsoft.com/office/drawing/2014/main" id="{737240D0-44F5-255A-D8C9-14E0B61F89B3}"/>
              </a:ext>
            </a:extLst>
          </p:cNvPr>
          <p:cNvSpPr txBox="1"/>
          <p:nvPr/>
        </p:nvSpPr>
        <p:spPr>
          <a:xfrm>
            <a:off x="6400802" y="82802"/>
            <a:ext cx="5342019" cy="1200329"/>
          </a:xfrm>
          <a:prstGeom prst="rect">
            <a:avLst/>
          </a:prstGeom>
          <a:noFill/>
        </p:spPr>
        <p:txBody>
          <a:bodyPr wrap="square">
            <a:spAutoFit/>
          </a:bodyPr>
          <a:lstStyle/>
          <a:p>
            <a:r>
              <a:rPr lang="en-US" sz="3600" dirty="0"/>
              <a:t>(Outcome of Simplified Chilean Algorithm)</a:t>
            </a:r>
          </a:p>
        </p:txBody>
      </p:sp>
    </p:spTree>
    <p:extLst>
      <p:ext uri="{BB962C8B-B14F-4D97-AF65-F5344CB8AC3E}">
        <p14:creationId xmlns:p14="http://schemas.microsoft.com/office/powerpoint/2010/main" val="34306628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FF716-817B-CC96-E38F-6DC950983991}"/>
              </a:ext>
            </a:extLst>
          </p:cNvPr>
          <p:cNvSpPr>
            <a:spLocks noGrp="1"/>
          </p:cNvSpPr>
          <p:nvPr>
            <p:ph type="title"/>
          </p:nvPr>
        </p:nvSpPr>
        <p:spPr/>
        <p:txBody>
          <a:bodyPr/>
          <a:lstStyle/>
          <a:p>
            <a:r>
              <a:rPr lang="en-US" dirty="0"/>
              <a:t>A New Twist: Incorporating Political Parties</a:t>
            </a:r>
          </a:p>
        </p:txBody>
      </p:sp>
      <p:sp>
        <p:nvSpPr>
          <p:cNvPr id="3" name="Content Placeholder 2">
            <a:extLst>
              <a:ext uri="{FF2B5EF4-FFF2-40B4-BE49-F238E27FC236}">
                <a16:creationId xmlns:a16="http://schemas.microsoft.com/office/drawing/2014/main" id="{D001DBEF-96BF-28C8-48B1-530B290C5565}"/>
              </a:ext>
            </a:extLst>
          </p:cNvPr>
          <p:cNvSpPr>
            <a:spLocks noGrp="1"/>
          </p:cNvSpPr>
          <p:nvPr>
            <p:ph idx="1"/>
          </p:nvPr>
        </p:nvSpPr>
        <p:spPr>
          <a:xfrm>
            <a:off x="838200" y="1825625"/>
            <a:ext cx="10515600" cy="1325563"/>
          </a:xfrm>
        </p:spPr>
        <p:txBody>
          <a:bodyPr>
            <a:normAutofit fontScale="92500" lnSpcReduction="10000"/>
          </a:bodyPr>
          <a:lstStyle/>
          <a:p>
            <a:pPr marL="0" indent="0">
              <a:buNone/>
            </a:pPr>
            <a:r>
              <a:rPr lang="en-US" dirty="0"/>
              <a:t>The actual Chilean method runs Jefferson/</a:t>
            </a:r>
            <a:r>
              <a:rPr lang="en-US" dirty="0" err="1"/>
              <a:t>D’Hondt</a:t>
            </a:r>
            <a:r>
              <a:rPr lang="en-US" dirty="0"/>
              <a:t> at TWO stages: </a:t>
            </a:r>
          </a:p>
          <a:p>
            <a:r>
              <a:rPr lang="en-US" dirty="0"/>
              <a:t>First to determine allocation of seats to lists, </a:t>
            </a:r>
          </a:p>
          <a:p>
            <a:r>
              <a:rPr lang="en-US" dirty="0"/>
              <a:t>Next within each list to determine allocation of seats to parties.</a:t>
            </a:r>
          </a:p>
        </p:txBody>
      </p:sp>
      <p:sp>
        <p:nvSpPr>
          <p:cNvPr id="4" name="Slide Number Placeholder 3">
            <a:extLst>
              <a:ext uri="{FF2B5EF4-FFF2-40B4-BE49-F238E27FC236}">
                <a16:creationId xmlns:a16="http://schemas.microsoft.com/office/drawing/2014/main" id="{42F3ED96-734D-5350-36E0-0FE35D10BC1B}"/>
              </a:ext>
            </a:extLst>
          </p:cNvPr>
          <p:cNvSpPr>
            <a:spLocks noGrp="1"/>
          </p:cNvSpPr>
          <p:nvPr>
            <p:ph type="sldNum" sz="quarter" idx="12"/>
          </p:nvPr>
        </p:nvSpPr>
        <p:spPr/>
        <p:txBody>
          <a:bodyPr/>
          <a:lstStyle/>
          <a:p>
            <a:fld id="{9E969584-4773-A84E-8391-EEC4BE76D611}" type="slidenum">
              <a:rPr lang="en-US" smtClean="0"/>
              <a:t>25</a:t>
            </a:fld>
            <a:endParaRPr lang="en-US"/>
          </a:p>
        </p:txBody>
      </p:sp>
      <p:graphicFrame>
        <p:nvGraphicFramePr>
          <p:cNvPr id="5" name="Table 4">
            <a:extLst>
              <a:ext uri="{FF2B5EF4-FFF2-40B4-BE49-F238E27FC236}">
                <a16:creationId xmlns:a16="http://schemas.microsoft.com/office/drawing/2014/main" id="{6C4820DC-2F92-E245-4D17-BA30EF3F3A4B}"/>
              </a:ext>
            </a:extLst>
          </p:cNvPr>
          <p:cNvGraphicFramePr>
            <a:graphicFrameLocks noGrp="1"/>
          </p:cNvGraphicFramePr>
          <p:nvPr/>
        </p:nvGraphicFramePr>
        <p:xfrm>
          <a:off x="838201" y="3429000"/>
          <a:ext cx="3862137" cy="2748915"/>
        </p:xfrm>
        <a:graphic>
          <a:graphicData uri="http://schemas.openxmlformats.org/drawingml/2006/table">
            <a:tbl>
              <a:tblPr>
                <a:tableStyleId>{5C22544A-7EE6-4342-B048-85BDC9FD1C3A}</a:tableStyleId>
              </a:tblPr>
              <a:tblGrid>
                <a:gridCol w="1287379">
                  <a:extLst>
                    <a:ext uri="{9D8B030D-6E8A-4147-A177-3AD203B41FA5}">
                      <a16:colId xmlns:a16="http://schemas.microsoft.com/office/drawing/2014/main" val="574917217"/>
                    </a:ext>
                  </a:extLst>
                </a:gridCol>
                <a:gridCol w="1548062">
                  <a:extLst>
                    <a:ext uri="{9D8B030D-6E8A-4147-A177-3AD203B41FA5}">
                      <a16:colId xmlns:a16="http://schemas.microsoft.com/office/drawing/2014/main" val="729760477"/>
                    </a:ext>
                  </a:extLst>
                </a:gridCol>
                <a:gridCol w="1026696">
                  <a:extLst>
                    <a:ext uri="{9D8B030D-6E8A-4147-A177-3AD203B41FA5}">
                      <a16:colId xmlns:a16="http://schemas.microsoft.com/office/drawing/2014/main" val="2934021966"/>
                    </a:ext>
                  </a:extLst>
                </a:gridCol>
              </a:tblGrid>
              <a:tr h="190500">
                <a:tc>
                  <a:txBody>
                    <a:bodyPr/>
                    <a:lstStyle/>
                    <a:p>
                      <a:pPr algn="l" fontAlgn="b"/>
                      <a:r>
                        <a:rPr lang="en-US" sz="2200" u="none" strike="noStrike" dirty="0">
                          <a:effectLst/>
                        </a:rPr>
                        <a:t>Partido</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err="1">
                          <a:effectLst/>
                        </a:rPr>
                        <a:t>Numero</a:t>
                      </a:r>
                      <a:r>
                        <a:rPr lang="en-US" sz="2200" u="none" strike="noStrike" dirty="0">
                          <a:effectLst/>
                        </a:rPr>
                        <a:t> de </a:t>
                      </a:r>
                      <a:r>
                        <a:rPr lang="en-US" sz="2200" u="none" strike="noStrike" dirty="0" err="1">
                          <a:effectLst/>
                        </a:rPr>
                        <a:t>Candidatos</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200" u="none" strike="noStrike">
                          <a:effectLst/>
                        </a:rPr>
                        <a:t>Votos</a:t>
                      </a:r>
                      <a:endParaRPr lang="en-US" sz="2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97983318"/>
                  </a:ext>
                </a:extLst>
              </a:tr>
              <a:tr h="190500">
                <a:tc>
                  <a:txBody>
                    <a:bodyPr/>
                    <a:lstStyle/>
                    <a:p>
                      <a:pPr algn="l" fontAlgn="b"/>
                      <a:r>
                        <a:rPr lang="en-US" sz="2200" u="none" strike="noStrike" dirty="0">
                          <a:effectLst/>
                        </a:rPr>
                        <a:t>CONVER</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1</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200" u="none" strike="noStrike">
                          <a:effectLst/>
                        </a:rPr>
                        <a:t>43490</a:t>
                      </a:r>
                      <a:endParaRPr lang="en-US" sz="2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17338486"/>
                  </a:ext>
                </a:extLst>
              </a:tr>
              <a:tr h="190500">
                <a:tc>
                  <a:txBody>
                    <a:bodyPr/>
                    <a:lstStyle/>
                    <a:p>
                      <a:pPr algn="l" fontAlgn="b"/>
                      <a:r>
                        <a:rPr lang="en-US" sz="2200" u="none" strike="noStrike">
                          <a:effectLst/>
                        </a:rPr>
                        <a:t>RD</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2</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200" u="none" strike="noStrike">
                          <a:effectLst/>
                        </a:rPr>
                        <a:t>12356</a:t>
                      </a:r>
                      <a:endParaRPr lang="en-US" sz="2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44260475"/>
                  </a:ext>
                </a:extLst>
              </a:tr>
              <a:tr h="190500">
                <a:tc>
                  <a:txBody>
                    <a:bodyPr/>
                    <a:lstStyle/>
                    <a:p>
                      <a:pPr algn="l" fontAlgn="b"/>
                      <a:r>
                        <a:rPr lang="en-US" sz="2200" u="none" strike="noStrike">
                          <a:effectLst/>
                        </a:rPr>
                        <a:t>PCCH</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1</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200" u="none" strike="noStrike">
                          <a:effectLst/>
                        </a:rPr>
                        <a:t>12185</a:t>
                      </a:r>
                      <a:endParaRPr lang="en-US" sz="2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44866183"/>
                  </a:ext>
                </a:extLst>
              </a:tr>
              <a:tr h="190500">
                <a:tc>
                  <a:txBody>
                    <a:bodyPr/>
                    <a:lstStyle/>
                    <a:p>
                      <a:pPr algn="l" fontAlgn="b"/>
                      <a:r>
                        <a:rPr lang="en-US" sz="2200" u="none" strike="noStrike">
                          <a:effectLst/>
                        </a:rPr>
                        <a:t>COMUNES</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1</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200" u="none" strike="noStrike">
                          <a:effectLst/>
                        </a:rPr>
                        <a:t>6649</a:t>
                      </a:r>
                      <a:endParaRPr lang="en-US" sz="2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69406171"/>
                  </a:ext>
                </a:extLst>
              </a:tr>
              <a:tr h="190500">
                <a:tc>
                  <a:txBody>
                    <a:bodyPr/>
                    <a:lstStyle/>
                    <a:p>
                      <a:pPr algn="l" fontAlgn="b"/>
                      <a:r>
                        <a:rPr lang="en-US" sz="2200" u="none" strike="noStrike">
                          <a:effectLst/>
                        </a:rPr>
                        <a:t>FREVS</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a:effectLst/>
                        </a:rPr>
                        <a:t>2</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200" u="none" strike="noStrike">
                          <a:effectLst/>
                        </a:rPr>
                        <a:t>2414</a:t>
                      </a:r>
                      <a:endParaRPr lang="en-US" sz="2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58878166"/>
                  </a:ext>
                </a:extLst>
              </a:tr>
              <a:tr h="190500">
                <a:tc>
                  <a:txBody>
                    <a:bodyPr/>
                    <a:lstStyle/>
                    <a:p>
                      <a:pPr algn="l" fontAlgn="b"/>
                      <a:r>
                        <a:rPr lang="en-US" sz="2200" u="none" strike="noStrike">
                          <a:effectLst/>
                        </a:rPr>
                        <a:t>IGUALDAD</a:t>
                      </a:r>
                      <a:endParaRPr lang="en-US" sz="2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200" u="none" strike="noStrike" dirty="0">
                          <a:effectLst/>
                        </a:rPr>
                        <a:t>1</a:t>
                      </a:r>
                      <a:endParaRPr lang="en-US" sz="2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200" u="none" strike="noStrike" dirty="0">
                          <a:effectLst/>
                        </a:rPr>
                        <a:t>2211</a:t>
                      </a:r>
                      <a:endParaRPr lang="en-US" sz="2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18342221"/>
                  </a:ext>
                </a:extLst>
              </a:tr>
            </a:tbl>
          </a:graphicData>
        </a:graphic>
      </p:graphicFrame>
      <p:sp>
        <p:nvSpPr>
          <p:cNvPr id="6" name="TextBox 5">
            <a:extLst>
              <a:ext uri="{FF2B5EF4-FFF2-40B4-BE49-F238E27FC236}">
                <a16:creationId xmlns:a16="http://schemas.microsoft.com/office/drawing/2014/main" id="{7574212B-888F-F845-3AD4-2A16E140440E}"/>
              </a:ext>
            </a:extLst>
          </p:cNvPr>
          <p:cNvSpPr txBox="1"/>
          <p:nvPr/>
        </p:nvSpPr>
        <p:spPr>
          <a:xfrm>
            <a:off x="4908884" y="3429000"/>
            <a:ext cx="7074569" cy="3108543"/>
          </a:xfrm>
          <a:prstGeom prst="rect">
            <a:avLst/>
          </a:prstGeom>
          <a:noFill/>
        </p:spPr>
        <p:txBody>
          <a:bodyPr wrap="square" rtlCol="0">
            <a:spAutoFit/>
          </a:bodyPr>
          <a:lstStyle/>
          <a:p>
            <a:r>
              <a:rPr lang="en-US" sz="2800" dirty="0"/>
              <a:t>List YQ won 2 seats.</a:t>
            </a:r>
          </a:p>
          <a:p>
            <a:r>
              <a:rPr lang="en-US" sz="2800" dirty="0"/>
              <a:t>Jefferson/</a:t>
            </a:r>
            <a:r>
              <a:rPr lang="en-US" sz="2800" dirty="0" err="1"/>
              <a:t>D’Hondt</a:t>
            </a:r>
            <a:r>
              <a:rPr lang="en-US" sz="2800" dirty="0"/>
              <a:t> would give both to CONVER,</a:t>
            </a:r>
          </a:p>
          <a:p>
            <a:r>
              <a:rPr lang="en-US" sz="2800" dirty="0"/>
              <a:t>but they only had one candidate.</a:t>
            </a:r>
          </a:p>
          <a:p>
            <a:r>
              <a:rPr lang="en-US" sz="2800" b="1" dirty="0"/>
              <a:t>Note:</a:t>
            </a:r>
            <a:r>
              <a:rPr lang="en-US" sz="2800" dirty="0">
                <a:solidFill>
                  <a:schemeClr val="accent2"/>
                </a:solidFill>
              </a:rPr>
              <a:t> </a:t>
            </a:r>
            <a:r>
              <a:rPr lang="en-US" sz="2800" dirty="0"/>
              <a:t>a second candidate from CONVER could have “won” with no votes!</a:t>
            </a:r>
          </a:p>
          <a:p>
            <a:r>
              <a:rPr lang="en-US" sz="2800" dirty="0"/>
              <a:t>Instead, next seat goes to RD.</a:t>
            </a:r>
          </a:p>
          <a:p>
            <a:r>
              <a:rPr lang="en-US" sz="2800" dirty="0"/>
              <a:t>When swapped, this seat stays within RD.</a:t>
            </a:r>
          </a:p>
        </p:txBody>
      </p:sp>
    </p:spTree>
    <p:extLst>
      <p:ext uri="{BB962C8B-B14F-4D97-AF65-F5344CB8AC3E}">
        <p14:creationId xmlns:p14="http://schemas.microsoft.com/office/powerpoint/2010/main" val="21330715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2283D-17D8-CBE2-7783-E0848B392D24}"/>
              </a:ext>
            </a:extLst>
          </p:cNvPr>
          <p:cNvSpPr>
            <a:spLocks noGrp="1"/>
          </p:cNvSpPr>
          <p:nvPr>
            <p:ph type="title"/>
          </p:nvPr>
        </p:nvSpPr>
        <p:spPr/>
        <p:txBody>
          <a:bodyPr/>
          <a:lstStyle/>
          <a:p>
            <a:r>
              <a:rPr lang="en-US" dirty="0"/>
              <a:t>The Actual Chilean Algorithm</a:t>
            </a:r>
          </a:p>
        </p:txBody>
      </p:sp>
      <p:sp>
        <p:nvSpPr>
          <p:cNvPr id="3" name="Content Placeholder 2">
            <a:extLst>
              <a:ext uri="{FF2B5EF4-FFF2-40B4-BE49-F238E27FC236}">
                <a16:creationId xmlns:a16="http://schemas.microsoft.com/office/drawing/2014/main" id="{EADA106E-7DBE-2621-0AAD-C48E27A510B0}"/>
              </a:ext>
            </a:extLst>
          </p:cNvPr>
          <p:cNvSpPr>
            <a:spLocks noGrp="1"/>
          </p:cNvSpPr>
          <p:nvPr>
            <p:ph idx="1"/>
          </p:nvPr>
        </p:nvSpPr>
        <p:spPr>
          <a:xfrm>
            <a:off x="838199" y="1825624"/>
            <a:ext cx="11145253" cy="5032375"/>
          </a:xfrm>
        </p:spPr>
        <p:txBody>
          <a:bodyPr>
            <a:normAutofit/>
          </a:bodyPr>
          <a:lstStyle/>
          <a:p>
            <a:pPr marL="514350" indent="-514350">
              <a:buAutoNum type="arabicPeriod"/>
            </a:pPr>
            <a:r>
              <a:rPr lang="en-US" dirty="0"/>
              <a:t>Run Jefferson/</a:t>
            </a:r>
            <a:r>
              <a:rPr lang="en-US" dirty="0" err="1"/>
              <a:t>D’Hondt</a:t>
            </a:r>
            <a:r>
              <a:rPr lang="en-US" dirty="0"/>
              <a:t> to determine seats for each list.</a:t>
            </a:r>
          </a:p>
          <a:p>
            <a:pPr marL="514350" indent="-514350">
              <a:buFont typeface="Arial" panose="020B0604020202020204" pitchFamily="34" charset="0"/>
              <a:buAutoNum type="arabicPeriod"/>
            </a:pPr>
            <a:r>
              <a:rPr lang="en-US" b="1" dirty="0"/>
              <a:t>Within lists, run Jefferson/</a:t>
            </a:r>
            <a:r>
              <a:rPr lang="en-US" b="1" dirty="0" err="1"/>
              <a:t>D’Hondt</a:t>
            </a:r>
            <a:r>
              <a:rPr lang="en-US" b="1" dirty="0"/>
              <a:t> to determine seats for each party. </a:t>
            </a:r>
            <a:r>
              <a:rPr lang="en-US" sz="2800" dirty="0"/>
              <a:t>Each independent candidate (party = IND) treated as a party of one.</a:t>
            </a:r>
            <a:r>
              <a:rPr lang="en-US" b="1" dirty="0"/>
              <a:t> </a:t>
            </a:r>
          </a:p>
          <a:p>
            <a:pPr marL="514350" indent="-514350">
              <a:buAutoNum type="arabicPeriod"/>
            </a:pPr>
            <a:r>
              <a:rPr lang="en-US" dirty="0"/>
              <a:t>Use list and party quotas to determine initial allocation.</a:t>
            </a:r>
          </a:p>
          <a:p>
            <a:pPr marL="514350" indent="-514350">
              <a:buAutoNum type="arabicPeriod"/>
            </a:pPr>
            <a:r>
              <a:rPr lang="en-US" dirty="0"/>
              <a:t>Correct initial allocation to ensure gender parity. </a:t>
            </a:r>
          </a:p>
          <a:p>
            <a:pPr marL="914400" lvl="1" indent="-457200">
              <a:buFont typeface="+mj-lt"/>
              <a:buAutoNum type="alphaLcParenR"/>
            </a:pPr>
            <a:r>
              <a:rPr lang="en-US" dirty="0"/>
              <a:t>Try to replace selected ‘majority gender’ candidate with fewest votes with opposite-gender candidate from same </a:t>
            </a:r>
            <a:r>
              <a:rPr lang="en-US" b="1" dirty="0"/>
              <a:t>party </a:t>
            </a:r>
            <a:r>
              <a:rPr lang="en-US" dirty="0"/>
              <a:t>who is not currently selected.</a:t>
            </a:r>
          </a:p>
          <a:p>
            <a:pPr marL="914400" lvl="1" indent="-457200">
              <a:buFont typeface="+mj-lt"/>
              <a:buAutoNum type="alphaLcParenR"/>
            </a:pPr>
            <a:r>
              <a:rPr lang="en-US" dirty="0"/>
              <a:t>Try to replace selected ‘majority gender’ candidate with fewest votes with opposite-gender candidate from same </a:t>
            </a:r>
            <a:r>
              <a:rPr lang="en-US" b="1" dirty="0"/>
              <a:t>list</a:t>
            </a:r>
            <a:r>
              <a:rPr lang="en-US" dirty="0"/>
              <a:t> who is not currently selected.</a:t>
            </a:r>
          </a:p>
          <a:p>
            <a:pPr marL="914400" lvl="1" indent="-457200">
              <a:buFont typeface="+mj-lt"/>
              <a:buAutoNum type="alphaLcParenR"/>
            </a:pPr>
            <a:r>
              <a:rPr lang="en-US" dirty="0"/>
              <a:t>If no such candidate exists, move on to next-lowest vote-getter among selected  ‘majority gender’ candidates and repeat.</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9CED9F6E-EDD4-9AAB-C3E8-44DF31492857}"/>
              </a:ext>
            </a:extLst>
          </p:cNvPr>
          <p:cNvSpPr>
            <a:spLocks noGrp="1"/>
          </p:cNvSpPr>
          <p:nvPr>
            <p:ph type="sldNum" sz="quarter" idx="12"/>
          </p:nvPr>
        </p:nvSpPr>
        <p:spPr/>
        <p:txBody>
          <a:bodyPr/>
          <a:lstStyle/>
          <a:p>
            <a:fld id="{9E969584-4773-A84E-8391-EEC4BE76D611}" type="slidenum">
              <a:rPr lang="en-US" smtClean="0"/>
              <a:t>26</a:t>
            </a:fld>
            <a:endParaRPr lang="en-US"/>
          </a:p>
        </p:txBody>
      </p:sp>
      <p:sp>
        <p:nvSpPr>
          <p:cNvPr id="6" name="TextBox 5">
            <a:extLst>
              <a:ext uri="{FF2B5EF4-FFF2-40B4-BE49-F238E27FC236}">
                <a16:creationId xmlns:a16="http://schemas.microsoft.com/office/drawing/2014/main" id="{D67AD7D9-DFFF-96B5-D68C-D4E1DD844FCC}"/>
              </a:ext>
            </a:extLst>
          </p:cNvPr>
          <p:cNvSpPr txBox="1"/>
          <p:nvPr/>
        </p:nvSpPr>
        <p:spPr>
          <a:xfrm>
            <a:off x="8523076" y="323518"/>
            <a:ext cx="3460376" cy="1384995"/>
          </a:xfrm>
          <a:prstGeom prst="rect">
            <a:avLst/>
          </a:prstGeom>
          <a:noFill/>
          <a:ln w="63500">
            <a:solidFill>
              <a:schemeClr val="accent1"/>
            </a:solidFill>
          </a:ln>
        </p:spPr>
        <p:txBody>
          <a:bodyPr wrap="square" rtlCol="0">
            <a:spAutoFit/>
          </a:bodyPr>
          <a:lstStyle/>
          <a:p>
            <a:r>
              <a:rPr lang="en-US" sz="2800" dirty="0"/>
              <a:t>Each list/party cannot win more seats than it has candidates!</a:t>
            </a:r>
          </a:p>
        </p:txBody>
      </p:sp>
      <p:cxnSp>
        <p:nvCxnSpPr>
          <p:cNvPr id="8" name="Straight Arrow Connector 7">
            <a:extLst>
              <a:ext uri="{FF2B5EF4-FFF2-40B4-BE49-F238E27FC236}">
                <a16:creationId xmlns:a16="http://schemas.microsoft.com/office/drawing/2014/main" id="{90E3887B-62F7-4EA7-973A-47ED74A714E2}"/>
              </a:ext>
            </a:extLst>
          </p:cNvPr>
          <p:cNvCxnSpPr>
            <a:stCxn id="6" idx="2"/>
          </p:cNvCxnSpPr>
          <p:nvPr/>
        </p:nvCxnSpPr>
        <p:spPr>
          <a:xfrm flipH="1">
            <a:off x="9538447" y="1708513"/>
            <a:ext cx="714817" cy="31751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45B68F5E-C5A7-0967-1745-3761C5926839}"/>
              </a:ext>
            </a:extLst>
          </p:cNvPr>
          <p:cNvCxnSpPr>
            <a:cxnSpLocks/>
            <a:stCxn id="6" idx="2"/>
          </p:cNvCxnSpPr>
          <p:nvPr/>
        </p:nvCxnSpPr>
        <p:spPr>
          <a:xfrm flipH="1">
            <a:off x="9982200" y="1708513"/>
            <a:ext cx="271064" cy="7298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59931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022D7-0A31-3F46-8347-AC4C7D8B4F3B}"/>
              </a:ext>
            </a:extLst>
          </p:cNvPr>
          <p:cNvSpPr>
            <a:spLocks noGrp="1"/>
          </p:cNvSpPr>
          <p:nvPr>
            <p:ph type="title"/>
          </p:nvPr>
        </p:nvSpPr>
        <p:spPr>
          <a:xfrm>
            <a:off x="838200" y="93997"/>
            <a:ext cx="10515600" cy="1325563"/>
          </a:xfrm>
        </p:spPr>
        <p:txBody>
          <a:bodyPr/>
          <a:lstStyle/>
          <a:p>
            <a:r>
              <a:rPr lang="en-US" dirty="0"/>
              <a:t>Outcome of Full Chilean Algorithm</a:t>
            </a:r>
          </a:p>
        </p:txBody>
      </p:sp>
      <p:sp>
        <p:nvSpPr>
          <p:cNvPr id="3" name="Content Placeholder 2">
            <a:extLst>
              <a:ext uri="{FF2B5EF4-FFF2-40B4-BE49-F238E27FC236}">
                <a16:creationId xmlns:a16="http://schemas.microsoft.com/office/drawing/2014/main" id="{7242B6F7-4C14-4B35-3C26-6DD1AF50626E}"/>
              </a:ext>
            </a:extLst>
          </p:cNvPr>
          <p:cNvSpPr>
            <a:spLocks noGrp="1"/>
          </p:cNvSpPr>
          <p:nvPr>
            <p:ph idx="1"/>
          </p:nvPr>
        </p:nvSpPr>
        <p:spPr>
          <a:xfrm>
            <a:off x="838199" y="1408530"/>
            <a:ext cx="9344527" cy="3844788"/>
          </a:xfrm>
        </p:spPr>
        <p:txBody>
          <a:bodyPr>
            <a:noAutofit/>
          </a:bodyPr>
          <a:lstStyle/>
          <a:p>
            <a:pPr marL="514350" indent="-514350">
              <a:buFont typeface="+mj-lt"/>
              <a:buAutoNum type="arabicPeriod"/>
            </a:pPr>
            <a:r>
              <a:rPr lang="en-US" dirty="0"/>
              <a:t>Allocate seats to lists: 2 seats for XP, YQ, ZN,  1 for YB</a:t>
            </a:r>
          </a:p>
          <a:p>
            <a:pPr marL="514350" indent="-514350">
              <a:buFont typeface="+mj-lt"/>
              <a:buAutoNum type="arabicPeriod"/>
            </a:pPr>
            <a:r>
              <a:rPr lang="en-US" dirty="0"/>
              <a:t>Allocate seats to parties: </a:t>
            </a:r>
          </a:p>
          <a:p>
            <a:pPr lvl="1"/>
            <a:r>
              <a:rPr lang="en-US" sz="2800" dirty="0"/>
              <a:t>YQ seats go to CONVER and RD</a:t>
            </a:r>
          </a:p>
          <a:p>
            <a:pPr lvl="1"/>
            <a:r>
              <a:rPr lang="en-US" sz="2800" dirty="0"/>
              <a:t>XP seats go to UDI and RN</a:t>
            </a:r>
          </a:p>
          <a:p>
            <a:pPr lvl="1"/>
            <a:r>
              <a:rPr lang="en-US" sz="2800" dirty="0"/>
              <a:t>ZN seats go to IND328 and IND330</a:t>
            </a:r>
          </a:p>
          <a:p>
            <a:pPr lvl="1"/>
            <a:r>
              <a:rPr lang="en-US" sz="2800" dirty="0"/>
              <a:t>YB seat goes to PL</a:t>
            </a:r>
          </a:p>
          <a:p>
            <a:pPr marL="514350" indent="-514350">
              <a:buFont typeface="+mj-lt"/>
              <a:buAutoNum type="arabicPeriod"/>
            </a:pPr>
            <a:r>
              <a:rPr lang="en-US" dirty="0"/>
              <a:t>Determine initial selection.</a:t>
            </a:r>
          </a:p>
          <a:p>
            <a:pPr marL="514350" indent="-514350">
              <a:buFont typeface="+mj-lt"/>
              <a:buAutoNum type="arabicPeriod"/>
            </a:pPr>
            <a:r>
              <a:rPr lang="en-US" dirty="0"/>
              <a:t>Perform swaps to ensure gender parity.</a:t>
            </a:r>
          </a:p>
          <a:p>
            <a:pPr marL="457200" lvl="1" indent="0">
              <a:buNone/>
            </a:pPr>
            <a:r>
              <a:rPr lang="en-US" sz="2800" dirty="0"/>
              <a:t> Swap candidate 303 for 302. </a:t>
            </a:r>
          </a:p>
          <a:p>
            <a:pPr marL="514350" indent="-514350">
              <a:buFont typeface="+mj-lt"/>
              <a:buAutoNum type="arabicPeriod"/>
            </a:pPr>
            <a:endParaRPr lang="en-US" dirty="0"/>
          </a:p>
          <a:p>
            <a:pPr lvl="1"/>
            <a:endParaRPr lang="en-US" sz="2800" dirty="0"/>
          </a:p>
          <a:p>
            <a:pPr marL="514350"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3E277461-CC00-7406-95A5-09CA72141725}"/>
              </a:ext>
            </a:extLst>
          </p:cNvPr>
          <p:cNvSpPr>
            <a:spLocks noGrp="1"/>
          </p:cNvSpPr>
          <p:nvPr>
            <p:ph type="sldNum" sz="quarter" idx="12"/>
          </p:nvPr>
        </p:nvSpPr>
        <p:spPr/>
        <p:txBody>
          <a:bodyPr/>
          <a:lstStyle/>
          <a:p>
            <a:fld id="{9E969584-4773-A84E-8391-EEC4BE76D611}" type="slidenum">
              <a:rPr lang="en-US" smtClean="0"/>
              <a:t>27</a:t>
            </a:fld>
            <a:endParaRPr lang="en-US"/>
          </a:p>
        </p:txBody>
      </p:sp>
      <p:graphicFrame>
        <p:nvGraphicFramePr>
          <p:cNvPr id="5" name="Table 4">
            <a:extLst>
              <a:ext uri="{FF2B5EF4-FFF2-40B4-BE49-F238E27FC236}">
                <a16:creationId xmlns:a16="http://schemas.microsoft.com/office/drawing/2014/main" id="{F7B6BFD4-AA9B-9E5A-17FE-4484B76EAFA9}"/>
              </a:ext>
            </a:extLst>
          </p:cNvPr>
          <p:cNvGraphicFramePr>
            <a:graphicFrameLocks noGrp="1"/>
          </p:cNvGraphicFramePr>
          <p:nvPr>
            <p:extLst>
              <p:ext uri="{D42A27DB-BD31-4B8C-83A1-F6EECF244321}">
                <p14:modId xmlns:p14="http://schemas.microsoft.com/office/powerpoint/2010/main" val="400157781"/>
              </p:ext>
            </p:extLst>
          </p:nvPr>
        </p:nvGraphicFramePr>
        <p:xfrm>
          <a:off x="7724041" y="2320925"/>
          <a:ext cx="3779577" cy="4400550"/>
        </p:xfrm>
        <a:graphic>
          <a:graphicData uri="http://schemas.openxmlformats.org/drawingml/2006/table">
            <a:tbl>
              <a:tblPr>
                <a:tableStyleId>{5C22544A-7EE6-4342-B048-85BDC9FD1C3A}</a:tableStyleId>
              </a:tblPr>
              <a:tblGrid>
                <a:gridCol w="461963">
                  <a:extLst>
                    <a:ext uri="{9D8B030D-6E8A-4147-A177-3AD203B41FA5}">
                      <a16:colId xmlns:a16="http://schemas.microsoft.com/office/drawing/2014/main" val="3595445163"/>
                    </a:ext>
                  </a:extLst>
                </a:gridCol>
                <a:gridCol w="800680">
                  <a:extLst>
                    <a:ext uri="{9D8B030D-6E8A-4147-A177-3AD203B41FA5}">
                      <a16:colId xmlns:a16="http://schemas.microsoft.com/office/drawing/2014/main" val="2653772929"/>
                    </a:ext>
                  </a:extLst>
                </a:gridCol>
                <a:gridCol w="560363">
                  <a:extLst>
                    <a:ext uri="{9D8B030D-6E8A-4147-A177-3AD203B41FA5}">
                      <a16:colId xmlns:a16="http://schemas.microsoft.com/office/drawing/2014/main" val="4121906116"/>
                    </a:ext>
                  </a:extLst>
                </a:gridCol>
                <a:gridCol w="1279174">
                  <a:extLst>
                    <a:ext uri="{9D8B030D-6E8A-4147-A177-3AD203B41FA5}">
                      <a16:colId xmlns:a16="http://schemas.microsoft.com/office/drawing/2014/main" val="2106321789"/>
                    </a:ext>
                  </a:extLst>
                </a:gridCol>
                <a:gridCol w="677397">
                  <a:extLst>
                    <a:ext uri="{9D8B030D-6E8A-4147-A177-3AD203B41FA5}">
                      <a16:colId xmlns:a16="http://schemas.microsoft.com/office/drawing/2014/main" val="2411132378"/>
                    </a:ext>
                  </a:extLst>
                </a:gridCol>
              </a:tblGrid>
              <a:tr h="190500">
                <a:tc>
                  <a:txBody>
                    <a:bodyPr/>
                    <a:lstStyle/>
                    <a:p>
                      <a:pPr algn="ctr" fontAlgn="b"/>
                      <a:r>
                        <a:rPr lang="en-US" sz="2000" u="none" strike="noStrike" dirty="0">
                          <a:effectLst/>
                        </a:rPr>
                        <a:t>ID</a:t>
                      </a:r>
                    </a:p>
                  </a:txBody>
                  <a:tcPr marL="9525" marR="9525" marT="9525" marB="0" anchor="b"/>
                </a:tc>
                <a:tc>
                  <a:txBody>
                    <a:bodyPr/>
                    <a:lstStyle/>
                    <a:p>
                      <a:pPr algn="ctr" fontAlgn="b"/>
                      <a:r>
                        <a:rPr lang="en-US" sz="2000" u="none" strike="noStrike" dirty="0" err="1">
                          <a:effectLst/>
                        </a:rPr>
                        <a:t>Genero</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Lista</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Partido</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Votos</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11247738"/>
                  </a:ext>
                </a:extLst>
              </a:tr>
              <a:tr h="190500">
                <a:tc>
                  <a:txBody>
                    <a:bodyPr/>
                    <a:lstStyle/>
                    <a:p>
                      <a:pPr algn="ctr" fontAlgn="b"/>
                      <a:r>
                        <a:rPr lang="en-US" sz="2000" u="none" strike="noStrike" dirty="0">
                          <a:effectLst/>
                        </a:rPr>
                        <a:t>299</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dirty="0">
                          <a:effectLst/>
                        </a:rPr>
                        <a:t>YQ</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dirty="0">
                          <a:effectLst/>
                        </a:rPr>
                        <a:t>CONVER</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a:effectLst/>
                        </a:rPr>
                        <a:t>43490</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extLst>
                  <a:ext uri="{0D108BD9-81ED-4DB2-BD59-A6C34878D82A}">
                    <a16:rowId xmlns:a16="http://schemas.microsoft.com/office/drawing/2014/main" val="1745692089"/>
                  </a:ext>
                </a:extLst>
              </a:tr>
              <a:tr h="190500">
                <a:tc>
                  <a:txBody>
                    <a:bodyPr/>
                    <a:lstStyle/>
                    <a:p>
                      <a:pPr algn="ctr" fontAlgn="b"/>
                      <a:r>
                        <a:rPr lang="en-US" sz="2000" u="none" strike="noStrike">
                          <a:effectLst/>
                        </a:rPr>
                        <a:t>280</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a:effectLst/>
                        </a:rPr>
                        <a:t>XP</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dirty="0">
                          <a:effectLst/>
                        </a:rPr>
                        <a:t>UDI</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a:effectLst/>
                        </a:rPr>
                        <a:t>21520</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extLst>
                  <a:ext uri="{0D108BD9-81ED-4DB2-BD59-A6C34878D82A}">
                    <a16:rowId xmlns:a16="http://schemas.microsoft.com/office/drawing/2014/main" val="2870519681"/>
                  </a:ext>
                </a:extLst>
              </a:tr>
              <a:tr h="190500">
                <a:tc>
                  <a:txBody>
                    <a:bodyPr/>
                    <a:lstStyle/>
                    <a:p>
                      <a:pPr algn="ctr" fontAlgn="b"/>
                      <a:r>
                        <a:rPr lang="en-US" sz="2000" u="none" strike="noStrike">
                          <a:effectLst/>
                        </a:rPr>
                        <a:t>328</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dirty="0">
                          <a:effectLst/>
                        </a:rPr>
                        <a:t>M</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dirty="0">
                          <a:effectLst/>
                        </a:rPr>
                        <a:t>ZN</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dirty="0">
                          <a:effectLst/>
                        </a:rPr>
                        <a:t>IND328</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dirty="0">
                          <a:effectLst/>
                        </a:rPr>
                        <a:t>18949</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extLst>
                  <a:ext uri="{0D108BD9-81ED-4DB2-BD59-A6C34878D82A}">
                    <a16:rowId xmlns:a16="http://schemas.microsoft.com/office/drawing/2014/main" val="410031988"/>
                  </a:ext>
                </a:extLst>
              </a:tr>
              <a:tr h="190500">
                <a:tc>
                  <a:txBody>
                    <a:bodyPr/>
                    <a:lstStyle/>
                    <a:p>
                      <a:pPr algn="ctr" fontAlgn="b"/>
                      <a:r>
                        <a:rPr lang="en-US" sz="2000" u="none" strike="noStrike">
                          <a:effectLst/>
                        </a:rPr>
                        <a:t>288</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dirty="0">
                          <a:effectLst/>
                        </a:rPr>
                        <a:t>YB</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dirty="0">
                          <a:effectLst/>
                        </a:rPr>
                        <a:t>PL</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dirty="0">
                          <a:effectLst/>
                        </a:rPr>
                        <a:t>17783</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extLst>
                  <a:ext uri="{0D108BD9-81ED-4DB2-BD59-A6C34878D82A}">
                    <a16:rowId xmlns:a16="http://schemas.microsoft.com/office/drawing/2014/main" val="2374194122"/>
                  </a:ext>
                </a:extLst>
              </a:tr>
              <a:tr h="190500">
                <a:tc>
                  <a:txBody>
                    <a:bodyPr/>
                    <a:lstStyle/>
                    <a:p>
                      <a:pPr algn="ctr" fontAlgn="b"/>
                      <a:r>
                        <a:rPr lang="en-US" sz="2000" u="none" strike="noStrike">
                          <a:effectLst/>
                        </a:rPr>
                        <a:t>330</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a:effectLst/>
                        </a:rPr>
                        <a:t>M</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a:effectLst/>
                        </a:rPr>
                        <a:t>ZN</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dirty="0">
                          <a:effectLst/>
                        </a:rPr>
                        <a:t>IND330</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dirty="0">
                          <a:effectLst/>
                        </a:rPr>
                        <a:t>15073</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extLst>
                  <a:ext uri="{0D108BD9-81ED-4DB2-BD59-A6C34878D82A}">
                    <a16:rowId xmlns:a16="http://schemas.microsoft.com/office/drawing/2014/main" val="474855477"/>
                  </a:ext>
                </a:extLst>
              </a:tr>
              <a:tr h="190500">
                <a:tc>
                  <a:txBody>
                    <a:bodyPr/>
                    <a:lstStyle/>
                    <a:p>
                      <a:pPr algn="ctr" fontAlgn="b"/>
                      <a:r>
                        <a:rPr lang="en-US" sz="2000" u="none" strike="noStrike">
                          <a:effectLst/>
                        </a:rPr>
                        <a:t>276</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a:effectLst/>
                        </a:rPr>
                        <a:t>H</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a:effectLst/>
                        </a:rPr>
                        <a:t>XP</a:t>
                      </a:r>
                      <a:endParaRPr lang="en-US" sz="2000" b="0" i="0" u="none" strike="noStrike">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dirty="0">
                          <a:effectLst/>
                        </a:rPr>
                        <a:t>RN</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dirty="0">
                          <a:effectLst/>
                        </a:rPr>
                        <a:t>13774</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extLst>
                  <a:ext uri="{0D108BD9-81ED-4DB2-BD59-A6C34878D82A}">
                    <a16:rowId xmlns:a16="http://schemas.microsoft.com/office/drawing/2014/main" val="2545852958"/>
                  </a:ext>
                </a:extLst>
              </a:tr>
              <a:tr h="190500">
                <a:tc>
                  <a:txBody>
                    <a:bodyPr/>
                    <a:lstStyle/>
                    <a:p>
                      <a:pPr algn="ctr" fontAlgn="b"/>
                      <a:r>
                        <a:rPr lang="en-US" sz="2000" u="none" strike="noStrike">
                          <a:effectLst/>
                        </a:rPr>
                        <a:t>331</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H</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ZN</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IND331</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12611</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44573614"/>
                  </a:ext>
                </a:extLst>
              </a:tr>
              <a:tr h="190500">
                <a:tc>
                  <a:txBody>
                    <a:bodyPr/>
                    <a:lstStyle/>
                    <a:p>
                      <a:pPr marL="0" algn="ctr" defTabSz="914400" rtl="0" eaLnBrk="1" fontAlgn="b" latinLnBrk="0" hangingPunct="1"/>
                      <a:r>
                        <a:rPr lang="en-US" sz="2000" u="none" strike="noStrike" kern="1200" dirty="0">
                          <a:solidFill>
                            <a:schemeClr val="dk1"/>
                          </a:solidFill>
                          <a:effectLst/>
                        </a:rPr>
                        <a:t>301</a:t>
                      </a:r>
                      <a:endParaRPr lang="en-US" sz="20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r>
                        <a:rPr lang="en-US" sz="2000" u="none" strike="noStrike" kern="1200" dirty="0">
                          <a:solidFill>
                            <a:schemeClr val="dk1"/>
                          </a:solidFill>
                          <a:effectLst/>
                        </a:rPr>
                        <a:t>H</a:t>
                      </a:r>
                      <a:endParaRPr lang="en-US" sz="20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r>
                        <a:rPr lang="en-US" sz="2000" u="none" strike="noStrike" kern="1200" dirty="0">
                          <a:solidFill>
                            <a:schemeClr val="dk1"/>
                          </a:solidFill>
                          <a:effectLst/>
                        </a:rPr>
                        <a:t>YQ</a:t>
                      </a:r>
                      <a:endParaRPr lang="en-US" sz="20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r>
                        <a:rPr lang="en-US" sz="2000" u="none" strike="noStrike" kern="1200" dirty="0">
                          <a:solidFill>
                            <a:schemeClr val="dk1"/>
                          </a:solidFill>
                          <a:effectLst/>
                        </a:rPr>
                        <a:t>PCCH</a:t>
                      </a:r>
                      <a:endParaRPr lang="en-US" sz="20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r>
                        <a:rPr lang="en-US" sz="2000" u="none" strike="noStrike" kern="1200" dirty="0">
                          <a:solidFill>
                            <a:schemeClr val="dk1"/>
                          </a:solidFill>
                          <a:effectLst/>
                        </a:rPr>
                        <a:t>12185</a:t>
                      </a:r>
                      <a:endParaRPr lang="en-US" sz="2000" u="none" strike="noStrike" kern="1200" dirty="0">
                        <a:solidFill>
                          <a:schemeClr val="dk1"/>
                        </a:solidFill>
                        <a:effectLst/>
                        <a:latin typeface="+mn-lt"/>
                        <a:ea typeface="+mn-ea"/>
                        <a:cs typeface="+mn-cs"/>
                      </a:endParaRPr>
                    </a:p>
                  </a:txBody>
                  <a:tcPr marL="9525" marR="9525" marT="9525" marB="0" anchor="b"/>
                </a:tc>
                <a:extLst>
                  <a:ext uri="{0D108BD9-81ED-4DB2-BD59-A6C34878D82A}">
                    <a16:rowId xmlns:a16="http://schemas.microsoft.com/office/drawing/2014/main" val="894809351"/>
                  </a:ext>
                </a:extLst>
              </a:tr>
              <a:tr h="190500">
                <a:tc>
                  <a:txBody>
                    <a:bodyPr/>
                    <a:lstStyle/>
                    <a:p>
                      <a:pPr marL="0" algn="ctr" defTabSz="914400" rtl="0" eaLnBrk="1" fontAlgn="b" latinLnBrk="0" hangingPunct="1"/>
                      <a:r>
                        <a:rPr lang="en-US" sz="2000" u="none" strike="noStrike" kern="1200" dirty="0">
                          <a:solidFill>
                            <a:schemeClr val="dk1"/>
                          </a:solidFill>
                          <a:effectLst/>
                        </a:rPr>
                        <a:t>278</a:t>
                      </a:r>
                      <a:endParaRPr lang="en-US" sz="20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r>
                        <a:rPr lang="en-US" sz="2000" u="none" strike="noStrike" kern="1200" dirty="0">
                          <a:solidFill>
                            <a:schemeClr val="dk1"/>
                          </a:solidFill>
                          <a:effectLst/>
                        </a:rPr>
                        <a:t>H</a:t>
                      </a:r>
                      <a:endParaRPr lang="en-US" sz="20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r>
                        <a:rPr lang="en-US" sz="2000" u="none" strike="noStrike" kern="1200" dirty="0">
                          <a:solidFill>
                            <a:schemeClr val="dk1"/>
                          </a:solidFill>
                          <a:effectLst/>
                        </a:rPr>
                        <a:t>XP</a:t>
                      </a:r>
                      <a:endParaRPr lang="en-US" sz="20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r>
                        <a:rPr lang="en-US" sz="2000" u="none" strike="noStrike" kern="1200" dirty="0">
                          <a:solidFill>
                            <a:schemeClr val="dk1"/>
                          </a:solidFill>
                          <a:effectLst/>
                        </a:rPr>
                        <a:t>UDI</a:t>
                      </a:r>
                      <a:endParaRPr lang="en-US" sz="20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r>
                        <a:rPr lang="en-US" sz="2000" u="none" strike="noStrike" kern="1200" dirty="0">
                          <a:solidFill>
                            <a:schemeClr val="dk1"/>
                          </a:solidFill>
                          <a:effectLst/>
                        </a:rPr>
                        <a:t>12079</a:t>
                      </a:r>
                      <a:endParaRPr lang="en-US" sz="2000" u="none" strike="noStrike" kern="1200" dirty="0">
                        <a:solidFill>
                          <a:schemeClr val="dk1"/>
                        </a:solidFill>
                        <a:effectLst/>
                        <a:latin typeface="+mn-lt"/>
                        <a:ea typeface="+mn-ea"/>
                        <a:cs typeface="+mn-cs"/>
                      </a:endParaRPr>
                    </a:p>
                  </a:txBody>
                  <a:tcPr marL="9525" marR="9525" marT="9525" marB="0" anchor="b"/>
                </a:tc>
                <a:extLst>
                  <a:ext uri="{0D108BD9-81ED-4DB2-BD59-A6C34878D82A}">
                    <a16:rowId xmlns:a16="http://schemas.microsoft.com/office/drawing/2014/main" val="207319897"/>
                  </a:ext>
                </a:extLst>
              </a:tr>
              <a:tr h="190500">
                <a:tc>
                  <a:txBody>
                    <a:bodyPr/>
                    <a:lstStyle/>
                    <a:p>
                      <a:pPr algn="ctr" fontAlgn="b"/>
                      <a:r>
                        <a:rPr lang="en-US" sz="2000" u="none" strike="noStrike" dirty="0">
                          <a:effectLst/>
                        </a:rPr>
                        <a:t>303</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dirty="0">
                          <a:effectLst/>
                        </a:rPr>
                        <a:t>YQ</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dirty="0">
                          <a:effectLst/>
                        </a:rPr>
                        <a:t>RD</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tc>
                  <a:txBody>
                    <a:bodyPr/>
                    <a:lstStyle/>
                    <a:p>
                      <a:pPr algn="ctr" fontAlgn="b"/>
                      <a:r>
                        <a:rPr lang="en-US" sz="2000" u="none" strike="noStrike" dirty="0">
                          <a:effectLst/>
                        </a:rPr>
                        <a:t>9760</a:t>
                      </a:r>
                      <a:endParaRPr lang="en-US" sz="2000" b="0" i="0" u="none" strike="noStrike" dirty="0">
                        <a:solidFill>
                          <a:srgbClr val="000000"/>
                        </a:solidFill>
                        <a:effectLst/>
                        <a:latin typeface="Calibri" panose="020F0502020204030204" pitchFamily="34" charset="0"/>
                      </a:endParaRPr>
                    </a:p>
                  </a:txBody>
                  <a:tcPr marL="9525" marR="9525" marT="9525" marB="0" anchor="b">
                    <a:solidFill>
                      <a:schemeClr val="accent6">
                        <a:lumMod val="40000"/>
                        <a:lumOff val="60000"/>
                      </a:schemeClr>
                    </a:solidFill>
                  </a:tcPr>
                </a:tc>
                <a:extLst>
                  <a:ext uri="{0D108BD9-81ED-4DB2-BD59-A6C34878D82A}">
                    <a16:rowId xmlns:a16="http://schemas.microsoft.com/office/drawing/2014/main" val="1107068098"/>
                  </a:ext>
                </a:extLst>
              </a:tr>
              <a:tr h="190500">
                <a:tc>
                  <a:txBody>
                    <a:bodyPr/>
                    <a:lstStyle/>
                    <a:p>
                      <a:pPr algn="ctr" fontAlgn="b"/>
                      <a:r>
                        <a:rPr lang="en-US" sz="2000" u="none" strike="noStrike" dirty="0">
                          <a:effectLst/>
                        </a:rPr>
                        <a:t>329</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H</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ZN</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IND329</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9074</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27858825"/>
                  </a:ext>
                </a:extLst>
              </a:tr>
              <a:tr h="190500">
                <a:tc>
                  <a:txBody>
                    <a:bodyPr/>
                    <a:lstStyle/>
                    <a:p>
                      <a:pPr algn="ctr" fontAlgn="b"/>
                      <a:r>
                        <a:rPr lang="en-US" sz="2000" u="none" strike="noStrike" dirty="0">
                          <a:effectLst/>
                        </a:rPr>
                        <a:t>279</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M</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XP</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UDI</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7813</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34891877"/>
                  </a:ext>
                </a:extLst>
              </a:tr>
              <a:tr h="190500">
                <a:tc>
                  <a:txBody>
                    <a:bodyPr/>
                    <a:lstStyle/>
                    <a:p>
                      <a:pPr algn="ctr" fontAlgn="b"/>
                      <a:r>
                        <a:rPr lang="en-US" sz="2000" u="none" strike="noStrike">
                          <a:effectLst/>
                        </a:rPr>
                        <a:t>298</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M</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a:effectLst/>
                        </a:rPr>
                        <a:t>YQ</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COMUNES</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000" u="none" strike="noStrike" dirty="0">
                          <a:effectLst/>
                        </a:rPr>
                        <a:t>6649</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08545598"/>
                  </a:ext>
                </a:extLst>
              </a:tr>
            </a:tbl>
          </a:graphicData>
        </a:graphic>
      </p:graphicFrame>
      <p:sp>
        <p:nvSpPr>
          <p:cNvPr id="8" name="TextBox 7">
            <a:extLst>
              <a:ext uri="{FF2B5EF4-FFF2-40B4-BE49-F238E27FC236}">
                <a16:creationId xmlns:a16="http://schemas.microsoft.com/office/drawing/2014/main" id="{659B98E7-0961-E5B6-0BB3-62501440F3AD}"/>
              </a:ext>
            </a:extLst>
          </p:cNvPr>
          <p:cNvSpPr txBox="1"/>
          <p:nvPr/>
        </p:nvSpPr>
        <p:spPr>
          <a:xfrm>
            <a:off x="7724041" y="1864146"/>
            <a:ext cx="3710118" cy="461665"/>
          </a:xfrm>
          <a:prstGeom prst="rect">
            <a:avLst/>
          </a:prstGeom>
          <a:noFill/>
        </p:spPr>
        <p:txBody>
          <a:bodyPr wrap="none" rtlCol="0">
            <a:spAutoFit/>
          </a:bodyPr>
          <a:lstStyle/>
          <a:p>
            <a:r>
              <a:rPr lang="es-ES_tradnl" sz="2400" b="1" dirty="0" err="1"/>
              <a:t>Initial</a:t>
            </a:r>
            <a:r>
              <a:rPr lang="es-ES_tradnl" sz="2400" b="1" dirty="0"/>
              <a:t> </a:t>
            </a:r>
            <a:r>
              <a:rPr lang="es-ES_tradnl" sz="2400" b="1" dirty="0" err="1"/>
              <a:t>Selection</a:t>
            </a:r>
            <a:r>
              <a:rPr lang="es-ES_tradnl" sz="2400" b="1" dirty="0"/>
              <a:t> </a:t>
            </a:r>
            <a:r>
              <a:rPr lang="es-ES_tradnl" sz="2400" b="1" dirty="0" err="1"/>
              <a:t>from</a:t>
            </a:r>
            <a:r>
              <a:rPr lang="es-ES_tradnl" sz="2400" b="1" dirty="0"/>
              <a:t> Step 3</a:t>
            </a:r>
          </a:p>
        </p:txBody>
      </p:sp>
    </p:spTree>
    <p:extLst>
      <p:ext uri="{BB962C8B-B14F-4D97-AF65-F5344CB8AC3E}">
        <p14:creationId xmlns:p14="http://schemas.microsoft.com/office/powerpoint/2010/main" val="8288617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5F315-2A1E-0EEB-A1E7-61CBDCA2D45E}"/>
              </a:ext>
            </a:extLst>
          </p:cNvPr>
          <p:cNvSpPr>
            <a:spLocks noGrp="1"/>
          </p:cNvSpPr>
          <p:nvPr>
            <p:ph type="title"/>
          </p:nvPr>
        </p:nvSpPr>
        <p:spPr>
          <a:xfrm>
            <a:off x="838200" y="365125"/>
            <a:ext cx="10851776" cy="1325563"/>
          </a:xfrm>
        </p:spPr>
        <p:txBody>
          <a:bodyPr/>
          <a:lstStyle/>
          <a:p>
            <a:r>
              <a:rPr lang="es-ES_tradnl" dirty="0" err="1"/>
              <a:t>Is</a:t>
            </a:r>
            <a:r>
              <a:rPr lang="es-ES_tradnl" dirty="0"/>
              <a:t> </a:t>
            </a:r>
            <a:r>
              <a:rPr lang="es-ES_tradnl" dirty="0" err="1"/>
              <a:t>this</a:t>
            </a:r>
            <a:r>
              <a:rPr lang="es-ES_tradnl" dirty="0"/>
              <a:t> a </a:t>
            </a:r>
            <a:r>
              <a:rPr lang="es-ES_tradnl" dirty="0" err="1"/>
              <a:t>good</a:t>
            </a:r>
            <a:r>
              <a:rPr lang="es-ES_tradnl" dirty="0"/>
              <a:t> </a:t>
            </a:r>
            <a:r>
              <a:rPr lang="es-ES_tradnl" dirty="0" err="1"/>
              <a:t>method</a:t>
            </a:r>
            <a:r>
              <a:rPr lang="es-ES_tradnl" dirty="0"/>
              <a:t> </a:t>
            </a:r>
            <a:r>
              <a:rPr lang="es-ES_tradnl" dirty="0" err="1"/>
              <a:t>for</a:t>
            </a:r>
            <a:r>
              <a:rPr lang="es-ES_tradnl" dirty="0"/>
              <a:t> </a:t>
            </a:r>
            <a:r>
              <a:rPr lang="es-ES_tradnl" dirty="0" err="1"/>
              <a:t>electing</a:t>
            </a:r>
            <a:r>
              <a:rPr lang="es-ES_tradnl" dirty="0"/>
              <a:t> </a:t>
            </a:r>
            <a:r>
              <a:rPr lang="es-ES_tradnl" dirty="0" err="1"/>
              <a:t>an</a:t>
            </a:r>
            <a:r>
              <a:rPr lang="es-ES_tradnl" dirty="0"/>
              <a:t> </a:t>
            </a:r>
            <a:r>
              <a:rPr lang="es-ES_tradnl" dirty="0" err="1"/>
              <a:t>assembly</a:t>
            </a:r>
            <a:r>
              <a:rPr lang="es-ES_tradnl" dirty="0"/>
              <a:t>?</a:t>
            </a:r>
          </a:p>
        </p:txBody>
      </p:sp>
      <p:sp>
        <p:nvSpPr>
          <p:cNvPr id="3" name="Content Placeholder 2">
            <a:extLst>
              <a:ext uri="{FF2B5EF4-FFF2-40B4-BE49-F238E27FC236}">
                <a16:creationId xmlns:a16="http://schemas.microsoft.com/office/drawing/2014/main" id="{2FE93720-C212-791C-9FEB-25B73A8C7AA9}"/>
              </a:ext>
            </a:extLst>
          </p:cNvPr>
          <p:cNvSpPr>
            <a:spLocks noGrp="1"/>
          </p:cNvSpPr>
          <p:nvPr>
            <p:ph idx="1"/>
          </p:nvPr>
        </p:nvSpPr>
        <p:spPr/>
        <p:txBody>
          <a:bodyPr/>
          <a:lstStyle/>
          <a:p>
            <a:pPr marL="0" indent="0">
              <a:buNone/>
            </a:pPr>
            <a:endParaRPr lang="es-ES_tradnl" dirty="0"/>
          </a:p>
          <a:p>
            <a:pPr marL="0" indent="0">
              <a:buNone/>
            </a:pPr>
            <a:r>
              <a:rPr lang="es-ES_tradnl" dirty="0" err="1"/>
              <a:t>Hard</a:t>
            </a:r>
            <a:r>
              <a:rPr lang="es-ES_tradnl" dirty="0"/>
              <a:t> </a:t>
            </a:r>
            <a:r>
              <a:rPr lang="es-ES_tradnl" dirty="0" err="1"/>
              <a:t>to</a:t>
            </a:r>
            <a:r>
              <a:rPr lang="es-ES_tradnl" dirty="0"/>
              <a:t> </a:t>
            </a:r>
            <a:r>
              <a:rPr lang="es-ES_tradnl" dirty="0" err="1"/>
              <a:t>say</a:t>
            </a:r>
            <a:r>
              <a:rPr lang="es-ES_tradnl" dirty="0"/>
              <a:t>. </a:t>
            </a:r>
            <a:r>
              <a:rPr lang="es-ES_tradnl" dirty="0" err="1"/>
              <a:t>What</a:t>
            </a:r>
            <a:r>
              <a:rPr lang="es-ES_tradnl" dirty="0"/>
              <a:t> are </a:t>
            </a:r>
            <a:r>
              <a:rPr lang="es-ES_tradnl" dirty="0" err="1"/>
              <a:t>the</a:t>
            </a:r>
            <a:r>
              <a:rPr lang="es-ES_tradnl" dirty="0"/>
              <a:t> </a:t>
            </a:r>
            <a:r>
              <a:rPr lang="es-ES_tradnl" dirty="0" err="1"/>
              <a:t>properties</a:t>
            </a:r>
            <a:r>
              <a:rPr lang="es-ES_tradnl" dirty="0"/>
              <a:t> </a:t>
            </a:r>
            <a:r>
              <a:rPr lang="es-ES_tradnl" dirty="0" err="1"/>
              <a:t>we</a:t>
            </a:r>
            <a:r>
              <a:rPr lang="es-ES_tradnl" dirty="0"/>
              <a:t> </a:t>
            </a:r>
            <a:r>
              <a:rPr lang="es-ES_tradnl" dirty="0" err="1"/>
              <a:t>wish</a:t>
            </a:r>
            <a:r>
              <a:rPr lang="es-ES_tradnl" dirty="0"/>
              <a:t> </a:t>
            </a:r>
            <a:r>
              <a:rPr lang="es-ES_tradnl" dirty="0" err="1"/>
              <a:t>to</a:t>
            </a:r>
            <a:r>
              <a:rPr lang="es-ES_tradnl" dirty="0"/>
              <a:t> </a:t>
            </a:r>
            <a:r>
              <a:rPr lang="es-ES_tradnl" dirty="0" err="1"/>
              <a:t>satisfy</a:t>
            </a:r>
            <a:r>
              <a:rPr lang="es-ES_tradnl" dirty="0"/>
              <a:t>?</a:t>
            </a:r>
          </a:p>
          <a:p>
            <a:pPr marL="0" indent="0">
              <a:buNone/>
            </a:pPr>
            <a:endParaRPr lang="es-ES_tradnl" dirty="0"/>
          </a:p>
          <a:p>
            <a:pPr marL="0" indent="0">
              <a:buNone/>
            </a:pPr>
            <a:r>
              <a:rPr lang="es-ES_tradnl" dirty="0" err="1"/>
              <a:t>One</a:t>
            </a:r>
            <a:r>
              <a:rPr lang="es-ES_tradnl" dirty="0"/>
              <a:t> </a:t>
            </a:r>
            <a:r>
              <a:rPr lang="es-ES_tradnl" dirty="0" err="1"/>
              <a:t>seemingly</a:t>
            </a:r>
            <a:r>
              <a:rPr lang="es-ES_tradnl" dirty="0"/>
              <a:t> </a:t>
            </a:r>
            <a:r>
              <a:rPr lang="es-ES_tradnl" dirty="0" err="1"/>
              <a:t>undesirable</a:t>
            </a:r>
            <a:r>
              <a:rPr lang="es-ES_tradnl" dirty="0"/>
              <a:t> </a:t>
            </a:r>
            <a:r>
              <a:rPr lang="es-ES_tradnl" dirty="0" err="1"/>
              <a:t>property</a:t>
            </a:r>
            <a:r>
              <a:rPr lang="es-ES_tradnl" dirty="0"/>
              <a:t>: </a:t>
            </a:r>
          </a:p>
          <a:p>
            <a:r>
              <a:rPr lang="es-ES_tradnl" dirty="0"/>
              <a:t>5 candidates </a:t>
            </a:r>
            <a:r>
              <a:rPr lang="es-ES_tradnl" dirty="0" err="1"/>
              <a:t>did</a:t>
            </a:r>
            <a:r>
              <a:rPr lang="es-ES_tradnl" dirty="0"/>
              <a:t> </a:t>
            </a:r>
            <a:r>
              <a:rPr lang="es-ES_tradnl" dirty="0" err="1"/>
              <a:t>not</a:t>
            </a:r>
            <a:r>
              <a:rPr lang="es-ES_tradnl" dirty="0"/>
              <a:t> </a:t>
            </a:r>
            <a:r>
              <a:rPr lang="es-ES_tradnl" dirty="0" err="1"/>
              <a:t>need</a:t>
            </a:r>
            <a:r>
              <a:rPr lang="es-ES_tradnl" dirty="0"/>
              <a:t> </a:t>
            </a:r>
            <a:r>
              <a:rPr lang="es-ES_tradnl" dirty="0" err="1"/>
              <a:t>any</a:t>
            </a:r>
            <a:r>
              <a:rPr lang="es-ES_tradnl" dirty="0"/>
              <a:t> votes </a:t>
            </a:r>
            <a:r>
              <a:rPr lang="es-ES_tradnl" dirty="0" err="1"/>
              <a:t>to</a:t>
            </a:r>
            <a:r>
              <a:rPr lang="es-ES_tradnl" dirty="0"/>
              <a:t> </a:t>
            </a:r>
            <a:r>
              <a:rPr lang="es-ES_tradnl" dirty="0" err="1"/>
              <a:t>get</a:t>
            </a:r>
            <a:r>
              <a:rPr lang="es-ES_tradnl" dirty="0"/>
              <a:t> </a:t>
            </a:r>
            <a:r>
              <a:rPr lang="es-ES_tradnl" dirty="0" err="1"/>
              <a:t>elected</a:t>
            </a:r>
            <a:r>
              <a:rPr lang="es-ES_tradnl" dirty="0"/>
              <a:t>!</a:t>
            </a:r>
          </a:p>
        </p:txBody>
      </p:sp>
      <p:sp>
        <p:nvSpPr>
          <p:cNvPr id="4" name="Slide Number Placeholder 3">
            <a:extLst>
              <a:ext uri="{FF2B5EF4-FFF2-40B4-BE49-F238E27FC236}">
                <a16:creationId xmlns:a16="http://schemas.microsoft.com/office/drawing/2014/main" id="{A88129C9-3219-1745-97B5-DF863D6B8F20}"/>
              </a:ext>
            </a:extLst>
          </p:cNvPr>
          <p:cNvSpPr>
            <a:spLocks noGrp="1"/>
          </p:cNvSpPr>
          <p:nvPr>
            <p:ph type="sldNum" sz="quarter" idx="12"/>
          </p:nvPr>
        </p:nvSpPr>
        <p:spPr/>
        <p:txBody>
          <a:bodyPr/>
          <a:lstStyle/>
          <a:p>
            <a:fld id="{9E969584-4773-A84E-8391-EEC4BE76D611}" type="slidenum">
              <a:rPr lang="en-US" smtClean="0"/>
              <a:t>28</a:t>
            </a:fld>
            <a:endParaRPr lang="en-US"/>
          </a:p>
        </p:txBody>
      </p:sp>
    </p:spTree>
    <p:extLst>
      <p:ext uri="{BB962C8B-B14F-4D97-AF65-F5344CB8AC3E}">
        <p14:creationId xmlns:p14="http://schemas.microsoft.com/office/powerpoint/2010/main" val="2398097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0F2D7-50AE-2299-A5D5-B7462ADC7998}"/>
              </a:ext>
            </a:extLst>
          </p:cNvPr>
          <p:cNvSpPr>
            <a:spLocks noGrp="1"/>
          </p:cNvSpPr>
          <p:nvPr>
            <p:ph type="title"/>
          </p:nvPr>
        </p:nvSpPr>
        <p:spPr/>
        <p:txBody>
          <a:bodyPr/>
          <a:lstStyle/>
          <a:p>
            <a:r>
              <a:rPr lang="en-US" dirty="0"/>
              <a:t>Today’s Class in Context</a:t>
            </a:r>
          </a:p>
        </p:txBody>
      </p:sp>
      <p:sp>
        <p:nvSpPr>
          <p:cNvPr id="3" name="Content Placeholder 2">
            <a:extLst>
              <a:ext uri="{FF2B5EF4-FFF2-40B4-BE49-F238E27FC236}">
                <a16:creationId xmlns:a16="http://schemas.microsoft.com/office/drawing/2014/main" id="{AD790D08-8A27-354F-8CF4-F925D5718CE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C645381-B342-DB13-AAE0-522045D5C162}"/>
              </a:ext>
            </a:extLst>
          </p:cNvPr>
          <p:cNvSpPr>
            <a:spLocks noGrp="1"/>
          </p:cNvSpPr>
          <p:nvPr>
            <p:ph type="sldNum" sz="quarter" idx="12"/>
          </p:nvPr>
        </p:nvSpPr>
        <p:spPr/>
        <p:txBody>
          <a:bodyPr/>
          <a:lstStyle/>
          <a:p>
            <a:fld id="{9E969584-4773-A84E-8391-EEC4BE76D611}" type="slidenum">
              <a:rPr lang="en-US" smtClean="0"/>
              <a:t>2</a:t>
            </a:fld>
            <a:endParaRPr lang="en-US"/>
          </a:p>
        </p:txBody>
      </p:sp>
    </p:spTree>
    <p:extLst>
      <p:ext uri="{BB962C8B-B14F-4D97-AF65-F5344CB8AC3E}">
        <p14:creationId xmlns:p14="http://schemas.microsoft.com/office/powerpoint/2010/main" val="6693859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6D521-712B-DAB7-0DEF-3D56EBCBE90A}"/>
              </a:ext>
            </a:extLst>
          </p:cNvPr>
          <p:cNvSpPr>
            <a:spLocks noGrp="1"/>
          </p:cNvSpPr>
          <p:nvPr>
            <p:ph type="title"/>
          </p:nvPr>
        </p:nvSpPr>
        <p:spPr/>
        <p:txBody>
          <a:bodyPr/>
          <a:lstStyle/>
          <a:p>
            <a:r>
              <a:rPr lang="es-ES_tradnl" dirty="0" err="1"/>
              <a:t>An</a:t>
            </a:r>
            <a:r>
              <a:rPr lang="es-ES_tradnl" dirty="0"/>
              <a:t> </a:t>
            </a:r>
            <a:r>
              <a:rPr lang="es-ES_tradnl" dirty="0" err="1"/>
              <a:t>Interesting</a:t>
            </a:r>
            <a:r>
              <a:rPr lang="es-ES_tradnl" dirty="0"/>
              <a:t> </a:t>
            </a:r>
            <a:r>
              <a:rPr lang="es-ES_tradnl" dirty="0" err="1"/>
              <a:t>Connection</a:t>
            </a:r>
            <a:r>
              <a:rPr lang="es-ES_tradnl" dirty="0"/>
              <a:t> </a:t>
            </a:r>
            <a:r>
              <a:rPr lang="es-ES_tradnl" dirty="0" err="1"/>
              <a:t>to</a:t>
            </a:r>
            <a:r>
              <a:rPr lang="es-ES_tradnl" dirty="0"/>
              <a:t> “</a:t>
            </a:r>
            <a:r>
              <a:rPr lang="es-ES_tradnl" dirty="0" err="1"/>
              <a:t>Explainability</a:t>
            </a:r>
            <a:r>
              <a:rPr lang="es-ES_tradnl" dirty="0"/>
              <a:t>”</a:t>
            </a:r>
          </a:p>
        </p:txBody>
      </p:sp>
      <p:sp>
        <p:nvSpPr>
          <p:cNvPr id="3" name="Content Placeholder 2">
            <a:extLst>
              <a:ext uri="{FF2B5EF4-FFF2-40B4-BE49-F238E27FC236}">
                <a16:creationId xmlns:a16="http://schemas.microsoft.com/office/drawing/2014/main" id="{5CE31A8C-84B4-33D3-321C-85149370840B}"/>
              </a:ext>
            </a:extLst>
          </p:cNvPr>
          <p:cNvSpPr>
            <a:spLocks noGrp="1"/>
          </p:cNvSpPr>
          <p:nvPr>
            <p:ph idx="1"/>
          </p:nvPr>
        </p:nvSpPr>
        <p:spPr>
          <a:xfrm>
            <a:off x="838200" y="1825625"/>
            <a:ext cx="10995212" cy="917575"/>
          </a:xfrm>
          <a:solidFill>
            <a:schemeClr val="accent1">
              <a:lumMod val="20000"/>
              <a:lumOff val="80000"/>
            </a:schemeClr>
          </a:solidFill>
        </p:spPr>
        <p:txBody>
          <a:bodyPr/>
          <a:lstStyle/>
          <a:p>
            <a:pPr marL="0" indent="0">
              <a:buNone/>
            </a:pPr>
            <a:r>
              <a:rPr lang="es-ES_tradnl" b="1" dirty="0" err="1"/>
              <a:t>Theorem</a:t>
            </a:r>
            <a:r>
              <a:rPr lang="es-ES_tradnl" b="1" dirty="0"/>
              <a:t>. </a:t>
            </a:r>
            <a:r>
              <a:rPr lang="es-ES_tradnl" dirty="0" err="1"/>
              <a:t>The</a:t>
            </a:r>
            <a:r>
              <a:rPr lang="es-ES_tradnl" dirty="0"/>
              <a:t> </a:t>
            </a:r>
            <a:r>
              <a:rPr lang="es-ES_tradnl" dirty="0" err="1"/>
              <a:t>simplified</a:t>
            </a:r>
            <a:r>
              <a:rPr lang="es-ES_tradnl" dirty="0"/>
              <a:t> </a:t>
            </a:r>
            <a:r>
              <a:rPr lang="es-ES_tradnl" dirty="0" err="1"/>
              <a:t>Chilean</a:t>
            </a:r>
            <a:r>
              <a:rPr lang="es-ES_tradnl" dirty="0"/>
              <a:t> </a:t>
            </a:r>
            <a:r>
              <a:rPr lang="es-ES_tradnl" dirty="0" err="1"/>
              <a:t>algorithm</a:t>
            </a:r>
            <a:r>
              <a:rPr lang="es-ES_tradnl" dirty="0"/>
              <a:t> </a:t>
            </a:r>
            <a:r>
              <a:rPr lang="es-ES_tradnl" dirty="0" err="1"/>
              <a:t>is</a:t>
            </a:r>
            <a:r>
              <a:rPr lang="es-ES_tradnl" dirty="0"/>
              <a:t> </a:t>
            </a:r>
            <a:r>
              <a:rPr lang="es-ES_tradnl" dirty="0" err="1"/>
              <a:t>equivalent</a:t>
            </a:r>
            <a:r>
              <a:rPr lang="es-ES_tradnl" dirty="0"/>
              <a:t> </a:t>
            </a:r>
            <a:r>
              <a:rPr lang="es-ES_tradnl" dirty="0" err="1"/>
              <a:t>to</a:t>
            </a:r>
            <a:r>
              <a:rPr lang="es-ES_tradnl" dirty="0"/>
              <a:t> </a:t>
            </a:r>
            <a:r>
              <a:rPr lang="es-ES_tradnl" dirty="0" err="1"/>
              <a:t>applying</a:t>
            </a:r>
            <a:r>
              <a:rPr lang="es-ES_tradnl" dirty="0"/>
              <a:t> </a:t>
            </a:r>
            <a:r>
              <a:rPr lang="es-ES_tradnl" dirty="0" err="1"/>
              <a:t>the</a:t>
            </a:r>
            <a:r>
              <a:rPr lang="es-ES_tradnl" dirty="0"/>
              <a:t> </a:t>
            </a:r>
            <a:r>
              <a:rPr lang="es-ES_tradnl" dirty="0" err="1"/>
              <a:t>generalized</a:t>
            </a:r>
            <a:r>
              <a:rPr lang="es-ES_tradnl" dirty="0"/>
              <a:t> top-</a:t>
            </a:r>
            <a:r>
              <a:rPr lang="es-ES_tradnl" dirty="0" err="1"/>
              <a:t>down</a:t>
            </a:r>
            <a:r>
              <a:rPr lang="es-ES_tradnl" dirty="0"/>
              <a:t> </a:t>
            </a:r>
            <a:r>
              <a:rPr lang="es-ES_tradnl" dirty="0" err="1"/>
              <a:t>processing</a:t>
            </a:r>
            <a:r>
              <a:rPr lang="es-ES_tradnl" dirty="0"/>
              <a:t> </a:t>
            </a:r>
            <a:r>
              <a:rPr lang="es-ES_tradnl" dirty="0" err="1"/>
              <a:t>algorithm</a:t>
            </a:r>
            <a:r>
              <a:rPr lang="es-ES_tradnl" dirty="0"/>
              <a:t> </a:t>
            </a:r>
            <a:r>
              <a:rPr lang="es-ES_tradnl" dirty="0" err="1"/>
              <a:t>with</a:t>
            </a:r>
            <a:r>
              <a:rPr lang="es-ES_tradnl" dirty="0"/>
              <a:t> </a:t>
            </a:r>
            <a:r>
              <a:rPr lang="es-ES_tradnl" dirty="0" err="1"/>
              <a:t>gender</a:t>
            </a:r>
            <a:r>
              <a:rPr lang="es-ES_tradnl" dirty="0"/>
              <a:t> and </a:t>
            </a:r>
            <a:r>
              <a:rPr lang="es-ES_tradnl" dirty="0" err="1"/>
              <a:t>list</a:t>
            </a:r>
            <a:r>
              <a:rPr lang="es-ES_tradnl" dirty="0"/>
              <a:t> </a:t>
            </a:r>
            <a:r>
              <a:rPr lang="es-ES_tradnl" dirty="0" err="1"/>
              <a:t>quotas</a:t>
            </a:r>
            <a:r>
              <a:rPr lang="es-ES_tradnl" dirty="0"/>
              <a:t>.</a:t>
            </a:r>
            <a:endParaRPr lang="es-ES_tradnl" b="1" dirty="0"/>
          </a:p>
        </p:txBody>
      </p:sp>
      <p:sp>
        <p:nvSpPr>
          <p:cNvPr id="4" name="Slide Number Placeholder 3">
            <a:extLst>
              <a:ext uri="{FF2B5EF4-FFF2-40B4-BE49-F238E27FC236}">
                <a16:creationId xmlns:a16="http://schemas.microsoft.com/office/drawing/2014/main" id="{B4D069BC-0CAE-1102-BF6D-1788B4D99415}"/>
              </a:ext>
            </a:extLst>
          </p:cNvPr>
          <p:cNvSpPr>
            <a:spLocks noGrp="1"/>
          </p:cNvSpPr>
          <p:nvPr>
            <p:ph type="sldNum" sz="quarter" idx="12"/>
          </p:nvPr>
        </p:nvSpPr>
        <p:spPr/>
        <p:txBody>
          <a:bodyPr/>
          <a:lstStyle/>
          <a:p>
            <a:fld id="{9E969584-4773-A84E-8391-EEC4BE76D611}" type="slidenum">
              <a:rPr lang="en-US" smtClean="0"/>
              <a:t>29</a:t>
            </a:fld>
            <a:endParaRPr lang="en-US"/>
          </a:p>
        </p:txBody>
      </p:sp>
      <p:sp>
        <p:nvSpPr>
          <p:cNvPr id="5" name="TextBox 4">
            <a:extLst>
              <a:ext uri="{FF2B5EF4-FFF2-40B4-BE49-F238E27FC236}">
                <a16:creationId xmlns:a16="http://schemas.microsoft.com/office/drawing/2014/main" id="{7F46F90F-816D-F870-73B0-3DC244F46FAB}"/>
              </a:ext>
            </a:extLst>
          </p:cNvPr>
          <p:cNvSpPr txBox="1"/>
          <p:nvPr/>
        </p:nvSpPr>
        <p:spPr>
          <a:xfrm>
            <a:off x="914400" y="3281082"/>
            <a:ext cx="6886950" cy="1384995"/>
          </a:xfrm>
          <a:prstGeom prst="rect">
            <a:avLst/>
          </a:prstGeom>
          <a:noFill/>
        </p:spPr>
        <p:txBody>
          <a:bodyPr wrap="none" rtlCol="0">
            <a:spAutoFit/>
          </a:bodyPr>
          <a:lstStyle/>
          <a:p>
            <a:r>
              <a:rPr lang="es-ES_tradnl" sz="2800" dirty="0" err="1"/>
              <a:t>Interpretation</a:t>
            </a:r>
            <a:r>
              <a:rPr lang="es-ES_tradnl" sz="2800" dirty="0"/>
              <a:t> (</a:t>
            </a:r>
            <a:r>
              <a:rPr lang="es-ES_tradnl" sz="2800" dirty="0" err="1"/>
              <a:t>from</a:t>
            </a:r>
            <a:r>
              <a:rPr lang="es-ES_tradnl" sz="2800" dirty="0"/>
              <a:t> </a:t>
            </a:r>
            <a:r>
              <a:rPr lang="es-ES_tradnl" sz="2800" dirty="0" err="1"/>
              <a:t>my</a:t>
            </a:r>
            <a:r>
              <a:rPr lang="es-ES_tradnl" sz="2800" dirty="0"/>
              <a:t> </a:t>
            </a:r>
            <a:r>
              <a:rPr lang="es-ES_tradnl" sz="2800" dirty="0" err="1"/>
              <a:t>paper</a:t>
            </a:r>
            <a:r>
              <a:rPr lang="es-ES_tradnl" sz="2800" dirty="0"/>
              <a:t>): </a:t>
            </a:r>
          </a:p>
          <a:p>
            <a:pPr marL="457200" indent="-457200">
              <a:buFont typeface="Arial" panose="020B0604020202020204" pitchFamily="34" charset="0"/>
              <a:buChar char="•"/>
            </a:pPr>
            <a:r>
              <a:rPr lang="es-ES_tradnl" sz="2800" dirty="0" err="1"/>
              <a:t>Simplified</a:t>
            </a:r>
            <a:r>
              <a:rPr lang="es-ES_tradnl" sz="2800" dirty="0"/>
              <a:t> </a:t>
            </a:r>
            <a:r>
              <a:rPr lang="es-ES_tradnl" sz="2800" dirty="0" err="1"/>
              <a:t>Chilean</a:t>
            </a:r>
            <a:r>
              <a:rPr lang="es-ES_tradnl" sz="2800" dirty="0"/>
              <a:t> </a:t>
            </a:r>
            <a:r>
              <a:rPr lang="es-ES_tradnl" sz="2800" dirty="0" err="1"/>
              <a:t>algorithm</a:t>
            </a:r>
            <a:r>
              <a:rPr lang="es-ES_tradnl" sz="2800" dirty="0"/>
              <a:t> </a:t>
            </a:r>
            <a:r>
              <a:rPr lang="es-ES_tradnl" sz="2800" dirty="0" err="1"/>
              <a:t>is</a:t>
            </a:r>
            <a:r>
              <a:rPr lang="es-ES_tradnl" sz="2800" dirty="0"/>
              <a:t> </a:t>
            </a:r>
            <a:r>
              <a:rPr lang="es-ES_tradnl" sz="2800" dirty="0" err="1"/>
              <a:t>explainable</a:t>
            </a:r>
            <a:r>
              <a:rPr lang="es-ES_tradnl" sz="2800" dirty="0"/>
              <a:t>.</a:t>
            </a:r>
          </a:p>
          <a:p>
            <a:pPr marL="457200" indent="-457200">
              <a:buFont typeface="Arial" panose="020B0604020202020204" pitchFamily="34" charset="0"/>
              <a:buChar char="•"/>
            </a:pPr>
            <a:r>
              <a:rPr lang="es-ES_tradnl" sz="2800" dirty="0"/>
              <a:t>Full </a:t>
            </a:r>
            <a:r>
              <a:rPr lang="es-ES_tradnl" sz="2800" dirty="0" err="1"/>
              <a:t>Chilean</a:t>
            </a:r>
            <a:r>
              <a:rPr lang="es-ES_tradnl" sz="2800" dirty="0"/>
              <a:t> </a:t>
            </a:r>
            <a:r>
              <a:rPr lang="es-ES_tradnl" sz="2800" dirty="0" err="1"/>
              <a:t>algorithm</a:t>
            </a:r>
            <a:r>
              <a:rPr lang="es-ES_tradnl" sz="2800" dirty="0"/>
              <a:t> </a:t>
            </a:r>
            <a:r>
              <a:rPr lang="es-ES_tradnl" sz="2800" dirty="0" err="1"/>
              <a:t>is</a:t>
            </a:r>
            <a:r>
              <a:rPr lang="es-ES_tradnl" sz="2800" dirty="0"/>
              <a:t> </a:t>
            </a:r>
            <a:r>
              <a:rPr lang="es-ES_tradnl" sz="2800" dirty="0" err="1"/>
              <a:t>not</a:t>
            </a:r>
            <a:r>
              <a:rPr lang="es-ES_tradnl" sz="2800" dirty="0"/>
              <a:t> </a:t>
            </a:r>
            <a:r>
              <a:rPr lang="es-ES_tradnl" sz="2800" dirty="0" err="1"/>
              <a:t>explainable</a:t>
            </a:r>
            <a:r>
              <a:rPr lang="es-ES_tradnl" sz="2800" dirty="0"/>
              <a:t>.</a:t>
            </a:r>
          </a:p>
        </p:txBody>
      </p:sp>
    </p:spTree>
    <p:extLst>
      <p:ext uri="{BB962C8B-B14F-4D97-AF65-F5344CB8AC3E}">
        <p14:creationId xmlns:p14="http://schemas.microsoft.com/office/powerpoint/2010/main" val="36691511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59256-48B0-3E7F-242B-775219A148FA}"/>
              </a:ext>
            </a:extLst>
          </p:cNvPr>
          <p:cNvSpPr>
            <a:spLocks noGrp="1"/>
          </p:cNvSpPr>
          <p:nvPr>
            <p:ph type="title"/>
          </p:nvPr>
        </p:nvSpPr>
        <p:spPr/>
        <p:txBody>
          <a:bodyPr/>
          <a:lstStyle/>
          <a:p>
            <a:r>
              <a:rPr lang="es-ES_tradnl" dirty="0"/>
              <a:t>Local vs Global </a:t>
            </a:r>
            <a:r>
              <a:rPr lang="es-ES_tradnl" dirty="0" err="1"/>
              <a:t>Methods</a:t>
            </a:r>
            <a:endParaRPr lang="es-ES_tradnl" dirty="0"/>
          </a:p>
        </p:txBody>
      </p:sp>
      <p:sp>
        <p:nvSpPr>
          <p:cNvPr id="3" name="Content Placeholder 2">
            <a:extLst>
              <a:ext uri="{FF2B5EF4-FFF2-40B4-BE49-F238E27FC236}">
                <a16:creationId xmlns:a16="http://schemas.microsoft.com/office/drawing/2014/main" id="{2701486A-4AD8-6A1C-1128-8B3A88C7C943}"/>
              </a:ext>
            </a:extLst>
          </p:cNvPr>
          <p:cNvSpPr>
            <a:spLocks noGrp="1"/>
          </p:cNvSpPr>
          <p:nvPr>
            <p:ph idx="1"/>
          </p:nvPr>
        </p:nvSpPr>
        <p:spPr>
          <a:xfrm>
            <a:off x="838200" y="1556684"/>
            <a:ext cx="10762130" cy="4351338"/>
          </a:xfrm>
        </p:spPr>
        <p:txBody>
          <a:bodyPr>
            <a:noAutofit/>
          </a:bodyPr>
          <a:lstStyle/>
          <a:p>
            <a:pPr marL="0" indent="0">
              <a:buNone/>
            </a:pPr>
            <a:r>
              <a:rPr lang="es-ES_tradnl" dirty="0"/>
              <a:t>Local: </a:t>
            </a:r>
            <a:r>
              <a:rPr lang="es-ES_tradnl" dirty="0" err="1"/>
              <a:t>independent</a:t>
            </a:r>
            <a:r>
              <a:rPr lang="es-ES_tradnl" dirty="0"/>
              <a:t> </a:t>
            </a:r>
            <a:r>
              <a:rPr lang="es-ES_tradnl" dirty="0" err="1"/>
              <a:t>elections</a:t>
            </a:r>
            <a:r>
              <a:rPr lang="es-ES_tradnl" dirty="0"/>
              <a:t> in </a:t>
            </a:r>
            <a:r>
              <a:rPr lang="es-ES_tradnl" dirty="0" err="1"/>
              <a:t>each</a:t>
            </a:r>
            <a:r>
              <a:rPr lang="es-ES_tradnl" dirty="0"/>
              <a:t> </a:t>
            </a:r>
            <a:r>
              <a:rPr lang="es-ES_tradnl" dirty="0" err="1"/>
              <a:t>district</a:t>
            </a:r>
            <a:r>
              <a:rPr lang="es-ES_tradnl" dirty="0"/>
              <a:t>.</a:t>
            </a:r>
          </a:p>
          <a:p>
            <a:pPr marL="0" indent="0">
              <a:buNone/>
            </a:pPr>
            <a:r>
              <a:rPr lang="es-ES_tradnl" dirty="0"/>
              <a:t>Global: </a:t>
            </a:r>
            <a:r>
              <a:rPr lang="es-ES_tradnl" dirty="0" err="1"/>
              <a:t>assign</a:t>
            </a:r>
            <a:r>
              <a:rPr lang="es-ES_tradnl" dirty="0"/>
              <a:t> </a:t>
            </a:r>
            <a:r>
              <a:rPr lang="es-ES_tradnl" dirty="0" err="1"/>
              <a:t>seats</a:t>
            </a:r>
            <a:r>
              <a:rPr lang="es-ES_tradnl" dirty="0"/>
              <a:t> </a:t>
            </a:r>
            <a:r>
              <a:rPr lang="es-ES_tradnl" dirty="0" err="1"/>
              <a:t>to</a:t>
            </a:r>
            <a:r>
              <a:rPr lang="es-ES_tradnl" dirty="0"/>
              <a:t> </a:t>
            </a:r>
            <a:r>
              <a:rPr lang="es-ES_tradnl" dirty="0" err="1"/>
              <a:t>lists</a:t>
            </a:r>
            <a:r>
              <a:rPr lang="es-ES_tradnl" dirty="0"/>
              <a:t> in </a:t>
            </a:r>
            <a:r>
              <a:rPr lang="es-ES_tradnl" dirty="0" err="1"/>
              <a:t>proportion</a:t>
            </a:r>
            <a:r>
              <a:rPr lang="es-ES_tradnl" dirty="0"/>
              <a:t> </a:t>
            </a:r>
            <a:r>
              <a:rPr lang="es-ES_tradnl" dirty="0" err="1"/>
              <a:t>to</a:t>
            </a:r>
            <a:r>
              <a:rPr lang="es-ES_tradnl" dirty="0"/>
              <a:t> </a:t>
            </a:r>
            <a:r>
              <a:rPr lang="es-ES_tradnl" dirty="0" err="1"/>
              <a:t>national</a:t>
            </a:r>
            <a:r>
              <a:rPr lang="es-ES_tradnl" dirty="0"/>
              <a:t> vote </a:t>
            </a:r>
            <a:r>
              <a:rPr lang="es-ES_tradnl" dirty="0" err="1"/>
              <a:t>totals</a:t>
            </a:r>
            <a:r>
              <a:rPr lang="es-ES_tradnl" dirty="0"/>
              <a:t>.</a:t>
            </a:r>
          </a:p>
          <a:p>
            <a:pPr marL="0" indent="0">
              <a:buNone/>
            </a:pPr>
            <a:endParaRPr lang="es-ES_tradnl" sz="800" dirty="0"/>
          </a:p>
          <a:p>
            <a:pPr marL="0" indent="0">
              <a:buNone/>
            </a:pPr>
            <a:r>
              <a:rPr lang="es-ES_tradnl" dirty="0"/>
              <a:t>In </a:t>
            </a:r>
            <a:r>
              <a:rPr lang="es-ES_tradnl" dirty="0" err="1"/>
              <a:t>the</a:t>
            </a:r>
            <a:r>
              <a:rPr lang="es-ES_tradnl" dirty="0"/>
              <a:t> </a:t>
            </a:r>
            <a:r>
              <a:rPr lang="es-ES_tradnl" dirty="0" err="1"/>
              <a:t>United</a:t>
            </a:r>
            <a:r>
              <a:rPr lang="es-ES_tradnl" dirty="0"/>
              <a:t> </a:t>
            </a:r>
            <a:r>
              <a:rPr lang="es-ES_tradnl" dirty="0" err="1"/>
              <a:t>States</a:t>
            </a:r>
            <a:r>
              <a:rPr lang="es-ES_tradnl" dirty="0"/>
              <a:t>: </a:t>
            </a:r>
          </a:p>
          <a:p>
            <a:r>
              <a:rPr lang="es-ES_tradnl" dirty="0" err="1"/>
              <a:t>Hyper</a:t>
            </a:r>
            <a:r>
              <a:rPr lang="es-ES_tradnl" dirty="0"/>
              <a:t>-local </a:t>
            </a:r>
            <a:r>
              <a:rPr lang="es-ES_tradnl" dirty="0" err="1"/>
              <a:t>elections</a:t>
            </a:r>
            <a:r>
              <a:rPr lang="es-ES_tradnl" dirty="0"/>
              <a:t> (1 </a:t>
            </a:r>
            <a:r>
              <a:rPr lang="es-ES_tradnl" dirty="0" err="1"/>
              <a:t>seat</a:t>
            </a:r>
            <a:r>
              <a:rPr lang="es-ES_tradnl" dirty="0"/>
              <a:t> per </a:t>
            </a:r>
            <a:r>
              <a:rPr lang="es-ES_tradnl" dirty="0" err="1"/>
              <a:t>congressional</a:t>
            </a:r>
            <a:r>
              <a:rPr lang="es-ES_tradnl" dirty="0"/>
              <a:t> </a:t>
            </a:r>
            <a:r>
              <a:rPr lang="es-ES_tradnl" dirty="0" err="1"/>
              <a:t>district</a:t>
            </a:r>
            <a:r>
              <a:rPr lang="es-ES_tradnl" dirty="0"/>
              <a:t>).</a:t>
            </a:r>
          </a:p>
          <a:p>
            <a:r>
              <a:rPr lang="es-ES_tradnl" dirty="0" err="1"/>
              <a:t>Result</a:t>
            </a:r>
            <a:r>
              <a:rPr lang="es-ES_tradnl" dirty="0"/>
              <a:t>: ‘</a:t>
            </a:r>
            <a:r>
              <a:rPr lang="es-ES_tradnl" dirty="0" err="1"/>
              <a:t>gerrymandering</a:t>
            </a:r>
            <a:r>
              <a:rPr lang="es-ES_tradnl" dirty="0"/>
              <a:t>’ </a:t>
            </a:r>
            <a:r>
              <a:rPr lang="es-ES_tradnl" dirty="0" err="1"/>
              <a:t>to</a:t>
            </a:r>
            <a:r>
              <a:rPr lang="es-ES_tradnl" dirty="0"/>
              <a:t> produce </a:t>
            </a:r>
            <a:r>
              <a:rPr lang="es-ES_tradnl" dirty="0" err="1"/>
              <a:t>disproportional</a:t>
            </a:r>
            <a:r>
              <a:rPr lang="es-ES_tradnl" dirty="0"/>
              <a:t> </a:t>
            </a:r>
            <a:r>
              <a:rPr lang="es-ES_tradnl" dirty="0" err="1"/>
              <a:t>representation</a:t>
            </a:r>
            <a:r>
              <a:rPr lang="es-ES_tradnl" dirty="0"/>
              <a:t>.</a:t>
            </a:r>
          </a:p>
          <a:p>
            <a:pPr marL="0" indent="0">
              <a:buNone/>
            </a:pPr>
            <a:endParaRPr lang="es-ES_tradnl" sz="800" dirty="0"/>
          </a:p>
          <a:p>
            <a:pPr marL="0" indent="0">
              <a:buNone/>
            </a:pPr>
            <a:r>
              <a:rPr lang="es-ES_tradnl" dirty="0"/>
              <a:t>In Chile: </a:t>
            </a:r>
          </a:p>
          <a:p>
            <a:r>
              <a:rPr lang="es-ES_tradnl" dirty="0" err="1"/>
              <a:t>List</a:t>
            </a:r>
            <a:r>
              <a:rPr lang="es-ES_tradnl" dirty="0"/>
              <a:t> XA (“</a:t>
            </a:r>
            <a:r>
              <a:rPr lang="es-ES_tradnl" dirty="0" err="1"/>
              <a:t>green</a:t>
            </a:r>
            <a:r>
              <a:rPr lang="es-ES_tradnl" dirty="0"/>
              <a:t> </a:t>
            </a:r>
            <a:r>
              <a:rPr lang="es-ES_tradnl" dirty="0" err="1"/>
              <a:t>party</a:t>
            </a:r>
            <a:r>
              <a:rPr lang="es-ES_tradnl" dirty="0"/>
              <a:t>”) </a:t>
            </a:r>
            <a:r>
              <a:rPr lang="es-ES_tradnl" dirty="0" err="1"/>
              <a:t>received</a:t>
            </a:r>
            <a:r>
              <a:rPr lang="es-ES_tradnl" dirty="0"/>
              <a:t> ~4% </a:t>
            </a:r>
            <a:r>
              <a:rPr lang="es-ES_tradnl" dirty="0" err="1"/>
              <a:t>of</a:t>
            </a:r>
            <a:r>
              <a:rPr lang="es-ES_tradnl" dirty="0"/>
              <a:t> </a:t>
            </a:r>
            <a:r>
              <a:rPr lang="es-ES_tradnl" dirty="0" err="1"/>
              <a:t>national</a:t>
            </a:r>
            <a:r>
              <a:rPr lang="es-ES_tradnl" dirty="0"/>
              <a:t> vote, </a:t>
            </a:r>
            <a:r>
              <a:rPr lang="es-ES_tradnl" dirty="0" err="1"/>
              <a:t>but</a:t>
            </a:r>
            <a:r>
              <a:rPr lang="es-ES_tradnl" dirty="0"/>
              <a:t> won 0 </a:t>
            </a:r>
            <a:r>
              <a:rPr lang="es-ES_tradnl" dirty="0" err="1"/>
              <a:t>seats</a:t>
            </a:r>
            <a:r>
              <a:rPr lang="es-ES_tradnl" dirty="0"/>
              <a:t>. A global </a:t>
            </a:r>
            <a:r>
              <a:rPr lang="es-ES_tradnl" dirty="0" err="1"/>
              <a:t>method</a:t>
            </a:r>
            <a:r>
              <a:rPr lang="es-ES_tradnl" dirty="0"/>
              <a:t> </a:t>
            </a:r>
            <a:r>
              <a:rPr lang="es-ES_tradnl" dirty="0" err="1"/>
              <a:t>would</a:t>
            </a:r>
            <a:r>
              <a:rPr lang="es-ES_tradnl" dirty="0"/>
              <a:t> </a:t>
            </a:r>
            <a:r>
              <a:rPr lang="es-ES_tradnl" dirty="0" err="1"/>
              <a:t>award</a:t>
            </a:r>
            <a:r>
              <a:rPr lang="es-ES_tradnl" dirty="0"/>
              <a:t> </a:t>
            </a:r>
            <a:r>
              <a:rPr lang="es-ES_tradnl" dirty="0" err="1"/>
              <a:t>this</a:t>
            </a:r>
            <a:r>
              <a:rPr lang="es-ES_tradnl" dirty="0"/>
              <a:t> </a:t>
            </a:r>
            <a:r>
              <a:rPr lang="es-ES_tradnl" dirty="0" err="1"/>
              <a:t>list</a:t>
            </a:r>
            <a:r>
              <a:rPr lang="es-ES_tradnl" dirty="0"/>
              <a:t> 5 </a:t>
            </a:r>
            <a:r>
              <a:rPr lang="es-ES_tradnl" dirty="0" err="1"/>
              <a:t>seats</a:t>
            </a:r>
            <a:r>
              <a:rPr lang="es-ES_tradnl" dirty="0"/>
              <a:t>.</a:t>
            </a:r>
          </a:p>
          <a:p>
            <a:r>
              <a:rPr lang="es-ES_tradnl" dirty="0"/>
              <a:t>Local </a:t>
            </a:r>
            <a:r>
              <a:rPr lang="es-ES_tradnl" dirty="0" err="1"/>
              <a:t>methods</a:t>
            </a:r>
            <a:r>
              <a:rPr lang="es-ES_tradnl" dirty="0"/>
              <a:t> </a:t>
            </a:r>
            <a:r>
              <a:rPr lang="es-ES_tradnl" dirty="0" err="1"/>
              <a:t>ensure</a:t>
            </a:r>
            <a:r>
              <a:rPr lang="es-ES_tradnl" dirty="0"/>
              <a:t> </a:t>
            </a:r>
            <a:r>
              <a:rPr lang="es-ES_tradnl" dirty="0" err="1"/>
              <a:t>gender</a:t>
            </a:r>
            <a:r>
              <a:rPr lang="es-ES_tradnl" dirty="0"/>
              <a:t> </a:t>
            </a:r>
            <a:r>
              <a:rPr lang="es-ES_tradnl" dirty="0" err="1"/>
              <a:t>parity</a:t>
            </a:r>
            <a:r>
              <a:rPr lang="es-ES_tradnl" dirty="0"/>
              <a:t> in </a:t>
            </a:r>
            <a:r>
              <a:rPr lang="es-ES_tradnl" dirty="0" err="1"/>
              <a:t>each</a:t>
            </a:r>
            <a:r>
              <a:rPr lang="es-ES_tradnl" dirty="0"/>
              <a:t> </a:t>
            </a:r>
            <a:r>
              <a:rPr lang="es-ES_tradnl" dirty="0" err="1"/>
              <a:t>district</a:t>
            </a:r>
            <a:r>
              <a:rPr lang="es-ES_tradnl" dirty="0"/>
              <a:t>, </a:t>
            </a:r>
            <a:r>
              <a:rPr lang="es-ES_tradnl" dirty="0" err="1"/>
              <a:t>but</a:t>
            </a:r>
            <a:r>
              <a:rPr lang="es-ES_tradnl" dirty="0"/>
              <a:t> </a:t>
            </a:r>
            <a:r>
              <a:rPr lang="es-ES_tradnl" dirty="0" err="1"/>
              <a:t>may</a:t>
            </a:r>
            <a:r>
              <a:rPr lang="es-ES_tradnl" dirty="0"/>
              <a:t> </a:t>
            </a:r>
            <a:r>
              <a:rPr lang="es-ES_tradnl" dirty="0" err="1"/>
              <a:t>not</a:t>
            </a:r>
            <a:r>
              <a:rPr lang="es-ES_tradnl" dirty="0"/>
              <a:t> </a:t>
            </a:r>
            <a:r>
              <a:rPr lang="es-ES_tradnl" dirty="0" err="1"/>
              <a:t>ensure</a:t>
            </a:r>
            <a:r>
              <a:rPr lang="es-ES_tradnl" dirty="0"/>
              <a:t> </a:t>
            </a:r>
            <a:r>
              <a:rPr lang="es-ES_tradnl" dirty="0" err="1"/>
              <a:t>overall</a:t>
            </a:r>
            <a:r>
              <a:rPr lang="es-ES_tradnl" dirty="0"/>
              <a:t> </a:t>
            </a:r>
            <a:r>
              <a:rPr lang="es-ES_tradnl" dirty="0" err="1"/>
              <a:t>parity</a:t>
            </a:r>
            <a:r>
              <a:rPr lang="es-ES_tradnl" dirty="0"/>
              <a:t>.</a:t>
            </a:r>
          </a:p>
        </p:txBody>
      </p:sp>
      <p:sp>
        <p:nvSpPr>
          <p:cNvPr id="4" name="Slide Number Placeholder 3">
            <a:extLst>
              <a:ext uri="{FF2B5EF4-FFF2-40B4-BE49-F238E27FC236}">
                <a16:creationId xmlns:a16="http://schemas.microsoft.com/office/drawing/2014/main" id="{726D1DB2-477D-0CED-B67E-CF9C9EB0FB13}"/>
              </a:ext>
            </a:extLst>
          </p:cNvPr>
          <p:cNvSpPr>
            <a:spLocks noGrp="1"/>
          </p:cNvSpPr>
          <p:nvPr>
            <p:ph type="sldNum" sz="quarter" idx="12"/>
          </p:nvPr>
        </p:nvSpPr>
        <p:spPr/>
        <p:txBody>
          <a:bodyPr/>
          <a:lstStyle/>
          <a:p>
            <a:fld id="{9E969584-4773-A84E-8391-EEC4BE76D611}" type="slidenum">
              <a:rPr lang="en-US" smtClean="0"/>
              <a:t>30</a:t>
            </a:fld>
            <a:endParaRPr lang="en-US"/>
          </a:p>
        </p:txBody>
      </p:sp>
    </p:spTree>
    <p:extLst>
      <p:ext uri="{BB962C8B-B14F-4D97-AF65-F5344CB8AC3E}">
        <p14:creationId xmlns:p14="http://schemas.microsoft.com/office/powerpoint/2010/main" val="14645895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477FA-003A-2718-BC29-91988AF7C12C}"/>
              </a:ext>
            </a:extLst>
          </p:cNvPr>
          <p:cNvSpPr>
            <a:spLocks noGrp="1"/>
          </p:cNvSpPr>
          <p:nvPr>
            <p:ph type="title"/>
          </p:nvPr>
        </p:nvSpPr>
        <p:spPr/>
        <p:txBody>
          <a:bodyPr/>
          <a:lstStyle/>
          <a:p>
            <a:r>
              <a:rPr lang="es-ES_tradnl" dirty="0" err="1"/>
              <a:t>Chilean</a:t>
            </a:r>
            <a:r>
              <a:rPr lang="es-ES_tradnl" dirty="0"/>
              <a:t> </a:t>
            </a:r>
            <a:r>
              <a:rPr lang="es-ES_tradnl" dirty="0" err="1"/>
              <a:t>Constitutional</a:t>
            </a:r>
            <a:r>
              <a:rPr lang="es-ES_tradnl" dirty="0"/>
              <a:t> </a:t>
            </a:r>
            <a:r>
              <a:rPr lang="es-ES_tradnl" dirty="0" err="1"/>
              <a:t>Assembly</a:t>
            </a:r>
            <a:r>
              <a:rPr lang="es-ES_tradnl" dirty="0"/>
              <a:t> Timeline</a:t>
            </a:r>
          </a:p>
        </p:txBody>
      </p:sp>
      <p:sp>
        <p:nvSpPr>
          <p:cNvPr id="4" name="Slide Number Placeholder 3">
            <a:extLst>
              <a:ext uri="{FF2B5EF4-FFF2-40B4-BE49-F238E27FC236}">
                <a16:creationId xmlns:a16="http://schemas.microsoft.com/office/drawing/2014/main" id="{E76A8A84-A2E4-E41B-221C-5764D4F222CD}"/>
              </a:ext>
            </a:extLst>
          </p:cNvPr>
          <p:cNvSpPr>
            <a:spLocks noGrp="1"/>
          </p:cNvSpPr>
          <p:nvPr>
            <p:ph type="sldNum" sz="quarter" idx="12"/>
          </p:nvPr>
        </p:nvSpPr>
        <p:spPr/>
        <p:txBody>
          <a:bodyPr/>
          <a:lstStyle/>
          <a:p>
            <a:fld id="{9E969584-4773-A84E-8391-EEC4BE76D611}" type="slidenum">
              <a:rPr lang="en-US" smtClean="0"/>
              <a:t>31</a:t>
            </a:fld>
            <a:endParaRPr lang="en-US"/>
          </a:p>
        </p:txBody>
      </p:sp>
      <p:sp>
        <p:nvSpPr>
          <p:cNvPr id="5" name="TextBox 4">
            <a:extLst>
              <a:ext uri="{FF2B5EF4-FFF2-40B4-BE49-F238E27FC236}">
                <a16:creationId xmlns:a16="http://schemas.microsoft.com/office/drawing/2014/main" id="{D4A3F7F0-2221-AA17-38ED-E8B3AC88F41A}"/>
              </a:ext>
            </a:extLst>
          </p:cNvPr>
          <p:cNvSpPr txBox="1"/>
          <p:nvPr/>
        </p:nvSpPr>
        <p:spPr>
          <a:xfrm>
            <a:off x="838200" y="2044005"/>
            <a:ext cx="3285565" cy="2246769"/>
          </a:xfrm>
          <a:prstGeom prst="rect">
            <a:avLst/>
          </a:prstGeom>
          <a:noFill/>
        </p:spPr>
        <p:txBody>
          <a:bodyPr wrap="square" rtlCol="0">
            <a:spAutoFit/>
          </a:bodyPr>
          <a:lstStyle/>
          <a:p>
            <a:r>
              <a:rPr lang="es-ES_tradnl" sz="2800" b="1" dirty="0"/>
              <a:t>October 2020</a:t>
            </a:r>
          </a:p>
          <a:p>
            <a:pPr marL="457200" indent="-457200">
              <a:buFont typeface="Arial" panose="020B0604020202020204" pitchFamily="34" charset="0"/>
              <a:buChar char="•"/>
            </a:pPr>
            <a:r>
              <a:rPr lang="es-ES_tradnl" sz="2800" dirty="0"/>
              <a:t>78% vote </a:t>
            </a:r>
            <a:r>
              <a:rPr lang="es-ES_tradnl" sz="2800" dirty="0" err="1"/>
              <a:t>to</a:t>
            </a:r>
            <a:r>
              <a:rPr lang="es-ES_tradnl" sz="2800" dirty="0"/>
              <a:t> draft new </a:t>
            </a:r>
            <a:r>
              <a:rPr lang="es-ES_tradnl" sz="2800" dirty="0" err="1"/>
              <a:t>constitution</a:t>
            </a:r>
            <a:r>
              <a:rPr lang="es-ES_tradnl" sz="2800" dirty="0"/>
              <a:t>.</a:t>
            </a:r>
          </a:p>
          <a:p>
            <a:pPr marL="457200" indent="-457200">
              <a:buFont typeface="Arial" panose="020B0604020202020204" pitchFamily="34" charset="0"/>
              <a:buChar char="•"/>
            </a:pPr>
            <a:r>
              <a:rPr lang="es-ES_tradnl" sz="2800" dirty="0"/>
              <a:t>79% vote </a:t>
            </a:r>
            <a:r>
              <a:rPr lang="es-ES_tradnl" sz="2800" dirty="0" err="1"/>
              <a:t>for</a:t>
            </a:r>
            <a:r>
              <a:rPr lang="es-ES_tradnl" sz="2800" dirty="0"/>
              <a:t> new </a:t>
            </a:r>
            <a:r>
              <a:rPr lang="es-ES_tradnl" sz="2800" dirty="0" err="1"/>
              <a:t>elected</a:t>
            </a:r>
            <a:r>
              <a:rPr lang="es-ES_tradnl" sz="2800" dirty="0"/>
              <a:t> </a:t>
            </a:r>
            <a:r>
              <a:rPr lang="es-ES_tradnl" sz="2800" dirty="0" err="1"/>
              <a:t>assembly</a:t>
            </a:r>
            <a:r>
              <a:rPr lang="es-ES_tradnl" sz="2800" dirty="0"/>
              <a:t>.</a:t>
            </a:r>
          </a:p>
        </p:txBody>
      </p:sp>
      <p:sp>
        <p:nvSpPr>
          <p:cNvPr id="6" name="TextBox 5">
            <a:extLst>
              <a:ext uri="{FF2B5EF4-FFF2-40B4-BE49-F238E27FC236}">
                <a16:creationId xmlns:a16="http://schemas.microsoft.com/office/drawing/2014/main" id="{0728C9BF-CAFC-E907-9E5A-E9C4DB17B50B}"/>
              </a:ext>
            </a:extLst>
          </p:cNvPr>
          <p:cNvSpPr txBox="1"/>
          <p:nvPr/>
        </p:nvSpPr>
        <p:spPr>
          <a:xfrm>
            <a:off x="4715435" y="2044005"/>
            <a:ext cx="3621742" cy="5262979"/>
          </a:xfrm>
          <a:prstGeom prst="rect">
            <a:avLst/>
          </a:prstGeom>
          <a:noFill/>
        </p:spPr>
        <p:txBody>
          <a:bodyPr wrap="square" rtlCol="0">
            <a:spAutoFit/>
          </a:bodyPr>
          <a:lstStyle/>
          <a:p>
            <a:r>
              <a:rPr lang="es-ES_tradnl" sz="2800" b="1" dirty="0"/>
              <a:t>May 2021</a:t>
            </a:r>
          </a:p>
          <a:p>
            <a:pPr marL="457200" indent="-457200">
              <a:buFont typeface="Arial" panose="020B0604020202020204" pitchFamily="34" charset="0"/>
              <a:buChar char="•"/>
            </a:pPr>
            <a:r>
              <a:rPr lang="es-ES_tradnl" sz="2800" dirty="0" err="1"/>
              <a:t>Assembly</a:t>
            </a:r>
            <a:r>
              <a:rPr lang="es-ES_tradnl" sz="2800" dirty="0"/>
              <a:t> </a:t>
            </a:r>
            <a:r>
              <a:rPr lang="es-ES_tradnl" sz="2800" dirty="0" err="1"/>
              <a:t>elected</a:t>
            </a:r>
            <a:r>
              <a:rPr lang="es-ES_tradnl" sz="2800" dirty="0"/>
              <a:t>.</a:t>
            </a:r>
          </a:p>
          <a:p>
            <a:pPr marL="457200" indent="-457200">
              <a:buFont typeface="Arial" panose="020B0604020202020204" pitchFamily="34" charset="0"/>
              <a:buChar char="•"/>
            </a:pPr>
            <a:r>
              <a:rPr lang="es-ES_tradnl" sz="2800" dirty="0"/>
              <a:t>Establishment conservative </a:t>
            </a:r>
            <a:r>
              <a:rPr lang="es-ES_tradnl" sz="2800" dirty="0" err="1"/>
              <a:t>list</a:t>
            </a:r>
            <a:r>
              <a:rPr lang="es-ES_tradnl" sz="2800" dirty="0"/>
              <a:t> won </a:t>
            </a:r>
            <a:r>
              <a:rPr lang="es-ES_tradnl" sz="2800" dirty="0" err="1"/>
              <a:t>only</a:t>
            </a:r>
            <a:r>
              <a:rPr lang="es-ES_tradnl" sz="2800" dirty="0"/>
              <a:t> 37 </a:t>
            </a:r>
            <a:r>
              <a:rPr lang="es-ES_tradnl" sz="2800" dirty="0" err="1"/>
              <a:t>seats</a:t>
            </a:r>
            <a:r>
              <a:rPr lang="es-ES_tradnl" sz="2800" dirty="0"/>
              <a:t>.</a:t>
            </a:r>
          </a:p>
          <a:p>
            <a:pPr marL="457200" indent="-457200">
              <a:buFont typeface="Arial" panose="020B0604020202020204" pitchFamily="34" charset="0"/>
              <a:buChar char="•"/>
            </a:pPr>
            <a:r>
              <a:rPr lang="es-ES_tradnl" sz="2800" dirty="0" err="1"/>
              <a:t>Many</a:t>
            </a:r>
            <a:r>
              <a:rPr lang="es-ES_tradnl" sz="2800" dirty="0"/>
              <a:t> </a:t>
            </a:r>
            <a:r>
              <a:rPr lang="es-ES_tradnl" sz="2800" dirty="0" err="1"/>
              <a:t>independents</a:t>
            </a:r>
            <a:r>
              <a:rPr lang="es-ES_tradnl" sz="2800" dirty="0"/>
              <a:t> </a:t>
            </a:r>
            <a:r>
              <a:rPr lang="es-ES_tradnl" sz="2800" dirty="0" err="1"/>
              <a:t>elected</a:t>
            </a:r>
            <a:r>
              <a:rPr lang="es-ES_tradnl" sz="2800" dirty="0"/>
              <a:t>.</a:t>
            </a:r>
          </a:p>
          <a:p>
            <a:pPr marL="457200" indent="-457200">
              <a:buFont typeface="Arial" panose="020B0604020202020204" pitchFamily="34" charset="0"/>
              <a:buChar char="•"/>
            </a:pPr>
            <a:r>
              <a:rPr lang="es-ES_tradnl" sz="2800" dirty="0"/>
              <a:t>7 </a:t>
            </a:r>
            <a:r>
              <a:rPr lang="es-ES_tradnl" sz="2800" dirty="0" err="1"/>
              <a:t>women</a:t>
            </a:r>
            <a:r>
              <a:rPr lang="es-ES_tradnl" sz="2800" dirty="0"/>
              <a:t> </a:t>
            </a:r>
            <a:r>
              <a:rPr lang="es-ES_tradnl" sz="2800" dirty="0" err="1"/>
              <a:t>replaced</a:t>
            </a:r>
            <a:r>
              <a:rPr lang="es-ES_tradnl" sz="2800" dirty="0"/>
              <a:t> </a:t>
            </a:r>
            <a:r>
              <a:rPr lang="es-ES_tradnl" sz="2800" dirty="0" err="1"/>
              <a:t>by</a:t>
            </a:r>
            <a:r>
              <a:rPr lang="es-ES_tradnl" sz="2800" dirty="0"/>
              <a:t> </a:t>
            </a:r>
            <a:r>
              <a:rPr lang="es-ES_tradnl" sz="2800" dirty="0" err="1"/>
              <a:t>men</a:t>
            </a:r>
            <a:r>
              <a:rPr lang="es-ES_tradnl" sz="2800" dirty="0"/>
              <a:t>.</a:t>
            </a:r>
          </a:p>
          <a:p>
            <a:pPr marL="457200" indent="-457200">
              <a:buFont typeface="Arial" panose="020B0604020202020204" pitchFamily="34" charset="0"/>
              <a:buChar char="•"/>
            </a:pPr>
            <a:r>
              <a:rPr lang="es-ES_tradnl" sz="2800" dirty="0"/>
              <a:t>5 </a:t>
            </a:r>
            <a:r>
              <a:rPr lang="es-ES_tradnl" sz="2800" dirty="0" err="1"/>
              <a:t>men</a:t>
            </a:r>
            <a:r>
              <a:rPr lang="es-ES_tradnl" sz="2800" dirty="0"/>
              <a:t> </a:t>
            </a:r>
            <a:r>
              <a:rPr lang="es-ES_tradnl" sz="2800" dirty="0" err="1"/>
              <a:t>replaced</a:t>
            </a:r>
            <a:r>
              <a:rPr lang="es-ES_tradnl" sz="2800" dirty="0"/>
              <a:t> </a:t>
            </a:r>
            <a:r>
              <a:rPr lang="es-ES_tradnl" sz="2800" dirty="0" err="1"/>
              <a:t>by</a:t>
            </a:r>
            <a:r>
              <a:rPr lang="es-ES_tradnl" sz="2800" dirty="0"/>
              <a:t> </a:t>
            </a:r>
            <a:r>
              <a:rPr lang="es-ES_tradnl" sz="2800" dirty="0" err="1"/>
              <a:t>women</a:t>
            </a:r>
            <a:r>
              <a:rPr lang="es-ES_tradnl" sz="2800" dirty="0"/>
              <a:t>.</a:t>
            </a:r>
          </a:p>
          <a:p>
            <a:pPr marL="457200" indent="-457200">
              <a:buFont typeface="Arial" panose="020B0604020202020204" pitchFamily="34" charset="0"/>
              <a:buChar char="•"/>
            </a:pPr>
            <a:endParaRPr lang="es-ES_tradnl" sz="2800" dirty="0"/>
          </a:p>
        </p:txBody>
      </p:sp>
      <p:sp>
        <p:nvSpPr>
          <p:cNvPr id="9" name="TextBox 8">
            <a:extLst>
              <a:ext uri="{FF2B5EF4-FFF2-40B4-BE49-F238E27FC236}">
                <a16:creationId xmlns:a16="http://schemas.microsoft.com/office/drawing/2014/main" id="{02B7A25B-C90D-4E16-7D87-B35295E0EB72}"/>
              </a:ext>
            </a:extLst>
          </p:cNvPr>
          <p:cNvSpPr txBox="1"/>
          <p:nvPr/>
        </p:nvSpPr>
        <p:spPr>
          <a:xfrm>
            <a:off x="8610600" y="2044004"/>
            <a:ext cx="3455896" cy="2246769"/>
          </a:xfrm>
          <a:prstGeom prst="rect">
            <a:avLst/>
          </a:prstGeom>
          <a:noFill/>
        </p:spPr>
        <p:txBody>
          <a:bodyPr wrap="square" rtlCol="0">
            <a:spAutoFit/>
          </a:bodyPr>
          <a:lstStyle/>
          <a:p>
            <a:r>
              <a:rPr lang="es-ES_tradnl" sz="2800" b="1" dirty="0" err="1"/>
              <a:t>September</a:t>
            </a:r>
            <a:r>
              <a:rPr lang="es-ES_tradnl" sz="2800" b="1" dirty="0"/>
              <a:t> 2022</a:t>
            </a:r>
          </a:p>
          <a:p>
            <a:pPr marL="457200" indent="-457200">
              <a:buFont typeface="Arial" panose="020B0604020202020204" pitchFamily="34" charset="0"/>
              <a:buChar char="•"/>
            </a:pPr>
            <a:r>
              <a:rPr lang="es-ES_tradnl" sz="2800" dirty="0" err="1"/>
              <a:t>Proposed</a:t>
            </a:r>
            <a:r>
              <a:rPr lang="es-ES_tradnl" sz="2800" dirty="0"/>
              <a:t> </a:t>
            </a:r>
            <a:r>
              <a:rPr lang="es-ES_tradnl" sz="2800" dirty="0" err="1"/>
              <a:t>constitution</a:t>
            </a:r>
            <a:r>
              <a:rPr lang="es-ES_tradnl" sz="2800" dirty="0"/>
              <a:t> </a:t>
            </a:r>
            <a:r>
              <a:rPr lang="es-ES_tradnl" sz="2800" dirty="0" err="1"/>
              <a:t>rejected</a:t>
            </a:r>
            <a:r>
              <a:rPr lang="es-ES_tradnl" sz="2800" dirty="0"/>
              <a:t> 62%-38%</a:t>
            </a:r>
          </a:p>
          <a:p>
            <a:pPr marL="457200" indent="-457200">
              <a:buFont typeface="Arial" panose="020B0604020202020204" pitchFamily="34" charset="0"/>
              <a:buChar char="•"/>
            </a:pPr>
            <a:endParaRPr lang="es-ES_tradnl" sz="2800" dirty="0"/>
          </a:p>
        </p:txBody>
      </p:sp>
      <p:sp>
        <p:nvSpPr>
          <p:cNvPr id="10" name="TextBox 9">
            <a:extLst>
              <a:ext uri="{FF2B5EF4-FFF2-40B4-BE49-F238E27FC236}">
                <a16:creationId xmlns:a16="http://schemas.microsoft.com/office/drawing/2014/main" id="{45B5A393-D611-5950-E405-759A00D871EE}"/>
              </a:ext>
            </a:extLst>
          </p:cNvPr>
          <p:cNvSpPr txBox="1"/>
          <p:nvPr/>
        </p:nvSpPr>
        <p:spPr>
          <a:xfrm>
            <a:off x="8695763" y="4474706"/>
            <a:ext cx="3065931" cy="2246769"/>
          </a:xfrm>
          <a:prstGeom prst="rect">
            <a:avLst/>
          </a:prstGeom>
          <a:noFill/>
        </p:spPr>
        <p:txBody>
          <a:bodyPr wrap="square" rtlCol="0">
            <a:spAutoFit/>
          </a:bodyPr>
          <a:lstStyle/>
          <a:p>
            <a:r>
              <a:rPr lang="es-ES_tradnl" sz="2800" b="1" dirty="0"/>
              <a:t>May 2023</a:t>
            </a:r>
          </a:p>
          <a:p>
            <a:pPr marL="457200" indent="-457200">
              <a:buFont typeface="Arial" panose="020B0604020202020204" pitchFamily="34" charset="0"/>
              <a:buChar char="•"/>
            </a:pPr>
            <a:r>
              <a:rPr lang="es-ES_tradnl" sz="2800" dirty="0"/>
              <a:t>New </a:t>
            </a:r>
            <a:r>
              <a:rPr lang="es-ES_tradnl" sz="2800" dirty="0" err="1"/>
              <a:t>assembly</a:t>
            </a:r>
            <a:r>
              <a:rPr lang="es-ES_tradnl" sz="2800" dirty="0"/>
              <a:t> (</a:t>
            </a:r>
            <a:r>
              <a:rPr lang="es-ES_tradnl" sz="2800" dirty="0" err="1"/>
              <a:t>will</a:t>
            </a:r>
            <a:r>
              <a:rPr lang="es-ES_tradnl" sz="2800" dirty="0"/>
              <a:t> be) </a:t>
            </a:r>
            <a:r>
              <a:rPr lang="es-ES_tradnl" sz="2800" dirty="0" err="1"/>
              <a:t>elected</a:t>
            </a:r>
            <a:r>
              <a:rPr lang="es-ES_tradnl" sz="2800" dirty="0"/>
              <a:t>.</a:t>
            </a:r>
          </a:p>
          <a:p>
            <a:pPr marL="457200" indent="-457200">
              <a:buFont typeface="Arial" panose="020B0604020202020204" pitchFamily="34" charset="0"/>
              <a:buChar char="•"/>
            </a:pPr>
            <a:r>
              <a:rPr lang="es-ES_tradnl" sz="2800" dirty="0"/>
              <a:t>New </a:t>
            </a:r>
            <a:r>
              <a:rPr lang="es-ES_tradnl" sz="2800" dirty="0" err="1"/>
              <a:t>process</a:t>
            </a:r>
            <a:r>
              <a:rPr lang="es-ES_tradnl" sz="2800" dirty="0"/>
              <a:t>.</a:t>
            </a:r>
          </a:p>
          <a:p>
            <a:pPr marL="457200" indent="-457200">
              <a:buFont typeface="Arial" panose="020B0604020202020204" pitchFamily="34" charset="0"/>
              <a:buChar char="•"/>
            </a:pPr>
            <a:endParaRPr lang="es-ES_tradnl" sz="2800" dirty="0"/>
          </a:p>
        </p:txBody>
      </p:sp>
    </p:spTree>
    <p:extLst>
      <p:ext uri="{BB962C8B-B14F-4D97-AF65-F5344CB8AC3E}">
        <p14:creationId xmlns:p14="http://schemas.microsoft.com/office/powerpoint/2010/main" val="390484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9" grpId="0"/>
      <p:bldP spid="1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5C80A-B04A-9A48-A43F-5FC3FCFD4416}"/>
              </a:ext>
            </a:extLst>
          </p:cNvPr>
          <p:cNvSpPr>
            <a:spLocks noGrp="1"/>
          </p:cNvSpPr>
          <p:nvPr>
            <p:ph type="title"/>
          </p:nvPr>
        </p:nvSpPr>
        <p:spPr/>
        <p:txBody>
          <a:bodyPr/>
          <a:lstStyle/>
          <a:p>
            <a:r>
              <a:rPr lang="en-US" dirty="0"/>
              <a:t>Apportionment for US Congress: History</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297363D-EFBC-238F-C1CF-840AA7CBED22}"/>
                  </a:ext>
                </a:extLst>
              </p:cNvPr>
              <p:cNvSpPr>
                <a:spLocks noGrp="1"/>
              </p:cNvSpPr>
              <p:nvPr>
                <p:ph idx="1"/>
              </p:nvPr>
            </p:nvSpPr>
            <p:spPr>
              <a:xfrm>
                <a:off x="838200" y="1825625"/>
                <a:ext cx="10515600" cy="1815882"/>
              </a:xfrm>
            </p:spPr>
            <p:txBody>
              <a:bodyPr>
                <a:normAutofit/>
              </a:bodyPr>
              <a:lstStyle/>
              <a:p>
                <a:pPr marL="0" indent="0">
                  <a:buNone/>
                </a:pPr>
                <a:r>
                  <a:rPr lang="en-US" dirty="0"/>
                  <a:t>Jefferson method used for censuses from 1790-1830.</a:t>
                </a:r>
              </a:p>
              <a:p>
                <a:pPr marL="0" indent="0">
                  <a:buNone/>
                </a:pPr>
                <a:r>
                  <a:rPr lang="en-US" dirty="0"/>
                  <a:t>Current method: Huntington-Hill (adopted for 1940 census).</a:t>
                </a:r>
              </a:p>
              <a:p>
                <a:r>
                  <a:rPr lang="en-US" dirty="0"/>
                  <a:t>Divide by </a:t>
                </a:r>
                <a14:m>
                  <m:oMath xmlns:m="http://schemas.openxmlformats.org/officeDocument/2006/math">
                    <m:rad>
                      <m:radPr>
                        <m:degHide m:val="on"/>
                        <m:ctrlPr>
                          <a:rPr lang="en-US" sz="2800" b="0" i="1" u="none" strike="noStrike" smtClean="0">
                            <a:solidFill>
                              <a:srgbClr val="000000"/>
                            </a:solidFill>
                            <a:effectLst/>
                            <a:latin typeface="Cambria Math" panose="02040503050406030204" pitchFamily="18" charset="0"/>
                          </a:rPr>
                        </m:ctrlPr>
                      </m:radPr>
                      <m:deg/>
                      <m:e>
                        <m:r>
                          <a:rPr lang="en-US" sz="2800" b="0" i="1" u="none" strike="noStrike" smtClean="0">
                            <a:solidFill>
                              <a:srgbClr val="000000"/>
                            </a:solidFill>
                            <a:effectLst/>
                            <a:latin typeface="Cambria Math" panose="02040503050406030204" pitchFamily="18" charset="0"/>
                          </a:rPr>
                          <m:t>𝑛</m:t>
                        </m:r>
                        <m:d>
                          <m:dPr>
                            <m:ctrlPr>
                              <a:rPr lang="en-US" sz="2800" b="0" i="1" u="none" strike="noStrike" smtClean="0">
                                <a:solidFill>
                                  <a:srgbClr val="000000"/>
                                </a:solidFill>
                                <a:effectLst/>
                                <a:latin typeface="Cambria Math" panose="02040503050406030204" pitchFamily="18" charset="0"/>
                              </a:rPr>
                            </m:ctrlPr>
                          </m:dPr>
                          <m:e>
                            <m:r>
                              <a:rPr lang="en-US" sz="2800" b="0" i="1" u="none" strike="noStrike" smtClean="0">
                                <a:solidFill>
                                  <a:srgbClr val="000000"/>
                                </a:solidFill>
                                <a:effectLst/>
                                <a:latin typeface="Cambria Math" panose="02040503050406030204" pitchFamily="18" charset="0"/>
                              </a:rPr>
                              <m:t>𝑛</m:t>
                            </m:r>
                            <m:r>
                              <a:rPr lang="en-US" sz="2800" b="0" i="1" u="none" strike="noStrike" smtClean="0">
                                <a:solidFill>
                                  <a:srgbClr val="000000"/>
                                </a:solidFill>
                                <a:effectLst/>
                                <a:latin typeface="Cambria Math" panose="02040503050406030204" pitchFamily="18" charset="0"/>
                              </a:rPr>
                              <m:t>−1</m:t>
                            </m:r>
                          </m:e>
                        </m:d>
                      </m:e>
                    </m:rad>
                  </m:oMath>
                </a14:m>
                <a:r>
                  <a:rPr lang="en-US" dirty="0"/>
                  <a:t>, instead of </a:t>
                </a:r>
                <a14:m>
                  <m:oMath xmlns:m="http://schemas.openxmlformats.org/officeDocument/2006/math">
                    <m:r>
                      <a:rPr lang="en-US" i="1">
                        <a:solidFill>
                          <a:srgbClr val="000000"/>
                        </a:solidFill>
                        <a:latin typeface="Cambria Math" panose="02040503050406030204" pitchFamily="18" charset="0"/>
                      </a:rPr>
                      <m:t>𝑛</m:t>
                    </m:r>
                  </m:oMath>
                </a14:m>
                <a:endParaRPr lang="en-US" dirty="0"/>
              </a:p>
              <a:p>
                <a:pPr marL="0" indent="0">
                  <a:buNone/>
                </a:pPr>
                <a:endParaRPr lang="en-US" dirty="0"/>
              </a:p>
              <a:p>
                <a:pPr marL="0" indent="0">
                  <a:buNone/>
                </a:pPr>
                <a:endParaRPr lang="en-US" dirty="0"/>
              </a:p>
            </p:txBody>
          </p:sp>
        </mc:Choice>
        <mc:Fallback xmlns="">
          <p:sp>
            <p:nvSpPr>
              <p:cNvPr id="3" name="Content Placeholder 2">
                <a:extLst>
                  <a:ext uri="{FF2B5EF4-FFF2-40B4-BE49-F238E27FC236}">
                    <a16:creationId xmlns:a16="http://schemas.microsoft.com/office/drawing/2014/main" id="{D297363D-EFBC-238F-C1CF-840AA7CBED22}"/>
                  </a:ext>
                </a:extLst>
              </p:cNvPr>
              <p:cNvSpPr>
                <a:spLocks noGrp="1" noRot="1" noChangeAspect="1" noMove="1" noResize="1" noEditPoints="1" noAdjustHandles="1" noChangeArrowheads="1" noChangeShapeType="1" noTextEdit="1"/>
              </p:cNvSpPr>
              <p:nvPr>
                <p:ph idx="1"/>
              </p:nvPr>
            </p:nvSpPr>
            <p:spPr>
              <a:xfrm>
                <a:off x="838200" y="1825625"/>
                <a:ext cx="10515600" cy="1815882"/>
              </a:xfrm>
              <a:blipFill>
                <a:blip r:embed="rId2"/>
                <a:stretch>
                  <a:fillRect l="-1206" t="-5556"/>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F09B8F97-EFE3-23BA-2618-EA682BB1E012}"/>
              </a:ext>
            </a:extLst>
          </p:cNvPr>
          <p:cNvSpPr>
            <a:spLocks noGrp="1"/>
          </p:cNvSpPr>
          <p:nvPr>
            <p:ph type="sldNum" sz="quarter" idx="12"/>
          </p:nvPr>
        </p:nvSpPr>
        <p:spPr/>
        <p:txBody>
          <a:bodyPr/>
          <a:lstStyle/>
          <a:p>
            <a:fld id="{9E969584-4773-A84E-8391-EEC4BE76D611}" type="slidenum">
              <a:rPr lang="en-US" smtClean="0"/>
              <a:t>32</a:t>
            </a:fld>
            <a:endParaRPr lang="en-US"/>
          </a:p>
        </p:txBody>
      </p:sp>
      <mc:AlternateContent xmlns:mc="http://schemas.openxmlformats.org/markup-compatibility/2006" xmlns:a14="http://schemas.microsoft.com/office/drawing/2010/main">
        <mc:Choice Requires="a14">
          <p:graphicFrame>
            <p:nvGraphicFramePr>
              <p:cNvPr id="5" name="Table 4">
                <a:extLst>
                  <a:ext uri="{FF2B5EF4-FFF2-40B4-BE49-F238E27FC236}">
                    <a16:creationId xmlns:a16="http://schemas.microsoft.com/office/drawing/2014/main" id="{339B36AD-B5CF-5D48-638A-45D055A2628C}"/>
                  </a:ext>
                </a:extLst>
              </p:cNvPr>
              <p:cNvGraphicFramePr>
                <a:graphicFrameLocks noGrp="1"/>
              </p:cNvGraphicFramePr>
              <p:nvPr>
                <p:extLst>
                  <p:ext uri="{D42A27DB-BD31-4B8C-83A1-F6EECF244321}">
                    <p14:modId xmlns:p14="http://schemas.microsoft.com/office/powerpoint/2010/main" val="1126148009"/>
                  </p:ext>
                </p:extLst>
              </p:nvPr>
            </p:nvGraphicFramePr>
            <p:xfrm>
              <a:off x="7060530" y="3340544"/>
              <a:ext cx="4942974" cy="3377565"/>
            </p:xfrm>
            <a:graphic>
              <a:graphicData uri="http://schemas.openxmlformats.org/drawingml/2006/table">
                <a:tbl>
                  <a:tblPr>
                    <a:tableStyleId>{5C22544A-7EE6-4342-B048-85BDC9FD1C3A}</a:tableStyleId>
                  </a:tblPr>
                  <a:tblGrid>
                    <a:gridCol w="1187418">
                      <a:extLst>
                        <a:ext uri="{9D8B030D-6E8A-4147-A177-3AD203B41FA5}">
                          <a16:colId xmlns:a16="http://schemas.microsoft.com/office/drawing/2014/main" val="146360595"/>
                        </a:ext>
                      </a:extLst>
                    </a:gridCol>
                    <a:gridCol w="815842">
                      <a:extLst>
                        <a:ext uri="{9D8B030D-6E8A-4147-A177-3AD203B41FA5}">
                          <a16:colId xmlns:a16="http://schemas.microsoft.com/office/drawing/2014/main" val="585078395"/>
                        </a:ext>
                      </a:extLst>
                    </a:gridCol>
                    <a:gridCol w="818147">
                      <a:extLst>
                        <a:ext uri="{9D8B030D-6E8A-4147-A177-3AD203B41FA5}">
                          <a16:colId xmlns:a16="http://schemas.microsoft.com/office/drawing/2014/main" val="4081376248"/>
                        </a:ext>
                      </a:extLst>
                    </a:gridCol>
                    <a:gridCol w="834190">
                      <a:extLst>
                        <a:ext uri="{9D8B030D-6E8A-4147-A177-3AD203B41FA5}">
                          <a16:colId xmlns:a16="http://schemas.microsoft.com/office/drawing/2014/main" val="404733323"/>
                        </a:ext>
                      </a:extLst>
                    </a:gridCol>
                    <a:gridCol w="265644">
                      <a:extLst>
                        <a:ext uri="{9D8B030D-6E8A-4147-A177-3AD203B41FA5}">
                          <a16:colId xmlns:a16="http://schemas.microsoft.com/office/drawing/2014/main" val="845730924"/>
                        </a:ext>
                      </a:extLst>
                    </a:gridCol>
                    <a:gridCol w="1021733">
                      <a:extLst>
                        <a:ext uri="{9D8B030D-6E8A-4147-A177-3AD203B41FA5}">
                          <a16:colId xmlns:a16="http://schemas.microsoft.com/office/drawing/2014/main" val="3927495358"/>
                        </a:ext>
                      </a:extLst>
                    </a:gridCol>
                  </a:tblGrid>
                  <a:tr h="190500">
                    <a:tc>
                      <a:txBody>
                        <a:bodyPr/>
                        <a:lstStyle/>
                        <a:p>
                          <a:pPr algn="l"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Seat 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Seat 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Seat 3</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a:t>
                          </a: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Seat </a:t>
                          </a:r>
                          <a14:m>
                            <m:oMath xmlns:m="http://schemas.openxmlformats.org/officeDocument/2006/math">
                              <m:r>
                                <a:rPr lang="en-US" sz="2400" b="0" i="1" u="none" strike="noStrike" smtClean="0">
                                  <a:solidFill>
                                    <a:srgbClr val="000000"/>
                                  </a:solidFill>
                                  <a:effectLst/>
                                  <a:latin typeface="Cambria Math" panose="02040503050406030204" pitchFamily="18" charset="0"/>
                                </a:rPr>
                                <m:t>𝑛</m:t>
                              </m:r>
                            </m:oMath>
                          </a14:m>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39302126"/>
                      </a:ext>
                    </a:extLst>
                  </a:tr>
                  <a:tr h="190500">
                    <a:tc>
                      <a:txBody>
                        <a:bodyPr/>
                        <a:lstStyle/>
                        <a:p>
                          <a:pPr algn="l" fontAlgn="b"/>
                          <a:r>
                            <a:rPr lang="en-US" sz="2400" b="0" i="0" u="none" strike="noStrike" dirty="0">
                              <a:solidFill>
                                <a:srgbClr val="000000"/>
                              </a:solidFill>
                              <a:effectLst/>
                              <a:latin typeface="Calibri" panose="020F0502020204030204" pitchFamily="34" charset="0"/>
                            </a:rPr>
                            <a:t>Jefferson</a:t>
                          </a: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1</a:t>
                          </a: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2</a:t>
                          </a: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3</a:t>
                          </a: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14:m>
                            <m:oMathPara xmlns:m="http://schemas.openxmlformats.org/officeDocument/2006/math">
                              <m:oMathParaPr>
                                <m:jc m:val="centerGroup"/>
                              </m:oMathParaPr>
                              <m:oMath xmlns:m="http://schemas.openxmlformats.org/officeDocument/2006/math">
                                <m:r>
                                  <a:rPr lang="en-US" sz="1800" b="0" i="1" u="none" strike="noStrike" smtClean="0">
                                    <a:solidFill>
                                      <a:srgbClr val="000000"/>
                                    </a:solidFill>
                                    <a:effectLst/>
                                    <a:latin typeface="Cambria Math" panose="02040503050406030204" pitchFamily="18" charset="0"/>
                                  </a:rPr>
                                  <m:t>𝑛</m:t>
                                </m:r>
                              </m:oMath>
                            </m:oMathPara>
                          </a14:m>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47339609"/>
                      </a:ext>
                    </a:extLst>
                  </a:tr>
                  <a:tr h="190500">
                    <a:tc>
                      <a:txBody>
                        <a:bodyPr/>
                        <a:lstStyle/>
                        <a:p>
                          <a:pPr algn="l" fontAlgn="b"/>
                          <a:r>
                            <a:rPr lang="en-US" sz="2400" b="0" i="0" u="none" strike="noStrike" dirty="0">
                              <a:solidFill>
                                <a:srgbClr val="000000"/>
                              </a:solidFill>
                              <a:effectLst/>
                              <a:latin typeface="Calibri" panose="020F0502020204030204" pitchFamily="34" charset="0"/>
                            </a:rPr>
                            <a:t>Hunt-Hill</a:t>
                          </a: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1</a:t>
                          </a: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1.41</a:t>
                          </a: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2.45</a:t>
                          </a: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14:m>
                            <m:oMathPara xmlns:m="http://schemas.openxmlformats.org/officeDocument/2006/math">
                              <m:oMathParaPr>
                                <m:jc m:val="centerGroup"/>
                              </m:oMathParaPr>
                              <m:oMath xmlns:m="http://schemas.openxmlformats.org/officeDocument/2006/math">
                                <m:rad>
                                  <m:radPr>
                                    <m:degHide m:val="on"/>
                                    <m:ctrlPr>
                                      <a:rPr lang="en-US" sz="1800" b="0" i="1" u="none" strike="noStrike" smtClean="0">
                                        <a:solidFill>
                                          <a:srgbClr val="000000"/>
                                        </a:solidFill>
                                        <a:effectLst/>
                                        <a:latin typeface="Cambria Math" panose="02040503050406030204" pitchFamily="18" charset="0"/>
                                      </a:rPr>
                                    </m:ctrlPr>
                                  </m:radPr>
                                  <m:deg/>
                                  <m:e>
                                    <m:r>
                                      <a:rPr lang="en-US" sz="1800" b="0" i="1" u="none" strike="noStrike" smtClean="0">
                                        <a:solidFill>
                                          <a:srgbClr val="000000"/>
                                        </a:solidFill>
                                        <a:effectLst/>
                                        <a:latin typeface="Cambria Math" panose="02040503050406030204" pitchFamily="18" charset="0"/>
                                      </a:rPr>
                                      <m:t>𝑛</m:t>
                                    </m:r>
                                    <m:d>
                                      <m:dPr>
                                        <m:ctrlPr>
                                          <a:rPr lang="en-US" sz="1800" b="0" i="1" u="none" strike="noStrike" smtClean="0">
                                            <a:solidFill>
                                              <a:srgbClr val="000000"/>
                                            </a:solidFill>
                                            <a:effectLst/>
                                            <a:latin typeface="Cambria Math" panose="02040503050406030204" pitchFamily="18" charset="0"/>
                                          </a:rPr>
                                        </m:ctrlPr>
                                      </m:dPr>
                                      <m:e>
                                        <m:r>
                                          <a:rPr lang="en-US" sz="1800" b="0" i="1" u="none" strike="noStrike" smtClean="0">
                                            <a:solidFill>
                                              <a:srgbClr val="000000"/>
                                            </a:solidFill>
                                            <a:effectLst/>
                                            <a:latin typeface="Cambria Math" panose="02040503050406030204" pitchFamily="18" charset="0"/>
                                          </a:rPr>
                                          <m:t>𝑛</m:t>
                                        </m:r>
                                        <m:r>
                                          <a:rPr lang="en-US" sz="1800" b="0" i="1" u="none" strike="noStrike" smtClean="0">
                                            <a:solidFill>
                                              <a:srgbClr val="000000"/>
                                            </a:solidFill>
                                            <a:effectLst/>
                                            <a:latin typeface="Cambria Math" panose="02040503050406030204" pitchFamily="18" charset="0"/>
                                          </a:rPr>
                                          <m:t>−1</m:t>
                                        </m:r>
                                      </m:e>
                                    </m:d>
                                  </m:e>
                                </m:rad>
                              </m:oMath>
                            </m:oMathPara>
                          </a14:m>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29106823"/>
                      </a:ext>
                    </a:extLst>
                  </a:tr>
                  <a:tr h="190500">
                    <a:tc>
                      <a:txBody>
                        <a:bodyPr/>
                        <a:lstStyle/>
                        <a:p>
                          <a:pPr algn="l" fontAlgn="b"/>
                          <a:r>
                            <a:rPr lang="en-US" sz="2400" u="none" strike="noStrike" dirty="0">
                              <a:effectLst/>
                            </a:rPr>
                            <a:t>CA</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500" b="0" i="0" u="none" strike="noStrike" dirty="0">
                              <a:solidFill>
                                <a:srgbClr val="000000"/>
                              </a:solidFill>
                              <a:effectLst/>
                              <a:latin typeface="Calibri" panose="020F0502020204030204" pitchFamily="34" charset="0"/>
                            </a:rPr>
                            <a:t>N/A</a:t>
                          </a:r>
                        </a:p>
                      </a:txBody>
                      <a:tcPr marL="9525" marR="9525" marT="9525" marB="0" anchor="b"/>
                    </a:tc>
                    <a:tc>
                      <a:txBody>
                        <a:bodyPr/>
                        <a:lstStyle/>
                        <a:p>
                          <a:pPr algn="ctr" fontAlgn="b"/>
                          <a14:m>
                            <m:oMathPara xmlns:m="http://schemas.openxmlformats.org/officeDocument/2006/math">
                              <m:oMathParaPr>
                                <m:jc m:val="centerGroup"/>
                              </m:oMathParaPr>
                              <m:oMath xmlns:m="http://schemas.openxmlformats.org/officeDocument/2006/math">
                                <m:sSub>
                                  <m:sSubPr>
                                    <m:ctrlPr>
                                      <a:rPr lang="en-US" sz="1500" b="0" i="1" u="none" strike="noStrike" dirty="0" smtClean="0">
                                        <a:solidFill>
                                          <a:srgbClr val="000000"/>
                                        </a:solidFill>
                                        <a:effectLst/>
                                        <a:latin typeface="Cambria Math" panose="02040503050406030204" pitchFamily="18" charset="0"/>
                                      </a:rPr>
                                    </m:ctrlPr>
                                  </m:sSubPr>
                                  <m:e>
                                    <m:r>
                                      <a:rPr lang="en-US" sz="1500" b="0" i="1" u="none" strike="noStrike" dirty="0" smtClean="0">
                                        <a:solidFill>
                                          <a:srgbClr val="000000"/>
                                        </a:solidFill>
                                        <a:effectLst/>
                                        <a:latin typeface="Cambria Math" panose="02040503050406030204" pitchFamily="18" charset="0"/>
                                      </a:rPr>
                                      <m:t>𝑃</m:t>
                                    </m:r>
                                  </m:e>
                                  <m:sub>
                                    <m:r>
                                      <a:rPr lang="en-US" sz="1500" b="0" i="1" u="none" strike="noStrike" dirty="0" smtClean="0">
                                        <a:solidFill>
                                          <a:srgbClr val="000000"/>
                                        </a:solidFill>
                                        <a:effectLst/>
                                        <a:latin typeface="Cambria Math" panose="02040503050406030204" pitchFamily="18" charset="0"/>
                                      </a:rPr>
                                      <m:t>𝐶𝐴</m:t>
                                    </m:r>
                                  </m:sub>
                                </m:sSub>
                                <m:r>
                                  <a:rPr lang="en-US" sz="1500" b="0" i="1" u="none" strike="noStrike" dirty="0" smtClean="0">
                                    <a:solidFill>
                                      <a:srgbClr val="000000"/>
                                    </a:solidFill>
                                    <a:effectLst/>
                                    <a:latin typeface="Cambria Math" panose="02040503050406030204" pitchFamily="18" charset="0"/>
                                  </a:rPr>
                                  <m:t>/1.41</m:t>
                                </m:r>
                              </m:oMath>
                            </m:oMathPara>
                          </a14:m>
                          <a:endParaRPr lang="en-US" sz="15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14:m>
                            <m:oMathPara xmlns:m="http://schemas.openxmlformats.org/officeDocument/2006/math">
                              <m:oMathParaPr>
                                <m:jc m:val="centerGroup"/>
                              </m:oMathParaPr>
                              <m:oMath xmlns:m="http://schemas.openxmlformats.org/officeDocument/2006/math">
                                <m:sSub>
                                  <m:sSubPr>
                                    <m:ctrlPr>
                                      <a:rPr lang="en-US" sz="1500" b="0" i="1" u="none" strike="noStrike" dirty="0" smtClean="0">
                                        <a:solidFill>
                                          <a:srgbClr val="000000"/>
                                        </a:solidFill>
                                        <a:effectLst/>
                                        <a:latin typeface="Cambria Math" panose="02040503050406030204" pitchFamily="18" charset="0"/>
                                      </a:rPr>
                                    </m:ctrlPr>
                                  </m:sSubPr>
                                  <m:e>
                                    <m:r>
                                      <a:rPr lang="en-US" sz="1500" b="0" i="1" u="none" strike="noStrike" dirty="0" smtClean="0">
                                        <a:solidFill>
                                          <a:srgbClr val="000000"/>
                                        </a:solidFill>
                                        <a:effectLst/>
                                        <a:latin typeface="Cambria Math" panose="02040503050406030204" pitchFamily="18" charset="0"/>
                                      </a:rPr>
                                      <m:t>𝑃</m:t>
                                    </m:r>
                                  </m:e>
                                  <m:sub>
                                    <m:r>
                                      <a:rPr lang="en-US" sz="1500" b="0" i="1" u="none" strike="noStrike" dirty="0" smtClean="0">
                                        <a:solidFill>
                                          <a:srgbClr val="000000"/>
                                        </a:solidFill>
                                        <a:effectLst/>
                                        <a:latin typeface="Cambria Math" panose="02040503050406030204" pitchFamily="18" charset="0"/>
                                      </a:rPr>
                                      <m:t>𝐶𝐴</m:t>
                                    </m:r>
                                  </m:sub>
                                </m:sSub>
                                <m:r>
                                  <a:rPr lang="en-US" sz="1500" b="0" i="1" u="none" strike="noStrike" dirty="0" smtClean="0">
                                    <a:solidFill>
                                      <a:srgbClr val="000000"/>
                                    </a:solidFill>
                                    <a:effectLst/>
                                    <a:latin typeface="Cambria Math" panose="02040503050406030204" pitchFamily="18" charset="0"/>
                                  </a:rPr>
                                  <m:t>/2.45</m:t>
                                </m:r>
                              </m:oMath>
                            </m:oMathPara>
                          </a14:m>
                          <a:endParaRPr lang="en-US" sz="15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21464708"/>
                      </a:ext>
                    </a:extLst>
                  </a:tr>
                  <a:tr h="190500">
                    <a:tc>
                      <a:txBody>
                        <a:bodyPr/>
                        <a:lstStyle/>
                        <a:p>
                          <a:pPr algn="l" fontAlgn="b"/>
                          <a:r>
                            <a:rPr lang="en-US" sz="2400" u="none" strike="noStrike" dirty="0">
                              <a:effectLst/>
                            </a:rPr>
                            <a:t>TX</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N/A</a:t>
                          </a:r>
                          <a:endParaRPr kumimoji="0" 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9525" marR="9525" marT="9525" marB="0" anchor="b"/>
                    </a:tc>
                    <a:tc>
                      <a:txBody>
                        <a:bodyPr/>
                        <a:lstStyle/>
                        <a:p>
                          <a:pPr algn="ctr" fontAlgn="b"/>
                          <a14:m>
                            <m:oMathPara xmlns:m="http://schemas.openxmlformats.org/officeDocument/2006/math">
                              <m:oMathParaPr>
                                <m:jc m:val="centerGroup"/>
                              </m:oMathParaPr>
                              <m:oMath xmlns:m="http://schemas.openxmlformats.org/officeDocument/2006/math">
                                <m:sSub>
                                  <m:sSubPr>
                                    <m:ctrlPr>
                                      <a:rPr lang="en-US" sz="1500" b="0" i="1" u="none" strike="noStrike" dirty="0" smtClean="0">
                                        <a:solidFill>
                                          <a:srgbClr val="000000"/>
                                        </a:solidFill>
                                        <a:effectLst/>
                                        <a:latin typeface="Cambria Math" panose="02040503050406030204" pitchFamily="18" charset="0"/>
                                      </a:rPr>
                                    </m:ctrlPr>
                                  </m:sSubPr>
                                  <m:e>
                                    <m:r>
                                      <a:rPr lang="en-US" sz="1500" b="0" i="1" u="none" strike="noStrike" dirty="0" smtClean="0">
                                        <a:solidFill>
                                          <a:srgbClr val="000000"/>
                                        </a:solidFill>
                                        <a:effectLst/>
                                        <a:latin typeface="Cambria Math" panose="02040503050406030204" pitchFamily="18" charset="0"/>
                                      </a:rPr>
                                      <m:t>𝑃</m:t>
                                    </m:r>
                                  </m:e>
                                  <m:sub>
                                    <m:r>
                                      <a:rPr lang="en-US" sz="1500" b="0" i="1" u="none" strike="noStrike" dirty="0" smtClean="0">
                                        <a:solidFill>
                                          <a:srgbClr val="000000"/>
                                        </a:solidFill>
                                        <a:effectLst/>
                                        <a:latin typeface="Cambria Math" panose="02040503050406030204" pitchFamily="18" charset="0"/>
                                      </a:rPr>
                                      <m:t>𝑇𝑋</m:t>
                                    </m:r>
                                  </m:sub>
                                </m:sSub>
                                <m:r>
                                  <a:rPr lang="en-US" sz="1500" b="0" i="1" u="none" strike="noStrike" dirty="0" smtClean="0">
                                    <a:solidFill>
                                      <a:srgbClr val="000000"/>
                                    </a:solidFill>
                                    <a:effectLst/>
                                    <a:latin typeface="Cambria Math" panose="02040503050406030204" pitchFamily="18" charset="0"/>
                                  </a:rPr>
                                  <m:t>/1.41</m:t>
                                </m:r>
                              </m:oMath>
                            </m:oMathPara>
                          </a14:m>
                          <a:endParaRPr lang="en-US" sz="15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14:m>
                            <m:oMathPara xmlns:m="http://schemas.openxmlformats.org/officeDocument/2006/math">
                              <m:oMathParaPr>
                                <m:jc m:val="centerGroup"/>
                              </m:oMathParaPr>
                              <m:oMath xmlns:m="http://schemas.openxmlformats.org/officeDocument/2006/math">
                                <m:sSub>
                                  <m:sSubPr>
                                    <m:ctrlPr>
                                      <a:rPr lang="en-US" sz="1500" b="0" i="1" u="none" strike="noStrike" dirty="0" smtClean="0">
                                        <a:solidFill>
                                          <a:srgbClr val="000000"/>
                                        </a:solidFill>
                                        <a:effectLst/>
                                        <a:latin typeface="Cambria Math" panose="02040503050406030204" pitchFamily="18" charset="0"/>
                                      </a:rPr>
                                    </m:ctrlPr>
                                  </m:sSubPr>
                                  <m:e>
                                    <m:r>
                                      <a:rPr lang="en-US" sz="1500" b="0" i="1" u="none" strike="noStrike" dirty="0" smtClean="0">
                                        <a:solidFill>
                                          <a:srgbClr val="000000"/>
                                        </a:solidFill>
                                        <a:effectLst/>
                                        <a:latin typeface="Cambria Math" panose="02040503050406030204" pitchFamily="18" charset="0"/>
                                      </a:rPr>
                                      <m:t>𝑃</m:t>
                                    </m:r>
                                  </m:e>
                                  <m:sub>
                                    <m:r>
                                      <a:rPr lang="en-US" sz="1500" b="0" i="1" u="none" strike="noStrike" dirty="0" smtClean="0">
                                        <a:solidFill>
                                          <a:srgbClr val="000000"/>
                                        </a:solidFill>
                                        <a:effectLst/>
                                        <a:latin typeface="Cambria Math" panose="02040503050406030204" pitchFamily="18" charset="0"/>
                                      </a:rPr>
                                      <m:t>𝑇𝑋</m:t>
                                    </m:r>
                                  </m:sub>
                                </m:sSub>
                                <m:r>
                                  <a:rPr lang="en-US" sz="1500" b="0" i="1" u="none" strike="noStrike" dirty="0" smtClean="0">
                                    <a:solidFill>
                                      <a:srgbClr val="000000"/>
                                    </a:solidFill>
                                    <a:effectLst/>
                                    <a:latin typeface="Cambria Math" panose="02040503050406030204" pitchFamily="18" charset="0"/>
                                  </a:rPr>
                                  <m:t>/2.45</m:t>
                                </m:r>
                              </m:oMath>
                            </m:oMathPara>
                          </a14:m>
                          <a:endParaRPr lang="en-US" sz="15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15140793"/>
                      </a:ext>
                    </a:extLst>
                  </a:tr>
                  <a:tr h="190500">
                    <a:tc>
                      <a:txBody>
                        <a:bodyPr/>
                        <a:lstStyle/>
                        <a:p>
                          <a:pPr algn="l" fontAlgn="b"/>
                          <a:r>
                            <a:rPr lang="en-US" sz="2400" u="none" strike="noStrike" dirty="0">
                              <a:effectLst/>
                            </a:rPr>
                            <a:t>FL</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N/A</a:t>
                          </a:r>
                          <a:endParaRPr kumimoji="0" 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9525" marR="9525" marT="9525" marB="0" anchor="b"/>
                    </a:tc>
                    <a:tc>
                      <a:txBody>
                        <a:bodyPr/>
                        <a:lstStyle/>
                        <a:p>
                          <a:pPr algn="ctr" fontAlgn="b"/>
                          <a14:m>
                            <m:oMathPara xmlns:m="http://schemas.openxmlformats.org/officeDocument/2006/math">
                              <m:oMathParaPr>
                                <m:jc m:val="centerGroup"/>
                              </m:oMathParaPr>
                              <m:oMath xmlns:m="http://schemas.openxmlformats.org/officeDocument/2006/math">
                                <m:sSub>
                                  <m:sSubPr>
                                    <m:ctrlPr>
                                      <a:rPr lang="en-US" sz="1500" b="0" i="1" u="none" strike="noStrike" dirty="0" smtClean="0">
                                        <a:solidFill>
                                          <a:srgbClr val="000000"/>
                                        </a:solidFill>
                                        <a:effectLst/>
                                        <a:latin typeface="Cambria Math" panose="02040503050406030204" pitchFamily="18" charset="0"/>
                                      </a:rPr>
                                    </m:ctrlPr>
                                  </m:sSubPr>
                                  <m:e>
                                    <m:r>
                                      <a:rPr lang="en-US" sz="1500" b="0" i="1" u="none" strike="noStrike" dirty="0" smtClean="0">
                                        <a:solidFill>
                                          <a:srgbClr val="000000"/>
                                        </a:solidFill>
                                        <a:effectLst/>
                                        <a:latin typeface="Cambria Math" panose="02040503050406030204" pitchFamily="18" charset="0"/>
                                      </a:rPr>
                                      <m:t>𝑃</m:t>
                                    </m:r>
                                  </m:e>
                                  <m:sub>
                                    <m:r>
                                      <a:rPr lang="en-US" sz="1500" b="0" i="1" u="none" strike="noStrike" dirty="0" smtClean="0">
                                        <a:solidFill>
                                          <a:srgbClr val="000000"/>
                                        </a:solidFill>
                                        <a:effectLst/>
                                        <a:latin typeface="Cambria Math" panose="02040503050406030204" pitchFamily="18" charset="0"/>
                                      </a:rPr>
                                      <m:t>𝐹𝐿</m:t>
                                    </m:r>
                                  </m:sub>
                                </m:sSub>
                                <m:r>
                                  <a:rPr lang="en-US" sz="1500" b="0" i="1" u="none" strike="noStrike" dirty="0" smtClean="0">
                                    <a:solidFill>
                                      <a:srgbClr val="000000"/>
                                    </a:solidFill>
                                    <a:effectLst/>
                                    <a:latin typeface="Cambria Math" panose="02040503050406030204" pitchFamily="18" charset="0"/>
                                  </a:rPr>
                                  <m:t>/1.41</m:t>
                                </m:r>
                              </m:oMath>
                            </m:oMathPara>
                          </a14:m>
                          <a:endParaRPr lang="en-US" sz="15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14:m>
                            <m:oMathPara xmlns:m="http://schemas.openxmlformats.org/officeDocument/2006/math">
                              <m:oMathParaPr>
                                <m:jc m:val="centerGroup"/>
                              </m:oMathParaPr>
                              <m:oMath xmlns:m="http://schemas.openxmlformats.org/officeDocument/2006/math">
                                <m:sSub>
                                  <m:sSubPr>
                                    <m:ctrlPr>
                                      <a:rPr lang="en-US" sz="1500" b="0" i="1" u="none" strike="noStrike" dirty="0" smtClean="0">
                                        <a:solidFill>
                                          <a:srgbClr val="000000"/>
                                        </a:solidFill>
                                        <a:effectLst/>
                                        <a:latin typeface="Cambria Math" panose="02040503050406030204" pitchFamily="18" charset="0"/>
                                      </a:rPr>
                                    </m:ctrlPr>
                                  </m:sSubPr>
                                  <m:e>
                                    <m:r>
                                      <a:rPr lang="en-US" sz="1500" b="0" i="1" u="none" strike="noStrike" dirty="0" smtClean="0">
                                        <a:solidFill>
                                          <a:srgbClr val="000000"/>
                                        </a:solidFill>
                                        <a:effectLst/>
                                        <a:latin typeface="Cambria Math" panose="02040503050406030204" pitchFamily="18" charset="0"/>
                                      </a:rPr>
                                      <m:t>𝑃</m:t>
                                    </m:r>
                                  </m:e>
                                  <m:sub>
                                    <m:r>
                                      <a:rPr lang="en-US" sz="1500" b="0" i="1" u="none" strike="noStrike" dirty="0" smtClean="0">
                                        <a:solidFill>
                                          <a:srgbClr val="000000"/>
                                        </a:solidFill>
                                        <a:effectLst/>
                                        <a:latin typeface="Cambria Math" panose="02040503050406030204" pitchFamily="18" charset="0"/>
                                      </a:rPr>
                                      <m:t>𝐹𝐿</m:t>
                                    </m:r>
                                  </m:sub>
                                </m:sSub>
                                <m:r>
                                  <a:rPr lang="en-US" sz="1500" b="0" i="1" u="none" strike="noStrike" dirty="0" smtClean="0">
                                    <a:solidFill>
                                      <a:srgbClr val="000000"/>
                                    </a:solidFill>
                                    <a:effectLst/>
                                    <a:latin typeface="Cambria Math" panose="02040503050406030204" pitchFamily="18" charset="0"/>
                                  </a:rPr>
                                  <m:t>/2.45</m:t>
                                </m:r>
                              </m:oMath>
                            </m:oMathPara>
                          </a14:m>
                          <a:endParaRPr lang="en-US" sz="15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24536520"/>
                      </a:ext>
                    </a:extLst>
                  </a:tr>
                  <a:tr h="190500">
                    <a:tc>
                      <a:txBody>
                        <a:bodyPr/>
                        <a:lstStyle/>
                        <a:p>
                          <a:pPr algn="l" fontAlgn="b"/>
                          <a:r>
                            <a:rPr lang="en-US" sz="2400" u="none" strike="noStrike" dirty="0">
                              <a:effectLst/>
                            </a:rPr>
                            <a:t>NY</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N/A</a:t>
                          </a:r>
                          <a:endParaRPr kumimoji="0" 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9525" marR="9525" marT="9525" marB="0" anchor="b"/>
                    </a:tc>
                    <a:tc>
                      <a:txBody>
                        <a:bodyPr/>
                        <a:lstStyle/>
                        <a:p>
                          <a:pPr algn="ctr" fontAlgn="b"/>
                          <a14:m>
                            <m:oMathPara xmlns:m="http://schemas.openxmlformats.org/officeDocument/2006/math">
                              <m:oMathParaPr>
                                <m:jc m:val="centerGroup"/>
                              </m:oMathParaPr>
                              <m:oMath xmlns:m="http://schemas.openxmlformats.org/officeDocument/2006/math">
                                <m:sSub>
                                  <m:sSubPr>
                                    <m:ctrlPr>
                                      <a:rPr lang="en-US" sz="1500" b="0" i="1" u="none" strike="noStrike" dirty="0" smtClean="0">
                                        <a:solidFill>
                                          <a:srgbClr val="000000"/>
                                        </a:solidFill>
                                        <a:effectLst/>
                                        <a:latin typeface="Cambria Math" panose="02040503050406030204" pitchFamily="18" charset="0"/>
                                      </a:rPr>
                                    </m:ctrlPr>
                                  </m:sSubPr>
                                  <m:e>
                                    <m:r>
                                      <a:rPr lang="en-US" sz="1500" b="0" i="1" u="none" strike="noStrike" dirty="0" smtClean="0">
                                        <a:solidFill>
                                          <a:srgbClr val="000000"/>
                                        </a:solidFill>
                                        <a:effectLst/>
                                        <a:latin typeface="Cambria Math" panose="02040503050406030204" pitchFamily="18" charset="0"/>
                                      </a:rPr>
                                      <m:t>𝑃</m:t>
                                    </m:r>
                                  </m:e>
                                  <m:sub>
                                    <m:r>
                                      <a:rPr lang="en-US" sz="1500" b="0" i="1" u="none" strike="noStrike" dirty="0" smtClean="0">
                                        <a:solidFill>
                                          <a:srgbClr val="000000"/>
                                        </a:solidFill>
                                        <a:effectLst/>
                                        <a:latin typeface="Cambria Math" panose="02040503050406030204" pitchFamily="18" charset="0"/>
                                      </a:rPr>
                                      <m:t>𝑁𝑌</m:t>
                                    </m:r>
                                  </m:sub>
                                </m:sSub>
                                <m:r>
                                  <a:rPr lang="en-US" sz="1500" b="0" i="1" u="none" strike="noStrike" dirty="0" smtClean="0">
                                    <a:solidFill>
                                      <a:srgbClr val="000000"/>
                                    </a:solidFill>
                                    <a:effectLst/>
                                    <a:latin typeface="Cambria Math" panose="02040503050406030204" pitchFamily="18" charset="0"/>
                                  </a:rPr>
                                  <m:t>/1.41</m:t>
                                </m:r>
                              </m:oMath>
                            </m:oMathPara>
                          </a14:m>
                          <a:endParaRPr lang="en-US" sz="15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14:m>
                            <m:oMathPara xmlns:m="http://schemas.openxmlformats.org/officeDocument/2006/math">
                              <m:oMathParaPr>
                                <m:jc m:val="centerGroup"/>
                              </m:oMathParaPr>
                              <m:oMath xmlns:m="http://schemas.openxmlformats.org/officeDocument/2006/math">
                                <m:sSub>
                                  <m:sSubPr>
                                    <m:ctrlPr>
                                      <a:rPr lang="en-US" sz="1500" b="0" i="1" u="none" strike="noStrike" dirty="0" smtClean="0">
                                        <a:solidFill>
                                          <a:srgbClr val="000000"/>
                                        </a:solidFill>
                                        <a:effectLst/>
                                        <a:latin typeface="Cambria Math" panose="02040503050406030204" pitchFamily="18" charset="0"/>
                                      </a:rPr>
                                    </m:ctrlPr>
                                  </m:sSubPr>
                                  <m:e>
                                    <m:r>
                                      <a:rPr lang="en-US" sz="1500" b="0" i="1" u="none" strike="noStrike" dirty="0" smtClean="0">
                                        <a:solidFill>
                                          <a:srgbClr val="000000"/>
                                        </a:solidFill>
                                        <a:effectLst/>
                                        <a:latin typeface="Cambria Math" panose="02040503050406030204" pitchFamily="18" charset="0"/>
                                      </a:rPr>
                                      <m:t>𝑃</m:t>
                                    </m:r>
                                  </m:e>
                                  <m:sub>
                                    <m:r>
                                      <a:rPr lang="en-US" sz="1500" b="0" i="1" u="none" strike="noStrike" dirty="0" smtClean="0">
                                        <a:solidFill>
                                          <a:srgbClr val="000000"/>
                                        </a:solidFill>
                                        <a:effectLst/>
                                        <a:latin typeface="Cambria Math" panose="02040503050406030204" pitchFamily="18" charset="0"/>
                                      </a:rPr>
                                      <m:t>𝑁𝑌</m:t>
                                    </m:r>
                                  </m:sub>
                                </m:sSub>
                                <m:r>
                                  <a:rPr lang="en-US" sz="1500" b="0" i="1" u="none" strike="noStrike" dirty="0" smtClean="0">
                                    <a:solidFill>
                                      <a:srgbClr val="000000"/>
                                    </a:solidFill>
                                    <a:effectLst/>
                                    <a:latin typeface="Cambria Math" panose="02040503050406030204" pitchFamily="18" charset="0"/>
                                  </a:rPr>
                                  <m:t>/2.45</m:t>
                                </m:r>
                              </m:oMath>
                            </m:oMathPara>
                          </a14:m>
                          <a:endParaRPr lang="en-US" sz="15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61237414"/>
                      </a:ext>
                    </a:extLst>
                  </a:tr>
                  <a:tr h="190500">
                    <a:tc>
                      <a:txBody>
                        <a:bodyPr/>
                        <a:lstStyle/>
                        <a:p>
                          <a:pPr algn="l" fontAlgn="b"/>
                          <a:r>
                            <a:rPr lang="en-US" sz="2400" u="none" strike="noStrike" dirty="0">
                              <a:effectLst/>
                            </a:rPr>
                            <a:t>PA</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N/A</a:t>
                          </a:r>
                          <a:endParaRPr kumimoji="0" 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9525" marR="9525" marT="9525" marB="0" anchor="b"/>
                    </a:tc>
                    <a:tc>
                      <a:txBody>
                        <a:bodyPr/>
                        <a:lstStyle/>
                        <a:p>
                          <a:pPr algn="ctr" fontAlgn="b"/>
                          <a14:m>
                            <m:oMathPara xmlns:m="http://schemas.openxmlformats.org/officeDocument/2006/math">
                              <m:oMathParaPr>
                                <m:jc m:val="centerGroup"/>
                              </m:oMathParaPr>
                              <m:oMath xmlns:m="http://schemas.openxmlformats.org/officeDocument/2006/math">
                                <m:sSub>
                                  <m:sSubPr>
                                    <m:ctrlPr>
                                      <a:rPr lang="en-US" sz="1500" b="0" i="1" u="none" strike="noStrike" dirty="0" smtClean="0">
                                        <a:solidFill>
                                          <a:srgbClr val="000000"/>
                                        </a:solidFill>
                                        <a:effectLst/>
                                        <a:latin typeface="Cambria Math" panose="02040503050406030204" pitchFamily="18" charset="0"/>
                                      </a:rPr>
                                    </m:ctrlPr>
                                  </m:sSubPr>
                                  <m:e>
                                    <m:r>
                                      <a:rPr lang="en-US" sz="1500" b="0" i="1" u="none" strike="noStrike" dirty="0" smtClean="0">
                                        <a:solidFill>
                                          <a:srgbClr val="000000"/>
                                        </a:solidFill>
                                        <a:effectLst/>
                                        <a:latin typeface="Cambria Math" panose="02040503050406030204" pitchFamily="18" charset="0"/>
                                      </a:rPr>
                                      <m:t>𝑃</m:t>
                                    </m:r>
                                  </m:e>
                                  <m:sub>
                                    <m:r>
                                      <a:rPr lang="en-US" sz="1500" b="0" i="1" u="none" strike="noStrike" dirty="0" smtClean="0">
                                        <a:solidFill>
                                          <a:srgbClr val="000000"/>
                                        </a:solidFill>
                                        <a:effectLst/>
                                        <a:latin typeface="Cambria Math" panose="02040503050406030204" pitchFamily="18" charset="0"/>
                                      </a:rPr>
                                      <m:t>𝑃𝐴</m:t>
                                    </m:r>
                                  </m:sub>
                                </m:sSub>
                                <m:r>
                                  <a:rPr lang="en-US" sz="1500" b="0" i="1" u="none" strike="noStrike" dirty="0" smtClean="0">
                                    <a:solidFill>
                                      <a:srgbClr val="000000"/>
                                    </a:solidFill>
                                    <a:effectLst/>
                                    <a:latin typeface="Cambria Math" panose="02040503050406030204" pitchFamily="18" charset="0"/>
                                  </a:rPr>
                                  <m:t>/1.41</m:t>
                                </m:r>
                              </m:oMath>
                            </m:oMathPara>
                          </a14:m>
                          <a:endParaRPr lang="en-US" sz="15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14:m>
                            <m:oMathPara xmlns:m="http://schemas.openxmlformats.org/officeDocument/2006/math">
                              <m:oMathParaPr>
                                <m:jc m:val="centerGroup"/>
                              </m:oMathParaPr>
                              <m:oMath xmlns:m="http://schemas.openxmlformats.org/officeDocument/2006/math">
                                <m:sSub>
                                  <m:sSubPr>
                                    <m:ctrlPr>
                                      <a:rPr lang="en-US" sz="1500" b="0" i="1" u="none" strike="noStrike" dirty="0" smtClean="0">
                                        <a:solidFill>
                                          <a:srgbClr val="000000"/>
                                        </a:solidFill>
                                        <a:effectLst/>
                                        <a:latin typeface="Cambria Math" panose="02040503050406030204" pitchFamily="18" charset="0"/>
                                      </a:rPr>
                                    </m:ctrlPr>
                                  </m:sSubPr>
                                  <m:e>
                                    <m:r>
                                      <a:rPr lang="en-US" sz="1500" b="0" i="1" u="none" strike="noStrike" dirty="0" smtClean="0">
                                        <a:solidFill>
                                          <a:srgbClr val="000000"/>
                                        </a:solidFill>
                                        <a:effectLst/>
                                        <a:latin typeface="Cambria Math" panose="02040503050406030204" pitchFamily="18" charset="0"/>
                                      </a:rPr>
                                      <m:t>𝑃</m:t>
                                    </m:r>
                                  </m:e>
                                  <m:sub>
                                    <m:r>
                                      <a:rPr lang="en-US" sz="1500" b="0" i="1" u="none" strike="noStrike" dirty="0" smtClean="0">
                                        <a:solidFill>
                                          <a:srgbClr val="000000"/>
                                        </a:solidFill>
                                        <a:effectLst/>
                                        <a:latin typeface="Cambria Math" panose="02040503050406030204" pitchFamily="18" charset="0"/>
                                      </a:rPr>
                                      <m:t>𝑃𝐴</m:t>
                                    </m:r>
                                  </m:sub>
                                </m:sSub>
                                <m:r>
                                  <a:rPr lang="en-US" sz="1500" b="0" i="1" u="none" strike="noStrike" dirty="0" smtClean="0">
                                    <a:solidFill>
                                      <a:srgbClr val="000000"/>
                                    </a:solidFill>
                                    <a:effectLst/>
                                    <a:latin typeface="Cambria Math" panose="02040503050406030204" pitchFamily="18" charset="0"/>
                                  </a:rPr>
                                  <m:t>/2.45</m:t>
                                </m:r>
                              </m:oMath>
                            </m:oMathPara>
                          </a14:m>
                          <a:endParaRPr lang="en-US" sz="15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71275157"/>
                      </a:ext>
                    </a:extLst>
                  </a:tr>
                  <a:tr h="190500">
                    <a:tc>
                      <a:txBody>
                        <a:bodyPr/>
                        <a:lstStyle/>
                        <a:p>
                          <a:pPr algn="l" fontAlgn="b"/>
                          <a:r>
                            <a:rPr lang="en-US" sz="2400" u="none" strike="noStrike" dirty="0">
                              <a:effectLst/>
                            </a:rPr>
                            <a:t>IL</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N/A</a:t>
                          </a:r>
                        </a:p>
                      </a:txBody>
                      <a:tcPr marL="9525" marR="9525" marT="9525" marB="0" anchor="b"/>
                    </a:tc>
                    <a:tc>
                      <a:txBody>
                        <a:bodyPr/>
                        <a:lstStyle/>
                        <a:p>
                          <a:pPr algn="ctr" fontAlgn="b"/>
                          <a14:m>
                            <m:oMathPara xmlns:m="http://schemas.openxmlformats.org/officeDocument/2006/math">
                              <m:oMathParaPr>
                                <m:jc m:val="centerGroup"/>
                              </m:oMathParaPr>
                              <m:oMath xmlns:m="http://schemas.openxmlformats.org/officeDocument/2006/math">
                                <m:sSub>
                                  <m:sSubPr>
                                    <m:ctrlPr>
                                      <a:rPr lang="en-US" sz="1500" b="0" i="1" u="none" strike="noStrike" dirty="0" smtClean="0">
                                        <a:solidFill>
                                          <a:srgbClr val="000000"/>
                                        </a:solidFill>
                                        <a:effectLst/>
                                        <a:latin typeface="Cambria Math" panose="02040503050406030204" pitchFamily="18" charset="0"/>
                                      </a:rPr>
                                    </m:ctrlPr>
                                  </m:sSubPr>
                                  <m:e>
                                    <m:r>
                                      <a:rPr lang="en-US" sz="1500" b="0" i="1" u="none" strike="noStrike" dirty="0" smtClean="0">
                                        <a:solidFill>
                                          <a:srgbClr val="000000"/>
                                        </a:solidFill>
                                        <a:effectLst/>
                                        <a:latin typeface="Cambria Math" panose="02040503050406030204" pitchFamily="18" charset="0"/>
                                      </a:rPr>
                                      <m:t>𝑃</m:t>
                                    </m:r>
                                  </m:e>
                                  <m:sub>
                                    <m:r>
                                      <a:rPr lang="en-US" sz="1500" b="0" i="1" u="none" strike="noStrike" dirty="0" smtClean="0">
                                        <a:solidFill>
                                          <a:srgbClr val="000000"/>
                                        </a:solidFill>
                                        <a:effectLst/>
                                        <a:latin typeface="Cambria Math" panose="02040503050406030204" pitchFamily="18" charset="0"/>
                                      </a:rPr>
                                      <m:t>𝐼𝐿</m:t>
                                    </m:r>
                                  </m:sub>
                                </m:sSub>
                                <m:r>
                                  <a:rPr lang="en-US" sz="1500" b="0" i="1" u="none" strike="noStrike" dirty="0" smtClean="0">
                                    <a:solidFill>
                                      <a:srgbClr val="000000"/>
                                    </a:solidFill>
                                    <a:effectLst/>
                                    <a:latin typeface="Cambria Math" panose="02040503050406030204" pitchFamily="18" charset="0"/>
                                  </a:rPr>
                                  <m:t>/1.41</m:t>
                                </m:r>
                              </m:oMath>
                            </m:oMathPara>
                          </a14:m>
                          <a:endParaRPr lang="en-US" sz="15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14:m>
                            <m:oMathPara xmlns:m="http://schemas.openxmlformats.org/officeDocument/2006/math">
                              <m:oMathParaPr>
                                <m:jc m:val="centerGroup"/>
                              </m:oMathParaPr>
                              <m:oMath xmlns:m="http://schemas.openxmlformats.org/officeDocument/2006/math">
                                <m:sSub>
                                  <m:sSubPr>
                                    <m:ctrlPr>
                                      <a:rPr lang="en-US" sz="1500" b="0" i="1" u="none" strike="noStrike" dirty="0" smtClean="0">
                                        <a:solidFill>
                                          <a:srgbClr val="000000"/>
                                        </a:solidFill>
                                        <a:effectLst/>
                                        <a:latin typeface="Cambria Math" panose="02040503050406030204" pitchFamily="18" charset="0"/>
                                      </a:rPr>
                                    </m:ctrlPr>
                                  </m:sSubPr>
                                  <m:e>
                                    <m:r>
                                      <a:rPr lang="en-US" sz="1500" b="0" i="1" u="none" strike="noStrike" dirty="0" smtClean="0">
                                        <a:solidFill>
                                          <a:srgbClr val="000000"/>
                                        </a:solidFill>
                                        <a:effectLst/>
                                        <a:latin typeface="Cambria Math" panose="02040503050406030204" pitchFamily="18" charset="0"/>
                                      </a:rPr>
                                      <m:t>𝑃</m:t>
                                    </m:r>
                                  </m:e>
                                  <m:sub>
                                    <m:r>
                                      <a:rPr lang="en-US" sz="1500" b="0" i="1" u="none" strike="noStrike" dirty="0" smtClean="0">
                                        <a:solidFill>
                                          <a:srgbClr val="000000"/>
                                        </a:solidFill>
                                        <a:effectLst/>
                                        <a:latin typeface="Cambria Math" panose="02040503050406030204" pitchFamily="18" charset="0"/>
                                      </a:rPr>
                                      <m:t>𝐼𝐿</m:t>
                                    </m:r>
                                  </m:sub>
                                </m:sSub>
                                <m:r>
                                  <a:rPr lang="en-US" sz="1500" b="0" i="1" u="none" strike="noStrike" dirty="0" smtClean="0">
                                    <a:solidFill>
                                      <a:srgbClr val="000000"/>
                                    </a:solidFill>
                                    <a:effectLst/>
                                    <a:latin typeface="Cambria Math" panose="02040503050406030204" pitchFamily="18" charset="0"/>
                                  </a:rPr>
                                  <m:t>/2.45</m:t>
                                </m:r>
                              </m:oMath>
                            </m:oMathPara>
                          </a14:m>
                          <a:endParaRPr lang="en-US" sz="15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0997318"/>
                      </a:ext>
                    </a:extLst>
                  </a:tr>
                </a:tbl>
              </a:graphicData>
            </a:graphic>
          </p:graphicFrame>
        </mc:Choice>
        <mc:Fallback xmlns="">
          <p:graphicFrame>
            <p:nvGraphicFramePr>
              <p:cNvPr id="5" name="Table 4">
                <a:extLst>
                  <a:ext uri="{FF2B5EF4-FFF2-40B4-BE49-F238E27FC236}">
                    <a16:creationId xmlns:a16="http://schemas.microsoft.com/office/drawing/2014/main" id="{339B36AD-B5CF-5D48-638A-45D055A2628C}"/>
                  </a:ext>
                </a:extLst>
              </p:cNvPr>
              <p:cNvGraphicFramePr>
                <a:graphicFrameLocks noGrp="1"/>
              </p:cNvGraphicFramePr>
              <p:nvPr>
                <p:extLst>
                  <p:ext uri="{D42A27DB-BD31-4B8C-83A1-F6EECF244321}">
                    <p14:modId xmlns:p14="http://schemas.microsoft.com/office/powerpoint/2010/main" val="1126148009"/>
                  </p:ext>
                </p:extLst>
              </p:nvPr>
            </p:nvGraphicFramePr>
            <p:xfrm>
              <a:off x="7060530" y="3340544"/>
              <a:ext cx="4942974" cy="3377565"/>
            </p:xfrm>
            <a:graphic>
              <a:graphicData uri="http://schemas.openxmlformats.org/drawingml/2006/table">
                <a:tbl>
                  <a:tblPr>
                    <a:tableStyleId>{5C22544A-7EE6-4342-B048-85BDC9FD1C3A}</a:tableStyleId>
                  </a:tblPr>
                  <a:tblGrid>
                    <a:gridCol w="1187418">
                      <a:extLst>
                        <a:ext uri="{9D8B030D-6E8A-4147-A177-3AD203B41FA5}">
                          <a16:colId xmlns:a16="http://schemas.microsoft.com/office/drawing/2014/main" val="146360595"/>
                        </a:ext>
                      </a:extLst>
                    </a:gridCol>
                    <a:gridCol w="815842">
                      <a:extLst>
                        <a:ext uri="{9D8B030D-6E8A-4147-A177-3AD203B41FA5}">
                          <a16:colId xmlns:a16="http://schemas.microsoft.com/office/drawing/2014/main" val="585078395"/>
                        </a:ext>
                      </a:extLst>
                    </a:gridCol>
                    <a:gridCol w="818147">
                      <a:extLst>
                        <a:ext uri="{9D8B030D-6E8A-4147-A177-3AD203B41FA5}">
                          <a16:colId xmlns:a16="http://schemas.microsoft.com/office/drawing/2014/main" val="4081376248"/>
                        </a:ext>
                      </a:extLst>
                    </a:gridCol>
                    <a:gridCol w="834190">
                      <a:extLst>
                        <a:ext uri="{9D8B030D-6E8A-4147-A177-3AD203B41FA5}">
                          <a16:colId xmlns:a16="http://schemas.microsoft.com/office/drawing/2014/main" val="404733323"/>
                        </a:ext>
                      </a:extLst>
                    </a:gridCol>
                    <a:gridCol w="265644">
                      <a:extLst>
                        <a:ext uri="{9D8B030D-6E8A-4147-A177-3AD203B41FA5}">
                          <a16:colId xmlns:a16="http://schemas.microsoft.com/office/drawing/2014/main" val="845730924"/>
                        </a:ext>
                      </a:extLst>
                    </a:gridCol>
                    <a:gridCol w="1021733">
                      <a:extLst>
                        <a:ext uri="{9D8B030D-6E8A-4147-A177-3AD203B41FA5}">
                          <a16:colId xmlns:a16="http://schemas.microsoft.com/office/drawing/2014/main" val="3927495358"/>
                        </a:ext>
                      </a:extLst>
                    </a:gridCol>
                  </a:tblGrid>
                  <a:tr h="375285">
                    <a:tc>
                      <a:txBody>
                        <a:bodyPr/>
                        <a:lstStyle/>
                        <a:p>
                          <a:pPr algn="l"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Seat 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Seat 2</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Seat 3</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a:t>
                          </a:r>
                        </a:p>
                      </a:txBody>
                      <a:tcPr marL="9525" marR="9525" marT="9525" marB="0" anchor="b"/>
                    </a:tc>
                    <a:tc>
                      <a:txBody>
                        <a:bodyPr/>
                        <a:lstStyle/>
                        <a:p>
                          <a:endParaRPr lang="en-US"/>
                        </a:p>
                      </a:txBody>
                      <a:tcPr marL="9525" marR="9525" marT="9525" marB="0" anchor="b">
                        <a:blipFill>
                          <a:blip r:embed="rId3"/>
                          <a:stretch>
                            <a:fillRect l="-382716" t="-23333" r="-1235" b="-836667"/>
                          </a:stretch>
                        </a:blipFill>
                      </a:tcPr>
                    </a:tc>
                    <a:extLst>
                      <a:ext uri="{0D108BD9-81ED-4DB2-BD59-A6C34878D82A}">
                        <a16:rowId xmlns:a16="http://schemas.microsoft.com/office/drawing/2014/main" val="2039302126"/>
                      </a:ext>
                    </a:extLst>
                  </a:tr>
                  <a:tr h="375285">
                    <a:tc>
                      <a:txBody>
                        <a:bodyPr/>
                        <a:lstStyle/>
                        <a:p>
                          <a:pPr algn="l" fontAlgn="b"/>
                          <a:r>
                            <a:rPr lang="en-US" sz="2400" b="0" i="0" u="none" strike="noStrike" dirty="0">
                              <a:solidFill>
                                <a:srgbClr val="000000"/>
                              </a:solidFill>
                              <a:effectLst/>
                              <a:latin typeface="Calibri" panose="020F0502020204030204" pitchFamily="34" charset="0"/>
                            </a:rPr>
                            <a:t>Jefferson</a:t>
                          </a: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1</a:t>
                          </a: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2</a:t>
                          </a: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3</a:t>
                          </a: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endParaRPr lang="en-US"/>
                        </a:p>
                      </a:txBody>
                      <a:tcPr marL="9525" marR="9525" marT="9525" marB="0" anchor="b">
                        <a:blipFill>
                          <a:blip r:embed="rId3"/>
                          <a:stretch>
                            <a:fillRect l="-382716" t="-127586" r="-1235" b="-765517"/>
                          </a:stretch>
                        </a:blipFill>
                      </a:tcPr>
                    </a:tc>
                    <a:extLst>
                      <a:ext uri="{0D108BD9-81ED-4DB2-BD59-A6C34878D82A}">
                        <a16:rowId xmlns:a16="http://schemas.microsoft.com/office/drawing/2014/main" val="3147339609"/>
                      </a:ext>
                    </a:extLst>
                  </a:tr>
                  <a:tr h="375285">
                    <a:tc>
                      <a:txBody>
                        <a:bodyPr/>
                        <a:lstStyle/>
                        <a:p>
                          <a:pPr algn="l" fontAlgn="b"/>
                          <a:r>
                            <a:rPr lang="en-US" sz="2400" b="0" i="0" u="none" strike="noStrike" dirty="0">
                              <a:solidFill>
                                <a:srgbClr val="000000"/>
                              </a:solidFill>
                              <a:effectLst/>
                              <a:latin typeface="Calibri" panose="020F0502020204030204" pitchFamily="34" charset="0"/>
                            </a:rPr>
                            <a:t>Hunt-Hill</a:t>
                          </a: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1</a:t>
                          </a: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1.41</a:t>
                          </a:r>
                        </a:p>
                      </a:txBody>
                      <a:tcPr marL="9525" marR="9525" marT="9525" marB="0" anchor="b"/>
                    </a:tc>
                    <a:tc>
                      <a:txBody>
                        <a:bodyPr/>
                        <a:lstStyle/>
                        <a:p>
                          <a:pPr algn="ctr" fontAlgn="b"/>
                          <a:r>
                            <a:rPr lang="en-US" sz="2400" b="0" i="0" u="none" strike="noStrike" dirty="0">
                              <a:solidFill>
                                <a:srgbClr val="000000"/>
                              </a:solidFill>
                              <a:effectLst/>
                              <a:latin typeface="Calibri" panose="020F0502020204030204" pitchFamily="34" charset="0"/>
                            </a:rPr>
                            <a:t>2.45</a:t>
                          </a: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endParaRPr lang="en-US"/>
                        </a:p>
                      </a:txBody>
                      <a:tcPr marL="9525" marR="9525" marT="9525" marB="0" anchor="b">
                        <a:blipFill>
                          <a:blip r:embed="rId3"/>
                          <a:stretch>
                            <a:fillRect l="-382716" t="-220000" r="-1235" b="-640000"/>
                          </a:stretch>
                        </a:blipFill>
                      </a:tcPr>
                    </a:tc>
                    <a:extLst>
                      <a:ext uri="{0D108BD9-81ED-4DB2-BD59-A6C34878D82A}">
                        <a16:rowId xmlns:a16="http://schemas.microsoft.com/office/drawing/2014/main" val="2229106823"/>
                      </a:ext>
                    </a:extLst>
                  </a:tr>
                  <a:tr h="375285">
                    <a:tc>
                      <a:txBody>
                        <a:bodyPr/>
                        <a:lstStyle/>
                        <a:p>
                          <a:pPr algn="l" fontAlgn="b"/>
                          <a:r>
                            <a:rPr lang="en-US" sz="2400" u="none" strike="noStrike" dirty="0">
                              <a:effectLst/>
                            </a:rPr>
                            <a:t>CA</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500" b="0" i="0" u="none" strike="noStrike" dirty="0">
                              <a:solidFill>
                                <a:srgbClr val="000000"/>
                              </a:solidFill>
                              <a:effectLst/>
                              <a:latin typeface="Calibri" panose="020F0502020204030204" pitchFamily="34" charset="0"/>
                            </a:rPr>
                            <a:t>N/A</a:t>
                          </a:r>
                        </a:p>
                      </a:txBody>
                      <a:tcPr marL="9525" marR="9525" marT="9525" marB="0" anchor="b"/>
                    </a:tc>
                    <a:tc>
                      <a:txBody>
                        <a:bodyPr/>
                        <a:lstStyle/>
                        <a:p>
                          <a:endParaRPr lang="en-US"/>
                        </a:p>
                      </a:txBody>
                      <a:tcPr marL="9525" marR="9525" marT="9525" marB="0" anchor="b">
                        <a:blipFill>
                          <a:blip r:embed="rId3"/>
                          <a:stretch>
                            <a:fillRect l="-243077" t="-331034" r="-260000" b="-562069"/>
                          </a:stretch>
                        </a:blipFill>
                      </a:tcPr>
                    </a:tc>
                    <a:tc>
                      <a:txBody>
                        <a:bodyPr/>
                        <a:lstStyle/>
                        <a:p>
                          <a:endParaRPr lang="en-US"/>
                        </a:p>
                      </a:txBody>
                      <a:tcPr marL="9525" marR="9525" marT="9525" marB="0" anchor="b">
                        <a:blipFill>
                          <a:blip r:embed="rId3"/>
                          <a:stretch>
                            <a:fillRect l="-337879" t="-331034" r="-156061" b="-562069"/>
                          </a:stretch>
                        </a:blipFill>
                      </a:tcPr>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21464708"/>
                      </a:ext>
                    </a:extLst>
                  </a:tr>
                  <a:tr h="375285">
                    <a:tc>
                      <a:txBody>
                        <a:bodyPr/>
                        <a:lstStyle/>
                        <a:p>
                          <a:pPr algn="l" fontAlgn="b"/>
                          <a:r>
                            <a:rPr lang="en-US" sz="2400" u="none" strike="noStrike" dirty="0">
                              <a:effectLst/>
                            </a:rPr>
                            <a:t>TX</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N/A</a:t>
                          </a:r>
                          <a:endParaRPr kumimoji="0" 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9525" marR="9525" marT="9525" marB="0" anchor="b"/>
                    </a:tc>
                    <a:tc>
                      <a:txBody>
                        <a:bodyPr/>
                        <a:lstStyle/>
                        <a:p>
                          <a:endParaRPr lang="en-US"/>
                        </a:p>
                      </a:txBody>
                      <a:tcPr marL="9525" marR="9525" marT="9525" marB="0" anchor="b">
                        <a:blipFill>
                          <a:blip r:embed="rId3"/>
                          <a:stretch>
                            <a:fillRect l="-243077" t="-416667" r="-260000" b="-443333"/>
                          </a:stretch>
                        </a:blipFill>
                      </a:tcPr>
                    </a:tc>
                    <a:tc>
                      <a:txBody>
                        <a:bodyPr/>
                        <a:lstStyle/>
                        <a:p>
                          <a:endParaRPr lang="en-US"/>
                        </a:p>
                      </a:txBody>
                      <a:tcPr marL="9525" marR="9525" marT="9525" marB="0" anchor="b">
                        <a:blipFill>
                          <a:blip r:embed="rId3"/>
                          <a:stretch>
                            <a:fillRect l="-337879" t="-416667" r="-156061" b="-443333"/>
                          </a:stretch>
                        </a:blipFill>
                      </a:tcPr>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15140793"/>
                      </a:ext>
                    </a:extLst>
                  </a:tr>
                  <a:tr h="375285">
                    <a:tc>
                      <a:txBody>
                        <a:bodyPr/>
                        <a:lstStyle/>
                        <a:p>
                          <a:pPr algn="l" fontAlgn="b"/>
                          <a:r>
                            <a:rPr lang="en-US" sz="2400" u="none" strike="noStrike" dirty="0">
                              <a:effectLst/>
                            </a:rPr>
                            <a:t>FL</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N/A</a:t>
                          </a:r>
                          <a:endParaRPr kumimoji="0" 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9525" marR="9525" marT="9525" marB="0" anchor="b"/>
                    </a:tc>
                    <a:tc>
                      <a:txBody>
                        <a:bodyPr/>
                        <a:lstStyle/>
                        <a:p>
                          <a:endParaRPr lang="en-US"/>
                        </a:p>
                      </a:txBody>
                      <a:tcPr marL="9525" marR="9525" marT="9525" marB="0" anchor="b">
                        <a:blipFill>
                          <a:blip r:embed="rId3"/>
                          <a:stretch>
                            <a:fillRect l="-243077" t="-534483" r="-260000" b="-358621"/>
                          </a:stretch>
                        </a:blipFill>
                      </a:tcPr>
                    </a:tc>
                    <a:tc>
                      <a:txBody>
                        <a:bodyPr/>
                        <a:lstStyle/>
                        <a:p>
                          <a:endParaRPr lang="en-US"/>
                        </a:p>
                      </a:txBody>
                      <a:tcPr marL="9525" marR="9525" marT="9525" marB="0" anchor="b">
                        <a:blipFill>
                          <a:blip r:embed="rId3"/>
                          <a:stretch>
                            <a:fillRect l="-337879" t="-534483" r="-156061" b="-358621"/>
                          </a:stretch>
                        </a:blipFill>
                      </a:tcPr>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24536520"/>
                      </a:ext>
                    </a:extLst>
                  </a:tr>
                  <a:tr h="375285">
                    <a:tc>
                      <a:txBody>
                        <a:bodyPr/>
                        <a:lstStyle/>
                        <a:p>
                          <a:pPr algn="l" fontAlgn="b"/>
                          <a:r>
                            <a:rPr lang="en-US" sz="2400" u="none" strike="noStrike" dirty="0">
                              <a:effectLst/>
                            </a:rPr>
                            <a:t>NY</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N/A</a:t>
                          </a:r>
                          <a:endParaRPr kumimoji="0" 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9525" marR="9525" marT="9525" marB="0" anchor="b"/>
                    </a:tc>
                    <a:tc>
                      <a:txBody>
                        <a:bodyPr/>
                        <a:lstStyle/>
                        <a:p>
                          <a:endParaRPr lang="en-US"/>
                        </a:p>
                      </a:txBody>
                      <a:tcPr marL="9525" marR="9525" marT="9525" marB="0" anchor="b">
                        <a:blipFill>
                          <a:blip r:embed="rId3"/>
                          <a:stretch>
                            <a:fillRect l="-243077" t="-613333" r="-260000" b="-246667"/>
                          </a:stretch>
                        </a:blipFill>
                      </a:tcPr>
                    </a:tc>
                    <a:tc>
                      <a:txBody>
                        <a:bodyPr/>
                        <a:lstStyle/>
                        <a:p>
                          <a:endParaRPr lang="en-US"/>
                        </a:p>
                      </a:txBody>
                      <a:tcPr marL="9525" marR="9525" marT="9525" marB="0" anchor="b">
                        <a:blipFill>
                          <a:blip r:embed="rId3"/>
                          <a:stretch>
                            <a:fillRect l="-337879" t="-613333" r="-156061" b="-246667"/>
                          </a:stretch>
                        </a:blipFill>
                      </a:tcPr>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61237414"/>
                      </a:ext>
                    </a:extLst>
                  </a:tr>
                  <a:tr h="375285">
                    <a:tc>
                      <a:txBody>
                        <a:bodyPr/>
                        <a:lstStyle/>
                        <a:p>
                          <a:pPr algn="l" fontAlgn="b"/>
                          <a:r>
                            <a:rPr lang="en-US" sz="2400" u="none" strike="noStrike" dirty="0">
                              <a:effectLst/>
                            </a:rPr>
                            <a:t>PA</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N/A</a:t>
                          </a:r>
                          <a:endParaRPr kumimoji="0" 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9525" marR="9525" marT="9525" marB="0" anchor="b"/>
                    </a:tc>
                    <a:tc>
                      <a:txBody>
                        <a:bodyPr/>
                        <a:lstStyle/>
                        <a:p>
                          <a:endParaRPr lang="en-US"/>
                        </a:p>
                      </a:txBody>
                      <a:tcPr marL="9525" marR="9525" marT="9525" marB="0" anchor="b">
                        <a:blipFill>
                          <a:blip r:embed="rId3"/>
                          <a:stretch>
                            <a:fillRect l="-243077" t="-737931" r="-260000" b="-155172"/>
                          </a:stretch>
                        </a:blipFill>
                      </a:tcPr>
                    </a:tc>
                    <a:tc>
                      <a:txBody>
                        <a:bodyPr/>
                        <a:lstStyle/>
                        <a:p>
                          <a:endParaRPr lang="en-US"/>
                        </a:p>
                      </a:txBody>
                      <a:tcPr marL="9525" marR="9525" marT="9525" marB="0" anchor="b">
                        <a:blipFill>
                          <a:blip r:embed="rId3"/>
                          <a:stretch>
                            <a:fillRect l="-337879" t="-737931" r="-156061" b="-155172"/>
                          </a:stretch>
                        </a:blipFill>
                      </a:tcPr>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71275157"/>
                      </a:ext>
                    </a:extLst>
                  </a:tr>
                  <a:tr h="375285">
                    <a:tc>
                      <a:txBody>
                        <a:bodyPr/>
                        <a:lstStyle/>
                        <a:p>
                          <a:pPr algn="l" fontAlgn="b"/>
                          <a:r>
                            <a:rPr lang="en-US" sz="2400" u="none" strike="noStrike" dirty="0">
                              <a:effectLst/>
                            </a:rPr>
                            <a:t>IL</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N/A</a:t>
                          </a:r>
                        </a:p>
                      </a:txBody>
                      <a:tcPr marL="9525" marR="9525" marT="9525" marB="0" anchor="b"/>
                    </a:tc>
                    <a:tc>
                      <a:txBody>
                        <a:bodyPr/>
                        <a:lstStyle/>
                        <a:p>
                          <a:endParaRPr lang="en-US"/>
                        </a:p>
                      </a:txBody>
                      <a:tcPr marL="9525" marR="9525" marT="9525" marB="0" anchor="b">
                        <a:blipFill>
                          <a:blip r:embed="rId3"/>
                          <a:stretch>
                            <a:fillRect l="-243077" t="-810000" r="-260000" b="-50000"/>
                          </a:stretch>
                        </a:blipFill>
                      </a:tcPr>
                    </a:tc>
                    <a:tc>
                      <a:txBody>
                        <a:bodyPr/>
                        <a:lstStyle/>
                        <a:p>
                          <a:endParaRPr lang="en-US"/>
                        </a:p>
                      </a:txBody>
                      <a:tcPr marL="9525" marR="9525" marT="9525" marB="0" anchor="b">
                        <a:blipFill>
                          <a:blip r:embed="rId3"/>
                          <a:stretch>
                            <a:fillRect l="-337879" t="-810000" r="-156061" b="-50000"/>
                          </a:stretch>
                        </a:blipFill>
                      </a:tcPr>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0997318"/>
                      </a:ext>
                    </a:extLst>
                  </a:tr>
                </a:tbl>
              </a:graphicData>
            </a:graphic>
          </p:graphicFrame>
        </mc:Fallback>
      </mc:AlternateContent>
      <p:sp>
        <p:nvSpPr>
          <p:cNvPr id="7" name="TextBox 6">
            <a:extLst>
              <a:ext uri="{FF2B5EF4-FFF2-40B4-BE49-F238E27FC236}">
                <a16:creationId xmlns:a16="http://schemas.microsoft.com/office/drawing/2014/main" id="{6E51348E-2BA0-97ED-A885-139C92CFE466}"/>
              </a:ext>
            </a:extLst>
          </p:cNvPr>
          <p:cNvSpPr txBox="1"/>
          <p:nvPr/>
        </p:nvSpPr>
        <p:spPr>
          <a:xfrm>
            <a:off x="9982200" y="1825625"/>
            <a:ext cx="2021304" cy="954107"/>
          </a:xfrm>
          <a:prstGeom prst="rect">
            <a:avLst/>
          </a:prstGeom>
          <a:noFill/>
        </p:spPr>
        <p:txBody>
          <a:bodyPr wrap="square" rtlCol="0">
            <a:spAutoFit/>
          </a:bodyPr>
          <a:lstStyle/>
          <a:p>
            <a:r>
              <a:rPr lang="en-US" sz="2800" dirty="0">
                <a:solidFill>
                  <a:srgbClr val="FF0000"/>
                </a:solidFill>
              </a:rPr>
              <a:t>(Guarantee 1 seat/state)</a:t>
            </a:r>
          </a:p>
        </p:txBody>
      </p:sp>
      <p:sp>
        <p:nvSpPr>
          <p:cNvPr id="9" name="TextBox 8">
            <a:extLst>
              <a:ext uri="{FF2B5EF4-FFF2-40B4-BE49-F238E27FC236}">
                <a16:creationId xmlns:a16="http://schemas.microsoft.com/office/drawing/2014/main" id="{20B3639E-F2D0-861A-86C9-43EB1D3CD952}"/>
              </a:ext>
            </a:extLst>
          </p:cNvPr>
          <p:cNvSpPr txBox="1"/>
          <p:nvPr/>
        </p:nvSpPr>
        <p:spPr>
          <a:xfrm>
            <a:off x="838200" y="4902227"/>
            <a:ext cx="6124074" cy="1815882"/>
          </a:xfrm>
          <a:prstGeom prst="rect">
            <a:avLst/>
          </a:prstGeom>
          <a:solidFill>
            <a:schemeClr val="accent4"/>
          </a:solidFill>
        </p:spPr>
        <p:txBody>
          <a:bodyPr wrap="square">
            <a:spAutoFit/>
          </a:bodyPr>
          <a:lstStyle/>
          <a:p>
            <a:pPr marL="0" indent="0">
              <a:buNone/>
            </a:pPr>
            <a:r>
              <a:rPr lang="en-US" sz="2800" dirty="0"/>
              <a:t>Extra Credit (spreadsheet on Canvas):</a:t>
            </a:r>
          </a:p>
          <a:p>
            <a:pPr marL="285750" indent="-285750">
              <a:buFont typeface="Arial" panose="020B0604020202020204" pitchFamily="34" charset="0"/>
              <a:buChar char="•"/>
            </a:pPr>
            <a:r>
              <a:rPr lang="en-US" sz="2800" dirty="0"/>
              <a:t>Minnesota currently has 8 house seats.</a:t>
            </a:r>
          </a:p>
          <a:p>
            <a:pPr marL="285750" indent="-285750">
              <a:buFont typeface="Arial" panose="020B0604020202020204" pitchFamily="34" charset="0"/>
              <a:buChar char="•"/>
            </a:pPr>
            <a:r>
              <a:rPr lang="en-US" sz="2800" dirty="0"/>
              <a:t>How many would we have if the US still used the Jefferson method?</a:t>
            </a:r>
          </a:p>
        </p:txBody>
      </p:sp>
    </p:spTree>
    <p:extLst>
      <p:ext uri="{BB962C8B-B14F-4D97-AF65-F5344CB8AC3E}">
        <p14:creationId xmlns:p14="http://schemas.microsoft.com/office/powerpoint/2010/main" val="23586776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C940-95AB-4948-B4C5-DC5FD2167CC2}"/>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67BCCF5A-5B21-3E41-8663-46073DBBD228}"/>
              </a:ext>
            </a:extLst>
          </p:cNvPr>
          <p:cNvSpPr>
            <a:spLocks noGrp="1"/>
          </p:cNvSpPr>
          <p:nvPr>
            <p:ph idx="1"/>
          </p:nvPr>
        </p:nvSpPr>
        <p:spPr/>
        <p:txBody>
          <a:bodyPr/>
          <a:lstStyle/>
          <a:p>
            <a:pPr marL="0" indent="0">
              <a:buNone/>
            </a:pPr>
            <a:endParaRPr lang="en-US" dirty="0"/>
          </a:p>
        </p:txBody>
      </p:sp>
      <p:sp>
        <p:nvSpPr>
          <p:cNvPr id="4" name="Slide Number Placeholder 3">
            <a:extLst>
              <a:ext uri="{FF2B5EF4-FFF2-40B4-BE49-F238E27FC236}">
                <a16:creationId xmlns:a16="http://schemas.microsoft.com/office/drawing/2014/main" id="{FC113290-40CD-2845-BA48-93518E10FC56}"/>
              </a:ext>
            </a:extLst>
          </p:cNvPr>
          <p:cNvSpPr>
            <a:spLocks noGrp="1"/>
          </p:cNvSpPr>
          <p:nvPr>
            <p:ph type="sldNum" sz="quarter" idx="12"/>
          </p:nvPr>
        </p:nvSpPr>
        <p:spPr/>
        <p:txBody>
          <a:bodyPr/>
          <a:lstStyle/>
          <a:p>
            <a:fld id="{9E969584-4773-A84E-8391-EEC4BE76D611}" type="slidenum">
              <a:rPr lang="en-US" smtClean="0"/>
              <a:t>33</a:t>
            </a:fld>
            <a:endParaRPr lang="en-US"/>
          </a:p>
        </p:txBody>
      </p:sp>
    </p:spTree>
    <p:extLst>
      <p:ext uri="{BB962C8B-B14F-4D97-AF65-F5344CB8AC3E}">
        <p14:creationId xmlns:p14="http://schemas.microsoft.com/office/powerpoint/2010/main" val="33724851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63E84-7CBF-4048-B275-EEEF1AF6885E}"/>
              </a:ext>
            </a:extLst>
          </p:cNvPr>
          <p:cNvSpPr>
            <a:spLocks noGrp="1"/>
          </p:cNvSpPr>
          <p:nvPr>
            <p:ph type="title"/>
          </p:nvPr>
        </p:nvSpPr>
        <p:spPr/>
        <p:txBody>
          <a:bodyPr/>
          <a:lstStyle/>
          <a:p>
            <a:r>
              <a:rPr lang="en-US" dirty="0"/>
              <a:t>Study Guide</a:t>
            </a:r>
          </a:p>
        </p:txBody>
      </p:sp>
      <p:sp>
        <p:nvSpPr>
          <p:cNvPr id="3" name="Content Placeholder 2">
            <a:extLst>
              <a:ext uri="{FF2B5EF4-FFF2-40B4-BE49-F238E27FC236}">
                <a16:creationId xmlns:a16="http://schemas.microsoft.com/office/drawing/2014/main" id="{6E5A885C-6765-9B4D-B48F-07B69CAFC16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BDBD3DA-DAD3-FA4D-A0E2-6D008EC4CE02}"/>
              </a:ext>
            </a:extLst>
          </p:cNvPr>
          <p:cNvSpPr>
            <a:spLocks noGrp="1"/>
          </p:cNvSpPr>
          <p:nvPr>
            <p:ph type="sldNum" sz="quarter" idx="12"/>
          </p:nvPr>
        </p:nvSpPr>
        <p:spPr/>
        <p:txBody>
          <a:bodyPr/>
          <a:lstStyle/>
          <a:p>
            <a:fld id="{9E969584-4773-A84E-8391-EEC4BE76D611}" type="slidenum">
              <a:rPr lang="en-US" smtClean="0"/>
              <a:t>34</a:t>
            </a:fld>
            <a:endParaRPr lang="en-US"/>
          </a:p>
        </p:txBody>
      </p:sp>
    </p:spTree>
    <p:extLst>
      <p:ext uri="{BB962C8B-B14F-4D97-AF65-F5344CB8AC3E}">
        <p14:creationId xmlns:p14="http://schemas.microsoft.com/office/powerpoint/2010/main" val="41350997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DE7EE-BD8C-F065-B4D0-98A9E65E95F6}"/>
              </a:ext>
            </a:extLst>
          </p:cNvPr>
          <p:cNvSpPr>
            <a:spLocks noGrp="1"/>
          </p:cNvSpPr>
          <p:nvPr>
            <p:ph type="title"/>
          </p:nvPr>
        </p:nvSpPr>
        <p:spPr/>
        <p:txBody>
          <a:bodyPr/>
          <a:lstStyle/>
          <a:p>
            <a:r>
              <a:rPr lang="en-US" dirty="0"/>
              <a:t>Practice: District 7 Results</a:t>
            </a:r>
          </a:p>
        </p:txBody>
      </p:sp>
      <p:sp>
        <p:nvSpPr>
          <p:cNvPr id="3" name="Content Placeholder 2">
            <a:extLst>
              <a:ext uri="{FF2B5EF4-FFF2-40B4-BE49-F238E27FC236}">
                <a16:creationId xmlns:a16="http://schemas.microsoft.com/office/drawing/2014/main" id="{5EC74AE8-6221-1EAB-AE06-E352951D7909}"/>
              </a:ext>
            </a:extLst>
          </p:cNvPr>
          <p:cNvSpPr>
            <a:spLocks noGrp="1"/>
          </p:cNvSpPr>
          <p:nvPr>
            <p:ph idx="1"/>
          </p:nvPr>
        </p:nvSpPr>
        <p:spPr/>
        <p:txBody>
          <a:bodyPr/>
          <a:lstStyle/>
          <a:p>
            <a:pPr marL="0" indent="0">
              <a:buNone/>
            </a:pPr>
            <a:r>
              <a:rPr lang="en-US" dirty="0"/>
              <a:t>In District 7, YQ wins 2 seats.</a:t>
            </a:r>
          </a:p>
          <a:p>
            <a:pPr marL="0" indent="0">
              <a:buNone/>
            </a:pPr>
            <a:r>
              <a:rPr lang="en-US" dirty="0"/>
              <a:t>These seats go to CONVER and RD.</a:t>
            </a:r>
          </a:p>
          <a:p>
            <a:pPr marL="0" indent="0">
              <a:buNone/>
            </a:pPr>
            <a:r>
              <a:rPr lang="en-US" dirty="0"/>
              <a:t>Then initial allocation is infeasible (5 men out of 7 seats)</a:t>
            </a:r>
          </a:p>
          <a:p>
            <a:pPr marL="0" indent="0">
              <a:buNone/>
            </a:pPr>
            <a:r>
              <a:rPr lang="en-US" dirty="0"/>
              <a:t>RD swapped with woman of same PARTY (not just LIST)</a:t>
            </a:r>
          </a:p>
        </p:txBody>
      </p:sp>
      <p:sp>
        <p:nvSpPr>
          <p:cNvPr id="4" name="Slide Number Placeholder 3">
            <a:extLst>
              <a:ext uri="{FF2B5EF4-FFF2-40B4-BE49-F238E27FC236}">
                <a16:creationId xmlns:a16="http://schemas.microsoft.com/office/drawing/2014/main" id="{4349A48D-CC7C-12C4-1000-C19FEC451783}"/>
              </a:ext>
            </a:extLst>
          </p:cNvPr>
          <p:cNvSpPr>
            <a:spLocks noGrp="1"/>
          </p:cNvSpPr>
          <p:nvPr>
            <p:ph type="sldNum" sz="quarter" idx="12"/>
          </p:nvPr>
        </p:nvSpPr>
        <p:spPr/>
        <p:txBody>
          <a:bodyPr/>
          <a:lstStyle/>
          <a:p>
            <a:fld id="{9E969584-4773-A84E-8391-EEC4BE76D611}" type="slidenum">
              <a:rPr lang="en-US" smtClean="0"/>
              <a:t>35</a:t>
            </a:fld>
            <a:endParaRPr lang="en-US"/>
          </a:p>
        </p:txBody>
      </p:sp>
    </p:spTree>
    <p:extLst>
      <p:ext uri="{BB962C8B-B14F-4D97-AF65-F5344CB8AC3E}">
        <p14:creationId xmlns:p14="http://schemas.microsoft.com/office/powerpoint/2010/main" val="35419902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DE7EE-BD8C-F065-B4D0-98A9E65E95F6}"/>
              </a:ext>
            </a:extLst>
          </p:cNvPr>
          <p:cNvSpPr>
            <a:spLocks noGrp="1"/>
          </p:cNvSpPr>
          <p:nvPr>
            <p:ph type="title"/>
          </p:nvPr>
        </p:nvSpPr>
        <p:spPr/>
        <p:txBody>
          <a:bodyPr/>
          <a:lstStyle/>
          <a:p>
            <a:r>
              <a:rPr lang="en-US" dirty="0"/>
              <a:t>Practice: District 8 Results</a:t>
            </a:r>
          </a:p>
        </p:txBody>
      </p:sp>
      <p:sp>
        <p:nvSpPr>
          <p:cNvPr id="3" name="Content Placeholder 2">
            <a:extLst>
              <a:ext uri="{FF2B5EF4-FFF2-40B4-BE49-F238E27FC236}">
                <a16:creationId xmlns:a16="http://schemas.microsoft.com/office/drawing/2014/main" id="{5EC74AE8-6221-1EAB-AE06-E352951D7909}"/>
              </a:ext>
            </a:extLst>
          </p:cNvPr>
          <p:cNvSpPr>
            <a:spLocks noGrp="1"/>
          </p:cNvSpPr>
          <p:nvPr>
            <p:ph idx="1"/>
          </p:nvPr>
        </p:nvSpPr>
        <p:spPr/>
        <p:txBody>
          <a:bodyPr/>
          <a:lstStyle/>
          <a:p>
            <a:pPr marL="0" indent="0">
              <a:buNone/>
            </a:pPr>
            <a:r>
              <a:rPr lang="en-US" dirty="0"/>
              <a:t>In District 8, YQ wins 3 seats.</a:t>
            </a:r>
          </a:p>
          <a:p>
            <a:pPr marL="0" indent="0">
              <a:buNone/>
            </a:pPr>
            <a:r>
              <a:rPr lang="en-US" dirty="0"/>
              <a:t>Two of these seats go to RD (would be 3 seats if there were 3 candidates).</a:t>
            </a:r>
          </a:p>
          <a:p>
            <a:pPr marL="0" indent="0">
              <a:buNone/>
            </a:pPr>
            <a:r>
              <a:rPr lang="en-US" dirty="0"/>
              <a:t>This shows that someone could be elected with 0 votes!</a:t>
            </a:r>
          </a:p>
        </p:txBody>
      </p:sp>
      <p:sp>
        <p:nvSpPr>
          <p:cNvPr id="4" name="Slide Number Placeholder 3">
            <a:extLst>
              <a:ext uri="{FF2B5EF4-FFF2-40B4-BE49-F238E27FC236}">
                <a16:creationId xmlns:a16="http://schemas.microsoft.com/office/drawing/2014/main" id="{4349A48D-CC7C-12C4-1000-C19FEC451783}"/>
              </a:ext>
            </a:extLst>
          </p:cNvPr>
          <p:cNvSpPr>
            <a:spLocks noGrp="1"/>
          </p:cNvSpPr>
          <p:nvPr>
            <p:ph type="sldNum" sz="quarter" idx="12"/>
          </p:nvPr>
        </p:nvSpPr>
        <p:spPr/>
        <p:txBody>
          <a:bodyPr/>
          <a:lstStyle/>
          <a:p>
            <a:fld id="{9E969584-4773-A84E-8391-EEC4BE76D611}" type="slidenum">
              <a:rPr lang="en-US" smtClean="0"/>
              <a:t>36</a:t>
            </a:fld>
            <a:endParaRPr lang="en-US"/>
          </a:p>
        </p:txBody>
      </p:sp>
    </p:spTree>
    <p:extLst>
      <p:ext uri="{BB962C8B-B14F-4D97-AF65-F5344CB8AC3E}">
        <p14:creationId xmlns:p14="http://schemas.microsoft.com/office/powerpoint/2010/main" val="7392988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F1D345-3DE5-0BE2-B479-1E4C69AE4E5D}"/>
              </a:ext>
            </a:extLst>
          </p:cNvPr>
          <p:cNvSpPr>
            <a:spLocks noGrp="1"/>
          </p:cNvSpPr>
          <p:nvPr>
            <p:ph type="sldNum" sz="quarter" idx="12"/>
          </p:nvPr>
        </p:nvSpPr>
        <p:spPr/>
        <p:txBody>
          <a:bodyPr/>
          <a:lstStyle/>
          <a:p>
            <a:fld id="{9E969584-4773-A84E-8391-EEC4BE76D611}" type="slidenum">
              <a:rPr lang="en-US" smtClean="0"/>
              <a:t>37</a:t>
            </a:fld>
            <a:endParaRPr lang="en-US"/>
          </a:p>
        </p:txBody>
      </p:sp>
      <p:graphicFrame>
        <p:nvGraphicFramePr>
          <p:cNvPr id="2" name="Table 5">
            <a:extLst>
              <a:ext uri="{FF2B5EF4-FFF2-40B4-BE49-F238E27FC236}">
                <a16:creationId xmlns:a16="http://schemas.microsoft.com/office/drawing/2014/main" id="{54413090-B9AC-33FB-2033-8325B5FD14AF}"/>
              </a:ext>
            </a:extLst>
          </p:cNvPr>
          <p:cNvGraphicFramePr>
            <a:graphicFrameLocks/>
          </p:cNvGraphicFramePr>
          <p:nvPr>
            <p:extLst>
              <p:ext uri="{D42A27DB-BD31-4B8C-83A1-F6EECF244321}">
                <p14:modId xmlns:p14="http://schemas.microsoft.com/office/powerpoint/2010/main" val="869953146"/>
              </p:ext>
            </p:extLst>
          </p:nvPr>
        </p:nvGraphicFramePr>
        <p:xfrm>
          <a:off x="941908" y="1690688"/>
          <a:ext cx="3379473" cy="2532700"/>
        </p:xfrm>
        <a:graphic>
          <a:graphicData uri="http://schemas.openxmlformats.org/drawingml/2006/table">
            <a:tbl>
              <a:tblPr firstRow="1" bandRow="1">
                <a:tableStyleId>{5C22544A-7EE6-4342-B048-85BDC9FD1C3A}</a:tableStyleId>
              </a:tblPr>
              <a:tblGrid>
                <a:gridCol w="1126491">
                  <a:extLst>
                    <a:ext uri="{9D8B030D-6E8A-4147-A177-3AD203B41FA5}">
                      <a16:colId xmlns:a16="http://schemas.microsoft.com/office/drawing/2014/main" val="374909018"/>
                    </a:ext>
                  </a:extLst>
                </a:gridCol>
                <a:gridCol w="1126491">
                  <a:extLst>
                    <a:ext uri="{9D8B030D-6E8A-4147-A177-3AD203B41FA5}">
                      <a16:colId xmlns:a16="http://schemas.microsoft.com/office/drawing/2014/main" val="573622933"/>
                    </a:ext>
                  </a:extLst>
                </a:gridCol>
                <a:gridCol w="1126491">
                  <a:extLst>
                    <a:ext uri="{9D8B030D-6E8A-4147-A177-3AD203B41FA5}">
                      <a16:colId xmlns:a16="http://schemas.microsoft.com/office/drawing/2014/main" val="1877056884"/>
                    </a:ext>
                  </a:extLst>
                </a:gridCol>
              </a:tblGrid>
              <a:tr h="506540">
                <a:tc>
                  <a:txBody>
                    <a:bodyPr/>
                    <a:lstStyle/>
                    <a:p>
                      <a:pPr algn="ctr"/>
                      <a:r>
                        <a:rPr lang="es-ES_tradnl" sz="2400" dirty="0"/>
                        <a:t>A</a:t>
                      </a:r>
                    </a:p>
                  </a:txBody>
                  <a:tcPr>
                    <a:lnB w="38100" cap="flat" cmpd="sng" algn="ctr">
                      <a:noFill/>
                      <a:prstDash val="solid"/>
                      <a:round/>
                      <a:headEnd type="none" w="med" len="med"/>
                      <a:tailEnd type="none" w="med" len="med"/>
                    </a:lnB>
                  </a:tcPr>
                </a:tc>
                <a:tc>
                  <a:txBody>
                    <a:bodyPr/>
                    <a:lstStyle/>
                    <a:p>
                      <a:pPr algn="ctr"/>
                      <a:r>
                        <a:rPr lang="es-ES_tradnl" sz="2400" dirty="0"/>
                        <a:t>B</a:t>
                      </a:r>
                    </a:p>
                  </a:txBody>
                  <a:tcPr>
                    <a:lnB w="38100" cap="flat" cmpd="sng" algn="ctr">
                      <a:noFill/>
                      <a:prstDash val="solid"/>
                      <a:round/>
                      <a:headEnd type="none" w="med" len="med"/>
                      <a:tailEnd type="none" w="med" len="med"/>
                    </a:lnB>
                  </a:tcPr>
                </a:tc>
                <a:tc>
                  <a:txBody>
                    <a:bodyPr/>
                    <a:lstStyle/>
                    <a:p>
                      <a:pPr algn="ctr"/>
                      <a:r>
                        <a:rPr lang="es-ES_tradnl" sz="2400" dirty="0"/>
                        <a:t>C</a:t>
                      </a:r>
                    </a:p>
                  </a:txBody>
                  <a:tcPr>
                    <a:lnB w="38100" cap="flat" cmpd="sng" algn="ctr">
                      <a:noFill/>
                      <a:prstDash val="solid"/>
                      <a:round/>
                      <a:headEnd type="none" w="med" len="med"/>
                      <a:tailEnd type="none" w="med" len="med"/>
                    </a:lnB>
                  </a:tcPr>
                </a:tc>
                <a:extLst>
                  <a:ext uri="{0D108BD9-81ED-4DB2-BD59-A6C34878D82A}">
                    <a16:rowId xmlns:a16="http://schemas.microsoft.com/office/drawing/2014/main" val="1056089783"/>
                  </a:ext>
                </a:extLst>
              </a:tr>
              <a:tr h="506540">
                <a:tc>
                  <a:txBody>
                    <a:bodyPr/>
                    <a:lstStyle/>
                    <a:p>
                      <a:pPr algn="r"/>
                      <a:r>
                        <a:rPr lang="es-ES_tradnl" sz="2400" dirty="0"/>
                        <a:t>130</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F1BDE5"/>
                    </a:solidFill>
                  </a:tcPr>
                </a:tc>
                <a:tc>
                  <a:txBody>
                    <a:bodyPr/>
                    <a:lstStyle/>
                    <a:p>
                      <a:pPr algn="r"/>
                      <a:r>
                        <a:rPr lang="es-ES_tradnl" sz="2400" dirty="0"/>
                        <a:t>140</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s-ES_tradnl" sz="2400" dirty="0"/>
                        <a:t>124</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94042678"/>
                  </a:ext>
                </a:extLst>
              </a:tr>
              <a:tr h="506540">
                <a:tc>
                  <a:txBody>
                    <a:bodyPr/>
                    <a:lstStyle/>
                    <a:p>
                      <a:pPr algn="r"/>
                      <a:r>
                        <a:rPr lang="es-ES_tradnl" sz="2400" dirty="0"/>
                        <a:t>118</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s-ES_tradnl" sz="2400" dirty="0"/>
                        <a:t>85</a:t>
                      </a:r>
                    </a:p>
                  </a:txBody>
                  <a:tcPr>
                    <a:lnL w="38100" cap="flat" cmpd="sng" algn="ctr">
                      <a:noFill/>
                      <a:prstDash val="solid"/>
                      <a:round/>
                      <a:headEnd type="none" w="med" len="med"/>
                      <a:tailEnd type="none" w="med" len="med"/>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1BDE5"/>
                    </a:solidFill>
                  </a:tcPr>
                </a:tc>
                <a:tc>
                  <a:txBody>
                    <a:bodyPr/>
                    <a:lstStyle/>
                    <a:p>
                      <a:pPr algn="r"/>
                      <a:r>
                        <a:rPr lang="es-ES_tradnl" sz="2400" dirty="0"/>
                        <a:t>80</a:t>
                      </a:r>
                    </a:p>
                  </a:txBody>
                  <a:tcPr>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1BDE5"/>
                    </a:solidFill>
                  </a:tcPr>
                </a:tc>
                <a:extLst>
                  <a:ext uri="{0D108BD9-81ED-4DB2-BD59-A6C34878D82A}">
                    <a16:rowId xmlns:a16="http://schemas.microsoft.com/office/drawing/2014/main" val="386354538"/>
                  </a:ext>
                </a:extLst>
              </a:tr>
              <a:tr h="506540">
                <a:tc>
                  <a:txBody>
                    <a:bodyPr/>
                    <a:lstStyle/>
                    <a:p>
                      <a:pPr algn="r"/>
                      <a:r>
                        <a:rPr lang="es-ES_tradnl" sz="2400" dirty="0"/>
                        <a:t>111</a:t>
                      </a:r>
                    </a:p>
                  </a:txBody>
                  <a:tcPr>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s-ES_tradnl" sz="2400" dirty="0"/>
                        <a:t>33</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1BDE5"/>
                    </a:solidFill>
                  </a:tcPr>
                </a:tc>
                <a:tc>
                  <a:txBody>
                    <a:bodyPr/>
                    <a:lstStyle/>
                    <a:p>
                      <a:pPr algn="r"/>
                      <a:r>
                        <a:rPr lang="es-ES_tradnl" sz="2400" dirty="0"/>
                        <a:t>18</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961607993"/>
                  </a:ext>
                </a:extLst>
              </a:tr>
              <a:tr h="506540">
                <a:tc>
                  <a:txBody>
                    <a:bodyPr/>
                    <a:lstStyle/>
                    <a:p>
                      <a:pPr algn="r"/>
                      <a:r>
                        <a:rPr lang="es-ES_tradnl" sz="2400" dirty="0"/>
                        <a:t>23</a:t>
                      </a:r>
                    </a:p>
                  </a:txBody>
                  <a:tcPr>
                    <a:lnT w="12700" cmpd="sng">
                      <a:noFill/>
                    </a:lnT>
                    <a:solidFill>
                      <a:srgbClr val="F1BDE5"/>
                    </a:solidFill>
                  </a:tcPr>
                </a:tc>
                <a:tc>
                  <a:txBody>
                    <a:bodyPr/>
                    <a:lstStyle/>
                    <a:p>
                      <a:pPr algn="r"/>
                      <a:r>
                        <a:rPr lang="es-ES_tradnl" sz="2400" dirty="0"/>
                        <a:t>14</a:t>
                      </a:r>
                    </a:p>
                  </a:txBody>
                  <a:tcPr>
                    <a:lnT w="12700" cmpd="sng">
                      <a:noFill/>
                    </a:lnT>
                  </a:tcPr>
                </a:tc>
                <a:tc>
                  <a:txBody>
                    <a:bodyPr/>
                    <a:lstStyle/>
                    <a:p>
                      <a:pPr algn="r"/>
                      <a:r>
                        <a:rPr lang="es-ES_tradnl" sz="2400" dirty="0"/>
                        <a:t>14</a:t>
                      </a:r>
                    </a:p>
                  </a:txBody>
                  <a:tcPr>
                    <a:lnT w="12700" cmpd="sng">
                      <a:noFill/>
                    </a:lnT>
                    <a:solidFill>
                      <a:srgbClr val="F1BDE5"/>
                    </a:solidFill>
                  </a:tcPr>
                </a:tc>
                <a:extLst>
                  <a:ext uri="{0D108BD9-81ED-4DB2-BD59-A6C34878D82A}">
                    <a16:rowId xmlns:a16="http://schemas.microsoft.com/office/drawing/2014/main" val="4232693796"/>
                  </a:ext>
                </a:extLst>
              </a:tr>
            </a:tbl>
          </a:graphicData>
        </a:graphic>
      </p:graphicFrame>
      <p:sp>
        <p:nvSpPr>
          <p:cNvPr id="3" name="Title 1">
            <a:extLst>
              <a:ext uri="{FF2B5EF4-FFF2-40B4-BE49-F238E27FC236}">
                <a16:creationId xmlns:a16="http://schemas.microsoft.com/office/drawing/2014/main" id="{3D95DEC8-7F53-68C2-5E75-1545DF5D20C6}"/>
              </a:ext>
            </a:extLst>
          </p:cNvPr>
          <p:cNvSpPr>
            <a:spLocks noGrp="1"/>
          </p:cNvSpPr>
          <p:nvPr>
            <p:ph type="title"/>
          </p:nvPr>
        </p:nvSpPr>
        <p:spPr>
          <a:xfrm>
            <a:off x="838200" y="365125"/>
            <a:ext cx="10515600" cy="1325563"/>
          </a:xfrm>
        </p:spPr>
        <p:txBody>
          <a:bodyPr/>
          <a:lstStyle/>
          <a:p>
            <a:r>
              <a:rPr lang="en-US" dirty="0"/>
              <a:t>Warm Up</a:t>
            </a:r>
          </a:p>
        </p:txBody>
      </p:sp>
      <p:graphicFrame>
        <p:nvGraphicFramePr>
          <p:cNvPr id="5" name="Table 5">
            <a:extLst>
              <a:ext uri="{FF2B5EF4-FFF2-40B4-BE49-F238E27FC236}">
                <a16:creationId xmlns:a16="http://schemas.microsoft.com/office/drawing/2014/main" id="{B606D14D-0D74-2CF1-A758-E4AD12FAAC12}"/>
              </a:ext>
            </a:extLst>
          </p:cNvPr>
          <p:cNvGraphicFramePr>
            <a:graphicFrameLocks noGrp="1"/>
          </p:cNvGraphicFramePr>
          <p:nvPr>
            <p:ph idx="1"/>
            <p:extLst>
              <p:ext uri="{D42A27DB-BD31-4B8C-83A1-F6EECF244321}">
                <p14:modId xmlns:p14="http://schemas.microsoft.com/office/powerpoint/2010/main" val="3074448982"/>
              </p:ext>
            </p:extLst>
          </p:nvPr>
        </p:nvGraphicFramePr>
        <p:xfrm>
          <a:off x="608275" y="2197228"/>
          <a:ext cx="3379473" cy="2026160"/>
        </p:xfrm>
        <a:graphic>
          <a:graphicData uri="http://schemas.openxmlformats.org/drawingml/2006/table">
            <a:tbl>
              <a:tblPr firstRow="1" bandRow="1">
                <a:tableStyleId>{5C22544A-7EE6-4342-B048-85BDC9FD1C3A}</a:tableStyleId>
              </a:tblPr>
              <a:tblGrid>
                <a:gridCol w="1126491">
                  <a:extLst>
                    <a:ext uri="{9D8B030D-6E8A-4147-A177-3AD203B41FA5}">
                      <a16:colId xmlns:a16="http://schemas.microsoft.com/office/drawing/2014/main" val="374909018"/>
                    </a:ext>
                  </a:extLst>
                </a:gridCol>
                <a:gridCol w="1126491">
                  <a:extLst>
                    <a:ext uri="{9D8B030D-6E8A-4147-A177-3AD203B41FA5}">
                      <a16:colId xmlns:a16="http://schemas.microsoft.com/office/drawing/2014/main" val="573622933"/>
                    </a:ext>
                  </a:extLst>
                </a:gridCol>
                <a:gridCol w="1126491">
                  <a:extLst>
                    <a:ext uri="{9D8B030D-6E8A-4147-A177-3AD203B41FA5}">
                      <a16:colId xmlns:a16="http://schemas.microsoft.com/office/drawing/2014/main" val="1877056884"/>
                    </a:ext>
                  </a:extLst>
                </a:gridCol>
              </a:tblGrid>
              <a:tr h="506540">
                <a:tc>
                  <a:txBody>
                    <a:bodyPr/>
                    <a:lstStyle/>
                    <a:p>
                      <a:pPr algn="ctr"/>
                      <a:r>
                        <a:rPr lang="es-ES_tradnl" sz="2400" b="1" dirty="0">
                          <a:solidFill>
                            <a:schemeClr val="accent6"/>
                          </a:solidFill>
                        </a:rPr>
                        <a:t>2</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ES_tradnl" sz="2400" b="1" dirty="0">
                          <a:solidFill>
                            <a:schemeClr val="accent6"/>
                          </a:solidFill>
                        </a:rPr>
                        <a:t>1</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ES_tradnl" sz="2400" b="1" dirty="0">
                          <a:solidFill>
                            <a:schemeClr val="accent6"/>
                          </a:solidFill>
                        </a:rPr>
                        <a:t>3</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94042678"/>
                  </a:ext>
                </a:extLst>
              </a:tr>
              <a:tr h="506540">
                <a:tc>
                  <a:txBody>
                    <a:bodyPr/>
                    <a:lstStyle/>
                    <a:p>
                      <a:pPr algn="ctr"/>
                      <a:r>
                        <a:rPr lang="es-ES_tradnl" sz="2400" b="1" dirty="0">
                          <a:solidFill>
                            <a:schemeClr val="accent6"/>
                          </a:solidFill>
                        </a:rPr>
                        <a:t>4</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ES_tradnl" sz="2400" b="1" dirty="0">
                          <a:solidFill>
                            <a:schemeClr val="accent6"/>
                          </a:solidFill>
                        </a:rPr>
                        <a:t>6</a:t>
                      </a:r>
                    </a:p>
                  </a:txBody>
                  <a:tcPr>
                    <a:lnL w="38100" cap="flat" cmpd="sng" algn="ctr">
                      <a:noFill/>
                      <a:prstDash val="solid"/>
                      <a:round/>
                      <a:headEnd type="none" w="med" len="med"/>
                      <a:tailEnd type="none" w="med" len="med"/>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s-ES_tradnl" sz="2400" b="1" dirty="0">
                          <a:solidFill>
                            <a:schemeClr val="accent6"/>
                          </a:solidFill>
                        </a:rPr>
                        <a:t>7</a:t>
                      </a:r>
                    </a:p>
                  </a:txBody>
                  <a:tcPr>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6354538"/>
                  </a:ext>
                </a:extLst>
              </a:tr>
              <a:tr h="506540">
                <a:tc>
                  <a:txBody>
                    <a:bodyPr/>
                    <a:lstStyle/>
                    <a:p>
                      <a:pPr algn="ctr"/>
                      <a:r>
                        <a:rPr lang="es-ES_tradnl" sz="2400" b="1" dirty="0">
                          <a:solidFill>
                            <a:schemeClr val="accent6"/>
                          </a:solidFill>
                        </a:rPr>
                        <a:t>5</a:t>
                      </a:r>
                    </a:p>
                  </a:txBody>
                  <a:tcPr>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s-ES_tradnl" sz="2400" b="1" dirty="0">
                          <a:solidFill>
                            <a:schemeClr val="accent6"/>
                          </a:solidFill>
                        </a:rPr>
                        <a:t>8</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s-ES_tradnl" sz="2400" b="1" dirty="0">
                          <a:solidFill>
                            <a:schemeClr val="accent6"/>
                          </a:solidFill>
                        </a:rPr>
                        <a:t>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61607993"/>
                  </a:ext>
                </a:extLst>
              </a:tr>
              <a:tr h="506540">
                <a:tc>
                  <a:txBody>
                    <a:bodyPr/>
                    <a:lstStyle/>
                    <a:p>
                      <a:pPr algn="ctr"/>
                      <a:r>
                        <a:rPr lang="es-ES_tradnl" sz="2400" b="1" dirty="0">
                          <a:solidFill>
                            <a:schemeClr val="accent6"/>
                          </a:solidFill>
                        </a:rPr>
                        <a:t>9</a:t>
                      </a:r>
                    </a:p>
                  </a:txBody>
                  <a:tcPr>
                    <a:lnT w="12700" cmpd="sng">
                      <a:noFill/>
                    </a:lnT>
                    <a:noFill/>
                  </a:tcPr>
                </a:tc>
                <a:tc>
                  <a:txBody>
                    <a:bodyPr/>
                    <a:lstStyle/>
                    <a:p>
                      <a:pPr algn="ctr"/>
                      <a:r>
                        <a:rPr lang="es-ES_tradnl" sz="2400" b="1" dirty="0">
                          <a:solidFill>
                            <a:schemeClr val="accent6"/>
                          </a:solidFill>
                        </a:rPr>
                        <a:t>11</a:t>
                      </a:r>
                    </a:p>
                  </a:txBody>
                  <a:tcPr>
                    <a:lnT w="12700" cmpd="sng">
                      <a:noFill/>
                    </a:lnT>
                    <a:noFill/>
                  </a:tcPr>
                </a:tc>
                <a:tc>
                  <a:txBody>
                    <a:bodyPr/>
                    <a:lstStyle/>
                    <a:p>
                      <a:pPr algn="ctr"/>
                      <a:r>
                        <a:rPr lang="es-ES_tradnl" sz="2400" b="1" dirty="0">
                          <a:solidFill>
                            <a:schemeClr val="accent6"/>
                          </a:solidFill>
                        </a:rPr>
                        <a:t>12</a:t>
                      </a:r>
                    </a:p>
                  </a:txBody>
                  <a:tcPr>
                    <a:lnT w="12700" cmpd="sng">
                      <a:noFill/>
                    </a:lnT>
                    <a:noFill/>
                  </a:tcPr>
                </a:tc>
                <a:extLst>
                  <a:ext uri="{0D108BD9-81ED-4DB2-BD59-A6C34878D82A}">
                    <a16:rowId xmlns:a16="http://schemas.microsoft.com/office/drawing/2014/main" val="4232693796"/>
                  </a:ext>
                </a:extLst>
              </a:tr>
            </a:tbl>
          </a:graphicData>
        </a:graphic>
      </p:graphicFrame>
      <p:sp>
        <p:nvSpPr>
          <p:cNvPr id="6" name="TextBox 5">
            <a:extLst>
              <a:ext uri="{FF2B5EF4-FFF2-40B4-BE49-F238E27FC236}">
                <a16:creationId xmlns:a16="http://schemas.microsoft.com/office/drawing/2014/main" id="{623CA56B-7FDB-5D39-1752-6C29D359B32A}"/>
              </a:ext>
            </a:extLst>
          </p:cNvPr>
          <p:cNvSpPr txBox="1"/>
          <p:nvPr/>
        </p:nvSpPr>
        <p:spPr>
          <a:xfrm>
            <a:off x="4663942" y="1690688"/>
            <a:ext cx="7223258" cy="3108543"/>
          </a:xfrm>
          <a:prstGeom prst="rect">
            <a:avLst/>
          </a:prstGeom>
          <a:solidFill>
            <a:schemeClr val="accent4"/>
          </a:solidFill>
        </p:spPr>
        <p:txBody>
          <a:bodyPr wrap="square" rtlCol="0">
            <a:spAutoFit/>
          </a:bodyPr>
          <a:lstStyle/>
          <a:p>
            <a:r>
              <a:rPr lang="es-ES_tradnl" sz="2800" dirty="0" err="1"/>
              <a:t>There</a:t>
            </a:r>
            <a:r>
              <a:rPr lang="es-ES_tradnl" sz="2800" dirty="0"/>
              <a:t> are 12 candidates </a:t>
            </a:r>
            <a:r>
              <a:rPr lang="es-ES_tradnl" sz="2800" dirty="0" err="1"/>
              <a:t>from</a:t>
            </a:r>
            <a:r>
              <a:rPr lang="es-ES_tradnl" sz="2800" dirty="0"/>
              <a:t> </a:t>
            </a:r>
            <a:r>
              <a:rPr lang="es-ES_tradnl" sz="2800" dirty="0" err="1"/>
              <a:t>three</a:t>
            </a:r>
            <a:r>
              <a:rPr lang="es-ES_tradnl" sz="2800" dirty="0"/>
              <a:t> </a:t>
            </a:r>
            <a:r>
              <a:rPr lang="es-ES_tradnl" sz="2800" dirty="0" err="1"/>
              <a:t>lists</a:t>
            </a:r>
            <a:r>
              <a:rPr lang="es-ES_tradnl" sz="2800" dirty="0"/>
              <a:t> (A, B, C) </a:t>
            </a:r>
            <a:r>
              <a:rPr lang="es-ES_tradnl" sz="2800" dirty="0" err="1"/>
              <a:t>competing</a:t>
            </a:r>
            <a:r>
              <a:rPr lang="es-ES_tradnl" sz="2800" dirty="0"/>
              <a:t> </a:t>
            </a:r>
            <a:r>
              <a:rPr lang="es-ES_tradnl" sz="2800" dirty="0" err="1"/>
              <a:t>for</a:t>
            </a:r>
            <a:r>
              <a:rPr lang="es-ES_tradnl" sz="2800" dirty="0"/>
              <a:t> 4 </a:t>
            </a:r>
            <a:r>
              <a:rPr lang="es-ES_tradnl" sz="2800" dirty="0" err="1"/>
              <a:t>seats</a:t>
            </a:r>
            <a:r>
              <a:rPr lang="es-ES_tradnl" sz="2800" dirty="0"/>
              <a:t> (2 </a:t>
            </a:r>
            <a:r>
              <a:rPr lang="es-ES_tradnl" sz="2800" dirty="0" err="1"/>
              <a:t>of</a:t>
            </a:r>
            <a:r>
              <a:rPr lang="es-ES_tradnl" sz="2800" dirty="0"/>
              <a:t> </a:t>
            </a:r>
            <a:r>
              <a:rPr lang="es-ES_tradnl" sz="2800" dirty="0" err="1"/>
              <a:t>each</a:t>
            </a:r>
            <a:r>
              <a:rPr lang="es-ES_tradnl" sz="2800" dirty="0"/>
              <a:t> </a:t>
            </a:r>
            <a:r>
              <a:rPr lang="es-ES_tradnl" sz="2800" dirty="0" err="1"/>
              <a:t>gender</a:t>
            </a:r>
            <a:r>
              <a:rPr lang="es-ES_tradnl" sz="2800" dirty="0"/>
              <a:t>). </a:t>
            </a:r>
          </a:p>
          <a:p>
            <a:r>
              <a:rPr lang="es-ES_tradnl" sz="2800" dirty="0"/>
              <a:t>Vote </a:t>
            </a:r>
            <a:r>
              <a:rPr lang="es-ES_tradnl" sz="2800" dirty="0" err="1"/>
              <a:t>totals</a:t>
            </a:r>
            <a:r>
              <a:rPr lang="es-ES_tradnl" sz="2800" dirty="0"/>
              <a:t> and </a:t>
            </a:r>
            <a:r>
              <a:rPr lang="es-ES_tradnl" sz="2800" dirty="0" err="1"/>
              <a:t>genders</a:t>
            </a:r>
            <a:r>
              <a:rPr lang="es-ES_tradnl" sz="2800" dirty="0"/>
              <a:t> are </a:t>
            </a:r>
            <a:r>
              <a:rPr lang="es-ES_tradnl" sz="2800" dirty="0" err="1"/>
              <a:t>shown</a:t>
            </a:r>
            <a:r>
              <a:rPr lang="es-ES_tradnl" sz="2800" dirty="0"/>
              <a:t> in </a:t>
            </a:r>
            <a:r>
              <a:rPr lang="es-ES_tradnl" sz="2800" dirty="0" err="1"/>
              <a:t>the</a:t>
            </a:r>
            <a:r>
              <a:rPr lang="es-ES_tradnl" sz="2800" dirty="0"/>
              <a:t> table.</a:t>
            </a:r>
          </a:p>
          <a:p>
            <a:pPr marL="514350" indent="-514350">
              <a:buFont typeface="+mj-lt"/>
              <a:buAutoNum type="arabicPeriod"/>
            </a:pPr>
            <a:r>
              <a:rPr lang="es-ES_tradnl" sz="2800" dirty="0" err="1"/>
              <a:t>When</a:t>
            </a:r>
            <a:r>
              <a:rPr lang="es-ES_tradnl" sz="2800" dirty="0"/>
              <a:t> </a:t>
            </a:r>
            <a:r>
              <a:rPr lang="es-ES_tradnl" sz="2800" dirty="0" err="1"/>
              <a:t>using</a:t>
            </a:r>
            <a:r>
              <a:rPr lang="es-ES_tradnl" sz="2800" dirty="0"/>
              <a:t> </a:t>
            </a:r>
            <a:r>
              <a:rPr lang="es-ES_tradnl" sz="2800" dirty="0" err="1"/>
              <a:t>the</a:t>
            </a:r>
            <a:r>
              <a:rPr lang="es-ES_tradnl" sz="2800" dirty="0"/>
              <a:t> Jefferson/</a:t>
            </a:r>
            <a:r>
              <a:rPr lang="es-ES_tradnl" sz="2800" dirty="0" err="1"/>
              <a:t>D’Hondt</a:t>
            </a:r>
            <a:r>
              <a:rPr lang="es-ES_tradnl" sz="2800" dirty="0"/>
              <a:t> </a:t>
            </a:r>
            <a:r>
              <a:rPr lang="es-ES_tradnl" sz="2800" dirty="0" err="1"/>
              <a:t>method</a:t>
            </a:r>
            <a:r>
              <a:rPr lang="es-ES_tradnl" sz="2800" dirty="0"/>
              <a:t>, </a:t>
            </a:r>
            <a:r>
              <a:rPr lang="es-ES_tradnl" sz="2800" dirty="0" err="1"/>
              <a:t>how</a:t>
            </a:r>
            <a:r>
              <a:rPr lang="es-ES_tradnl" sz="2800" dirty="0"/>
              <a:t> </a:t>
            </a:r>
            <a:r>
              <a:rPr lang="es-ES_tradnl" sz="2800" dirty="0" err="1"/>
              <a:t>many</a:t>
            </a:r>
            <a:r>
              <a:rPr lang="es-ES_tradnl" sz="2800" dirty="0"/>
              <a:t> </a:t>
            </a:r>
            <a:r>
              <a:rPr lang="es-ES_tradnl" sz="2800" dirty="0" err="1"/>
              <a:t>seats</a:t>
            </a:r>
            <a:r>
              <a:rPr lang="es-ES_tradnl" sz="2800" dirty="0"/>
              <a:t> </a:t>
            </a:r>
            <a:r>
              <a:rPr lang="es-ES_tradnl" sz="2800" dirty="0" err="1"/>
              <a:t>does</a:t>
            </a:r>
            <a:r>
              <a:rPr lang="es-ES_tradnl" sz="2800" dirty="0"/>
              <a:t> </a:t>
            </a:r>
            <a:r>
              <a:rPr lang="es-ES_tradnl" sz="2800" dirty="0" err="1"/>
              <a:t>each</a:t>
            </a:r>
            <a:r>
              <a:rPr lang="es-ES_tradnl" sz="2800" dirty="0"/>
              <a:t> </a:t>
            </a:r>
            <a:r>
              <a:rPr lang="es-ES_tradnl" sz="2800" dirty="0" err="1"/>
              <a:t>list</a:t>
            </a:r>
            <a:r>
              <a:rPr lang="es-ES_tradnl" sz="2800" dirty="0"/>
              <a:t> </a:t>
            </a:r>
            <a:r>
              <a:rPr lang="es-ES_tradnl" sz="2800" dirty="0" err="1"/>
              <a:t>receive</a:t>
            </a:r>
            <a:r>
              <a:rPr lang="es-ES_tradnl" sz="2800" dirty="0"/>
              <a:t>?</a:t>
            </a:r>
          </a:p>
          <a:p>
            <a:pPr marL="514350" indent="-514350">
              <a:buFont typeface="+mj-lt"/>
              <a:buAutoNum type="arabicPeriod"/>
            </a:pPr>
            <a:r>
              <a:rPr lang="es-ES_tradnl" sz="2800" dirty="0" err="1"/>
              <a:t>Identify</a:t>
            </a:r>
            <a:r>
              <a:rPr lang="es-ES_tradnl" sz="2800" dirty="0"/>
              <a:t> </a:t>
            </a:r>
            <a:r>
              <a:rPr lang="es-ES_tradnl" sz="2800" dirty="0" err="1"/>
              <a:t>two</a:t>
            </a:r>
            <a:r>
              <a:rPr lang="es-ES_tradnl" sz="2800" dirty="0"/>
              <a:t> </a:t>
            </a:r>
            <a:r>
              <a:rPr lang="es-ES_tradnl" sz="2800" dirty="0" err="1"/>
              <a:t>reasonable</a:t>
            </a:r>
            <a:r>
              <a:rPr lang="es-ES_tradnl" sz="2800" dirty="0"/>
              <a:t> sets </a:t>
            </a:r>
            <a:r>
              <a:rPr lang="es-ES_tradnl" sz="2800" dirty="0" err="1"/>
              <a:t>of</a:t>
            </a:r>
            <a:r>
              <a:rPr lang="es-ES_tradnl" sz="2800" dirty="0"/>
              <a:t> </a:t>
            </a:r>
            <a:r>
              <a:rPr lang="es-ES_tradnl" sz="2800" dirty="0" err="1"/>
              <a:t>winning</a:t>
            </a:r>
            <a:r>
              <a:rPr lang="es-ES_tradnl" sz="2800" dirty="0"/>
              <a:t> candidates. </a:t>
            </a:r>
            <a:r>
              <a:rPr lang="es-ES_tradnl" sz="2800" dirty="0" err="1"/>
              <a:t>Give</a:t>
            </a:r>
            <a:r>
              <a:rPr lang="es-ES_tradnl" sz="2800" dirty="0"/>
              <a:t> a pro and a con </a:t>
            </a:r>
            <a:r>
              <a:rPr lang="es-ES_tradnl" sz="2800" dirty="0" err="1"/>
              <a:t>for</a:t>
            </a:r>
            <a:r>
              <a:rPr lang="es-ES_tradnl" sz="2800" dirty="0"/>
              <a:t> </a:t>
            </a:r>
            <a:r>
              <a:rPr lang="es-ES_tradnl" sz="2800" dirty="0" err="1"/>
              <a:t>each</a:t>
            </a:r>
            <a:r>
              <a:rPr lang="es-ES_tradnl" sz="2800" dirty="0"/>
              <a:t>.</a:t>
            </a:r>
          </a:p>
        </p:txBody>
      </p:sp>
    </p:spTree>
    <p:extLst>
      <p:ext uri="{BB962C8B-B14F-4D97-AF65-F5344CB8AC3E}">
        <p14:creationId xmlns:p14="http://schemas.microsoft.com/office/powerpoint/2010/main" val="31015617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F1D345-3DE5-0BE2-B479-1E4C69AE4E5D}"/>
              </a:ext>
            </a:extLst>
          </p:cNvPr>
          <p:cNvSpPr>
            <a:spLocks noGrp="1"/>
          </p:cNvSpPr>
          <p:nvPr>
            <p:ph type="sldNum" sz="quarter" idx="12"/>
          </p:nvPr>
        </p:nvSpPr>
        <p:spPr/>
        <p:txBody>
          <a:bodyPr/>
          <a:lstStyle/>
          <a:p>
            <a:fld id="{9E969584-4773-A84E-8391-EEC4BE76D611}" type="slidenum">
              <a:rPr lang="en-US" smtClean="0"/>
              <a:t>38</a:t>
            </a:fld>
            <a:endParaRPr lang="en-US"/>
          </a:p>
        </p:txBody>
      </p:sp>
      <p:graphicFrame>
        <p:nvGraphicFramePr>
          <p:cNvPr id="8" name="Table 5">
            <a:extLst>
              <a:ext uri="{FF2B5EF4-FFF2-40B4-BE49-F238E27FC236}">
                <a16:creationId xmlns:a16="http://schemas.microsoft.com/office/drawing/2014/main" id="{0D600DF7-A71B-B2C1-09B8-4AC322BB1288}"/>
              </a:ext>
            </a:extLst>
          </p:cNvPr>
          <p:cNvGraphicFramePr>
            <a:graphicFrameLocks/>
          </p:cNvGraphicFramePr>
          <p:nvPr>
            <p:extLst>
              <p:ext uri="{D42A27DB-BD31-4B8C-83A1-F6EECF244321}">
                <p14:modId xmlns:p14="http://schemas.microsoft.com/office/powerpoint/2010/main" val="2687567049"/>
              </p:ext>
            </p:extLst>
          </p:nvPr>
        </p:nvGraphicFramePr>
        <p:xfrm>
          <a:off x="402036" y="1339460"/>
          <a:ext cx="3379473" cy="2532700"/>
        </p:xfrm>
        <a:graphic>
          <a:graphicData uri="http://schemas.openxmlformats.org/drawingml/2006/table">
            <a:tbl>
              <a:tblPr firstRow="1" bandRow="1">
                <a:tableStyleId>{5C22544A-7EE6-4342-B048-85BDC9FD1C3A}</a:tableStyleId>
              </a:tblPr>
              <a:tblGrid>
                <a:gridCol w="1126491">
                  <a:extLst>
                    <a:ext uri="{9D8B030D-6E8A-4147-A177-3AD203B41FA5}">
                      <a16:colId xmlns:a16="http://schemas.microsoft.com/office/drawing/2014/main" val="374909018"/>
                    </a:ext>
                  </a:extLst>
                </a:gridCol>
                <a:gridCol w="1126491">
                  <a:extLst>
                    <a:ext uri="{9D8B030D-6E8A-4147-A177-3AD203B41FA5}">
                      <a16:colId xmlns:a16="http://schemas.microsoft.com/office/drawing/2014/main" val="573622933"/>
                    </a:ext>
                  </a:extLst>
                </a:gridCol>
                <a:gridCol w="1126491">
                  <a:extLst>
                    <a:ext uri="{9D8B030D-6E8A-4147-A177-3AD203B41FA5}">
                      <a16:colId xmlns:a16="http://schemas.microsoft.com/office/drawing/2014/main" val="1877056884"/>
                    </a:ext>
                  </a:extLst>
                </a:gridCol>
              </a:tblGrid>
              <a:tr h="506540">
                <a:tc>
                  <a:txBody>
                    <a:bodyPr/>
                    <a:lstStyle/>
                    <a:p>
                      <a:pPr algn="ctr"/>
                      <a:r>
                        <a:rPr lang="es-ES_tradnl" sz="2400" dirty="0"/>
                        <a:t>A (2)</a:t>
                      </a:r>
                    </a:p>
                  </a:txBody>
                  <a:tcPr>
                    <a:lnB w="38100" cap="flat" cmpd="sng" algn="ctr">
                      <a:solidFill>
                        <a:schemeClr val="tx1"/>
                      </a:solidFill>
                      <a:prstDash val="solid"/>
                      <a:round/>
                      <a:headEnd type="none" w="med" len="med"/>
                      <a:tailEnd type="none" w="med" len="med"/>
                    </a:lnB>
                  </a:tcPr>
                </a:tc>
                <a:tc>
                  <a:txBody>
                    <a:bodyPr/>
                    <a:lstStyle/>
                    <a:p>
                      <a:pPr algn="ctr"/>
                      <a:r>
                        <a:rPr lang="es-ES_tradnl" sz="2400" dirty="0"/>
                        <a:t>B (1)</a:t>
                      </a:r>
                    </a:p>
                  </a:txBody>
                  <a:tcPr>
                    <a:lnB w="38100" cap="flat" cmpd="sng" algn="ctr">
                      <a:solidFill>
                        <a:schemeClr val="tx1"/>
                      </a:solidFill>
                      <a:prstDash val="solid"/>
                      <a:round/>
                      <a:headEnd type="none" w="med" len="med"/>
                      <a:tailEnd type="none" w="med" len="med"/>
                    </a:lnB>
                  </a:tcPr>
                </a:tc>
                <a:tc>
                  <a:txBody>
                    <a:bodyPr/>
                    <a:lstStyle/>
                    <a:p>
                      <a:pPr algn="ctr"/>
                      <a:r>
                        <a:rPr lang="es-ES_tradnl" sz="2400" dirty="0"/>
                        <a:t>C (1)</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089783"/>
                  </a:ext>
                </a:extLst>
              </a:tr>
              <a:tr h="506540">
                <a:tc>
                  <a:txBody>
                    <a:bodyPr/>
                    <a:lstStyle/>
                    <a:p>
                      <a:pPr algn="ctr"/>
                      <a:r>
                        <a:rPr lang="es-ES_tradnl" sz="2400" dirty="0"/>
                        <a:t>130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1BDE5"/>
                    </a:solidFill>
                  </a:tcPr>
                </a:tc>
                <a:tc>
                  <a:txBody>
                    <a:bodyPr/>
                    <a:lstStyle/>
                    <a:p>
                      <a:pPr algn="ctr"/>
                      <a:r>
                        <a:rPr lang="es-ES_tradnl" sz="2400" dirty="0"/>
                        <a:t>140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s-ES_tradnl" sz="2400" dirty="0"/>
                        <a:t>124</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4042678"/>
                  </a:ext>
                </a:extLst>
              </a:tr>
              <a:tr h="506540">
                <a:tc>
                  <a:txBody>
                    <a:bodyPr/>
                    <a:lstStyle/>
                    <a:p>
                      <a:pPr algn="ctr"/>
                      <a:r>
                        <a:rPr lang="es-ES_tradnl" sz="2400" dirty="0"/>
                        <a:t>118</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solidFill>
                      <a:schemeClr val="accent1">
                        <a:lumMod val="20000"/>
                        <a:lumOff val="80000"/>
                      </a:schemeClr>
                    </a:solidFill>
                  </a:tcPr>
                </a:tc>
                <a:tc>
                  <a:txBody>
                    <a:bodyPr/>
                    <a:lstStyle/>
                    <a:p>
                      <a:pPr algn="ctr"/>
                      <a:r>
                        <a:rPr lang="es-ES_tradnl" sz="2400" dirty="0"/>
                        <a:t>85</a:t>
                      </a:r>
                    </a:p>
                  </a:txBody>
                  <a:tcPr>
                    <a:lnL w="38100" cap="flat" cmpd="sng" algn="ctr">
                      <a:noFill/>
                      <a:prstDash val="solid"/>
                      <a:round/>
                      <a:headEnd type="none" w="med" len="med"/>
                      <a:tailEnd type="none" w="med" len="med"/>
                    </a:lnL>
                    <a:lnT w="38100" cap="flat" cmpd="sng" algn="ctr">
                      <a:solidFill>
                        <a:schemeClr val="tx1"/>
                      </a:solidFill>
                      <a:prstDash val="solid"/>
                      <a:round/>
                      <a:headEnd type="none" w="med" len="med"/>
                      <a:tailEnd type="none" w="med" len="med"/>
                    </a:lnT>
                    <a:solidFill>
                      <a:srgbClr val="F1BDE5"/>
                    </a:solidFill>
                  </a:tcPr>
                </a:tc>
                <a:tc>
                  <a:txBody>
                    <a:bodyPr/>
                    <a:lstStyle/>
                    <a:p>
                      <a:pPr algn="ctr"/>
                      <a:r>
                        <a:rPr lang="es-ES_tradnl" sz="2400" dirty="0"/>
                        <a:t>80</a:t>
                      </a:r>
                    </a:p>
                  </a:txBody>
                  <a:tcPr>
                    <a:lnT w="38100" cap="flat" cmpd="sng" algn="ctr">
                      <a:solidFill>
                        <a:schemeClr val="tx1"/>
                      </a:solidFill>
                      <a:prstDash val="solid"/>
                      <a:round/>
                      <a:headEnd type="none" w="med" len="med"/>
                      <a:tailEnd type="none" w="med" len="med"/>
                    </a:lnT>
                    <a:solidFill>
                      <a:srgbClr val="F1BDE5"/>
                    </a:solidFill>
                  </a:tcPr>
                </a:tc>
                <a:extLst>
                  <a:ext uri="{0D108BD9-81ED-4DB2-BD59-A6C34878D82A}">
                    <a16:rowId xmlns:a16="http://schemas.microsoft.com/office/drawing/2014/main" val="386354538"/>
                  </a:ext>
                </a:extLst>
              </a:tr>
              <a:tr h="506540">
                <a:tc>
                  <a:txBody>
                    <a:bodyPr/>
                    <a:lstStyle/>
                    <a:p>
                      <a:pPr algn="ctr"/>
                      <a:r>
                        <a:rPr lang="es-ES_tradnl" sz="2400" dirty="0"/>
                        <a:t>111</a:t>
                      </a:r>
                    </a:p>
                  </a:txBody>
                  <a:tcP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s-ES_tradnl" sz="2400" dirty="0"/>
                        <a:t>33</a:t>
                      </a:r>
                    </a:p>
                  </a:txBody>
                  <a:tcPr>
                    <a:solidFill>
                      <a:srgbClr val="F1BDE5"/>
                    </a:solidFill>
                  </a:tcPr>
                </a:tc>
                <a:tc>
                  <a:txBody>
                    <a:bodyPr/>
                    <a:lstStyle/>
                    <a:p>
                      <a:pPr algn="ctr"/>
                      <a:r>
                        <a:rPr lang="es-ES_tradnl" sz="2400" dirty="0"/>
                        <a:t>18</a:t>
                      </a:r>
                    </a:p>
                  </a:txBody>
                  <a:tcPr>
                    <a:solidFill>
                      <a:schemeClr val="accent1">
                        <a:lumMod val="20000"/>
                        <a:lumOff val="80000"/>
                      </a:schemeClr>
                    </a:solidFill>
                  </a:tcPr>
                </a:tc>
                <a:extLst>
                  <a:ext uri="{0D108BD9-81ED-4DB2-BD59-A6C34878D82A}">
                    <a16:rowId xmlns:a16="http://schemas.microsoft.com/office/drawing/2014/main" val="3961607993"/>
                  </a:ext>
                </a:extLst>
              </a:tr>
              <a:tr h="506540">
                <a:tc>
                  <a:txBody>
                    <a:bodyPr/>
                    <a:lstStyle/>
                    <a:p>
                      <a:pPr algn="ctr"/>
                      <a:r>
                        <a:rPr lang="es-ES_tradnl" sz="2400" dirty="0"/>
                        <a:t>23</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1BDE5"/>
                    </a:solidFill>
                  </a:tcPr>
                </a:tc>
                <a:tc>
                  <a:txBody>
                    <a:bodyPr/>
                    <a:lstStyle/>
                    <a:p>
                      <a:pPr algn="ctr"/>
                      <a:r>
                        <a:rPr lang="es-ES_tradnl" sz="2400" dirty="0"/>
                        <a:t>14</a:t>
                      </a:r>
                    </a:p>
                  </a:txBody>
                  <a:tcPr>
                    <a:lnL w="38100" cap="flat" cmpd="sng" algn="ctr">
                      <a:solidFill>
                        <a:schemeClr val="tx1"/>
                      </a:solidFill>
                      <a:prstDash val="solid"/>
                      <a:round/>
                      <a:headEnd type="none" w="med" len="med"/>
                      <a:tailEnd type="none" w="med" len="med"/>
                    </a:lnL>
                  </a:tcPr>
                </a:tc>
                <a:tc>
                  <a:txBody>
                    <a:bodyPr/>
                    <a:lstStyle/>
                    <a:p>
                      <a:pPr algn="ctr"/>
                      <a:r>
                        <a:rPr lang="es-ES_tradnl" sz="2400" dirty="0"/>
                        <a:t>13</a:t>
                      </a:r>
                    </a:p>
                  </a:txBody>
                  <a:tcPr>
                    <a:solidFill>
                      <a:srgbClr val="F1BDE5"/>
                    </a:solidFill>
                  </a:tcPr>
                </a:tc>
                <a:extLst>
                  <a:ext uri="{0D108BD9-81ED-4DB2-BD59-A6C34878D82A}">
                    <a16:rowId xmlns:a16="http://schemas.microsoft.com/office/drawing/2014/main" val="4232693796"/>
                  </a:ext>
                </a:extLst>
              </a:tr>
            </a:tbl>
          </a:graphicData>
        </a:graphic>
      </p:graphicFrame>
      <p:graphicFrame>
        <p:nvGraphicFramePr>
          <p:cNvPr id="9" name="Table 5">
            <a:extLst>
              <a:ext uri="{FF2B5EF4-FFF2-40B4-BE49-F238E27FC236}">
                <a16:creationId xmlns:a16="http://schemas.microsoft.com/office/drawing/2014/main" id="{F0B7C7AE-5C3D-CC04-BC19-F87469821ADA}"/>
              </a:ext>
            </a:extLst>
          </p:cNvPr>
          <p:cNvGraphicFramePr>
            <a:graphicFrameLocks/>
          </p:cNvGraphicFramePr>
          <p:nvPr>
            <p:extLst>
              <p:ext uri="{D42A27DB-BD31-4B8C-83A1-F6EECF244321}">
                <p14:modId xmlns:p14="http://schemas.microsoft.com/office/powerpoint/2010/main" val="740169750"/>
              </p:ext>
            </p:extLst>
          </p:nvPr>
        </p:nvGraphicFramePr>
        <p:xfrm>
          <a:off x="4347248" y="1339460"/>
          <a:ext cx="3379473" cy="2532700"/>
        </p:xfrm>
        <a:graphic>
          <a:graphicData uri="http://schemas.openxmlformats.org/drawingml/2006/table">
            <a:tbl>
              <a:tblPr firstRow="1" bandRow="1">
                <a:tableStyleId>{5C22544A-7EE6-4342-B048-85BDC9FD1C3A}</a:tableStyleId>
              </a:tblPr>
              <a:tblGrid>
                <a:gridCol w="1126491">
                  <a:extLst>
                    <a:ext uri="{9D8B030D-6E8A-4147-A177-3AD203B41FA5}">
                      <a16:colId xmlns:a16="http://schemas.microsoft.com/office/drawing/2014/main" val="374909018"/>
                    </a:ext>
                  </a:extLst>
                </a:gridCol>
                <a:gridCol w="1126491">
                  <a:extLst>
                    <a:ext uri="{9D8B030D-6E8A-4147-A177-3AD203B41FA5}">
                      <a16:colId xmlns:a16="http://schemas.microsoft.com/office/drawing/2014/main" val="573622933"/>
                    </a:ext>
                  </a:extLst>
                </a:gridCol>
                <a:gridCol w="1126491">
                  <a:extLst>
                    <a:ext uri="{9D8B030D-6E8A-4147-A177-3AD203B41FA5}">
                      <a16:colId xmlns:a16="http://schemas.microsoft.com/office/drawing/2014/main" val="1877056884"/>
                    </a:ext>
                  </a:extLst>
                </a:gridCol>
              </a:tblGrid>
              <a:tr h="506540">
                <a:tc>
                  <a:txBody>
                    <a:bodyPr/>
                    <a:lstStyle/>
                    <a:p>
                      <a:pPr algn="ctr"/>
                      <a:r>
                        <a:rPr lang="es-ES_tradnl" sz="2400" dirty="0"/>
                        <a:t>A (2)</a:t>
                      </a:r>
                    </a:p>
                  </a:txBody>
                  <a:tcPr>
                    <a:lnB w="38100" cap="flat" cmpd="sng" algn="ctr">
                      <a:solidFill>
                        <a:schemeClr val="tx1"/>
                      </a:solidFill>
                      <a:prstDash val="solid"/>
                      <a:round/>
                      <a:headEnd type="none" w="med" len="med"/>
                      <a:tailEnd type="none" w="med" len="med"/>
                    </a:lnB>
                  </a:tcPr>
                </a:tc>
                <a:tc>
                  <a:txBody>
                    <a:bodyPr/>
                    <a:lstStyle/>
                    <a:p>
                      <a:pPr algn="ctr"/>
                      <a:r>
                        <a:rPr lang="es-ES_tradnl" sz="2400" dirty="0"/>
                        <a:t>B (1)</a:t>
                      </a:r>
                    </a:p>
                  </a:txBody>
                  <a:tcPr>
                    <a:lnB w="38100" cap="flat" cmpd="sng" algn="ctr">
                      <a:noFill/>
                      <a:prstDash val="solid"/>
                      <a:round/>
                      <a:headEnd type="none" w="med" len="med"/>
                      <a:tailEnd type="none" w="med" len="med"/>
                    </a:lnB>
                  </a:tcPr>
                </a:tc>
                <a:tc>
                  <a:txBody>
                    <a:bodyPr/>
                    <a:lstStyle/>
                    <a:p>
                      <a:pPr algn="ctr"/>
                      <a:r>
                        <a:rPr lang="es-ES_tradnl" sz="2400" dirty="0"/>
                        <a:t>C (1)</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089783"/>
                  </a:ext>
                </a:extLst>
              </a:tr>
              <a:tr h="506540">
                <a:tc>
                  <a:txBody>
                    <a:bodyPr/>
                    <a:lstStyle/>
                    <a:p>
                      <a:pPr algn="ctr"/>
                      <a:r>
                        <a:rPr lang="es-ES_tradnl" sz="2400" dirty="0"/>
                        <a:t>130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1BDE5"/>
                    </a:solidFill>
                  </a:tcPr>
                </a:tc>
                <a:tc>
                  <a:txBody>
                    <a:bodyPr/>
                    <a:lstStyle/>
                    <a:p>
                      <a:pPr algn="ctr"/>
                      <a:r>
                        <a:rPr lang="es-ES_tradnl" sz="2400" dirty="0"/>
                        <a:t>140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s-ES_tradnl" sz="2400" dirty="0"/>
                        <a:t>124</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4042678"/>
                  </a:ext>
                </a:extLst>
              </a:tr>
              <a:tr h="506540">
                <a:tc>
                  <a:txBody>
                    <a:bodyPr/>
                    <a:lstStyle/>
                    <a:p>
                      <a:pPr algn="ctr"/>
                      <a:r>
                        <a:rPr lang="es-ES_tradnl" sz="2400" dirty="0"/>
                        <a:t>118</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s-ES_tradnl" sz="2400" dirty="0"/>
                        <a:t>85</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1BDE5"/>
                    </a:solidFill>
                  </a:tcPr>
                </a:tc>
                <a:tc>
                  <a:txBody>
                    <a:bodyPr/>
                    <a:lstStyle/>
                    <a:p>
                      <a:pPr algn="ctr"/>
                      <a:r>
                        <a:rPr lang="es-ES_tradnl" sz="2400" dirty="0"/>
                        <a:t>80</a:t>
                      </a:r>
                    </a:p>
                  </a:txBody>
                  <a:tcP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solidFill>
                      <a:srgbClr val="F1BDE5"/>
                    </a:solidFill>
                  </a:tcPr>
                </a:tc>
                <a:extLst>
                  <a:ext uri="{0D108BD9-81ED-4DB2-BD59-A6C34878D82A}">
                    <a16:rowId xmlns:a16="http://schemas.microsoft.com/office/drawing/2014/main" val="386354538"/>
                  </a:ext>
                </a:extLst>
              </a:tr>
              <a:tr h="506540">
                <a:tc>
                  <a:txBody>
                    <a:bodyPr/>
                    <a:lstStyle/>
                    <a:p>
                      <a:pPr algn="ctr"/>
                      <a:r>
                        <a:rPr lang="es-ES_tradnl" sz="2400" dirty="0"/>
                        <a:t>111</a:t>
                      </a:r>
                    </a:p>
                  </a:txBody>
                  <a:tcPr>
                    <a:lnT w="38100" cap="flat" cmpd="sng" algn="ctr">
                      <a:solidFill>
                        <a:schemeClr val="tx1"/>
                      </a:solidFill>
                      <a:prstDash val="solid"/>
                      <a:round/>
                      <a:headEnd type="none" w="med" len="med"/>
                      <a:tailEnd type="none" w="med" len="med"/>
                    </a:lnT>
                    <a:solidFill>
                      <a:schemeClr val="accent1">
                        <a:lumMod val="20000"/>
                        <a:lumOff val="80000"/>
                      </a:schemeClr>
                    </a:solidFill>
                  </a:tcPr>
                </a:tc>
                <a:tc>
                  <a:txBody>
                    <a:bodyPr/>
                    <a:lstStyle/>
                    <a:p>
                      <a:pPr algn="ctr"/>
                      <a:r>
                        <a:rPr lang="es-ES_tradnl" sz="2400" dirty="0"/>
                        <a:t>33</a:t>
                      </a:r>
                    </a:p>
                  </a:txBody>
                  <a:tcPr>
                    <a:lnT w="38100" cap="flat" cmpd="sng" algn="ctr">
                      <a:solidFill>
                        <a:schemeClr val="tx1"/>
                      </a:solidFill>
                      <a:prstDash val="solid"/>
                      <a:round/>
                      <a:headEnd type="none" w="med" len="med"/>
                      <a:tailEnd type="none" w="med" len="med"/>
                    </a:lnT>
                    <a:solidFill>
                      <a:srgbClr val="F1BDE5"/>
                    </a:solidFill>
                  </a:tcPr>
                </a:tc>
                <a:tc>
                  <a:txBody>
                    <a:bodyPr/>
                    <a:lstStyle/>
                    <a:p>
                      <a:pPr algn="ctr"/>
                      <a:r>
                        <a:rPr lang="es-ES_tradnl" sz="2400" dirty="0"/>
                        <a:t>18</a:t>
                      </a:r>
                    </a:p>
                  </a:txBody>
                  <a:tcPr>
                    <a:solidFill>
                      <a:schemeClr val="accent1">
                        <a:lumMod val="20000"/>
                        <a:lumOff val="80000"/>
                      </a:schemeClr>
                    </a:solidFill>
                  </a:tcPr>
                </a:tc>
                <a:extLst>
                  <a:ext uri="{0D108BD9-81ED-4DB2-BD59-A6C34878D82A}">
                    <a16:rowId xmlns:a16="http://schemas.microsoft.com/office/drawing/2014/main" val="3961607993"/>
                  </a:ext>
                </a:extLst>
              </a:tr>
              <a:tr h="506540">
                <a:tc>
                  <a:txBody>
                    <a:bodyPr/>
                    <a:lstStyle/>
                    <a:p>
                      <a:pPr algn="ctr"/>
                      <a:r>
                        <a:rPr lang="es-ES_tradnl" sz="2400" dirty="0"/>
                        <a:t>23</a:t>
                      </a:r>
                    </a:p>
                  </a:txBody>
                  <a:tcPr>
                    <a:solidFill>
                      <a:srgbClr val="F1BDE5"/>
                    </a:solidFill>
                  </a:tcPr>
                </a:tc>
                <a:tc>
                  <a:txBody>
                    <a:bodyPr/>
                    <a:lstStyle/>
                    <a:p>
                      <a:pPr algn="ctr"/>
                      <a:r>
                        <a:rPr lang="es-ES_tradnl" sz="2400" dirty="0"/>
                        <a:t>14</a:t>
                      </a:r>
                    </a:p>
                  </a:txBody>
                  <a:tcPr/>
                </a:tc>
                <a:tc>
                  <a:txBody>
                    <a:bodyPr/>
                    <a:lstStyle/>
                    <a:p>
                      <a:pPr algn="ctr"/>
                      <a:r>
                        <a:rPr lang="es-ES_tradnl" sz="2400" dirty="0"/>
                        <a:t>13</a:t>
                      </a:r>
                    </a:p>
                  </a:txBody>
                  <a:tcPr>
                    <a:solidFill>
                      <a:srgbClr val="F1BDE5"/>
                    </a:solidFill>
                  </a:tcPr>
                </a:tc>
                <a:extLst>
                  <a:ext uri="{0D108BD9-81ED-4DB2-BD59-A6C34878D82A}">
                    <a16:rowId xmlns:a16="http://schemas.microsoft.com/office/drawing/2014/main" val="4232693796"/>
                  </a:ext>
                </a:extLst>
              </a:tr>
            </a:tbl>
          </a:graphicData>
        </a:graphic>
      </p:graphicFrame>
      <p:sp>
        <p:nvSpPr>
          <p:cNvPr id="11" name="TextBox 10">
            <a:extLst>
              <a:ext uri="{FF2B5EF4-FFF2-40B4-BE49-F238E27FC236}">
                <a16:creationId xmlns:a16="http://schemas.microsoft.com/office/drawing/2014/main" id="{EEBC5795-608E-CBB7-3C6A-1860DD950195}"/>
              </a:ext>
            </a:extLst>
          </p:cNvPr>
          <p:cNvSpPr txBox="1"/>
          <p:nvPr/>
        </p:nvSpPr>
        <p:spPr>
          <a:xfrm>
            <a:off x="4992612" y="-3159111"/>
            <a:ext cx="1762021" cy="369332"/>
          </a:xfrm>
          <a:prstGeom prst="rect">
            <a:avLst/>
          </a:prstGeom>
          <a:noFill/>
        </p:spPr>
        <p:txBody>
          <a:bodyPr wrap="none" rtlCol="0">
            <a:spAutoFit/>
          </a:bodyPr>
          <a:lstStyle/>
          <a:p>
            <a:r>
              <a:rPr lang="en-US"/>
              <a:t>Actual Algorithm</a:t>
            </a:r>
          </a:p>
        </p:txBody>
      </p:sp>
      <p:graphicFrame>
        <p:nvGraphicFramePr>
          <p:cNvPr id="13" name="Table 5">
            <a:extLst>
              <a:ext uri="{FF2B5EF4-FFF2-40B4-BE49-F238E27FC236}">
                <a16:creationId xmlns:a16="http://schemas.microsoft.com/office/drawing/2014/main" id="{FE071538-C4D0-88E9-B30F-EB46AB446725}"/>
              </a:ext>
            </a:extLst>
          </p:cNvPr>
          <p:cNvGraphicFramePr>
            <a:graphicFrameLocks/>
          </p:cNvGraphicFramePr>
          <p:nvPr>
            <p:extLst>
              <p:ext uri="{D42A27DB-BD31-4B8C-83A1-F6EECF244321}">
                <p14:modId xmlns:p14="http://schemas.microsoft.com/office/powerpoint/2010/main" val="360555847"/>
              </p:ext>
            </p:extLst>
          </p:nvPr>
        </p:nvGraphicFramePr>
        <p:xfrm>
          <a:off x="8292463" y="1344145"/>
          <a:ext cx="3379473" cy="2532700"/>
        </p:xfrm>
        <a:graphic>
          <a:graphicData uri="http://schemas.openxmlformats.org/drawingml/2006/table">
            <a:tbl>
              <a:tblPr firstRow="1" bandRow="1">
                <a:tableStyleId>{5C22544A-7EE6-4342-B048-85BDC9FD1C3A}</a:tableStyleId>
              </a:tblPr>
              <a:tblGrid>
                <a:gridCol w="1126491">
                  <a:extLst>
                    <a:ext uri="{9D8B030D-6E8A-4147-A177-3AD203B41FA5}">
                      <a16:colId xmlns:a16="http://schemas.microsoft.com/office/drawing/2014/main" val="374909018"/>
                    </a:ext>
                  </a:extLst>
                </a:gridCol>
                <a:gridCol w="1126491">
                  <a:extLst>
                    <a:ext uri="{9D8B030D-6E8A-4147-A177-3AD203B41FA5}">
                      <a16:colId xmlns:a16="http://schemas.microsoft.com/office/drawing/2014/main" val="573622933"/>
                    </a:ext>
                  </a:extLst>
                </a:gridCol>
                <a:gridCol w="1126491">
                  <a:extLst>
                    <a:ext uri="{9D8B030D-6E8A-4147-A177-3AD203B41FA5}">
                      <a16:colId xmlns:a16="http://schemas.microsoft.com/office/drawing/2014/main" val="1877056884"/>
                    </a:ext>
                  </a:extLst>
                </a:gridCol>
              </a:tblGrid>
              <a:tr h="506540">
                <a:tc>
                  <a:txBody>
                    <a:bodyPr/>
                    <a:lstStyle/>
                    <a:p>
                      <a:pPr algn="ctr"/>
                      <a:r>
                        <a:rPr lang="es-ES_tradnl" sz="2400" dirty="0"/>
                        <a:t>A (2)</a:t>
                      </a:r>
                    </a:p>
                  </a:txBody>
                  <a:tcPr>
                    <a:lnB w="38100" cap="flat" cmpd="sng" algn="ctr">
                      <a:solidFill>
                        <a:schemeClr val="tx1"/>
                      </a:solidFill>
                      <a:prstDash val="solid"/>
                      <a:round/>
                      <a:headEnd type="none" w="med" len="med"/>
                      <a:tailEnd type="none" w="med" len="med"/>
                    </a:lnB>
                  </a:tcPr>
                </a:tc>
                <a:tc>
                  <a:txBody>
                    <a:bodyPr/>
                    <a:lstStyle/>
                    <a:p>
                      <a:pPr algn="ctr"/>
                      <a:r>
                        <a:rPr lang="es-ES_tradnl" sz="2400" dirty="0"/>
                        <a:t>B (1)</a:t>
                      </a:r>
                    </a:p>
                  </a:txBody>
                  <a:tcPr>
                    <a:lnB w="38100" cap="flat" cmpd="sng" algn="ctr">
                      <a:solidFill>
                        <a:schemeClr val="tx1"/>
                      </a:solidFill>
                      <a:prstDash val="solid"/>
                      <a:round/>
                      <a:headEnd type="none" w="med" len="med"/>
                      <a:tailEnd type="none" w="med" len="med"/>
                    </a:lnB>
                  </a:tcPr>
                </a:tc>
                <a:tc>
                  <a:txBody>
                    <a:bodyPr/>
                    <a:lstStyle/>
                    <a:p>
                      <a:pPr algn="ctr"/>
                      <a:r>
                        <a:rPr lang="es-ES_tradnl" sz="2400" dirty="0"/>
                        <a:t>C (1)</a:t>
                      </a:r>
                    </a:p>
                  </a:txBody>
                  <a:tcPr>
                    <a:lnB w="38100" cap="flat" cmpd="sng" algn="ctr">
                      <a:noFill/>
                      <a:prstDash val="solid"/>
                      <a:round/>
                      <a:headEnd type="none" w="med" len="med"/>
                      <a:tailEnd type="none" w="med" len="med"/>
                    </a:lnB>
                  </a:tcPr>
                </a:tc>
                <a:extLst>
                  <a:ext uri="{0D108BD9-81ED-4DB2-BD59-A6C34878D82A}">
                    <a16:rowId xmlns:a16="http://schemas.microsoft.com/office/drawing/2014/main" val="1056089783"/>
                  </a:ext>
                </a:extLst>
              </a:tr>
              <a:tr h="506540">
                <a:tc>
                  <a:txBody>
                    <a:bodyPr/>
                    <a:lstStyle/>
                    <a:p>
                      <a:pPr algn="ctr"/>
                      <a:r>
                        <a:rPr lang="es-ES_tradnl" sz="2400" dirty="0"/>
                        <a:t>130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1BDE5"/>
                    </a:solidFill>
                  </a:tcPr>
                </a:tc>
                <a:tc>
                  <a:txBody>
                    <a:bodyPr/>
                    <a:lstStyle/>
                    <a:p>
                      <a:pPr algn="ctr"/>
                      <a:r>
                        <a:rPr lang="es-ES_tradnl" sz="2400" dirty="0"/>
                        <a:t>140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s-ES_tradnl" sz="2400" dirty="0"/>
                        <a:t>124</a:t>
                      </a: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4042678"/>
                  </a:ext>
                </a:extLst>
              </a:tr>
              <a:tr h="506540">
                <a:tc>
                  <a:txBody>
                    <a:bodyPr/>
                    <a:lstStyle/>
                    <a:p>
                      <a:pPr algn="ctr"/>
                      <a:r>
                        <a:rPr lang="es-ES_tradnl" sz="2400" dirty="0"/>
                        <a:t>118</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s-ES_tradnl" sz="2400" dirty="0"/>
                        <a:t>85</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rgbClr val="F1BDE5"/>
                    </a:solidFill>
                  </a:tcPr>
                </a:tc>
                <a:tc>
                  <a:txBody>
                    <a:bodyPr/>
                    <a:lstStyle/>
                    <a:p>
                      <a:pPr algn="ctr"/>
                      <a:r>
                        <a:rPr lang="es-ES_tradnl" sz="2400" dirty="0"/>
                        <a:t>80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1BDE5"/>
                    </a:solidFill>
                  </a:tcPr>
                </a:tc>
                <a:extLst>
                  <a:ext uri="{0D108BD9-81ED-4DB2-BD59-A6C34878D82A}">
                    <a16:rowId xmlns:a16="http://schemas.microsoft.com/office/drawing/2014/main" val="386354538"/>
                  </a:ext>
                </a:extLst>
              </a:tr>
              <a:tr h="506540">
                <a:tc>
                  <a:txBody>
                    <a:bodyPr/>
                    <a:lstStyle/>
                    <a:p>
                      <a:pPr algn="ctr"/>
                      <a:r>
                        <a:rPr lang="es-ES_tradnl" sz="2400" dirty="0"/>
                        <a:t>111</a:t>
                      </a:r>
                    </a:p>
                  </a:txBody>
                  <a:tcPr>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solidFill>
                      <a:schemeClr val="accent1">
                        <a:lumMod val="20000"/>
                        <a:lumOff val="80000"/>
                      </a:schemeClr>
                    </a:solidFill>
                  </a:tcPr>
                </a:tc>
                <a:tc>
                  <a:txBody>
                    <a:bodyPr/>
                    <a:lstStyle/>
                    <a:p>
                      <a:pPr algn="ctr"/>
                      <a:r>
                        <a:rPr lang="es-ES_tradnl" sz="2400" dirty="0"/>
                        <a:t>33</a:t>
                      </a:r>
                    </a:p>
                  </a:txBody>
                  <a:tcPr>
                    <a:solidFill>
                      <a:srgbClr val="F1BDE5"/>
                    </a:solidFill>
                  </a:tcPr>
                </a:tc>
                <a:tc>
                  <a:txBody>
                    <a:bodyPr/>
                    <a:lstStyle/>
                    <a:p>
                      <a:pPr algn="ctr"/>
                      <a:r>
                        <a:rPr lang="es-ES_tradnl" sz="2400" dirty="0"/>
                        <a:t>18</a:t>
                      </a:r>
                    </a:p>
                  </a:txBody>
                  <a:tcPr>
                    <a:lnT w="38100" cap="flat" cmpd="sng" algn="ctr">
                      <a:solidFill>
                        <a:schemeClr val="tx1"/>
                      </a:solidFill>
                      <a:prstDash val="solid"/>
                      <a:round/>
                      <a:headEnd type="none" w="med" len="med"/>
                      <a:tailEnd type="none" w="med" len="med"/>
                    </a:lnT>
                    <a:solidFill>
                      <a:schemeClr val="accent1">
                        <a:lumMod val="20000"/>
                        <a:lumOff val="80000"/>
                      </a:schemeClr>
                    </a:solidFill>
                  </a:tcPr>
                </a:tc>
                <a:extLst>
                  <a:ext uri="{0D108BD9-81ED-4DB2-BD59-A6C34878D82A}">
                    <a16:rowId xmlns:a16="http://schemas.microsoft.com/office/drawing/2014/main" val="3961607993"/>
                  </a:ext>
                </a:extLst>
              </a:tr>
              <a:tr h="506540">
                <a:tc>
                  <a:txBody>
                    <a:bodyPr/>
                    <a:lstStyle/>
                    <a:p>
                      <a:pPr algn="ctr"/>
                      <a:r>
                        <a:rPr lang="es-ES_tradnl" sz="2400" dirty="0"/>
                        <a:t>23</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solidFill>
                      <a:srgbClr val="F1BDE5"/>
                    </a:solidFill>
                  </a:tcPr>
                </a:tc>
                <a:tc>
                  <a:txBody>
                    <a:bodyPr/>
                    <a:lstStyle/>
                    <a:p>
                      <a:pPr algn="ctr"/>
                      <a:r>
                        <a:rPr lang="es-ES_tradnl" sz="2400" dirty="0"/>
                        <a:t>14</a:t>
                      </a:r>
                    </a:p>
                  </a:txBody>
                  <a:tcPr>
                    <a:lnL w="38100" cap="flat" cmpd="sng" algn="ctr">
                      <a:noFill/>
                      <a:prstDash val="solid"/>
                      <a:round/>
                      <a:headEnd type="none" w="med" len="med"/>
                      <a:tailEnd type="none" w="med" len="med"/>
                    </a:lnL>
                  </a:tcPr>
                </a:tc>
                <a:tc>
                  <a:txBody>
                    <a:bodyPr/>
                    <a:lstStyle/>
                    <a:p>
                      <a:pPr algn="ctr"/>
                      <a:r>
                        <a:rPr lang="es-ES_tradnl" sz="2400" dirty="0"/>
                        <a:t>13</a:t>
                      </a:r>
                    </a:p>
                  </a:txBody>
                  <a:tcPr>
                    <a:solidFill>
                      <a:srgbClr val="F1BDE5"/>
                    </a:solidFill>
                  </a:tcPr>
                </a:tc>
                <a:extLst>
                  <a:ext uri="{0D108BD9-81ED-4DB2-BD59-A6C34878D82A}">
                    <a16:rowId xmlns:a16="http://schemas.microsoft.com/office/drawing/2014/main" val="4232693796"/>
                  </a:ext>
                </a:extLst>
              </a:tr>
            </a:tbl>
          </a:graphicData>
        </a:graphic>
      </p:graphicFrame>
      <p:sp>
        <p:nvSpPr>
          <p:cNvPr id="16" name="TextBox 15">
            <a:extLst>
              <a:ext uri="{FF2B5EF4-FFF2-40B4-BE49-F238E27FC236}">
                <a16:creationId xmlns:a16="http://schemas.microsoft.com/office/drawing/2014/main" id="{D12DDA7B-F342-8FC3-2667-A03AD7CF6A9F}"/>
              </a:ext>
            </a:extLst>
          </p:cNvPr>
          <p:cNvSpPr txBox="1"/>
          <p:nvPr/>
        </p:nvSpPr>
        <p:spPr>
          <a:xfrm>
            <a:off x="8010566" y="-5136100"/>
            <a:ext cx="1356185" cy="646331"/>
          </a:xfrm>
          <a:prstGeom prst="rect">
            <a:avLst/>
          </a:prstGeom>
          <a:noFill/>
        </p:spPr>
        <p:txBody>
          <a:bodyPr wrap="square" rtlCol="0">
            <a:spAutoFit/>
          </a:bodyPr>
          <a:lstStyle/>
          <a:p>
            <a:r>
              <a:rPr lang="en-US" dirty="0"/>
              <a:t>Greedy Acceptance</a:t>
            </a:r>
          </a:p>
        </p:txBody>
      </p:sp>
      <p:sp>
        <p:nvSpPr>
          <p:cNvPr id="6" name="TextBox 5">
            <a:extLst>
              <a:ext uri="{FF2B5EF4-FFF2-40B4-BE49-F238E27FC236}">
                <a16:creationId xmlns:a16="http://schemas.microsoft.com/office/drawing/2014/main" id="{78066DD2-BD82-C516-5B94-2C5BDA7D0253}"/>
              </a:ext>
            </a:extLst>
          </p:cNvPr>
          <p:cNvSpPr txBox="1"/>
          <p:nvPr/>
        </p:nvSpPr>
        <p:spPr>
          <a:xfrm>
            <a:off x="402036" y="4086676"/>
            <a:ext cx="3644556" cy="830997"/>
          </a:xfrm>
          <a:prstGeom prst="rect">
            <a:avLst/>
          </a:prstGeom>
          <a:noFill/>
        </p:spPr>
        <p:txBody>
          <a:bodyPr wrap="square" rtlCol="0">
            <a:spAutoFit/>
          </a:bodyPr>
          <a:lstStyle/>
          <a:p>
            <a:r>
              <a:rPr lang="es-ES_tradnl" sz="2400" dirty="0" err="1"/>
              <a:t>Replace</a:t>
            </a:r>
            <a:r>
              <a:rPr lang="es-ES_tradnl" sz="2400" dirty="0"/>
              <a:t> </a:t>
            </a:r>
            <a:r>
              <a:rPr lang="es-ES_tradnl" sz="2400" dirty="0" err="1"/>
              <a:t>man</a:t>
            </a:r>
            <a:r>
              <a:rPr lang="es-ES_tradnl" sz="2400" dirty="0"/>
              <a:t> </a:t>
            </a:r>
            <a:r>
              <a:rPr lang="es-ES_tradnl" sz="2400" dirty="0" err="1"/>
              <a:t>with</a:t>
            </a:r>
            <a:r>
              <a:rPr lang="es-ES_tradnl" sz="2400" dirty="0"/>
              <a:t> </a:t>
            </a:r>
            <a:r>
              <a:rPr lang="es-ES_tradnl" sz="2400" dirty="0" err="1"/>
              <a:t>fewest</a:t>
            </a:r>
            <a:r>
              <a:rPr lang="es-ES_tradnl" sz="2400" dirty="0"/>
              <a:t> votes.</a:t>
            </a:r>
          </a:p>
        </p:txBody>
      </p:sp>
      <p:sp>
        <p:nvSpPr>
          <p:cNvPr id="7" name="TextBox 6">
            <a:extLst>
              <a:ext uri="{FF2B5EF4-FFF2-40B4-BE49-F238E27FC236}">
                <a16:creationId xmlns:a16="http://schemas.microsoft.com/office/drawing/2014/main" id="{603684E0-C40F-6397-D246-7454E7022284}"/>
              </a:ext>
            </a:extLst>
          </p:cNvPr>
          <p:cNvSpPr txBox="1"/>
          <p:nvPr/>
        </p:nvSpPr>
        <p:spPr>
          <a:xfrm>
            <a:off x="8292463" y="4083011"/>
            <a:ext cx="3379473" cy="830997"/>
          </a:xfrm>
          <a:prstGeom prst="rect">
            <a:avLst/>
          </a:prstGeom>
          <a:noFill/>
        </p:spPr>
        <p:txBody>
          <a:bodyPr wrap="square" rtlCol="0">
            <a:spAutoFit/>
          </a:bodyPr>
          <a:lstStyle/>
          <a:p>
            <a:r>
              <a:rPr lang="es-ES_tradnl" sz="2400" dirty="0"/>
              <a:t>Swap </a:t>
            </a:r>
            <a:r>
              <a:rPr lang="es-ES_tradnl" sz="2400" dirty="0" err="1"/>
              <a:t>pair</a:t>
            </a:r>
            <a:r>
              <a:rPr lang="es-ES_tradnl" sz="2400" dirty="0"/>
              <a:t> </a:t>
            </a:r>
            <a:r>
              <a:rPr lang="es-ES_tradnl" sz="2400" dirty="0" err="1"/>
              <a:t>with</a:t>
            </a:r>
            <a:r>
              <a:rPr lang="es-ES_tradnl" sz="2400" dirty="0"/>
              <a:t> </a:t>
            </a:r>
            <a:r>
              <a:rPr lang="es-ES_tradnl" sz="2400" dirty="0" err="1"/>
              <a:t>smallest</a:t>
            </a:r>
            <a:r>
              <a:rPr lang="es-ES_tradnl" sz="2400" dirty="0"/>
              <a:t> vote  </a:t>
            </a:r>
            <a:r>
              <a:rPr lang="es-ES_tradnl" sz="2400" dirty="0" err="1"/>
              <a:t>difference</a:t>
            </a:r>
            <a:r>
              <a:rPr lang="es-ES_tradnl" sz="2400" dirty="0"/>
              <a:t>.</a:t>
            </a:r>
          </a:p>
        </p:txBody>
      </p:sp>
      <p:sp>
        <p:nvSpPr>
          <p:cNvPr id="15" name="TextBox 14">
            <a:extLst>
              <a:ext uri="{FF2B5EF4-FFF2-40B4-BE49-F238E27FC236}">
                <a16:creationId xmlns:a16="http://schemas.microsoft.com/office/drawing/2014/main" id="{123B7A1A-C5CB-D036-D4C2-44A0F48A6FC9}"/>
              </a:ext>
            </a:extLst>
          </p:cNvPr>
          <p:cNvSpPr txBox="1"/>
          <p:nvPr/>
        </p:nvSpPr>
        <p:spPr>
          <a:xfrm>
            <a:off x="4460099" y="4083011"/>
            <a:ext cx="3700032" cy="830997"/>
          </a:xfrm>
          <a:prstGeom prst="rect">
            <a:avLst/>
          </a:prstGeom>
          <a:noFill/>
        </p:spPr>
        <p:txBody>
          <a:bodyPr wrap="square" rtlCol="0">
            <a:spAutoFit/>
          </a:bodyPr>
          <a:lstStyle/>
          <a:p>
            <a:r>
              <a:rPr lang="es-ES_tradnl" sz="2400" dirty="0" err="1"/>
              <a:t>Select</a:t>
            </a:r>
            <a:r>
              <a:rPr lang="es-ES_tradnl" sz="2400" dirty="0"/>
              <a:t> </a:t>
            </a:r>
            <a:r>
              <a:rPr lang="es-ES_tradnl" sz="2400" dirty="0" err="1"/>
              <a:t>woman</a:t>
            </a:r>
            <a:r>
              <a:rPr lang="es-ES_tradnl" sz="2400" dirty="0"/>
              <a:t> </a:t>
            </a:r>
            <a:r>
              <a:rPr lang="es-ES_tradnl" sz="2400" dirty="0" err="1"/>
              <a:t>with</a:t>
            </a:r>
            <a:r>
              <a:rPr lang="es-ES_tradnl" sz="2400" dirty="0"/>
              <a:t> </a:t>
            </a:r>
            <a:r>
              <a:rPr lang="es-ES_tradnl" sz="2400" dirty="0" err="1"/>
              <a:t>most</a:t>
            </a:r>
            <a:r>
              <a:rPr lang="es-ES_tradnl" sz="2400" dirty="0"/>
              <a:t> votes.</a:t>
            </a:r>
          </a:p>
        </p:txBody>
      </p:sp>
    </p:spTree>
    <p:extLst>
      <p:ext uri="{BB962C8B-B14F-4D97-AF65-F5344CB8AC3E}">
        <p14:creationId xmlns:p14="http://schemas.microsoft.com/office/powerpoint/2010/main" val="753957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12D2B-C64B-3849-9442-D450686DF2E6}"/>
              </a:ext>
            </a:extLst>
          </p:cNvPr>
          <p:cNvSpPr>
            <a:spLocks noGrp="1"/>
          </p:cNvSpPr>
          <p:nvPr>
            <p:ph type="title"/>
          </p:nvPr>
        </p:nvSpPr>
        <p:spPr>
          <a:xfrm>
            <a:off x="838200" y="365125"/>
            <a:ext cx="10869706" cy="1325563"/>
          </a:xfrm>
        </p:spPr>
        <p:txBody>
          <a:bodyPr/>
          <a:lstStyle/>
          <a:p>
            <a:r>
              <a:rPr lang="en-US" dirty="0"/>
              <a:t>Plan for Today: Chilean Constitutional Assembly</a:t>
            </a:r>
          </a:p>
        </p:txBody>
      </p:sp>
      <p:sp>
        <p:nvSpPr>
          <p:cNvPr id="3" name="Content Placeholder 2">
            <a:extLst>
              <a:ext uri="{FF2B5EF4-FFF2-40B4-BE49-F238E27FC236}">
                <a16:creationId xmlns:a16="http://schemas.microsoft.com/office/drawing/2014/main" id="{BF904BE9-B69B-1D40-927D-6DB1FC4D2259}"/>
              </a:ext>
            </a:extLst>
          </p:cNvPr>
          <p:cNvSpPr>
            <a:spLocks noGrp="1"/>
          </p:cNvSpPr>
          <p:nvPr>
            <p:ph idx="1"/>
          </p:nvPr>
        </p:nvSpPr>
        <p:spPr/>
        <p:txBody>
          <a:bodyPr/>
          <a:lstStyle/>
          <a:p>
            <a:pPr marL="514350" indent="-514350">
              <a:buFont typeface="+mj-lt"/>
              <a:buAutoNum type="arabicPeriod"/>
            </a:pPr>
            <a:r>
              <a:rPr lang="en-US" dirty="0"/>
              <a:t>Simplified Chilean Algorithm</a:t>
            </a:r>
          </a:p>
          <a:p>
            <a:pPr lvl="1"/>
            <a:r>
              <a:rPr lang="en-US" dirty="0"/>
              <a:t>Jefferson/</a:t>
            </a:r>
            <a:r>
              <a:rPr lang="en-US" dirty="0" err="1"/>
              <a:t>D’Hondt</a:t>
            </a:r>
            <a:r>
              <a:rPr lang="en-US" dirty="0"/>
              <a:t> Method</a:t>
            </a:r>
          </a:p>
          <a:p>
            <a:pPr lvl="1"/>
            <a:r>
              <a:rPr lang="en-US" dirty="0"/>
              <a:t>Swapping rule</a:t>
            </a:r>
          </a:p>
          <a:p>
            <a:pPr lvl="1"/>
            <a:endParaRPr lang="en-US" dirty="0"/>
          </a:p>
          <a:p>
            <a:pPr marL="514350" indent="-514350">
              <a:buFont typeface="+mj-lt"/>
              <a:buAutoNum type="arabicPeriod"/>
            </a:pPr>
            <a:r>
              <a:rPr lang="en-US" dirty="0"/>
              <a:t>Full Chilean Algorithm</a:t>
            </a:r>
          </a:p>
          <a:p>
            <a:pPr lvl="1"/>
            <a:r>
              <a:rPr lang="en-US" dirty="0"/>
              <a:t>2 stage Jefferson/</a:t>
            </a:r>
            <a:r>
              <a:rPr lang="en-US" dirty="0" err="1"/>
              <a:t>D’Hondt</a:t>
            </a:r>
            <a:r>
              <a:rPr lang="en-US" dirty="0"/>
              <a:t> (list and party)</a:t>
            </a:r>
          </a:p>
          <a:p>
            <a:pPr lvl="1"/>
            <a:r>
              <a:rPr lang="en-US" dirty="0"/>
              <a:t>Modified swapping rule</a:t>
            </a:r>
          </a:p>
        </p:txBody>
      </p:sp>
      <p:sp>
        <p:nvSpPr>
          <p:cNvPr id="4" name="Slide Number Placeholder 3">
            <a:extLst>
              <a:ext uri="{FF2B5EF4-FFF2-40B4-BE49-F238E27FC236}">
                <a16:creationId xmlns:a16="http://schemas.microsoft.com/office/drawing/2014/main" id="{3E539958-5598-0144-A3B8-B7CE273692FC}"/>
              </a:ext>
            </a:extLst>
          </p:cNvPr>
          <p:cNvSpPr>
            <a:spLocks noGrp="1"/>
          </p:cNvSpPr>
          <p:nvPr>
            <p:ph type="sldNum" sz="quarter" idx="12"/>
          </p:nvPr>
        </p:nvSpPr>
        <p:spPr/>
        <p:txBody>
          <a:bodyPr/>
          <a:lstStyle/>
          <a:p>
            <a:fld id="{9E969584-4773-A84E-8391-EEC4BE76D611}" type="slidenum">
              <a:rPr lang="en-US" smtClean="0"/>
              <a:t>3</a:t>
            </a:fld>
            <a:endParaRPr lang="en-US"/>
          </a:p>
        </p:txBody>
      </p:sp>
    </p:spTree>
    <p:extLst>
      <p:ext uri="{BB962C8B-B14F-4D97-AF65-F5344CB8AC3E}">
        <p14:creationId xmlns:p14="http://schemas.microsoft.com/office/powerpoint/2010/main" val="40841516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B606D14D-0D74-2CF1-A758-E4AD12FAAC12}"/>
              </a:ext>
            </a:extLst>
          </p:cNvPr>
          <p:cNvGraphicFramePr>
            <a:graphicFrameLocks noGrp="1"/>
          </p:cNvGraphicFramePr>
          <p:nvPr>
            <p:ph idx="1"/>
            <p:extLst>
              <p:ext uri="{D42A27DB-BD31-4B8C-83A1-F6EECF244321}">
                <p14:modId xmlns:p14="http://schemas.microsoft.com/office/powerpoint/2010/main" val="3774910560"/>
              </p:ext>
            </p:extLst>
          </p:nvPr>
        </p:nvGraphicFramePr>
        <p:xfrm>
          <a:off x="1296135" y="379194"/>
          <a:ext cx="3379473" cy="2532700"/>
        </p:xfrm>
        <a:graphic>
          <a:graphicData uri="http://schemas.openxmlformats.org/drawingml/2006/table">
            <a:tbl>
              <a:tblPr firstRow="1" bandRow="1">
                <a:tableStyleId>{5C22544A-7EE6-4342-B048-85BDC9FD1C3A}</a:tableStyleId>
              </a:tblPr>
              <a:tblGrid>
                <a:gridCol w="1126491">
                  <a:extLst>
                    <a:ext uri="{9D8B030D-6E8A-4147-A177-3AD203B41FA5}">
                      <a16:colId xmlns:a16="http://schemas.microsoft.com/office/drawing/2014/main" val="374909018"/>
                    </a:ext>
                  </a:extLst>
                </a:gridCol>
                <a:gridCol w="1126491">
                  <a:extLst>
                    <a:ext uri="{9D8B030D-6E8A-4147-A177-3AD203B41FA5}">
                      <a16:colId xmlns:a16="http://schemas.microsoft.com/office/drawing/2014/main" val="573622933"/>
                    </a:ext>
                  </a:extLst>
                </a:gridCol>
                <a:gridCol w="1126491">
                  <a:extLst>
                    <a:ext uri="{9D8B030D-6E8A-4147-A177-3AD203B41FA5}">
                      <a16:colId xmlns:a16="http://schemas.microsoft.com/office/drawing/2014/main" val="1877056884"/>
                    </a:ext>
                  </a:extLst>
                </a:gridCol>
              </a:tblGrid>
              <a:tr h="506540">
                <a:tc>
                  <a:txBody>
                    <a:bodyPr/>
                    <a:lstStyle/>
                    <a:p>
                      <a:pPr algn="ctr"/>
                      <a:r>
                        <a:rPr lang="es-ES_tradnl" sz="2400" dirty="0"/>
                        <a:t>A (2)</a:t>
                      </a:r>
                    </a:p>
                  </a:txBody>
                  <a:tcPr>
                    <a:lnB w="38100" cap="flat" cmpd="sng" algn="ctr">
                      <a:solidFill>
                        <a:schemeClr val="tx1"/>
                      </a:solidFill>
                      <a:prstDash val="solid"/>
                      <a:round/>
                      <a:headEnd type="none" w="med" len="med"/>
                      <a:tailEnd type="none" w="med" len="med"/>
                    </a:lnB>
                  </a:tcPr>
                </a:tc>
                <a:tc>
                  <a:txBody>
                    <a:bodyPr/>
                    <a:lstStyle/>
                    <a:p>
                      <a:pPr algn="ctr"/>
                      <a:r>
                        <a:rPr lang="es-ES_tradnl" sz="2400" dirty="0"/>
                        <a:t>B (1)</a:t>
                      </a:r>
                    </a:p>
                  </a:txBody>
                  <a:tcPr>
                    <a:lnB w="38100" cap="flat" cmpd="sng" algn="ctr">
                      <a:solidFill>
                        <a:schemeClr val="tx1"/>
                      </a:solidFill>
                      <a:prstDash val="solid"/>
                      <a:round/>
                      <a:headEnd type="none" w="med" len="med"/>
                      <a:tailEnd type="none" w="med" len="med"/>
                    </a:lnB>
                  </a:tcPr>
                </a:tc>
                <a:tc>
                  <a:txBody>
                    <a:bodyPr/>
                    <a:lstStyle/>
                    <a:p>
                      <a:pPr algn="ctr"/>
                      <a:r>
                        <a:rPr lang="es-ES_tradnl" sz="2400" dirty="0"/>
                        <a:t>C (1)</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089783"/>
                  </a:ext>
                </a:extLst>
              </a:tr>
              <a:tr h="506540">
                <a:tc>
                  <a:txBody>
                    <a:bodyPr/>
                    <a:lstStyle/>
                    <a:p>
                      <a:pPr algn="ctr"/>
                      <a:r>
                        <a:rPr lang="es-ES_tradnl" sz="2400" dirty="0"/>
                        <a:t>130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1BDE5"/>
                    </a:solidFill>
                  </a:tcPr>
                </a:tc>
                <a:tc>
                  <a:txBody>
                    <a:bodyPr/>
                    <a:lstStyle/>
                    <a:p>
                      <a:pPr algn="ctr"/>
                      <a:r>
                        <a:rPr lang="es-ES_tradnl" sz="2400" dirty="0"/>
                        <a:t>140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s-ES_tradnl" sz="2400" dirty="0"/>
                        <a:t>124</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4042678"/>
                  </a:ext>
                </a:extLst>
              </a:tr>
              <a:tr h="506540">
                <a:tc>
                  <a:txBody>
                    <a:bodyPr/>
                    <a:lstStyle/>
                    <a:p>
                      <a:pPr algn="ctr"/>
                      <a:r>
                        <a:rPr lang="es-ES_tradnl" sz="2400" dirty="0"/>
                        <a:t>118</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s-ES_tradnl" sz="2400" dirty="0"/>
                        <a:t>85</a:t>
                      </a:r>
                    </a:p>
                  </a:txBody>
                  <a:tcP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solidFill>
                      <a:srgbClr val="F1BDE5"/>
                    </a:solidFill>
                  </a:tcPr>
                </a:tc>
                <a:tc>
                  <a:txBody>
                    <a:bodyPr/>
                    <a:lstStyle/>
                    <a:p>
                      <a:pPr algn="ctr"/>
                      <a:r>
                        <a:rPr lang="es-ES_tradnl" sz="2400" dirty="0"/>
                        <a:t>80</a:t>
                      </a:r>
                    </a:p>
                  </a:txBody>
                  <a:tcPr>
                    <a:lnT w="38100" cap="flat" cmpd="sng" algn="ctr">
                      <a:solidFill>
                        <a:schemeClr val="tx1"/>
                      </a:solidFill>
                      <a:prstDash val="solid"/>
                      <a:round/>
                      <a:headEnd type="none" w="med" len="med"/>
                      <a:tailEnd type="none" w="med" len="med"/>
                    </a:lnT>
                    <a:solidFill>
                      <a:srgbClr val="F1BDE5"/>
                    </a:solidFill>
                  </a:tcPr>
                </a:tc>
                <a:extLst>
                  <a:ext uri="{0D108BD9-81ED-4DB2-BD59-A6C34878D82A}">
                    <a16:rowId xmlns:a16="http://schemas.microsoft.com/office/drawing/2014/main" val="386354538"/>
                  </a:ext>
                </a:extLst>
              </a:tr>
              <a:tr h="506540">
                <a:tc>
                  <a:txBody>
                    <a:bodyPr/>
                    <a:lstStyle/>
                    <a:p>
                      <a:pPr algn="ctr"/>
                      <a:r>
                        <a:rPr lang="es-ES_tradnl" sz="2400" dirty="0"/>
                        <a:t>111</a:t>
                      </a:r>
                    </a:p>
                  </a:txBody>
                  <a:tcPr>
                    <a:lnT w="38100" cap="flat" cmpd="sng" algn="ctr">
                      <a:solidFill>
                        <a:schemeClr val="tx1"/>
                      </a:solidFill>
                      <a:prstDash val="solid"/>
                      <a:round/>
                      <a:headEnd type="none" w="med" len="med"/>
                      <a:tailEnd type="none" w="med" len="med"/>
                    </a:lnT>
                    <a:solidFill>
                      <a:schemeClr val="accent1">
                        <a:lumMod val="20000"/>
                        <a:lumOff val="80000"/>
                      </a:schemeClr>
                    </a:solidFill>
                  </a:tcPr>
                </a:tc>
                <a:tc>
                  <a:txBody>
                    <a:bodyPr/>
                    <a:lstStyle/>
                    <a:p>
                      <a:pPr algn="ctr"/>
                      <a:r>
                        <a:rPr lang="es-ES_tradnl" sz="2400" dirty="0"/>
                        <a:t>33</a:t>
                      </a:r>
                    </a:p>
                  </a:txBody>
                  <a:tcPr>
                    <a:solidFill>
                      <a:srgbClr val="F1BDE5"/>
                    </a:solidFill>
                  </a:tcPr>
                </a:tc>
                <a:tc>
                  <a:txBody>
                    <a:bodyPr/>
                    <a:lstStyle/>
                    <a:p>
                      <a:pPr algn="ctr"/>
                      <a:r>
                        <a:rPr lang="es-ES_tradnl" sz="2400" dirty="0"/>
                        <a:t>18</a:t>
                      </a:r>
                    </a:p>
                  </a:txBody>
                  <a:tcPr>
                    <a:solidFill>
                      <a:schemeClr val="accent1">
                        <a:lumMod val="20000"/>
                        <a:lumOff val="80000"/>
                      </a:schemeClr>
                    </a:solidFill>
                  </a:tcPr>
                </a:tc>
                <a:extLst>
                  <a:ext uri="{0D108BD9-81ED-4DB2-BD59-A6C34878D82A}">
                    <a16:rowId xmlns:a16="http://schemas.microsoft.com/office/drawing/2014/main" val="3961607993"/>
                  </a:ext>
                </a:extLst>
              </a:tr>
              <a:tr h="506540">
                <a:tc>
                  <a:txBody>
                    <a:bodyPr/>
                    <a:lstStyle/>
                    <a:p>
                      <a:pPr algn="ctr"/>
                      <a:r>
                        <a:rPr lang="es-ES_tradnl" sz="2400" dirty="0"/>
                        <a:t>23</a:t>
                      </a:r>
                    </a:p>
                  </a:txBody>
                  <a:tcPr>
                    <a:solidFill>
                      <a:srgbClr val="F1BDE5"/>
                    </a:solidFill>
                  </a:tcPr>
                </a:tc>
                <a:tc>
                  <a:txBody>
                    <a:bodyPr/>
                    <a:lstStyle/>
                    <a:p>
                      <a:pPr algn="ctr"/>
                      <a:r>
                        <a:rPr lang="es-ES_tradnl" sz="2400" dirty="0"/>
                        <a:t>14</a:t>
                      </a:r>
                    </a:p>
                  </a:txBody>
                  <a:tcPr/>
                </a:tc>
                <a:tc>
                  <a:txBody>
                    <a:bodyPr/>
                    <a:lstStyle/>
                    <a:p>
                      <a:pPr algn="ctr"/>
                      <a:r>
                        <a:rPr lang="es-ES_tradnl" sz="2400" dirty="0"/>
                        <a:t>13</a:t>
                      </a:r>
                    </a:p>
                  </a:txBody>
                  <a:tcPr>
                    <a:solidFill>
                      <a:srgbClr val="F1BDE5"/>
                    </a:solidFill>
                  </a:tcPr>
                </a:tc>
                <a:extLst>
                  <a:ext uri="{0D108BD9-81ED-4DB2-BD59-A6C34878D82A}">
                    <a16:rowId xmlns:a16="http://schemas.microsoft.com/office/drawing/2014/main" val="4232693796"/>
                  </a:ext>
                </a:extLst>
              </a:tr>
            </a:tbl>
          </a:graphicData>
        </a:graphic>
      </p:graphicFrame>
      <p:sp>
        <p:nvSpPr>
          <p:cNvPr id="4" name="Slide Number Placeholder 3">
            <a:extLst>
              <a:ext uri="{FF2B5EF4-FFF2-40B4-BE49-F238E27FC236}">
                <a16:creationId xmlns:a16="http://schemas.microsoft.com/office/drawing/2014/main" id="{47F1D345-3DE5-0BE2-B479-1E4C69AE4E5D}"/>
              </a:ext>
            </a:extLst>
          </p:cNvPr>
          <p:cNvSpPr>
            <a:spLocks noGrp="1"/>
          </p:cNvSpPr>
          <p:nvPr>
            <p:ph type="sldNum" sz="quarter" idx="12"/>
          </p:nvPr>
        </p:nvSpPr>
        <p:spPr/>
        <p:txBody>
          <a:bodyPr/>
          <a:lstStyle/>
          <a:p>
            <a:fld id="{9E969584-4773-A84E-8391-EEC4BE76D611}" type="slidenum">
              <a:rPr lang="en-US" smtClean="0"/>
              <a:t>39</a:t>
            </a:fld>
            <a:endParaRPr lang="en-US"/>
          </a:p>
        </p:txBody>
      </p:sp>
      <p:graphicFrame>
        <p:nvGraphicFramePr>
          <p:cNvPr id="8" name="Table 5">
            <a:extLst>
              <a:ext uri="{FF2B5EF4-FFF2-40B4-BE49-F238E27FC236}">
                <a16:creationId xmlns:a16="http://schemas.microsoft.com/office/drawing/2014/main" id="{0D600DF7-A71B-B2C1-09B8-4AC322BB1288}"/>
              </a:ext>
            </a:extLst>
          </p:cNvPr>
          <p:cNvGraphicFramePr>
            <a:graphicFrameLocks/>
          </p:cNvGraphicFramePr>
          <p:nvPr>
            <p:extLst>
              <p:ext uri="{D42A27DB-BD31-4B8C-83A1-F6EECF244321}">
                <p14:modId xmlns:p14="http://schemas.microsoft.com/office/powerpoint/2010/main" val="2634650270"/>
              </p:ext>
            </p:extLst>
          </p:nvPr>
        </p:nvGraphicFramePr>
        <p:xfrm>
          <a:off x="5243295" y="379194"/>
          <a:ext cx="3379473" cy="2532700"/>
        </p:xfrm>
        <a:graphic>
          <a:graphicData uri="http://schemas.openxmlformats.org/drawingml/2006/table">
            <a:tbl>
              <a:tblPr firstRow="1" bandRow="1">
                <a:tableStyleId>{5C22544A-7EE6-4342-B048-85BDC9FD1C3A}</a:tableStyleId>
              </a:tblPr>
              <a:tblGrid>
                <a:gridCol w="1126491">
                  <a:extLst>
                    <a:ext uri="{9D8B030D-6E8A-4147-A177-3AD203B41FA5}">
                      <a16:colId xmlns:a16="http://schemas.microsoft.com/office/drawing/2014/main" val="374909018"/>
                    </a:ext>
                  </a:extLst>
                </a:gridCol>
                <a:gridCol w="1126491">
                  <a:extLst>
                    <a:ext uri="{9D8B030D-6E8A-4147-A177-3AD203B41FA5}">
                      <a16:colId xmlns:a16="http://schemas.microsoft.com/office/drawing/2014/main" val="573622933"/>
                    </a:ext>
                  </a:extLst>
                </a:gridCol>
                <a:gridCol w="1126491">
                  <a:extLst>
                    <a:ext uri="{9D8B030D-6E8A-4147-A177-3AD203B41FA5}">
                      <a16:colId xmlns:a16="http://schemas.microsoft.com/office/drawing/2014/main" val="1877056884"/>
                    </a:ext>
                  </a:extLst>
                </a:gridCol>
              </a:tblGrid>
              <a:tr h="506540">
                <a:tc>
                  <a:txBody>
                    <a:bodyPr/>
                    <a:lstStyle/>
                    <a:p>
                      <a:pPr algn="ctr"/>
                      <a:r>
                        <a:rPr lang="es-ES_tradnl" sz="2400" dirty="0"/>
                        <a:t>A (2)</a:t>
                      </a:r>
                    </a:p>
                  </a:txBody>
                  <a:tcPr>
                    <a:lnB w="38100" cap="flat" cmpd="sng" algn="ctr">
                      <a:solidFill>
                        <a:schemeClr val="tx1"/>
                      </a:solidFill>
                      <a:prstDash val="solid"/>
                      <a:round/>
                      <a:headEnd type="none" w="med" len="med"/>
                      <a:tailEnd type="none" w="med" len="med"/>
                    </a:lnB>
                  </a:tcPr>
                </a:tc>
                <a:tc>
                  <a:txBody>
                    <a:bodyPr/>
                    <a:lstStyle/>
                    <a:p>
                      <a:pPr algn="ctr"/>
                      <a:r>
                        <a:rPr lang="es-ES_tradnl" sz="2400" dirty="0"/>
                        <a:t>B (1)</a:t>
                      </a:r>
                    </a:p>
                  </a:txBody>
                  <a:tcPr>
                    <a:lnB w="38100" cap="flat" cmpd="sng" algn="ctr">
                      <a:solidFill>
                        <a:schemeClr val="tx1"/>
                      </a:solidFill>
                      <a:prstDash val="solid"/>
                      <a:round/>
                      <a:headEnd type="none" w="med" len="med"/>
                      <a:tailEnd type="none" w="med" len="med"/>
                    </a:lnB>
                  </a:tcPr>
                </a:tc>
                <a:tc>
                  <a:txBody>
                    <a:bodyPr/>
                    <a:lstStyle/>
                    <a:p>
                      <a:pPr algn="ctr"/>
                      <a:r>
                        <a:rPr lang="es-ES_tradnl" sz="2400" dirty="0"/>
                        <a:t>C (1)</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089783"/>
                  </a:ext>
                </a:extLst>
              </a:tr>
              <a:tr h="506540">
                <a:tc>
                  <a:txBody>
                    <a:bodyPr/>
                    <a:lstStyle/>
                    <a:p>
                      <a:pPr algn="ctr"/>
                      <a:r>
                        <a:rPr lang="es-ES_tradnl" sz="2400" dirty="0"/>
                        <a:t>130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1BDE5"/>
                    </a:solidFill>
                  </a:tcPr>
                </a:tc>
                <a:tc>
                  <a:txBody>
                    <a:bodyPr/>
                    <a:lstStyle/>
                    <a:p>
                      <a:pPr algn="ctr"/>
                      <a:r>
                        <a:rPr lang="es-ES_tradnl" sz="2400" dirty="0"/>
                        <a:t>140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s-ES_tradnl" sz="2400" dirty="0"/>
                        <a:t>124</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4042678"/>
                  </a:ext>
                </a:extLst>
              </a:tr>
              <a:tr h="506540">
                <a:tc>
                  <a:txBody>
                    <a:bodyPr/>
                    <a:lstStyle/>
                    <a:p>
                      <a:pPr algn="ctr"/>
                      <a:r>
                        <a:rPr lang="es-ES_tradnl" sz="2400" dirty="0"/>
                        <a:t>118</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solidFill>
                      <a:schemeClr val="accent1">
                        <a:lumMod val="20000"/>
                        <a:lumOff val="80000"/>
                      </a:schemeClr>
                    </a:solidFill>
                  </a:tcPr>
                </a:tc>
                <a:tc>
                  <a:txBody>
                    <a:bodyPr/>
                    <a:lstStyle/>
                    <a:p>
                      <a:pPr algn="ctr"/>
                      <a:r>
                        <a:rPr lang="es-ES_tradnl" sz="2400" dirty="0"/>
                        <a:t>85</a:t>
                      </a:r>
                    </a:p>
                  </a:txBody>
                  <a:tcPr>
                    <a:lnL w="38100" cap="flat" cmpd="sng" algn="ctr">
                      <a:noFill/>
                      <a:prstDash val="solid"/>
                      <a:round/>
                      <a:headEnd type="none" w="med" len="med"/>
                      <a:tailEnd type="none" w="med" len="med"/>
                    </a:lnL>
                    <a:lnT w="38100" cap="flat" cmpd="sng" algn="ctr">
                      <a:solidFill>
                        <a:schemeClr val="tx1"/>
                      </a:solidFill>
                      <a:prstDash val="solid"/>
                      <a:round/>
                      <a:headEnd type="none" w="med" len="med"/>
                      <a:tailEnd type="none" w="med" len="med"/>
                    </a:lnT>
                    <a:solidFill>
                      <a:srgbClr val="F1BDE5"/>
                    </a:solidFill>
                  </a:tcPr>
                </a:tc>
                <a:tc>
                  <a:txBody>
                    <a:bodyPr/>
                    <a:lstStyle/>
                    <a:p>
                      <a:pPr algn="ctr"/>
                      <a:r>
                        <a:rPr lang="es-ES_tradnl" sz="2400" dirty="0"/>
                        <a:t>80</a:t>
                      </a:r>
                    </a:p>
                  </a:txBody>
                  <a:tcPr>
                    <a:lnT w="38100" cap="flat" cmpd="sng" algn="ctr">
                      <a:solidFill>
                        <a:schemeClr val="tx1"/>
                      </a:solidFill>
                      <a:prstDash val="solid"/>
                      <a:round/>
                      <a:headEnd type="none" w="med" len="med"/>
                      <a:tailEnd type="none" w="med" len="med"/>
                    </a:lnT>
                    <a:solidFill>
                      <a:srgbClr val="F1BDE5"/>
                    </a:solidFill>
                  </a:tcPr>
                </a:tc>
                <a:extLst>
                  <a:ext uri="{0D108BD9-81ED-4DB2-BD59-A6C34878D82A}">
                    <a16:rowId xmlns:a16="http://schemas.microsoft.com/office/drawing/2014/main" val="386354538"/>
                  </a:ext>
                </a:extLst>
              </a:tr>
              <a:tr h="506540">
                <a:tc>
                  <a:txBody>
                    <a:bodyPr/>
                    <a:lstStyle/>
                    <a:p>
                      <a:pPr algn="ctr"/>
                      <a:r>
                        <a:rPr lang="es-ES_tradnl" sz="2400" dirty="0"/>
                        <a:t>111</a:t>
                      </a:r>
                    </a:p>
                  </a:txBody>
                  <a:tcP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s-ES_tradnl" sz="2400" dirty="0"/>
                        <a:t>33</a:t>
                      </a:r>
                    </a:p>
                  </a:txBody>
                  <a:tcPr>
                    <a:solidFill>
                      <a:srgbClr val="F1BDE5"/>
                    </a:solidFill>
                  </a:tcPr>
                </a:tc>
                <a:tc>
                  <a:txBody>
                    <a:bodyPr/>
                    <a:lstStyle/>
                    <a:p>
                      <a:pPr algn="ctr"/>
                      <a:r>
                        <a:rPr lang="es-ES_tradnl" sz="2400" dirty="0"/>
                        <a:t>18</a:t>
                      </a:r>
                    </a:p>
                  </a:txBody>
                  <a:tcPr>
                    <a:solidFill>
                      <a:schemeClr val="accent1">
                        <a:lumMod val="20000"/>
                        <a:lumOff val="80000"/>
                      </a:schemeClr>
                    </a:solidFill>
                  </a:tcPr>
                </a:tc>
                <a:extLst>
                  <a:ext uri="{0D108BD9-81ED-4DB2-BD59-A6C34878D82A}">
                    <a16:rowId xmlns:a16="http://schemas.microsoft.com/office/drawing/2014/main" val="3961607993"/>
                  </a:ext>
                </a:extLst>
              </a:tr>
              <a:tr h="506540">
                <a:tc>
                  <a:txBody>
                    <a:bodyPr/>
                    <a:lstStyle/>
                    <a:p>
                      <a:pPr algn="ctr"/>
                      <a:r>
                        <a:rPr lang="es-ES_tradnl" sz="2400" dirty="0"/>
                        <a:t>23</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1BDE5"/>
                    </a:solidFill>
                  </a:tcPr>
                </a:tc>
                <a:tc>
                  <a:txBody>
                    <a:bodyPr/>
                    <a:lstStyle/>
                    <a:p>
                      <a:pPr algn="ctr"/>
                      <a:r>
                        <a:rPr lang="es-ES_tradnl" sz="2400" dirty="0"/>
                        <a:t>14</a:t>
                      </a:r>
                    </a:p>
                  </a:txBody>
                  <a:tcPr>
                    <a:lnL w="38100" cap="flat" cmpd="sng" algn="ctr">
                      <a:solidFill>
                        <a:schemeClr val="tx1"/>
                      </a:solidFill>
                      <a:prstDash val="solid"/>
                      <a:round/>
                      <a:headEnd type="none" w="med" len="med"/>
                      <a:tailEnd type="none" w="med" len="med"/>
                    </a:lnL>
                  </a:tcPr>
                </a:tc>
                <a:tc>
                  <a:txBody>
                    <a:bodyPr/>
                    <a:lstStyle/>
                    <a:p>
                      <a:pPr algn="ctr"/>
                      <a:r>
                        <a:rPr lang="es-ES_tradnl" sz="2400" dirty="0"/>
                        <a:t>13</a:t>
                      </a:r>
                    </a:p>
                  </a:txBody>
                  <a:tcPr>
                    <a:solidFill>
                      <a:srgbClr val="F1BDE5"/>
                    </a:solidFill>
                  </a:tcPr>
                </a:tc>
                <a:extLst>
                  <a:ext uri="{0D108BD9-81ED-4DB2-BD59-A6C34878D82A}">
                    <a16:rowId xmlns:a16="http://schemas.microsoft.com/office/drawing/2014/main" val="4232693796"/>
                  </a:ext>
                </a:extLst>
              </a:tr>
            </a:tbl>
          </a:graphicData>
        </a:graphic>
      </p:graphicFrame>
      <p:graphicFrame>
        <p:nvGraphicFramePr>
          <p:cNvPr id="9" name="Table 5">
            <a:extLst>
              <a:ext uri="{FF2B5EF4-FFF2-40B4-BE49-F238E27FC236}">
                <a16:creationId xmlns:a16="http://schemas.microsoft.com/office/drawing/2014/main" id="{F0B7C7AE-5C3D-CC04-BC19-F87469821ADA}"/>
              </a:ext>
            </a:extLst>
          </p:cNvPr>
          <p:cNvGraphicFramePr>
            <a:graphicFrameLocks/>
          </p:cNvGraphicFramePr>
          <p:nvPr>
            <p:extLst>
              <p:ext uri="{D42A27DB-BD31-4B8C-83A1-F6EECF244321}">
                <p14:modId xmlns:p14="http://schemas.microsoft.com/office/powerpoint/2010/main" val="105771760"/>
              </p:ext>
            </p:extLst>
          </p:nvPr>
        </p:nvGraphicFramePr>
        <p:xfrm>
          <a:off x="1296135" y="3611659"/>
          <a:ext cx="3379473" cy="2532700"/>
        </p:xfrm>
        <a:graphic>
          <a:graphicData uri="http://schemas.openxmlformats.org/drawingml/2006/table">
            <a:tbl>
              <a:tblPr firstRow="1" bandRow="1">
                <a:tableStyleId>{5C22544A-7EE6-4342-B048-85BDC9FD1C3A}</a:tableStyleId>
              </a:tblPr>
              <a:tblGrid>
                <a:gridCol w="1126491">
                  <a:extLst>
                    <a:ext uri="{9D8B030D-6E8A-4147-A177-3AD203B41FA5}">
                      <a16:colId xmlns:a16="http://schemas.microsoft.com/office/drawing/2014/main" val="374909018"/>
                    </a:ext>
                  </a:extLst>
                </a:gridCol>
                <a:gridCol w="1126491">
                  <a:extLst>
                    <a:ext uri="{9D8B030D-6E8A-4147-A177-3AD203B41FA5}">
                      <a16:colId xmlns:a16="http://schemas.microsoft.com/office/drawing/2014/main" val="573622933"/>
                    </a:ext>
                  </a:extLst>
                </a:gridCol>
                <a:gridCol w="1126491">
                  <a:extLst>
                    <a:ext uri="{9D8B030D-6E8A-4147-A177-3AD203B41FA5}">
                      <a16:colId xmlns:a16="http://schemas.microsoft.com/office/drawing/2014/main" val="1877056884"/>
                    </a:ext>
                  </a:extLst>
                </a:gridCol>
              </a:tblGrid>
              <a:tr h="506540">
                <a:tc>
                  <a:txBody>
                    <a:bodyPr/>
                    <a:lstStyle/>
                    <a:p>
                      <a:pPr algn="ctr"/>
                      <a:r>
                        <a:rPr lang="es-ES_tradnl" sz="2400" dirty="0"/>
                        <a:t>A (2)</a:t>
                      </a:r>
                    </a:p>
                  </a:txBody>
                  <a:tcPr>
                    <a:lnB w="38100" cap="flat" cmpd="sng" algn="ctr">
                      <a:solidFill>
                        <a:schemeClr val="tx1"/>
                      </a:solidFill>
                      <a:prstDash val="solid"/>
                      <a:round/>
                      <a:headEnd type="none" w="med" len="med"/>
                      <a:tailEnd type="none" w="med" len="med"/>
                    </a:lnB>
                  </a:tcPr>
                </a:tc>
                <a:tc>
                  <a:txBody>
                    <a:bodyPr/>
                    <a:lstStyle/>
                    <a:p>
                      <a:pPr algn="ctr"/>
                      <a:r>
                        <a:rPr lang="es-ES_tradnl" sz="2400" dirty="0"/>
                        <a:t>B (1)</a:t>
                      </a:r>
                    </a:p>
                  </a:txBody>
                  <a:tcPr>
                    <a:lnB w="38100" cap="flat" cmpd="sng" algn="ctr">
                      <a:noFill/>
                      <a:prstDash val="solid"/>
                      <a:round/>
                      <a:headEnd type="none" w="med" len="med"/>
                      <a:tailEnd type="none" w="med" len="med"/>
                    </a:lnB>
                  </a:tcPr>
                </a:tc>
                <a:tc>
                  <a:txBody>
                    <a:bodyPr/>
                    <a:lstStyle/>
                    <a:p>
                      <a:pPr algn="ctr"/>
                      <a:r>
                        <a:rPr lang="es-ES_tradnl" sz="2400" dirty="0"/>
                        <a:t>C (1)</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089783"/>
                  </a:ext>
                </a:extLst>
              </a:tr>
              <a:tr h="506540">
                <a:tc>
                  <a:txBody>
                    <a:bodyPr/>
                    <a:lstStyle/>
                    <a:p>
                      <a:pPr algn="ctr"/>
                      <a:r>
                        <a:rPr lang="es-ES_tradnl" sz="2400" dirty="0"/>
                        <a:t>130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1BDE5"/>
                    </a:solidFill>
                  </a:tcPr>
                </a:tc>
                <a:tc>
                  <a:txBody>
                    <a:bodyPr/>
                    <a:lstStyle/>
                    <a:p>
                      <a:pPr algn="ctr"/>
                      <a:r>
                        <a:rPr lang="es-ES_tradnl" sz="2400" dirty="0"/>
                        <a:t>140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s-ES_tradnl" sz="2400" dirty="0"/>
                        <a:t>124</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4042678"/>
                  </a:ext>
                </a:extLst>
              </a:tr>
              <a:tr h="506540">
                <a:tc>
                  <a:txBody>
                    <a:bodyPr/>
                    <a:lstStyle/>
                    <a:p>
                      <a:pPr algn="ctr"/>
                      <a:r>
                        <a:rPr lang="es-ES_tradnl" sz="2400" dirty="0"/>
                        <a:t>118</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s-ES_tradnl" sz="2400" dirty="0"/>
                        <a:t>85</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1BDE5"/>
                    </a:solidFill>
                  </a:tcPr>
                </a:tc>
                <a:tc>
                  <a:txBody>
                    <a:bodyPr/>
                    <a:lstStyle/>
                    <a:p>
                      <a:pPr algn="ctr"/>
                      <a:r>
                        <a:rPr lang="es-ES_tradnl" sz="2400" dirty="0"/>
                        <a:t>80</a:t>
                      </a:r>
                    </a:p>
                  </a:txBody>
                  <a:tcP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solidFill>
                      <a:srgbClr val="F1BDE5"/>
                    </a:solidFill>
                  </a:tcPr>
                </a:tc>
                <a:extLst>
                  <a:ext uri="{0D108BD9-81ED-4DB2-BD59-A6C34878D82A}">
                    <a16:rowId xmlns:a16="http://schemas.microsoft.com/office/drawing/2014/main" val="386354538"/>
                  </a:ext>
                </a:extLst>
              </a:tr>
              <a:tr h="506540">
                <a:tc>
                  <a:txBody>
                    <a:bodyPr/>
                    <a:lstStyle/>
                    <a:p>
                      <a:pPr algn="ctr"/>
                      <a:r>
                        <a:rPr lang="es-ES_tradnl" sz="2400" dirty="0"/>
                        <a:t>111</a:t>
                      </a:r>
                    </a:p>
                  </a:txBody>
                  <a:tcPr>
                    <a:lnT w="38100" cap="flat" cmpd="sng" algn="ctr">
                      <a:solidFill>
                        <a:schemeClr val="tx1"/>
                      </a:solidFill>
                      <a:prstDash val="solid"/>
                      <a:round/>
                      <a:headEnd type="none" w="med" len="med"/>
                      <a:tailEnd type="none" w="med" len="med"/>
                    </a:lnT>
                    <a:solidFill>
                      <a:schemeClr val="accent1">
                        <a:lumMod val="20000"/>
                        <a:lumOff val="80000"/>
                      </a:schemeClr>
                    </a:solidFill>
                  </a:tcPr>
                </a:tc>
                <a:tc>
                  <a:txBody>
                    <a:bodyPr/>
                    <a:lstStyle/>
                    <a:p>
                      <a:pPr algn="ctr"/>
                      <a:r>
                        <a:rPr lang="es-ES_tradnl" sz="2400" dirty="0"/>
                        <a:t>33</a:t>
                      </a:r>
                    </a:p>
                  </a:txBody>
                  <a:tcPr>
                    <a:lnT w="38100" cap="flat" cmpd="sng" algn="ctr">
                      <a:solidFill>
                        <a:schemeClr val="tx1"/>
                      </a:solidFill>
                      <a:prstDash val="solid"/>
                      <a:round/>
                      <a:headEnd type="none" w="med" len="med"/>
                      <a:tailEnd type="none" w="med" len="med"/>
                    </a:lnT>
                    <a:solidFill>
                      <a:srgbClr val="F1BDE5"/>
                    </a:solidFill>
                  </a:tcPr>
                </a:tc>
                <a:tc>
                  <a:txBody>
                    <a:bodyPr/>
                    <a:lstStyle/>
                    <a:p>
                      <a:pPr algn="ctr"/>
                      <a:r>
                        <a:rPr lang="es-ES_tradnl" sz="2400" dirty="0"/>
                        <a:t>18</a:t>
                      </a:r>
                    </a:p>
                  </a:txBody>
                  <a:tcPr>
                    <a:solidFill>
                      <a:schemeClr val="accent1">
                        <a:lumMod val="20000"/>
                        <a:lumOff val="80000"/>
                      </a:schemeClr>
                    </a:solidFill>
                  </a:tcPr>
                </a:tc>
                <a:extLst>
                  <a:ext uri="{0D108BD9-81ED-4DB2-BD59-A6C34878D82A}">
                    <a16:rowId xmlns:a16="http://schemas.microsoft.com/office/drawing/2014/main" val="3961607993"/>
                  </a:ext>
                </a:extLst>
              </a:tr>
              <a:tr h="506540">
                <a:tc>
                  <a:txBody>
                    <a:bodyPr/>
                    <a:lstStyle/>
                    <a:p>
                      <a:pPr algn="ctr"/>
                      <a:r>
                        <a:rPr lang="es-ES_tradnl" sz="2400" dirty="0"/>
                        <a:t>23</a:t>
                      </a:r>
                    </a:p>
                  </a:txBody>
                  <a:tcPr>
                    <a:solidFill>
                      <a:srgbClr val="F1BDE5"/>
                    </a:solidFill>
                  </a:tcPr>
                </a:tc>
                <a:tc>
                  <a:txBody>
                    <a:bodyPr/>
                    <a:lstStyle/>
                    <a:p>
                      <a:pPr algn="ctr"/>
                      <a:r>
                        <a:rPr lang="es-ES_tradnl" sz="2400" dirty="0"/>
                        <a:t>14</a:t>
                      </a:r>
                    </a:p>
                  </a:txBody>
                  <a:tcPr/>
                </a:tc>
                <a:tc>
                  <a:txBody>
                    <a:bodyPr/>
                    <a:lstStyle/>
                    <a:p>
                      <a:pPr algn="ctr"/>
                      <a:r>
                        <a:rPr lang="es-ES_tradnl" sz="2400" dirty="0"/>
                        <a:t>13</a:t>
                      </a:r>
                    </a:p>
                  </a:txBody>
                  <a:tcPr>
                    <a:solidFill>
                      <a:srgbClr val="F1BDE5"/>
                    </a:solidFill>
                  </a:tcPr>
                </a:tc>
                <a:extLst>
                  <a:ext uri="{0D108BD9-81ED-4DB2-BD59-A6C34878D82A}">
                    <a16:rowId xmlns:a16="http://schemas.microsoft.com/office/drawing/2014/main" val="4232693796"/>
                  </a:ext>
                </a:extLst>
              </a:tr>
            </a:tbl>
          </a:graphicData>
        </a:graphic>
      </p:graphicFrame>
      <p:sp>
        <p:nvSpPr>
          <p:cNvPr id="10" name="TextBox 9">
            <a:extLst>
              <a:ext uri="{FF2B5EF4-FFF2-40B4-BE49-F238E27FC236}">
                <a16:creationId xmlns:a16="http://schemas.microsoft.com/office/drawing/2014/main" id="{D602D129-4B94-6E13-69C0-A4B4F1D6F364}"/>
              </a:ext>
            </a:extLst>
          </p:cNvPr>
          <p:cNvSpPr txBox="1"/>
          <p:nvPr/>
        </p:nvSpPr>
        <p:spPr>
          <a:xfrm>
            <a:off x="1880536" y="2953288"/>
            <a:ext cx="2210670" cy="369332"/>
          </a:xfrm>
          <a:prstGeom prst="rect">
            <a:avLst/>
          </a:prstGeom>
          <a:noFill/>
        </p:spPr>
        <p:txBody>
          <a:bodyPr wrap="none" rtlCol="0">
            <a:spAutoFit/>
          </a:bodyPr>
          <a:lstStyle/>
          <a:p>
            <a:r>
              <a:rPr lang="en-US"/>
              <a:t>No Affirmative Action</a:t>
            </a:r>
          </a:p>
        </p:txBody>
      </p:sp>
      <p:sp>
        <p:nvSpPr>
          <p:cNvPr id="11" name="TextBox 10">
            <a:extLst>
              <a:ext uri="{FF2B5EF4-FFF2-40B4-BE49-F238E27FC236}">
                <a16:creationId xmlns:a16="http://schemas.microsoft.com/office/drawing/2014/main" id="{EEBC5795-608E-CBB7-3C6A-1860DD950195}"/>
              </a:ext>
            </a:extLst>
          </p:cNvPr>
          <p:cNvSpPr txBox="1"/>
          <p:nvPr/>
        </p:nvSpPr>
        <p:spPr>
          <a:xfrm>
            <a:off x="5827696" y="2953288"/>
            <a:ext cx="1762021" cy="369332"/>
          </a:xfrm>
          <a:prstGeom prst="rect">
            <a:avLst/>
          </a:prstGeom>
          <a:noFill/>
        </p:spPr>
        <p:txBody>
          <a:bodyPr wrap="none" rtlCol="0">
            <a:spAutoFit/>
          </a:bodyPr>
          <a:lstStyle/>
          <a:p>
            <a:r>
              <a:rPr lang="en-US"/>
              <a:t>Actual Algorithm</a:t>
            </a:r>
          </a:p>
        </p:txBody>
      </p:sp>
      <p:sp>
        <p:nvSpPr>
          <p:cNvPr id="12" name="TextBox 11">
            <a:extLst>
              <a:ext uri="{FF2B5EF4-FFF2-40B4-BE49-F238E27FC236}">
                <a16:creationId xmlns:a16="http://schemas.microsoft.com/office/drawing/2014/main" id="{7CA98D51-E9AD-19C4-3ED8-56B4C882B6F8}"/>
              </a:ext>
            </a:extLst>
          </p:cNvPr>
          <p:cNvSpPr txBox="1"/>
          <p:nvPr/>
        </p:nvSpPr>
        <p:spPr>
          <a:xfrm>
            <a:off x="1296135" y="6209367"/>
            <a:ext cx="3523722" cy="646331"/>
          </a:xfrm>
          <a:prstGeom prst="rect">
            <a:avLst/>
          </a:prstGeom>
          <a:noFill/>
        </p:spPr>
        <p:txBody>
          <a:bodyPr wrap="none" rtlCol="0">
            <a:spAutoFit/>
          </a:bodyPr>
          <a:lstStyle/>
          <a:p>
            <a:r>
              <a:rPr lang="en-US"/>
              <a:t>Add Highest Vote-Getting Minority/</a:t>
            </a:r>
          </a:p>
          <a:p>
            <a:r>
              <a:rPr lang="en-US"/>
              <a:t>Maximize Minimum Vote-Getter</a:t>
            </a:r>
          </a:p>
        </p:txBody>
      </p:sp>
      <p:graphicFrame>
        <p:nvGraphicFramePr>
          <p:cNvPr id="13" name="Table 5">
            <a:extLst>
              <a:ext uri="{FF2B5EF4-FFF2-40B4-BE49-F238E27FC236}">
                <a16:creationId xmlns:a16="http://schemas.microsoft.com/office/drawing/2014/main" id="{FE071538-C4D0-88E9-B30F-EB46AB446725}"/>
              </a:ext>
            </a:extLst>
          </p:cNvPr>
          <p:cNvGraphicFramePr>
            <a:graphicFrameLocks/>
          </p:cNvGraphicFramePr>
          <p:nvPr>
            <p:extLst>
              <p:ext uri="{D42A27DB-BD31-4B8C-83A1-F6EECF244321}">
                <p14:modId xmlns:p14="http://schemas.microsoft.com/office/powerpoint/2010/main" val="2833022450"/>
              </p:ext>
            </p:extLst>
          </p:nvPr>
        </p:nvGraphicFramePr>
        <p:xfrm>
          <a:off x="5327115" y="3676667"/>
          <a:ext cx="3379473" cy="2532700"/>
        </p:xfrm>
        <a:graphic>
          <a:graphicData uri="http://schemas.openxmlformats.org/drawingml/2006/table">
            <a:tbl>
              <a:tblPr firstRow="1" bandRow="1">
                <a:tableStyleId>{5C22544A-7EE6-4342-B048-85BDC9FD1C3A}</a:tableStyleId>
              </a:tblPr>
              <a:tblGrid>
                <a:gridCol w="1126491">
                  <a:extLst>
                    <a:ext uri="{9D8B030D-6E8A-4147-A177-3AD203B41FA5}">
                      <a16:colId xmlns:a16="http://schemas.microsoft.com/office/drawing/2014/main" val="374909018"/>
                    </a:ext>
                  </a:extLst>
                </a:gridCol>
                <a:gridCol w="1126491">
                  <a:extLst>
                    <a:ext uri="{9D8B030D-6E8A-4147-A177-3AD203B41FA5}">
                      <a16:colId xmlns:a16="http://schemas.microsoft.com/office/drawing/2014/main" val="573622933"/>
                    </a:ext>
                  </a:extLst>
                </a:gridCol>
                <a:gridCol w="1126491">
                  <a:extLst>
                    <a:ext uri="{9D8B030D-6E8A-4147-A177-3AD203B41FA5}">
                      <a16:colId xmlns:a16="http://schemas.microsoft.com/office/drawing/2014/main" val="1877056884"/>
                    </a:ext>
                  </a:extLst>
                </a:gridCol>
              </a:tblGrid>
              <a:tr h="506540">
                <a:tc>
                  <a:txBody>
                    <a:bodyPr/>
                    <a:lstStyle/>
                    <a:p>
                      <a:pPr algn="ctr"/>
                      <a:r>
                        <a:rPr lang="es-ES_tradnl" sz="2400" dirty="0"/>
                        <a:t>A (2)</a:t>
                      </a:r>
                    </a:p>
                  </a:txBody>
                  <a:tcPr>
                    <a:lnB w="38100" cap="flat" cmpd="sng" algn="ctr">
                      <a:solidFill>
                        <a:schemeClr val="tx1"/>
                      </a:solidFill>
                      <a:prstDash val="solid"/>
                      <a:round/>
                      <a:headEnd type="none" w="med" len="med"/>
                      <a:tailEnd type="none" w="med" len="med"/>
                    </a:lnB>
                  </a:tcPr>
                </a:tc>
                <a:tc>
                  <a:txBody>
                    <a:bodyPr/>
                    <a:lstStyle/>
                    <a:p>
                      <a:pPr algn="ctr"/>
                      <a:r>
                        <a:rPr lang="es-ES_tradnl" sz="2400" dirty="0"/>
                        <a:t>B (1)</a:t>
                      </a:r>
                    </a:p>
                  </a:txBody>
                  <a:tcPr>
                    <a:lnB w="38100" cap="flat" cmpd="sng" algn="ctr">
                      <a:solidFill>
                        <a:schemeClr val="tx1"/>
                      </a:solidFill>
                      <a:prstDash val="solid"/>
                      <a:round/>
                      <a:headEnd type="none" w="med" len="med"/>
                      <a:tailEnd type="none" w="med" len="med"/>
                    </a:lnB>
                  </a:tcPr>
                </a:tc>
                <a:tc>
                  <a:txBody>
                    <a:bodyPr/>
                    <a:lstStyle/>
                    <a:p>
                      <a:pPr algn="ctr"/>
                      <a:r>
                        <a:rPr lang="es-ES_tradnl" sz="2400" dirty="0"/>
                        <a:t>C (1)</a:t>
                      </a:r>
                    </a:p>
                  </a:txBody>
                  <a:tcPr>
                    <a:lnB w="38100" cap="flat" cmpd="sng" algn="ctr">
                      <a:noFill/>
                      <a:prstDash val="solid"/>
                      <a:round/>
                      <a:headEnd type="none" w="med" len="med"/>
                      <a:tailEnd type="none" w="med" len="med"/>
                    </a:lnB>
                  </a:tcPr>
                </a:tc>
                <a:extLst>
                  <a:ext uri="{0D108BD9-81ED-4DB2-BD59-A6C34878D82A}">
                    <a16:rowId xmlns:a16="http://schemas.microsoft.com/office/drawing/2014/main" val="1056089783"/>
                  </a:ext>
                </a:extLst>
              </a:tr>
              <a:tr h="506540">
                <a:tc>
                  <a:txBody>
                    <a:bodyPr/>
                    <a:lstStyle/>
                    <a:p>
                      <a:pPr algn="ctr"/>
                      <a:r>
                        <a:rPr lang="es-ES_tradnl" sz="2400" dirty="0"/>
                        <a:t>130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1BDE5"/>
                    </a:solidFill>
                  </a:tcPr>
                </a:tc>
                <a:tc>
                  <a:txBody>
                    <a:bodyPr/>
                    <a:lstStyle/>
                    <a:p>
                      <a:pPr algn="ctr"/>
                      <a:r>
                        <a:rPr lang="es-ES_tradnl" sz="2400" dirty="0"/>
                        <a:t>140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s-ES_tradnl" sz="2400" dirty="0"/>
                        <a:t>124</a:t>
                      </a: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4042678"/>
                  </a:ext>
                </a:extLst>
              </a:tr>
              <a:tr h="506540">
                <a:tc>
                  <a:txBody>
                    <a:bodyPr/>
                    <a:lstStyle/>
                    <a:p>
                      <a:pPr algn="ctr"/>
                      <a:r>
                        <a:rPr lang="es-ES_tradnl" sz="2400" dirty="0"/>
                        <a:t>118</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s-ES_tradnl" sz="2400" dirty="0"/>
                        <a:t>85</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rgbClr val="F1BDE5"/>
                    </a:solidFill>
                  </a:tcPr>
                </a:tc>
                <a:tc>
                  <a:txBody>
                    <a:bodyPr/>
                    <a:lstStyle/>
                    <a:p>
                      <a:pPr algn="ctr"/>
                      <a:r>
                        <a:rPr lang="es-ES_tradnl" sz="2400" dirty="0"/>
                        <a:t>80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1BDE5"/>
                    </a:solidFill>
                  </a:tcPr>
                </a:tc>
                <a:extLst>
                  <a:ext uri="{0D108BD9-81ED-4DB2-BD59-A6C34878D82A}">
                    <a16:rowId xmlns:a16="http://schemas.microsoft.com/office/drawing/2014/main" val="386354538"/>
                  </a:ext>
                </a:extLst>
              </a:tr>
              <a:tr h="506540">
                <a:tc>
                  <a:txBody>
                    <a:bodyPr/>
                    <a:lstStyle/>
                    <a:p>
                      <a:pPr algn="ctr"/>
                      <a:r>
                        <a:rPr lang="es-ES_tradnl" sz="2400" dirty="0"/>
                        <a:t>111</a:t>
                      </a:r>
                    </a:p>
                  </a:txBody>
                  <a:tcPr>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solidFill>
                      <a:schemeClr val="accent1">
                        <a:lumMod val="20000"/>
                        <a:lumOff val="80000"/>
                      </a:schemeClr>
                    </a:solidFill>
                  </a:tcPr>
                </a:tc>
                <a:tc>
                  <a:txBody>
                    <a:bodyPr/>
                    <a:lstStyle/>
                    <a:p>
                      <a:pPr algn="ctr"/>
                      <a:r>
                        <a:rPr lang="es-ES_tradnl" sz="2400" dirty="0"/>
                        <a:t>33</a:t>
                      </a:r>
                    </a:p>
                  </a:txBody>
                  <a:tcPr>
                    <a:solidFill>
                      <a:srgbClr val="F1BDE5"/>
                    </a:solidFill>
                  </a:tcPr>
                </a:tc>
                <a:tc>
                  <a:txBody>
                    <a:bodyPr/>
                    <a:lstStyle/>
                    <a:p>
                      <a:pPr algn="ctr"/>
                      <a:r>
                        <a:rPr lang="es-ES_tradnl" sz="2400" dirty="0"/>
                        <a:t>18</a:t>
                      </a:r>
                    </a:p>
                  </a:txBody>
                  <a:tcPr>
                    <a:lnT w="38100" cap="flat" cmpd="sng" algn="ctr">
                      <a:solidFill>
                        <a:schemeClr val="tx1"/>
                      </a:solidFill>
                      <a:prstDash val="solid"/>
                      <a:round/>
                      <a:headEnd type="none" w="med" len="med"/>
                      <a:tailEnd type="none" w="med" len="med"/>
                    </a:lnT>
                    <a:solidFill>
                      <a:schemeClr val="accent1">
                        <a:lumMod val="20000"/>
                        <a:lumOff val="80000"/>
                      </a:schemeClr>
                    </a:solidFill>
                  </a:tcPr>
                </a:tc>
                <a:extLst>
                  <a:ext uri="{0D108BD9-81ED-4DB2-BD59-A6C34878D82A}">
                    <a16:rowId xmlns:a16="http://schemas.microsoft.com/office/drawing/2014/main" val="3961607993"/>
                  </a:ext>
                </a:extLst>
              </a:tr>
              <a:tr h="506540">
                <a:tc>
                  <a:txBody>
                    <a:bodyPr/>
                    <a:lstStyle/>
                    <a:p>
                      <a:pPr algn="ctr"/>
                      <a:r>
                        <a:rPr lang="es-ES_tradnl" sz="2400" dirty="0"/>
                        <a:t>23</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solidFill>
                      <a:srgbClr val="F1BDE5"/>
                    </a:solidFill>
                  </a:tcPr>
                </a:tc>
                <a:tc>
                  <a:txBody>
                    <a:bodyPr/>
                    <a:lstStyle/>
                    <a:p>
                      <a:pPr algn="ctr"/>
                      <a:r>
                        <a:rPr lang="es-ES_tradnl" sz="2400" dirty="0"/>
                        <a:t>14</a:t>
                      </a:r>
                    </a:p>
                  </a:txBody>
                  <a:tcPr>
                    <a:lnL w="38100" cap="flat" cmpd="sng" algn="ctr">
                      <a:noFill/>
                      <a:prstDash val="solid"/>
                      <a:round/>
                      <a:headEnd type="none" w="med" len="med"/>
                      <a:tailEnd type="none" w="med" len="med"/>
                    </a:lnL>
                  </a:tcPr>
                </a:tc>
                <a:tc>
                  <a:txBody>
                    <a:bodyPr/>
                    <a:lstStyle/>
                    <a:p>
                      <a:pPr algn="ctr"/>
                      <a:r>
                        <a:rPr lang="es-ES_tradnl" sz="2400" dirty="0"/>
                        <a:t>13</a:t>
                      </a:r>
                    </a:p>
                  </a:txBody>
                  <a:tcPr>
                    <a:solidFill>
                      <a:srgbClr val="F1BDE5"/>
                    </a:solidFill>
                  </a:tcPr>
                </a:tc>
                <a:extLst>
                  <a:ext uri="{0D108BD9-81ED-4DB2-BD59-A6C34878D82A}">
                    <a16:rowId xmlns:a16="http://schemas.microsoft.com/office/drawing/2014/main" val="4232693796"/>
                  </a:ext>
                </a:extLst>
              </a:tr>
            </a:tbl>
          </a:graphicData>
        </a:graphic>
      </p:graphicFrame>
      <p:sp>
        <p:nvSpPr>
          <p:cNvPr id="14" name="TextBox 13">
            <a:extLst>
              <a:ext uri="{FF2B5EF4-FFF2-40B4-BE49-F238E27FC236}">
                <a16:creationId xmlns:a16="http://schemas.microsoft.com/office/drawing/2014/main" id="{7910DCAC-F13D-1C39-B847-DE23134C9BC6}"/>
              </a:ext>
            </a:extLst>
          </p:cNvPr>
          <p:cNvSpPr txBox="1"/>
          <p:nvPr/>
        </p:nvSpPr>
        <p:spPr>
          <a:xfrm>
            <a:off x="5327115" y="6220281"/>
            <a:ext cx="2161617" cy="369332"/>
          </a:xfrm>
          <a:prstGeom prst="rect">
            <a:avLst/>
          </a:prstGeom>
          <a:noFill/>
        </p:spPr>
        <p:txBody>
          <a:bodyPr wrap="none" rtlCol="0">
            <a:spAutoFit/>
          </a:bodyPr>
          <a:lstStyle/>
          <a:p>
            <a:r>
              <a:rPr lang="en-US"/>
              <a:t>Maximize Total Votes</a:t>
            </a:r>
          </a:p>
        </p:txBody>
      </p:sp>
      <p:sp>
        <p:nvSpPr>
          <p:cNvPr id="16" name="TextBox 15">
            <a:extLst>
              <a:ext uri="{FF2B5EF4-FFF2-40B4-BE49-F238E27FC236}">
                <a16:creationId xmlns:a16="http://schemas.microsoft.com/office/drawing/2014/main" id="{D12DDA7B-F342-8FC3-2667-A03AD7CF6A9F}"/>
              </a:ext>
            </a:extLst>
          </p:cNvPr>
          <p:cNvSpPr txBox="1"/>
          <p:nvPr/>
        </p:nvSpPr>
        <p:spPr>
          <a:xfrm>
            <a:off x="8845650" y="976299"/>
            <a:ext cx="1356185" cy="646331"/>
          </a:xfrm>
          <a:prstGeom prst="rect">
            <a:avLst/>
          </a:prstGeom>
          <a:noFill/>
        </p:spPr>
        <p:txBody>
          <a:bodyPr wrap="square" rtlCol="0">
            <a:spAutoFit/>
          </a:bodyPr>
          <a:lstStyle/>
          <a:p>
            <a:r>
              <a:rPr lang="en-US" dirty="0"/>
              <a:t>Greedy Acceptance</a:t>
            </a:r>
          </a:p>
        </p:txBody>
      </p:sp>
      <p:sp>
        <p:nvSpPr>
          <p:cNvPr id="17" name="TextBox 16">
            <a:extLst>
              <a:ext uri="{FF2B5EF4-FFF2-40B4-BE49-F238E27FC236}">
                <a16:creationId xmlns:a16="http://schemas.microsoft.com/office/drawing/2014/main" id="{79673468-F2BA-A871-624E-12369ED41BD6}"/>
              </a:ext>
            </a:extLst>
          </p:cNvPr>
          <p:cNvSpPr txBox="1"/>
          <p:nvPr/>
        </p:nvSpPr>
        <p:spPr>
          <a:xfrm>
            <a:off x="113184" y="6179176"/>
            <a:ext cx="1235908" cy="646331"/>
          </a:xfrm>
          <a:prstGeom prst="rect">
            <a:avLst/>
          </a:prstGeom>
          <a:noFill/>
        </p:spPr>
        <p:txBody>
          <a:bodyPr wrap="square" rtlCol="0">
            <a:spAutoFit/>
          </a:bodyPr>
          <a:lstStyle/>
          <a:p>
            <a:r>
              <a:rPr lang="en-US" dirty="0"/>
              <a:t>Greedy Rejection</a:t>
            </a:r>
          </a:p>
        </p:txBody>
      </p:sp>
      <p:sp>
        <p:nvSpPr>
          <p:cNvPr id="18" name="TextBox 17">
            <a:extLst>
              <a:ext uri="{FF2B5EF4-FFF2-40B4-BE49-F238E27FC236}">
                <a16:creationId xmlns:a16="http://schemas.microsoft.com/office/drawing/2014/main" id="{CAA7C193-2D69-4E30-78A7-413BB60F7ECA}"/>
              </a:ext>
            </a:extLst>
          </p:cNvPr>
          <p:cNvSpPr txBox="1"/>
          <p:nvPr/>
        </p:nvSpPr>
        <p:spPr>
          <a:xfrm>
            <a:off x="9068533" y="6129544"/>
            <a:ext cx="2743201" cy="646331"/>
          </a:xfrm>
          <a:prstGeom prst="rect">
            <a:avLst/>
          </a:prstGeom>
          <a:noFill/>
        </p:spPr>
        <p:txBody>
          <a:bodyPr wrap="square" rtlCol="0">
            <a:spAutoFit/>
          </a:bodyPr>
          <a:lstStyle/>
          <a:p>
            <a:r>
              <a:rPr lang="en-US" dirty="0"/>
              <a:t>Bonus Points</a:t>
            </a:r>
          </a:p>
          <a:p>
            <a:r>
              <a:rPr lang="en-US" dirty="0"/>
              <a:t>(add 45 to all female totals)</a:t>
            </a:r>
          </a:p>
        </p:txBody>
      </p:sp>
      <p:sp>
        <p:nvSpPr>
          <p:cNvPr id="20" name="TextBox 19">
            <a:extLst>
              <a:ext uri="{FF2B5EF4-FFF2-40B4-BE49-F238E27FC236}">
                <a16:creationId xmlns:a16="http://schemas.microsoft.com/office/drawing/2014/main" id="{9BEC3432-5C32-3E35-B904-2887A4C59EF4}"/>
              </a:ext>
            </a:extLst>
          </p:cNvPr>
          <p:cNvSpPr txBox="1"/>
          <p:nvPr/>
        </p:nvSpPr>
        <p:spPr>
          <a:xfrm>
            <a:off x="51000" y="1321356"/>
            <a:ext cx="2743201" cy="369332"/>
          </a:xfrm>
          <a:prstGeom prst="rect">
            <a:avLst/>
          </a:prstGeom>
          <a:noFill/>
        </p:spPr>
        <p:txBody>
          <a:bodyPr wrap="square" rtlCol="0">
            <a:spAutoFit/>
          </a:bodyPr>
          <a:lstStyle/>
          <a:p>
            <a:r>
              <a:rPr lang="en-US"/>
              <a:t>Infeasible</a:t>
            </a:r>
          </a:p>
        </p:txBody>
      </p:sp>
    </p:spTree>
    <p:extLst>
      <p:ext uri="{BB962C8B-B14F-4D97-AF65-F5344CB8AC3E}">
        <p14:creationId xmlns:p14="http://schemas.microsoft.com/office/powerpoint/2010/main" val="5700760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12D2B-C64B-3849-9442-D450686DF2E6}"/>
              </a:ext>
            </a:extLst>
          </p:cNvPr>
          <p:cNvSpPr>
            <a:spLocks noGrp="1"/>
          </p:cNvSpPr>
          <p:nvPr>
            <p:ph type="title"/>
          </p:nvPr>
        </p:nvSpPr>
        <p:spPr>
          <a:xfrm>
            <a:off x="838200" y="47783"/>
            <a:ext cx="10515600" cy="1325563"/>
          </a:xfrm>
        </p:spPr>
        <p:txBody>
          <a:bodyPr/>
          <a:lstStyle/>
          <a:p>
            <a:r>
              <a:rPr lang="en-US" dirty="0"/>
              <a:t>Different Algorithms</a:t>
            </a:r>
          </a:p>
        </p:txBody>
      </p:sp>
      <p:sp>
        <p:nvSpPr>
          <p:cNvPr id="3" name="Content Placeholder 2">
            <a:extLst>
              <a:ext uri="{FF2B5EF4-FFF2-40B4-BE49-F238E27FC236}">
                <a16:creationId xmlns:a16="http://schemas.microsoft.com/office/drawing/2014/main" id="{BF904BE9-B69B-1D40-927D-6DB1FC4D2259}"/>
              </a:ext>
            </a:extLst>
          </p:cNvPr>
          <p:cNvSpPr>
            <a:spLocks noGrp="1"/>
          </p:cNvSpPr>
          <p:nvPr>
            <p:ph idx="1"/>
          </p:nvPr>
        </p:nvSpPr>
        <p:spPr>
          <a:xfrm>
            <a:off x="838200" y="1825625"/>
            <a:ext cx="3802380" cy="4351338"/>
          </a:xfrm>
        </p:spPr>
        <p:txBody>
          <a:bodyPr/>
          <a:lstStyle/>
          <a:p>
            <a:r>
              <a:rPr lang="en-US" dirty="0"/>
              <a:t>Replace elected majority gender with fewest votes</a:t>
            </a:r>
          </a:p>
          <a:p>
            <a:r>
              <a:rPr lang="en-US" dirty="0"/>
              <a:t>Replace elected majority gender with minority gender who loses fewest votes. </a:t>
            </a:r>
          </a:p>
          <a:p>
            <a:r>
              <a:rPr lang="en-US" dirty="0"/>
              <a:t> Add most popular losing minority gender.</a:t>
            </a:r>
          </a:p>
        </p:txBody>
      </p:sp>
      <p:sp>
        <p:nvSpPr>
          <p:cNvPr id="4" name="Slide Number Placeholder 3">
            <a:extLst>
              <a:ext uri="{FF2B5EF4-FFF2-40B4-BE49-F238E27FC236}">
                <a16:creationId xmlns:a16="http://schemas.microsoft.com/office/drawing/2014/main" id="{3E539958-5598-0144-A3B8-B7CE273692FC}"/>
              </a:ext>
            </a:extLst>
          </p:cNvPr>
          <p:cNvSpPr>
            <a:spLocks noGrp="1"/>
          </p:cNvSpPr>
          <p:nvPr>
            <p:ph type="sldNum" sz="quarter" idx="12"/>
          </p:nvPr>
        </p:nvSpPr>
        <p:spPr/>
        <p:txBody>
          <a:bodyPr/>
          <a:lstStyle/>
          <a:p>
            <a:fld id="{9E969584-4773-A84E-8391-EEC4BE76D611}" type="slidenum">
              <a:rPr lang="en-US" smtClean="0"/>
              <a:t>40</a:t>
            </a:fld>
            <a:endParaRPr lang="en-US"/>
          </a:p>
        </p:txBody>
      </p:sp>
      <p:sp>
        <p:nvSpPr>
          <p:cNvPr id="5" name="Content Placeholder 2">
            <a:extLst>
              <a:ext uri="{FF2B5EF4-FFF2-40B4-BE49-F238E27FC236}">
                <a16:creationId xmlns:a16="http://schemas.microsoft.com/office/drawing/2014/main" id="{084BDF0C-604D-EABE-A0EE-A8F4FFB82FA8}"/>
              </a:ext>
            </a:extLst>
          </p:cNvPr>
          <p:cNvSpPr txBox="1">
            <a:spLocks/>
          </p:cNvSpPr>
          <p:nvPr/>
        </p:nvSpPr>
        <p:spPr>
          <a:xfrm>
            <a:off x="4739640" y="1822450"/>
            <a:ext cx="435864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Respect Priorities</a:t>
            </a:r>
          </a:p>
          <a:p>
            <a:r>
              <a:rPr lang="en-US" dirty="0"/>
              <a:t>Maximize Total Votes of Elected Candidates</a:t>
            </a:r>
          </a:p>
          <a:p>
            <a:r>
              <a:rPr lang="en-US" dirty="0"/>
              <a:t>Maximize Minimum Votes of any Elected Candidate</a:t>
            </a:r>
          </a:p>
        </p:txBody>
      </p:sp>
      <p:sp>
        <p:nvSpPr>
          <p:cNvPr id="7" name="TextBox 6">
            <a:extLst>
              <a:ext uri="{FF2B5EF4-FFF2-40B4-BE49-F238E27FC236}">
                <a16:creationId xmlns:a16="http://schemas.microsoft.com/office/drawing/2014/main" id="{E25E9AE9-BD89-4872-CF5E-76A61AC0E7BE}"/>
              </a:ext>
            </a:extLst>
          </p:cNvPr>
          <p:cNvSpPr txBox="1"/>
          <p:nvPr/>
        </p:nvSpPr>
        <p:spPr>
          <a:xfrm>
            <a:off x="937260" y="1302405"/>
            <a:ext cx="3189078" cy="523220"/>
          </a:xfrm>
          <a:prstGeom prst="rect">
            <a:avLst/>
          </a:prstGeom>
          <a:noFill/>
        </p:spPr>
        <p:txBody>
          <a:bodyPr wrap="none" rtlCol="0">
            <a:spAutoFit/>
          </a:bodyPr>
          <a:lstStyle/>
          <a:p>
            <a:r>
              <a:rPr lang="es-ES_tradnl" sz="2800" b="1" dirty="0"/>
              <a:t>Default + </a:t>
            </a:r>
            <a:r>
              <a:rPr lang="es-ES_tradnl" sz="2800" b="1" dirty="0" err="1"/>
              <a:t>Correction</a:t>
            </a:r>
            <a:endParaRPr lang="es-ES_tradnl" sz="2800" b="1" dirty="0"/>
          </a:p>
        </p:txBody>
      </p:sp>
      <p:sp>
        <p:nvSpPr>
          <p:cNvPr id="8" name="TextBox 7">
            <a:extLst>
              <a:ext uri="{FF2B5EF4-FFF2-40B4-BE49-F238E27FC236}">
                <a16:creationId xmlns:a16="http://schemas.microsoft.com/office/drawing/2014/main" id="{7462AB72-B481-65BD-E9F9-8D85A2F053D6}"/>
              </a:ext>
            </a:extLst>
          </p:cNvPr>
          <p:cNvSpPr txBox="1"/>
          <p:nvPr/>
        </p:nvSpPr>
        <p:spPr>
          <a:xfrm>
            <a:off x="4686375" y="1299230"/>
            <a:ext cx="3036601" cy="523220"/>
          </a:xfrm>
          <a:prstGeom prst="rect">
            <a:avLst/>
          </a:prstGeom>
          <a:noFill/>
        </p:spPr>
        <p:txBody>
          <a:bodyPr wrap="none" rtlCol="0">
            <a:spAutoFit/>
          </a:bodyPr>
          <a:lstStyle/>
          <a:p>
            <a:r>
              <a:rPr lang="es-ES_tradnl" sz="2800" b="1" dirty="0" err="1"/>
              <a:t>Objective-Oriented</a:t>
            </a:r>
            <a:endParaRPr lang="es-ES_tradnl" sz="2800" b="1" dirty="0"/>
          </a:p>
        </p:txBody>
      </p:sp>
      <p:sp>
        <p:nvSpPr>
          <p:cNvPr id="9" name="TextBox 8">
            <a:extLst>
              <a:ext uri="{FF2B5EF4-FFF2-40B4-BE49-F238E27FC236}">
                <a16:creationId xmlns:a16="http://schemas.microsoft.com/office/drawing/2014/main" id="{1E63EEA1-820A-70E3-B174-C64314FB33E9}"/>
              </a:ext>
            </a:extLst>
          </p:cNvPr>
          <p:cNvSpPr txBox="1"/>
          <p:nvPr/>
        </p:nvSpPr>
        <p:spPr>
          <a:xfrm>
            <a:off x="8887673" y="1302405"/>
            <a:ext cx="2913170" cy="523220"/>
          </a:xfrm>
          <a:prstGeom prst="rect">
            <a:avLst/>
          </a:prstGeom>
          <a:noFill/>
        </p:spPr>
        <p:txBody>
          <a:bodyPr wrap="none" rtlCol="0">
            <a:spAutoFit/>
          </a:bodyPr>
          <a:lstStyle/>
          <a:p>
            <a:r>
              <a:rPr lang="es-ES_tradnl" sz="2800" b="1" dirty="0" err="1"/>
              <a:t>Greedy</a:t>
            </a:r>
            <a:r>
              <a:rPr lang="es-ES_tradnl" sz="2800" b="1" dirty="0"/>
              <a:t> (</a:t>
            </a:r>
            <a:r>
              <a:rPr lang="es-ES_tradnl" sz="2800" b="1" dirty="0" err="1"/>
              <a:t>One</a:t>
            </a:r>
            <a:r>
              <a:rPr lang="es-ES_tradnl" sz="2800" b="1" dirty="0"/>
              <a:t> Pass)</a:t>
            </a:r>
          </a:p>
        </p:txBody>
      </p:sp>
      <p:sp>
        <p:nvSpPr>
          <p:cNvPr id="10" name="Content Placeholder 2">
            <a:extLst>
              <a:ext uri="{FF2B5EF4-FFF2-40B4-BE49-F238E27FC236}">
                <a16:creationId xmlns:a16="http://schemas.microsoft.com/office/drawing/2014/main" id="{0FBE2E1E-BB5C-B1B0-1A71-F8BEDBF1DF51}"/>
              </a:ext>
            </a:extLst>
          </p:cNvPr>
          <p:cNvSpPr txBox="1">
            <a:spLocks/>
          </p:cNvSpPr>
          <p:nvPr/>
        </p:nvSpPr>
        <p:spPr>
          <a:xfrm>
            <a:off x="8844877" y="1822450"/>
            <a:ext cx="3347123"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Reject so long as we remain feasible.</a:t>
            </a:r>
          </a:p>
          <a:p>
            <a:r>
              <a:rPr lang="en-US" dirty="0"/>
              <a:t>Accept so long as we remain feasible</a:t>
            </a:r>
          </a:p>
        </p:txBody>
      </p:sp>
      <p:sp>
        <p:nvSpPr>
          <p:cNvPr id="11" name="TextBox 10">
            <a:extLst>
              <a:ext uri="{FF2B5EF4-FFF2-40B4-BE49-F238E27FC236}">
                <a16:creationId xmlns:a16="http://schemas.microsoft.com/office/drawing/2014/main" id="{FFA972B3-8461-88B8-0BA5-4F972107E302}"/>
              </a:ext>
            </a:extLst>
          </p:cNvPr>
          <p:cNvSpPr txBox="1"/>
          <p:nvPr/>
        </p:nvSpPr>
        <p:spPr>
          <a:xfrm>
            <a:off x="3441463" y="6170613"/>
            <a:ext cx="8750537" cy="523220"/>
          </a:xfrm>
          <a:prstGeom prst="rect">
            <a:avLst/>
          </a:prstGeom>
          <a:noFill/>
        </p:spPr>
        <p:txBody>
          <a:bodyPr wrap="none" rtlCol="0">
            <a:spAutoFit/>
          </a:bodyPr>
          <a:lstStyle/>
          <a:p>
            <a:r>
              <a:rPr lang="es-ES_tradnl" sz="2800" dirty="0" err="1"/>
              <a:t>Same</a:t>
            </a:r>
            <a:r>
              <a:rPr lang="es-ES_tradnl" sz="2800" dirty="0"/>
              <a:t> </a:t>
            </a:r>
            <a:r>
              <a:rPr lang="es-ES_tradnl" sz="2800" dirty="0" err="1"/>
              <a:t>constraints</a:t>
            </a:r>
            <a:r>
              <a:rPr lang="es-ES_tradnl" sz="2800" dirty="0"/>
              <a:t>, </a:t>
            </a:r>
            <a:r>
              <a:rPr lang="es-ES_tradnl" sz="2800" dirty="0" err="1"/>
              <a:t>same</a:t>
            </a:r>
            <a:r>
              <a:rPr lang="es-ES_tradnl" sz="2800" dirty="0"/>
              <a:t> </a:t>
            </a:r>
            <a:r>
              <a:rPr lang="es-ES_tradnl" sz="2800" dirty="0" err="1"/>
              <a:t>priorities</a:t>
            </a:r>
            <a:r>
              <a:rPr lang="es-ES_tradnl" sz="2800" dirty="0"/>
              <a:t>, </a:t>
            </a:r>
            <a:r>
              <a:rPr lang="es-ES_tradnl" sz="2800" dirty="0" err="1"/>
              <a:t>but</a:t>
            </a:r>
            <a:r>
              <a:rPr lang="es-ES_tradnl" sz="2800" dirty="0"/>
              <a:t> </a:t>
            </a:r>
            <a:r>
              <a:rPr lang="es-ES_tradnl" sz="2800" dirty="0" err="1"/>
              <a:t>different</a:t>
            </a:r>
            <a:r>
              <a:rPr lang="es-ES_tradnl" sz="2800" dirty="0"/>
              <a:t> </a:t>
            </a:r>
            <a:r>
              <a:rPr lang="es-ES_tradnl" sz="2800" dirty="0" err="1"/>
              <a:t>algorithms</a:t>
            </a:r>
            <a:r>
              <a:rPr lang="es-ES_tradnl" sz="2800" dirty="0"/>
              <a:t>.</a:t>
            </a:r>
          </a:p>
        </p:txBody>
      </p:sp>
    </p:spTree>
    <p:extLst>
      <p:ext uri="{BB962C8B-B14F-4D97-AF65-F5344CB8AC3E}">
        <p14:creationId xmlns:p14="http://schemas.microsoft.com/office/powerpoint/2010/main" val="34618460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79FAC-DADD-995D-2F87-FDD0B984ACEA}"/>
              </a:ext>
            </a:extLst>
          </p:cNvPr>
          <p:cNvSpPr>
            <a:spLocks noGrp="1"/>
          </p:cNvSpPr>
          <p:nvPr>
            <p:ph type="title"/>
          </p:nvPr>
        </p:nvSpPr>
        <p:spPr>
          <a:xfrm>
            <a:off x="838200" y="365125"/>
            <a:ext cx="11016916" cy="1325563"/>
          </a:xfrm>
        </p:spPr>
        <p:txBody>
          <a:bodyPr>
            <a:normAutofit fontScale="90000"/>
          </a:bodyPr>
          <a:lstStyle/>
          <a:p>
            <a:r>
              <a:rPr lang="en-US" dirty="0"/>
              <a:t>Proportional Reasoning:</a:t>
            </a:r>
            <a:br>
              <a:rPr lang="en-US" dirty="0"/>
            </a:br>
            <a:r>
              <a:rPr lang="en-US" dirty="0"/>
              <a:t>“This feels like a task I could give to my 6</a:t>
            </a:r>
            <a:r>
              <a:rPr lang="en-US" baseline="30000" dirty="0"/>
              <a:t>th</a:t>
            </a:r>
            <a:r>
              <a:rPr lang="en-US" dirty="0"/>
              <a:t> graders”</a:t>
            </a:r>
          </a:p>
        </p:txBody>
      </p:sp>
      <p:sp>
        <p:nvSpPr>
          <p:cNvPr id="3" name="Content Placeholder 2">
            <a:extLst>
              <a:ext uri="{FF2B5EF4-FFF2-40B4-BE49-F238E27FC236}">
                <a16:creationId xmlns:a16="http://schemas.microsoft.com/office/drawing/2014/main" id="{15229055-E2EA-C090-AB43-0057EBEA6775}"/>
              </a:ext>
            </a:extLst>
          </p:cNvPr>
          <p:cNvSpPr>
            <a:spLocks noGrp="1"/>
          </p:cNvSpPr>
          <p:nvPr>
            <p:ph idx="1"/>
          </p:nvPr>
        </p:nvSpPr>
        <p:spPr>
          <a:xfrm>
            <a:off x="5058557" y="4420066"/>
            <a:ext cx="5831541" cy="1457879"/>
          </a:xfrm>
        </p:spPr>
        <p:txBody>
          <a:bodyPr/>
          <a:lstStyle/>
          <a:p>
            <a:pPr marL="0" indent="0">
              <a:buNone/>
            </a:pPr>
            <a:r>
              <a:rPr lang="en-US" dirty="0"/>
              <a:t>‘A’ received 43% of the vote, so it should receive 43% of the seats!</a:t>
            </a:r>
          </a:p>
          <a:p>
            <a:pPr marL="0" indent="0">
              <a:buNone/>
            </a:pPr>
            <a:r>
              <a:rPr lang="en-US" b="1" dirty="0"/>
              <a:t>Problem:</a:t>
            </a:r>
            <a:r>
              <a:rPr lang="en-US" dirty="0"/>
              <a:t> how to round?</a:t>
            </a:r>
          </a:p>
        </p:txBody>
      </p:sp>
      <p:sp>
        <p:nvSpPr>
          <p:cNvPr id="4" name="Slide Number Placeholder 3">
            <a:extLst>
              <a:ext uri="{FF2B5EF4-FFF2-40B4-BE49-F238E27FC236}">
                <a16:creationId xmlns:a16="http://schemas.microsoft.com/office/drawing/2014/main" id="{D24C9263-F776-3154-A281-8B2B4E4901F8}"/>
              </a:ext>
            </a:extLst>
          </p:cNvPr>
          <p:cNvSpPr>
            <a:spLocks noGrp="1"/>
          </p:cNvSpPr>
          <p:nvPr>
            <p:ph type="sldNum" sz="quarter" idx="12"/>
          </p:nvPr>
        </p:nvSpPr>
        <p:spPr/>
        <p:txBody>
          <a:bodyPr/>
          <a:lstStyle/>
          <a:p>
            <a:fld id="{9E969584-4773-A84E-8391-EEC4BE76D611}" type="slidenum">
              <a:rPr lang="en-US" smtClean="0"/>
              <a:t>41</a:t>
            </a:fld>
            <a:endParaRPr lang="en-US"/>
          </a:p>
        </p:txBody>
      </p:sp>
      <p:graphicFrame>
        <p:nvGraphicFramePr>
          <p:cNvPr id="5" name="Table 5">
            <a:extLst>
              <a:ext uri="{FF2B5EF4-FFF2-40B4-BE49-F238E27FC236}">
                <a16:creationId xmlns:a16="http://schemas.microsoft.com/office/drawing/2014/main" id="{53DA72D1-1497-86C2-1F8F-044798D2B186}"/>
              </a:ext>
            </a:extLst>
          </p:cNvPr>
          <p:cNvGraphicFramePr>
            <a:graphicFrameLocks/>
          </p:cNvGraphicFramePr>
          <p:nvPr>
            <p:extLst>
              <p:ext uri="{D42A27DB-BD31-4B8C-83A1-F6EECF244321}">
                <p14:modId xmlns:p14="http://schemas.microsoft.com/office/powerpoint/2010/main" val="3902908073"/>
              </p:ext>
            </p:extLst>
          </p:nvPr>
        </p:nvGraphicFramePr>
        <p:xfrm>
          <a:off x="681318" y="1825625"/>
          <a:ext cx="3536356" cy="4052320"/>
        </p:xfrm>
        <a:graphic>
          <a:graphicData uri="http://schemas.openxmlformats.org/drawingml/2006/table">
            <a:tbl>
              <a:tblPr firstRow="1" bandRow="1">
                <a:tableStyleId>{5C22544A-7EE6-4342-B048-85BDC9FD1C3A}</a:tableStyleId>
              </a:tblPr>
              <a:tblGrid>
                <a:gridCol w="884089">
                  <a:extLst>
                    <a:ext uri="{9D8B030D-6E8A-4147-A177-3AD203B41FA5}">
                      <a16:colId xmlns:a16="http://schemas.microsoft.com/office/drawing/2014/main" val="989955301"/>
                    </a:ext>
                  </a:extLst>
                </a:gridCol>
                <a:gridCol w="884089">
                  <a:extLst>
                    <a:ext uri="{9D8B030D-6E8A-4147-A177-3AD203B41FA5}">
                      <a16:colId xmlns:a16="http://schemas.microsoft.com/office/drawing/2014/main" val="374909018"/>
                    </a:ext>
                  </a:extLst>
                </a:gridCol>
                <a:gridCol w="884089">
                  <a:extLst>
                    <a:ext uri="{9D8B030D-6E8A-4147-A177-3AD203B41FA5}">
                      <a16:colId xmlns:a16="http://schemas.microsoft.com/office/drawing/2014/main" val="573622933"/>
                    </a:ext>
                  </a:extLst>
                </a:gridCol>
                <a:gridCol w="884089">
                  <a:extLst>
                    <a:ext uri="{9D8B030D-6E8A-4147-A177-3AD203B41FA5}">
                      <a16:colId xmlns:a16="http://schemas.microsoft.com/office/drawing/2014/main" val="1877056884"/>
                    </a:ext>
                  </a:extLst>
                </a:gridCol>
              </a:tblGrid>
              <a:tr h="506540">
                <a:tc>
                  <a:txBody>
                    <a:bodyPr/>
                    <a:lstStyle/>
                    <a:p>
                      <a:pPr algn="ctr"/>
                      <a:endParaRPr lang="es-ES_tradnl" sz="2400" dirty="0"/>
                    </a:p>
                  </a:txBody>
                  <a:tcPr>
                    <a:lnB w="38100" cap="flat" cmpd="sng" algn="ctr">
                      <a:noFill/>
                      <a:prstDash val="solid"/>
                      <a:round/>
                      <a:headEnd type="none" w="med" len="med"/>
                      <a:tailEnd type="none" w="med" len="med"/>
                    </a:lnB>
                    <a:noFill/>
                  </a:tcPr>
                </a:tc>
                <a:tc>
                  <a:txBody>
                    <a:bodyPr/>
                    <a:lstStyle/>
                    <a:p>
                      <a:pPr algn="ctr"/>
                      <a:r>
                        <a:rPr lang="es-ES_tradnl" sz="2400" dirty="0"/>
                        <a:t>A</a:t>
                      </a:r>
                    </a:p>
                  </a:txBody>
                  <a:tcPr>
                    <a:lnB w="38100" cap="flat" cmpd="sng" algn="ctr">
                      <a:noFill/>
                      <a:prstDash val="solid"/>
                      <a:round/>
                      <a:headEnd type="none" w="med" len="med"/>
                      <a:tailEnd type="none" w="med" len="med"/>
                    </a:lnB>
                  </a:tcPr>
                </a:tc>
                <a:tc>
                  <a:txBody>
                    <a:bodyPr/>
                    <a:lstStyle/>
                    <a:p>
                      <a:pPr algn="ctr"/>
                      <a:r>
                        <a:rPr lang="es-ES_tradnl" sz="2400" dirty="0"/>
                        <a:t>B</a:t>
                      </a:r>
                    </a:p>
                  </a:txBody>
                  <a:tcPr>
                    <a:lnB w="38100" cap="flat" cmpd="sng" algn="ctr">
                      <a:noFill/>
                      <a:prstDash val="solid"/>
                      <a:round/>
                      <a:headEnd type="none" w="med" len="med"/>
                      <a:tailEnd type="none" w="med" len="med"/>
                    </a:lnB>
                  </a:tcPr>
                </a:tc>
                <a:tc>
                  <a:txBody>
                    <a:bodyPr/>
                    <a:lstStyle/>
                    <a:p>
                      <a:pPr algn="ctr"/>
                      <a:r>
                        <a:rPr lang="es-ES_tradnl" sz="2400" dirty="0"/>
                        <a:t>C</a:t>
                      </a:r>
                    </a:p>
                  </a:txBody>
                  <a:tcPr>
                    <a:lnB w="38100" cap="flat" cmpd="sng" algn="ctr">
                      <a:noFill/>
                      <a:prstDash val="solid"/>
                      <a:round/>
                      <a:headEnd type="none" w="med" len="med"/>
                      <a:tailEnd type="none" w="med" len="med"/>
                    </a:lnB>
                  </a:tcPr>
                </a:tc>
                <a:extLst>
                  <a:ext uri="{0D108BD9-81ED-4DB2-BD59-A6C34878D82A}">
                    <a16:rowId xmlns:a16="http://schemas.microsoft.com/office/drawing/2014/main" val="1056089783"/>
                  </a:ext>
                </a:extLst>
              </a:tr>
              <a:tr h="506540">
                <a:tc>
                  <a:txBody>
                    <a:bodyPr/>
                    <a:lstStyle/>
                    <a:p>
                      <a:pPr algn="ctr"/>
                      <a:endParaRPr lang="es-ES_tradnl" sz="2400" dirty="0"/>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ES_tradnl" sz="2400" dirty="0"/>
                        <a:t>130</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F1BDE5"/>
                    </a:solidFill>
                  </a:tcPr>
                </a:tc>
                <a:tc>
                  <a:txBody>
                    <a:bodyPr/>
                    <a:lstStyle/>
                    <a:p>
                      <a:pPr algn="ctr"/>
                      <a:r>
                        <a:rPr lang="es-ES_tradnl" sz="2400" dirty="0"/>
                        <a:t>140</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ES_tradnl" sz="2400" dirty="0"/>
                        <a:t>124</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94042678"/>
                  </a:ext>
                </a:extLst>
              </a:tr>
              <a:tr h="506540">
                <a:tc>
                  <a:txBody>
                    <a:bodyPr/>
                    <a:lstStyle/>
                    <a:p>
                      <a:pPr algn="ctr"/>
                      <a:endParaRPr lang="es-ES_tradnl" sz="2400" dirty="0"/>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ES_tradnl" sz="2400" dirty="0"/>
                        <a:t>118</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es-ES_tradnl" sz="2400" dirty="0"/>
                        <a:t>85</a:t>
                      </a:r>
                    </a:p>
                  </a:txBody>
                  <a:tcPr>
                    <a:lnL w="38100" cap="flat" cmpd="sng" algn="ctr">
                      <a:noFill/>
                      <a:prstDash val="solid"/>
                      <a:round/>
                      <a:headEnd type="none" w="med" len="med"/>
                      <a:tailEnd type="none" w="med" len="med"/>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1BDE5"/>
                    </a:solidFill>
                  </a:tcPr>
                </a:tc>
                <a:tc>
                  <a:txBody>
                    <a:bodyPr/>
                    <a:lstStyle/>
                    <a:p>
                      <a:pPr algn="ctr"/>
                      <a:r>
                        <a:rPr lang="es-ES_tradnl" sz="2400" dirty="0"/>
                        <a:t>80</a:t>
                      </a:r>
                    </a:p>
                  </a:txBody>
                  <a:tcPr>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1BDE5"/>
                    </a:solidFill>
                  </a:tcPr>
                </a:tc>
                <a:extLst>
                  <a:ext uri="{0D108BD9-81ED-4DB2-BD59-A6C34878D82A}">
                    <a16:rowId xmlns:a16="http://schemas.microsoft.com/office/drawing/2014/main" val="386354538"/>
                  </a:ext>
                </a:extLst>
              </a:tr>
              <a:tr h="506540">
                <a:tc>
                  <a:txBody>
                    <a:bodyPr/>
                    <a:lstStyle/>
                    <a:p>
                      <a:pPr algn="ctr"/>
                      <a:endParaRPr lang="es-ES_tradnl" sz="2400" dirty="0"/>
                    </a:p>
                  </a:txBody>
                  <a:tcPr>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s-ES_tradnl" sz="2400" dirty="0"/>
                        <a:t>111</a:t>
                      </a:r>
                    </a:p>
                  </a:txBody>
                  <a:tcPr>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es-ES_tradnl" sz="2400" dirty="0"/>
                        <a:t>33</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1BDE5"/>
                    </a:solidFill>
                  </a:tcPr>
                </a:tc>
                <a:tc>
                  <a:txBody>
                    <a:bodyPr/>
                    <a:lstStyle/>
                    <a:p>
                      <a:pPr algn="ctr"/>
                      <a:r>
                        <a:rPr lang="es-ES_tradnl" sz="2400" dirty="0"/>
                        <a:t>18</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961607993"/>
                  </a:ext>
                </a:extLst>
              </a:tr>
              <a:tr h="506540">
                <a:tc>
                  <a:txBody>
                    <a:bodyPr/>
                    <a:lstStyle/>
                    <a:p>
                      <a:pPr algn="ctr"/>
                      <a:endParaRPr lang="es-ES_tradnl" sz="2400" dirty="0"/>
                    </a:p>
                  </a:txBody>
                  <a:tcPr>
                    <a:lnT w="12700" cmpd="sng">
                      <a:noFill/>
                    </a:lnT>
                    <a:lnB w="12700" cmpd="sng">
                      <a:noFill/>
                    </a:lnB>
                    <a:noFill/>
                  </a:tcPr>
                </a:tc>
                <a:tc>
                  <a:txBody>
                    <a:bodyPr/>
                    <a:lstStyle/>
                    <a:p>
                      <a:pPr algn="ctr"/>
                      <a:r>
                        <a:rPr lang="es-ES_tradnl" sz="2400" dirty="0"/>
                        <a:t>23</a:t>
                      </a:r>
                    </a:p>
                  </a:txBody>
                  <a:tcPr>
                    <a:lnT w="12700" cmpd="sng">
                      <a:noFill/>
                    </a:lnT>
                    <a:lnB w="12700" cmpd="sng">
                      <a:noFill/>
                    </a:lnB>
                    <a:solidFill>
                      <a:srgbClr val="F1BDE5"/>
                    </a:solidFill>
                  </a:tcPr>
                </a:tc>
                <a:tc>
                  <a:txBody>
                    <a:bodyPr/>
                    <a:lstStyle/>
                    <a:p>
                      <a:pPr algn="ctr"/>
                      <a:r>
                        <a:rPr lang="es-ES_tradnl" sz="2400" dirty="0"/>
                        <a:t>14</a:t>
                      </a:r>
                    </a:p>
                  </a:txBody>
                  <a:tcPr>
                    <a:lnT w="12700" cmpd="sng">
                      <a:noFill/>
                    </a:lnT>
                    <a:lnB w="12700" cmpd="sng">
                      <a:noFill/>
                    </a:lnB>
                  </a:tcPr>
                </a:tc>
                <a:tc>
                  <a:txBody>
                    <a:bodyPr/>
                    <a:lstStyle/>
                    <a:p>
                      <a:pPr algn="ctr"/>
                      <a:r>
                        <a:rPr lang="es-ES_tradnl" sz="2400" dirty="0"/>
                        <a:t>14</a:t>
                      </a:r>
                    </a:p>
                  </a:txBody>
                  <a:tcPr>
                    <a:lnT w="12700" cmpd="sng">
                      <a:noFill/>
                    </a:lnT>
                    <a:lnB w="12700" cmpd="sng">
                      <a:noFill/>
                    </a:lnB>
                    <a:solidFill>
                      <a:srgbClr val="F1BDE5"/>
                    </a:solidFill>
                  </a:tcPr>
                </a:tc>
                <a:extLst>
                  <a:ext uri="{0D108BD9-81ED-4DB2-BD59-A6C34878D82A}">
                    <a16:rowId xmlns:a16="http://schemas.microsoft.com/office/drawing/2014/main" val="4232693796"/>
                  </a:ext>
                </a:extLst>
              </a:tr>
              <a:tr h="506540">
                <a:tc>
                  <a:txBody>
                    <a:bodyPr/>
                    <a:lstStyle/>
                    <a:p>
                      <a:pPr algn="ctr"/>
                      <a:r>
                        <a:rPr lang="es-ES_tradnl" sz="2400" b="1" dirty="0"/>
                        <a:t>Total</a:t>
                      </a:r>
                    </a:p>
                  </a:txBody>
                  <a:tcPr>
                    <a:lnT w="12700" cmpd="sng">
                      <a:noFill/>
                    </a:lnT>
                    <a:lnB w="12700" cmpd="sng">
                      <a:noFill/>
                    </a:lnB>
                    <a:noFill/>
                  </a:tcPr>
                </a:tc>
                <a:tc>
                  <a:txBody>
                    <a:bodyPr/>
                    <a:lstStyle/>
                    <a:p>
                      <a:pPr algn="ctr"/>
                      <a:r>
                        <a:rPr lang="es-ES_tradnl" sz="2400" b="1" dirty="0"/>
                        <a:t>382</a:t>
                      </a:r>
                    </a:p>
                  </a:txBody>
                  <a:tcPr>
                    <a:lnT w="12700" cmpd="sng">
                      <a:noFill/>
                    </a:lnT>
                    <a:lnB w="12700" cmpd="sng">
                      <a:noFill/>
                    </a:lnB>
                    <a:solidFill>
                      <a:srgbClr val="F1BDE5"/>
                    </a:solidFill>
                  </a:tcPr>
                </a:tc>
                <a:tc>
                  <a:txBody>
                    <a:bodyPr/>
                    <a:lstStyle/>
                    <a:p>
                      <a:pPr algn="ctr"/>
                      <a:r>
                        <a:rPr lang="es-ES_tradnl" sz="2400" b="1" dirty="0"/>
                        <a:t>272</a:t>
                      </a:r>
                    </a:p>
                  </a:txBody>
                  <a:tcPr>
                    <a:lnT w="12700" cmpd="sng">
                      <a:noFill/>
                    </a:lnT>
                    <a:lnB w="12700" cmpd="sng">
                      <a:noFill/>
                    </a:lnB>
                  </a:tcPr>
                </a:tc>
                <a:tc>
                  <a:txBody>
                    <a:bodyPr/>
                    <a:lstStyle/>
                    <a:p>
                      <a:pPr algn="ctr"/>
                      <a:r>
                        <a:rPr lang="es-ES_tradnl" sz="2400" b="1" dirty="0"/>
                        <a:t>236</a:t>
                      </a:r>
                    </a:p>
                  </a:txBody>
                  <a:tcPr>
                    <a:lnT w="12700" cmpd="sng">
                      <a:noFill/>
                    </a:lnT>
                    <a:lnB w="12700" cmpd="sng">
                      <a:noFill/>
                    </a:lnB>
                    <a:solidFill>
                      <a:srgbClr val="F1BDE5"/>
                    </a:solidFill>
                  </a:tcPr>
                </a:tc>
                <a:extLst>
                  <a:ext uri="{0D108BD9-81ED-4DB2-BD59-A6C34878D82A}">
                    <a16:rowId xmlns:a16="http://schemas.microsoft.com/office/drawing/2014/main" val="2611833242"/>
                  </a:ext>
                </a:extLst>
              </a:tr>
              <a:tr h="506540">
                <a:tc>
                  <a:txBody>
                    <a:bodyPr/>
                    <a:lstStyle/>
                    <a:p>
                      <a:pPr algn="ctr"/>
                      <a:r>
                        <a:rPr lang="es-ES_tradnl" sz="2400" b="1" dirty="0"/>
                        <a:t>%</a:t>
                      </a:r>
                    </a:p>
                  </a:txBody>
                  <a:tcPr>
                    <a:lnT w="12700" cmpd="sng">
                      <a:noFill/>
                    </a:lnT>
                    <a:lnB w="12700" cmpd="sng">
                      <a:noFill/>
                    </a:lnB>
                    <a:noFill/>
                  </a:tcPr>
                </a:tc>
                <a:tc>
                  <a:txBody>
                    <a:bodyPr/>
                    <a:lstStyle/>
                    <a:p>
                      <a:pPr algn="ctr"/>
                      <a:r>
                        <a:rPr lang="es-ES_tradnl" sz="2400" b="1" dirty="0"/>
                        <a:t>42.9</a:t>
                      </a:r>
                    </a:p>
                  </a:txBody>
                  <a:tcPr>
                    <a:lnT w="12700" cmpd="sng">
                      <a:noFill/>
                    </a:lnT>
                    <a:lnB w="12700" cmpd="sng">
                      <a:noFill/>
                    </a:lnB>
                    <a:solidFill>
                      <a:srgbClr val="F1BDE5"/>
                    </a:solidFill>
                  </a:tcPr>
                </a:tc>
                <a:tc>
                  <a:txBody>
                    <a:bodyPr/>
                    <a:lstStyle/>
                    <a:p>
                      <a:pPr algn="ctr"/>
                      <a:r>
                        <a:rPr lang="es-ES_tradnl" sz="2400" b="1" dirty="0"/>
                        <a:t>30.6</a:t>
                      </a:r>
                    </a:p>
                  </a:txBody>
                  <a:tcPr>
                    <a:lnT w="12700" cmpd="sng">
                      <a:noFill/>
                    </a:lnT>
                    <a:lnB w="12700" cmpd="sng">
                      <a:noFill/>
                    </a:lnB>
                  </a:tcPr>
                </a:tc>
                <a:tc>
                  <a:txBody>
                    <a:bodyPr/>
                    <a:lstStyle/>
                    <a:p>
                      <a:pPr algn="ctr"/>
                      <a:r>
                        <a:rPr lang="es-ES_tradnl" sz="2400" b="1" dirty="0"/>
                        <a:t>26.5</a:t>
                      </a:r>
                    </a:p>
                  </a:txBody>
                  <a:tcPr>
                    <a:lnT w="12700" cmpd="sng">
                      <a:noFill/>
                    </a:lnT>
                    <a:lnB w="12700" cmpd="sng">
                      <a:noFill/>
                    </a:lnB>
                    <a:solidFill>
                      <a:srgbClr val="F1BDE5"/>
                    </a:solidFill>
                  </a:tcPr>
                </a:tc>
                <a:extLst>
                  <a:ext uri="{0D108BD9-81ED-4DB2-BD59-A6C34878D82A}">
                    <a16:rowId xmlns:a16="http://schemas.microsoft.com/office/drawing/2014/main" val="2698169873"/>
                  </a:ext>
                </a:extLst>
              </a:tr>
              <a:tr h="506540">
                <a:tc>
                  <a:txBody>
                    <a:bodyPr/>
                    <a:lstStyle/>
                    <a:p>
                      <a:pPr algn="ctr"/>
                      <a:r>
                        <a:rPr lang="es-ES_tradnl" sz="2400" b="1" dirty="0" err="1"/>
                        <a:t>Seats</a:t>
                      </a:r>
                      <a:endParaRPr lang="es-ES_tradnl" sz="2400" b="1" dirty="0"/>
                    </a:p>
                  </a:txBody>
                  <a:tcPr>
                    <a:lnT w="12700" cmpd="sng">
                      <a:noFill/>
                    </a:lnT>
                    <a:noFill/>
                  </a:tcPr>
                </a:tc>
                <a:tc>
                  <a:txBody>
                    <a:bodyPr/>
                    <a:lstStyle/>
                    <a:p>
                      <a:pPr algn="ctr"/>
                      <a:r>
                        <a:rPr lang="es-ES_tradnl" sz="2400" b="1" dirty="0"/>
                        <a:t>1.72</a:t>
                      </a:r>
                    </a:p>
                  </a:txBody>
                  <a:tcPr>
                    <a:lnT w="12700" cmpd="sng">
                      <a:noFill/>
                    </a:lnT>
                    <a:solidFill>
                      <a:srgbClr val="F1BDE5"/>
                    </a:solidFill>
                  </a:tcPr>
                </a:tc>
                <a:tc>
                  <a:txBody>
                    <a:bodyPr/>
                    <a:lstStyle/>
                    <a:p>
                      <a:pPr algn="ctr"/>
                      <a:r>
                        <a:rPr lang="es-ES_tradnl" sz="2400" b="1" dirty="0"/>
                        <a:t>1.22</a:t>
                      </a:r>
                    </a:p>
                  </a:txBody>
                  <a:tcPr>
                    <a:lnT w="12700" cmpd="sng">
                      <a:noFill/>
                    </a:lnT>
                  </a:tcPr>
                </a:tc>
                <a:tc>
                  <a:txBody>
                    <a:bodyPr/>
                    <a:lstStyle/>
                    <a:p>
                      <a:pPr algn="ctr"/>
                      <a:r>
                        <a:rPr lang="es-ES_tradnl" sz="2400" b="1" dirty="0"/>
                        <a:t>1.06</a:t>
                      </a:r>
                    </a:p>
                  </a:txBody>
                  <a:tcPr>
                    <a:lnT w="12700" cmpd="sng">
                      <a:noFill/>
                    </a:lnT>
                    <a:solidFill>
                      <a:srgbClr val="F1BDE5"/>
                    </a:solidFill>
                  </a:tcPr>
                </a:tc>
                <a:extLst>
                  <a:ext uri="{0D108BD9-81ED-4DB2-BD59-A6C34878D82A}">
                    <a16:rowId xmlns:a16="http://schemas.microsoft.com/office/drawing/2014/main" val="2222954425"/>
                  </a:ext>
                </a:extLst>
              </a:tr>
            </a:tbl>
          </a:graphicData>
        </a:graphic>
      </p:graphicFrame>
    </p:spTree>
    <p:extLst>
      <p:ext uri="{BB962C8B-B14F-4D97-AF65-F5344CB8AC3E}">
        <p14:creationId xmlns:p14="http://schemas.microsoft.com/office/powerpoint/2010/main" val="2060146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8B3F6-257E-8299-3AAD-642D58195D2C}"/>
              </a:ext>
            </a:extLst>
          </p:cNvPr>
          <p:cNvSpPr>
            <a:spLocks noGrp="1"/>
          </p:cNvSpPr>
          <p:nvPr>
            <p:ph type="title"/>
          </p:nvPr>
        </p:nvSpPr>
        <p:spPr/>
        <p:txBody>
          <a:bodyPr/>
          <a:lstStyle/>
          <a:p>
            <a:r>
              <a:rPr lang="en-US" dirty="0"/>
              <a:t>By the end of class, you will be able to…</a:t>
            </a:r>
          </a:p>
        </p:txBody>
      </p:sp>
      <p:sp>
        <p:nvSpPr>
          <p:cNvPr id="3" name="Content Placeholder 2">
            <a:extLst>
              <a:ext uri="{FF2B5EF4-FFF2-40B4-BE49-F238E27FC236}">
                <a16:creationId xmlns:a16="http://schemas.microsoft.com/office/drawing/2014/main" id="{5500617E-BC0F-DC28-C898-99FDD1B4D9DF}"/>
              </a:ext>
            </a:extLst>
          </p:cNvPr>
          <p:cNvSpPr>
            <a:spLocks noGrp="1"/>
          </p:cNvSpPr>
          <p:nvPr>
            <p:ph idx="1"/>
          </p:nvPr>
        </p:nvSpPr>
        <p:spPr>
          <a:xfrm>
            <a:off x="838200" y="1825625"/>
            <a:ext cx="10763250" cy="4351338"/>
          </a:xfrm>
        </p:spPr>
        <p:txBody>
          <a:bodyPr/>
          <a:lstStyle/>
          <a:p>
            <a:pPr marL="0" indent="0">
              <a:buNone/>
            </a:pPr>
            <a:endParaRPr lang="en-US" dirty="0"/>
          </a:p>
        </p:txBody>
      </p:sp>
      <p:sp>
        <p:nvSpPr>
          <p:cNvPr id="4" name="Slide Number Placeholder 3">
            <a:extLst>
              <a:ext uri="{FF2B5EF4-FFF2-40B4-BE49-F238E27FC236}">
                <a16:creationId xmlns:a16="http://schemas.microsoft.com/office/drawing/2014/main" id="{BA5EC6E5-A930-6682-45EE-996977B30CD0}"/>
              </a:ext>
            </a:extLst>
          </p:cNvPr>
          <p:cNvSpPr>
            <a:spLocks noGrp="1"/>
          </p:cNvSpPr>
          <p:nvPr>
            <p:ph type="sldNum" sz="quarter" idx="12"/>
          </p:nvPr>
        </p:nvSpPr>
        <p:spPr/>
        <p:txBody>
          <a:bodyPr/>
          <a:lstStyle/>
          <a:p>
            <a:fld id="{9E969584-4773-A84E-8391-EEC4BE76D611}" type="slidenum">
              <a:rPr lang="en-US" smtClean="0"/>
              <a:t>4</a:t>
            </a:fld>
            <a:endParaRPr lang="en-US"/>
          </a:p>
        </p:txBody>
      </p:sp>
    </p:spTree>
    <p:extLst>
      <p:ext uri="{BB962C8B-B14F-4D97-AF65-F5344CB8AC3E}">
        <p14:creationId xmlns:p14="http://schemas.microsoft.com/office/powerpoint/2010/main" val="4222233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E8EAC-5521-1EF6-C7A1-AFA72540B2A9}"/>
              </a:ext>
            </a:extLst>
          </p:cNvPr>
          <p:cNvSpPr>
            <a:spLocks noGrp="1"/>
          </p:cNvSpPr>
          <p:nvPr>
            <p:ph type="title"/>
          </p:nvPr>
        </p:nvSpPr>
        <p:spPr/>
        <p:txBody>
          <a:bodyPr/>
          <a:lstStyle/>
          <a:p>
            <a:r>
              <a:rPr lang="es-ES_tradnl" dirty="0"/>
              <a:t>Chilean Constitutional Assembly of 2021: Timeline</a:t>
            </a:r>
          </a:p>
        </p:txBody>
      </p:sp>
      <p:sp>
        <p:nvSpPr>
          <p:cNvPr id="3" name="Content Placeholder 2">
            <a:extLst>
              <a:ext uri="{FF2B5EF4-FFF2-40B4-BE49-F238E27FC236}">
                <a16:creationId xmlns:a16="http://schemas.microsoft.com/office/drawing/2014/main" id="{E050973A-28BD-AE13-AA0A-CE4055A59CA9}"/>
              </a:ext>
            </a:extLst>
          </p:cNvPr>
          <p:cNvSpPr>
            <a:spLocks noGrp="1"/>
          </p:cNvSpPr>
          <p:nvPr>
            <p:ph idx="1"/>
          </p:nvPr>
        </p:nvSpPr>
        <p:spPr>
          <a:xfrm>
            <a:off x="838200" y="1825625"/>
            <a:ext cx="6599830" cy="4895850"/>
          </a:xfrm>
        </p:spPr>
        <p:txBody>
          <a:bodyPr>
            <a:normAutofit/>
          </a:bodyPr>
          <a:lstStyle/>
          <a:p>
            <a:pPr marL="0" indent="0">
              <a:buNone/>
            </a:pPr>
            <a:r>
              <a:rPr lang="en-US" dirty="0"/>
              <a:t>October 2019: large-scale riots and protests</a:t>
            </a:r>
          </a:p>
          <a:p>
            <a:pPr marL="0" indent="0">
              <a:buNone/>
            </a:pPr>
            <a:r>
              <a:rPr lang="en-US" dirty="0"/>
              <a:t>October 2020: constitutional referendum </a:t>
            </a:r>
          </a:p>
          <a:p>
            <a:pPr marL="0" indent="0">
              <a:buNone/>
            </a:pPr>
            <a:r>
              <a:rPr lang="en-US" dirty="0"/>
              <a:t>May 2021: constitutional assembly election</a:t>
            </a:r>
          </a:p>
          <a:p>
            <a:pPr marL="0" indent="0">
              <a:buNone/>
            </a:pPr>
            <a:endParaRPr lang="en-US" dirty="0"/>
          </a:p>
        </p:txBody>
      </p:sp>
      <p:sp>
        <p:nvSpPr>
          <p:cNvPr id="4" name="Slide Number Placeholder 3">
            <a:extLst>
              <a:ext uri="{FF2B5EF4-FFF2-40B4-BE49-F238E27FC236}">
                <a16:creationId xmlns:a16="http://schemas.microsoft.com/office/drawing/2014/main" id="{584BE647-1B8B-F643-1CCB-D8F4E13047B4}"/>
              </a:ext>
            </a:extLst>
          </p:cNvPr>
          <p:cNvSpPr>
            <a:spLocks noGrp="1"/>
          </p:cNvSpPr>
          <p:nvPr>
            <p:ph type="sldNum" sz="quarter" idx="12"/>
          </p:nvPr>
        </p:nvSpPr>
        <p:spPr/>
        <p:txBody>
          <a:bodyPr/>
          <a:lstStyle/>
          <a:p>
            <a:fld id="{9E969584-4773-A84E-8391-EEC4BE76D611}" type="slidenum">
              <a:rPr lang="en-US" smtClean="0"/>
              <a:t>5</a:t>
            </a:fld>
            <a:endParaRPr lang="en-US"/>
          </a:p>
        </p:txBody>
      </p:sp>
      <p:pic>
        <p:nvPicPr>
          <p:cNvPr id="7" name="Picture 6" descr="A screenshot of a questionnaire&#10;&#10;Description automatically generated">
            <a:extLst>
              <a:ext uri="{FF2B5EF4-FFF2-40B4-BE49-F238E27FC236}">
                <a16:creationId xmlns:a16="http://schemas.microsoft.com/office/drawing/2014/main" id="{79ACAFB7-BB1B-49CF-21D0-1356BA0533DE}"/>
              </a:ext>
            </a:extLst>
          </p:cNvPr>
          <p:cNvPicPr>
            <a:picLocks noChangeAspect="1"/>
          </p:cNvPicPr>
          <p:nvPr/>
        </p:nvPicPr>
        <p:blipFill>
          <a:blip r:embed="rId2"/>
          <a:stretch>
            <a:fillRect/>
          </a:stretch>
        </p:blipFill>
        <p:spPr>
          <a:xfrm>
            <a:off x="7804246" y="1817563"/>
            <a:ext cx="3848100" cy="4013200"/>
          </a:xfrm>
          <a:prstGeom prst="rect">
            <a:avLst/>
          </a:prstGeom>
        </p:spPr>
      </p:pic>
      <p:sp>
        <p:nvSpPr>
          <p:cNvPr id="8" name="TextBox 7">
            <a:extLst>
              <a:ext uri="{FF2B5EF4-FFF2-40B4-BE49-F238E27FC236}">
                <a16:creationId xmlns:a16="http://schemas.microsoft.com/office/drawing/2014/main" id="{11F050E6-A752-BE8A-8D78-04A238CF8609}"/>
              </a:ext>
            </a:extLst>
          </p:cNvPr>
          <p:cNvSpPr txBox="1"/>
          <p:nvPr/>
        </p:nvSpPr>
        <p:spPr>
          <a:xfrm>
            <a:off x="838200" y="6077247"/>
            <a:ext cx="8717386" cy="923330"/>
          </a:xfrm>
          <a:prstGeom prst="rect">
            <a:avLst/>
          </a:prstGeom>
          <a:noFill/>
        </p:spPr>
        <p:txBody>
          <a:bodyPr wrap="none" rtlCol="0">
            <a:spAutoFit/>
          </a:bodyPr>
          <a:lstStyle/>
          <a:p>
            <a:r>
              <a:rPr lang="en-US" dirty="0"/>
              <a:t>Sources: 	</a:t>
            </a:r>
            <a:r>
              <a:rPr lang="en-US" dirty="0">
                <a:hlinkClick r:id="rId3"/>
              </a:rPr>
              <a:t>https://en.wikipedia.org/wiki/2020_Chilean_constitutional_referendum</a:t>
            </a:r>
            <a:r>
              <a:rPr lang="en-US" dirty="0"/>
              <a:t>	</a:t>
            </a:r>
          </a:p>
          <a:p>
            <a:pPr lvl="2"/>
            <a:r>
              <a:rPr lang="en-US" dirty="0">
                <a:hlinkClick r:id="rId4"/>
              </a:rPr>
              <a:t>https://en.wikipedia.org/wiki/2021_Chilean_Constitutional_Convention_election</a:t>
            </a:r>
            <a:endParaRPr lang="en-US" dirty="0"/>
          </a:p>
          <a:p>
            <a:endParaRPr lang="en-US" dirty="0"/>
          </a:p>
        </p:txBody>
      </p:sp>
    </p:spTree>
    <p:extLst>
      <p:ext uri="{BB962C8B-B14F-4D97-AF65-F5344CB8AC3E}">
        <p14:creationId xmlns:p14="http://schemas.microsoft.com/office/powerpoint/2010/main" val="2111250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C1DC6-81F3-77E4-B58E-6AD74FB5D2D3}"/>
              </a:ext>
            </a:extLst>
          </p:cNvPr>
          <p:cNvSpPr>
            <a:spLocks noGrp="1"/>
          </p:cNvSpPr>
          <p:nvPr>
            <p:ph type="title"/>
          </p:nvPr>
        </p:nvSpPr>
        <p:spPr/>
        <p:txBody>
          <a:bodyPr/>
          <a:lstStyle/>
          <a:p>
            <a:r>
              <a:rPr lang="en-US" dirty="0"/>
              <a:t>Elections for “Chamber of Deputies”</a:t>
            </a:r>
          </a:p>
        </p:txBody>
      </p:sp>
      <p:sp>
        <p:nvSpPr>
          <p:cNvPr id="3" name="Content Placeholder 2">
            <a:extLst>
              <a:ext uri="{FF2B5EF4-FFF2-40B4-BE49-F238E27FC236}">
                <a16:creationId xmlns:a16="http://schemas.microsoft.com/office/drawing/2014/main" id="{9A5589E1-3660-A080-A74F-732A0B53CFA5}"/>
              </a:ext>
            </a:extLst>
          </p:cNvPr>
          <p:cNvSpPr>
            <a:spLocks noGrp="1"/>
          </p:cNvSpPr>
          <p:nvPr>
            <p:ph idx="1"/>
          </p:nvPr>
        </p:nvSpPr>
        <p:spPr>
          <a:xfrm>
            <a:off x="869377" y="1690688"/>
            <a:ext cx="10515600" cy="4351338"/>
          </a:xfrm>
        </p:spPr>
        <p:txBody>
          <a:bodyPr/>
          <a:lstStyle/>
          <a:p>
            <a:pPr marL="0" indent="0">
              <a:buNone/>
            </a:pPr>
            <a:r>
              <a:rPr lang="en-US" dirty="0"/>
              <a:t>A total of 155 seats, divided across 28 districts (3-8 seats each).</a:t>
            </a:r>
          </a:p>
          <a:p>
            <a:pPr marL="0" indent="0">
              <a:buNone/>
            </a:pPr>
            <a:r>
              <a:rPr lang="en-US" dirty="0"/>
              <a:t>Proportional representation of political coalitions (“lists”).</a:t>
            </a:r>
          </a:p>
          <a:p>
            <a:pPr marL="0" indent="0">
              <a:buNone/>
            </a:pPr>
            <a:r>
              <a:rPr lang="en-US" dirty="0"/>
              <a:t>Lists and districts are not nested categories. But they create nested categories by having independent elections across districts.</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EDBCDC63-398E-CEB6-66CB-EB27984B5820}"/>
              </a:ext>
            </a:extLst>
          </p:cNvPr>
          <p:cNvSpPr>
            <a:spLocks noGrp="1"/>
          </p:cNvSpPr>
          <p:nvPr>
            <p:ph type="sldNum" sz="quarter" idx="12"/>
          </p:nvPr>
        </p:nvSpPr>
        <p:spPr/>
        <p:txBody>
          <a:bodyPr/>
          <a:lstStyle/>
          <a:p>
            <a:fld id="{9E969584-4773-A84E-8391-EEC4BE76D611}" type="slidenum">
              <a:rPr lang="en-US" smtClean="0"/>
              <a:t>6</a:t>
            </a:fld>
            <a:endParaRPr lang="en-US"/>
          </a:p>
        </p:txBody>
      </p:sp>
      <p:sp>
        <p:nvSpPr>
          <p:cNvPr id="5" name="Slide Number Placeholder 3">
            <a:extLst>
              <a:ext uri="{FF2B5EF4-FFF2-40B4-BE49-F238E27FC236}">
                <a16:creationId xmlns:a16="http://schemas.microsoft.com/office/drawing/2014/main" id="{41302E95-EB72-00E8-D2D1-6916A6563922}"/>
              </a:ext>
            </a:extLst>
          </p:cNvPr>
          <p:cNvSpPr txBox="1">
            <a:spLocks/>
          </p:cNvSpPr>
          <p:nvPr/>
        </p:nvSpPr>
        <p:spPr>
          <a:xfrm>
            <a:off x="2349543" y="634080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969584-4773-A84E-8391-EEC4BE76D611}" type="slidenum">
              <a:rPr lang="en-US" smtClean="0"/>
              <a:pPr/>
              <a:t>6</a:t>
            </a:fld>
            <a:endParaRPr lang="en-US" dirty="0"/>
          </a:p>
        </p:txBody>
      </p:sp>
      <p:sp>
        <p:nvSpPr>
          <p:cNvPr id="6" name="Right Arrow 5">
            <a:extLst>
              <a:ext uri="{FF2B5EF4-FFF2-40B4-BE49-F238E27FC236}">
                <a16:creationId xmlns:a16="http://schemas.microsoft.com/office/drawing/2014/main" id="{E331131E-6969-2565-D3FA-789E2B71ACAD}"/>
              </a:ext>
            </a:extLst>
          </p:cNvPr>
          <p:cNvSpPr/>
          <p:nvPr/>
        </p:nvSpPr>
        <p:spPr>
          <a:xfrm>
            <a:off x="5797721" y="4767452"/>
            <a:ext cx="619042" cy="907414"/>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7" name="Slide Number Placeholder 3">
            <a:extLst>
              <a:ext uri="{FF2B5EF4-FFF2-40B4-BE49-F238E27FC236}">
                <a16:creationId xmlns:a16="http://schemas.microsoft.com/office/drawing/2014/main" id="{5798F01E-372F-1886-26B3-5AAA09794336}"/>
              </a:ext>
            </a:extLst>
          </p:cNvPr>
          <p:cNvSpPr txBox="1">
            <a:spLocks/>
          </p:cNvSpPr>
          <p:nvPr/>
        </p:nvSpPr>
        <p:spPr>
          <a:xfrm>
            <a:off x="8244089" y="639540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969584-4773-A84E-8391-EEC4BE76D611}" type="slidenum">
              <a:rPr lang="en-US" smtClean="0"/>
              <a:pPr/>
              <a:t>6</a:t>
            </a:fld>
            <a:endParaRPr lang="en-US" dirty="0"/>
          </a:p>
        </p:txBody>
      </p:sp>
      <p:sp>
        <p:nvSpPr>
          <p:cNvPr id="8" name="Rounded Rectangle 7">
            <a:extLst>
              <a:ext uri="{FF2B5EF4-FFF2-40B4-BE49-F238E27FC236}">
                <a16:creationId xmlns:a16="http://schemas.microsoft.com/office/drawing/2014/main" id="{2F3B2066-A4CA-CF41-ED4D-D784683DCCBA}"/>
              </a:ext>
            </a:extLst>
          </p:cNvPr>
          <p:cNvSpPr/>
          <p:nvPr/>
        </p:nvSpPr>
        <p:spPr>
          <a:xfrm>
            <a:off x="6434339" y="3770746"/>
            <a:ext cx="4897167" cy="290171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9" name="Rounded Rectangle 8">
            <a:extLst>
              <a:ext uri="{FF2B5EF4-FFF2-40B4-BE49-F238E27FC236}">
                <a16:creationId xmlns:a16="http://schemas.microsoft.com/office/drawing/2014/main" id="{49264329-2054-8E48-8E28-0B4C9657003B}"/>
              </a:ext>
            </a:extLst>
          </p:cNvPr>
          <p:cNvSpPr/>
          <p:nvPr/>
        </p:nvSpPr>
        <p:spPr>
          <a:xfrm>
            <a:off x="6891538" y="3971468"/>
            <a:ext cx="1980055" cy="249938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r>
              <a:rPr lang="en-US" sz="4200" dirty="0">
                <a:solidFill>
                  <a:schemeClr val="tx1"/>
                </a:solidFill>
              </a:rPr>
              <a:t>D1</a:t>
            </a: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10" name="Rounded Rectangle 9">
            <a:extLst>
              <a:ext uri="{FF2B5EF4-FFF2-40B4-BE49-F238E27FC236}">
                <a16:creationId xmlns:a16="http://schemas.microsoft.com/office/drawing/2014/main" id="{36F601FF-3EB1-A816-3830-38BE8715F929}"/>
              </a:ext>
            </a:extLst>
          </p:cNvPr>
          <p:cNvSpPr/>
          <p:nvPr/>
        </p:nvSpPr>
        <p:spPr>
          <a:xfrm>
            <a:off x="9157573" y="3971469"/>
            <a:ext cx="1980054" cy="249938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endParaRPr lang="en-US" sz="4200" dirty="0">
              <a:solidFill>
                <a:schemeClr val="tx1"/>
              </a:solidFill>
            </a:endParaRPr>
          </a:p>
          <a:p>
            <a:pPr algn="ctr"/>
            <a:r>
              <a:rPr lang="en-US" sz="4200" dirty="0">
                <a:solidFill>
                  <a:schemeClr val="tx1"/>
                </a:solidFill>
              </a:rPr>
              <a:t>D2</a:t>
            </a: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11" name="Rounded Rectangle 10">
            <a:extLst>
              <a:ext uri="{FF2B5EF4-FFF2-40B4-BE49-F238E27FC236}">
                <a16:creationId xmlns:a16="http://schemas.microsoft.com/office/drawing/2014/main" id="{E2DABCE4-80B2-56C9-6A4A-6AAC8815B016}"/>
              </a:ext>
            </a:extLst>
          </p:cNvPr>
          <p:cNvSpPr/>
          <p:nvPr/>
        </p:nvSpPr>
        <p:spPr>
          <a:xfrm>
            <a:off x="6995449" y="4751634"/>
            <a:ext cx="1809750" cy="638742"/>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L1+D1</a:t>
            </a:r>
          </a:p>
        </p:txBody>
      </p:sp>
      <p:sp>
        <p:nvSpPr>
          <p:cNvPr id="15" name="Slide Number Placeholder 3">
            <a:extLst>
              <a:ext uri="{FF2B5EF4-FFF2-40B4-BE49-F238E27FC236}">
                <a16:creationId xmlns:a16="http://schemas.microsoft.com/office/drawing/2014/main" id="{533B2A16-5E0F-349D-9526-D3B9DF732EC3}"/>
              </a:ext>
            </a:extLst>
          </p:cNvPr>
          <p:cNvSpPr txBox="1">
            <a:spLocks/>
          </p:cNvSpPr>
          <p:nvPr/>
        </p:nvSpPr>
        <p:spPr>
          <a:xfrm>
            <a:off x="2647950" y="6435293"/>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969584-4773-A84E-8391-EEC4BE76D611}" type="slidenum">
              <a:rPr lang="en-US" smtClean="0"/>
              <a:pPr/>
              <a:t>6</a:t>
            </a:fld>
            <a:endParaRPr lang="en-US" dirty="0"/>
          </a:p>
        </p:txBody>
      </p:sp>
      <p:sp>
        <p:nvSpPr>
          <p:cNvPr id="16" name="Rounded Rectangle 15">
            <a:extLst>
              <a:ext uri="{FF2B5EF4-FFF2-40B4-BE49-F238E27FC236}">
                <a16:creationId xmlns:a16="http://schemas.microsoft.com/office/drawing/2014/main" id="{5B432A0C-CD5C-D85F-0C2C-D97DD1631B1D}"/>
              </a:ext>
            </a:extLst>
          </p:cNvPr>
          <p:cNvSpPr/>
          <p:nvPr/>
        </p:nvSpPr>
        <p:spPr>
          <a:xfrm>
            <a:off x="838200" y="3810630"/>
            <a:ext cx="4897167" cy="290171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17" name="Rounded Rectangle 16">
            <a:extLst>
              <a:ext uri="{FF2B5EF4-FFF2-40B4-BE49-F238E27FC236}">
                <a16:creationId xmlns:a16="http://schemas.microsoft.com/office/drawing/2014/main" id="{21E4E169-1A29-9444-6C27-6DA292D96350}"/>
              </a:ext>
            </a:extLst>
          </p:cNvPr>
          <p:cNvSpPr/>
          <p:nvPr/>
        </p:nvSpPr>
        <p:spPr>
          <a:xfrm>
            <a:off x="1295399" y="4011352"/>
            <a:ext cx="1980055" cy="249938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r>
              <a:rPr lang="en-US" sz="4200" dirty="0">
                <a:solidFill>
                  <a:schemeClr val="tx1"/>
                </a:solidFill>
              </a:rPr>
              <a:t>D1</a:t>
            </a: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18" name="Rounded Rectangle 17">
            <a:extLst>
              <a:ext uri="{FF2B5EF4-FFF2-40B4-BE49-F238E27FC236}">
                <a16:creationId xmlns:a16="http://schemas.microsoft.com/office/drawing/2014/main" id="{D68D9798-B93B-29EC-0FE3-FE6B9C0D53CD}"/>
              </a:ext>
            </a:extLst>
          </p:cNvPr>
          <p:cNvSpPr/>
          <p:nvPr/>
        </p:nvSpPr>
        <p:spPr>
          <a:xfrm>
            <a:off x="3561434" y="4011353"/>
            <a:ext cx="1934894" cy="249938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endParaRPr lang="en-US" sz="4200" dirty="0">
              <a:solidFill>
                <a:schemeClr val="tx1"/>
              </a:solidFill>
            </a:endParaRPr>
          </a:p>
          <a:p>
            <a:pPr algn="ctr"/>
            <a:r>
              <a:rPr lang="en-US" sz="4200" dirty="0">
                <a:solidFill>
                  <a:schemeClr val="tx1"/>
                </a:solidFill>
              </a:rPr>
              <a:t>D2</a:t>
            </a: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19" name="Rounded Rectangle 18">
            <a:extLst>
              <a:ext uri="{FF2B5EF4-FFF2-40B4-BE49-F238E27FC236}">
                <a16:creationId xmlns:a16="http://schemas.microsoft.com/office/drawing/2014/main" id="{4D58D458-90B8-616E-E64E-47AB0C3F2301}"/>
              </a:ext>
            </a:extLst>
          </p:cNvPr>
          <p:cNvSpPr/>
          <p:nvPr/>
        </p:nvSpPr>
        <p:spPr>
          <a:xfrm>
            <a:off x="1570540" y="4714483"/>
            <a:ext cx="3601851" cy="638742"/>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L1</a:t>
            </a:r>
          </a:p>
        </p:txBody>
      </p:sp>
      <p:sp>
        <p:nvSpPr>
          <p:cNvPr id="20" name="Rounded Rectangle 19">
            <a:extLst>
              <a:ext uri="{FF2B5EF4-FFF2-40B4-BE49-F238E27FC236}">
                <a16:creationId xmlns:a16="http://schemas.microsoft.com/office/drawing/2014/main" id="{E8D38C8E-BED9-43D7-4DAB-68D854743A8C}"/>
              </a:ext>
            </a:extLst>
          </p:cNvPr>
          <p:cNvSpPr/>
          <p:nvPr/>
        </p:nvSpPr>
        <p:spPr>
          <a:xfrm>
            <a:off x="1570539" y="5594937"/>
            <a:ext cx="3601851" cy="638742"/>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L2</a:t>
            </a:r>
          </a:p>
        </p:txBody>
      </p:sp>
      <p:sp>
        <p:nvSpPr>
          <p:cNvPr id="21" name="Rounded Rectangle 20">
            <a:extLst>
              <a:ext uri="{FF2B5EF4-FFF2-40B4-BE49-F238E27FC236}">
                <a16:creationId xmlns:a16="http://schemas.microsoft.com/office/drawing/2014/main" id="{37077492-5378-997D-ED1E-C67AC3E73992}"/>
              </a:ext>
            </a:extLst>
          </p:cNvPr>
          <p:cNvSpPr/>
          <p:nvPr/>
        </p:nvSpPr>
        <p:spPr>
          <a:xfrm>
            <a:off x="6976690" y="5545618"/>
            <a:ext cx="1809750" cy="638742"/>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L2+D1</a:t>
            </a:r>
          </a:p>
        </p:txBody>
      </p:sp>
      <p:sp>
        <p:nvSpPr>
          <p:cNvPr id="22" name="Rounded Rectangle 21">
            <a:extLst>
              <a:ext uri="{FF2B5EF4-FFF2-40B4-BE49-F238E27FC236}">
                <a16:creationId xmlns:a16="http://schemas.microsoft.com/office/drawing/2014/main" id="{D84E65CA-9F22-9560-AE51-42B09D10B2A3}"/>
              </a:ext>
            </a:extLst>
          </p:cNvPr>
          <p:cNvSpPr/>
          <p:nvPr/>
        </p:nvSpPr>
        <p:spPr>
          <a:xfrm>
            <a:off x="9261935" y="4772391"/>
            <a:ext cx="1809750" cy="638742"/>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L1+D2</a:t>
            </a:r>
          </a:p>
        </p:txBody>
      </p:sp>
      <p:sp>
        <p:nvSpPr>
          <p:cNvPr id="23" name="Rounded Rectangle 22">
            <a:extLst>
              <a:ext uri="{FF2B5EF4-FFF2-40B4-BE49-F238E27FC236}">
                <a16:creationId xmlns:a16="http://schemas.microsoft.com/office/drawing/2014/main" id="{CAB177F6-6748-B68E-6F0A-E8876B23321F}"/>
              </a:ext>
            </a:extLst>
          </p:cNvPr>
          <p:cNvSpPr/>
          <p:nvPr/>
        </p:nvSpPr>
        <p:spPr>
          <a:xfrm>
            <a:off x="9243176" y="5566375"/>
            <a:ext cx="1809750" cy="638742"/>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L2+D2</a:t>
            </a:r>
          </a:p>
        </p:txBody>
      </p:sp>
    </p:spTree>
    <p:extLst>
      <p:ext uri="{BB962C8B-B14F-4D97-AF65-F5344CB8AC3E}">
        <p14:creationId xmlns:p14="http://schemas.microsoft.com/office/powerpoint/2010/main" val="2459993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E8EAC-5521-1EF6-C7A1-AFA72540B2A9}"/>
              </a:ext>
            </a:extLst>
          </p:cNvPr>
          <p:cNvSpPr>
            <a:spLocks noGrp="1"/>
          </p:cNvSpPr>
          <p:nvPr>
            <p:ph type="title"/>
          </p:nvPr>
        </p:nvSpPr>
        <p:spPr/>
        <p:txBody>
          <a:bodyPr/>
          <a:lstStyle/>
          <a:p>
            <a:r>
              <a:rPr lang="es-ES_tradnl" dirty="0"/>
              <a:t>Chilean Constitutional Assembly: Quotas</a:t>
            </a:r>
          </a:p>
        </p:txBody>
      </p:sp>
      <p:sp>
        <p:nvSpPr>
          <p:cNvPr id="3" name="Content Placeholder 2">
            <a:extLst>
              <a:ext uri="{FF2B5EF4-FFF2-40B4-BE49-F238E27FC236}">
                <a16:creationId xmlns:a16="http://schemas.microsoft.com/office/drawing/2014/main" id="{E050973A-28BD-AE13-AA0A-CE4055A59CA9}"/>
              </a:ext>
            </a:extLst>
          </p:cNvPr>
          <p:cNvSpPr>
            <a:spLocks noGrp="1"/>
          </p:cNvSpPr>
          <p:nvPr>
            <p:ph idx="1"/>
          </p:nvPr>
        </p:nvSpPr>
        <p:spPr>
          <a:xfrm>
            <a:off x="838200" y="1520594"/>
            <a:ext cx="11353800" cy="5981642"/>
          </a:xfrm>
        </p:spPr>
        <p:txBody>
          <a:bodyPr>
            <a:noAutofit/>
          </a:bodyPr>
          <a:lstStyle/>
          <a:p>
            <a:pPr marL="0" indent="0">
              <a:buNone/>
            </a:pPr>
            <a:r>
              <a:rPr lang="en-US" dirty="0"/>
              <a:t>Purpose: elect 155 representatives to draft a new constitution. </a:t>
            </a:r>
            <a:endParaRPr lang="en-US" sz="800" dirty="0"/>
          </a:p>
          <a:p>
            <a:pPr marL="0" indent="0">
              <a:buNone/>
            </a:pPr>
            <a:r>
              <a:rPr lang="en-US" dirty="0"/>
              <a:t>Aim to ensure representation of </a:t>
            </a:r>
          </a:p>
          <a:p>
            <a:endParaRPr lang="en-US" dirty="0"/>
          </a:p>
          <a:p>
            <a:pPr marL="0" indent="0">
              <a:buNone/>
            </a:pPr>
            <a:endParaRPr lang="en-US" sz="800" dirty="0"/>
          </a:p>
          <a:p>
            <a:pPr marL="0" indent="0">
              <a:buNone/>
            </a:pPr>
            <a:endParaRPr lang="en-US" sz="800" dirty="0"/>
          </a:p>
          <a:p>
            <a:pPr marL="0" indent="0">
              <a:buNone/>
            </a:pPr>
            <a:r>
              <a:rPr lang="en-US" dirty="0"/>
              <a:t>How did they do this?</a:t>
            </a:r>
          </a:p>
          <a:p>
            <a:r>
              <a:rPr lang="en-US" dirty="0"/>
              <a:t>Pre-determined # representatives from each of 28 districts. Outcomes independent across districts.</a:t>
            </a:r>
          </a:p>
          <a:p>
            <a:r>
              <a:rPr lang="en-US" dirty="0"/>
              <a:t>Create non-geographical “district” for indigenous tribes (17 representatives)</a:t>
            </a:r>
          </a:p>
          <a:p>
            <a:r>
              <a:rPr lang="en-US" dirty="0"/>
              <a:t>Each list must have equal number of male and female candidates. 	  </a:t>
            </a:r>
            <a:r>
              <a:rPr lang="en-US" b="1" i="1" dirty="0"/>
              <a:t>Elected representatives from each district must be gender balanced.</a:t>
            </a:r>
          </a:p>
          <a:p>
            <a:r>
              <a:rPr lang="en-US" b="1" i="1" dirty="0"/>
              <a:t>Representation of lists and parties determined by vote shares.</a:t>
            </a:r>
          </a:p>
        </p:txBody>
      </p:sp>
      <p:sp>
        <p:nvSpPr>
          <p:cNvPr id="4" name="Slide Number Placeholder 3">
            <a:extLst>
              <a:ext uri="{FF2B5EF4-FFF2-40B4-BE49-F238E27FC236}">
                <a16:creationId xmlns:a16="http://schemas.microsoft.com/office/drawing/2014/main" id="{584BE647-1B8B-F643-1CCB-D8F4E13047B4}"/>
              </a:ext>
            </a:extLst>
          </p:cNvPr>
          <p:cNvSpPr>
            <a:spLocks noGrp="1"/>
          </p:cNvSpPr>
          <p:nvPr>
            <p:ph type="sldNum" sz="quarter" idx="12"/>
          </p:nvPr>
        </p:nvSpPr>
        <p:spPr/>
        <p:txBody>
          <a:bodyPr/>
          <a:lstStyle/>
          <a:p>
            <a:fld id="{9E969584-4773-A84E-8391-EEC4BE76D611}" type="slidenum">
              <a:rPr lang="en-US" smtClean="0"/>
              <a:t>7</a:t>
            </a:fld>
            <a:endParaRPr lang="en-US"/>
          </a:p>
        </p:txBody>
      </p:sp>
      <p:sp>
        <p:nvSpPr>
          <p:cNvPr id="6" name="TextBox 5">
            <a:extLst>
              <a:ext uri="{FF2B5EF4-FFF2-40B4-BE49-F238E27FC236}">
                <a16:creationId xmlns:a16="http://schemas.microsoft.com/office/drawing/2014/main" id="{D5656986-F4D1-9110-829B-B4A702884EE6}"/>
              </a:ext>
            </a:extLst>
          </p:cNvPr>
          <p:cNvSpPr txBox="1"/>
          <p:nvPr/>
        </p:nvSpPr>
        <p:spPr>
          <a:xfrm>
            <a:off x="6572044" y="4697595"/>
            <a:ext cx="5619956" cy="954107"/>
          </a:xfrm>
          <a:prstGeom prst="rect">
            <a:avLst/>
          </a:prstGeom>
          <a:noFill/>
        </p:spPr>
        <p:txBody>
          <a:bodyPr wrap="square" rtlCol="0">
            <a:spAutoFit/>
          </a:bodyPr>
          <a:lstStyle/>
          <a:p>
            <a:endParaRPr lang="en-US" sz="2800" dirty="0"/>
          </a:p>
          <a:p>
            <a:endParaRPr lang="en-US" sz="2800" dirty="0"/>
          </a:p>
        </p:txBody>
      </p:sp>
      <p:sp>
        <p:nvSpPr>
          <p:cNvPr id="9" name="TextBox 8">
            <a:extLst>
              <a:ext uri="{FF2B5EF4-FFF2-40B4-BE49-F238E27FC236}">
                <a16:creationId xmlns:a16="http://schemas.microsoft.com/office/drawing/2014/main" id="{0A3BCC38-916B-1059-1DB4-E01F5C087453}"/>
              </a:ext>
            </a:extLst>
          </p:cNvPr>
          <p:cNvSpPr txBox="1"/>
          <p:nvPr/>
        </p:nvSpPr>
        <p:spPr>
          <a:xfrm>
            <a:off x="4193894" y="2499862"/>
            <a:ext cx="6202906" cy="954107"/>
          </a:xfrm>
          <a:prstGeom prst="rect">
            <a:avLst/>
          </a:prstGeom>
          <a:noFill/>
        </p:spPr>
        <p:txBody>
          <a:bodyPr wrap="square">
            <a:spAutoFit/>
          </a:bodyPr>
          <a:lstStyle/>
          <a:p>
            <a:pPr marL="285750" indent="-285750">
              <a:buFont typeface="Arial" panose="020B0604020202020204" pitchFamily="34" charset="0"/>
              <a:buChar char="•"/>
            </a:pPr>
            <a:r>
              <a:rPr lang="en-US" sz="2800" dirty="0"/>
              <a:t>Political coalitions (</a:t>
            </a:r>
            <a:r>
              <a:rPr lang="en-US" sz="2800" dirty="0" err="1"/>
              <a:t>list+party</a:t>
            </a:r>
            <a:r>
              <a:rPr lang="en-US" sz="2800" dirty="0"/>
              <a:t>)</a:t>
            </a:r>
          </a:p>
          <a:p>
            <a:pPr marL="285750" indent="-285750">
              <a:buFont typeface="Arial" panose="020B0604020202020204" pitchFamily="34" charset="0"/>
              <a:buChar char="•"/>
            </a:pPr>
            <a:r>
              <a:rPr lang="en-US" sz="2800" dirty="0"/>
              <a:t>Indigenous people</a:t>
            </a:r>
          </a:p>
        </p:txBody>
      </p:sp>
      <p:sp>
        <p:nvSpPr>
          <p:cNvPr id="11" name="TextBox 10">
            <a:extLst>
              <a:ext uri="{FF2B5EF4-FFF2-40B4-BE49-F238E27FC236}">
                <a16:creationId xmlns:a16="http://schemas.microsoft.com/office/drawing/2014/main" id="{3F203D68-E5D8-56BF-9834-8EC4ADF09B0F}"/>
              </a:ext>
            </a:extLst>
          </p:cNvPr>
          <p:cNvSpPr txBox="1"/>
          <p:nvPr/>
        </p:nvSpPr>
        <p:spPr>
          <a:xfrm>
            <a:off x="1303981" y="2499863"/>
            <a:ext cx="6100548" cy="954107"/>
          </a:xfrm>
          <a:prstGeom prst="rect">
            <a:avLst/>
          </a:prstGeom>
          <a:noFill/>
        </p:spPr>
        <p:txBody>
          <a:bodyPr wrap="square">
            <a:spAutoFit/>
          </a:bodyPr>
          <a:lstStyle/>
          <a:p>
            <a:pPr marL="285750" indent="-285750">
              <a:buFont typeface="Arial" panose="020B0604020202020204" pitchFamily="34" charset="0"/>
              <a:buChar char="•"/>
            </a:pPr>
            <a:r>
              <a:rPr lang="en-US" sz="2800" dirty="0"/>
              <a:t>Each district</a:t>
            </a:r>
          </a:p>
          <a:p>
            <a:pPr marL="285750" indent="-285750">
              <a:buFont typeface="Arial" panose="020B0604020202020204" pitchFamily="34" charset="0"/>
              <a:buChar char="•"/>
            </a:pPr>
            <a:r>
              <a:rPr lang="en-US" sz="2800" dirty="0"/>
              <a:t>Each gender</a:t>
            </a:r>
          </a:p>
        </p:txBody>
      </p:sp>
      <p:sp>
        <p:nvSpPr>
          <p:cNvPr id="12" name="TextBox 11">
            <a:extLst>
              <a:ext uri="{FF2B5EF4-FFF2-40B4-BE49-F238E27FC236}">
                <a16:creationId xmlns:a16="http://schemas.microsoft.com/office/drawing/2014/main" id="{81B9142A-DEBA-86D5-A81F-B74F31A0A024}"/>
              </a:ext>
            </a:extLst>
          </p:cNvPr>
          <p:cNvSpPr txBox="1"/>
          <p:nvPr/>
        </p:nvSpPr>
        <p:spPr>
          <a:xfrm>
            <a:off x="9108061" y="2055067"/>
            <a:ext cx="2577478" cy="954107"/>
          </a:xfrm>
          <a:prstGeom prst="rect">
            <a:avLst/>
          </a:prstGeom>
          <a:noFill/>
        </p:spPr>
        <p:txBody>
          <a:bodyPr wrap="square" rtlCol="0">
            <a:spAutoFit/>
          </a:bodyPr>
          <a:lstStyle/>
          <a:p>
            <a:r>
              <a:rPr lang="en-US" sz="2800" dirty="0">
                <a:solidFill>
                  <a:schemeClr val="accent1"/>
                </a:solidFill>
              </a:rPr>
              <a:t>Present in every  Chilean election</a:t>
            </a:r>
          </a:p>
        </p:txBody>
      </p:sp>
      <p:sp>
        <p:nvSpPr>
          <p:cNvPr id="13" name="TextBox 12">
            <a:extLst>
              <a:ext uri="{FF2B5EF4-FFF2-40B4-BE49-F238E27FC236}">
                <a16:creationId xmlns:a16="http://schemas.microsoft.com/office/drawing/2014/main" id="{822869E6-CE26-C6CB-5419-08E00091C2CC}"/>
              </a:ext>
            </a:extLst>
          </p:cNvPr>
          <p:cNvSpPr txBox="1"/>
          <p:nvPr/>
        </p:nvSpPr>
        <p:spPr>
          <a:xfrm>
            <a:off x="8594158" y="2976915"/>
            <a:ext cx="3185776" cy="523220"/>
          </a:xfrm>
          <a:prstGeom prst="rect">
            <a:avLst/>
          </a:prstGeom>
          <a:noFill/>
        </p:spPr>
        <p:txBody>
          <a:bodyPr wrap="square" rtlCol="0">
            <a:spAutoFit/>
          </a:bodyPr>
          <a:lstStyle/>
          <a:p>
            <a:r>
              <a:rPr lang="en-US" sz="2800" dirty="0">
                <a:solidFill>
                  <a:schemeClr val="accent6"/>
                </a:solidFill>
              </a:rPr>
              <a:t>New to this election</a:t>
            </a:r>
          </a:p>
        </p:txBody>
      </p:sp>
      <p:sp>
        <p:nvSpPr>
          <p:cNvPr id="14" name="Frame 13">
            <a:extLst>
              <a:ext uri="{FF2B5EF4-FFF2-40B4-BE49-F238E27FC236}">
                <a16:creationId xmlns:a16="http://schemas.microsoft.com/office/drawing/2014/main" id="{B0CE549F-EB4B-D08A-720C-F003282334A3}"/>
              </a:ext>
            </a:extLst>
          </p:cNvPr>
          <p:cNvSpPr/>
          <p:nvPr/>
        </p:nvSpPr>
        <p:spPr>
          <a:xfrm>
            <a:off x="1303981" y="2532121"/>
            <a:ext cx="7691727" cy="446899"/>
          </a:xfrm>
          <a:prstGeom prst="frame">
            <a:avLst>
              <a:gd name="adj1" fmla="val 6778"/>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Frame 14">
            <a:extLst>
              <a:ext uri="{FF2B5EF4-FFF2-40B4-BE49-F238E27FC236}">
                <a16:creationId xmlns:a16="http://schemas.microsoft.com/office/drawing/2014/main" id="{9B7FE494-42B9-D8F6-E362-A8BB3E1DB3A6}"/>
              </a:ext>
            </a:extLst>
          </p:cNvPr>
          <p:cNvSpPr/>
          <p:nvPr/>
        </p:nvSpPr>
        <p:spPr>
          <a:xfrm>
            <a:off x="1303981" y="3008216"/>
            <a:ext cx="6202906" cy="415989"/>
          </a:xfrm>
          <a:prstGeom prst="frame">
            <a:avLst>
              <a:gd name="adj1" fmla="val 6778"/>
            </a:avLst>
          </a:prstGeom>
          <a:solidFill>
            <a:schemeClr val="accent6"/>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317223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F3B20-D301-64F9-4FEE-01400EB4A324}"/>
              </a:ext>
            </a:extLst>
          </p:cNvPr>
          <p:cNvSpPr>
            <a:spLocks noGrp="1"/>
          </p:cNvSpPr>
          <p:nvPr>
            <p:ph type="title"/>
          </p:nvPr>
        </p:nvSpPr>
        <p:spPr/>
        <p:txBody>
          <a:bodyPr/>
          <a:lstStyle/>
          <a:p>
            <a:r>
              <a:rPr lang="en-US" dirty="0"/>
              <a:t>Quotas</a:t>
            </a:r>
          </a:p>
        </p:txBody>
      </p:sp>
      <p:sp>
        <p:nvSpPr>
          <p:cNvPr id="3" name="Content Placeholder 2">
            <a:extLst>
              <a:ext uri="{FF2B5EF4-FFF2-40B4-BE49-F238E27FC236}">
                <a16:creationId xmlns:a16="http://schemas.microsoft.com/office/drawing/2014/main" id="{FE9F8C0E-B58D-D884-0BBC-5BBF45A53EE8}"/>
              </a:ext>
            </a:extLst>
          </p:cNvPr>
          <p:cNvSpPr>
            <a:spLocks noGrp="1"/>
          </p:cNvSpPr>
          <p:nvPr>
            <p:ph idx="1"/>
          </p:nvPr>
        </p:nvSpPr>
        <p:spPr/>
        <p:txBody>
          <a:bodyPr/>
          <a:lstStyle/>
          <a:p>
            <a:pPr marL="0" indent="0">
              <a:buNone/>
            </a:pPr>
            <a:r>
              <a:rPr lang="en-US" dirty="0"/>
              <a:t>District 1: lower = upper = 6.</a:t>
            </a:r>
          </a:p>
          <a:p>
            <a:pPr marL="0" indent="0">
              <a:buNone/>
            </a:pPr>
            <a:r>
              <a:rPr lang="en-US" dirty="0"/>
              <a:t>District 1 + W: lower = 1, upper = 2</a:t>
            </a:r>
          </a:p>
          <a:p>
            <a:pPr marL="0" indent="0">
              <a:buNone/>
            </a:pPr>
            <a:r>
              <a:rPr lang="en-US" dirty="0"/>
              <a:t>District 1 + M: lower = 1, upper = 2</a:t>
            </a:r>
          </a:p>
        </p:txBody>
      </p:sp>
      <p:sp>
        <p:nvSpPr>
          <p:cNvPr id="4" name="Slide Number Placeholder 3">
            <a:extLst>
              <a:ext uri="{FF2B5EF4-FFF2-40B4-BE49-F238E27FC236}">
                <a16:creationId xmlns:a16="http://schemas.microsoft.com/office/drawing/2014/main" id="{26F3D33D-81B8-8C26-3577-1901F2F06C5F}"/>
              </a:ext>
            </a:extLst>
          </p:cNvPr>
          <p:cNvSpPr>
            <a:spLocks noGrp="1"/>
          </p:cNvSpPr>
          <p:nvPr>
            <p:ph type="sldNum" sz="quarter" idx="12"/>
          </p:nvPr>
        </p:nvSpPr>
        <p:spPr/>
        <p:txBody>
          <a:bodyPr/>
          <a:lstStyle/>
          <a:p>
            <a:fld id="{9E969584-4773-A84E-8391-EEC4BE76D611}" type="slidenum">
              <a:rPr lang="en-US" smtClean="0"/>
              <a:t>8</a:t>
            </a:fld>
            <a:endParaRPr lang="en-US"/>
          </a:p>
        </p:txBody>
      </p:sp>
    </p:spTree>
    <p:extLst>
      <p:ext uri="{BB962C8B-B14F-4D97-AF65-F5344CB8AC3E}">
        <p14:creationId xmlns:p14="http://schemas.microsoft.com/office/powerpoint/2010/main" val="39892193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77E5689-40D8-8A42-B4DA-1817CDDF5E07}" vid="{B3E20D03-3A3B-D647-8640-19B0998AA7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3892</TotalTime>
  <Words>3947</Words>
  <Application>Microsoft Macintosh PowerPoint</Application>
  <PresentationFormat>Widescreen</PresentationFormat>
  <Paragraphs>1684</Paragraphs>
  <Slides>42</Slides>
  <Notes>0</Notes>
  <HiddenSlides>7</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Calibri Light</vt:lpstr>
      <vt:lpstr>Cambria Math</vt:lpstr>
      <vt:lpstr>Office Theme</vt:lpstr>
      <vt:lpstr>Chile’s Constitutional Assembly Election</vt:lpstr>
      <vt:lpstr>Pre-Class Homework</vt:lpstr>
      <vt:lpstr>Today’s Class in Context</vt:lpstr>
      <vt:lpstr>Plan for Today: Chilean Constitutional Assembly</vt:lpstr>
      <vt:lpstr>By the end of class, you will be able to…</vt:lpstr>
      <vt:lpstr>Chilean Constitutional Assembly of 2021: Timeline</vt:lpstr>
      <vt:lpstr>Elections for “Chamber of Deputies”</vt:lpstr>
      <vt:lpstr>Chilean Constitutional Assembly: Quotas</vt:lpstr>
      <vt:lpstr>Quotas</vt:lpstr>
      <vt:lpstr>Step 1: Determine Votes For Each List</vt:lpstr>
      <vt:lpstr>Step 2: Determine Representatives for Each List</vt:lpstr>
      <vt:lpstr>Step 2: Determine # Representatives for Each List using Jefferson D’Hondt Method</vt:lpstr>
      <vt:lpstr>Step 2: Determine # Representatives for Each List using Jefferson D’Hondt Method</vt:lpstr>
      <vt:lpstr>Step 3: Determine Tentative Winners</vt:lpstr>
      <vt:lpstr>Step 1: Determine  Votes For Each List</vt:lpstr>
      <vt:lpstr>Step 3: Determine  Tentative Winners</vt:lpstr>
      <vt:lpstr>Step 4: Ensure Gender Parity</vt:lpstr>
      <vt:lpstr>Many Possible Principles</vt:lpstr>
      <vt:lpstr>Relationship to Priority Dominance</vt:lpstr>
      <vt:lpstr>Simplified Chilean Algorithm</vt:lpstr>
      <vt:lpstr>Break</vt:lpstr>
      <vt:lpstr>Practice: District 7</vt:lpstr>
      <vt:lpstr>District 7 Seats Won By List</vt:lpstr>
      <vt:lpstr>District 7 Election Results</vt:lpstr>
      <vt:lpstr>What I Hope You Got</vt:lpstr>
      <vt:lpstr>A New Twist: Incorporating Political Parties</vt:lpstr>
      <vt:lpstr>The Actual Chilean Algorithm</vt:lpstr>
      <vt:lpstr>Outcome of Full Chilean Algorithm</vt:lpstr>
      <vt:lpstr>Is this a good method for electing an assembly?</vt:lpstr>
      <vt:lpstr>An Interesting Connection to “Explainability”</vt:lpstr>
      <vt:lpstr>Local vs Global Methods</vt:lpstr>
      <vt:lpstr>Chilean Constitutional Assembly Timeline</vt:lpstr>
      <vt:lpstr>Apportionment for US Congress: History</vt:lpstr>
      <vt:lpstr>Summary</vt:lpstr>
      <vt:lpstr>Study Guide</vt:lpstr>
      <vt:lpstr>Practice: District 7 Results</vt:lpstr>
      <vt:lpstr>Practice: District 8 Results</vt:lpstr>
      <vt:lpstr>Warm Up</vt:lpstr>
      <vt:lpstr>PowerPoint Presentation</vt:lpstr>
      <vt:lpstr>PowerPoint Presentation</vt:lpstr>
      <vt:lpstr>Different Algorithms</vt:lpstr>
      <vt:lpstr>Proportional Reasoning: “This feels like a task I could give to my 6th graders”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The Allocation  of Public Resources</dc:title>
  <dc:creator>Nicholas A Arnosti</dc:creator>
  <cp:lastModifiedBy>Nick Arnosti</cp:lastModifiedBy>
  <cp:revision>178</cp:revision>
  <cp:lastPrinted>2023-02-28T16:07:43Z</cp:lastPrinted>
  <dcterms:created xsi:type="dcterms:W3CDTF">2023-02-25T16:07:31Z</dcterms:created>
  <dcterms:modified xsi:type="dcterms:W3CDTF">2024-08-22T22:21:31Z</dcterms:modified>
</cp:coreProperties>
</file>