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93" r:id="rId4"/>
    <p:sldId id="288" r:id="rId5"/>
    <p:sldId id="259" r:id="rId6"/>
    <p:sldId id="263" r:id="rId7"/>
    <p:sldId id="297" r:id="rId8"/>
    <p:sldId id="394" r:id="rId9"/>
    <p:sldId id="392" r:id="rId10"/>
    <p:sldId id="420" r:id="rId11"/>
    <p:sldId id="397" r:id="rId12"/>
    <p:sldId id="396" r:id="rId13"/>
    <p:sldId id="291" r:id="rId14"/>
    <p:sldId id="395" r:id="rId15"/>
    <p:sldId id="398" r:id="rId16"/>
    <p:sldId id="298" r:id="rId17"/>
    <p:sldId id="299" r:id="rId18"/>
    <p:sldId id="262" r:id="rId19"/>
    <p:sldId id="287" r:id="rId20"/>
    <p:sldId id="285" r:id="rId21"/>
    <p:sldId id="399" r:id="rId22"/>
    <p:sldId id="409" r:id="rId23"/>
    <p:sldId id="271" r:id="rId24"/>
    <p:sldId id="410" r:id="rId25"/>
    <p:sldId id="421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278" r:id="rId35"/>
    <p:sldId id="419" r:id="rId36"/>
    <p:sldId id="279" r:id="rId37"/>
    <p:sldId id="402" r:id="rId38"/>
    <p:sldId id="401" r:id="rId39"/>
    <p:sldId id="403" r:id="rId40"/>
    <p:sldId id="290" r:id="rId41"/>
    <p:sldId id="407" r:id="rId42"/>
    <p:sldId id="274" r:id="rId43"/>
    <p:sldId id="406" r:id="rId44"/>
    <p:sldId id="405" r:id="rId45"/>
    <p:sldId id="4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3"/>
    <p:restoredTop sz="59225"/>
  </p:normalViewPr>
  <p:slideViewPr>
    <p:cSldViewPr snapToGrid="0" snapToObjects="1">
      <p:cViewPr varScale="1">
        <p:scale>
          <a:sx n="64" d="100"/>
          <a:sy n="64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DAAC-C5AC-4541-8372-DEA606858AAF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4860B-1ECB-4A41-BDC8-FED339AF6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reach out to Christian </a:t>
            </a:r>
            <a:r>
              <a:rPr lang="en-US" dirty="0" err="1"/>
              <a:t>Kroer</a:t>
            </a:r>
            <a:r>
              <a:rPr lang="en-US" dirty="0"/>
              <a:t>, </a:t>
            </a:r>
            <a:r>
              <a:rPr lang="en-US"/>
              <a:t>John Dickerson…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Under RSD, occurs with probability 1/2 (when 2 goes before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RSD, happens 1/4 of the time (whenever 2 goes last)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RSD, happens with probability 3/24 (orders 1423, 4123, 1243)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5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RSD, happens with probability 2/24 (orders 1324, 3124)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22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come back to this later! If we run FCF with single tiebreaking, we end up with only two assignments (equally likely): ADBC, DABC.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3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Williams College housing draw? (Implemented as a dynamic mechanism.) Faculty office selection at Columbia (Implemented as a dynamic mechanism.)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SPPS Data: https://</a:t>
            </a:r>
            <a:r>
              <a:rPr lang="en-US" dirty="0" err="1"/>
              <a:t>www.spps.org</a:t>
            </a:r>
            <a:r>
              <a:rPr lang="en-US" dirty="0"/>
              <a:t>/domain/1235</a:t>
            </a:r>
          </a:p>
          <a:p>
            <a:endParaRPr lang="en-US" dirty="0"/>
          </a:p>
          <a:p>
            <a:r>
              <a:rPr lang="en-US" dirty="0"/>
              <a:t>Also, dynamic may not get their hopes up (why did you ask me to rank all this stuff that wasn’t going to be available?)</a:t>
            </a:r>
          </a:p>
          <a:p>
            <a:endParaRPr lang="en-US" dirty="0"/>
          </a:p>
          <a:p>
            <a:pPr marL="285750" indent="-285750">
              <a:buFont typeface="STIXGeneral-Regular" pitchFamily="2" charset="2"/>
              <a:buChar char="⎯"/>
            </a:pPr>
            <a:endParaRPr lang="en-US" sz="1200" b="1" dirty="0"/>
          </a:p>
          <a:p>
            <a:endParaRPr lang="en-US" sz="1200" dirty="0"/>
          </a:p>
          <a:p>
            <a:r>
              <a:rPr lang="en-US" sz="1200" dirty="0"/>
              <a:t>If there aren’t too many options, direct is good (not to hard to report preferences). </a:t>
            </a:r>
          </a:p>
          <a:p>
            <a:r>
              <a:rPr lang="en-US" sz="1200" dirty="0"/>
              <a:t>Also if most people’s choices will be relevant (i.e. relative abundance of items).</a:t>
            </a:r>
          </a:p>
          <a:p>
            <a:r>
              <a:rPr lang="en-US" sz="1200"/>
              <a:t>Dynamic may be good if there are lots of items to choose from (so reporting preferences is a pain) or severe scarcity of items (so we don’t want to get people’s hopes up).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SPPS Data: https://</a:t>
            </a:r>
            <a:r>
              <a:rPr lang="en-US" dirty="0" err="1"/>
              <a:t>www.spps.org</a:t>
            </a:r>
            <a:r>
              <a:rPr lang="en-US" dirty="0"/>
              <a:t>/domain/1235</a:t>
            </a:r>
          </a:p>
          <a:p>
            <a:endParaRPr lang="en-US" dirty="0"/>
          </a:p>
          <a:p>
            <a:r>
              <a:rPr lang="en-US" dirty="0"/>
              <a:t>Also, dynamic may not get their hopes up (why did you ask me to rank all this stuff that wasn’t going to be available?)</a:t>
            </a:r>
          </a:p>
          <a:p>
            <a:endParaRPr lang="en-US" dirty="0"/>
          </a:p>
          <a:p>
            <a:pPr marL="285750" indent="-285750">
              <a:buFont typeface="STIXGeneral-Regular" pitchFamily="2" charset="2"/>
              <a:buChar char="⎯"/>
            </a:pPr>
            <a:endParaRPr lang="en-US" sz="1200" b="1" dirty="0"/>
          </a:p>
          <a:p>
            <a:endParaRPr lang="en-US" sz="1200" dirty="0"/>
          </a:p>
          <a:p>
            <a:r>
              <a:rPr lang="en-US" sz="1200" dirty="0"/>
              <a:t>If there aren’t too many options, direct is good (not to hard to report preferences). </a:t>
            </a:r>
          </a:p>
          <a:p>
            <a:r>
              <a:rPr lang="en-US" sz="1200" dirty="0"/>
              <a:t>Also if most people’s choices will be relevant (i.e. relative abundance of items).</a:t>
            </a:r>
          </a:p>
          <a:p>
            <a:r>
              <a:rPr lang="en-US" sz="1200"/>
              <a:t>Dynamic may be good if there are lots of items to choose from (so reporting preferences is a pain) or severe scarcity of items (so we don’t want to get people’s hopes up).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0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Probably good to cover SD in first class, </a:t>
            </a:r>
            <a:r>
              <a:rPr lang="en-US"/>
              <a:t>to split these ideas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8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Williams College housing draw? (Implemented as a dynamic mechanism.) Faculty office selection at Columbia (Implemented as a dynamic mechanism.)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Pros: it’s fair, simple, transparent.</a:t>
            </a:r>
          </a:p>
          <a:p>
            <a:r>
              <a:rPr lang="en-US" dirty="0"/>
              <a:t>Cons: it’s inefficient, doesn’t give fruit to those in need.</a:t>
            </a:r>
          </a:p>
          <a:p>
            <a:endParaRPr lang="en-US" dirty="0"/>
          </a:p>
          <a:p>
            <a:r>
              <a:rPr lang="en-US" dirty="0"/>
              <a:t>Possible solutions to inefficiency:</a:t>
            </a:r>
          </a:p>
          <a:p>
            <a:r>
              <a:rPr lang="en-US" dirty="0"/>
              <a:t>Serial dictatorship. </a:t>
            </a:r>
          </a:p>
          <a:p>
            <a:r>
              <a:rPr lang="en-US" dirty="0"/>
              <a:t>Allow aftermarket trading. Friction makes this difficult. Maybe I don’t know who got the banana! Furthermore, this isn’t allowed in many markets (i.e. housing, school choice, organs). When it is allowed, how to conduct trades? There’s a risk that we might attract new participants with less need</a:t>
            </a:r>
          </a:p>
          <a:p>
            <a:endParaRPr lang="en-US" dirty="0"/>
          </a:p>
          <a:p>
            <a:r>
              <a:rPr lang="en-US" dirty="0"/>
              <a:t>Possible solutions to targeting: </a:t>
            </a:r>
          </a:p>
          <a:p>
            <a:r>
              <a:rPr lang="en-US" dirty="0"/>
              <a:t>Ask who is in need (i.e. who ate breakfast?): won’t get truthful answers</a:t>
            </a:r>
          </a:p>
          <a:p>
            <a:r>
              <a:rPr lang="en-US" dirty="0"/>
              <a:t>Guess who is in need (ask about income, look at weight): intrusive, imperfect</a:t>
            </a:r>
          </a:p>
          <a:p>
            <a:r>
              <a:rPr lang="en-US" dirty="0"/>
              <a:t>Have people demonstrate their need (i.e. push-up contest, willingness to wait after class). We’ll come back to this later in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 we copy what we see elsewhere.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random efficient? Doesn’t give fruit that they like, but minimizes communication and effort.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/>
              <a:t>Last</a:t>
            </a:r>
            <a:r>
              <a:rPr lang="es-ES_tradnl" dirty="0"/>
              <a:t> </a:t>
            </a:r>
            <a:r>
              <a:rPr lang="es-ES_tradnl" dirty="0" err="1"/>
              <a:t>year</a:t>
            </a:r>
            <a:r>
              <a:rPr lang="es-ES_tradnl" dirty="0"/>
              <a:t>: 16 concept </a:t>
            </a:r>
            <a:r>
              <a:rPr lang="es-ES_tradnl" dirty="0" err="1"/>
              <a:t>checks</a:t>
            </a:r>
            <a:r>
              <a:rPr lang="es-ES_tradnl" dirty="0"/>
              <a:t>, 10 </a:t>
            </a:r>
            <a:r>
              <a:rPr lang="es-ES_tradnl" dirty="0" err="1"/>
              <a:t>reflection</a:t>
            </a:r>
            <a:r>
              <a:rPr lang="es-ES_tradnl" dirty="0"/>
              <a:t> and </a:t>
            </a:r>
            <a:r>
              <a:rPr lang="es-ES_tradnl" dirty="0" err="1"/>
              <a:t>critical</a:t>
            </a:r>
            <a:r>
              <a:rPr lang="es-ES_tradnl" dirty="0"/>
              <a:t> </a:t>
            </a:r>
            <a:r>
              <a:rPr lang="es-ES_tradnl" dirty="0" err="1"/>
              <a:t>thinking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8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Agent 2 has “base ranking”, everyone else has one fruit that they rate unusually highly.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7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860B-1ECB-4A41-BDC8-FED339AF66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RSD, occurs with probability 1/24 (when order is 1234)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2893-E8B4-D745-9D19-F6BBB9AB8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7D294-6EA0-C74E-94BF-CDA0E1994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1C413-A948-7949-8CA0-BD8D451B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3078-12CD-0641-BD13-39A991E7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2498-4829-E549-B7A0-409F06F5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5BDF-E752-F648-9585-8789CCFF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D6C13-31C9-A347-B198-91FC71CD4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2AB3E-7B2D-DB40-B64D-B2B59381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069E-602B-1640-93C8-E0316EEB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2255-0217-1847-AE78-76BE4B1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9EDE1-DD5F-464E-9C73-9B3C84AB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DE9F5-5824-5140-9DD5-8D976E452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85E7B-4466-5347-82FF-06FF4178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9936A-61DD-E546-8D4E-184C0E8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9A035-5A9F-F348-9EC9-BE58371E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7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C380-606D-7548-8C38-3C06733E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05DC-7310-9341-8FD9-3585CDF5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7F4A-DD8B-5148-9AB2-73F1EADF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78F0-11CD-BF4E-8F9E-3888566C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5154-3FC3-4348-B4D6-AD7F11DF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4E0D-7EEB-FC4E-9421-EAF3511F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A3B5-D9C4-D24A-81C8-3C2FEE59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A524D-FEBC-0F47-A958-16C913DE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6C24-DD82-864C-B703-9955D2DE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17EB1-AEFE-3C4D-9834-2CE019BB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36C-B3FE-1040-84F8-1977CF8B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FD73-2CF2-B749-830D-8193CB9C2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ED470-6646-3A47-A137-297C217C4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70DA1-B503-8348-B9E7-74684B03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203DC-4FFB-5847-912C-8724FEB8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CADC-B1A1-8149-9EFF-6155EAE1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5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F5A2-A45D-C044-97BC-8F176EFB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47FFB-2210-E345-9883-23959D9F5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6FF9E-132A-4841-A925-1D5E6B7A9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30F28-9F03-1448-BFEB-61C9171F1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05277-E29C-BD4C-9510-9CFFF8E0E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5B5C2-B43E-7D4B-84E1-E7A3EF85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59649-371B-0941-8829-15F9AC7F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60702-1A1F-0942-94DF-65009B25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0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5712-AF23-D64F-A0AE-15CA0B45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FE185-7ECF-D148-BB3F-16807C79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E9D2-2341-E349-AD02-0A9EF09A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0C20D-7451-4F4F-BCE5-C60B3FFC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8D349-7921-A14B-8ABA-5F81DFA8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3A80A-AD38-3249-B56D-35253944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AC212-3E2A-DE45-AFF7-818530AC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FD3A-3303-F047-B4D2-A2FF932C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A6697-3C61-9347-A7FA-1FA3B1F6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B1E04-CC6D-B242-9731-8DC64A65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0BE66-86EE-A04C-8BFB-F05D00CE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C439B-32BB-8C40-99B7-C9728D49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684F3-1A8B-FA4A-B936-D91B455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D340-8D26-9B47-9A98-65196E62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9D84F-FFE9-8448-98CB-F74963B56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B3184-1BCD-9D44-AE01-CAB860B94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4C3E1-443B-7C44-97BB-E02688B2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402F3-755E-E043-9B8E-56C905ED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8145D-34A8-5D4C-845D-82CB6ACF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5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A556A-87BA-164D-81CD-87B31387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40D4E-15EC-8340-8FCA-D2003A5A2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B70A0-A21B-734F-8EAD-3A9814AA4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D238-EB76-E944-A8F0-3C6935595E85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A20B-45F3-5C49-A7D0-D21554828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82E2D-06B5-6E40-A819-2DA727DBE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8218-F250-3E44-8EA2-DD5DF088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rnosti@umn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microsoft.com/office/2007/relationships/hdphoto" Target="../media/hdphoto1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8919-4525-C944-8567-BE5FAC39C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Engineering the Allocation </a:t>
            </a:r>
            <a:br>
              <a:rPr lang="en-US" dirty="0"/>
            </a:br>
            <a:r>
              <a:rPr lang="en-US" dirty="0"/>
              <a:t>of Public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78EAB-1515-0742-B9DF-1B443A0D9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1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aby being held by a person&#10;&#10;Description automatically generated">
            <a:extLst>
              <a:ext uri="{FF2B5EF4-FFF2-40B4-BE49-F238E27FC236}">
                <a16:creationId xmlns:a16="http://schemas.microsoft.com/office/drawing/2014/main" id="{1A0C2ACA-C995-9C19-B04B-D920D8AA7F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6496" y="365125"/>
            <a:ext cx="4358878" cy="5811838"/>
          </a:xfrm>
        </p:spPr>
      </p:pic>
      <p:pic>
        <p:nvPicPr>
          <p:cNvPr id="8" name="Content Placeholder 7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B358B313-5CA8-1235-00A0-7AB454B71C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0193" y="365125"/>
            <a:ext cx="4358878" cy="5811838"/>
          </a:xfrm>
        </p:spPr>
      </p:pic>
    </p:spTree>
    <p:extLst>
      <p:ext uri="{BB962C8B-B14F-4D97-AF65-F5344CB8AC3E}">
        <p14:creationId xmlns:p14="http://schemas.microsoft.com/office/powerpoint/2010/main" val="228934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728A-3EEA-D842-977A-1394B3EC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Goals: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FC2A-0CB6-CD4F-86D8-4058579F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want to get to know you as a person!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you can do:</a:t>
            </a:r>
          </a:p>
          <a:p>
            <a:r>
              <a:rPr lang="en-US" sz="2800" dirty="0"/>
              <a:t>Attend class, u</a:t>
            </a:r>
            <a:r>
              <a:rPr lang="en-US" dirty="0"/>
              <a:t>se name tents (first few weeks)</a:t>
            </a:r>
          </a:p>
          <a:p>
            <a:r>
              <a:rPr lang="en-US" sz="2800" dirty="0"/>
              <a:t>Ask lots of questions! (lots of new terms, reminders are good)</a:t>
            </a:r>
          </a:p>
          <a:p>
            <a:r>
              <a:rPr lang="en-US" sz="2800" dirty="0"/>
              <a:t>Laptops and phones away </a:t>
            </a:r>
          </a:p>
          <a:p>
            <a:r>
              <a:rPr lang="en-US" dirty="0"/>
              <a:t>Come to office hours: </a:t>
            </a:r>
          </a:p>
          <a:p>
            <a:pPr lvl="1"/>
            <a:r>
              <a:rPr lang="en-US" dirty="0"/>
              <a:t>11-11:45 Tuesday, Thursday</a:t>
            </a:r>
          </a:p>
          <a:p>
            <a:pPr lvl="1"/>
            <a:r>
              <a:rPr lang="en-US" dirty="0"/>
              <a:t>By appointment (e-mail me to schedule </a:t>
            </a:r>
            <a:r>
              <a:rPr lang="en-US" dirty="0">
                <a:hlinkClick r:id="rId2"/>
              </a:rPr>
              <a:t>arnosti@umn.edu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66DBA-E3D2-A042-AB59-731C12E8C2B3}"/>
              </a:ext>
            </a:extLst>
          </p:cNvPr>
          <p:cNvSpPr txBox="1"/>
          <p:nvPr/>
        </p:nvSpPr>
        <p:spPr>
          <a:xfrm>
            <a:off x="13024648" y="1825625"/>
            <a:ext cx="280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these slightly more specific and catchier? Define and discuss key concepts such as fairness, efficiency.</a:t>
            </a:r>
          </a:p>
          <a:p>
            <a:r>
              <a:rPr lang="en-US" dirty="0">
                <a:solidFill>
                  <a:srgbClr val="FF0000"/>
                </a:solidFill>
              </a:rPr>
              <a:t>Understand algorithms…</a:t>
            </a:r>
          </a:p>
        </p:txBody>
      </p:sp>
    </p:spTree>
    <p:extLst>
      <p:ext uri="{BB962C8B-B14F-4D97-AF65-F5344CB8AC3E}">
        <p14:creationId xmlns:p14="http://schemas.microsoft.com/office/powerpoint/2010/main" val="105323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2E1E-2B8E-8F43-A851-4B8176C8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Goals: Fun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CB132-60BD-C841-A2C2-74097FC36786}"/>
              </a:ext>
            </a:extLst>
          </p:cNvPr>
          <p:cNvSpPr/>
          <p:nvPr/>
        </p:nvSpPr>
        <p:spPr>
          <a:xfrm>
            <a:off x="838200" y="1517536"/>
            <a:ext cx="10219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Ideal: 		</a:t>
            </a:r>
            <a:r>
              <a:rPr lang="en-US" sz="2800" dirty="0"/>
              <a:t>Your favorite course at the University of Minnesota. </a:t>
            </a:r>
          </a:p>
          <a:p>
            <a:r>
              <a:rPr lang="en-US" sz="2800" b="1" dirty="0"/>
              <a:t>Plausible: 	</a:t>
            </a:r>
            <a:r>
              <a:rPr lang="en-US" sz="2800" dirty="0"/>
              <a:t>Your favorite course this semester.</a:t>
            </a:r>
          </a:p>
          <a:p>
            <a:r>
              <a:rPr lang="en-US" sz="2800" b="1" dirty="0"/>
              <a:t>Baseline: 	</a:t>
            </a:r>
            <a:r>
              <a:rPr lang="en-US" sz="2800" dirty="0"/>
              <a:t>Interesting and thought-provoking.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986C7-DB24-0746-9174-59B48B664C6B}"/>
              </a:ext>
            </a:extLst>
          </p:cNvPr>
          <p:cNvSpPr txBox="1"/>
          <p:nvPr/>
        </p:nvSpPr>
        <p:spPr>
          <a:xfrm>
            <a:off x="838200" y="4167962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you can help: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Commit to spending time outside of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Share your thoughts with me (in person or anonymously)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/>
              <a:t>This is my passion project!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728A-3EEA-D842-977A-1394B3EC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Goals: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FC2A-0CB6-CD4F-86D8-4058579F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Key concepts and definitions (i.e. efficiency, fairness, truthfulness).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Algorithms that are (or could be)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Relationships between concepts and algorithms.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existing solutions.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knowledge to propose new solutions.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66DBA-E3D2-A042-AB59-731C12E8C2B3}"/>
              </a:ext>
            </a:extLst>
          </p:cNvPr>
          <p:cNvSpPr txBox="1"/>
          <p:nvPr/>
        </p:nvSpPr>
        <p:spPr>
          <a:xfrm>
            <a:off x="13024648" y="1825625"/>
            <a:ext cx="280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these slightly more specific and catchier? Define and discuss key concepts such as fairness, efficiency.</a:t>
            </a:r>
          </a:p>
          <a:p>
            <a:r>
              <a:rPr lang="en-US" dirty="0">
                <a:solidFill>
                  <a:srgbClr val="FF0000"/>
                </a:solidFill>
              </a:rPr>
              <a:t>Understand algorithms…</a:t>
            </a:r>
          </a:p>
        </p:txBody>
      </p:sp>
    </p:spTree>
    <p:extLst>
      <p:ext uri="{BB962C8B-B14F-4D97-AF65-F5344CB8AC3E}">
        <p14:creationId xmlns:p14="http://schemas.microsoft.com/office/powerpoint/2010/main" val="320339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AB65-D63E-C945-AB5F-66B3EF2C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2327-F2BF-784D-96FD-0DF180CE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D6538-6DBA-CE4B-9F7A-65462E7C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89" y="499730"/>
            <a:ext cx="10404511" cy="58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9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F50B-9FF7-7148-B7EF-8946B302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Philosophies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5619-C85E-F74E-841C-4D25ACF38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practice</a:t>
            </a:r>
          </a:p>
          <a:p>
            <a:r>
              <a:rPr lang="en-US" dirty="0"/>
              <a:t>Rapid feedback</a:t>
            </a:r>
          </a:p>
          <a:p>
            <a:r>
              <a:rPr lang="en-US" dirty="0"/>
              <a:t>Low stress</a:t>
            </a:r>
          </a:p>
        </p:txBody>
      </p:sp>
    </p:spTree>
    <p:extLst>
      <p:ext uri="{BB962C8B-B14F-4D97-AF65-F5344CB8AC3E}">
        <p14:creationId xmlns:p14="http://schemas.microsoft.com/office/powerpoint/2010/main" val="413397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55F0-6F8F-C94F-9907-424A54BF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6562D-57C3-F344-A8C2-CCFFCBFDE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840"/>
            <a:ext cx="8196072" cy="335231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Homework: 			50%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Due before each class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Drop lowest 4 scores</a:t>
            </a:r>
            <a:endParaRPr lang="en-US" sz="3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Exams: 				37.5%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Two midterms and a final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Project (Report/Blog):	12.5%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Describe and analyze real-world allocation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987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4E4CFA-CE17-6F4C-BE31-73C6750B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070" y="-182880"/>
            <a:ext cx="12515372" cy="7047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4356D-BC2F-BF44-AC64-A5BD0C37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9B2A4-B37B-8E4C-9508-85C6A55F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8" y="4171971"/>
            <a:ext cx="469073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Concept Check</a:t>
            </a:r>
          </a:p>
          <a:p>
            <a:r>
              <a:rPr lang="en-US" dirty="0"/>
              <a:t>Used as diagnostic</a:t>
            </a:r>
          </a:p>
          <a:p>
            <a:r>
              <a:rPr lang="en-US" dirty="0"/>
              <a:t>Immediate feedback</a:t>
            </a:r>
          </a:p>
          <a:p>
            <a:r>
              <a:rPr lang="en-US" dirty="0">
                <a:solidFill>
                  <a:srgbClr val="FF0000"/>
                </a:solidFill>
              </a:rPr>
              <a:t>Individual – do not discuss!</a:t>
            </a:r>
          </a:p>
          <a:p>
            <a:r>
              <a:rPr lang="en-US" dirty="0"/>
              <a:t>Open notes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A9AAF8-7957-1B46-B83E-EAC81D24C351}"/>
              </a:ext>
            </a:extLst>
          </p:cNvPr>
          <p:cNvSpPr txBox="1">
            <a:spLocks/>
          </p:cNvSpPr>
          <p:nvPr/>
        </p:nvSpPr>
        <p:spPr>
          <a:xfrm>
            <a:off x="818708" y="1756997"/>
            <a:ext cx="56246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Reflection + Critical Thinking</a:t>
            </a:r>
          </a:p>
          <a:p>
            <a:r>
              <a:rPr lang="en-US" dirty="0"/>
              <a:t>Apply knowledge to real world</a:t>
            </a:r>
          </a:p>
          <a:p>
            <a:r>
              <a:rPr lang="en-US" dirty="0"/>
              <a:t>Analyze definitions and algorithms</a:t>
            </a:r>
          </a:p>
          <a:p>
            <a:r>
              <a:rPr lang="en-US" dirty="0"/>
              <a:t>May discuss with classmates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075BF136-6901-1745-8A7E-6C2FF48ED41B}"/>
              </a:ext>
            </a:extLst>
          </p:cNvPr>
          <p:cNvSpPr/>
          <p:nvPr/>
        </p:nvSpPr>
        <p:spPr>
          <a:xfrm rot="10800000">
            <a:off x="9465954" y="1853737"/>
            <a:ext cx="5435008" cy="428502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FDE51-C8FF-004C-A64A-B00CBFCC2B9A}"/>
              </a:ext>
            </a:extLst>
          </p:cNvPr>
          <p:cNvSpPr/>
          <p:nvPr/>
        </p:nvSpPr>
        <p:spPr>
          <a:xfrm>
            <a:off x="9427394" y="-101536"/>
            <a:ext cx="5401340" cy="1960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C796-ED99-F046-A228-5C542DCF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B98D-F584-9C42-8636-2C22FAF38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690A-8C15-7449-ADB9-029E022B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421F-918B-1B43-B9EA-395E768B0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Efficient</a:t>
            </a:r>
          </a:p>
          <a:p>
            <a:r>
              <a:rPr lang="en-US" dirty="0"/>
              <a:t>Fair</a:t>
            </a:r>
          </a:p>
          <a:p>
            <a:r>
              <a:rPr lang="en-US" dirty="0"/>
              <a:t>Truthful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Precise language and definitions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274410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03F3-90DD-1A42-9FA2-C057D23A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possibility: allocate randomly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DE0EF-28CE-1B48-8FB0-2939D823D5B2}"/>
              </a:ext>
            </a:extLst>
          </p:cNvPr>
          <p:cNvSpPr/>
          <p:nvPr/>
        </p:nvSpPr>
        <p:spPr>
          <a:xfrm>
            <a:off x="838200" y="2210703"/>
            <a:ext cx="10820400" cy="357340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Group Work: 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Introduce yourself to your group! Share your name, your program, and something that you are excited about.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Identify (at least) one positive feature of random allocation, and (at least) one concern or shortcoming.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Brainstorm an alternative procedure. </a:t>
            </a:r>
            <a:r>
              <a:rPr lang="en-US" sz="2800" b="1" dirty="0">
                <a:solidFill>
                  <a:schemeClr val="tx1"/>
                </a:solidFill>
              </a:rPr>
              <a:t>Be Specific. </a:t>
            </a:r>
            <a:r>
              <a:rPr lang="en-US" sz="2800" dirty="0">
                <a:solidFill>
                  <a:schemeClr val="tx1"/>
                </a:solidFill>
              </a:rPr>
              <a:t>Does this procedure address one of your listed shortcomings for random allocation?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When you are ready to discuss, write your pro and con on the board.</a:t>
            </a:r>
          </a:p>
        </p:txBody>
      </p:sp>
    </p:spTree>
    <p:extLst>
      <p:ext uri="{BB962C8B-B14F-4D97-AF65-F5344CB8AC3E}">
        <p14:creationId xmlns:p14="http://schemas.microsoft.com/office/powerpoint/2010/main" val="1037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8919-4525-C944-8567-BE5FAC39C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Allocating Efficiently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78EAB-1515-0742-B9DF-1B443A0D9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96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B158-FC42-4043-A8C2-9C98AEBA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Setting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E695DD-DC81-8C40-9D00-E05890132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97850"/>
              </p:ext>
            </p:extLst>
          </p:nvPr>
        </p:nvGraphicFramePr>
        <p:xfrm>
          <a:off x="8840313" y="263710"/>
          <a:ext cx="1835944" cy="497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3063574797"/>
                    </a:ext>
                  </a:extLst>
                </a:gridCol>
              </a:tblGrid>
              <a:tr h="1244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08044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662484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217688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780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F2A7DAB-412D-D74C-AD5B-E1D557F09128}"/>
              </a:ext>
            </a:extLst>
          </p:cNvPr>
          <p:cNvSpPr/>
          <p:nvPr/>
        </p:nvSpPr>
        <p:spPr>
          <a:xfrm>
            <a:off x="838200" y="1635972"/>
            <a:ext cx="7080647" cy="149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We wish to allocate objects to a set of agents.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The objects are different, and the agents care about which they receive.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567A58-3C17-F44C-AC6E-8F6F61872E3E}"/>
              </a:ext>
            </a:extLst>
          </p:cNvPr>
          <p:cNvSpPr txBox="1">
            <a:spLocks/>
          </p:cNvSpPr>
          <p:nvPr/>
        </p:nvSpPr>
        <p:spPr>
          <a:xfrm>
            <a:off x="838200" y="3229601"/>
            <a:ext cx="9078433" cy="3628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Key Assumptions: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Consequentialist: </a:t>
            </a:r>
            <a:r>
              <a:rPr lang="en-US" dirty="0"/>
              <a:t>agents care about outcome, not process.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Unit Demand: </a:t>
            </a:r>
            <a:r>
              <a:rPr lang="en-US" dirty="0"/>
              <a:t>agents demand at most one item.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No Externalities: </a:t>
            </a:r>
            <a:r>
              <a:rPr lang="en-US" dirty="0"/>
              <a:t>agents care only about their own allocation.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Strict Preferences: </a:t>
            </a:r>
            <a:r>
              <a:rPr lang="en-US" dirty="0"/>
              <a:t>agents can rank all items (no ties).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Known Preferences: </a:t>
            </a:r>
            <a:r>
              <a:rPr lang="en-US" dirty="0"/>
              <a:t>agents know their own ranking of items.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No Money!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b="1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739A32-585D-35C7-54CF-993CAB3ED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994385"/>
              </p:ext>
            </p:extLst>
          </p:nvPr>
        </p:nvGraphicFramePr>
        <p:xfrm>
          <a:off x="10352121" y="0"/>
          <a:ext cx="1835944" cy="497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</a:tblGrid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3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318505-2A89-9F4B-9B39-0F0B00EA3FD8}"/>
              </a:ext>
            </a:extLst>
          </p:cNvPr>
          <p:cNvGraphicFramePr>
            <a:graphicFrameLocks/>
          </p:cNvGraphicFramePr>
          <p:nvPr/>
        </p:nvGraphicFramePr>
        <p:xfrm>
          <a:off x="4229100" y="514349"/>
          <a:ext cx="7343776" cy="590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9230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F9F83A3-0D45-C24A-81F4-40CBF96ABDB1}"/>
              </a:ext>
            </a:extLst>
          </p:cNvPr>
          <p:cNvSpPr/>
          <p:nvPr/>
        </p:nvSpPr>
        <p:spPr>
          <a:xfrm>
            <a:off x="668754" y="253663"/>
            <a:ext cx="2665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Preference</a:t>
            </a:r>
          </a:p>
          <a:p>
            <a:pPr algn="ctr"/>
            <a:r>
              <a:rPr lang="en-US" sz="4400" dirty="0"/>
              <a:t>Profile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8A256-0971-E249-9C7B-0D0DC3D0653C}"/>
              </a:ext>
            </a:extLst>
          </p:cNvPr>
          <p:cNvSpPr txBox="1"/>
          <p:nvPr/>
        </p:nvSpPr>
        <p:spPr>
          <a:xfrm>
            <a:off x="1281583" y="1814517"/>
            <a:ext cx="135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Favorite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C1109-EA3F-2B4E-BF03-28C4E112E6FB}"/>
              </a:ext>
            </a:extLst>
          </p:cNvPr>
          <p:cNvSpPr txBox="1"/>
          <p:nvPr/>
        </p:nvSpPr>
        <p:spPr>
          <a:xfrm>
            <a:off x="862014" y="5710242"/>
            <a:ext cx="219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Least Favorite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2916C9-6458-6443-91C9-C61FF965C1D9}"/>
              </a:ext>
            </a:extLst>
          </p:cNvPr>
          <p:cNvCxnSpPr>
            <a:stCxn id="3" idx="2"/>
            <a:endCxn id="7" idx="0"/>
          </p:cNvCxnSpPr>
          <p:nvPr/>
        </p:nvCxnSpPr>
        <p:spPr>
          <a:xfrm>
            <a:off x="1958852" y="2337737"/>
            <a:ext cx="1" cy="33725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8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B158-FC42-4043-A8C2-9C98AEBA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Feasible Allocations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C83244-C67A-5E45-B02A-6BF78D56E8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5108" y="1535039"/>
                <a:ext cx="7491413" cy="2762642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An </a:t>
                </a:r>
                <a:r>
                  <a:rPr lang="en-US" b="1" dirty="0"/>
                  <a:t>allocation</a:t>
                </a:r>
                <a:r>
                  <a:rPr lang="en-US" dirty="0"/>
                  <a:t> is a function from agents to objects (specifies what each agent gets).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An allocation is </a:t>
                </a:r>
                <a:r>
                  <a:rPr lang="en-US" b="1" dirty="0"/>
                  <a:t>feasible </a:t>
                </a:r>
                <a:r>
                  <a:rPr lang="en-US" dirty="0"/>
                  <a:t>if the number of agents assigned to each object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the number of copies of that object.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C83244-C67A-5E45-B02A-6BF78D56E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5108" y="1535039"/>
                <a:ext cx="7491413" cy="2762642"/>
              </a:xfrm>
              <a:blipFill>
                <a:blip r:embed="rId2"/>
                <a:stretch>
                  <a:fillRect l="-1695" t="-1370" r="-1356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E695DD-DC81-8C40-9D00-E05890132535}"/>
              </a:ext>
            </a:extLst>
          </p:cNvPr>
          <p:cNvGraphicFramePr>
            <a:graphicFrameLocks noGrp="1"/>
          </p:cNvGraphicFramePr>
          <p:nvPr/>
        </p:nvGraphicFramePr>
        <p:xfrm>
          <a:off x="8105776" y="1635972"/>
          <a:ext cx="1835944" cy="497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3063574797"/>
                    </a:ext>
                  </a:extLst>
                </a:gridCol>
              </a:tblGrid>
              <a:tr h="1244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08044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662484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217688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7804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60768D-E2FF-CA42-9E51-2785F87DBCE1}"/>
              </a:ext>
            </a:extLst>
          </p:cNvPr>
          <p:cNvCxnSpPr>
            <a:cxnSpLocks/>
          </p:cNvCxnSpPr>
          <p:nvPr/>
        </p:nvCxnSpPr>
        <p:spPr>
          <a:xfrm>
            <a:off x="9472613" y="2000250"/>
            <a:ext cx="87153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53DD72-B7DD-544F-A011-28422820B3EE}"/>
              </a:ext>
            </a:extLst>
          </p:cNvPr>
          <p:cNvCxnSpPr>
            <a:cxnSpLocks/>
          </p:cNvCxnSpPr>
          <p:nvPr/>
        </p:nvCxnSpPr>
        <p:spPr>
          <a:xfrm flipV="1">
            <a:off x="9472613" y="2424112"/>
            <a:ext cx="871537" cy="7858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9A2BEA-F882-8C4B-82DB-1C352BD8FDA9}"/>
              </a:ext>
            </a:extLst>
          </p:cNvPr>
          <p:cNvCxnSpPr>
            <a:cxnSpLocks/>
          </p:cNvCxnSpPr>
          <p:nvPr/>
        </p:nvCxnSpPr>
        <p:spPr>
          <a:xfrm>
            <a:off x="9558339" y="4433888"/>
            <a:ext cx="942974" cy="109855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6D4930-943F-594C-A31A-F676C95ADBE3}"/>
              </a:ext>
            </a:extLst>
          </p:cNvPr>
          <p:cNvCxnSpPr>
            <a:cxnSpLocks/>
          </p:cNvCxnSpPr>
          <p:nvPr/>
        </p:nvCxnSpPr>
        <p:spPr>
          <a:xfrm flipV="1">
            <a:off x="9558339" y="4900613"/>
            <a:ext cx="942974" cy="8143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E07241-E602-9345-B3D5-C4D72E7BF263}"/>
              </a:ext>
            </a:extLst>
          </p:cNvPr>
          <p:cNvCxnSpPr>
            <a:cxnSpLocks/>
          </p:cNvCxnSpPr>
          <p:nvPr/>
        </p:nvCxnSpPr>
        <p:spPr>
          <a:xfrm>
            <a:off x="9472613" y="3209926"/>
            <a:ext cx="87153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9C1A8A-5195-83CE-6806-5E1418C42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903888"/>
              </p:ext>
            </p:extLst>
          </p:nvPr>
        </p:nvGraphicFramePr>
        <p:xfrm>
          <a:off x="10569849" y="1429707"/>
          <a:ext cx="1501234" cy="466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234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</a:tblGrid>
              <a:tr h="116681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116681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116681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16681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0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318505-2A89-9F4B-9B39-0F0B00EA3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361239"/>
              </p:ext>
            </p:extLst>
          </p:nvPr>
        </p:nvGraphicFramePr>
        <p:xfrm>
          <a:off x="838200" y="1526359"/>
          <a:ext cx="4938716" cy="419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9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92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0218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708587-8B81-AC4B-9EBF-171DC1D3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61281"/>
              </p:ext>
            </p:extLst>
          </p:nvPr>
        </p:nvGraphicFramePr>
        <p:xfrm>
          <a:off x="6519863" y="1526359"/>
          <a:ext cx="4938716" cy="419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9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92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0218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54D3E4A0-9AFD-22F8-5345-1F202B43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would you say is more efficient? Why?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4609A-F52B-A4D6-65E1-E51C51D0A81F}"/>
              </a:ext>
            </a:extLst>
          </p:cNvPr>
          <p:cNvSpPr txBox="1"/>
          <p:nvPr/>
        </p:nvSpPr>
        <p:spPr>
          <a:xfrm>
            <a:off x="2597728" y="5991227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ADBC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71EAA-A424-8310-686F-25928F864B51}"/>
              </a:ext>
            </a:extLst>
          </p:cNvPr>
          <p:cNvSpPr txBox="1"/>
          <p:nvPr/>
        </p:nvSpPr>
        <p:spPr>
          <a:xfrm>
            <a:off x="8485699" y="5991226"/>
            <a:ext cx="1108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DACB</a:t>
            </a:r>
          </a:p>
        </p:txBody>
      </p:sp>
    </p:spTree>
    <p:extLst>
      <p:ext uri="{BB962C8B-B14F-4D97-AF65-F5344CB8AC3E}">
        <p14:creationId xmlns:p14="http://schemas.microsoft.com/office/powerpoint/2010/main" val="8119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B158-FC42-4043-A8C2-9C98AEBA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3244-C67A-5E45-B02A-6BF78D56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363" y="2116929"/>
            <a:ext cx="8212365" cy="11200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A feasible allocation is </a:t>
            </a:r>
            <a:r>
              <a:rPr lang="en-US" b="1" dirty="0"/>
              <a:t>Rank Efficient </a:t>
            </a:r>
            <a:r>
              <a:rPr lang="en-US" dirty="0"/>
              <a:t>if there is no other feasible allocation that has a lower sum of ranks.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A0BD84-70D3-3742-A949-FED489FE5FFC}"/>
              </a:ext>
            </a:extLst>
          </p:cNvPr>
          <p:cNvSpPr txBox="1">
            <a:spLocks/>
          </p:cNvSpPr>
          <p:nvPr/>
        </p:nvSpPr>
        <p:spPr>
          <a:xfrm>
            <a:off x="1041363" y="3663217"/>
            <a:ext cx="7956333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Informal: maximize total happiness (utilitarian)</a:t>
            </a:r>
          </a:p>
        </p:txBody>
      </p:sp>
    </p:spTree>
    <p:extLst>
      <p:ext uri="{BB962C8B-B14F-4D97-AF65-F5344CB8AC3E}">
        <p14:creationId xmlns:p14="http://schemas.microsoft.com/office/powerpoint/2010/main" val="1988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B158-FC42-4043-A8C2-9C98AEBA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3244-C67A-5E45-B02A-6BF78D56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363" y="2116929"/>
            <a:ext cx="7491413" cy="20809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A feasible allocation is </a:t>
            </a:r>
            <a:r>
              <a:rPr lang="en-US" b="1" dirty="0"/>
              <a:t>Pareto Efficient </a:t>
            </a:r>
            <a:r>
              <a:rPr lang="en-US" dirty="0"/>
              <a:t>if there is no other feasible allocation that is at least as good for every agent, and strictly better for some agent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(cannot help any agent without hurting another).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A0BD84-70D3-3742-A949-FED489FE5FFC}"/>
              </a:ext>
            </a:extLst>
          </p:cNvPr>
          <p:cNvSpPr txBox="1">
            <a:spLocks/>
          </p:cNvSpPr>
          <p:nvPr/>
        </p:nvSpPr>
        <p:spPr>
          <a:xfrm>
            <a:off x="1041363" y="4737025"/>
            <a:ext cx="7956333" cy="64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Informal: allocation is </a:t>
            </a:r>
            <a:r>
              <a:rPr lang="en-US" i="1" u="sng" dirty="0"/>
              <a:t>in</a:t>
            </a:r>
            <a:r>
              <a:rPr lang="en-US" i="1" dirty="0"/>
              <a:t>efficient </a:t>
            </a:r>
            <a:r>
              <a:rPr lang="en-US" dirty="0"/>
              <a:t>if some group of people want to switch objects.</a:t>
            </a:r>
          </a:p>
        </p:txBody>
      </p:sp>
    </p:spTree>
    <p:extLst>
      <p:ext uri="{BB962C8B-B14F-4D97-AF65-F5344CB8AC3E}">
        <p14:creationId xmlns:p14="http://schemas.microsoft.com/office/powerpoint/2010/main" val="11103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318505-2A89-9F4B-9B39-0F0B00EA3FD8}"/>
              </a:ext>
            </a:extLst>
          </p:cNvPr>
          <p:cNvGraphicFramePr>
            <a:graphicFrameLocks/>
          </p:cNvGraphicFramePr>
          <p:nvPr/>
        </p:nvGraphicFramePr>
        <p:xfrm>
          <a:off x="966792" y="2045904"/>
          <a:ext cx="4938716" cy="419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9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92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0218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BAB791-3464-3A43-94B7-B43ED9D943AF}"/>
              </a:ext>
            </a:extLst>
          </p:cNvPr>
          <p:cNvSpPr txBox="1"/>
          <p:nvPr/>
        </p:nvSpPr>
        <p:spPr>
          <a:xfrm>
            <a:off x="838200" y="1474931"/>
            <a:ext cx="5348965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1. Is this allocation Pareto Efficient?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BFAC82-04AF-AE45-8DAA-F8D23699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17"/>
            <a:ext cx="10515600" cy="1325563"/>
          </a:xfrm>
        </p:spPr>
        <p:txBody>
          <a:bodyPr/>
          <a:lstStyle/>
          <a:p>
            <a:r>
              <a:rPr lang="en-US" dirty="0"/>
              <a:t>Group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29CD9-7ED9-CC4B-B5C3-7048A214268F}"/>
              </a:ext>
            </a:extLst>
          </p:cNvPr>
          <p:cNvSpPr txBox="1"/>
          <p:nvPr/>
        </p:nvSpPr>
        <p:spPr>
          <a:xfrm>
            <a:off x="6548437" y="1474931"/>
            <a:ext cx="5348965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2. Is this allocation Pareto Efficient?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708587-8B81-AC4B-9EBF-171DC1D3674D}"/>
              </a:ext>
            </a:extLst>
          </p:cNvPr>
          <p:cNvGraphicFramePr>
            <a:graphicFrameLocks/>
          </p:cNvGraphicFramePr>
          <p:nvPr/>
        </p:nvGraphicFramePr>
        <p:xfrm>
          <a:off x="6648455" y="2045904"/>
          <a:ext cx="4938716" cy="419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9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92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0218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7840A6-4A46-544D-93CA-5BBAA355F22C}"/>
              </a:ext>
            </a:extLst>
          </p:cNvPr>
          <p:cNvSpPr txBox="1"/>
          <p:nvPr/>
        </p:nvSpPr>
        <p:spPr>
          <a:xfrm>
            <a:off x="966791" y="6292907"/>
            <a:ext cx="801231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3. How many Pareto Efficient allocations can you find?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157E37-6A74-C91A-BC2F-8E16DB2D8774}"/>
              </a:ext>
            </a:extLst>
          </p:cNvPr>
          <p:cNvSpPr/>
          <p:nvPr/>
        </p:nvSpPr>
        <p:spPr>
          <a:xfrm>
            <a:off x="4089991" y="278444"/>
            <a:ext cx="7807411" cy="95410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Introduce yourself! Share your name, program, and something that you are excited about.</a:t>
            </a:r>
          </a:p>
        </p:txBody>
      </p:sp>
    </p:spTree>
    <p:extLst>
      <p:ext uri="{BB962C8B-B14F-4D97-AF65-F5344CB8AC3E}">
        <p14:creationId xmlns:p14="http://schemas.microsoft.com/office/powerpoint/2010/main" val="3834389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318505-2A89-9F4B-9B39-0F0B00EA3FD8}"/>
              </a:ext>
            </a:extLst>
          </p:cNvPr>
          <p:cNvGraphicFramePr>
            <a:graphicFrameLocks/>
          </p:cNvGraphicFramePr>
          <p:nvPr/>
        </p:nvGraphicFramePr>
        <p:xfrm>
          <a:off x="966792" y="2045904"/>
          <a:ext cx="4938716" cy="419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9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92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0218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E233E5A0-CE0C-E247-828D-40B03ECF4E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92" b="89868" l="901" r="95045">
                        <a14:foregroundMark x1="2703" y1="26432" x2="9910" y2="32599"/>
                        <a14:foregroundMark x1="9009" y1="67841" x2="1351" y2="71366"/>
                        <a14:foregroundMark x1="85586" y1="24229" x2="95045" y2="27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9387" y="2531410"/>
            <a:ext cx="3854159" cy="39236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708587-8B81-AC4B-9EBF-171DC1D3674D}"/>
              </a:ext>
            </a:extLst>
          </p:cNvPr>
          <p:cNvGraphicFramePr>
            <a:graphicFrameLocks/>
          </p:cNvGraphicFramePr>
          <p:nvPr/>
        </p:nvGraphicFramePr>
        <p:xfrm>
          <a:off x="6648455" y="2045904"/>
          <a:ext cx="4938716" cy="419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9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234679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92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8284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0218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pic>
        <p:nvPicPr>
          <p:cNvPr id="19" name="Picture 18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4BF2B008-FA9C-D249-B7F7-0EF09488E6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7273" l="6987" r="94760">
                        <a14:foregroundMark x1="5677" y1="66364" x2="20961" y2="97273"/>
                        <a14:foregroundMark x1="20961" y1="97273" x2="6987" y2="64091"/>
                        <a14:foregroundMark x1="85590" y1="5000" x2="94760" y2="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679" y="2818026"/>
            <a:ext cx="3282597" cy="3167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BAB791-3464-3A43-94B7-B43ED9D943AF}"/>
              </a:ext>
            </a:extLst>
          </p:cNvPr>
          <p:cNvSpPr txBox="1"/>
          <p:nvPr/>
        </p:nvSpPr>
        <p:spPr>
          <a:xfrm>
            <a:off x="838200" y="1474931"/>
            <a:ext cx="5348965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1. Is this allocation Pareto Efficient?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BFAC82-04AF-AE45-8DAA-F8D23699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17"/>
            <a:ext cx="10515600" cy="1325563"/>
          </a:xfrm>
        </p:spPr>
        <p:txBody>
          <a:bodyPr/>
          <a:lstStyle/>
          <a:p>
            <a:r>
              <a:rPr lang="en-US" dirty="0"/>
              <a:t>Group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29CD9-7ED9-CC4B-B5C3-7048A214268F}"/>
              </a:ext>
            </a:extLst>
          </p:cNvPr>
          <p:cNvSpPr txBox="1"/>
          <p:nvPr/>
        </p:nvSpPr>
        <p:spPr>
          <a:xfrm>
            <a:off x="6548437" y="1474931"/>
            <a:ext cx="5348965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2. Is this allocation Pareto Efficient?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840A6-4A46-544D-93CA-5BBAA355F22C}"/>
              </a:ext>
            </a:extLst>
          </p:cNvPr>
          <p:cNvSpPr txBox="1"/>
          <p:nvPr/>
        </p:nvSpPr>
        <p:spPr>
          <a:xfrm>
            <a:off x="966791" y="6292907"/>
            <a:ext cx="801231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3. How many Pareto Efficient allocations can you find? </a:t>
            </a:r>
          </a:p>
        </p:txBody>
      </p:sp>
    </p:spTree>
    <p:extLst>
      <p:ext uri="{BB962C8B-B14F-4D97-AF65-F5344CB8AC3E}">
        <p14:creationId xmlns:p14="http://schemas.microsoft.com/office/powerpoint/2010/main" val="4162140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318505-2A89-9F4B-9B39-0F0B00EA3FD8}"/>
              </a:ext>
            </a:extLst>
          </p:cNvPr>
          <p:cNvGraphicFramePr>
            <a:graphicFrameLocks/>
          </p:cNvGraphicFramePr>
          <p:nvPr/>
        </p:nvGraphicFramePr>
        <p:xfrm>
          <a:off x="457200" y="478631"/>
          <a:ext cx="7343776" cy="590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9230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67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A429-870E-7A46-81F4-E8345B02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A System?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E710-F228-1B48-979E-56ACC640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In practice: copy what we see elsewhere, possibly with modifications.</a:t>
            </a:r>
          </a:p>
        </p:txBody>
      </p:sp>
    </p:spTree>
    <p:extLst>
      <p:ext uri="{BB962C8B-B14F-4D97-AF65-F5344CB8AC3E}">
        <p14:creationId xmlns:p14="http://schemas.microsoft.com/office/powerpoint/2010/main" val="425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66021-1F55-9A47-AC95-860EC5DBD703}"/>
              </a:ext>
            </a:extLst>
          </p:cNvPr>
          <p:cNvGraphicFramePr>
            <a:graphicFrameLocks/>
          </p:cNvGraphicFramePr>
          <p:nvPr/>
        </p:nvGraphicFramePr>
        <p:xfrm>
          <a:off x="457200" y="478631"/>
          <a:ext cx="7343776" cy="590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9230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091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318505-2A89-9F4B-9B39-0F0B00EA3FD8}"/>
              </a:ext>
            </a:extLst>
          </p:cNvPr>
          <p:cNvGraphicFramePr>
            <a:graphicFrameLocks/>
          </p:cNvGraphicFramePr>
          <p:nvPr/>
        </p:nvGraphicFramePr>
        <p:xfrm>
          <a:off x="457200" y="478631"/>
          <a:ext cx="7343776" cy="590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9230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48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318505-2A89-9F4B-9B39-0F0B00EA3FD8}"/>
              </a:ext>
            </a:extLst>
          </p:cNvPr>
          <p:cNvGraphicFramePr>
            <a:graphicFrameLocks/>
          </p:cNvGraphicFramePr>
          <p:nvPr/>
        </p:nvGraphicFramePr>
        <p:xfrm>
          <a:off x="457200" y="478631"/>
          <a:ext cx="7343776" cy="590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9230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367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318505-2A89-9F4B-9B39-0F0B00EA3FD8}"/>
              </a:ext>
            </a:extLst>
          </p:cNvPr>
          <p:cNvGraphicFramePr>
            <a:graphicFrameLocks/>
          </p:cNvGraphicFramePr>
          <p:nvPr/>
        </p:nvGraphicFramePr>
        <p:xfrm>
          <a:off x="457200" y="478631"/>
          <a:ext cx="7343776" cy="590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9230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124441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095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8500-E596-ED45-98B3-E2700E01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Pareto Efficient Allocations?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951E5-6FF5-FD40-A891-C2080282A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58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39732D-0B5D-6424-A177-86477D2937A5}"/>
              </a:ext>
            </a:extLst>
          </p:cNvPr>
          <p:cNvSpPr/>
          <p:nvPr/>
        </p:nvSpPr>
        <p:spPr>
          <a:xfrm>
            <a:off x="838200" y="5057775"/>
            <a:ext cx="10820400" cy="17279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Group Work: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Which allocation does Serial Dictatorship with order 1, 2, 3, 4, find?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Is the allocation of the Serial Dictatorship always Pareto Efficient? Why or why not?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2A0EC7-6850-45DD-C53B-DEF15CA030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746346"/>
              </p:ext>
            </p:extLst>
          </p:nvPr>
        </p:nvGraphicFramePr>
        <p:xfrm>
          <a:off x="6072957" y="430558"/>
          <a:ext cx="5505452" cy="437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63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806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9176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9176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9176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9176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6EC585-1F05-6246-95DE-40E321C72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341454"/>
              </p:ext>
            </p:extLst>
          </p:nvPr>
        </p:nvGraphicFramePr>
        <p:xfrm>
          <a:off x="6100756" y="463836"/>
          <a:ext cx="5505452" cy="437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63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806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9176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9176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9176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9176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913D54-D454-2846-B939-E284ABDB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Dictatorship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B696-337B-0141-8995-F014C439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Place agents in some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 by one, have them choose favorite remaining option.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E0626A29-3892-2140-91AC-F12B75F9C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7273" l="6987" r="94760">
                        <a14:foregroundMark x1="5677" y1="66364" x2="20961" y2="97273"/>
                        <a14:foregroundMark x1="20961" y1="97273" x2="6987" y2="64091"/>
                        <a14:foregroundMark x1="85590" y1="5000" x2="94760" y2="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62609" y="6135298"/>
            <a:ext cx="658589" cy="6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8B7C8F-0105-3A03-E2B1-58F6B8B99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379558"/>
              </p:ext>
            </p:extLst>
          </p:nvPr>
        </p:nvGraphicFramePr>
        <p:xfrm>
          <a:off x="7791450" y="2873764"/>
          <a:ext cx="4400556" cy="398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9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100139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100139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100139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468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7941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7941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7941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95492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057B-B47D-9F42-AE05-FC2325E7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002"/>
            <a:ext cx="10891838" cy="49259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as many agents their first choice as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as many of the remaining agents their second choice as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as many of the remaining agents their third choice as possible.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make this well-defined, must specify how </a:t>
            </a:r>
          </a:p>
          <a:p>
            <a:pPr marL="0" indent="0">
              <a:buNone/>
            </a:pPr>
            <a:r>
              <a:rPr lang="en-US" dirty="0"/>
              <a:t>to choose among agents: suppose 1 &gt; 2 &gt; 3 &gt; 4.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25B59-AB3C-C64B-944C-8F21D580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“First Choices First”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12F15-BB7D-194C-A426-715AB7917BF1}"/>
              </a:ext>
            </a:extLst>
          </p:cNvPr>
          <p:cNvSpPr txBox="1"/>
          <p:nvPr/>
        </p:nvSpPr>
        <p:spPr>
          <a:xfrm rot="5400000">
            <a:off x="912675" y="2756426"/>
            <a:ext cx="6270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4CB6D5-4A15-8543-B291-F0D36C866312}"/>
              </a:ext>
            </a:extLst>
          </p:cNvPr>
          <p:cNvSpPr/>
          <p:nvPr/>
        </p:nvSpPr>
        <p:spPr>
          <a:xfrm>
            <a:off x="876300" y="4553727"/>
            <a:ext cx="6877050" cy="224313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Group Work: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Which allocation does “First Choices First” find?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Is the allocation of “First Choices First”  always Pareto Efficient?  Why or why not?</a:t>
            </a:r>
          </a:p>
        </p:txBody>
      </p:sp>
      <p:pic>
        <p:nvPicPr>
          <p:cNvPr id="9" name="Picture 8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ED58315C-9B1F-2F48-B2EB-CB1ABC56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7273" l="6987" r="94760">
                        <a14:foregroundMark x1="5677" y1="66364" x2="20961" y2="97273"/>
                        <a14:foregroundMark x1="20961" y1="97273" x2="6987" y2="64091"/>
                        <a14:foregroundMark x1="85590" y1="5000" x2="94760" y2="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2861" y="5645276"/>
            <a:ext cx="658589" cy="63548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35090B-95E0-1E8D-0A69-2F78B9755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970907"/>
              </p:ext>
            </p:extLst>
          </p:nvPr>
        </p:nvGraphicFramePr>
        <p:xfrm>
          <a:off x="7791450" y="2873765"/>
          <a:ext cx="4400556" cy="398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9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100139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100139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100139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6468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7941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7941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7941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95492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2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E1DB-926C-384B-A843-7B468865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Utilitarianism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A6B6C-8F6D-8E48-BCF0-A7EA26865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Goal: maximize “total happiness.”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could we turn this into an algorithm?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71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D96BD7-97A0-D4E1-EE91-90E890A1D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58954"/>
              </p:ext>
            </p:extLst>
          </p:nvPr>
        </p:nvGraphicFramePr>
        <p:xfrm>
          <a:off x="6239633" y="53944"/>
          <a:ext cx="5857880" cy="453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0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464470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464470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464470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7096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11139A-3F6A-2445-90B5-BFFED0EE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272373"/>
            <a:ext cx="10515600" cy="1325563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9362-CDA3-C748-9B8D-9AD634F7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690688"/>
            <a:ext cx="5519738" cy="29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sum of ranks </a:t>
            </a:r>
            <a:r>
              <a:rPr lang="en-US" dirty="0"/>
              <a:t>of an allocation is calculated by adding the rank that each agent gives to his or her object.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feasible allocation is </a:t>
            </a:r>
            <a:r>
              <a:rPr lang="en-US" b="1" dirty="0"/>
              <a:t>rank efficient</a:t>
            </a:r>
            <a:r>
              <a:rPr lang="en-US" dirty="0"/>
              <a:t> if no other feasible allocation has a lower sum of ranks.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AC71F-BBD5-E144-93FE-6FB4FB05A01C}"/>
              </a:ext>
            </a:extLst>
          </p:cNvPr>
          <p:cNvSpPr/>
          <p:nvPr/>
        </p:nvSpPr>
        <p:spPr>
          <a:xfrm>
            <a:off x="576262" y="4929187"/>
            <a:ext cx="9405938" cy="185658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Group Work: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 our example, which allocations are rank efficient?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 general, is every rank efficient allocation Pareto efficient?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 general, is every Pareto efficient allocation rank efficient?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DE565F-2C90-6E45-8981-A2B89D17FF34}"/>
              </a:ext>
            </a:extLst>
          </p:cNvPr>
          <p:cNvSpPr/>
          <p:nvPr/>
        </p:nvSpPr>
        <p:spPr>
          <a:xfrm>
            <a:off x="10287003" y="4929187"/>
            <a:ext cx="1828800" cy="1856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Pareto Efficient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5EB249-E1AF-5B43-8078-0A0F579422C0}"/>
              </a:ext>
            </a:extLst>
          </p:cNvPr>
          <p:cNvSpPr/>
          <p:nvPr/>
        </p:nvSpPr>
        <p:spPr>
          <a:xfrm>
            <a:off x="10548932" y="5691188"/>
            <a:ext cx="1347790" cy="9715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Rank Efficient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3447A8-BE48-C715-77BC-7A759DC7E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697774"/>
              </p:ext>
            </p:extLst>
          </p:nvPr>
        </p:nvGraphicFramePr>
        <p:xfrm>
          <a:off x="6239633" y="90520"/>
          <a:ext cx="5857880" cy="453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0">
                  <a:extLst>
                    <a:ext uri="{9D8B030D-6E8A-4147-A177-3AD203B41FA5}">
                      <a16:colId xmlns:a16="http://schemas.microsoft.com/office/drawing/2014/main" val="1855051841"/>
                    </a:ext>
                  </a:extLst>
                </a:gridCol>
                <a:gridCol w="1464470">
                  <a:extLst>
                    <a:ext uri="{9D8B030D-6E8A-4147-A177-3AD203B41FA5}">
                      <a16:colId xmlns:a16="http://schemas.microsoft.com/office/drawing/2014/main" val="2861130570"/>
                    </a:ext>
                  </a:extLst>
                </a:gridCol>
                <a:gridCol w="1464470">
                  <a:extLst>
                    <a:ext uri="{9D8B030D-6E8A-4147-A177-3AD203B41FA5}">
                      <a16:colId xmlns:a16="http://schemas.microsoft.com/office/drawing/2014/main" val="3482518017"/>
                    </a:ext>
                  </a:extLst>
                </a:gridCol>
                <a:gridCol w="1464470">
                  <a:extLst>
                    <a:ext uri="{9D8B030D-6E8A-4147-A177-3AD203B41FA5}">
                      <a16:colId xmlns:a16="http://schemas.microsoft.com/office/drawing/2014/main" val="2860092677"/>
                    </a:ext>
                  </a:extLst>
                </a:gridCol>
              </a:tblGrid>
              <a:tr h="7096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64203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91368441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30154760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48226320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884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4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C419-DED9-3B41-A793-96C3C114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Serial Dictatorship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2D05-38A2-7D4F-B23E-F658AED72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85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Two Approaches: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Dynamic </a:t>
            </a:r>
            <a:r>
              <a:rPr lang="en-US" dirty="0"/>
              <a:t>mechanism</a:t>
            </a:r>
            <a:r>
              <a:rPr lang="en-US" b="1" dirty="0"/>
              <a:t> </a:t>
            </a:r>
            <a:r>
              <a:rPr lang="en-US" dirty="0"/>
              <a:t>(ask people to choose one at a time). </a:t>
            </a:r>
          </a:p>
          <a:p>
            <a:pPr marL="514350" indent="-514350">
              <a:buAutoNum type="arabicPeriod"/>
            </a:pPr>
            <a:r>
              <a:rPr lang="en-US" b="1" dirty="0"/>
              <a:t>Direct</a:t>
            </a:r>
            <a:r>
              <a:rPr lang="en-US" dirty="0"/>
              <a:t> mechanism (ask people to tell you their preferences).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is a dynamic mechanism better? </a:t>
            </a:r>
          </a:p>
          <a:p>
            <a:pPr marL="0" indent="0">
              <a:buNone/>
            </a:pPr>
            <a:r>
              <a:rPr lang="en-US" dirty="0"/>
              <a:t>When is a direct mechanism better?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9F1C-E1D6-D742-ADC6-A5CEE09E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Engineering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BE7D-92DB-3045-8F69-B9C6A5794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First, define requirements and/or an objective.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try to design an algorithm that satisfies these requirements or maximizes the objective.</a:t>
            </a:r>
          </a:p>
        </p:txBody>
      </p:sp>
    </p:spTree>
    <p:extLst>
      <p:ext uri="{BB962C8B-B14F-4D97-AF65-F5344CB8AC3E}">
        <p14:creationId xmlns:p14="http://schemas.microsoft.com/office/powerpoint/2010/main" val="1580406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4422-4756-444B-B6CE-90D17359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Dynamic 		vs 			Direct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B3517-296E-B247-89F9-93E306935371}"/>
              </a:ext>
            </a:extLst>
          </p:cNvPr>
          <p:cNvSpPr txBox="1"/>
          <p:nvPr/>
        </p:nvSpPr>
        <p:spPr>
          <a:xfrm>
            <a:off x="579628" y="1638177"/>
            <a:ext cx="5691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/>
              <a:buChar char="✚"/>
            </a:pPr>
            <a:r>
              <a:rPr lang="en-US" sz="2800" dirty="0"/>
              <a:t>Doesn’t require participants to provide as much information. </a:t>
            </a:r>
          </a:p>
          <a:p>
            <a:pPr marL="285750" indent="-285750">
              <a:buFont typeface="Zapf Dingbats"/>
              <a:buChar char="✚"/>
            </a:pPr>
            <a:r>
              <a:rPr lang="en-US" sz="2800" dirty="0"/>
              <a:t>Reasonable if either number of people or number of prizes is small.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DCFD3-2432-9743-9E60-4B014405D0B2}"/>
              </a:ext>
            </a:extLst>
          </p:cNvPr>
          <p:cNvSpPr txBox="1"/>
          <p:nvPr/>
        </p:nvSpPr>
        <p:spPr>
          <a:xfrm>
            <a:off x="6804991" y="1638177"/>
            <a:ext cx="4548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/>
              <a:buChar char="✚"/>
            </a:pPr>
            <a:r>
              <a:rPr lang="en-US" sz="2800" dirty="0"/>
              <a:t>Only requires one round of back and forth, and thus may take less time.</a:t>
            </a:r>
          </a:p>
          <a:p>
            <a:pPr marL="285750" indent="-285750">
              <a:buFont typeface="Zapf Dingbats"/>
              <a:buChar char="✚"/>
            </a:pPr>
            <a:r>
              <a:rPr lang="en-US" sz="2800" dirty="0"/>
              <a:t>Reasonable if not too many options for people to rank.</a:t>
            </a:r>
          </a:p>
          <a:p>
            <a:pPr marL="285750" indent="-285750">
              <a:buFont typeface="Zapf Dingbats"/>
              <a:buChar char="✚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708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4422-4756-444B-B6CE-90D17359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Dynamic 		vs 			Direct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B3517-296E-B247-89F9-93E306935371}"/>
              </a:ext>
            </a:extLst>
          </p:cNvPr>
          <p:cNvSpPr txBox="1"/>
          <p:nvPr/>
        </p:nvSpPr>
        <p:spPr>
          <a:xfrm>
            <a:off x="579628" y="1638177"/>
            <a:ext cx="5691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/>
              <a:buChar char="✚"/>
            </a:pPr>
            <a:r>
              <a:rPr lang="en-US" sz="2800" dirty="0"/>
              <a:t>Doesn’t require participants to provide as much information. </a:t>
            </a:r>
          </a:p>
          <a:p>
            <a:pPr marL="285750" indent="-285750">
              <a:buFont typeface="Zapf Dingbats"/>
              <a:buChar char="✚"/>
            </a:pPr>
            <a:r>
              <a:rPr lang="en-US" sz="2800" dirty="0"/>
              <a:t>Reasonable if either number of people or number of prizes is small.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DCFD3-2432-9743-9E60-4B014405D0B2}"/>
              </a:ext>
            </a:extLst>
          </p:cNvPr>
          <p:cNvSpPr txBox="1"/>
          <p:nvPr/>
        </p:nvSpPr>
        <p:spPr>
          <a:xfrm>
            <a:off x="6804991" y="1638177"/>
            <a:ext cx="4548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/>
              <a:buChar char="✚"/>
            </a:pPr>
            <a:r>
              <a:rPr lang="en-US" sz="2800" dirty="0"/>
              <a:t>Only requires one round of back and forth, and thus may take less time.</a:t>
            </a:r>
          </a:p>
          <a:p>
            <a:pPr marL="285750" indent="-285750">
              <a:buFont typeface="Zapf Dingbats"/>
              <a:buChar char="✚"/>
            </a:pPr>
            <a:r>
              <a:rPr lang="en-US" sz="2800" dirty="0"/>
              <a:t>Reasonable if not too many options for people to rank.</a:t>
            </a:r>
          </a:p>
          <a:p>
            <a:pPr marL="285750" indent="-285750">
              <a:buFont typeface="Zapf Dingbats"/>
              <a:buChar char="✚"/>
            </a:pP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D67C40-2C77-9146-9330-E382983C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9267"/>
            <a:ext cx="11049000" cy="159488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Group Work: </a:t>
            </a:r>
            <a:r>
              <a:rPr lang="en-US" dirty="0"/>
              <a:t>Would you recommend a direct or dynamic implementation?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Office Assignment:		15 faculty assigned to 18 offices.</a:t>
            </a:r>
          </a:p>
          <a:p>
            <a:pPr marL="0" indent="0">
              <a:buNone/>
            </a:pPr>
            <a:r>
              <a:rPr lang="en-US" dirty="0"/>
              <a:t>IE 5541: 			50 students assigned to 10 project teams.</a:t>
            </a:r>
          </a:p>
        </p:txBody>
      </p:sp>
    </p:spTree>
    <p:extLst>
      <p:ext uri="{BB962C8B-B14F-4D97-AF65-F5344CB8AC3E}">
        <p14:creationId xmlns:p14="http://schemas.microsoft.com/office/powerpoint/2010/main" val="3327937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43AC-2CFA-344F-A73F-BDD488A4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30" y="365125"/>
            <a:ext cx="10515600" cy="1325563"/>
          </a:xfrm>
        </p:spPr>
        <p:txBody>
          <a:bodyPr/>
          <a:lstStyle/>
          <a:p>
            <a:r>
              <a:rPr lang="en-US" dirty="0"/>
              <a:t>Study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CB5C-A3C1-9041-B866-4C9DC5BD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40" y="1749634"/>
            <a:ext cx="5257800" cy="534071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/>
              <a:t>Concepts</a:t>
            </a:r>
          </a:p>
          <a:p>
            <a:r>
              <a:rPr lang="en-US" dirty="0">
                <a:solidFill>
                  <a:srgbClr val="FF0000"/>
                </a:solidFill>
              </a:rPr>
              <a:t>Allocation (Assignment)</a:t>
            </a:r>
          </a:p>
          <a:p>
            <a:r>
              <a:rPr lang="en-US" dirty="0">
                <a:solidFill>
                  <a:srgbClr val="FF0000"/>
                </a:solidFill>
              </a:rPr>
              <a:t>Preference Profile</a:t>
            </a:r>
          </a:p>
          <a:p>
            <a:r>
              <a:rPr lang="en-US" dirty="0">
                <a:solidFill>
                  <a:srgbClr val="FF0000"/>
                </a:solidFill>
              </a:rPr>
              <a:t>Pareto Efficient (PE)</a:t>
            </a:r>
          </a:p>
          <a:p>
            <a:r>
              <a:rPr lang="en-US" dirty="0"/>
              <a:t>Rank Efficient</a:t>
            </a:r>
          </a:p>
          <a:p>
            <a:r>
              <a:rPr lang="en-US" dirty="0"/>
              <a:t>Dynamic Mechanism</a:t>
            </a:r>
          </a:p>
          <a:p>
            <a:r>
              <a:rPr lang="en-US" dirty="0">
                <a:solidFill>
                  <a:srgbClr val="FF0000"/>
                </a:solidFill>
              </a:rPr>
              <a:t>Direct (Revelation) Mechanism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EA8FA1-A204-A646-86B2-ED29EC8027EF}"/>
              </a:ext>
            </a:extLst>
          </p:cNvPr>
          <p:cNvSpPr txBox="1">
            <a:spLocks/>
          </p:cNvSpPr>
          <p:nvPr/>
        </p:nvSpPr>
        <p:spPr>
          <a:xfrm>
            <a:off x="4419832" y="1754778"/>
            <a:ext cx="364807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Algorithms</a:t>
            </a:r>
          </a:p>
          <a:p>
            <a:r>
              <a:rPr lang="en-US" dirty="0">
                <a:solidFill>
                  <a:srgbClr val="FF0000"/>
                </a:solidFill>
              </a:rPr>
              <a:t>Serial Dictatorship</a:t>
            </a:r>
          </a:p>
          <a:p>
            <a:r>
              <a:rPr lang="en-US" dirty="0"/>
              <a:t>First Choices First (Boston)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E37425-47BE-F140-B2B0-8D879072DD35}"/>
              </a:ext>
            </a:extLst>
          </p:cNvPr>
          <p:cNvSpPr txBox="1">
            <a:spLocks/>
          </p:cNvSpPr>
          <p:nvPr/>
        </p:nvSpPr>
        <p:spPr>
          <a:xfrm>
            <a:off x="7422369" y="1722733"/>
            <a:ext cx="4141291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Facts</a:t>
            </a:r>
          </a:p>
          <a:p>
            <a:r>
              <a:rPr lang="en-US" dirty="0">
                <a:solidFill>
                  <a:srgbClr val="FF0000"/>
                </a:solidFill>
              </a:rPr>
              <a:t>Serial Dictatorship is PE</a:t>
            </a:r>
          </a:p>
          <a:p>
            <a:r>
              <a:rPr lang="en-US" dirty="0"/>
              <a:t>First Choices First is PE.</a:t>
            </a:r>
          </a:p>
          <a:p>
            <a:r>
              <a:rPr lang="en-US" dirty="0"/>
              <a:t>Neither is guaranteed to be Rank Efficient.</a:t>
            </a:r>
          </a:p>
        </p:txBody>
      </p:sp>
    </p:spTree>
    <p:extLst>
      <p:ext uri="{BB962C8B-B14F-4D97-AF65-F5344CB8AC3E}">
        <p14:creationId xmlns:p14="http://schemas.microsoft.com/office/powerpoint/2010/main" val="147947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D509-CDF5-F146-9C4A-DA2E86EB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72A4-4980-E44F-B59F-2CF69412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Concept Check 1 (Due </a:t>
            </a:r>
            <a:r>
              <a:rPr lang="en-US" b="1" dirty="0"/>
              <a:t>Tomorrow</a:t>
            </a:r>
            <a:r>
              <a:rPr lang="en-US" dirty="0"/>
              <a:t>, 11:59 pm)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Reflection + Critical Thinking 1 (Due next </a:t>
            </a:r>
            <a:r>
              <a:rPr lang="en-US" b="1" dirty="0"/>
              <a:t>Monday</a:t>
            </a:r>
            <a:r>
              <a:rPr lang="en-US" dirty="0"/>
              <a:t>, 11:59 pm)</a:t>
            </a:r>
          </a:p>
        </p:txBody>
      </p:sp>
    </p:spTree>
    <p:extLst>
      <p:ext uri="{BB962C8B-B14F-4D97-AF65-F5344CB8AC3E}">
        <p14:creationId xmlns:p14="http://schemas.microsoft.com/office/powerpoint/2010/main" val="3810700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1495-ED4B-9D4B-9227-006520CC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29B92-5BB4-9545-8AC7-03FD3B2E2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This could be a HW question! First probably better direct, second dynamic, third could go either way, fourth probably direct.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Raffle: 	1000 contestants entered into a drawing for 5 prizes.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SPPS: 		2700 students assigned to 11 high schools.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0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C419-DED9-3B41-A793-96C3C114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Dictatorship: Two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2D05-38A2-7D4F-B23E-F658AED72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Dynamic </a:t>
            </a:r>
            <a:r>
              <a:rPr lang="en-US" dirty="0"/>
              <a:t>mechanism</a:t>
            </a:r>
            <a:r>
              <a:rPr lang="en-US" b="1" dirty="0"/>
              <a:t> </a:t>
            </a:r>
            <a:r>
              <a:rPr lang="en-US" dirty="0"/>
              <a:t>(ask people to choose one at a time). </a:t>
            </a:r>
          </a:p>
          <a:p>
            <a:pPr marL="514350" indent="-514350">
              <a:buAutoNum type="arabicPeriod"/>
            </a:pPr>
            <a:r>
              <a:rPr lang="en-US" b="1" dirty="0"/>
              <a:t>Direct</a:t>
            </a:r>
            <a:r>
              <a:rPr lang="en-US" dirty="0"/>
              <a:t> mechanism (ask people to tell you their preferences). </a:t>
            </a:r>
          </a:p>
          <a:p>
            <a:pPr marL="0" indent="0">
              <a:buNone/>
            </a:pPr>
            <a:r>
              <a:rPr lang="en-US" dirty="0"/>
              <a:t>When is a dynamic mechanism better? </a:t>
            </a:r>
          </a:p>
          <a:p>
            <a:pPr marL="0" indent="0">
              <a:buNone/>
            </a:pPr>
            <a:r>
              <a:rPr lang="en-US" dirty="0"/>
              <a:t>When is a direct mechanism better?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Revelation Principle </a:t>
            </a:r>
            <a:r>
              <a:rPr lang="en-US" dirty="0"/>
              <a:t>(Informal): </a:t>
            </a:r>
          </a:p>
          <a:p>
            <a:pPr marL="0" indent="0">
              <a:buNone/>
            </a:pPr>
            <a:r>
              <a:rPr lang="en-US" dirty="0"/>
              <a:t>any outcome that can be achieved with a dynamic mechanism can be achieved with a direct mechanism (under certain assumptions).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Intuition: </a:t>
            </a:r>
            <a:r>
              <a:rPr lang="en-US" dirty="0"/>
              <a:t>ask people their preferences, then simulate the dynamic mechanism and act on their behalf.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For most of class, we will focus on direct mechanisms.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83A25-3565-CF44-9D27-CEE7136C7DB6}"/>
              </a:ext>
            </a:extLst>
          </p:cNvPr>
          <p:cNvSpPr txBox="1"/>
          <p:nvPr/>
        </p:nvSpPr>
        <p:spPr>
          <a:xfrm>
            <a:off x="6248401" y="3531394"/>
            <a:ext cx="5981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Does it make sense to do revelation principle before talking about incentives? What does “simulate their behavior” mean if we don’t have a model to predict how they will behave?</a:t>
            </a:r>
          </a:p>
        </p:txBody>
      </p:sp>
    </p:spTree>
    <p:extLst>
      <p:ext uri="{BB962C8B-B14F-4D97-AF65-F5344CB8AC3E}">
        <p14:creationId xmlns:p14="http://schemas.microsoft.com/office/powerpoint/2010/main" val="354692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B4BC-0D5C-2249-A3AB-3406FBC0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FC43-0B82-BA4C-B1CE-F8C57157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84"/>
            <a:ext cx="10515600" cy="51704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AutoNum type="arabicPeriod"/>
            </a:pPr>
            <a:endParaRPr lang="en-US" dirty="0"/>
          </a:p>
          <a:p>
            <a:pPr marL="0" indent="0">
              <a:lnSpc>
                <a:spcPct val="100000"/>
              </a:lnSpc>
              <a:buAutoNum type="arabicPeriod"/>
            </a:pPr>
            <a:r>
              <a:rPr lang="en-US" dirty="0"/>
              <a:t>Efficient</a:t>
            </a:r>
          </a:p>
          <a:p>
            <a:pPr marL="0" indent="0">
              <a:lnSpc>
                <a:spcPct val="100000"/>
              </a:lnSpc>
              <a:buAutoNum type="arabicPeriod"/>
            </a:pPr>
            <a:endParaRPr lang="en-US" dirty="0"/>
          </a:p>
          <a:p>
            <a:pPr marL="0" indent="0">
              <a:lnSpc>
                <a:spcPct val="100000"/>
              </a:lnSpc>
              <a:buAutoNum type="arabicPeriod"/>
            </a:pPr>
            <a:endParaRPr lang="en-US" dirty="0"/>
          </a:p>
          <a:p>
            <a:pPr marL="0" indent="0">
              <a:lnSpc>
                <a:spcPct val="100000"/>
              </a:lnSpc>
              <a:buAutoNum type="arabicPeriod"/>
            </a:pPr>
            <a:r>
              <a:rPr lang="en-US" dirty="0"/>
              <a:t>Fair</a:t>
            </a:r>
          </a:p>
          <a:p>
            <a:pPr marL="0" indent="0">
              <a:lnSpc>
                <a:spcPct val="100000"/>
              </a:lnSpc>
              <a:buAutoNum type="arabicPeriod"/>
            </a:pPr>
            <a:endParaRPr lang="en-US" dirty="0"/>
          </a:p>
          <a:p>
            <a:pPr marL="0" indent="0">
              <a:lnSpc>
                <a:spcPct val="100000"/>
              </a:lnSpc>
              <a:buAutoNum type="arabicPeriod"/>
            </a:pPr>
            <a:endParaRPr lang="en-US" dirty="0"/>
          </a:p>
          <a:p>
            <a:pPr marL="0" indent="0">
              <a:lnSpc>
                <a:spcPct val="100000"/>
              </a:lnSpc>
              <a:buAutoNum type="arabicPeriod"/>
            </a:pPr>
            <a:r>
              <a:rPr lang="en-US" dirty="0"/>
              <a:t>Truthful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B481F-C9A8-D540-8E5F-F931A9D0DFB5}"/>
              </a:ext>
            </a:extLst>
          </p:cNvPr>
          <p:cNvSpPr/>
          <p:nvPr/>
        </p:nvSpPr>
        <p:spPr>
          <a:xfrm>
            <a:off x="5547360" y="1607184"/>
            <a:ext cx="54457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Questions: </a:t>
            </a:r>
          </a:p>
          <a:p>
            <a:r>
              <a:rPr lang="en-US" sz="2800" dirty="0"/>
              <a:t>How do we define efficiency? 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Give people fruit that they like? 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Minimize time and effort?  </a:t>
            </a:r>
          </a:p>
          <a:p>
            <a:endParaRPr lang="en-US" sz="2800" dirty="0"/>
          </a:p>
          <a:p>
            <a:r>
              <a:rPr lang="en-US" sz="2800" dirty="0"/>
              <a:t>How do we define fairness? 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Equal priority? 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Give to the hungriest?</a:t>
            </a:r>
          </a:p>
          <a:p>
            <a:endParaRPr lang="en-US" sz="2800" dirty="0"/>
          </a:p>
          <a:p>
            <a:r>
              <a:rPr lang="en-US" sz="2800" dirty="0"/>
              <a:t>How do we know people’s preferences and needs? 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Hopefully, they tell us!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00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00BF-72FF-BD48-8422-B902AABD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493141"/>
            <a:ext cx="10515600" cy="1325563"/>
          </a:xfrm>
        </p:spPr>
        <p:txBody>
          <a:bodyPr/>
          <a:lstStyle/>
          <a:p>
            <a:r>
              <a:rPr lang="en-US" dirty="0"/>
              <a:t>Course Content (Foundational Units)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AA892-C9C8-EE82-92F4-72B15D6A400D}"/>
              </a:ext>
            </a:extLst>
          </p:cNvPr>
          <p:cNvSpPr txBox="1"/>
          <p:nvPr/>
        </p:nvSpPr>
        <p:spPr>
          <a:xfrm>
            <a:off x="691896" y="1818704"/>
            <a:ext cx="53355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Unit 1: Foundations (Efficiency, Fairness, Truthfulness)</a:t>
            </a:r>
          </a:p>
          <a:p>
            <a:pPr lvl="1"/>
            <a:r>
              <a:rPr lang="en-US" dirty="0"/>
              <a:t>Serial Dictatorship</a:t>
            </a:r>
          </a:p>
          <a:p>
            <a:pPr lvl="1"/>
            <a:r>
              <a:rPr lang="en-US" dirty="0"/>
              <a:t>First Preferences First</a:t>
            </a:r>
          </a:p>
          <a:p>
            <a:pPr lvl="1"/>
            <a:r>
              <a:rPr lang="en-US" dirty="0"/>
              <a:t>Top Trading Cycles</a:t>
            </a:r>
          </a:p>
          <a:p>
            <a:pPr lvl="1"/>
            <a:endParaRPr lang="en-US" dirty="0"/>
          </a:p>
          <a:p>
            <a:r>
              <a:rPr lang="en-US" b="1" dirty="0"/>
              <a:t>Unit 2: Respecting Priorities (Deferred Acceptance)</a:t>
            </a:r>
          </a:p>
          <a:p>
            <a:pPr lvl="1"/>
            <a:r>
              <a:rPr lang="en-US" dirty="0"/>
              <a:t>Deferred Acceptance</a:t>
            </a:r>
          </a:p>
          <a:p>
            <a:pPr lvl="1"/>
            <a:endParaRPr lang="en-US" dirty="0"/>
          </a:p>
          <a:p>
            <a:r>
              <a:rPr lang="en-US" b="1" dirty="0"/>
              <a:t>Unit 3: Selecting for Diversity (Quotas and Reserves)</a:t>
            </a:r>
          </a:p>
          <a:p>
            <a:pPr lvl="1"/>
            <a:r>
              <a:rPr lang="en-US" dirty="0"/>
              <a:t>Minimum and Maximum Quotas</a:t>
            </a:r>
          </a:p>
          <a:p>
            <a:pPr lvl="1"/>
            <a:r>
              <a:rPr lang="en-US" dirty="0"/>
              <a:t>Minimum Guarantee Reserves</a:t>
            </a:r>
          </a:p>
          <a:p>
            <a:pPr lvl="1"/>
            <a:r>
              <a:rPr lang="en-US" dirty="0"/>
              <a:t>Over-and-Above Reserves</a:t>
            </a:r>
          </a:p>
          <a:p>
            <a:pPr lvl="1"/>
            <a:endParaRPr lang="en-US" dirty="0"/>
          </a:p>
          <a:p>
            <a:r>
              <a:rPr lang="en-US" b="1" dirty="0"/>
              <a:t>Unit 4: Screening for Need (Auction Theory)</a:t>
            </a:r>
          </a:p>
          <a:p>
            <a:pPr lvl="1"/>
            <a:r>
              <a:rPr lang="en-US" dirty="0"/>
              <a:t>First Price (pay as bid) Auction</a:t>
            </a:r>
          </a:p>
          <a:p>
            <a:pPr lvl="1"/>
            <a:r>
              <a:rPr lang="en-US" dirty="0"/>
              <a:t>Second Price (uniform price) Auction</a:t>
            </a:r>
          </a:p>
          <a:p>
            <a:pPr lvl="1"/>
            <a:r>
              <a:rPr lang="en-US" dirty="0"/>
              <a:t>Ascending Auction</a:t>
            </a:r>
          </a:p>
          <a:p>
            <a:pPr lvl="1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A7825-9B9F-6535-CCD9-ADF92151F92A}"/>
              </a:ext>
            </a:extLst>
          </p:cNvPr>
          <p:cNvSpPr txBox="1"/>
          <p:nvPr/>
        </p:nvSpPr>
        <p:spPr>
          <a:xfrm>
            <a:off x="6544996" y="2095703"/>
            <a:ext cx="32005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Game Swaps</a:t>
            </a:r>
          </a:p>
          <a:p>
            <a:r>
              <a:rPr lang="en-US" dirty="0"/>
              <a:t>Dorm Room Allocation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School Choice</a:t>
            </a:r>
          </a:p>
          <a:p>
            <a:r>
              <a:rPr lang="en-US" dirty="0"/>
              <a:t>Residency Matching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 Visa Allocation</a:t>
            </a:r>
          </a:p>
          <a:p>
            <a:r>
              <a:rPr lang="en-US" dirty="0"/>
              <a:t>Chilean Constitutional Assembly</a:t>
            </a:r>
          </a:p>
          <a:p>
            <a:r>
              <a:rPr lang="en-US" dirty="0"/>
              <a:t>Indian Affirmative Action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Online Advertising</a:t>
            </a:r>
          </a:p>
          <a:p>
            <a:r>
              <a:rPr lang="en-US" dirty="0"/>
              <a:t>Fishing Quota Allocation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691212-9E87-AA04-4784-A30CDFA643FB}"/>
              </a:ext>
            </a:extLst>
          </p:cNvPr>
          <p:cNvCxnSpPr/>
          <p:nvPr/>
        </p:nvCxnSpPr>
        <p:spPr>
          <a:xfrm>
            <a:off x="8942832" y="4041648"/>
            <a:ext cx="1133856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4B8A7EC-0AC0-D440-9DFA-0591D9FE11D2}"/>
              </a:ext>
            </a:extLst>
          </p:cNvPr>
          <p:cNvSpPr txBox="1"/>
          <p:nvPr/>
        </p:nvSpPr>
        <p:spPr>
          <a:xfrm>
            <a:off x="10203852" y="3850029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Midterm #1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838465-CCD3-54F5-BBE9-10B07311EDE8}"/>
              </a:ext>
            </a:extLst>
          </p:cNvPr>
          <p:cNvCxnSpPr/>
          <p:nvPr/>
        </p:nvCxnSpPr>
        <p:spPr>
          <a:xfrm>
            <a:off x="8942832" y="6519881"/>
            <a:ext cx="1133856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BC8BF0-8078-2A3C-90F7-291B04B4282A}"/>
              </a:ext>
            </a:extLst>
          </p:cNvPr>
          <p:cNvSpPr txBox="1"/>
          <p:nvPr/>
        </p:nvSpPr>
        <p:spPr>
          <a:xfrm>
            <a:off x="10203852" y="6328262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Midterm #2</a:t>
            </a:r>
          </a:p>
        </p:txBody>
      </p:sp>
    </p:spTree>
    <p:extLst>
      <p:ext uri="{BB962C8B-B14F-4D97-AF65-F5344CB8AC3E}">
        <p14:creationId xmlns:p14="http://schemas.microsoft.com/office/powerpoint/2010/main" val="232273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00BF-72FF-BD48-8422-B902AABD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 (Applied Units)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517A8-CA0F-F284-2A54-0F9E602B3EF2}"/>
              </a:ext>
            </a:extLst>
          </p:cNvPr>
          <p:cNvSpPr txBox="1"/>
          <p:nvPr/>
        </p:nvSpPr>
        <p:spPr>
          <a:xfrm>
            <a:off x="691896" y="1818704"/>
            <a:ext cx="339451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Unit 5: Organ Allocation</a:t>
            </a:r>
          </a:p>
          <a:p>
            <a:pPr lvl="1"/>
            <a:r>
              <a:rPr lang="en-US" dirty="0"/>
              <a:t>Kidney Exchange Cycles </a:t>
            </a:r>
          </a:p>
          <a:p>
            <a:pPr lvl="1"/>
            <a:r>
              <a:rPr lang="en-US" dirty="0"/>
              <a:t>Kidney Exchange Chains </a:t>
            </a:r>
          </a:p>
          <a:p>
            <a:pPr lvl="1"/>
            <a:r>
              <a:rPr lang="en-US" dirty="0"/>
              <a:t>Deceased Donor Priority Lists</a:t>
            </a:r>
          </a:p>
          <a:p>
            <a:pPr lvl="1"/>
            <a:endParaRPr lang="en-US" dirty="0"/>
          </a:p>
          <a:p>
            <a:r>
              <a:rPr lang="en-US" b="1" dirty="0"/>
              <a:t>Unit 6: Housing Allocation</a:t>
            </a:r>
          </a:p>
          <a:p>
            <a:pPr lvl="1"/>
            <a:r>
              <a:rPr lang="en-US" dirty="0"/>
              <a:t>Waitlist without Deferral</a:t>
            </a:r>
          </a:p>
          <a:p>
            <a:pPr lvl="1"/>
            <a:r>
              <a:rPr lang="en-US" dirty="0"/>
              <a:t>Independent Lotteries</a:t>
            </a:r>
          </a:p>
          <a:p>
            <a:pPr lvl="1"/>
            <a:r>
              <a:rPr lang="en-US" dirty="0"/>
              <a:t>Common Lottery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Possible Bonus Material</a:t>
            </a:r>
          </a:p>
          <a:p>
            <a:pPr lvl="1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91DE9-8584-E7BF-AF25-F35692753428}"/>
              </a:ext>
            </a:extLst>
          </p:cNvPr>
          <p:cNvSpPr txBox="1"/>
          <p:nvPr/>
        </p:nvSpPr>
        <p:spPr>
          <a:xfrm>
            <a:off x="6544996" y="2095703"/>
            <a:ext cx="234609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Living Donation</a:t>
            </a:r>
          </a:p>
          <a:p>
            <a:r>
              <a:rPr lang="en-US" dirty="0"/>
              <a:t>Deceased Donation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Public Housing</a:t>
            </a:r>
          </a:p>
          <a:p>
            <a:r>
              <a:rPr lang="en-US" dirty="0"/>
              <a:t>Inclusionary Zoning</a:t>
            </a:r>
          </a:p>
          <a:p>
            <a:r>
              <a:rPr lang="en-US" dirty="0"/>
              <a:t>Community Preference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Food Banks</a:t>
            </a:r>
          </a:p>
          <a:p>
            <a:r>
              <a:rPr lang="en-US" dirty="0"/>
              <a:t>Course Allocation</a:t>
            </a:r>
          </a:p>
          <a:p>
            <a:r>
              <a:rPr lang="en-US" dirty="0"/>
              <a:t>Hiking Permits</a:t>
            </a:r>
          </a:p>
          <a:p>
            <a:r>
              <a:rPr lang="en-US" dirty="0"/>
              <a:t>Reservation Systems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A46908-4D83-4B95-3EBC-7B92E8AF914D}"/>
              </a:ext>
            </a:extLst>
          </p:cNvPr>
          <p:cNvCxnSpPr/>
          <p:nvPr/>
        </p:nvCxnSpPr>
        <p:spPr>
          <a:xfrm>
            <a:off x="8942832" y="6519881"/>
            <a:ext cx="1133856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1867EA-B481-031E-A8D7-6187A850DF7D}"/>
              </a:ext>
            </a:extLst>
          </p:cNvPr>
          <p:cNvSpPr txBox="1"/>
          <p:nvPr/>
        </p:nvSpPr>
        <p:spPr>
          <a:xfrm>
            <a:off x="10203852" y="6328262"/>
            <a:ext cx="118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Exam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958AF-9B97-F7A6-B39E-EC2561519B8A}"/>
              </a:ext>
            </a:extLst>
          </p:cNvPr>
          <p:cNvSpPr txBox="1"/>
          <p:nvPr/>
        </p:nvSpPr>
        <p:spPr>
          <a:xfrm>
            <a:off x="691896" y="6051263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Optional supplementary resource (Units 1, 2, 4, 5): </a:t>
            </a:r>
          </a:p>
          <a:p>
            <a:r>
              <a:rPr lang="en-US" i="1" dirty="0"/>
              <a:t>Market Design: Auctions and Matching (</a:t>
            </a:r>
            <a:r>
              <a:rPr lang="en-US" i="1" dirty="0" err="1"/>
              <a:t>Haeringer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578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728A-3EEA-D842-977A-1394B3EC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Goals: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FC2A-0CB6-CD4F-86D8-4058579F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want to get to know you as a person!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5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638CC3-B7CB-4609-BDDC-B127E0DD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816" y="392301"/>
            <a:ext cx="5876924" cy="1143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6" name="Content Placeholder 6" descr="Minnesota.png">
            <a:extLst>
              <a:ext uri="{FF2B5EF4-FFF2-40B4-BE49-F238E27FC236}">
                <a16:creationId xmlns:a16="http://schemas.microsoft.com/office/drawing/2014/main" id="{CA84BB37-F4E7-A047-8553-00A46E351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2" b="7136"/>
          <a:stretch/>
        </p:blipFill>
        <p:spPr bwMode="auto">
          <a:xfrm>
            <a:off x="3672765" y="2002537"/>
            <a:ext cx="1683987" cy="17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thTeam.png">
            <a:extLst>
              <a:ext uri="{FF2B5EF4-FFF2-40B4-BE49-F238E27FC236}">
                <a16:creationId xmlns:a16="http://schemas.microsoft.com/office/drawing/2014/main" id="{04898A82-DE94-4E4E-B89D-1B263F604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3"/>
          <a:stretch/>
        </p:blipFill>
        <p:spPr>
          <a:xfrm>
            <a:off x="2410375" y="2079200"/>
            <a:ext cx="1336126" cy="1600169"/>
          </a:xfrm>
          <a:prstGeom prst="rect">
            <a:avLst/>
          </a:prstGeom>
        </p:spPr>
      </p:pic>
      <p:pic>
        <p:nvPicPr>
          <p:cNvPr id="9" name="Picture 8" descr="CBS.png">
            <a:extLst>
              <a:ext uri="{FF2B5EF4-FFF2-40B4-BE49-F238E27FC236}">
                <a16:creationId xmlns:a16="http://schemas.microsoft.com/office/drawing/2014/main" id="{0B907EAB-FA14-5640-91AF-97B64D313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44" y="4492631"/>
            <a:ext cx="2380695" cy="1219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E08C31-1A05-C148-92CE-4DEFE8876300}"/>
              </a:ext>
            </a:extLst>
          </p:cNvPr>
          <p:cNvSpPr txBox="1"/>
          <p:nvPr/>
        </p:nvSpPr>
        <p:spPr>
          <a:xfrm>
            <a:off x="2362816" y="5739220"/>
            <a:ext cx="3355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badi MT Condensed Extra Bold"/>
              </a:rPr>
              <a:t>PhD, Operations Research</a:t>
            </a:r>
          </a:p>
        </p:txBody>
      </p:sp>
      <p:pic>
        <p:nvPicPr>
          <p:cNvPr id="14" name="Picture 13" descr="Stanford2.png">
            <a:extLst>
              <a:ext uri="{FF2B5EF4-FFF2-40B4-BE49-F238E27FC236}">
                <a16:creationId xmlns:a16="http://schemas.microsoft.com/office/drawing/2014/main" id="{E8452D6E-7D87-784F-911C-639083312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81" y="4993317"/>
            <a:ext cx="2970634" cy="95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3A3F45-5BE4-BA4B-B538-7FD9CD537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584" y="159570"/>
            <a:ext cx="1160400" cy="1740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F8B0A8-E60D-D341-97DB-27011AA66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375" y="3756031"/>
            <a:ext cx="2730500" cy="736600"/>
          </a:xfrm>
          <a:prstGeom prst="rect">
            <a:avLst/>
          </a:prstGeom>
        </p:spPr>
      </p:pic>
      <p:pic>
        <p:nvPicPr>
          <p:cNvPr id="8" name="Picture 7" descr="PurpleCow.jpg">
            <a:extLst>
              <a:ext uri="{FF2B5EF4-FFF2-40B4-BE49-F238E27FC236}">
                <a16:creationId xmlns:a16="http://schemas.microsoft.com/office/drawing/2014/main" id="{DE860FBE-1125-C447-8C80-4B9FF209D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94" y="2085885"/>
            <a:ext cx="1939407" cy="1396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97BB7E-4CAE-F345-B670-92B2F428D5BE}"/>
              </a:ext>
            </a:extLst>
          </p:cNvPr>
          <p:cNvSpPr txBox="1"/>
          <p:nvPr/>
        </p:nvSpPr>
        <p:spPr>
          <a:xfrm>
            <a:off x="8376014" y="3481897"/>
            <a:ext cx="242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BA, Math and Computer Science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7A40A-25F8-174D-B8C3-C6FD9506430A}"/>
              </a:ext>
            </a:extLst>
          </p:cNvPr>
          <p:cNvSpPr txBox="1"/>
          <p:nvPr/>
        </p:nvSpPr>
        <p:spPr>
          <a:xfrm>
            <a:off x="8112125" y="5710476"/>
            <a:ext cx="299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Professor, Decisions Risk and Operations</a:t>
            </a:r>
          </a:p>
          <a:p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197DB3-4649-6A40-871A-4BE18488E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658" y="2781890"/>
            <a:ext cx="1803400" cy="1117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D9977A-88E2-6A44-870F-8F71DD7CAF95}"/>
              </a:ext>
            </a:extLst>
          </p:cNvPr>
          <p:cNvSpPr txBox="1"/>
          <p:nvPr/>
        </p:nvSpPr>
        <p:spPr>
          <a:xfrm>
            <a:off x="5184131" y="3914498"/>
            <a:ext cx="299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Professor, Industrial and Systems Engineering</a:t>
            </a:r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31A4C-DFD8-BE4D-840C-D15B8899C564}"/>
              </a:ext>
            </a:extLst>
          </p:cNvPr>
          <p:cNvSpPr txBox="1"/>
          <p:nvPr/>
        </p:nvSpPr>
        <p:spPr>
          <a:xfrm>
            <a:off x="5611255" y="4781210"/>
            <a:ext cx="21993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Hobbies: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Board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Ultimate Frisbee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Camping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World Travel</a:t>
            </a:r>
          </a:p>
        </p:txBody>
      </p:sp>
    </p:spTree>
    <p:extLst>
      <p:ext uri="{BB962C8B-B14F-4D97-AF65-F5344CB8AC3E}">
        <p14:creationId xmlns:p14="http://schemas.microsoft.com/office/powerpoint/2010/main" val="797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24155</TotalTime>
  <Words>2503</Words>
  <Application>Microsoft Macintosh PowerPoint</Application>
  <PresentationFormat>Widescreen</PresentationFormat>
  <Paragraphs>453</Paragraphs>
  <Slides>45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Abadi MT Condensed Extra Bold</vt:lpstr>
      <vt:lpstr>Arial</vt:lpstr>
      <vt:lpstr>Calibri</vt:lpstr>
      <vt:lpstr>Calibri Light</vt:lpstr>
      <vt:lpstr>Cambria Math</vt:lpstr>
      <vt:lpstr>STIXGeneral-Regular</vt:lpstr>
      <vt:lpstr>Zapf Dingbats</vt:lpstr>
      <vt:lpstr>Office Theme</vt:lpstr>
      <vt:lpstr>Engineering the Allocation  of Public Resources </vt:lpstr>
      <vt:lpstr>One possibility: allocate randomly</vt:lpstr>
      <vt:lpstr>How To Design A System? </vt:lpstr>
      <vt:lpstr>An Engineering Approach</vt:lpstr>
      <vt:lpstr>Possible Goals</vt:lpstr>
      <vt:lpstr>Course Content (Foundational Units)</vt:lpstr>
      <vt:lpstr>Course Content (Applied Units)</vt:lpstr>
      <vt:lpstr>Course Goals: Relationships</vt:lpstr>
      <vt:lpstr>About Me</vt:lpstr>
      <vt:lpstr>PowerPoint Presentation</vt:lpstr>
      <vt:lpstr>Course Goals: Relationships</vt:lpstr>
      <vt:lpstr>Course Goals: Fun</vt:lpstr>
      <vt:lpstr>Course Goals: Learning</vt:lpstr>
      <vt:lpstr>PowerPoint Presentation</vt:lpstr>
      <vt:lpstr>Teaching Philosophies</vt:lpstr>
      <vt:lpstr>Grading</vt:lpstr>
      <vt:lpstr>Two Types of Homework</vt:lpstr>
      <vt:lpstr>Break</vt:lpstr>
      <vt:lpstr>Unit 1: Foundations</vt:lpstr>
      <vt:lpstr>Allocating Efficiently</vt:lpstr>
      <vt:lpstr>Our Setting</vt:lpstr>
      <vt:lpstr>PowerPoint Presentation</vt:lpstr>
      <vt:lpstr>Feasible Allocations</vt:lpstr>
      <vt:lpstr>Which would you say is more efficient? Why?</vt:lpstr>
      <vt:lpstr>Defining Efficiency</vt:lpstr>
      <vt:lpstr>Defining Efficiency</vt:lpstr>
      <vt:lpstr>Group Work</vt:lpstr>
      <vt:lpstr>Group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Pareto Efficient Allocations?</vt:lpstr>
      <vt:lpstr>Serial Dictatorship</vt:lpstr>
      <vt:lpstr>“First Choices First” Algorithm</vt:lpstr>
      <vt:lpstr>Utilitarianism</vt:lpstr>
      <vt:lpstr>Optimization</vt:lpstr>
      <vt:lpstr>Implementing Serial Dictatorship</vt:lpstr>
      <vt:lpstr>      Dynamic   vs    Direct</vt:lpstr>
      <vt:lpstr>      Dynamic   vs    Direct</vt:lpstr>
      <vt:lpstr>Study Guide</vt:lpstr>
      <vt:lpstr>Homework</vt:lpstr>
      <vt:lpstr>HW</vt:lpstr>
      <vt:lpstr>Serial Dictatorship: Two Implementations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of Efficient  (TTC, RSD)</dc:title>
  <dc:creator>Nicholas A Arnosti</dc:creator>
  <cp:lastModifiedBy>Nick Arnosti</cp:lastModifiedBy>
  <cp:revision>167</cp:revision>
  <dcterms:created xsi:type="dcterms:W3CDTF">2021-12-03T15:33:36Z</dcterms:created>
  <dcterms:modified xsi:type="dcterms:W3CDTF">2024-01-16T18:00:31Z</dcterms:modified>
</cp:coreProperties>
</file>