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6"/>
  </p:notesMasterIdLst>
  <p:sldIdLst>
    <p:sldId id="310" r:id="rId2"/>
    <p:sldId id="437" r:id="rId3"/>
    <p:sldId id="256" r:id="rId4"/>
    <p:sldId id="258" r:id="rId5"/>
    <p:sldId id="588" r:id="rId6"/>
    <p:sldId id="595" r:id="rId7"/>
    <p:sldId id="596" r:id="rId8"/>
    <p:sldId id="587" r:id="rId9"/>
    <p:sldId id="409" r:id="rId10"/>
    <p:sldId id="411" r:id="rId11"/>
    <p:sldId id="597" r:id="rId12"/>
    <p:sldId id="436" r:id="rId13"/>
    <p:sldId id="591" r:id="rId14"/>
    <p:sldId id="590" r:id="rId15"/>
    <p:sldId id="592" r:id="rId16"/>
    <p:sldId id="593" r:id="rId17"/>
    <p:sldId id="594" r:id="rId18"/>
    <p:sldId id="274" r:id="rId19"/>
    <p:sldId id="300" r:id="rId20"/>
    <p:sldId id="343" r:id="rId21"/>
    <p:sldId id="344" r:id="rId22"/>
    <p:sldId id="345" r:id="rId23"/>
    <p:sldId id="280" r:id="rId24"/>
    <p:sldId id="5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7"/>
    <p:restoredTop sz="95794"/>
  </p:normalViewPr>
  <p:slideViewPr>
    <p:cSldViewPr snapToGrid="0" snapToObjects="1">
      <p:cViewPr varScale="1">
        <p:scale>
          <a:sx n="81" d="100"/>
          <a:sy n="81" d="100"/>
        </p:scale>
        <p:origin x="19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B5503-A5D6-1E40-8164-14CEF6AAB850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FA52-D83C-7548-9E8E-779922014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Comment that analogous results hold with non-equal</a:t>
            </a:r>
            <a:r>
              <a:rPr lang="en-US" baseline="0" dirty="0"/>
              <a:t> list lengths (still more first choices under STB, and conditional rank distributions exhibit single-crossing).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23B51-F9A5-5C44-A6D0-EAF5875A44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2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Probably good to cover SD in first class, </a:t>
            </a:r>
            <a:r>
              <a:rPr lang="en-US"/>
              <a:t>to split these ideas 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ECB-A304-294D-A408-68983C0E0A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Probably good to cover SD in first class, to split these ideas 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ECB-A304-294D-A408-68983C0E0A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Probably good to cover SD in first class, to split these ideas 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7BECB-A304-294D-A408-68983C0E0A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0023-B2A6-0B45-B6CA-E5557E25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B0F6D-4743-7646-988E-32893E42F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E4E9-A2B9-6242-9F54-4C3168E9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F127-4E9B-4444-9677-212435A13CEA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15CFE-2DEA-9D41-BDBA-619E5F5E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9FD3-35B4-E94A-976A-E6C2E581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2DAA-91A2-A94C-9F1B-221E3587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FAB38-7601-4F4E-A198-B71A80159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231E0-093C-9E4E-95BB-191821A3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CC5-A558-A94F-AAC0-622D257961DB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C4375-FF03-E741-B002-B742D834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ABED1-FD4A-F44F-BF2B-40BB680D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1DBEB-77EB-A746-ADDD-2B659ABBF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3E27D-1F98-E24E-B60B-C05D839A1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4E269-B011-1B45-939F-FFE3C73C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F514-92E9-434A-962E-EC9A4BA2E967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4CFF6-576C-F64B-9F32-FB2FA04F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D72E9-EC23-3643-8BF4-8A59634B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0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1724-6235-0E48-84D4-8690A58E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9034-8CE7-9E4F-AF97-A96CDAB8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DC4B3-7C3C-F046-8C66-3980A0DD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1873-07EE-6543-80B5-50A555C1EFA4}" type="datetime1">
              <a:rPr lang="en-US" smtClean="0"/>
              <a:t>2/15/24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598E5-F986-0D46-9659-B9CBCDFD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DAAF1-C999-4444-9421-F2CAAB49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7525-5028-7A45-AA4A-2C54D820C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85AAF-1D2D-2B46-877C-7D41E69E3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43158-BD7A-ED4D-A1D5-1292CE68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1979D-5280-AA47-9BA1-60A99DAC82EA}" type="datetime1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809F6-E3CC-B44B-9B88-60C3A4BF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8AD54-8342-B74A-81F7-E0A36F53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5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6DA9-8F91-C645-8749-2E416C72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99DD-A876-9245-9BFE-D5BFE652A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E8588-63DB-CC43-8F5F-B3D2D958A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3629A-8EAF-7247-BEC6-9B05D27E2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6320-F6EC-614B-B58F-2067ACD569A1}" type="datetime1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4DB71-A5F3-D444-B593-41CC4C04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1C2A8-1825-F94A-AEBE-206E67AB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DFCE8-9A8A-F241-BB36-73ADF685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B7D9D-0ECF-984E-A584-40A613BB4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57D5C-6FE7-D746-B203-6B2DEC0AE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9F657-4550-CC46-8AE3-866C2DB48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6CE6E-B77E-CB42-86E8-B6BBA49B0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B4D32-D577-FB41-8790-E90E1DD8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9445-E82A-A149-B6BB-3219C3488769}" type="datetime1">
              <a:rPr lang="en-US" smtClean="0"/>
              <a:t>2/15/24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A591D-C011-1F4C-9E52-3CB5899A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16B6F-BE2B-E74A-835C-2F7E7A0A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3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25C5-C4C8-3C43-96C4-262CDA4B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A49BD-B027-CB44-91CD-EFF163AD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782B-6574-D745-9D51-7D3444C91C75}" type="datetime1">
              <a:rPr lang="en-US" smtClean="0"/>
              <a:t>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94B9F-9D46-274B-9715-44335B41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8D7EF-2AAB-994B-B6E7-0B52C21F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1CC018-85CF-444D-AF1A-3EA3BBA5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F9A5-6E46-254B-BEA3-B47930EDB4EE}" type="datetime1">
              <a:rPr lang="en-US" smtClean="0"/>
              <a:t>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1A4B1-E8D8-194A-B07E-7F3D59C2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0EF50-6E96-E648-8BF9-1A2C95F6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C3F9-6F04-A64F-8752-82CBC246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814C3-19B2-1B48-87D1-CB3FA30B4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D9915-8975-134D-A109-B53FE9FD5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40AD5-B0CA-A042-97CA-F9CEB384B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E035-0E16-3942-A81F-C241ACB13945}" type="datetime1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C8328-8104-7B49-879C-8357F0A5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D9EC5-CE74-1E44-9ACF-2C1F1A76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11A3-256A-B846-8558-53AC061C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88676-FE55-9E4F-8D73-A2BCEFA2D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8C5AC3-EB6F-B34D-88C9-34B6BDEFE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FAF9F-138B-BA43-BFD4-8863FC3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A6BC-0814-BC4F-BCD6-7F5DFB30C870}" type="datetime1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D406A-D034-EC41-992B-5783C850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(c) Nick Arnosti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C2ED1-E077-D74F-9323-FE754076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1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577D7-94AD-4F4A-A845-26586315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5BA6B-2F28-7D43-9892-D1CBB0BF5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F1BB9-8EAF-6147-8BC9-47FAC6669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601BD-7764-8244-87D9-224DF2379357}" type="datetime1">
              <a:rPr lang="en-US" smtClean="0"/>
              <a:t>2/15/24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EAFC9-F0EE-BA46-AEBD-6E8232A38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(c) Nick Arnosti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D5E2D-6B01-1E47-BE43-B5559600A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69584-4773-A84E-8391-EEC4BE76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A710-60E8-ED7C-4F46-441694B7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Past</a:t>
            </a:r>
            <a:r>
              <a:rPr lang="es-ES_tradnl" dirty="0"/>
              <a:t> </a:t>
            </a:r>
            <a:r>
              <a:rPr lang="es-ES_tradnl" dirty="0" err="1"/>
              <a:t>Projects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21D9E-BDFB-C28E-2095-069A9A7B8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err="1"/>
              <a:t>Lung</a:t>
            </a:r>
            <a:r>
              <a:rPr lang="es-ES_tradnl" dirty="0"/>
              <a:t> </a:t>
            </a:r>
            <a:r>
              <a:rPr lang="es-ES_tradnl" dirty="0" err="1"/>
              <a:t>Allocation</a:t>
            </a:r>
            <a:endParaRPr lang="es-ES_tradnl" dirty="0"/>
          </a:p>
          <a:p>
            <a:r>
              <a:rPr lang="es-ES_tradnl" dirty="0" err="1"/>
              <a:t>Affordable</a:t>
            </a:r>
            <a:r>
              <a:rPr lang="es-ES_tradnl" dirty="0"/>
              <a:t> </a:t>
            </a:r>
            <a:r>
              <a:rPr lang="es-ES_tradnl" dirty="0" err="1"/>
              <a:t>housing</a:t>
            </a:r>
            <a:r>
              <a:rPr lang="es-ES_tradnl" dirty="0"/>
              <a:t> in NYC and </a:t>
            </a:r>
            <a:r>
              <a:rPr lang="es-ES_tradnl" dirty="0" err="1"/>
              <a:t>Singapore</a:t>
            </a:r>
            <a:endParaRPr lang="es-ES_tradnl" dirty="0"/>
          </a:p>
          <a:p>
            <a:r>
              <a:rPr lang="es-ES_tradnl" dirty="0" err="1"/>
              <a:t>Allocating</a:t>
            </a:r>
            <a:r>
              <a:rPr lang="es-ES_tradnl" dirty="0"/>
              <a:t> Marijuana </a:t>
            </a:r>
            <a:r>
              <a:rPr lang="es-ES_tradnl" dirty="0" err="1"/>
              <a:t>Retail</a:t>
            </a:r>
            <a:r>
              <a:rPr lang="es-ES_tradnl" dirty="0"/>
              <a:t> </a:t>
            </a:r>
            <a:r>
              <a:rPr lang="es-ES_tradnl" dirty="0" err="1"/>
              <a:t>Licenses</a:t>
            </a:r>
            <a:r>
              <a:rPr lang="es-ES_tradnl" dirty="0"/>
              <a:t> in Washington </a:t>
            </a:r>
            <a:r>
              <a:rPr lang="es-ES_tradnl" dirty="0" err="1"/>
              <a:t>State</a:t>
            </a:r>
            <a:endParaRPr lang="es-ES_tradnl" dirty="0"/>
          </a:p>
          <a:p>
            <a:r>
              <a:rPr lang="es-ES_tradnl" dirty="0"/>
              <a:t>Road </a:t>
            </a:r>
            <a:r>
              <a:rPr lang="es-ES_tradnl" dirty="0" err="1"/>
              <a:t>Space</a:t>
            </a:r>
            <a:r>
              <a:rPr lang="es-ES_tradnl" dirty="0"/>
              <a:t> </a:t>
            </a:r>
            <a:r>
              <a:rPr lang="es-ES_tradnl" dirty="0" err="1"/>
              <a:t>Rationing</a:t>
            </a:r>
            <a:r>
              <a:rPr lang="es-ES_tradnl" dirty="0"/>
              <a:t> in Beijing</a:t>
            </a:r>
          </a:p>
          <a:p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allocation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online </a:t>
            </a:r>
            <a:r>
              <a:rPr lang="es-ES_tradnl" dirty="0" err="1"/>
              <a:t>advertising</a:t>
            </a:r>
            <a:endParaRPr lang="es-ES_tradnl" dirty="0"/>
          </a:p>
          <a:p>
            <a:r>
              <a:rPr lang="en-US" sz="2800" dirty="0">
                <a:effectLst/>
              </a:rPr>
              <a:t>The allocation Process of Florida's Quota/Limited Entry Hunt Permits </a:t>
            </a:r>
            <a:endParaRPr lang="en-US" dirty="0"/>
          </a:p>
          <a:p>
            <a:r>
              <a:rPr lang="es-ES_tradnl" dirty="0" err="1"/>
              <a:t>Clinic</a:t>
            </a:r>
            <a:r>
              <a:rPr lang="es-ES_tradnl" dirty="0"/>
              <a:t> </a:t>
            </a:r>
            <a:r>
              <a:rPr lang="es-ES_tradnl" dirty="0" err="1"/>
              <a:t>scheduling</a:t>
            </a:r>
            <a:r>
              <a:rPr lang="es-ES_tradnl" dirty="0"/>
              <a:t> </a:t>
            </a:r>
            <a:r>
              <a:rPr lang="es-ES_tradnl" dirty="0" err="1"/>
              <a:t>allocation</a:t>
            </a:r>
            <a:endParaRPr lang="es-ES_tradnl" dirty="0"/>
          </a:p>
          <a:p>
            <a:r>
              <a:rPr lang="es-ES_tradnl" dirty="0" err="1"/>
              <a:t>Permit</a:t>
            </a:r>
            <a:r>
              <a:rPr lang="es-ES_tradnl" dirty="0"/>
              <a:t> </a:t>
            </a:r>
            <a:r>
              <a:rPr lang="es-ES_tradnl" dirty="0" err="1"/>
              <a:t>lotteries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Mount Whitney </a:t>
            </a:r>
            <a:r>
              <a:rPr lang="es-ES_tradnl" dirty="0" err="1"/>
              <a:t>climbers</a:t>
            </a:r>
            <a:endParaRPr lang="es-ES_tradnl" dirty="0"/>
          </a:p>
          <a:p>
            <a:r>
              <a:rPr lang="es-ES_tradnl" dirty="0" err="1"/>
              <a:t>Dormitory</a:t>
            </a:r>
            <a:r>
              <a:rPr lang="es-ES_tradnl" dirty="0"/>
              <a:t> </a:t>
            </a:r>
            <a:r>
              <a:rPr lang="es-ES_tradnl" dirty="0" err="1"/>
              <a:t>allocation</a:t>
            </a:r>
            <a:r>
              <a:rPr lang="es-ES_tradnl" dirty="0"/>
              <a:t> at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University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Minnesota</a:t>
            </a:r>
          </a:p>
          <a:p>
            <a:r>
              <a:rPr lang="es-ES_tradnl" dirty="0" err="1"/>
              <a:t>Indian</a:t>
            </a:r>
            <a:r>
              <a:rPr lang="es-ES_tradnl" dirty="0"/>
              <a:t> Premier League </a:t>
            </a:r>
            <a:r>
              <a:rPr lang="es-ES_tradnl" dirty="0" err="1"/>
              <a:t>Players</a:t>
            </a:r>
            <a:r>
              <a:rPr lang="es-ES_tradnl" dirty="0"/>
              <a:t>’ </a:t>
            </a:r>
            <a:r>
              <a:rPr lang="es-ES_tradnl" dirty="0" err="1"/>
              <a:t>Auction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271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Theory to Practice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6C7-214F-6D44-8A77-975144096193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1905001" y="1314451"/>
                <a:ext cx="8584579" cy="187340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b="1" dirty="0"/>
                  <a:t>Theorem.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charset="0"/>
                      </a:rPr>
                      <m:t>1/</m:t>
                    </m:r>
                    <m:r>
                      <a:rPr lang="en-US" sz="2800" i="1">
                        <a:latin typeface="Cambria Math" charset="0"/>
                      </a:rPr>
                      <m:t>𝜇</m:t>
                    </m:r>
                    <m:r>
                      <a:rPr lang="en-US" sz="2800" i="1">
                        <a:latin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</a:rPr>
                      <m:t>𝛼</m:t>
                    </m:r>
                    <m:r>
                      <a:rPr lang="en-US" sz="28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is</a:t>
                </a:r>
                <a:r>
                  <a:rPr lang="is-IS" sz="2800" dirty="0"/>
                  <a:t>…</a:t>
                </a:r>
                <a:endParaRPr lang="en-US" sz="2800" dirty="0"/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/>
                  <a:t>Convex: more matches with common lottery.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Concave: more matches with independent lotteries.</a:t>
                </a: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1" y="1314451"/>
                <a:ext cx="8584579" cy="1873405"/>
              </a:xfrm>
              <a:prstGeom prst="roundRect">
                <a:avLst/>
              </a:prstGeom>
              <a:blipFill>
                <a:blip r:embed="rId2"/>
                <a:stretch>
                  <a:fillRect l="-295" b="-60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54598" y="6460627"/>
            <a:ext cx="412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York City (</a:t>
            </a:r>
            <a:r>
              <a:rPr lang="en-US" dirty="0" err="1"/>
              <a:t>Abdulkadiroglu</a:t>
            </a:r>
            <a:r>
              <a:rPr lang="en-US" dirty="0"/>
              <a:t> et al. 2009)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9733" y="6460627"/>
            <a:ext cx="328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Amsterdam (de </a:t>
            </a:r>
            <a:r>
              <a:rPr lang="en-US" dirty="0" err="1"/>
              <a:t>Haan</a:t>
            </a:r>
            <a:r>
              <a:rPr lang="en-US" dirty="0"/>
              <a:t> et al. 2015)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89" y="3429000"/>
            <a:ext cx="421640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98" y="3390900"/>
            <a:ext cx="4241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9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CEC4-C1FB-1ED9-1A7E-23FBB381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Should we choose single or multiple tiebreaking?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C83A7-81D4-A7EF-10D8-32E1B15D4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08050-1030-6698-00A8-2243F071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6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FF43-1334-DEE2-31F0-9866EAAA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Effect</a:t>
            </a:r>
            <a:r>
              <a:rPr lang="es-ES_tradnl" dirty="0"/>
              <a:t> </a:t>
            </a:r>
            <a:r>
              <a:rPr lang="es-ES_tradnl" dirty="0" err="1"/>
              <a:t>of</a:t>
            </a:r>
            <a:r>
              <a:rPr lang="es-ES_tradnl" dirty="0"/>
              <a:t> </a:t>
            </a:r>
            <a:r>
              <a:rPr lang="es-ES_tradnl" dirty="0" err="1"/>
              <a:t>Competition</a:t>
            </a:r>
            <a:endParaRPr lang="es-ES_trad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5DDF4-AD28-D48A-794A-2749976DC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803" y="16156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_tradnl" dirty="0" err="1"/>
              <a:t>Average</a:t>
            </a:r>
            <a:r>
              <a:rPr lang="es-ES_tradnl" dirty="0"/>
              <a:t> </a:t>
            </a:r>
            <a:r>
              <a:rPr lang="es-ES_tradnl" dirty="0" err="1"/>
              <a:t>rank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similar </a:t>
            </a: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there</a:t>
            </a:r>
            <a:r>
              <a:rPr lang="es-ES_tradnl" dirty="0"/>
              <a:t> are </a:t>
            </a:r>
            <a:r>
              <a:rPr lang="es-ES_tradnl" dirty="0" err="1"/>
              <a:t>excess</a:t>
            </a:r>
            <a:r>
              <a:rPr lang="es-ES_tradnl" dirty="0"/>
              <a:t> </a:t>
            </a:r>
            <a:r>
              <a:rPr lang="es-ES_tradnl" dirty="0" err="1"/>
              <a:t>seats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/>
              <a:t>Single </a:t>
            </a:r>
            <a:r>
              <a:rPr lang="es-ES_tradnl" dirty="0" err="1"/>
              <a:t>lottery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b="1" dirty="0"/>
              <a:t>MUCH </a:t>
            </a:r>
            <a:r>
              <a:rPr lang="es-ES_tradnl" dirty="0" err="1"/>
              <a:t>better</a:t>
            </a:r>
            <a:r>
              <a:rPr lang="es-ES_tradnl" dirty="0"/>
              <a:t> </a:t>
            </a:r>
            <a:r>
              <a:rPr lang="es-ES_tradnl" dirty="0" err="1"/>
              <a:t>if</a:t>
            </a:r>
            <a:r>
              <a:rPr lang="es-ES_tradnl" dirty="0"/>
              <a:t> </a:t>
            </a:r>
            <a:r>
              <a:rPr lang="es-ES_tradnl" dirty="0" err="1"/>
              <a:t>seats</a:t>
            </a:r>
            <a:r>
              <a:rPr lang="es-ES_tradnl" dirty="0"/>
              <a:t> are </a:t>
            </a:r>
            <a:r>
              <a:rPr lang="es-ES_tradnl" dirty="0" err="1"/>
              <a:t>highly</a:t>
            </a:r>
            <a:r>
              <a:rPr lang="es-ES_tradnl" dirty="0"/>
              <a:t> competitive.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E9B14-A2F4-1A7F-D4FC-0B7244D5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66452D-208B-C66A-9D80-442038C1E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6375"/>
            <a:ext cx="6908800" cy="397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BBC89B-6B72-A5D5-5B72-7AC8460E9A55}"/>
              </a:ext>
            </a:extLst>
          </p:cNvPr>
          <p:cNvSpPr txBox="1"/>
          <p:nvPr/>
        </p:nvSpPr>
        <p:spPr>
          <a:xfrm>
            <a:off x="7758177" y="5481827"/>
            <a:ext cx="321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District-Wide Lottery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CB55C-D28B-8C56-3704-D503B4ED210F}"/>
              </a:ext>
            </a:extLst>
          </p:cNvPr>
          <p:cNvSpPr txBox="1"/>
          <p:nvPr/>
        </p:nvSpPr>
        <p:spPr>
          <a:xfrm>
            <a:off x="7618395" y="3401820"/>
            <a:ext cx="3728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School-Specific Lotteries</a:t>
            </a:r>
          </a:p>
        </p:txBody>
      </p:sp>
    </p:spTree>
    <p:extLst>
      <p:ext uri="{BB962C8B-B14F-4D97-AF65-F5344CB8AC3E}">
        <p14:creationId xmlns:p14="http://schemas.microsoft.com/office/powerpoint/2010/main" val="1796243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9492-11B9-01B2-3BB8-2E61481C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700F7-F4CE-CFC1-59BA-514F93114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problems do you see with the current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67636-EFEE-A002-93BB-427833CB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0C95-08EB-E0BD-B5E5-237A36E5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Admissions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D01D7-C534-E762-D794-5FA8DF97D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there be a centralized matching algorithm?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142C8-D859-4FB1-C7D4-983FD868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2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0FCE-9B0F-328B-D611-45C86F76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1EBF-57E2-F0D0-2D76-D1AFD7371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there be a centralized matching algorithm?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00629-150F-42BC-37D3-3BFE49F7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9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71DB-23EB-F428-EF31-D9A5B0D8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Incomplete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B859-523F-6644-7D18-FA5132958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People don’t know their own preferences!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B32A6-EC5C-BFFF-1028-6714FBA8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1A71-782F-DA5C-4339-354E3A09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NYC Lottery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C8A5-7E05-9983-04B9-BD7D466D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effect will publishing lottery numbers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5B05C-2BE3-D9C3-74F3-75D629D9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0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43AC-2CFA-344F-A73F-BDD488A4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30" y="365125"/>
            <a:ext cx="10515600" cy="1325563"/>
          </a:xfrm>
        </p:spPr>
        <p:txBody>
          <a:bodyPr/>
          <a:lstStyle/>
          <a:p>
            <a:r>
              <a:rPr lang="en-US" dirty="0"/>
              <a:t>Study Guide: Session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CB5C-A3C1-9041-B866-4C9DC5BD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40" y="1749634"/>
            <a:ext cx="5257800" cy="534071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b="1" dirty="0"/>
              <a:t>Concepts</a:t>
            </a:r>
          </a:p>
          <a:p>
            <a:r>
              <a:rPr lang="en-US" dirty="0"/>
              <a:t>Allocation (Assignment)</a:t>
            </a:r>
          </a:p>
          <a:p>
            <a:r>
              <a:rPr lang="en-US" dirty="0"/>
              <a:t>Preference Profile</a:t>
            </a:r>
          </a:p>
          <a:p>
            <a:r>
              <a:rPr lang="en-US" dirty="0"/>
              <a:t>Pareto Efficient (PE)</a:t>
            </a:r>
          </a:p>
          <a:p>
            <a:r>
              <a:rPr lang="en-US" dirty="0"/>
              <a:t>Rank Efficient</a:t>
            </a:r>
          </a:p>
          <a:p>
            <a:r>
              <a:rPr lang="en-US" dirty="0"/>
              <a:t>Dynamic Mechanism</a:t>
            </a:r>
          </a:p>
          <a:p>
            <a:r>
              <a:rPr lang="en-US" dirty="0"/>
              <a:t>Direct (Revelation) Mechanism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EA8FA1-A204-A646-86B2-ED29EC8027EF}"/>
              </a:ext>
            </a:extLst>
          </p:cNvPr>
          <p:cNvSpPr txBox="1">
            <a:spLocks/>
          </p:cNvSpPr>
          <p:nvPr/>
        </p:nvSpPr>
        <p:spPr>
          <a:xfrm>
            <a:off x="4419832" y="1754778"/>
            <a:ext cx="364807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Algorithms</a:t>
            </a:r>
          </a:p>
          <a:p>
            <a:r>
              <a:rPr lang="en-US" dirty="0"/>
              <a:t>Serial Dictatorship</a:t>
            </a:r>
          </a:p>
          <a:p>
            <a:r>
              <a:rPr lang="en-US" dirty="0"/>
              <a:t>First Choices First (Boston)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E37425-47BE-F140-B2B0-8D879072DD35}"/>
              </a:ext>
            </a:extLst>
          </p:cNvPr>
          <p:cNvSpPr txBox="1">
            <a:spLocks/>
          </p:cNvSpPr>
          <p:nvPr/>
        </p:nvSpPr>
        <p:spPr>
          <a:xfrm>
            <a:off x="7422369" y="1722733"/>
            <a:ext cx="4141291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Facts</a:t>
            </a:r>
          </a:p>
          <a:p>
            <a:r>
              <a:rPr lang="en-US" dirty="0"/>
              <a:t>Serial Dictatorship is PE</a:t>
            </a:r>
          </a:p>
          <a:p>
            <a:r>
              <a:rPr lang="en-US" dirty="0"/>
              <a:t>First Choices First is PE.</a:t>
            </a:r>
          </a:p>
          <a:p>
            <a:r>
              <a:rPr lang="en-US" dirty="0"/>
              <a:t>Neither is guaranteed to be Rank Efficient.</a:t>
            </a:r>
          </a:p>
        </p:txBody>
      </p:sp>
    </p:spTree>
    <p:extLst>
      <p:ext uri="{BB962C8B-B14F-4D97-AF65-F5344CB8AC3E}">
        <p14:creationId xmlns:p14="http://schemas.microsoft.com/office/powerpoint/2010/main" val="147947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43AC-2CFA-344F-A73F-BDD488A4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30" y="365125"/>
            <a:ext cx="10515600" cy="1325563"/>
          </a:xfrm>
        </p:spPr>
        <p:txBody>
          <a:bodyPr/>
          <a:lstStyle/>
          <a:p>
            <a:r>
              <a:rPr lang="en-US" dirty="0"/>
              <a:t>Study Guide: Session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CB5C-A3C1-9041-B866-4C9DC5BD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40" y="1749634"/>
            <a:ext cx="5257800" cy="534071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b="1" dirty="0"/>
              <a:t>Concepts</a:t>
            </a:r>
          </a:p>
          <a:p>
            <a:r>
              <a:rPr lang="en-US" dirty="0"/>
              <a:t>Endowment</a:t>
            </a:r>
          </a:p>
          <a:p>
            <a:r>
              <a:rPr lang="en-US" dirty="0"/>
              <a:t>Truthful </a:t>
            </a:r>
          </a:p>
          <a:p>
            <a:pPr marL="0" indent="0">
              <a:buNone/>
            </a:pPr>
            <a:r>
              <a:rPr lang="en-US" dirty="0"/>
              <a:t>   (Strategy-Proof, 			Incentive Compatible)</a:t>
            </a:r>
          </a:p>
          <a:p>
            <a:r>
              <a:rPr lang="en-US" dirty="0"/>
              <a:t>Individually Rational </a:t>
            </a:r>
          </a:p>
          <a:p>
            <a:r>
              <a:rPr lang="en-US" dirty="0"/>
              <a:t>The Core</a:t>
            </a:r>
          </a:p>
          <a:p>
            <a:r>
              <a:rPr lang="en-US" dirty="0"/>
              <a:t>Pair Efficiency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EA8FA1-A204-A646-86B2-ED29EC8027EF}"/>
              </a:ext>
            </a:extLst>
          </p:cNvPr>
          <p:cNvSpPr txBox="1">
            <a:spLocks/>
          </p:cNvSpPr>
          <p:nvPr/>
        </p:nvSpPr>
        <p:spPr>
          <a:xfrm>
            <a:off x="3433763" y="1749634"/>
            <a:ext cx="364807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Algorithms</a:t>
            </a:r>
          </a:p>
          <a:p>
            <a:r>
              <a:rPr lang="en-US" dirty="0"/>
              <a:t>Top Trading Cycles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E37425-47BE-F140-B2B0-8D879072DD35}"/>
              </a:ext>
            </a:extLst>
          </p:cNvPr>
          <p:cNvSpPr txBox="1">
            <a:spLocks/>
          </p:cNvSpPr>
          <p:nvPr/>
        </p:nvSpPr>
        <p:spPr>
          <a:xfrm>
            <a:off x="6934200" y="1749634"/>
            <a:ext cx="52578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Facts</a:t>
            </a:r>
          </a:p>
          <a:p>
            <a:r>
              <a:rPr lang="en-US" dirty="0"/>
              <a:t>Top Trading Cycles is PE, SP, IR.</a:t>
            </a:r>
          </a:p>
          <a:p>
            <a:r>
              <a:rPr lang="en-US" dirty="0"/>
              <a:t>Top Trading Cycles gives the unique allocation in the core</a:t>
            </a:r>
          </a:p>
          <a:p>
            <a:r>
              <a:rPr lang="en-US" dirty="0"/>
              <a:t>Top Trading Cycles is the </a:t>
            </a:r>
            <a:r>
              <a:rPr lang="en-US" b="1" dirty="0"/>
              <a:t>only </a:t>
            </a:r>
            <a:r>
              <a:rPr lang="en-US" dirty="0"/>
              <a:t>algorithm with these properties.</a:t>
            </a:r>
          </a:p>
        </p:txBody>
      </p:sp>
    </p:spTree>
    <p:extLst>
      <p:ext uri="{BB962C8B-B14F-4D97-AF65-F5344CB8AC3E}">
        <p14:creationId xmlns:p14="http://schemas.microsoft.com/office/powerpoint/2010/main" val="121509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E079B-881B-7FF3-16BB-F107AE64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E85BD-48D5-832A-EEA0-A6EACF85D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0137"/>
            <a:ext cx="10797540" cy="4351338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Suppose we use a single (district-wide) tie-breaker, and the order is </a:t>
            </a:r>
            <a:r>
              <a:rPr lang="en-US" sz="2400" b="1" dirty="0"/>
              <a:t>4 &gt; 1 &gt; 3 &gt; 2</a:t>
            </a:r>
            <a:r>
              <a:rPr lang="en-US" sz="2400" i="1" dirty="0"/>
              <a:t>. </a:t>
            </a:r>
            <a:r>
              <a:rPr lang="en-US" sz="2400" dirty="0"/>
              <a:t>What are the resulting (strict) priorities fore each school?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we use a lottery to produce a single (district-wide) tie-breaker, what is the chance that this tie-break ordering is </a:t>
            </a:r>
            <a:r>
              <a:rPr lang="en-US" sz="2400" b="1" dirty="0"/>
              <a:t>4 &gt; 1 &gt; 3 &gt; 2</a:t>
            </a:r>
            <a:r>
              <a:rPr lang="en-US" sz="2400" dirty="0"/>
              <a:t> 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we use a single (district-wide) lottery:</a:t>
            </a:r>
          </a:p>
          <a:p>
            <a:pPr lvl="1"/>
            <a:r>
              <a:rPr lang="en-US" dirty="0"/>
              <a:t>What is the chance that 1 gets higher priority than 2 at </a:t>
            </a:r>
            <a:r>
              <a:rPr lang="en-US" b="1" dirty="0"/>
              <a:t>every </a:t>
            </a:r>
            <a:r>
              <a:rPr lang="en-US" dirty="0"/>
              <a:t>school?</a:t>
            </a:r>
          </a:p>
          <a:p>
            <a:pPr lvl="1"/>
            <a:r>
              <a:rPr lang="en-US" dirty="0"/>
              <a:t>What is the chance that 2 gets higher priority than 1 at </a:t>
            </a:r>
            <a:r>
              <a:rPr lang="en-US" b="1" dirty="0"/>
              <a:t>every </a:t>
            </a:r>
            <a:r>
              <a:rPr lang="en-US" dirty="0"/>
              <a:t>school?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we use independent lotteries at each school:</a:t>
            </a:r>
          </a:p>
          <a:p>
            <a:pPr lvl="1"/>
            <a:r>
              <a:rPr lang="en-US" dirty="0"/>
              <a:t>What is the chance that 1 gets higher priority than 2 at </a:t>
            </a:r>
            <a:r>
              <a:rPr lang="en-US" b="1" dirty="0"/>
              <a:t>every </a:t>
            </a:r>
            <a:r>
              <a:rPr lang="en-US" dirty="0"/>
              <a:t>school?</a:t>
            </a:r>
          </a:p>
          <a:p>
            <a:pPr lvl="1"/>
            <a:r>
              <a:rPr lang="en-US" dirty="0"/>
              <a:t>What is the chance that 2 gets higher priority than 1 at </a:t>
            </a:r>
            <a:r>
              <a:rPr lang="en-US" b="1" dirty="0"/>
              <a:t>every </a:t>
            </a:r>
            <a:r>
              <a:rPr lang="en-US" dirty="0"/>
              <a:t>school?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D3720-65B1-931B-E970-7AA637CE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B6D222-9458-3B20-54E3-4ADB072DA1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45145"/>
              </p:ext>
            </p:extLst>
          </p:nvPr>
        </p:nvGraphicFramePr>
        <p:xfrm>
          <a:off x="8071945" y="136525"/>
          <a:ext cx="3281856" cy="207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3952">
                  <a:extLst>
                    <a:ext uri="{9D8B030D-6E8A-4147-A177-3AD203B41FA5}">
                      <a16:colId xmlns:a16="http://schemas.microsoft.com/office/drawing/2014/main" val="4293970598"/>
                    </a:ext>
                  </a:extLst>
                </a:gridCol>
                <a:gridCol w="1093952">
                  <a:extLst>
                    <a:ext uri="{9D8B030D-6E8A-4147-A177-3AD203B41FA5}">
                      <a16:colId xmlns:a16="http://schemas.microsoft.com/office/drawing/2014/main" val="2317680403"/>
                    </a:ext>
                  </a:extLst>
                </a:gridCol>
                <a:gridCol w="1093952">
                  <a:extLst>
                    <a:ext uri="{9D8B030D-6E8A-4147-A177-3AD203B41FA5}">
                      <a16:colId xmlns:a16="http://schemas.microsoft.com/office/drawing/2014/main" val="3825144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6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5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1, 2, 4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_tradnl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29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035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43AC-2CFA-344F-A73F-BDD488A4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30" y="365125"/>
            <a:ext cx="10515600" cy="1325563"/>
          </a:xfrm>
        </p:spPr>
        <p:txBody>
          <a:bodyPr/>
          <a:lstStyle/>
          <a:p>
            <a:r>
              <a:rPr lang="en-US" dirty="0"/>
              <a:t>Study Guide: Sessions 3 and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CB5C-A3C1-9041-B866-4C9DC5BD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40" y="1749634"/>
            <a:ext cx="5257800" cy="534071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b="1" dirty="0"/>
              <a:t>Concepts</a:t>
            </a:r>
          </a:p>
          <a:p>
            <a:r>
              <a:rPr lang="en-US" dirty="0"/>
              <a:t>Random Mechanism</a:t>
            </a:r>
          </a:p>
          <a:p>
            <a:r>
              <a:rPr lang="en-US" dirty="0"/>
              <a:t>Transposition</a:t>
            </a:r>
          </a:p>
          <a:p>
            <a:r>
              <a:rPr lang="en-US" dirty="0"/>
              <a:t>Symmetry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EA8FA1-A204-A646-86B2-ED29EC8027EF}"/>
              </a:ext>
            </a:extLst>
          </p:cNvPr>
          <p:cNvSpPr txBox="1">
            <a:spLocks/>
          </p:cNvSpPr>
          <p:nvPr/>
        </p:nvSpPr>
        <p:spPr>
          <a:xfrm>
            <a:off x="4077092" y="1759744"/>
            <a:ext cx="364807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Algorithms</a:t>
            </a:r>
          </a:p>
          <a:p>
            <a:r>
              <a:rPr lang="en-US" dirty="0"/>
              <a:t>TTC-RE</a:t>
            </a:r>
          </a:p>
          <a:p>
            <a:r>
              <a:rPr lang="en-US" dirty="0"/>
              <a:t>RSD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E37425-47BE-F140-B2B0-8D879072DD35}"/>
              </a:ext>
            </a:extLst>
          </p:cNvPr>
          <p:cNvSpPr txBox="1">
            <a:spLocks/>
          </p:cNvSpPr>
          <p:nvPr/>
        </p:nvSpPr>
        <p:spPr>
          <a:xfrm>
            <a:off x="6394092" y="1754689"/>
            <a:ext cx="5169568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Facts</a:t>
            </a:r>
          </a:p>
          <a:p>
            <a:r>
              <a:rPr lang="en-US" dirty="0"/>
              <a:t>RSD is Pareto efficient,     truthful and symmetric.</a:t>
            </a:r>
          </a:p>
          <a:p>
            <a:r>
              <a:rPr lang="en-US" dirty="0"/>
              <a:t>TTC-RE Pareto efficient,    truthful and symmetric.</a:t>
            </a:r>
          </a:p>
          <a:p>
            <a:r>
              <a:rPr lang="en-US" dirty="0"/>
              <a:t>Every known Pareto efficient, truthful, and symmetric mechanism is equivalent to RSD!</a:t>
            </a:r>
          </a:p>
        </p:txBody>
      </p:sp>
    </p:spTree>
    <p:extLst>
      <p:ext uri="{BB962C8B-B14F-4D97-AF65-F5344CB8AC3E}">
        <p14:creationId xmlns:p14="http://schemas.microsoft.com/office/powerpoint/2010/main" val="3944071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3E84-7CBF-4048-B275-EEEF1AF6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Guide: Session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A885C-6765-9B4D-B48F-07B69CAFC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20322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Concepts</a:t>
            </a:r>
          </a:p>
          <a:p>
            <a:pPr>
              <a:lnSpc>
                <a:spcPct val="100000"/>
              </a:lnSpc>
            </a:pPr>
            <a:r>
              <a:rPr lang="en-US" dirty="0"/>
              <a:t>Priority</a:t>
            </a:r>
          </a:p>
          <a:p>
            <a:pPr>
              <a:lnSpc>
                <a:spcPct val="100000"/>
              </a:lnSpc>
            </a:pPr>
            <a:r>
              <a:rPr lang="en-US" dirty="0"/>
              <a:t>(No) Justified Envy</a:t>
            </a:r>
          </a:p>
          <a:p>
            <a:pPr>
              <a:lnSpc>
                <a:spcPct val="100000"/>
              </a:lnSpc>
            </a:pPr>
            <a:r>
              <a:rPr lang="en-US" dirty="0"/>
              <a:t>Non-wasteful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6B4A19-4109-AF40-8FB6-6FF414F8D1D3}"/>
              </a:ext>
            </a:extLst>
          </p:cNvPr>
          <p:cNvSpPr txBox="1">
            <a:spLocks/>
          </p:cNvSpPr>
          <p:nvPr/>
        </p:nvSpPr>
        <p:spPr>
          <a:xfrm>
            <a:off x="3918656" y="1690688"/>
            <a:ext cx="32032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Algorithms</a:t>
            </a:r>
          </a:p>
          <a:p>
            <a:pPr>
              <a:lnSpc>
                <a:spcPct val="100000"/>
              </a:lnSpc>
            </a:pPr>
            <a:r>
              <a:rPr lang="en-US" dirty="0"/>
              <a:t>First Choices First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/>
              <a:t>(Boston)</a:t>
            </a:r>
          </a:p>
          <a:p>
            <a:r>
              <a:rPr lang="en-US" dirty="0"/>
              <a:t>Generalized TTC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027E98-ADE5-6E4E-B5DE-3A33FF661041}"/>
              </a:ext>
            </a:extLst>
          </p:cNvPr>
          <p:cNvSpPr txBox="1">
            <a:spLocks/>
          </p:cNvSpPr>
          <p:nvPr/>
        </p:nvSpPr>
        <p:spPr>
          <a:xfrm>
            <a:off x="7372348" y="1690688"/>
            <a:ext cx="4605160" cy="526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Facts</a:t>
            </a:r>
          </a:p>
          <a:p>
            <a:pPr>
              <a:lnSpc>
                <a:spcPct val="100000"/>
              </a:lnSpc>
            </a:pPr>
            <a:r>
              <a:rPr lang="en-US" dirty="0"/>
              <a:t>No Justified Envy + Pareto efficient may be impossible.</a:t>
            </a:r>
          </a:p>
          <a:p>
            <a:pPr>
              <a:lnSpc>
                <a:spcPct val="100000"/>
              </a:lnSpc>
            </a:pPr>
            <a:r>
              <a:rPr lang="en-US" dirty="0"/>
              <a:t>No Justified Envy + Non-wasteful always possible.</a:t>
            </a:r>
          </a:p>
          <a:p>
            <a:pPr>
              <a:lnSpc>
                <a:spcPct val="100000"/>
              </a:lnSpc>
            </a:pPr>
            <a:r>
              <a:rPr lang="en-US" dirty="0"/>
              <a:t>Boston, Chicago, England stopped using FCF.</a:t>
            </a:r>
          </a:p>
          <a:p>
            <a:r>
              <a:rPr lang="en-US" dirty="0"/>
              <a:t>New Orleans stopped using Generalized TTC.</a:t>
            </a:r>
          </a:p>
          <a:p>
            <a:r>
              <a:rPr lang="en-US" dirty="0"/>
              <a:t>Many districts do not specify their algorithm.</a:t>
            </a:r>
          </a:p>
        </p:txBody>
      </p:sp>
    </p:spTree>
    <p:extLst>
      <p:ext uri="{BB962C8B-B14F-4D97-AF65-F5344CB8AC3E}">
        <p14:creationId xmlns:p14="http://schemas.microsoft.com/office/powerpoint/2010/main" val="1007292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3E84-7CBF-4048-B275-EEEF1AF6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r>
              <a:rPr lang="en-US" dirty="0"/>
              <a:t>Study Guide: Sessions 6 and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A885C-6765-9B4D-B48F-07B69CAFC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430856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Concepts</a:t>
            </a:r>
          </a:p>
          <a:p>
            <a:r>
              <a:rPr lang="en-US" dirty="0"/>
              <a:t>Blocking Pair</a:t>
            </a:r>
          </a:p>
          <a:p>
            <a:r>
              <a:rPr lang="en-US" dirty="0"/>
              <a:t>Stability</a:t>
            </a:r>
          </a:p>
          <a:p>
            <a:r>
              <a:rPr lang="en-US" dirty="0"/>
              <a:t>The Core (new context)</a:t>
            </a:r>
          </a:p>
          <a:p>
            <a:pPr>
              <a:lnSpc>
                <a:spcPct val="100000"/>
              </a:lnSpc>
            </a:pPr>
            <a:r>
              <a:rPr lang="en-US" dirty="0"/>
              <a:t>Truncation</a:t>
            </a:r>
          </a:p>
          <a:p>
            <a:pPr>
              <a:lnSpc>
                <a:spcPct val="100000"/>
              </a:lnSpc>
            </a:pPr>
            <a:r>
              <a:rPr lang="en-US" dirty="0"/>
              <a:t>Unraveling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FBA710-C101-2649-BB56-48C873E84B40}"/>
              </a:ext>
            </a:extLst>
          </p:cNvPr>
          <p:cNvSpPr txBox="1">
            <a:spLocks/>
          </p:cNvSpPr>
          <p:nvPr/>
        </p:nvSpPr>
        <p:spPr>
          <a:xfrm>
            <a:off x="838200" y="4507706"/>
            <a:ext cx="36205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Algorithms</a:t>
            </a:r>
          </a:p>
          <a:p>
            <a:r>
              <a:rPr lang="en-US" dirty="0"/>
              <a:t>School-Proposing Deferred Acceptance</a:t>
            </a:r>
          </a:p>
          <a:p>
            <a:r>
              <a:rPr lang="en-US" dirty="0"/>
              <a:t>Student-Proposing Deferred Acceptance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3503D-795E-4342-BE9C-E1A772724B36}"/>
              </a:ext>
            </a:extLst>
          </p:cNvPr>
          <p:cNvSpPr txBox="1">
            <a:spLocks/>
          </p:cNvSpPr>
          <p:nvPr/>
        </p:nvSpPr>
        <p:spPr>
          <a:xfrm>
            <a:off x="4613910" y="1253331"/>
            <a:ext cx="7578090" cy="637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Facts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Stability = </a:t>
            </a:r>
            <a:r>
              <a:rPr lang="en-US" sz="2600" dirty="0" err="1"/>
              <a:t>IR+Non-wasteful</a:t>
            </a:r>
            <a:r>
              <a:rPr lang="en-US" sz="2600" dirty="0"/>
              <a:t> + No Justified Envy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There may be multiple stable assignments.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Student-Proposing DA finds “student optimal” stable assignment, School-Proposing DA finds “student pessimal” and “school optimal” stable assignment.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Rural Hospital Theorem: any two stable assignments assign the same students and the same number of seats at each school.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Student-Proposing DA is truthful for students.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School-Proposing DA is not truthful for students. Only students with multiple stable partners can benefit from misreporting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53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1E49-CF3E-5B4B-976F-1564B9C29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Guide: Session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3F9A8-670E-AD4A-A2C3-14D9EF038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371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In “simple” many-to-one matching markets,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Stable matchings always exist.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The set of assigned students and assigned positions is the same for every stable matching.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There is a student-optimal stable match.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Student-proposing DA (with any proposal order) finds the student-optimal match.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Student-proposing DA is truthful for students.</a:t>
            </a:r>
          </a:p>
          <a:p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2F8C9-90B3-B84A-8BA8-04B6FE6979D5}"/>
              </a:ext>
            </a:extLst>
          </p:cNvPr>
          <p:cNvSpPr txBox="1"/>
          <p:nvPr/>
        </p:nvSpPr>
        <p:spPr>
          <a:xfrm>
            <a:off x="7574280" y="1146482"/>
            <a:ext cx="21355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With Couples</a:t>
            </a:r>
          </a:p>
          <a:p>
            <a:endParaRPr lang="en-US" sz="2800" dirty="0"/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C0CC10DA-0363-5940-94E6-A7686E749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20" y="2137706"/>
            <a:ext cx="489731" cy="465487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444FC88B-E0CE-0544-A375-41971A576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17" y="2869490"/>
            <a:ext cx="489731" cy="465487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DD168179-07EB-8E43-8921-5B468E399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19" y="3594417"/>
            <a:ext cx="489731" cy="465487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5F3CC1EB-4642-5649-9869-080ACF74E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17" y="4187480"/>
            <a:ext cx="489731" cy="46548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F7FFF9D-E2BF-A047-8772-DB6328856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17" y="4851809"/>
            <a:ext cx="489731" cy="465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E4EE3F-0D4D-7CBD-117F-49392F249BCB}"/>
              </a:ext>
            </a:extLst>
          </p:cNvPr>
          <p:cNvSpPr txBox="1"/>
          <p:nvPr/>
        </p:nvSpPr>
        <p:spPr>
          <a:xfrm>
            <a:off x="838200" y="6176963"/>
            <a:ext cx="10609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err="1"/>
              <a:t>Despite</a:t>
            </a:r>
            <a:r>
              <a:rPr lang="es-ES_tradnl" sz="2800" dirty="0"/>
              <a:t> </a:t>
            </a:r>
            <a:r>
              <a:rPr lang="es-ES_tradnl" sz="2800" dirty="0" err="1"/>
              <a:t>this</a:t>
            </a:r>
            <a:r>
              <a:rPr lang="es-ES_tradnl" sz="2800" dirty="0"/>
              <a:t>, </a:t>
            </a:r>
            <a:r>
              <a:rPr lang="es-ES_tradnl" sz="2800" dirty="0" err="1"/>
              <a:t>these</a:t>
            </a:r>
            <a:r>
              <a:rPr lang="es-ES_tradnl" sz="2800" dirty="0"/>
              <a:t> </a:t>
            </a:r>
            <a:r>
              <a:rPr lang="es-ES_tradnl" sz="2800" dirty="0" err="1"/>
              <a:t>properties</a:t>
            </a:r>
            <a:r>
              <a:rPr lang="es-ES_tradnl" sz="2800" dirty="0"/>
              <a:t> “</a:t>
            </a:r>
            <a:r>
              <a:rPr lang="es-ES_tradnl" sz="2800" dirty="0" err="1"/>
              <a:t>nearly</a:t>
            </a:r>
            <a:r>
              <a:rPr lang="es-ES_tradnl" sz="2800" dirty="0"/>
              <a:t>” </a:t>
            </a:r>
            <a:r>
              <a:rPr lang="es-ES_tradnl" sz="2800" dirty="0" err="1"/>
              <a:t>hold</a:t>
            </a:r>
            <a:r>
              <a:rPr lang="es-ES_tradnl" sz="2800" dirty="0"/>
              <a:t> in </a:t>
            </a:r>
            <a:r>
              <a:rPr lang="es-ES_tradnl" sz="2800" dirty="0" err="1"/>
              <a:t>residency</a:t>
            </a:r>
            <a:r>
              <a:rPr lang="es-ES_tradnl" sz="2800" dirty="0"/>
              <a:t> </a:t>
            </a:r>
            <a:r>
              <a:rPr lang="es-ES_tradnl" sz="2800" dirty="0" err="1"/>
              <a:t>matching</a:t>
            </a:r>
            <a:r>
              <a:rPr lang="es-ES_tradnl" sz="2800" dirty="0"/>
              <a:t> data!</a:t>
            </a:r>
          </a:p>
        </p:txBody>
      </p:sp>
    </p:spTree>
    <p:extLst>
      <p:ext uri="{BB962C8B-B14F-4D97-AF65-F5344CB8AC3E}">
        <p14:creationId xmlns:p14="http://schemas.microsoft.com/office/powerpoint/2010/main" val="991934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10C3-3B97-EC12-3811-DC98B145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Guide: Session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A9287-3CB9-D4BE-C9CE-7F93ECA03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Weak Stability</a:t>
            </a:r>
          </a:p>
          <a:p>
            <a:r>
              <a:rPr lang="en-US" dirty="0"/>
              <a:t>Strong Stability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Single Tiebreaking (STB)</a:t>
            </a:r>
          </a:p>
          <a:p>
            <a:r>
              <a:rPr lang="en-US" dirty="0"/>
              <a:t>Multiple/Independent Tiebreaking (MTB)</a:t>
            </a:r>
          </a:p>
          <a:p>
            <a:r>
              <a:rPr lang="en-US" dirty="0"/>
              <a:t>MTB matches more students, but gives fewer one of their top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F446B-21DF-49CF-D1BD-B2AA251F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B95F3-5DE7-2979-7197-BCFC2F074EED}"/>
              </a:ext>
            </a:extLst>
          </p:cNvPr>
          <p:cNvSpPr txBox="1"/>
          <p:nvPr/>
        </p:nvSpPr>
        <p:spPr>
          <a:xfrm>
            <a:off x="3878318" y="1825625"/>
            <a:ext cx="7882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Any matching that is strongly stable is weakly stable. </a:t>
            </a:r>
            <a:br>
              <a:rPr lang="en-US" sz="2800" dirty="0"/>
            </a:br>
            <a:r>
              <a:rPr lang="en-US" sz="2800" dirty="0"/>
              <a:t>But strongly stable matchings may not exist!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855D61-FF50-9846-6487-F4CE02B71FF1}"/>
              </a:ext>
            </a:extLst>
          </p:cNvPr>
          <p:cNvSpPr txBox="1">
            <a:spLocks/>
          </p:cNvSpPr>
          <p:nvPr/>
        </p:nvSpPr>
        <p:spPr>
          <a:xfrm>
            <a:off x="838200" y="2687232"/>
            <a:ext cx="6196091" cy="2152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When there are ties in priority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Weakly stable matchings always exist.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They can be found using a truthful mechanism.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The set of assigned students and assigned positions is the same for every weakly stable matching.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There is a student-optimal weakly stable match.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F85D590-6D8F-3182-35F9-F9BDC748C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11" y="2978589"/>
            <a:ext cx="322758" cy="307919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1C70A0B1-AD73-9418-A230-FC76EC97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400" y="3674498"/>
            <a:ext cx="267782" cy="254526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FAD5E5-119D-1713-9968-BAB859178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211" y="3333419"/>
            <a:ext cx="322758" cy="307919"/>
          </a:xfrm>
          <a:prstGeom prst="rect">
            <a:avLst/>
          </a:prstGeom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32A054-FD4F-327B-AB6B-1017EB198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734" y="4283591"/>
            <a:ext cx="267782" cy="2545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C791D1-3361-CF08-7150-7BF2502C542D}"/>
              </a:ext>
            </a:extLst>
          </p:cNvPr>
          <p:cNvSpPr txBox="1"/>
          <p:nvPr/>
        </p:nvSpPr>
        <p:spPr>
          <a:xfrm>
            <a:off x="7441324" y="3619170"/>
            <a:ext cx="4750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Optimizing over weakly stable matchings is </a:t>
            </a:r>
            <a:r>
              <a:rPr lang="en-US" sz="2400" b="1" dirty="0"/>
              <a:t>NP-hard</a:t>
            </a:r>
            <a:r>
              <a:rPr lang="en-US" sz="2400" dirty="0"/>
              <a:t>, </a:t>
            </a:r>
            <a:r>
              <a:rPr lang="en-US" sz="2400" b="1" dirty="0"/>
              <a:t>not truthful.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5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A862E-EA23-154E-B067-B6F92D5F2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Engineering The Allocation </a:t>
            </a:r>
            <a:br>
              <a:rPr lang="en-US" dirty="0"/>
            </a:br>
            <a:r>
              <a:rPr lang="en-US" dirty="0"/>
              <a:t>of Public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AAB92F-519D-4B46-81BF-871326506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4999E-5364-FD4E-8F5F-0E19DB5E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0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2D2B-C64B-3849-9442-D450686D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04BE9-B69B-1D40-927D-6DB1FC4D2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Tiebreaking in School Choice (Recap)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Advantages of Centralized Assignment</a:t>
            </a:r>
          </a:p>
          <a:p>
            <a:pPr lvl="1"/>
            <a:r>
              <a:rPr lang="en-US" dirty="0"/>
              <a:t>Thickens the market, addresses congestion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College Admissions Reform Debate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Study Guide Review (+ Story Time?)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39958-5598-0144-A3B8-B7CE2736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AF7CB-8EDD-F4BC-8C46-05044C1E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Intuition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B870-4D45-864C-8CAB-2010BFE41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does a single lottery typically leave more students unassigned?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what circumstances is this </a:t>
            </a:r>
            <a:r>
              <a:rPr lang="en-US" b="1" dirty="0"/>
              <a:t>NOT </a:t>
            </a:r>
            <a:r>
              <a:rPr lang="en-US" dirty="0"/>
              <a:t>the case?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0E741-FA19-2270-03BA-7CA41B80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9584-4773-A84E-8391-EEC4BE76D6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My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6C7-214F-6D44-8A77-97514409619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702416" y="2072784"/>
            <a:ext cx="8584579" cy="10034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Theorem. </a:t>
            </a:r>
            <a:r>
              <a:rPr lang="en-US" sz="2800" dirty="0"/>
              <a:t>If students list same number of schools, more matches with independent lotteries.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D7381EC-6F7B-B0BB-9A68-4C4064188CDC}"/>
              </a:ext>
            </a:extLst>
          </p:cNvPr>
          <p:cNvSpPr/>
          <p:nvPr/>
        </p:nvSpPr>
        <p:spPr bwMode="auto">
          <a:xfrm>
            <a:off x="1702415" y="3396031"/>
            <a:ext cx="8584579" cy="10034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Theorem. </a:t>
            </a:r>
          </a:p>
          <a:p>
            <a:r>
              <a:rPr lang="en-US" sz="2800" dirty="0"/>
              <a:t>Always more first choices with a single lottery.</a:t>
            </a:r>
          </a:p>
        </p:txBody>
      </p:sp>
    </p:spTree>
    <p:extLst>
      <p:ext uri="{BB962C8B-B14F-4D97-AF65-F5344CB8AC3E}">
        <p14:creationId xmlns:p14="http://schemas.microsoft.com/office/powerpoint/2010/main" val="5395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Single-Crossing of Rank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6C7-214F-6D44-8A77-975144096193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1905001" y="5736061"/>
                <a:ext cx="8584579" cy="98541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b="1" dirty="0"/>
                  <a:t>Theorem. </a:t>
                </a:r>
                <a:r>
                  <a:rPr lang="en-US" sz="2800" dirty="0"/>
                  <a:t>Under assumptions above,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ℓ≥2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800" dirty="0"/>
                  <a:t> cross exactly once. 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1" y="5736061"/>
                <a:ext cx="8584579" cy="985414"/>
              </a:xfrm>
              <a:prstGeom prst="roundRect">
                <a:avLst/>
              </a:prstGeom>
              <a:blipFill>
                <a:blip r:embed="rId3"/>
                <a:stretch>
                  <a:fillRect l="-885" t="-1266" b="-17722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38" y="1423646"/>
            <a:ext cx="6045200" cy="41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3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My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6C7-214F-6D44-8A77-97514409619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803712" y="1755892"/>
            <a:ext cx="8584579" cy="10034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Theorem. </a:t>
            </a:r>
            <a:r>
              <a:rPr lang="en-US" sz="2800" dirty="0"/>
              <a:t>If students list same number of schools, more matches with independent lotteries.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D7381EC-6F7B-B0BB-9A68-4C4064188CDC}"/>
              </a:ext>
            </a:extLst>
          </p:cNvPr>
          <p:cNvSpPr/>
          <p:nvPr/>
        </p:nvSpPr>
        <p:spPr bwMode="auto">
          <a:xfrm>
            <a:off x="1803710" y="5287697"/>
            <a:ext cx="8584579" cy="10034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/>
              <a:t>Theorem. </a:t>
            </a:r>
          </a:p>
          <a:p>
            <a:r>
              <a:rPr lang="en-US" sz="2800" dirty="0"/>
              <a:t>Always more first choices with a single lottery.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B0D0BF48-7EEA-4A76-620D-75BCCBCE5B36}"/>
                  </a:ext>
                </a:extLst>
              </p:cNvPr>
              <p:cNvSpPr/>
              <p:nvPr/>
            </p:nvSpPr>
            <p:spPr bwMode="auto">
              <a:xfrm>
                <a:off x="1803710" y="2988782"/>
                <a:ext cx="8584579" cy="187340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b="1" dirty="0"/>
                  <a:t>Theorem.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charset="0"/>
                      </a:rPr>
                      <m:t>1/</m:t>
                    </m:r>
                    <m:r>
                      <a:rPr lang="en-US" sz="2800" i="1">
                        <a:latin typeface="Cambria Math" charset="0"/>
                      </a:rPr>
                      <m:t>𝜇</m:t>
                    </m:r>
                    <m:r>
                      <a:rPr lang="en-US" sz="2800" i="1">
                        <a:latin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</a:rPr>
                      <m:t>𝛼</m:t>
                    </m:r>
                    <m:r>
                      <a:rPr lang="en-US" sz="28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is</a:t>
                </a:r>
                <a:r>
                  <a:rPr lang="is-IS" sz="2800" dirty="0"/>
                  <a:t>…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Convex: more matches with independent lotteries.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Concave: more matches with single lottery.</a:t>
                </a: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800" dirty="0"/>
              </a:p>
            </p:txBody>
          </p:sp>
        </mc:Choice>
        <mc:Fallback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B0D0BF48-7EEA-4A76-620D-75BCCBCE5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3710" y="2988782"/>
                <a:ext cx="8584579" cy="1873405"/>
              </a:xfrm>
              <a:prstGeom prst="roundRect">
                <a:avLst/>
              </a:prstGeom>
              <a:blipFill>
                <a:blip r:embed="rId2"/>
                <a:stretch>
                  <a:fillRect l="-295" b="-600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74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Theory to Practice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6C7-214F-6D44-8A77-975144096193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 bwMode="auto">
              <a:xfrm>
                <a:off x="1905001" y="1314451"/>
                <a:ext cx="8584579" cy="187340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800" b="1" dirty="0"/>
                  <a:t>Theorem.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charset="0"/>
                      </a:rPr>
                      <m:t>1/</m:t>
                    </m:r>
                    <m:r>
                      <a:rPr lang="en-US" sz="2800" i="1">
                        <a:latin typeface="Cambria Math" charset="0"/>
                      </a:rPr>
                      <m:t>𝜇</m:t>
                    </m:r>
                    <m:r>
                      <a:rPr lang="en-US" sz="2800" i="1">
                        <a:latin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</a:rPr>
                      <m:t>𝛼</m:t>
                    </m:r>
                    <m:r>
                      <a:rPr lang="en-US" sz="28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is</a:t>
                </a:r>
                <a:r>
                  <a:rPr lang="is-IS" sz="2800" dirty="0"/>
                  <a:t>…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Convex:   more matches with independent lotteries.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Concave: more matches with single lottery.</a:t>
                </a:r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1" y="1314451"/>
                <a:ext cx="8584579" cy="1873405"/>
              </a:xfrm>
              <a:prstGeom prst="roundRect">
                <a:avLst/>
              </a:prstGeom>
              <a:blipFill>
                <a:blip r:embed="rId2"/>
                <a:stretch>
                  <a:fillRect l="-295" b="-6040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64" y="3085437"/>
            <a:ext cx="4906537" cy="3467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32" y="3085437"/>
            <a:ext cx="4953000" cy="34677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4598" y="6460627"/>
            <a:ext cx="412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York City (</a:t>
            </a:r>
            <a:r>
              <a:rPr lang="en-US" dirty="0" err="1"/>
              <a:t>Abdulkadiroglu</a:t>
            </a:r>
            <a:r>
              <a:rPr lang="en-US" dirty="0"/>
              <a:t> et al. 2009)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9733" y="6460627"/>
            <a:ext cx="328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Amsterdam (de </a:t>
            </a:r>
            <a:r>
              <a:rPr lang="en-US" dirty="0" err="1"/>
              <a:t>Haan</a:t>
            </a:r>
            <a:r>
              <a:rPr lang="en-US" dirty="0"/>
              <a:t> et al. 2015)</a:t>
            </a:r>
          </a:p>
        </p:txBody>
      </p:sp>
    </p:spTree>
    <p:extLst>
      <p:ext uri="{BB962C8B-B14F-4D97-AF65-F5344CB8AC3E}">
        <p14:creationId xmlns:p14="http://schemas.microsoft.com/office/powerpoint/2010/main" val="916024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B57AAB9-6F26-4F46-B4B4-E147A446187E}" vid="{31DC0A76-C392-3F41-8E4A-B15F0CEEF4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</TotalTime>
  <Words>1201</Words>
  <Application>Microsoft Macintosh PowerPoint</Application>
  <PresentationFormat>Widescreen</PresentationFormat>
  <Paragraphs>221</Paragraphs>
  <Slides>24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Past Projects</vt:lpstr>
      <vt:lpstr>Warm Up</vt:lpstr>
      <vt:lpstr>Engineering The Allocation  of Public Resources</vt:lpstr>
      <vt:lpstr>Plan for Today</vt:lpstr>
      <vt:lpstr>Building Intuition</vt:lpstr>
      <vt:lpstr>Some of My Results</vt:lpstr>
      <vt:lpstr>Single-Crossing of Rank Distributions</vt:lpstr>
      <vt:lpstr>Some of My Results</vt:lpstr>
      <vt:lpstr>Taking Theory to Practice…</vt:lpstr>
      <vt:lpstr>Taking Theory to Practice…</vt:lpstr>
      <vt:lpstr>Should we choose single or multiple tiebreaking?</vt:lpstr>
      <vt:lpstr>Effect of Competition</vt:lpstr>
      <vt:lpstr>College Admissions</vt:lpstr>
      <vt:lpstr>College Admissions Debate</vt:lpstr>
      <vt:lpstr>Faculty Positions</vt:lpstr>
      <vt:lpstr>Incomplete Information</vt:lpstr>
      <vt:lpstr>NYC Lottery Numbers</vt:lpstr>
      <vt:lpstr>Study Guide: Session 1</vt:lpstr>
      <vt:lpstr>Study Guide: Session 2</vt:lpstr>
      <vt:lpstr>Study Guide: Sessions 3 and 4</vt:lpstr>
      <vt:lpstr>Study Guide: Session 5</vt:lpstr>
      <vt:lpstr>Study Guide: Sessions 6 and 7</vt:lpstr>
      <vt:lpstr>Study Guide: Session 8</vt:lpstr>
      <vt:lpstr>Study Guide: Session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Systems for  Allocating Public Goods</dc:title>
  <dc:creator>Nicholas A Arnosti</dc:creator>
  <cp:lastModifiedBy>Nick Arnosti</cp:lastModifiedBy>
  <cp:revision>55</cp:revision>
  <cp:lastPrinted>2024-02-15T15:02:59Z</cp:lastPrinted>
  <dcterms:created xsi:type="dcterms:W3CDTF">2022-02-16T14:54:31Z</dcterms:created>
  <dcterms:modified xsi:type="dcterms:W3CDTF">2024-02-15T15:06:27Z</dcterms:modified>
</cp:coreProperties>
</file>