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8"/>
  </p:notesMasterIdLst>
  <p:sldIdLst>
    <p:sldId id="421" r:id="rId2"/>
    <p:sldId id="422" r:id="rId3"/>
    <p:sldId id="410" r:id="rId4"/>
    <p:sldId id="305" r:id="rId5"/>
    <p:sldId id="309" r:id="rId6"/>
    <p:sldId id="418" r:id="rId7"/>
    <p:sldId id="319" r:id="rId8"/>
    <p:sldId id="419" r:id="rId9"/>
    <p:sldId id="333" r:id="rId10"/>
    <p:sldId id="416" r:id="rId11"/>
    <p:sldId id="407" r:id="rId12"/>
    <p:sldId id="408" r:id="rId13"/>
    <p:sldId id="415" r:id="rId14"/>
    <p:sldId id="279" r:id="rId15"/>
    <p:sldId id="274" r:id="rId16"/>
    <p:sldId id="302" r:id="rId17"/>
    <p:sldId id="306" r:id="rId18"/>
    <p:sldId id="303" r:id="rId19"/>
    <p:sldId id="307" r:id="rId20"/>
    <p:sldId id="308" r:id="rId21"/>
    <p:sldId id="304" r:id="rId22"/>
    <p:sldId id="411" r:id="rId23"/>
    <p:sldId id="412" r:id="rId24"/>
    <p:sldId id="423" r:id="rId25"/>
    <p:sldId id="331" r:id="rId26"/>
    <p:sldId id="282" r:id="rId27"/>
    <p:sldId id="310" r:id="rId28"/>
    <p:sldId id="311" r:id="rId29"/>
    <p:sldId id="312" r:id="rId30"/>
    <p:sldId id="297" r:id="rId31"/>
    <p:sldId id="314" r:id="rId32"/>
    <p:sldId id="289" r:id="rId33"/>
    <p:sldId id="318" r:id="rId34"/>
    <p:sldId id="316" r:id="rId35"/>
    <p:sldId id="414" r:id="rId36"/>
    <p:sldId id="413" r:id="rId37"/>
    <p:sldId id="317" r:id="rId38"/>
    <p:sldId id="293" r:id="rId39"/>
    <p:sldId id="296" r:id="rId40"/>
    <p:sldId id="324" r:id="rId41"/>
    <p:sldId id="321" r:id="rId42"/>
    <p:sldId id="322" r:id="rId43"/>
    <p:sldId id="323" r:id="rId44"/>
    <p:sldId id="325" r:id="rId45"/>
    <p:sldId id="409" r:id="rId46"/>
    <p:sldId id="326" r:id="rId47"/>
    <p:sldId id="327" r:id="rId48"/>
    <p:sldId id="328" r:id="rId49"/>
    <p:sldId id="329" r:id="rId50"/>
    <p:sldId id="330" r:id="rId51"/>
    <p:sldId id="295" r:id="rId52"/>
    <p:sldId id="301" r:id="rId53"/>
    <p:sldId id="294" r:id="rId54"/>
    <p:sldId id="265" r:id="rId55"/>
    <p:sldId id="315" r:id="rId56"/>
    <p:sldId id="300" r:id="rId5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58"/>
    <p:restoredTop sz="78732"/>
  </p:normalViewPr>
  <p:slideViewPr>
    <p:cSldViewPr snapToGrid="0" snapToObjects="1">
      <p:cViewPr varScale="1">
        <p:scale>
          <a:sx n="96" d="100"/>
          <a:sy n="96" d="100"/>
        </p:scale>
        <p:origin x="48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7BABE-6952-ED45-8F7C-CE4D70FB700F}" type="datetimeFigureOut">
              <a:rPr lang="en-US" smtClean="0"/>
              <a:t>2/6/24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7BECB-A304-294D-A408-68983C0E0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80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Could reach out to Christian </a:t>
            </a:r>
            <a:r>
              <a:rPr lang="en-US" dirty="0" err="1"/>
              <a:t>Kroer</a:t>
            </a:r>
            <a:r>
              <a:rPr lang="en-US" dirty="0"/>
              <a:t>, </a:t>
            </a:r>
            <a:r>
              <a:rPr lang="en-US"/>
              <a:t>John Dickerson…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4860B-1ECB-4A41-BDC8-FED339AF66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61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672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560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539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5732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274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935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99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469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one: CORE allocation, but bad because only two people upgrade!</a:t>
            </a:r>
          </a:p>
          <a:p>
            <a:r>
              <a:rPr lang="en-US" dirty="0"/>
              <a:t>Second one: Rank efficient, but not in the core (1 will block).</a:t>
            </a:r>
          </a:p>
          <a:p>
            <a:r>
              <a:rPr lang="en-US" dirty="0"/>
              <a:t>Third one: everyone trades, but not rank efficient, and not in core (2 will block).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961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one: CORE allocation, but bad because only two people upgrade!</a:t>
            </a:r>
          </a:p>
          <a:p>
            <a:r>
              <a:rPr lang="en-US" dirty="0"/>
              <a:t>Second one: Rank efficient, but not in the core (1 will block).</a:t>
            </a:r>
          </a:p>
          <a:p>
            <a:r>
              <a:rPr lang="en-US" dirty="0"/>
              <a:t>Third one: Not individually rational.</a:t>
            </a:r>
          </a:p>
          <a:p>
            <a:endParaRPr lang="en-US" dirty="0"/>
          </a:p>
          <a:p>
            <a:r>
              <a:rPr lang="en-US" dirty="0"/>
              <a:t>Should be precise: an allocation is individually rational, vs a mechanism is individually rational.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46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44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strategy-proof: Agent 1 should rank Catan below </a:t>
            </a:r>
            <a:r>
              <a:rPr lang="en-US" dirty="0" err="1"/>
              <a:t>Bohnanza</a:t>
            </a:r>
            <a:r>
              <a:rPr lang="en-US" dirty="0"/>
              <a:t>, and then is guaranteed to get Azul. Then Agent 2 could rank Catan below Azul, and guarantee </a:t>
            </a:r>
            <a:r>
              <a:rPr lang="en-US" dirty="0" err="1"/>
              <a:t>Bohnanza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95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one: CORE allocation, but bad because only two people upgrade!</a:t>
            </a:r>
          </a:p>
          <a:p>
            <a:r>
              <a:rPr lang="en-US" dirty="0"/>
              <a:t>Second one: Rank efficient, but not in the core (1 will block).</a:t>
            </a:r>
          </a:p>
          <a:p>
            <a:r>
              <a:rPr lang="en-US" dirty="0"/>
              <a:t>Third one: Not individually rational.</a:t>
            </a:r>
          </a:p>
          <a:p>
            <a:endParaRPr lang="en-US" dirty="0"/>
          </a:p>
          <a:p>
            <a:r>
              <a:rPr lang="en-US" dirty="0"/>
              <a:t>Should be precise: an allocation is individually rational, vs a mechanism is individually rational.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909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Suppose that an allocation is not Pareto efficient. Can it be in the core?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Suppose that an allocation is Pareto efficient. Must it be in the core?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810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Individually rational: means no individual can single-handedly deviate.</a:t>
            </a:r>
          </a:p>
          <a:p>
            <a:r>
              <a:rPr lang="en-US" dirty="0"/>
              <a:t>Pareto efficient means the entire group can deviate.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9236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Individually rational: means no individual can single-handedly deviate.</a:t>
            </a:r>
          </a:p>
          <a:p>
            <a:r>
              <a:rPr lang="en-US" dirty="0"/>
              <a:t>Pareto efficient means the entire group can deviate.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089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657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Probably good to cover SD in first class, to split these ideas up.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184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70810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714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Analyzing TTC-RE:</a:t>
            </a:r>
          </a:p>
          <a:p>
            <a:r>
              <a:rPr lang="en-US" dirty="0"/>
              <a:t>Initial allocations that lead to final allocation of DABC: 2 starts with A or 1 starts with D (10), CBAD, BCDA.</a:t>
            </a:r>
          </a:p>
          <a:p>
            <a:r>
              <a:rPr lang="en-US" dirty="0"/>
              <a:t>Initial allocations that lead to final allocation of ADBC: 2 starts with D (6): ADBC, ADCB, BDAC, CDAB, CDBA, BDCA.</a:t>
            </a:r>
          </a:p>
          <a:p>
            <a:r>
              <a:rPr lang="en-US" dirty="0"/>
              <a:t>Initial allocations that lead to final allocation of ABCD: ABCD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Initial allocations that lead to final allocation of ACBD: ACBD, BCAD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Initial allocations that lead to final allocation of ABDC: ABDC, ACDB, CBDA</a:t>
            </a:r>
          </a:p>
          <a:p>
            <a:endParaRPr lang="en-US" dirty="0"/>
          </a:p>
          <a:p>
            <a:r>
              <a:rPr lang="en-US" dirty="0"/>
              <a:t>Note that whoever gets the apple always ends up with their first choice.</a:t>
            </a:r>
          </a:p>
          <a:p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33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164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665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386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473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43230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32533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655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0191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1631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882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70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67348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Probably good to cover SD in first class, to split these ideas up.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66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SPPS Data: https://</a:t>
            </a:r>
            <a:r>
              <a:rPr lang="en-US" dirty="0" err="1"/>
              <a:t>www.spps.org</a:t>
            </a:r>
            <a:r>
              <a:rPr lang="en-US" dirty="0"/>
              <a:t>/domain/1235</a:t>
            </a:r>
          </a:p>
          <a:p>
            <a:endParaRPr lang="en-US" dirty="0"/>
          </a:p>
          <a:p>
            <a:r>
              <a:rPr lang="en-US" dirty="0"/>
              <a:t>Also, dynamic may not get their hopes up (why did you ask me to rank all this stuff that wasn’t going to be available?)</a:t>
            </a:r>
          </a:p>
          <a:p>
            <a:endParaRPr lang="en-US" dirty="0"/>
          </a:p>
          <a:p>
            <a:pPr marL="285750" indent="-285750">
              <a:buFont typeface="STIXGeneral-Regular" pitchFamily="2" charset="2"/>
              <a:buChar char="⎯"/>
            </a:pPr>
            <a:endParaRPr lang="en-US" sz="1200" b="1" dirty="0"/>
          </a:p>
          <a:p>
            <a:endParaRPr lang="en-US" sz="1200" dirty="0"/>
          </a:p>
          <a:p>
            <a:r>
              <a:rPr lang="en-US" sz="1200" dirty="0"/>
              <a:t>If there aren’t too many options, direct is good (not to hard to report preferences). </a:t>
            </a:r>
          </a:p>
          <a:p>
            <a:r>
              <a:rPr lang="en-US" sz="1200" dirty="0"/>
              <a:t>Also if most people’s choices will be relevant (i.e. relative abundance of items).</a:t>
            </a:r>
          </a:p>
          <a:p>
            <a:r>
              <a:rPr lang="en-US" sz="1200" dirty="0"/>
              <a:t>Dynamic may be good if there are lots of items to choose from (so reporting preferences is a pain) or severe scarcity of items (so we don’t want to get people’s hopes up).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4860B-1ECB-4A41-BDC8-FED339AF661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900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We’ll come back to this later! If we run FCF with single tiebreaking, we end up with only two assignments (equally likely): ADBC, DABC.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346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Probably good to cover SD in first class, </a:t>
            </a:r>
            <a:r>
              <a:rPr lang="en-US"/>
              <a:t>to split these ideas up.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587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71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67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B2893-E8B4-D745-9D19-F6BBB9AB8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7D294-6EA0-C74E-94BF-CDA0E1994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1C413-A948-7949-8CA0-BD8D451B3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E3078-12CD-0641-BD13-39A991E78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32498-4829-E549-B7A0-409F06F55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8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15BDF-E752-F648-9585-8789CCFF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CD6C13-31C9-A347-B198-91FC71CD44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2AB3E-7B2D-DB40-B64D-B2B59381C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1069E-602B-1640-93C8-E0316EEB2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E2255-0217-1847-AE78-76BE4B1F9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5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09EDE1-DD5F-464E-9C73-9B3C84AB21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CDE9F5-5824-5140-9DD5-8D976E452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85E7B-4466-5347-82FF-06FF41787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9936A-61DD-E546-8D4E-184C0E820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9A035-5A9F-F348-9EC9-BE58371E7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7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0C380-606D-7548-8C38-3C06733EC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605DC-7310-9341-8FD9-3585CDF57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87F4A-DD8B-5148-9AB2-73F1EADFF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A78F0-11CD-BF4E-8F9E-3888566C1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35154-3FC3-4348-B4D6-AD7F11DF3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22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E4E0D-7EEB-FC4E-9421-EAF3511FF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6A3B5-D9C4-D24A-81C8-3C2FEE59D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A524D-FEBC-0F47-A958-16C913DE8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26C24-DD82-864C-B703-9955D2DE3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17EB1-AEFE-3C4D-9834-2CE019BBB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9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1836C-B3FE-1040-84F8-1977CF8B2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2FD73-2CF2-B749-830D-8193CB9C29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4ED470-6646-3A47-A137-297C217C4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E70DA1-B503-8348-B9E7-74684B038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2/6/24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3203DC-4FFB-5847-912C-8724FEB83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FDCADC-B1A1-8149-9EFF-6155EAE1D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56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5F5A2-A45D-C044-97BC-8F176EFBA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47FFB-2210-E345-9883-23959D9F5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C6FF9E-132A-4841-A925-1D5E6B7A9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530F28-9F03-1448-BFEB-61C9171F13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105277-E29C-BD4C-9510-9CFFF8E0E5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25B5C2-B43E-7D4B-84E1-E7A3EF85D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2/6/24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859649-371B-0941-8829-15F9AC7F2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860702-1A1F-0942-94DF-65009B25A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0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D5712-AF23-D64F-A0AE-15CA0B455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2FE185-7ECF-D148-BB3F-16807C79E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2/6/24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D1E9D2-2341-E349-AD02-0A9EF09A5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F0C20D-7451-4F4F-BCE5-C60B3FFC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38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48D349-7921-A14B-8ABA-5F81DFA86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2/6/24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D3A80A-AD38-3249-B56D-352539445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AC212-3E2A-DE45-AFF7-818530ACA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9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3FD3A-3303-F047-B4D2-A2FF932C8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A6697-3C61-9347-A7FA-1FA3B1F61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5B1E04-CC6D-B242-9731-8DC64A650B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0BE66-86EE-A04C-8BFB-F05D00CE8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2/6/24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4C439B-32BB-8C40-99B7-C9728D49F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4684F3-1A8B-FA4A-B936-D91B45530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86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CD340-8D26-9B47-9A98-65196E623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49D84F-FFE9-8448-98CB-F74963B56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B3184-1BCD-9D44-AE01-CAB860B94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4C3E1-443B-7C44-97BB-E02688B20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D238-EB76-E944-A8F0-3C6935595E85}" type="datetimeFigureOut">
              <a:rPr lang="en-US" smtClean="0"/>
              <a:t>2/6/24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D402F3-755E-E043-9B8E-56C905EDC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8145D-34A8-5D4C-845D-82CB6ACF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5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4A556A-87BA-164D-81CD-87B313873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40D4E-15EC-8340-8FCA-D2003A5A2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B70A0-A21B-734F-8EAD-3A9814AA4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9D238-EB76-E944-A8F0-3C6935595E85}" type="datetimeFigureOut">
              <a:rPr lang="en-US" smtClean="0"/>
              <a:t>2/6/24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2A20B-45F3-5C49-A7D0-D215548289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82E2D-06B5-6E40-A819-2DA727DBED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78218-F250-3E44-8EA2-DD5DF0885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2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microsoft.com/office/2007/relationships/hdphoto" Target="../media/hdphoto1.wdp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C21EE-DE5B-1C5B-21E3-05EBF94CA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Warm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21554-BEDD-6CB7-35D7-6928100F2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There are four agents (1, 2, 3, 4) and four objects (A, B, C, D).</a:t>
            </a:r>
          </a:p>
          <a:p>
            <a:pPr marL="0" indent="0">
              <a:buNone/>
            </a:pPr>
            <a:r>
              <a:rPr lang="en-US" dirty="0"/>
              <a:t>Preferences are as follows: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many Pareto efficient allocations can you find?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FAC647C-9015-8482-526F-55DF46CDA1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907924"/>
              </p:ext>
            </p:extLst>
          </p:nvPr>
        </p:nvGraphicFramePr>
        <p:xfrm>
          <a:off x="838200" y="2747676"/>
          <a:ext cx="4673600" cy="318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344781615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360162259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71390586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1260162248"/>
                    </a:ext>
                  </a:extLst>
                </a:gridCol>
              </a:tblGrid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737378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7038659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00039832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2555438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979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54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853FE-3BFE-1750-030B-8E1EB7D7B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In class, we usually assume direct implementation.</a:t>
            </a:r>
          </a:p>
          <a:p>
            <a:pPr marL="0" indent="0">
              <a:buNone/>
            </a:pPr>
            <a:r>
              <a:rPr lang="en-US" sz="2800" dirty="0"/>
              <a:t>In theory, it often doesn’t matter.</a:t>
            </a:r>
          </a:p>
          <a:p>
            <a:pPr marL="0" indent="0">
              <a:buNone/>
            </a:pPr>
            <a:r>
              <a:rPr lang="en-US" sz="2800" dirty="0"/>
              <a:t>In practice, it can matter.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0021947-3573-C264-2654-66A6A4491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Dynamic 		vs 			Direct</a:t>
            </a:r>
          </a:p>
        </p:txBody>
      </p:sp>
    </p:spTree>
    <p:extLst>
      <p:ext uri="{BB962C8B-B14F-4D97-AF65-F5344CB8AC3E}">
        <p14:creationId xmlns:p14="http://schemas.microsoft.com/office/powerpoint/2010/main" val="2776521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A4422-4756-444B-B6CE-90D173595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Dynamic 		vs 			Direct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4B3517-296E-B247-89F9-93E306935371}"/>
              </a:ext>
            </a:extLst>
          </p:cNvPr>
          <p:cNvSpPr txBox="1"/>
          <p:nvPr/>
        </p:nvSpPr>
        <p:spPr>
          <a:xfrm>
            <a:off x="579628" y="1638177"/>
            <a:ext cx="59549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Zapf Dingbats"/>
              <a:buChar char="✚"/>
            </a:pPr>
            <a:r>
              <a:rPr lang="en-US" sz="2800" dirty="0"/>
              <a:t>Doesn’t require participants to provide as much information. </a:t>
            </a:r>
          </a:p>
          <a:p>
            <a:pPr marL="285750" indent="-285750">
              <a:buFont typeface="Zapf Dingbats"/>
              <a:buChar char="✚"/>
            </a:pPr>
            <a:r>
              <a:rPr lang="en-US" sz="2800" dirty="0"/>
              <a:t>Reasonable if either number of people or number of prizes is small.</a:t>
            </a:r>
          </a:p>
          <a:p>
            <a:pPr marL="285750" indent="-285750">
              <a:buFont typeface="Zapf Dingbats"/>
              <a:buChar char="✚"/>
            </a:pPr>
            <a:r>
              <a:rPr lang="en-US" sz="2800" dirty="0"/>
              <a:t>Can be good if people have complex preferences (i.e. over teammates).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ADCFD3-2432-9743-9E60-4B014405D0B2}"/>
              </a:ext>
            </a:extLst>
          </p:cNvPr>
          <p:cNvSpPr txBox="1"/>
          <p:nvPr/>
        </p:nvSpPr>
        <p:spPr>
          <a:xfrm>
            <a:off x="6804991" y="1638177"/>
            <a:ext cx="45488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Zapf Dingbats"/>
              <a:buChar char="✚"/>
            </a:pPr>
            <a:r>
              <a:rPr lang="en-US" sz="2800" dirty="0"/>
              <a:t>Only requires one round of back and forth, and thus may take less time.</a:t>
            </a:r>
          </a:p>
          <a:p>
            <a:pPr marL="285750" indent="-285750">
              <a:buFont typeface="Zapf Dingbats"/>
              <a:buChar char="✚"/>
            </a:pPr>
            <a:r>
              <a:rPr lang="en-US" sz="2800" dirty="0"/>
              <a:t>Reasonable if not too many options for people to rank.</a:t>
            </a:r>
          </a:p>
          <a:p>
            <a:pPr marL="285750" indent="-285750">
              <a:buFont typeface="Zapf Dingbats"/>
              <a:buChar char="✚"/>
            </a:pPr>
            <a:endParaRPr lang="en-US" sz="28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6D67C40-2C77-9146-9330-E382983C5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170" y="4553638"/>
            <a:ext cx="11049000" cy="207049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Discussion: </a:t>
            </a:r>
            <a:r>
              <a:rPr lang="en-US" dirty="0"/>
              <a:t>Would you recommend a direct or dynamic implementation? 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SPPS: 		2700 students assigned to 11 high schools.</a:t>
            </a:r>
          </a:p>
          <a:p>
            <a:pPr marL="0" indent="0">
              <a:buNone/>
            </a:pPr>
            <a:r>
              <a:rPr lang="en-US" dirty="0"/>
              <a:t>Offices:	15 faculty assigned to 18 offices.</a:t>
            </a:r>
          </a:p>
          <a:p>
            <a:pPr marL="0" indent="0">
              <a:buNone/>
            </a:pPr>
            <a:r>
              <a:rPr lang="en-US" dirty="0"/>
              <a:t>IE 5541: 	50 students assigned to 10 project teams.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937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E0E60-9887-3F43-B37E-5794FCD0C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Serial Dictatorship find </a:t>
            </a:r>
            <a:r>
              <a:rPr lang="en-US" b="1" dirty="0"/>
              <a:t>EVERY </a:t>
            </a:r>
            <a:br>
              <a:rPr lang="en-US" b="1" dirty="0"/>
            </a:br>
            <a:r>
              <a:rPr lang="en-US" dirty="0"/>
              <a:t>Pareto Efficient Allocation?	(Extra Credit)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3798D-329D-774A-BE6D-30EBD95C4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If you believe the answer is NO: </a:t>
            </a:r>
          </a:p>
          <a:p>
            <a:pPr marL="457200" lvl="1" indent="0">
              <a:buNone/>
            </a:pPr>
            <a:r>
              <a:rPr lang="en-US" dirty="0"/>
              <a:t>Find a Pareto efficient allocation that cannot be found by Serial Dictatorship.</a:t>
            </a:r>
          </a:p>
          <a:p>
            <a:pPr marL="457200" lvl="1" indent="0">
              <a:buNone/>
            </a:pPr>
            <a:r>
              <a:rPr lang="en-US" dirty="0"/>
              <a:t>(For example, a Pareto efficient allocation where nobody gets their first choice.)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 believe the answer is YES: </a:t>
            </a:r>
            <a:endParaRPr lang="en-US" b="1" dirty="0"/>
          </a:p>
          <a:p>
            <a:pPr marL="457200" lvl="1" indent="0">
              <a:buNone/>
            </a:pPr>
            <a:r>
              <a:rPr lang="en-US" dirty="0"/>
              <a:t>Given any Pareto efficient allocation, show that Serial Dictatorship with some choosing order finds this allocation.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25D7F9-8B72-1846-03BA-3E7242615810}"/>
              </a:ext>
            </a:extLst>
          </p:cNvPr>
          <p:cNvSpPr txBox="1"/>
          <p:nvPr/>
        </p:nvSpPr>
        <p:spPr>
          <a:xfrm>
            <a:off x="7501181" y="3908356"/>
            <a:ext cx="3252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/>
                </a:solidFill>
              </a:rPr>
              <a:t>Is this even possible?</a:t>
            </a:r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5BD1D6DC-669B-C457-FD82-01B1BA91C27C}"/>
              </a:ext>
            </a:extLst>
          </p:cNvPr>
          <p:cNvSpPr/>
          <p:nvPr/>
        </p:nvSpPr>
        <p:spPr>
          <a:xfrm rot="16200000">
            <a:off x="7886363" y="3607892"/>
            <a:ext cx="376507" cy="2479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3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5CA12-0515-F701-F9B6-503104DC9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598A4-0F65-2F78-54F5-4F5733676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Claim: </a:t>
            </a:r>
          </a:p>
          <a:p>
            <a:pPr marL="0" indent="0">
              <a:buNone/>
            </a:pPr>
            <a:r>
              <a:rPr lang="en-US" dirty="0"/>
              <a:t>In every Pareto efficient allocation, some agent gets their first choice.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Proof Approach:</a:t>
            </a:r>
          </a:p>
          <a:p>
            <a:pPr marL="0" indent="0">
              <a:buNone/>
            </a:pPr>
            <a:r>
              <a:rPr lang="en-US" dirty="0"/>
              <a:t>Argue that if nobody gets their first choice, the allocation is not PE.</a:t>
            </a:r>
          </a:p>
          <a:p>
            <a:pPr marL="0" indent="0">
              <a:buNone/>
            </a:pPr>
            <a:r>
              <a:rPr lang="en-US" dirty="0"/>
              <a:t>How? Look for a trade that doesn’t make anybody worse off.</a:t>
            </a:r>
          </a:p>
          <a:p>
            <a:pPr marL="0" indent="0">
              <a:buNone/>
            </a:pPr>
            <a:r>
              <a:rPr lang="en-US" dirty="0"/>
              <a:t>Specifically, argue that there always exists a Pareto-improving trade that gives everyone involved their first choice.</a:t>
            </a:r>
          </a:p>
        </p:txBody>
      </p:sp>
    </p:spTree>
    <p:extLst>
      <p:ext uri="{BB962C8B-B14F-4D97-AF65-F5344CB8AC3E}">
        <p14:creationId xmlns:p14="http://schemas.microsoft.com/office/powerpoint/2010/main" val="345349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2057B-B47D-9F42-AE05-FC2325E76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335" y="2139806"/>
            <a:ext cx="10891838" cy="303914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Give as many agents their first choice as possible.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Give as many of the remaining agents their second choice as possible.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Give as many of the remaining agents their third choice as possible.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 make this well-defined, suppose we break ties in favor of low-numbered agents.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925B59-AB3C-C64B-944C-8F21D580F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35" y="1080929"/>
            <a:ext cx="10515600" cy="1325563"/>
          </a:xfrm>
        </p:spPr>
        <p:txBody>
          <a:bodyPr/>
          <a:lstStyle/>
          <a:p>
            <a:r>
              <a:rPr lang="en-US" dirty="0"/>
              <a:t>“First Choices First” Algorithm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312F15-BB7D-194C-A426-715AB7917BF1}"/>
              </a:ext>
            </a:extLst>
          </p:cNvPr>
          <p:cNvSpPr txBox="1"/>
          <p:nvPr/>
        </p:nvSpPr>
        <p:spPr>
          <a:xfrm rot="5400000">
            <a:off x="912673" y="3504439"/>
            <a:ext cx="62709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dirty="0"/>
              <a:t>…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6B0230B-6F47-4041-9E19-C3B827EBA599}"/>
              </a:ext>
            </a:extLst>
          </p:cNvPr>
          <p:cNvSpPr txBox="1">
            <a:spLocks/>
          </p:cNvSpPr>
          <p:nvPr/>
        </p:nvSpPr>
        <p:spPr>
          <a:xfrm>
            <a:off x="838200" y="17389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Other Ways To Find PE Allocations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DDB7938-A583-E943-AD87-6D779BA39A6A}"/>
              </a:ext>
            </a:extLst>
          </p:cNvPr>
          <p:cNvSpPr txBox="1">
            <a:spLocks/>
          </p:cNvSpPr>
          <p:nvPr/>
        </p:nvSpPr>
        <p:spPr>
          <a:xfrm>
            <a:off x="795334" y="50918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Rank Minimizer (uses optimization)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E09F5E1-414B-0F4F-8CB4-55FB830CA1FA}"/>
              </a:ext>
            </a:extLst>
          </p:cNvPr>
          <p:cNvSpPr txBox="1">
            <a:spLocks/>
          </p:cNvSpPr>
          <p:nvPr/>
        </p:nvSpPr>
        <p:spPr>
          <a:xfrm>
            <a:off x="795335" y="6126777"/>
            <a:ext cx="10891838" cy="557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Minimize the sum of ranks, breaking ties in favor of low-numbered agents.</a:t>
            </a:r>
          </a:p>
        </p:txBody>
      </p:sp>
    </p:spTree>
    <p:extLst>
      <p:ext uri="{BB962C8B-B14F-4D97-AF65-F5344CB8AC3E}">
        <p14:creationId xmlns:p14="http://schemas.microsoft.com/office/powerpoint/2010/main" val="374120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B43AC-2CFA-344F-A73F-BDD488A4F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330" y="365125"/>
            <a:ext cx="10515600" cy="1325563"/>
          </a:xfrm>
        </p:spPr>
        <p:txBody>
          <a:bodyPr/>
          <a:lstStyle/>
          <a:p>
            <a:r>
              <a:rPr lang="en-US" dirty="0"/>
              <a:t>Lecture 1 Study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CCB5C-A3C1-9041-B866-4C9DC5BD9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340" y="1749634"/>
            <a:ext cx="5257800" cy="5340714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b="1" dirty="0"/>
              <a:t>Concepts</a:t>
            </a:r>
          </a:p>
          <a:p>
            <a:r>
              <a:rPr lang="en-US" dirty="0">
                <a:solidFill>
                  <a:srgbClr val="FF0000"/>
                </a:solidFill>
              </a:rPr>
              <a:t>Allocation (Assignment)</a:t>
            </a:r>
          </a:p>
          <a:p>
            <a:r>
              <a:rPr lang="en-US" dirty="0">
                <a:solidFill>
                  <a:srgbClr val="FF0000"/>
                </a:solidFill>
              </a:rPr>
              <a:t>Preference Profile</a:t>
            </a:r>
          </a:p>
          <a:p>
            <a:r>
              <a:rPr lang="en-US" dirty="0">
                <a:solidFill>
                  <a:srgbClr val="FF0000"/>
                </a:solidFill>
              </a:rPr>
              <a:t>Pareto Efficient (PE)</a:t>
            </a:r>
          </a:p>
          <a:p>
            <a:r>
              <a:rPr lang="en-US" dirty="0"/>
              <a:t>Rank Efficient</a:t>
            </a:r>
          </a:p>
          <a:p>
            <a:r>
              <a:rPr lang="en-US" dirty="0"/>
              <a:t>Dynamic Mechanism</a:t>
            </a:r>
          </a:p>
          <a:p>
            <a:r>
              <a:rPr lang="en-US" dirty="0">
                <a:solidFill>
                  <a:srgbClr val="FF0000"/>
                </a:solidFill>
              </a:rPr>
              <a:t>Direct (Revelation) Mechanism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A8FA1-A204-A646-86B2-ED29EC8027EF}"/>
              </a:ext>
            </a:extLst>
          </p:cNvPr>
          <p:cNvSpPr txBox="1">
            <a:spLocks/>
          </p:cNvSpPr>
          <p:nvPr/>
        </p:nvSpPr>
        <p:spPr>
          <a:xfrm>
            <a:off x="4419832" y="1754778"/>
            <a:ext cx="364807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Algorithms</a:t>
            </a:r>
          </a:p>
          <a:p>
            <a:r>
              <a:rPr lang="en-US" dirty="0">
                <a:solidFill>
                  <a:srgbClr val="FF0000"/>
                </a:solidFill>
              </a:rPr>
              <a:t>Serial Dictatorship</a:t>
            </a:r>
          </a:p>
          <a:p>
            <a:r>
              <a:rPr lang="en-US" dirty="0"/>
              <a:t>First Choices First</a:t>
            </a:r>
          </a:p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EE37425-47BE-F140-B2B0-8D879072DD35}"/>
              </a:ext>
            </a:extLst>
          </p:cNvPr>
          <p:cNvSpPr txBox="1">
            <a:spLocks/>
          </p:cNvSpPr>
          <p:nvPr/>
        </p:nvSpPr>
        <p:spPr>
          <a:xfrm>
            <a:off x="7422369" y="1722733"/>
            <a:ext cx="4141291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Facts</a:t>
            </a:r>
          </a:p>
          <a:p>
            <a:r>
              <a:rPr lang="en-US" dirty="0">
                <a:solidFill>
                  <a:srgbClr val="FF0000"/>
                </a:solidFill>
              </a:rPr>
              <a:t>Serial Dictatorship is PE</a:t>
            </a:r>
          </a:p>
          <a:p>
            <a:r>
              <a:rPr lang="en-US" dirty="0"/>
              <a:t>First Choices First is PE.</a:t>
            </a:r>
          </a:p>
          <a:p>
            <a:r>
              <a:rPr lang="en-US" dirty="0"/>
              <a:t>Neither is guaranteed to be Rank Efficient.</a:t>
            </a:r>
          </a:p>
        </p:txBody>
      </p:sp>
    </p:spTree>
    <p:extLst>
      <p:ext uri="{BB962C8B-B14F-4D97-AF65-F5344CB8AC3E}">
        <p14:creationId xmlns:p14="http://schemas.microsoft.com/office/powerpoint/2010/main" val="147947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2CF09-9D38-5244-8383-F2817FABC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7357" cy="1325563"/>
          </a:xfrm>
        </p:spPr>
        <p:txBody>
          <a:bodyPr/>
          <a:lstStyle/>
          <a:p>
            <a:r>
              <a:rPr lang="en-US" dirty="0"/>
              <a:t>Three Ways to Find Pareto Efficient Allocation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1BA28-B0DA-8645-8AB9-5025BE592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Serial dictatorship.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First choices first.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Rank minimizer.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Should we always use rank minimizer?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do we know what preferences to use?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Should they tell the truth?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7F0438-F822-D347-B1E6-5684819DF70D}"/>
              </a:ext>
            </a:extLst>
          </p:cNvPr>
          <p:cNvSpPr txBox="1"/>
          <p:nvPr/>
        </p:nvSpPr>
        <p:spPr>
          <a:xfrm>
            <a:off x="7462157" y="4816929"/>
            <a:ext cx="2300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Agents tell us!</a:t>
            </a:r>
          </a:p>
        </p:txBody>
      </p:sp>
    </p:spTree>
    <p:extLst>
      <p:ext uri="{BB962C8B-B14F-4D97-AF65-F5344CB8AC3E}">
        <p14:creationId xmlns:p14="http://schemas.microsoft.com/office/powerpoint/2010/main" val="32048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F1B00-3CA9-CC4F-AAD3-975F4ED5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23951" cy="1325563"/>
          </a:xfrm>
          <a:solidFill>
            <a:schemeClr val="accent4"/>
          </a:solidFill>
        </p:spPr>
        <p:txBody>
          <a:bodyPr/>
          <a:lstStyle/>
          <a:p>
            <a:r>
              <a:rPr lang="en-US" b="1" dirty="0"/>
              <a:t>Group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84D46-9EB2-874D-B4B4-D43FC6817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6027296" cy="4994926"/>
          </a:xfrm>
          <a:solidFill>
            <a:schemeClr val="accent4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Consider three possible algorithms: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a rank-efficient allocation. Break ties in favor of low-numbered agents.</a:t>
            </a:r>
          </a:p>
          <a:p>
            <a:pPr marL="514350" indent="-514350">
              <a:buAutoNum type="arabicPeriod"/>
            </a:pPr>
            <a:r>
              <a:rPr lang="en-US" dirty="0"/>
              <a:t>Use first-choices-first. Break ties in favor of low-numbered agents. </a:t>
            </a:r>
          </a:p>
          <a:p>
            <a:pPr marL="514350" indent="-514350">
              <a:buAutoNum type="arabicPeriod"/>
            </a:pPr>
            <a:r>
              <a:rPr lang="en-US" dirty="0"/>
              <a:t>Use serial dictatorship. Let low-numbered agents choose first.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each case,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What allocation results?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Could any agent improve their outcome by reporting different preferences?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BDA5F6-86B0-EB2D-1B08-D6CF8C0808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1600172"/>
              </p:ext>
            </p:extLst>
          </p:nvPr>
        </p:nvGraphicFramePr>
        <p:xfrm>
          <a:off x="6834509" y="1677239"/>
          <a:ext cx="5158628" cy="4994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657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7813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103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B8FBF26-154E-E8AF-A501-17715B0240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5307861"/>
              </p:ext>
            </p:extLst>
          </p:nvPr>
        </p:nvGraphicFramePr>
        <p:xfrm>
          <a:off x="6943717" y="2781936"/>
          <a:ext cx="4822460" cy="3921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615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277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2671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71F1B00-3CA9-CC4F-AAD3-975F4ED5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23951" cy="1325563"/>
          </a:xfrm>
        </p:spPr>
        <p:txBody>
          <a:bodyPr/>
          <a:lstStyle/>
          <a:p>
            <a:r>
              <a:rPr lang="en-US" dirty="0"/>
              <a:t>Analysis: Rank Minimizer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84D46-9EB2-874D-B4B4-D43FC6817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92797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gave the apple to Agent 2 because Agent 1 likes </a:t>
            </a:r>
            <a:r>
              <a:rPr lang="en-US" dirty="0" err="1"/>
              <a:t>dragonfruit</a:t>
            </a:r>
            <a:r>
              <a:rPr lang="en-US" dirty="0"/>
              <a:t> the most.</a:t>
            </a:r>
          </a:p>
          <a:p>
            <a:pPr marL="0" indent="0">
              <a:buNone/>
            </a:pPr>
            <a:r>
              <a:rPr lang="en-US" dirty="0"/>
              <a:t>What if Agent 1 lies, and says they hate </a:t>
            </a:r>
            <a:r>
              <a:rPr lang="en-US" dirty="0" err="1"/>
              <a:t>dragonfruit</a:t>
            </a:r>
            <a:r>
              <a:rPr lang="en-US" dirty="0"/>
              <a:t>?  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E85F17A5-FA8B-6649-8F56-16EF16D06D32}"/>
              </a:ext>
            </a:extLst>
          </p:cNvPr>
          <p:cNvSpPr/>
          <p:nvPr/>
        </p:nvSpPr>
        <p:spPr>
          <a:xfrm>
            <a:off x="5904948" y="4402814"/>
            <a:ext cx="794479" cy="764498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BB57469-6A8A-5281-DBD1-A031BF3CC1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692808"/>
              </p:ext>
            </p:extLst>
          </p:nvPr>
        </p:nvGraphicFramePr>
        <p:xfrm>
          <a:off x="838198" y="2763775"/>
          <a:ext cx="4822460" cy="393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615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277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2671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11234F6-4361-F65A-5DAA-919A7B8A1F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1942183"/>
              </p:ext>
            </p:extLst>
          </p:nvPr>
        </p:nvGraphicFramePr>
        <p:xfrm>
          <a:off x="6943717" y="2763775"/>
          <a:ext cx="4822460" cy="3921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615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277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2671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68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DA5625B-62EF-601C-AF0B-758D0888C8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5540094"/>
              </p:ext>
            </p:extLst>
          </p:nvPr>
        </p:nvGraphicFramePr>
        <p:xfrm>
          <a:off x="6835515" y="2815371"/>
          <a:ext cx="4822460" cy="393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615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277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2671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C71F1B00-3CA9-CC4F-AAD3-975F4ED5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23951" cy="1325563"/>
          </a:xfrm>
        </p:spPr>
        <p:txBody>
          <a:bodyPr/>
          <a:lstStyle/>
          <a:p>
            <a:r>
              <a:rPr lang="en-US" dirty="0"/>
              <a:t>Analysis: First Choices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84D46-9EB2-874D-B4B4-D43FC6817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gave the banana to Agent 3 because Agent 2 ranked it second.</a:t>
            </a:r>
          </a:p>
          <a:p>
            <a:pPr marL="0" indent="0">
              <a:buNone/>
            </a:pPr>
            <a:r>
              <a:rPr lang="en-US" dirty="0"/>
              <a:t>What if Agent 2 lies, and says bananas are their favorite?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E85F17A5-FA8B-6649-8F56-16EF16D06D32}"/>
              </a:ext>
            </a:extLst>
          </p:cNvPr>
          <p:cNvSpPr/>
          <p:nvPr/>
        </p:nvSpPr>
        <p:spPr>
          <a:xfrm>
            <a:off x="5834296" y="4402814"/>
            <a:ext cx="794479" cy="764498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E7AEAA8-EB82-CC69-513D-3B2F7A02A3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0423815"/>
              </p:ext>
            </p:extLst>
          </p:nvPr>
        </p:nvGraphicFramePr>
        <p:xfrm>
          <a:off x="838199" y="2815371"/>
          <a:ext cx="4822460" cy="393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615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277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2671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76E2F33-A731-DAC1-EA68-4D09525177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185986"/>
              </p:ext>
            </p:extLst>
          </p:nvPr>
        </p:nvGraphicFramePr>
        <p:xfrm>
          <a:off x="6835515" y="2815371"/>
          <a:ext cx="4822460" cy="393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615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277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2671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73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89137-B415-3F59-BA93-DBD3BB5BF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Warm Up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22CCD-1A61-B918-8599-42F84D3BF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five:</a:t>
            </a:r>
          </a:p>
          <a:p>
            <a:pPr marL="0" indent="0">
              <a:buNone/>
            </a:pPr>
            <a:r>
              <a:rPr lang="en-US" dirty="0"/>
              <a:t>ABCD</a:t>
            </a:r>
          </a:p>
          <a:p>
            <a:pPr marL="0" indent="0">
              <a:buNone/>
            </a:pPr>
            <a:r>
              <a:rPr lang="en-US" dirty="0"/>
              <a:t>ABDC</a:t>
            </a:r>
          </a:p>
          <a:p>
            <a:pPr marL="0" indent="0">
              <a:buNone/>
            </a:pPr>
            <a:r>
              <a:rPr lang="en-US" dirty="0"/>
              <a:t>ACDB</a:t>
            </a:r>
          </a:p>
          <a:p>
            <a:pPr marL="0" indent="0">
              <a:buNone/>
            </a:pPr>
            <a:r>
              <a:rPr lang="en-US" dirty="0"/>
              <a:t>CBDA</a:t>
            </a:r>
          </a:p>
          <a:p>
            <a:pPr marL="0" indent="0">
              <a:buNone/>
            </a:pPr>
            <a:r>
              <a:rPr lang="en-US" dirty="0"/>
              <a:t>CBAD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8355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F1B00-3CA9-CC4F-AAD3-975F4ED5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23951" cy="1325563"/>
          </a:xfrm>
        </p:spPr>
        <p:txBody>
          <a:bodyPr/>
          <a:lstStyle/>
          <a:p>
            <a:r>
              <a:rPr lang="en-US" dirty="0"/>
              <a:t>Analysis: Serial Dictatorship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84D46-9EB2-874D-B4B4-D43FC6817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Changing your report does not change choices of agents before you.</a:t>
            </a:r>
          </a:p>
          <a:p>
            <a:pPr marL="0" indent="0">
              <a:buNone/>
            </a:pPr>
            <a:r>
              <a:rPr lang="en-US" dirty="0"/>
              <a:t>You are already getting your favorite item that remains!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498642-93BF-A380-5B58-56670DFAD1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0054100"/>
              </p:ext>
            </p:extLst>
          </p:nvPr>
        </p:nvGraphicFramePr>
        <p:xfrm>
          <a:off x="838198" y="2763775"/>
          <a:ext cx="4822460" cy="393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615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277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2671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03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AF7D7-BB73-994D-BD3A-0A76BDB57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Incentivizing Truthful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0539E-2C9E-D346-8CEF-461973E04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226040" cy="281732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mechanism </a:t>
            </a:r>
            <a:r>
              <a:rPr lang="en-US" dirty="0"/>
              <a:t>is a function from preference profiles to allocations.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mechanism is </a:t>
            </a:r>
            <a:r>
              <a:rPr lang="en-US" b="1" dirty="0"/>
              <a:t>truthful </a:t>
            </a:r>
            <a:r>
              <a:rPr lang="en-US" dirty="0"/>
              <a:t>(incentive compatible, strategy-proof) if nobody can ever benefit from lying: 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i="1" dirty="0"/>
              <a:t>every </a:t>
            </a:r>
            <a:r>
              <a:rPr lang="en-US" dirty="0"/>
              <a:t>preference profile, </a:t>
            </a:r>
            <a:r>
              <a:rPr lang="en-US" i="1" dirty="0"/>
              <a:t>no agent </a:t>
            </a:r>
            <a:r>
              <a:rPr lang="en-US" dirty="0"/>
              <a:t>can strictly improve their outcome by misreporting their preference.</a:t>
            </a:r>
          </a:p>
          <a:p>
            <a:pPr marL="571500" indent="-571500">
              <a:buFont typeface="+mj-lt"/>
              <a:buAutoNum type="romanLcPeriod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39BEE6-0CE6-3E89-0446-C35931B29BB4}"/>
              </a:ext>
            </a:extLst>
          </p:cNvPr>
          <p:cNvSpPr txBox="1"/>
          <p:nvPr/>
        </p:nvSpPr>
        <p:spPr>
          <a:xfrm>
            <a:off x="838200" y="4676993"/>
            <a:ext cx="63685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err="1"/>
              <a:t>Truthful</a:t>
            </a:r>
            <a:r>
              <a:rPr lang="es-ES_tradnl" sz="2800" dirty="0"/>
              <a:t> </a:t>
            </a:r>
            <a:r>
              <a:rPr lang="es-ES_tradnl" sz="2800" dirty="0" err="1"/>
              <a:t>mechanisms</a:t>
            </a:r>
            <a:r>
              <a:rPr lang="es-ES_tradnl" sz="2800" dirty="0"/>
              <a:t>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2800" dirty="0" err="1"/>
              <a:t>Constant</a:t>
            </a:r>
            <a:r>
              <a:rPr lang="es-ES_tradnl" sz="2800" dirty="0"/>
              <a:t> </a:t>
            </a:r>
            <a:r>
              <a:rPr lang="es-ES_tradnl" sz="2800" dirty="0" err="1"/>
              <a:t>mechanism</a:t>
            </a:r>
            <a:r>
              <a:rPr lang="es-ES_tradnl" sz="2800" dirty="0"/>
              <a:t> (</a:t>
            </a:r>
            <a:r>
              <a:rPr lang="es-ES_tradnl" sz="2800" dirty="0" err="1"/>
              <a:t>choose</a:t>
            </a:r>
            <a:r>
              <a:rPr lang="es-ES_tradnl" sz="2800" dirty="0"/>
              <a:t> </a:t>
            </a:r>
            <a:r>
              <a:rPr lang="es-ES_tradnl" sz="2800" dirty="0" err="1"/>
              <a:t>same</a:t>
            </a:r>
            <a:r>
              <a:rPr lang="es-ES_tradnl" sz="2800" dirty="0"/>
              <a:t> </a:t>
            </a:r>
            <a:r>
              <a:rPr lang="es-ES_tradnl" sz="2800" dirty="0" err="1"/>
              <a:t>allocation</a:t>
            </a:r>
            <a:r>
              <a:rPr lang="es-ES_tradnl" sz="2800" dirty="0"/>
              <a:t> </a:t>
            </a:r>
            <a:r>
              <a:rPr lang="es-ES_tradnl" sz="2800" dirty="0" err="1"/>
              <a:t>for</a:t>
            </a:r>
            <a:r>
              <a:rPr lang="es-ES_tradnl" sz="2800" dirty="0"/>
              <a:t> </a:t>
            </a:r>
            <a:r>
              <a:rPr lang="es-ES_tradnl" sz="2800" dirty="0" err="1"/>
              <a:t>every</a:t>
            </a:r>
            <a:r>
              <a:rPr lang="es-ES_tradnl" sz="2800" dirty="0"/>
              <a:t> </a:t>
            </a:r>
            <a:r>
              <a:rPr lang="es-ES_tradnl" sz="2800" dirty="0" err="1"/>
              <a:t>preference</a:t>
            </a:r>
            <a:r>
              <a:rPr lang="es-ES_tradnl" sz="2800" dirty="0"/>
              <a:t> </a:t>
            </a:r>
            <a:r>
              <a:rPr lang="es-ES_tradnl" sz="2800" dirty="0" err="1"/>
              <a:t>profile</a:t>
            </a:r>
            <a:r>
              <a:rPr lang="es-ES_tradnl" sz="2800" dirty="0"/>
              <a:t>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2800" dirty="0"/>
              <a:t>Serial </a:t>
            </a:r>
            <a:r>
              <a:rPr lang="es-ES_tradnl" sz="2800" dirty="0" err="1"/>
              <a:t>Dictatorship</a:t>
            </a:r>
            <a:r>
              <a:rPr lang="es-ES_tradnl" sz="2800" dirty="0"/>
              <a:t> in a </a:t>
            </a:r>
            <a:r>
              <a:rPr lang="es-ES_tradnl" sz="2800" dirty="0" err="1"/>
              <a:t>fixed</a:t>
            </a:r>
            <a:r>
              <a:rPr lang="es-ES_tradnl" sz="2800" dirty="0"/>
              <a:t> </a:t>
            </a:r>
            <a:r>
              <a:rPr lang="es-ES_tradnl" sz="2800" dirty="0" err="1"/>
              <a:t>order</a:t>
            </a:r>
            <a:r>
              <a:rPr lang="es-ES_tradnl" sz="2800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629BEB-7E42-A496-8C4D-8AD7F11F74C3}"/>
              </a:ext>
            </a:extLst>
          </p:cNvPr>
          <p:cNvSpPr txBox="1"/>
          <p:nvPr/>
        </p:nvSpPr>
        <p:spPr>
          <a:xfrm>
            <a:off x="7206712" y="4676993"/>
            <a:ext cx="6368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/>
              <a:t>Non-</a:t>
            </a:r>
            <a:r>
              <a:rPr lang="es-ES_tradnl" sz="2800" dirty="0" err="1"/>
              <a:t>truthful</a:t>
            </a:r>
            <a:r>
              <a:rPr lang="es-ES_tradnl" sz="2800" dirty="0"/>
              <a:t> </a:t>
            </a:r>
            <a:r>
              <a:rPr lang="es-ES_tradnl" sz="2800" dirty="0" err="1"/>
              <a:t>mechanisms</a:t>
            </a:r>
            <a:r>
              <a:rPr lang="es-ES_tradnl" sz="2800" dirty="0"/>
              <a:t>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2800" dirty="0" err="1"/>
              <a:t>First</a:t>
            </a:r>
            <a:r>
              <a:rPr lang="es-ES_tradnl" sz="2800" dirty="0"/>
              <a:t> </a:t>
            </a:r>
            <a:r>
              <a:rPr lang="es-ES_tradnl" sz="2800" dirty="0" err="1"/>
              <a:t>Choices</a:t>
            </a:r>
            <a:r>
              <a:rPr lang="es-ES_tradnl" sz="2800" dirty="0"/>
              <a:t> </a:t>
            </a:r>
            <a:r>
              <a:rPr lang="es-ES_tradnl" sz="2800" dirty="0" err="1"/>
              <a:t>First</a:t>
            </a:r>
            <a:endParaRPr lang="es-ES_tradnl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sz="2800" dirty="0"/>
              <a:t>Rank </a:t>
            </a:r>
            <a:r>
              <a:rPr lang="es-ES_tradnl" sz="2800" dirty="0" err="1"/>
              <a:t>Minimizer</a:t>
            </a:r>
            <a:endParaRPr lang="es-ES_tradnl" sz="2800" dirty="0"/>
          </a:p>
        </p:txBody>
      </p:sp>
    </p:spTree>
    <p:extLst>
      <p:ext uri="{BB962C8B-B14F-4D97-AF65-F5344CB8AC3E}">
        <p14:creationId xmlns:p14="http://schemas.microsoft.com/office/powerpoint/2010/main" val="183023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CDD37-316A-CA59-B975-DC57984A5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244" y="179150"/>
            <a:ext cx="5481234" cy="828244"/>
          </a:xfrm>
        </p:spPr>
        <p:txBody>
          <a:bodyPr>
            <a:noAutofit/>
          </a:bodyPr>
          <a:lstStyle/>
          <a:p>
            <a:r>
              <a:rPr lang="es-ES_tradnl" sz="3200" dirty="0" err="1">
                <a:latin typeface="+mn-lt"/>
              </a:rPr>
              <a:t>To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dirty="0" err="1">
                <a:latin typeface="+mn-lt"/>
              </a:rPr>
              <a:t>know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dirty="0" err="1">
                <a:latin typeface="+mn-lt"/>
              </a:rPr>
              <a:t>whether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dirty="0" err="1">
                <a:latin typeface="+mn-lt"/>
              </a:rPr>
              <a:t>an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b="1" i="1" dirty="0" err="1">
                <a:latin typeface="+mn-lt"/>
              </a:rPr>
              <a:t>allocation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dirty="0" err="1">
                <a:latin typeface="+mn-lt"/>
              </a:rPr>
              <a:t>is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b="1" i="1" dirty="0">
                <a:latin typeface="+mn-lt"/>
              </a:rPr>
              <a:t>Pareto </a:t>
            </a:r>
            <a:r>
              <a:rPr lang="es-ES_tradnl" sz="3200" b="1" i="1" dirty="0" err="1">
                <a:latin typeface="+mn-lt"/>
              </a:rPr>
              <a:t>efficient</a:t>
            </a:r>
            <a:r>
              <a:rPr lang="es-ES_tradnl" sz="3200" dirty="0">
                <a:latin typeface="+mn-lt"/>
              </a:rPr>
              <a:t>…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E274713-3B56-13ED-15C1-5CBB64FC428C}"/>
              </a:ext>
            </a:extLst>
          </p:cNvPr>
          <p:cNvSpPr txBox="1">
            <a:spLocks/>
          </p:cNvSpPr>
          <p:nvPr/>
        </p:nvSpPr>
        <p:spPr>
          <a:xfrm>
            <a:off x="6405966" y="179150"/>
            <a:ext cx="5481234" cy="8282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3200" dirty="0" err="1">
                <a:latin typeface="+mn-lt"/>
              </a:rPr>
              <a:t>To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dirty="0" err="1">
                <a:latin typeface="+mn-lt"/>
              </a:rPr>
              <a:t>know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dirty="0" err="1">
                <a:latin typeface="+mn-lt"/>
              </a:rPr>
              <a:t>whether</a:t>
            </a:r>
            <a:r>
              <a:rPr lang="es-ES_tradnl" sz="3200" dirty="0">
                <a:latin typeface="+mn-lt"/>
              </a:rPr>
              <a:t> a </a:t>
            </a:r>
            <a:r>
              <a:rPr lang="es-ES_tradnl" sz="3200" b="1" i="1" dirty="0" err="1">
                <a:latin typeface="+mn-lt"/>
              </a:rPr>
              <a:t>mechanism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dirty="0" err="1">
                <a:latin typeface="+mn-lt"/>
              </a:rPr>
              <a:t>is</a:t>
            </a:r>
            <a:r>
              <a:rPr lang="es-ES_tradnl" sz="3200" dirty="0">
                <a:latin typeface="+mn-lt"/>
              </a:rPr>
              <a:t> </a:t>
            </a:r>
            <a:r>
              <a:rPr lang="es-ES_tradnl" sz="3200" b="1" i="1" dirty="0" err="1">
                <a:latin typeface="+mn-lt"/>
              </a:rPr>
              <a:t>truthful</a:t>
            </a:r>
            <a:r>
              <a:rPr lang="es-ES_tradnl" sz="3200" dirty="0">
                <a:latin typeface="+mn-lt"/>
              </a:rPr>
              <a:t>…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EBDC80F-8BC6-996F-D5C1-97D195FEF8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3360423"/>
              </p:ext>
            </p:extLst>
          </p:nvPr>
        </p:nvGraphicFramePr>
        <p:xfrm>
          <a:off x="435244" y="1273332"/>
          <a:ext cx="4822460" cy="3939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615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05615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277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2671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16ACB75A-1498-D388-A292-58760AC41F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8902634"/>
              </p:ext>
            </p:extLst>
          </p:nvPr>
        </p:nvGraphicFramePr>
        <p:xfrm>
          <a:off x="6405965" y="1304216"/>
          <a:ext cx="1870132" cy="202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33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3111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7B108EB-F3F6-7489-D19A-FEF507A9AD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964431"/>
              </p:ext>
            </p:extLst>
          </p:nvPr>
        </p:nvGraphicFramePr>
        <p:xfrm>
          <a:off x="8363916" y="1306683"/>
          <a:ext cx="1870132" cy="202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33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3111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87671678-C317-FCEA-9C2F-E48BE33C66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310225"/>
              </p:ext>
            </p:extLst>
          </p:nvPr>
        </p:nvGraphicFramePr>
        <p:xfrm>
          <a:off x="10321868" y="1304216"/>
          <a:ext cx="1771216" cy="202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617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3111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6DD277DB-4401-39FE-5431-15D683F70E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6044172"/>
              </p:ext>
            </p:extLst>
          </p:nvPr>
        </p:nvGraphicFramePr>
        <p:xfrm>
          <a:off x="6405965" y="3419397"/>
          <a:ext cx="1870132" cy="202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33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3111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3F135A5D-A3FC-F5B8-F657-540772B1AA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3889302"/>
              </p:ext>
            </p:extLst>
          </p:nvPr>
        </p:nvGraphicFramePr>
        <p:xfrm>
          <a:off x="8363916" y="3421864"/>
          <a:ext cx="1870132" cy="202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33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3111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3C4C9D78-38C5-92FF-C171-E030684F47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9827331"/>
              </p:ext>
            </p:extLst>
          </p:nvPr>
        </p:nvGraphicFramePr>
        <p:xfrm>
          <a:off x="10321868" y="3419397"/>
          <a:ext cx="1870132" cy="202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33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467533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31116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40691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CA34BB70-9C36-E927-32AE-87BCEDB19BFD}"/>
              </a:ext>
            </a:extLst>
          </p:cNvPr>
          <p:cNvSpPr txBox="1"/>
          <p:nvPr/>
        </p:nvSpPr>
        <p:spPr>
          <a:xfrm rot="5400000">
            <a:off x="7113812" y="5425814"/>
            <a:ext cx="5565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dirty="0"/>
              <a:t>…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A654BBD-C458-0647-FDBF-1956D10506F7}"/>
              </a:ext>
            </a:extLst>
          </p:cNvPr>
          <p:cNvSpPr txBox="1"/>
          <p:nvPr/>
        </p:nvSpPr>
        <p:spPr>
          <a:xfrm rot="5400000">
            <a:off x="11239586" y="5425815"/>
            <a:ext cx="5565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dirty="0"/>
              <a:t>…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A1987CF-225B-0FC9-A5F5-07473E55C4FC}"/>
              </a:ext>
            </a:extLst>
          </p:cNvPr>
          <p:cNvSpPr txBox="1"/>
          <p:nvPr/>
        </p:nvSpPr>
        <p:spPr>
          <a:xfrm rot="5400000">
            <a:off x="9147269" y="5425814"/>
            <a:ext cx="5565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200" dirty="0"/>
              <a:t>…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0882C34-CCEA-374A-1785-F59F679B05A3}"/>
              </a:ext>
            </a:extLst>
          </p:cNvPr>
          <p:cNvSpPr txBox="1"/>
          <p:nvPr/>
        </p:nvSpPr>
        <p:spPr>
          <a:xfrm>
            <a:off x="435244" y="5934094"/>
            <a:ext cx="49994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err="1"/>
              <a:t>We</a:t>
            </a:r>
            <a:r>
              <a:rPr lang="es-ES_tradnl" sz="2800" dirty="0"/>
              <a:t> </a:t>
            </a:r>
            <a:r>
              <a:rPr lang="es-ES_tradnl" sz="2800" dirty="0" err="1"/>
              <a:t>must</a:t>
            </a:r>
            <a:r>
              <a:rPr lang="es-ES_tradnl" sz="2800" dirty="0"/>
              <a:t> </a:t>
            </a:r>
            <a:r>
              <a:rPr lang="es-ES_tradnl" sz="2800" dirty="0" err="1"/>
              <a:t>know</a:t>
            </a:r>
            <a:r>
              <a:rPr lang="es-ES_tradnl" sz="2800" dirty="0"/>
              <a:t> </a:t>
            </a:r>
            <a:r>
              <a:rPr lang="es-ES_tradnl" sz="2800" dirty="0" err="1"/>
              <a:t>the</a:t>
            </a:r>
            <a:r>
              <a:rPr lang="es-ES_tradnl" sz="2800" dirty="0"/>
              <a:t> </a:t>
            </a:r>
            <a:r>
              <a:rPr lang="es-ES_tradnl" sz="2800" dirty="0" err="1"/>
              <a:t>preference</a:t>
            </a:r>
            <a:r>
              <a:rPr lang="es-ES_tradnl" sz="2800" dirty="0"/>
              <a:t> </a:t>
            </a:r>
            <a:r>
              <a:rPr lang="es-ES_tradnl" sz="2800" dirty="0" err="1"/>
              <a:t>profile</a:t>
            </a:r>
            <a:r>
              <a:rPr lang="es-ES_tradnl" sz="2800" dirty="0"/>
              <a:t> and </a:t>
            </a:r>
            <a:r>
              <a:rPr lang="es-ES_tradnl" sz="2800" dirty="0" err="1"/>
              <a:t>the</a:t>
            </a:r>
            <a:r>
              <a:rPr lang="es-ES_tradnl" sz="2800" dirty="0"/>
              <a:t> </a:t>
            </a:r>
            <a:r>
              <a:rPr lang="es-ES_tradnl" sz="2800" dirty="0" err="1"/>
              <a:t>allocation</a:t>
            </a:r>
            <a:r>
              <a:rPr lang="es-ES_tradnl" sz="2800" dirty="0"/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5332E91-1558-A2DC-AE2D-9A55FEED2802}"/>
              </a:ext>
            </a:extLst>
          </p:cNvPr>
          <p:cNvSpPr txBox="1"/>
          <p:nvPr/>
        </p:nvSpPr>
        <p:spPr>
          <a:xfrm>
            <a:off x="6405965" y="5981122"/>
            <a:ext cx="56672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dirty="0" err="1"/>
              <a:t>We</a:t>
            </a:r>
            <a:r>
              <a:rPr lang="es-ES_tradnl" sz="2800" dirty="0"/>
              <a:t> </a:t>
            </a:r>
            <a:r>
              <a:rPr lang="es-ES_tradnl" sz="2800" dirty="0" err="1"/>
              <a:t>must</a:t>
            </a:r>
            <a:r>
              <a:rPr lang="es-ES_tradnl" sz="2800" dirty="0"/>
              <a:t> </a:t>
            </a:r>
            <a:r>
              <a:rPr lang="es-ES_tradnl" sz="2800" dirty="0" err="1"/>
              <a:t>reason</a:t>
            </a:r>
            <a:r>
              <a:rPr lang="es-ES_tradnl" sz="2800" dirty="0"/>
              <a:t> </a:t>
            </a:r>
            <a:r>
              <a:rPr lang="es-ES_tradnl" sz="2800" dirty="0" err="1"/>
              <a:t>about</a:t>
            </a:r>
            <a:r>
              <a:rPr lang="es-ES_tradnl" sz="2800" dirty="0"/>
              <a:t> </a:t>
            </a:r>
            <a:r>
              <a:rPr lang="es-ES_tradnl" sz="2800" dirty="0" err="1"/>
              <a:t>its</a:t>
            </a:r>
            <a:r>
              <a:rPr lang="es-ES_tradnl" sz="2800" dirty="0"/>
              <a:t> </a:t>
            </a:r>
            <a:r>
              <a:rPr lang="es-ES_tradnl" sz="2800" dirty="0" err="1"/>
              <a:t>behavior</a:t>
            </a:r>
            <a:r>
              <a:rPr lang="es-ES_tradnl" sz="2800" dirty="0"/>
              <a:t> </a:t>
            </a:r>
            <a:r>
              <a:rPr lang="es-ES_tradnl" sz="2800" dirty="0" err="1"/>
              <a:t>on</a:t>
            </a:r>
            <a:r>
              <a:rPr lang="es-ES_tradnl" sz="2800" dirty="0"/>
              <a:t> </a:t>
            </a:r>
            <a:r>
              <a:rPr lang="es-ES_tradnl" sz="2800" b="1" dirty="0" err="1"/>
              <a:t>every</a:t>
            </a:r>
            <a:r>
              <a:rPr lang="es-ES_tradnl" sz="2800" b="1" dirty="0"/>
              <a:t> </a:t>
            </a:r>
            <a:r>
              <a:rPr lang="es-ES_tradnl" sz="2800" dirty="0" err="1"/>
              <a:t>preference</a:t>
            </a:r>
            <a:r>
              <a:rPr lang="es-ES_tradnl" sz="2800" dirty="0"/>
              <a:t> </a:t>
            </a:r>
            <a:r>
              <a:rPr lang="es-ES_tradnl" sz="2800" dirty="0" err="1"/>
              <a:t>profile</a:t>
            </a:r>
            <a:r>
              <a:rPr lang="es-ES_tradnl" sz="28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84527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95BB3-788D-E179-84DC-B07FFCA84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/>
              <a:t>An</a:t>
            </a:r>
            <a:r>
              <a:rPr lang="es-ES_tradnl" dirty="0"/>
              <a:t> </a:t>
            </a:r>
            <a:r>
              <a:rPr lang="es-ES_tradnl" dirty="0" err="1"/>
              <a:t>Asymmetry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2E0AB2-ABC1-0F59-7A6E-6493DB1E7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01027" cy="4351338"/>
          </a:xfrm>
        </p:spPr>
        <p:txBody>
          <a:bodyPr/>
          <a:lstStyle/>
          <a:p>
            <a:pPr marL="0" indent="0">
              <a:buNone/>
            </a:pPr>
            <a:r>
              <a:rPr lang="es-ES_tradnl" dirty="0" err="1"/>
              <a:t>Proving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a </a:t>
            </a:r>
            <a:r>
              <a:rPr lang="es-ES_tradnl" dirty="0" err="1"/>
              <a:t>mechanism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b="1" dirty="0"/>
              <a:t>NOT </a:t>
            </a:r>
            <a:r>
              <a:rPr lang="es-ES_tradnl" dirty="0" err="1"/>
              <a:t>truthful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dirty="0" err="1"/>
              <a:t>relatively</a:t>
            </a:r>
            <a:r>
              <a:rPr lang="es-ES_tradnl" dirty="0"/>
              <a:t> </a:t>
            </a:r>
            <a:r>
              <a:rPr lang="es-ES_tradnl" dirty="0" err="1"/>
              <a:t>easy</a:t>
            </a:r>
            <a:r>
              <a:rPr lang="es-ES_tradnl" dirty="0"/>
              <a:t>:</a:t>
            </a:r>
          </a:p>
          <a:p>
            <a:pPr marL="0" indent="0">
              <a:buNone/>
            </a:pPr>
            <a:r>
              <a:rPr lang="es-ES_tradnl" dirty="0" err="1"/>
              <a:t>Must</a:t>
            </a:r>
            <a:r>
              <a:rPr lang="es-ES_tradnl" dirty="0"/>
              <a:t> </a:t>
            </a:r>
            <a:r>
              <a:rPr lang="es-ES_tradnl" dirty="0" err="1"/>
              <a:t>find</a:t>
            </a:r>
            <a:r>
              <a:rPr lang="es-ES_tradnl" dirty="0"/>
              <a:t> </a:t>
            </a:r>
            <a:r>
              <a:rPr lang="es-ES_tradnl" dirty="0" err="1"/>
              <a:t>one</a:t>
            </a:r>
            <a:r>
              <a:rPr lang="es-ES_tradnl" dirty="0"/>
              <a:t> </a:t>
            </a:r>
            <a:r>
              <a:rPr lang="es-ES_tradnl" dirty="0" err="1"/>
              <a:t>preference</a:t>
            </a:r>
            <a:r>
              <a:rPr lang="es-ES_tradnl" dirty="0"/>
              <a:t> </a:t>
            </a:r>
            <a:r>
              <a:rPr lang="es-ES_tradnl" dirty="0" err="1"/>
              <a:t>profile</a:t>
            </a:r>
            <a:r>
              <a:rPr lang="es-ES_tradnl" dirty="0"/>
              <a:t> </a:t>
            </a:r>
            <a:r>
              <a:rPr lang="es-ES_tradnl" dirty="0" err="1"/>
              <a:t>where</a:t>
            </a:r>
            <a:r>
              <a:rPr lang="es-ES_tradnl" dirty="0"/>
              <a:t> </a:t>
            </a:r>
            <a:r>
              <a:rPr lang="es-ES_tradnl" dirty="0" err="1"/>
              <a:t>somebody</a:t>
            </a:r>
            <a:r>
              <a:rPr lang="es-ES_tradnl" dirty="0"/>
              <a:t> can </a:t>
            </a:r>
            <a:r>
              <a:rPr lang="es-ES_tradnl" dirty="0" err="1"/>
              <a:t>benefit</a:t>
            </a:r>
            <a:r>
              <a:rPr lang="es-ES_tradnl" dirty="0"/>
              <a:t> </a:t>
            </a:r>
            <a:r>
              <a:rPr lang="es-ES_tradnl" dirty="0" err="1"/>
              <a:t>from</a:t>
            </a:r>
            <a:r>
              <a:rPr lang="es-ES_tradnl" dirty="0"/>
              <a:t> </a:t>
            </a:r>
            <a:r>
              <a:rPr lang="es-ES_tradnl" dirty="0" err="1"/>
              <a:t>lying</a:t>
            </a:r>
            <a:r>
              <a:rPr lang="es-ES_tradnl" dirty="0"/>
              <a:t>.</a:t>
            </a:r>
          </a:p>
          <a:p>
            <a:pPr marL="0" indent="0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 err="1"/>
              <a:t>Proving</a:t>
            </a:r>
            <a:r>
              <a:rPr lang="es-ES_tradnl" dirty="0"/>
              <a:t> </a:t>
            </a:r>
            <a:r>
              <a:rPr lang="es-ES_tradnl" dirty="0" err="1"/>
              <a:t>that</a:t>
            </a:r>
            <a:r>
              <a:rPr lang="es-ES_tradnl" dirty="0"/>
              <a:t> a </a:t>
            </a:r>
            <a:r>
              <a:rPr lang="es-ES_tradnl" dirty="0" err="1"/>
              <a:t>mechanism</a:t>
            </a:r>
            <a:r>
              <a:rPr lang="es-ES_tradnl" dirty="0"/>
              <a:t> </a:t>
            </a:r>
            <a:r>
              <a:rPr lang="es-ES_tradnl" b="1" dirty="0"/>
              <a:t>IS </a:t>
            </a:r>
            <a:r>
              <a:rPr lang="es-ES_tradnl" dirty="0" err="1"/>
              <a:t>truthful</a:t>
            </a:r>
            <a:r>
              <a:rPr lang="es-ES_tradnl" dirty="0"/>
              <a:t> </a:t>
            </a:r>
            <a:r>
              <a:rPr lang="es-ES_tradnl" dirty="0" err="1"/>
              <a:t>is</a:t>
            </a:r>
            <a:r>
              <a:rPr lang="es-ES_tradnl" dirty="0"/>
              <a:t> </a:t>
            </a:r>
            <a:r>
              <a:rPr lang="es-ES_tradnl" dirty="0" err="1"/>
              <a:t>harder</a:t>
            </a:r>
            <a:r>
              <a:rPr lang="es-ES_tradnl" dirty="0"/>
              <a:t>:</a:t>
            </a:r>
          </a:p>
          <a:p>
            <a:pPr marL="0" indent="0">
              <a:buNone/>
            </a:pPr>
            <a:r>
              <a:rPr lang="es-ES_tradnl" dirty="0" err="1"/>
              <a:t>Must</a:t>
            </a:r>
            <a:r>
              <a:rPr lang="es-ES_tradnl" dirty="0"/>
              <a:t> </a:t>
            </a:r>
            <a:r>
              <a:rPr lang="es-ES_tradnl" dirty="0" err="1"/>
              <a:t>explain</a:t>
            </a:r>
            <a:r>
              <a:rPr lang="es-ES_tradnl" dirty="0"/>
              <a:t> </a:t>
            </a:r>
            <a:r>
              <a:rPr lang="es-ES_tradnl" dirty="0" err="1"/>
              <a:t>why</a:t>
            </a:r>
            <a:r>
              <a:rPr lang="es-ES_tradnl" dirty="0"/>
              <a:t> </a:t>
            </a:r>
            <a:r>
              <a:rPr lang="es-ES_tradnl" dirty="0" err="1"/>
              <a:t>nobody</a:t>
            </a:r>
            <a:r>
              <a:rPr lang="es-ES_tradnl" dirty="0"/>
              <a:t> can </a:t>
            </a:r>
            <a:r>
              <a:rPr lang="es-ES_tradnl" b="1" dirty="0"/>
              <a:t>EVER </a:t>
            </a:r>
            <a:r>
              <a:rPr lang="en-US" dirty="0"/>
              <a:t>benefit</a:t>
            </a:r>
            <a:r>
              <a:rPr lang="es-ES_tradnl" dirty="0"/>
              <a:t> </a:t>
            </a:r>
            <a:r>
              <a:rPr lang="es-ES_tradnl" dirty="0" err="1"/>
              <a:t>from</a:t>
            </a:r>
            <a:r>
              <a:rPr lang="es-ES_tradnl" dirty="0"/>
              <a:t> </a:t>
            </a:r>
            <a:r>
              <a:rPr lang="es-ES_tradnl" dirty="0" err="1"/>
              <a:t>lying</a:t>
            </a:r>
            <a:r>
              <a:rPr lang="es-ES_tradn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6457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62990-2FCE-B980-0EF1-B6656AD9C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Cannot be Rank Efficient + Truthful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8C92A-C636-55D2-4117-7B975EFAB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14831"/>
            <a:ext cx="10797209" cy="6019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To see that rank efficiency and truthfulness are incompatible, consider the following: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56EACD5-AF0A-8672-ACC8-D8D86845DB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6304632"/>
              </p:ext>
            </p:extLst>
          </p:nvPr>
        </p:nvGraphicFramePr>
        <p:xfrm>
          <a:off x="1998377" y="1984294"/>
          <a:ext cx="3349488" cy="359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372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837372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837372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837372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554429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669294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669294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669294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818443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43B02C2-CAD6-75FF-764D-1DFCDA9E9E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2290913"/>
              </p:ext>
            </p:extLst>
          </p:nvPr>
        </p:nvGraphicFramePr>
        <p:xfrm>
          <a:off x="6283187" y="1960960"/>
          <a:ext cx="3353096" cy="3616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74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838274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838274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838274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63065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677072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67707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67707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93096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065B1E8-1A72-A763-E49F-EF4A858118CA}"/>
              </a:ext>
            </a:extLst>
          </p:cNvPr>
          <p:cNvSpPr txBox="1"/>
          <p:nvPr/>
        </p:nvSpPr>
        <p:spPr>
          <a:xfrm>
            <a:off x="838200" y="5661878"/>
            <a:ext cx="92354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Both preference profiles have unique rank efficient allocation (in green). </a:t>
            </a:r>
          </a:p>
          <a:p>
            <a:r>
              <a:rPr lang="en-US" sz="2400" dirty="0"/>
              <a:t>If true preferences are as shown on left, agent 1 can benefit from lying.</a:t>
            </a:r>
          </a:p>
        </p:txBody>
      </p:sp>
    </p:spTree>
    <p:extLst>
      <p:ext uri="{BB962C8B-B14F-4D97-AF65-F5344CB8AC3E}">
        <p14:creationId xmlns:p14="http://schemas.microsoft.com/office/powerpoint/2010/main" val="13222392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40596-2AF0-3241-802B-0752D842A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C555A-6071-FD4F-A9B6-3957C1D3A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588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48919-4525-C944-8567-BE5FAC39CC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“Math Trades” </a:t>
            </a:r>
            <a:br>
              <a:rPr lang="en-US" dirty="0"/>
            </a:br>
            <a:r>
              <a:rPr lang="en-US" dirty="0"/>
              <a:t>For Board Games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578EAB-1515-0742-B9DF-1B443A0D9B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5045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A08BB-532E-9E4C-9911-EECA5590D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480" y="345630"/>
            <a:ext cx="10515600" cy="1325563"/>
          </a:xfrm>
        </p:spPr>
        <p:txBody>
          <a:bodyPr/>
          <a:lstStyle/>
          <a:p>
            <a:r>
              <a:rPr lang="en-US" dirty="0"/>
              <a:t>Background: Math Trades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B0563-B5C4-7041-8129-7F5F174EC2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2" y="1671192"/>
            <a:ext cx="6251222" cy="4999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Today, we will assume: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Each person brings only one game.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No two people bring the same game.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Everybody ranks all the games.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Just like the fruit example, but now everyone owns something to start!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many Pareto efficient allocations    can you find in this example?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AB6415B-15F2-9C43-864E-B1F642E436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4532822"/>
              </p:ext>
            </p:extLst>
          </p:nvPr>
        </p:nvGraphicFramePr>
        <p:xfrm>
          <a:off x="6810025" y="1493216"/>
          <a:ext cx="5257797" cy="4999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599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752599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752599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55315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147023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14446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14446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25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5BE1A-4D59-2E4E-9379-0A3AD8C16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761"/>
            <a:ext cx="10515600" cy="1325563"/>
          </a:xfrm>
        </p:spPr>
        <p:txBody>
          <a:bodyPr/>
          <a:lstStyle/>
          <a:p>
            <a:r>
              <a:rPr lang="en-US" dirty="0"/>
              <a:t>There are Three Pareto Efficient Allocations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91947-AEB3-254C-85F7-7643EBDAE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914" y="4986515"/>
            <a:ext cx="10958690" cy="1606196"/>
          </a:xfrm>
          <a:solidFill>
            <a:schemeClr val="accent4"/>
          </a:solidFill>
        </p:spPr>
        <p:txBody>
          <a:bodyPr/>
          <a:lstStyle/>
          <a:p>
            <a:pPr marL="0" indent="0">
              <a:buNone/>
            </a:pPr>
            <a:r>
              <a:rPr lang="en-US" b="1" dirty="0"/>
              <a:t>Group Work</a:t>
            </a:r>
            <a:r>
              <a:rPr lang="en-US" dirty="0"/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Which allocation would you recommend, and 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a case against your choice in Part 1.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686B2C4-F30F-2C46-A680-A04C025389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7894473"/>
              </p:ext>
            </p:extLst>
          </p:nvPr>
        </p:nvGraphicFramePr>
        <p:xfrm>
          <a:off x="699914" y="1806218"/>
          <a:ext cx="3397959" cy="2979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653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32653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32653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580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430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430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0F5EF8-71AC-0342-A0A6-C18FBCFD58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0543473"/>
              </p:ext>
            </p:extLst>
          </p:nvPr>
        </p:nvGraphicFramePr>
        <p:xfrm>
          <a:off x="4336348" y="1806217"/>
          <a:ext cx="3541890" cy="2979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630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580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FD9581B-B93B-9046-8088-2E1FD411A7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412110"/>
              </p:ext>
            </p:extLst>
          </p:nvPr>
        </p:nvGraphicFramePr>
        <p:xfrm>
          <a:off x="8116714" y="1806218"/>
          <a:ext cx="3541890" cy="2979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630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580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B5FED4F-BF3C-1843-8BD7-5CAFC64D9CA0}"/>
              </a:ext>
            </a:extLst>
          </p:cNvPr>
          <p:cNvSpPr txBox="1"/>
          <p:nvPr/>
        </p:nvSpPr>
        <p:spPr>
          <a:xfrm>
            <a:off x="1819572" y="1163100"/>
            <a:ext cx="10759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ABC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372D92-1C94-7B4C-B25C-7E0F96B1BC49}"/>
              </a:ext>
            </a:extLst>
          </p:cNvPr>
          <p:cNvSpPr txBox="1"/>
          <p:nvPr/>
        </p:nvSpPr>
        <p:spPr>
          <a:xfrm>
            <a:off x="5542690" y="1154432"/>
            <a:ext cx="107067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CBA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D9E710-FF5C-754F-A280-CE4B5E728C9D}"/>
              </a:ext>
            </a:extLst>
          </p:cNvPr>
          <p:cNvSpPr txBox="1"/>
          <p:nvPr/>
        </p:nvSpPr>
        <p:spPr>
          <a:xfrm>
            <a:off x="9323055" y="1163100"/>
            <a:ext cx="107196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ACB</a:t>
            </a:r>
          </a:p>
        </p:txBody>
      </p:sp>
    </p:spTree>
    <p:extLst>
      <p:ext uri="{BB962C8B-B14F-4D97-AF65-F5344CB8AC3E}">
        <p14:creationId xmlns:p14="http://schemas.microsoft.com/office/powerpoint/2010/main" val="11541363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5BE1A-4D59-2E4E-9379-0A3AD8C16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025"/>
            <a:ext cx="10515600" cy="1325563"/>
          </a:xfrm>
        </p:spPr>
        <p:txBody>
          <a:bodyPr/>
          <a:lstStyle/>
          <a:p>
            <a:r>
              <a:rPr lang="en-US" dirty="0"/>
              <a:t>What if we suggest allocation ACB?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686B2C4-F30F-2C46-A680-A04C025389AA}"/>
              </a:ext>
            </a:extLst>
          </p:cNvPr>
          <p:cNvGraphicFramePr>
            <a:graphicFrameLocks/>
          </p:cNvGraphicFramePr>
          <p:nvPr/>
        </p:nvGraphicFramePr>
        <p:xfrm>
          <a:off x="699914" y="1806218"/>
          <a:ext cx="3397959" cy="2979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653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32653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32653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580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430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430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0F5EF8-71AC-0342-A0A6-C18FBCFD588E}"/>
              </a:ext>
            </a:extLst>
          </p:cNvPr>
          <p:cNvGraphicFramePr>
            <a:graphicFrameLocks/>
          </p:cNvGraphicFramePr>
          <p:nvPr/>
        </p:nvGraphicFramePr>
        <p:xfrm>
          <a:off x="4336348" y="1806217"/>
          <a:ext cx="3541890" cy="2979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630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580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FD9581B-B93B-9046-8088-2E1FD411A748}"/>
              </a:ext>
            </a:extLst>
          </p:cNvPr>
          <p:cNvGraphicFramePr>
            <a:graphicFrameLocks/>
          </p:cNvGraphicFramePr>
          <p:nvPr/>
        </p:nvGraphicFramePr>
        <p:xfrm>
          <a:off x="8116714" y="1806218"/>
          <a:ext cx="3541890" cy="2979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630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580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D90EE0C-5E2C-404C-A9C5-132CDD226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915" y="5210674"/>
            <a:ext cx="10958690" cy="8491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An allocation is </a:t>
            </a:r>
            <a:r>
              <a:rPr lang="en-US" b="1" dirty="0"/>
              <a:t>individually rational </a:t>
            </a:r>
            <a:r>
              <a:rPr lang="en-US" dirty="0"/>
              <a:t>if all agents get objects that they like at least as much as their initial object.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14" name="&quot;No&quot; Symbol 13">
            <a:extLst>
              <a:ext uri="{FF2B5EF4-FFF2-40B4-BE49-F238E27FC236}">
                <a16:creationId xmlns:a16="http://schemas.microsoft.com/office/drawing/2014/main" id="{C9036C35-46E1-ED4A-9DA4-2468F86F0839}"/>
              </a:ext>
            </a:extLst>
          </p:cNvPr>
          <p:cNvSpPr/>
          <p:nvPr/>
        </p:nvSpPr>
        <p:spPr>
          <a:xfrm>
            <a:off x="8441871" y="2188029"/>
            <a:ext cx="2911929" cy="2630760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AE44DA-D061-3D47-AB7D-C0E7854DB668}"/>
              </a:ext>
            </a:extLst>
          </p:cNvPr>
          <p:cNvSpPr txBox="1"/>
          <p:nvPr/>
        </p:nvSpPr>
        <p:spPr>
          <a:xfrm>
            <a:off x="1837543" y="1095629"/>
            <a:ext cx="10759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ABC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3FC4A1E-E555-A648-B962-DCF02B38A0E0}"/>
              </a:ext>
            </a:extLst>
          </p:cNvPr>
          <p:cNvSpPr txBox="1"/>
          <p:nvPr/>
        </p:nvSpPr>
        <p:spPr>
          <a:xfrm>
            <a:off x="5560661" y="1086961"/>
            <a:ext cx="107067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CBA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E924F36-50DF-4E47-A085-96A2E4C67DA7}"/>
              </a:ext>
            </a:extLst>
          </p:cNvPr>
          <p:cNvSpPr txBox="1"/>
          <p:nvPr/>
        </p:nvSpPr>
        <p:spPr>
          <a:xfrm>
            <a:off x="9341026" y="1095629"/>
            <a:ext cx="107196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ACB</a:t>
            </a:r>
          </a:p>
        </p:txBody>
      </p:sp>
    </p:spTree>
    <p:extLst>
      <p:ext uri="{BB962C8B-B14F-4D97-AF65-F5344CB8AC3E}">
        <p14:creationId xmlns:p14="http://schemas.microsoft.com/office/powerpoint/2010/main" val="92771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48919-4525-C944-8567-BE5FAC39CC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Engineering the Allocation </a:t>
            </a:r>
            <a:br>
              <a:rPr lang="en-US" dirty="0"/>
            </a:br>
            <a:r>
              <a:rPr lang="en-US" dirty="0"/>
              <a:t>of Public Resources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578EAB-1515-0742-B9DF-1B443A0D9B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2: Truthfulness and the Core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7691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1CC54-1555-4D45-9D5B-1A8D6193E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Used in Practice: </a:t>
            </a:r>
            <a:r>
              <a:rPr lang="en-US" dirty="0" err="1"/>
              <a:t>TradeMaximizer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5FDC3-FEB8-8344-9E38-A9DDB595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Find an individually rational allocation.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Subject to this constraint, maximize total number of games traded.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Subject to this constraint, minimize sum of ranks.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Further tiebreakers.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86E17AB-8D8A-7347-A616-01AA19F46722}"/>
              </a:ext>
            </a:extLst>
          </p:cNvPr>
          <p:cNvSpPr txBox="1">
            <a:spLocks/>
          </p:cNvSpPr>
          <p:nvPr/>
        </p:nvSpPr>
        <p:spPr>
          <a:xfrm>
            <a:off x="838200" y="4783881"/>
            <a:ext cx="7595000" cy="1606196"/>
          </a:xfrm>
          <a:prstGeom prst="rect">
            <a:avLst/>
          </a:prstGeom>
          <a:solidFill>
            <a:schemeClr val="accent4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Group Work</a:t>
            </a:r>
            <a:r>
              <a:rPr lang="en-US" dirty="0"/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Which allocation would </a:t>
            </a:r>
            <a:r>
              <a:rPr lang="en-US" dirty="0" err="1"/>
              <a:t>TradeMaximizer</a:t>
            </a:r>
            <a:r>
              <a:rPr lang="en-US" dirty="0"/>
              <a:t> select?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 </a:t>
            </a:r>
            <a:r>
              <a:rPr lang="en-US" dirty="0" err="1"/>
              <a:t>TradeMaximizer</a:t>
            </a:r>
            <a:r>
              <a:rPr lang="en-US" dirty="0"/>
              <a:t> truthful?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7EA76B3-1805-614D-9DDE-F10C940E71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9919125"/>
              </p:ext>
            </p:extLst>
          </p:nvPr>
        </p:nvGraphicFramePr>
        <p:xfrm>
          <a:off x="8637815" y="3072524"/>
          <a:ext cx="3364692" cy="3577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564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21564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21564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39586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10521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10338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10338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0402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5BE1A-4D59-2E4E-9379-0A3AD8C16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025"/>
            <a:ext cx="10515600" cy="1325563"/>
          </a:xfrm>
        </p:spPr>
        <p:txBody>
          <a:bodyPr/>
          <a:lstStyle/>
          <a:p>
            <a:r>
              <a:rPr lang="en-US" dirty="0"/>
              <a:t>What if we suggest allocation CBA?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686B2C4-F30F-2C46-A680-A04C025389AA}"/>
              </a:ext>
            </a:extLst>
          </p:cNvPr>
          <p:cNvGraphicFramePr>
            <a:graphicFrameLocks/>
          </p:cNvGraphicFramePr>
          <p:nvPr/>
        </p:nvGraphicFramePr>
        <p:xfrm>
          <a:off x="699914" y="1806218"/>
          <a:ext cx="3397959" cy="2979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653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32653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32653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580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430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430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0F5EF8-71AC-0342-A0A6-C18FBCFD588E}"/>
              </a:ext>
            </a:extLst>
          </p:cNvPr>
          <p:cNvGraphicFramePr>
            <a:graphicFrameLocks/>
          </p:cNvGraphicFramePr>
          <p:nvPr/>
        </p:nvGraphicFramePr>
        <p:xfrm>
          <a:off x="4336348" y="1806217"/>
          <a:ext cx="3541890" cy="2979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630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580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FD9581B-B93B-9046-8088-2E1FD411A748}"/>
              </a:ext>
            </a:extLst>
          </p:cNvPr>
          <p:cNvGraphicFramePr>
            <a:graphicFrameLocks/>
          </p:cNvGraphicFramePr>
          <p:nvPr/>
        </p:nvGraphicFramePr>
        <p:xfrm>
          <a:off x="8116714" y="1806218"/>
          <a:ext cx="3541890" cy="2979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630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1180630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43510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580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43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  <p:sp>
        <p:nvSpPr>
          <p:cNvPr id="14" name="&quot;No&quot; Symbol 13">
            <a:extLst>
              <a:ext uri="{FF2B5EF4-FFF2-40B4-BE49-F238E27FC236}">
                <a16:creationId xmlns:a16="http://schemas.microsoft.com/office/drawing/2014/main" id="{C9036C35-46E1-ED4A-9DA4-2468F86F0839}"/>
              </a:ext>
            </a:extLst>
          </p:cNvPr>
          <p:cNvSpPr/>
          <p:nvPr/>
        </p:nvSpPr>
        <p:spPr>
          <a:xfrm>
            <a:off x="8441871" y="2188029"/>
            <a:ext cx="2911929" cy="2630760"/>
          </a:xfrm>
          <a:prstGeom prst="noSmoking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08E48C-3338-4240-8861-15AD9316620C}"/>
              </a:ext>
            </a:extLst>
          </p:cNvPr>
          <p:cNvSpPr txBox="1"/>
          <p:nvPr/>
        </p:nvSpPr>
        <p:spPr>
          <a:xfrm>
            <a:off x="1837543" y="1095629"/>
            <a:ext cx="10759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ABC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A70446-CA5E-0741-B63B-60A6E8CE35BF}"/>
              </a:ext>
            </a:extLst>
          </p:cNvPr>
          <p:cNvSpPr txBox="1"/>
          <p:nvPr/>
        </p:nvSpPr>
        <p:spPr>
          <a:xfrm>
            <a:off x="5560661" y="1086961"/>
            <a:ext cx="107067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CBA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F8569D-4099-FD43-B114-4485D35AA4FD}"/>
              </a:ext>
            </a:extLst>
          </p:cNvPr>
          <p:cNvSpPr txBox="1"/>
          <p:nvPr/>
        </p:nvSpPr>
        <p:spPr>
          <a:xfrm>
            <a:off x="9341026" y="1095629"/>
            <a:ext cx="107196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/>
              <a:t>ACB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037EEBA-CEC2-5B42-AE3F-36169A131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67320"/>
            <a:ext cx="11049000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Agent 1 can refuse to trade </a:t>
            </a:r>
            <a:r>
              <a:rPr lang="en-US" dirty="0" err="1"/>
              <a:t>Bohnanza</a:t>
            </a:r>
            <a:r>
              <a:rPr lang="en-US" dirty="0"/>
              <a:t> unless her or she gets Azul in return.</a:t>
            </a:r>
          </a:p>
          <a:p>
            <a:pPr marL="0" indent="0">
              <a:buNone/>
            </a:pPr>
            <a:r>
              <a:rPr lang="en-US" dirty="0"/>
              <a:t>Agent 1 can call Agent 2 and arrange to swap (ignoring our suggestion).</a:t>
            </a:r>
          </a:p>
        </p:txBody>
      </p:sp>
    </p:spTree>
    <p:extLst>
      <p:ext uri="{BB962C8B-B14F-4D97-AF65-F5344CB8AC3E}">
        <p14:creationId xmlns:p14="http://schemas.microsoft.com/office/powerpoint/2010/main" val="328866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D4B3D-6097-4540-B4C8-670A1A0B9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585" y="365125"/>
            <a:ext cx="10515600" cy="1325563"/>
          </a:xfrm>
        </p:spPr>
        <p:txBody>
          <a:bodyPr/>
          <a:lstStyle/>
          <a:p>
            <a:r>
              <a:rPr lang="en-US" dirty="0"/>
              <a:t>Will People Follow Your Suggestion?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C8334-378B-CE4C-9813-C0997B9FE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585" y="1606550"/>
            <a:ext cx="11653158" cy="237839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 proposed allocation is </a:t>
            </a:r>
            <a:r>
              <a:rPr lang="en-US" b="1" dirty="0"/>
              <a:t>individually rational (IR) </a:t>
            </a:r>
            <a:r>
              <a:rPr lang="en-US" dirty="0"/>
              <a:t>if no agent prefers their initial object to their allocated object.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A proposed allocation is in the </a:t>
            </a:r>
            <a:r>
              <a:rPr lang="en-US" b="1" dirty="0"/>
              <a:t>core </a:t>
            </a:r>
            <a:r>
              <a:rPr lang="en-US" dirty="0"/>
              <a:t>if no group of agents can collectively deviate to an allocation that is at least as good for everyone in the group and better for someone in the group.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C446AA0-15A8-7F4C-8CF2-5459010BE5DB}"/>
              </a:ext>
            </a:extLst>
          </p:cNvPr>
          <p:cNvSpPr txBox="1">
            <a:spLocks/>
          </p:cNvSpPr>
          <p:nvPr/>
        </p:nvSpPr>
        <p:spPr>
          <a:xfrm>
            <a:off x="658585" y="4034631"/>
            <a:ext cx="11653158" cy="49164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8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Informal Meaning: </a:t>
            </a:r>
          </a:p>
          <a:p>
            <a:r>
              <a:rPr lang="en-US" dirty="0"/>
              <a:t>Individually Rational: no </a:t>
            </a:r>
            <a:r>
              <a:rPr lang="en-US" i="1" dirty="0"/>
              <a:t>individual</a:t>
            </a:r>
            <a:r>
              <a:rPr lang="en-US" dirty="0"/>
              <a:t> can benefit from ignoring our suggestion.</a:t>
            </a:r>
          </a:p>
          <a:p>
            <a:r>
              <a:rPr lang="en-US" dirty="0"/>
              <a:t>Pareto Efficient: the </a:t>
            </a:r>
            <a:r>
              <a:rPr lang="en-US" i="1" dirty="0"/>
              <a:t>entire group </a:t>
            </a:r>
            <a:r>
              <a:rPr lang="en-US" dirty="0"/>
              <a:t>cannot benefit from ignoring our suggestion.</a:t>
            </a:r>
          </a:p>
          <a:p>
            <a:r>
              <a:rPr lang="en-US" dirty="0"/>
              <a:t>Core: no </a:t>
            </a:r>
            <a:r>
              <a:rPr lang="en-US" i="1" dirty="0"/>
              <a:t>subset of agents </a:t>
            </a:r>
            <a:r>
              <a:rPr lang="en-US" dirty="0"/>
              <a:t>can benefit from ignoring our suggestion.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Therefore, </a:t>
            </a:r>
            <a:r>
              <a:rPr lang="en-US" u="sng" dirty="0"/>
              <a:t>all core allocations are individually rational + Pareto efficient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503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>
            <a:extLst>
              <a:ext uri="{FF2B5EF4-FFF2-40B4-BE49-F238E27FC236}">
                <a16:creationId xmlns:a16="http://schemas.microsoft.com/office/drawing/2014/main" id="{5E5C5817-8B4A-D64D-AEB6-96064A942628}"/>
              </a:ext>
            </a:extLst>
          </p:cNvPr>
          <p:cNvSpPr/>
          <p:nvPr/>
        </p:nvSpPr>
        <p:spPr>
          <a:xfrm>
            <a:off x="609594" y="1248551"/>
            <a:ext cx="7424666" cy="3446481"/>
          </a:xfrm>
          <a:prstGeom prst="donut">
            <a:avLst>
              <a:gd name="adj" fmla="val 6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Donut 5">
            <a:extLst>
              <a:ext uri="{FF2B5EF4-FFF2-40B4-BE49-F238E27FC236}">
                <a16:creationId xmlns:a16="http://schemas.microsoft.com/office/drawing/2014/main" id="{A6E3BB76-F15B-9545-A7C4-88172A5507A1}"/>
              </a:ext>
            </a:extLst>
          </p:cNvPr>
          <p:cNvSpPr/>
          <p:nvPr/>
        </p:nvSpPr>
        <p:spPr>
          <a:xfrm>
            <a:off x="3985708" y="1248552"/>
            <a:ext cx="7549243" cy="3446482"/>
          </a:xfrm>
          <a:prstGeom prst="donut">
            <a:avLst>
              <a:gd name="adj" fmla="val 6164"/>
            </a:avLst>
          </a:prstGeom>
          <a:solidFill>
            <a:schemeClr val="accent4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690DB4-3C88-D140-B254-B40DEC33A54D}"/>
              </a:ext>
            </a:extLst>
          </p:cNvPr>
          <p:cNvSpPr txBox="1"/>
          <p:nvPr/>
        </p:nvSpPr>
        <p:spPr>
          <a:xfrm>
            <a:off x="1760097" y="2371625"/>
            <a:ext cx="17019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Pareto </a:t>
            </a:r>
          </a:p>
          <a:p>
            <a:pPr algn="ctr"/>
            <a:r>
              <a:rPr lang="en-US" sz="3600" dirty="0">
                <a:solidFill>
                  <a:schemeClr val="accent1"/>
                </a:solidFill>
              </a:rPr>
              <a:t>Efficient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55D5A7-75D7-5D49-B46F-5074CE7B2056}"/>
              </a:ext>
            </a:extLst>
          </p:cNvPr>
          <p:cNvSpPr txBox="1"/>
          <p:nvPr/>
        </p:nvSpPr>
        <p:spPr>
          <a:xfrm>
            <a:off x="8289333" y="2371627"/>
            <a:ext cx="23310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/>
                </a:solidFill>
              </a:rPr>
              <a:t>Individually</a:t>
            </a:r>
          </a:p>
          <a:p>
            <a:pPr algn="ctr"/>
            <a:r>
              <a:rPr lang="en-US" sz="3600" dirty="0">
                <a:solidFill>
                  <a:schemeClr val="accent4"/>
                </a:solidFill>
              </a:rPr>
              <a:t>Rational</a:t>
            </a:r>
          </a:p>
        </p:txBody>
      </p:sp>
      <p:sp>
        <p:nvSpPr>
          <p:cNvPr id="11" name="Donut 10">
            <a:extLst>
              <a:ext uri="{FF2B5EF4-FFF2-40B4-BE49-F238E27FC236}">
                <a16:creationId xmlns:a16="http://schemas.microsoft.com/office/drawing/2014/main" id="{32FEC694-C7F0-3449-B4AF-50E3214C5C6C}"/>
              </a:ext>
            </a:extLst>
          </p:cNvPr>
          <p:cNvSpPr/>
          <p:nvPr/>
        </p:nvSpPr>
        <p:spPr>
          <a:xfrm>
            <a:off x="4914593" y="1934927"/>
            <a:ext cx="2166866" cy="2073729"/>
          </a:xfrm>
          <a:prstGeom prst="donut">
            <a:avLst>
              <a:gd name="adj" fmla="val 13181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C4F06E-6214-2547-95E7-63A6CF950134}"/>
              </a:ext>
            </a:extLst>
          </p:cNvPr>
          <p:cNvSpPr txBox="1"/>
          <p:nvPr/>
        </p:nvSpPr>
        <p:spPr>
          <a:xfrm>
            <a:off x="5416616" y="2648625"/>
            <a:ext cx="1162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6"/>
                </a:solidFill>
              </a:rPr>
              <a:t> Core</a:t>
            </a:r>
          </a:p>
        </p:txBody>
      </p:sp>
      <p:sp>
        <p:nvSpPr>
          <p:cNvPr id="14" name="Donut 13">
            <a:extLst>
              <a:ext uri="{FF2B5EF4-FFF2-40B4-BE49-F238E27FC236}">
                <a16:creationId xmlns:a16="http://schemas.microsoft.com/office/drawing/2014/main" id="{79CA31EF-D7D6-9446-90A7-5B14DF7A65BD}"/>
              </a:ext>
            </a:extLst>
          </p:cNvPr>
          <p:cNvSpPr/>
          <p:nvPr/>
        </p:nvSpPr>
        <p:spPr>
          <a:xfrm>
            <a:off x="111068" y="277578"/>
            <a:ext cx="11982957" cy="5094514"/>
          </a:xfrm>
          <a:prstGeom prst="donut">
            <a:avLst>
              <a:gd name="adj" fmla="val 3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CAB5C8-4369-AD4E-8D25-2CAC1DB0AF6E}"/>
              </a:ext>
            </a:extLst>
          </p:cNvPr>
          <p:cNvSpPr txBox="1"/>
          <p:nvPr/>
        </p:nvSpPr>
        <p:spPr>
          <a:xfrm>
            <a:off x="4914593" y="561966"/>
            <a:ext cx="2826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All Allocations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5A81A1-15F7-BA4A-B671-598DB411A1C1}"/>
              </a:ext>
            </a:extLst>
          </p:cNvPr>
          <p:cNvSpPr txBox="1"/>
          <p:nvPr/>
        </p:nvSpPr>
        <p:spPr>
          <a:xfrm>
            <a:off x="77371" y="4334403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ABC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2D7F9B-AD26-B64D-B6E3-9C522BDA74DE}"/>
              </a:ext>
            </a:extLst>
          </p:cNvPr>
          <p:cNvSpPr txBox="1"/>
          <p:nvPr/>
        </p:nvSpPr>
        <p:spPr>
          <a:xfrm>
            <a:off x="746491" y="4334403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ACB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ED8ACD-121D-1E46-905F-E74425B6F1D1}"/>
              </a:ext>
            </a:extLst>
          </p:cNvPr>
          <p:cNvSpPr txBox="1"/>
          <p:nvPr/>
        </p:nvSpPr>
        <p:spPr>
          <a:xfrm>
            <a:off x="800352" y="5109008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CBA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61A0F11-17DA-954E-BB48-7489D509BCAF}"/>
              </a:ext>
            </a:extLst>
          </p:cNvPr>
          <p:cNvSpPr txBox="1"/>
          <p:nvPr/>
        </p:nvSpPr>
        <p:spPr>
          <a:xfrm>
            <a:off x="77370" y="4730958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BCA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93E21CD-788D-7F46-AA9E-05DF0EF385AF}"/>
              </a:ext>
            </a:extLst>
          </p:cNvPr>
          <p:cNvSpPr txBox="1"/>
          <p:nvPr/>
        </p:nvSpPr>
        <p:spPr>
          <a:xfrm>
            <a:off x="781895" y="4697558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BAC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886B882-64EA-E14C-B0A9-33371AAF9B7E}"/>
              </a:ext>
            </a:extLst>
          </p:cNvPr>
          <p:cNvSpPr txBox="1"/>
          <p:nvPr/>
        </p:nvSpPr>
        <p:spPr>
          <a:xfrm>
            <a:off x="95827" y="5109008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CAB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0C3496C2-72AC-8C4B-836D-7AD362E28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05" y="5575218"/>
            <a:ext cx="7903476" cy="1140305"/>
          </a:xfrm>
          <a:solidFill>
            <a:schemeClr val="accent4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Group Work:</a:t>
            </a:r>
          </a:p>
          <a:p>
            <a:pPr marL="0" indent="0">
              <a:buNone/>
            </a:pPr>
            <a:r>
              <a:rPr lang="en-US" dirty="0"/>
              <a:t>For the board game example, there are 6 possible allocations. </a:t>
            </a:r>
          </a:p>
          <a:p>
            <a:pPr marL="0" indent="0">
              <a:buNone/>
            </a:pPr>
            <a:r>
              <a:rPr lang="en-US" dirty="0"/>
              <a:t>Place each allocation in its appropriate location above.</a:t>
            </a:r>
          </a:p>
        </p:txBody>
      </p:sp>
      <p:graphicFrame>
        <p:nvGraphicFramePr>
          <p:cNvPr id="24" name="Table 4">
            <a:extLst>
              <a:ext uri="{FF2B5EF4-FFF2-40B4-BE49-F238E27FC236}">
                <a16:creationId xmlns:a16="http://schemas.microsoft.com/office/drawing/2014/main" id="{6E02B5FB-79B9-DC4F-A27B-7CC3CE9AA4C3}"/>
              </a:ext>
            </a:extLst>
          </p:cNvPr>
          <p:cNvGraphicFramePr>
            <a:graphicFrameLocks/>
          </p:cNvGraphicFramePr>
          <p:nvPr/>
        </p:nvGraphicFramePr>
        <p:xfrm>
          <a:off x="9268183" y="3765657"/>
          <a:ext cx="2790438" cy="2978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146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930146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930146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35651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708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556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556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94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 build="p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>
            <a:extLst>
              <a:ext uri="{FF2B5EF4-FFF2-40B4-BE49-F238E27FC236}">
                <a16:creationId xmlns:a16="http://schemas.microsoft.com/office/drawing/2014/main" id="{5E5C5817-8B4A-D64D-AEB6-96064A942628}"/>
              </a:ext>
            </a:extLst>
          </p:cNvPr>
          <p:cNvSpPr/>
          <p:nvPr/>
        </p:nvSpPr>
        <p:spPr>
          <a:xfrm>
            <a:off x="609594" y="1248551"/>
            <a:ext cx="7424666" cy="3446481"/>
          </a:xfrm>
          <a:prstGeom prst="donut">
            <a:avLst>
              <a:gd name="adj" fmla="val 6164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onut 5">
            <a:extLst>
              <a:ext uri="{FF2B5EF4-FFF2-40B4-BE49-F238E27FC236}">
                <a16:creationId xmlns:a16="http://schemas.microsoft.com/office/drawing/2014/main" id="{A6E3BB76-F15B-9545-A7C4-88172A5507A1}"/>
              </a:ext>
            </a:extLst>
          </p:cNvPr>
          <p:cNvSpPr/>
          <p:nvPr/>
        </p:nvSpPr>
        <p:spPr>
          <a:xfrm>
            <a:off x="3985708" y="1248552"/>
            <a:ext cx="7549243" cy="3446482"/>
          </a:xfrm>
          <a:prstGeom prst="donut">
            <a:avLst>
              <a:gd name="adj" fmla="val 6164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690DB4-3C88-D140-B254-B40DEC33A54D}"/>
              </a:ext>
            </a:extLst>
          </p:cNvPr>
          <p:cNvSpPr txBox="1"/>
          <p:nvPr/>
        </p:nvSpPr>
        <p:spPr>
          <a:xfrm>
            <a:off x="1760097" y="2371625"/>
            <a:ext cx="17019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Pareto </a:t>
            </a:r>
          </a:p>
          <a:p>
            <a:pPr algn="ctr"/>
            <a:r>
              <a:rPr lang="en-US" sz="3600" dirty="0">
                <a:solidFill>
                  <a:schemeClr val="accent1"/>
                </a:solidFill>
              </a:rPr>
              <a:t>Efficient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55D5A7-75D7-5D49-B46F-5074CE7B2056}"/>
              </a:ext>
            </a:extLst>
          </p:cNvPr>
          <p:cNvSpPr txBox="1"/>
          <p:nvPr/>
        </p:nvSpPr>
        <p:spPr>
          <a:xfrm>
            <a:off x="8289333" y="2371627"/>
            <a:ext cx="23310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4"/>
                </a:solidFill>
              </a:rPr>
              <a:t>Individually</a:t>
            </a:r>
          </a:p>
          <a:p>
            <a:pPr algn="ctr"/>
            <a:r>
              <a:rPr lang="en-US" sz="3600" dirty="0">
                <a:solidFill>
                  <a:schemeClr val="accent4"/>
                </a:solidFill>
              </a:rPr>
              <a:t>Rational</a:t>
            </a:r>
          </a:p>
        </p:txBody>
      </p:sp>
      <p:sp>
        <p:nvSpPr>
          <p:cNvPr id="11" name="Donut 10">
            <a:extLst>
              <a:ext uri="{FF2B5EF4-FFF2-40B4-BE49-F238E27FC236}">
                <a16:creationId xmlns:a16="http://schemas.microsoft.com/office/drawing/2014/main" id="{32FEC694-C7F0-3449-B4AF-50E3214C5C6C}"/>
              </a:ext>
            </a:extLst>
          </p:cNvPr>
          <p:cNvSpPr/>
          <p:nvPr/>
        </p:nvSpPr>
        <p:spPr>
          <a:xfrm>
            <a:off x="4914593" y="1934927"/>
            <a:ext cx="2166866" cy="2073729"/>
          </a:xfrm>
          <a:prstGeom prst="donut">
            <a:avLst>
              <a:gd name="adj" fmla="val 13181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C4F06E-6214-2547-95E7-63A6CF950134}"/>
              </a:ext>
            </a:extLst>
          </p:cNvPr>
          <p:cNvSpPr txBox="1"/>
          <p:nvPr/>
        </p:nvSpPr>
        <p:spPr>
          <a:xfrm>
            <a:off x="5416616" y="2648625"/>
            <a:ext cx="11628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6"/>
                </a:solidFill>
              </a:rPr>
              <a:t> Core</a:t>
            </a:r>
          </a:p>
        </p:txBody>
      </p:sp>
      <p:sp>
        <p:nvSpPr>
          <p:cNvPr id="14" name="Donut 13">
            <a:extLst>
              <a:ext uri="{FF2B5EF4-FFF2-40B4-BE49-F238E27FC236}">
                <a16:creationId xmlns:a16="http://schemas.microsoft.com/office/drawing/2014/main" id="{79CA31EF-D7D6-9446-90A7-5B14DF7A65BD}"/>
              </a:ext>
            </a:extLst>
          </p:cNvPr>
          <p:cNvSpPr/>
          <p:nvPr/>
        </p:nvSpPr>
        <p:spPr>
          <a:xfrm>
            <a:off x="111068" y="277578"/>
            <a:ext cx="11982957" cy="5094514"/>
          </a:xfrm>
          <a:prstGeom prst="donut">
            <a:avLst>
              <a:gd name="adj" fmla="val 332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CAB5C8-4369-AD4E-8D25-2CAC1DB0AF6E}"/>
              </a:ext>
            </a:extLst>
          </p:cNvPr>
          <p:cNvSpPr txBox="1"/>
          <p:nvPr/>
        </p:nvSpPr>
        <p:spPr>
          <a:xfrm>
            <a:off x="4914593" y="561966"/>
            <a:ext cx="2826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All Allocations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05A81A1-15F7-BA4A-B671-598DB411A1C1}"/>
              </a:ext>
            </a:extLst>
          </p:cNvPr>
          <p:cNvSpPr txBox="1"/>
          <p:nvPr/>
        </p:nvSpPr>
        <p:spPr>
          <a:xfrm>
            <a:off x="5679944" y="3171819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ABC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2D7F9B-AD26-B64D-B6E3-9C522BDA74DE}"/>
              </a:ext>
            </a:extLst>
          </p:cNvPr>
          <p:cNvSpPr txBox="1"/>
          <p:nvPr/>
        </p:nvSpPr>
        <p:spPr>
          <a:xfrm>
            <a:off x="2179253" y="3585946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ACB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ED8ACD-121D-1E46-905F-E74425B6F1D1}"/>
              </a:ext>
            </a:extLst>
          </p:cNvPr>
          <p:cNvSpPr txBox="1"/>
          <p:nvPr/>
        </p:nvSpPr>
        <p:spPr>
          <a:xfrm>
            <a:off x="7105009" y="2815114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CBA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61A0F11-17DA-954E-BB48-7489D509BCAF}"/>
              </a:ext>
            </a:extLst>
          </p:cNvPr>
          <p:cNvSpPr txBox="1"/>
          <p:nvPr/>
        </p:nvSpPr>
        <p:spPr>
          <a:xfrm>
            <a:off x="5770168" y="4697490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BCA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93E21CD-788D-7F46-AA9E-05DF0EF385AF}"/>
              </a:ext>
            </a:extLst>
          </p:cNvPr>
          <p:cNvSpPr txBox="1"/>
          <p:nvPr/>
        </p:nvSpPr>
        <p:spPr>
          <a:xfrm>
            <a:off x="8034260" y="1808403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BAC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886B882-64EA-E14C-B0A9-33371AAF9B7E}"/>
              </a:ext>
            </a:extLst>
          </p:cNvPr>
          <p:cNvSpPr txBox="1"/>
          <p:nvPr/>
        </p:nvSpPr>
        <p:spPr>
          <a:xfrm>
            <a:off x="8987061" y="1808402"/>
            <a:ext cx="704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CAB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0C3496C2-72AC-8C4B-836D-7AD362E28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05" y="5575218"/>
            <a:ext cx="7938880" cy="1140305"/>
          </a:xfrm>
          <a:solidFill>
            <a:schemeClr val="accent4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Group Work:</a:t>
            </a:r>
          </a:p>
          <a:p>
            <a:pPr marL="0" indent="0">
              <a:buNone/>
            </a:pPr>
            <a:r>
              <a:rPr lang="en-US" dirty="0"/>
              <a:t>For the board game example, there are 6 possible allocations. </a:t>
            </a:r>
          </a:p>
          <a:p>
            <a:pPr marL="0" indent="0">
              <a:buNone/>
            </a:pPr>
            <a:r>
              <a:rPr lang="en-US" dirty="0"/>
              <a:t>Place each allocation in its appropriate location above.</a:t>
            </a:r>
          </a:p>
        </p:txBody>
      </p:sp>
      <p:graphicFrame>
        <p:nvGraphicFramePr>
          <p:cNvPr id="24" name="Table 4">
            <a:extLst>
              <a:ext uri="{FF2B5EF4-FFF2-40B4-BE49-F238E27FC236}">
                <a16:creationId xmlns:a16="http://schemas.microsoft.com/office/drawing/2014/main" id="{6E02B5FB-79B9-DC4F-A27B-7CC3CE9AA4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4073148"/>
              </p:ext>
            </p:extLst>
          </p:nvPr>
        </p:nvGraphicFramePr>
        <p:xfrm>
          <a:off x="9268183" y="3765657"/>
          <a:ext cx="2790438" cy="2978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146">
                  <a:extLst>
                    <a:ext uri="{9D8B030D-6E8A-4147-A177-3AD203B41FA5}">
                      <a16:colId xmlns:a16="http://schemas.microsoft.com/office/drawing/2014/main" val="2064708436"/>
                    </a:ext>
                  </a:extLst>
                </a:gridCol>
                <a:gridCol w="930146">
                  <a:extLst>
                    <a:ext uri="{9D8B030D-6E8A-4147-A177-3AD203B41FA5}">
                      <a16:colId xmlns:a16="http://schemas.microsoft.com/office/drawing/2014/main" val="1617757461"/>
                    </a:ext>
                  </a:extLst>
                </a:gridCol>
                <a:gridCol w="930146">
                  <a:extLst>
                    <a:ext uri="{9D8B030D-6E8A-4147-A177-3AD203B41FA5}">
                      <a16:colId xmlns:a16="http://schemas.microsoft.com/office/drawing/2014/main" val="340240555"/>
                    </a:ext>
                  </a:extLst>
                </a:gridCol>
              </a:tblGrid>
              <a:tr h="35651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84101"/>
                  </a:ext>
                </a:extLst>
              </a:tr>
              <a:tr h="8708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23064536"/>
                  </a:ext>
                </a:extLst>
              </a:tr>
              <a:tr h="8556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60690686"/>
                  </a:ext>
                </a:extLst>
              </a:tr>
              <a:tr h="8556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48305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26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 build="p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C6AED-AC62-974B-9FDD-D21009F93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Incentives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B4782EF-2F9D-4941-B121-1A55BE980F95}"/>
              </a:ext>
            </a:extLst>
          </p:cNvPr>
          <p:cNvSpPr txBox="1">
            <a:spLocks/>
          </p:cNvSpPr>
          <p:nvPr/>
        </p:nvSpPr>
        <p:spPr>
          <a:xfrm>
            <a:off x="838199" y="1690688"/>
            <a:ext cx="11157857" cy="5167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We want people to </a:t>
            </a:r>
          </a:p>
          <a:p>
            <a:r>
              <a:rPr lang="en-US" dirty="0"/>
              <a:t>participate</a:t>
            </a:r>
          </a:p>
          <a:p>
            <a:r>
              <a:rPr lang="en-US" dirty="0"/>
              <a:t>tell us their true preferences, and </a:t>
            </a:r>
          </a:p>
          <a:p>
            <a:r>
              <a:rPr lang="en-US" dirty="0"/>
              <a:t>follow our recommendations. </a:t>
            </a:r>
          </a:p>
          <a:p>
            <a:pPr marL="0" indent="0">
              <a:buNone/>
            </a:pPr>
            <a:r>
              <a:rPr lang="en-US" dirty="0"/>
              <a:t>(Otherwise, even a “good” recommendation is useless!)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Individually Rational </a:t>
            </a:r>
            <a:r>
              <a:rPr lang="en-US" dirty="0"/>
              <a:t>(</a:t>
            </a:r>
            <a:r>
              <a:rPr lang="en-US" i="1" dirty="0"/>
              <a:t>allocation</a:t>
            </a:r>
            <a:r>
              <a:rPr lang="en-US" dirty="0"/>
              <a:t>)</a:t>
            </a:r>
            <a:r>
              <a:rPr lang="en-US" b="1" dirty="0"/>
              <a:t>: </a:t>
            </a:r>
            <a:r>
              <a:rPr lang="en-US" dirty="0"/>
              <a:t>Nobody is harmed by participating.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Truthful </a:t>
            </a:r>
            <a:r>
              <a:rPr lang="en-US" dirty="0"/>
              <a:t>(</a:t>
            </a:r>
            <a:r>
              <a:rPr lang="en-US" i="1" dirty="0"/>
              <a:t>mechanism</a:t>
            </a:r>
            <a:r>
              <a:rPr lang="en-US" dirty="0"/>
              <a:t>)</a:t>
            </a:r>
            <a:r>
              <a:rPr lang="en-US" b="1" dirty="0"/>
              <a:t>: </a:t>
            </a:r>
            <a:r>
              <a:rPr lang="en-US" dirty="0"/>
              <a:t>Nobody benefits from lying.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Core </a:t>
            </a:r>
            <a:r>
              <a:rPr lang="en-US" dirty="0"/>
              <a:t>(</a:t>
            </a:r>
            <a:r>
              <a:rPr lang="en-US" i="1" dirty="0"/>
              <a:t>allocation</a:t>
            </a:r>
            <a:r>
              <a:rPr lang="en-US" dirty="0"/>
              <a:t>):</a:t>
            </a:r>
            <a:r>
              <a:rPr lang="en-US" b="1" dirty="0"/>
              <a:t> </a:t>
            </a:r>
            <a:r>
              <a:rPr lang="en-US" dirty="0"/>
              <a:t>No group can benefit by deviating from recommendation.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9220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B43AC-2CFA-344F-A73F-BDD488A4F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330" y="365125"/>
            <a:ext cx="10515600" cy="1325563"/>
          </a:xfrm>
        </p:spPr>
        <p:txBody>
          <a:bodyPr/>
          <a:lstStyle/>
          <a:p>
            <a:r>
              <a:rPr lang="en-US" dirty="0"/>
              <a:t>Study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CCB5C-A3C1-9041-B866-4C9DC5BD9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340" y="1749634"/>
            <a:ext cx="5257800" cy="5340714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b="1" dirty="0"/>
              <a:t>Concepts</a:t>
            </a:r>
          </a:p>
          <a:p>
            <a:r>
              <a:rPr lang="en-US" dirty="0"/>
              <a:t>Endowment</a:t>
            </a:r>
          </a:p>
          <a:p>
            <a:r>
              <a:rPr lang="en-US" dirty="0">
                <a:solidFill>
                  <a:srgbClr val="FF0000"/>
                </a:solidFill>
              </a:rPr>
              <a:t>Truthful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(Strategy-Proof, 			Incentive Compatible)</a:t>
            </a:r>
          </a:p>
          <a:p>
            <a:r>
              <a:rPr lang="en-US" dirty="0">
                <a:solidFill>
                  <a:srgbClr val="FF0000"/>
                </a:solidFill>
              </a:rPr>
              <a:t>Individually Rational </a:t>
            </a:r>
          </a:p>
          <a:p>
            <a:r>
              <a:rPr lang="en-US" dirty="0"/>
              <a:t>The Core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A8FA1-A204-A646-86B2-ED29EC8027EF}"/>
              </a:ext>
            </a:extLst>
          </p:cNvPr>
          <p:cNvSpPr txBox="1">
            <a:spLocks/>
          </p:cNvSpPr>
          <p:nvPr/>
        </p:nvSpPr>
        <p:spPr>
          <a:xfrm>
            <a:off x="3821220" y="1706186"/>
            <a:ext cx="364807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Algorithms</a:t>
            </a:r>
          </a:p>
          <a:p>
            <a:r>
              <a:rPr lang="en-US" dirty="0"/>
              <a:t>Rank Minimizer</a:t>
            </a:r>
          </a:p>
          <a:p>
            <a:r>
              <a:rPr lang="en-US" dirty="0"/>
              <a:t>First Preference First</a:t>
            </a: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BEE37425-47BE-F140-B2B0-8D879072DD3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69295" y="1735283"/>
                <a:ext cx="5257800" cy="4351338"/>
              </a:xfrm>
              <a:prstGeom prst="rect">
                <a:avLst/>
              </a:prstGeom>
            </p:spPr>
            <p:txBody>
              <a:bodyPr vert="horz" lIns="91440" tIns="45720" rIns="91440" bIns="45720" numCol="1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b="1" dirty="0"/>
                  <a:t>Facts</a:t>
                </a:r>
              </a:p>
              <a:p>
                <a:r>
                  <a:rPr lang="en-US" dirty="0"/>
                  <a:t>Core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Pareto Efficient</a:t>
                </a:r>
              </a:p>
              <a:p>
                <a:r>
                  <a:rPr lang="en-US" dirty="0"/>
                  <a:t>Core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Individually Rational</a:t>
                </a:r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BEE37425-47BE-F140-B2B0-8D879072D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9295" y="1735283"/>
                <a:ext cx="5257800" cy="4351338"/>
              </a:xfrm>
              <a:prstGeom prst="rect">
                <a:avLst/>
              </a:prstGeom>
              <a:blipFill>
                <a:blip r:embed="rId3"/>
                <a:stretch>
                  <a:fillRect l="-2651" t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91539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27957-FE06-2648-B5D0-AB15E4A7C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71301-64A3-EF41-990D-D4EDFCAFA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8911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Topics for Next Class: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 there always an allocation in the core?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Can there be more than one allocation in the core?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can we find an allocation in the core?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Can we find this allocation in a way that is truthful?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Due Tuesday: </a:t>
            </a:r>
          </a:p>
          <a:p>
            <a:pPr marL="0" indent="0">
              <a:buNone/>
            </a:pPr>
            <a:r>
              <a:rPr lang="en-US" dirty="0"/>
              <a:t>      Reflection and Critical Thinking 1 (Pareto Efficiency)</a:t>
            </a:r>
          </a:p>
          <a:p>
            <a:pPr marL="457200" lvl="1" indent="0">
              <a:buNone/>
            </a:pPr>
            <a:r>
              <a:rPr lang="en-US" sz="2800" dirty="0"/>
              <a:t>Concept Check 2 (on PE, IR, Core allocations)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271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3D030-CAC0-704B-BBD2-E3FF69570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Trading Cycles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05C8D-D90C-D04D-8FD9-E4E3824E8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702" y="1453092"/>
            <a:ext cx="5858357" cy="445080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Observation: </a:t>
            </a:r>
            <a:r>
              <a:rPr lang="en-US" dirty="0"/>
              <a:t>if a group can trade with each other and all get their favorite game, then if you recommend anything else, they will ignore you.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/>
              <a:t>Algorithm: 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Each person “points” to their favorite remaining game.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Everyone that is part of a “loop” gets the game they are pointing to.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Return to Step 1.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AD97F4-EBD3-E248-B153-29736DB98559}"/>
              </a:ext>
            </a:extLst>
          </p:cNvPr>
          <p:cNvSpPr txBox="1"/>
          <p:nvPr/>
        </p:nvSpPr>
        <p:spPr>
          <a:xfrm>
            <a:off x="6883405" y="2956046"/>
            <a:ext cx="2413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1: A &gt; C &gt; 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BF4384-24B8-1C4E-87CA-77B5A9581ADE}"/>
              </a:ext>
            </a:extLst>
          </p:cNvPr>
          <p:cNvSpPr txBox="1"/>
          <p:nvPr/>
        </p:nvSpPr>
        <p:spPr>
          <a:xfrm>
            <a:off x="10457258" y="2928447"/>
            <a:ext cx="2413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3: A &gt; B &gt; C</a:t>
            </a:r>
          </a:p>
        </p:txBody>
      </p:sp>
      <p:pic>
        <p:nvPicPr>
          <p:cNvPr id="6" name="Picture 5" descr="Calendar&#10;&#10;Description automatically generated">
            <a:extLst>
              <a:ext uri="{FF2B5EF4-FFF2-40B4-BE49-F238E27FC236}">
                <a16:creationId xmlns:a16="http://schemas.microsoft.com/office/drawing/2014/main" id="{F9AB3C4A-71A4-1B49-BFCD-660DF27327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3053" y="1331962"/>
            <a:ext cx="1300364" cy="1596486"/>
          </a:xfrm>
          <a:prstGeom prst="rect">
            <a:avLst/>
          </a:prstGeom>
        </p:spPr>
      </p:pic>
      <p:pic>
        <p:nvPicPr>
          <p:cNvPr id="7" name="Picture 6" descr="A picture containing text, colorful, fabric&#10;&#10;Description automatically generated">
            <a:extLst>
              <a:ext uri="{FF2B5EF4-FFF2-40B4-BE49-F238E27FC236}">
                <a16:creationId xmlns:a16="http://schemas.microsoft.com/office/drawing/2014/main" id="{F7FEC67C-00B1-214E-B7CF-D949C88E77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1822" y="4380089"/>
            <a:ext cx="1711401" cy="171140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D70E5B4-82D9-B14E-85AA-6E3D528B05BB}"/>
              </a:ext>
            </a:extLst>
          </p:cNvPr>
          <p:cNvSpPr txBox="1"/>
          <p:nvPr/>
        </p:nvSpPr>
        <p:spPr>
          <a:xfrm>
            <a:off x="8112849" y="6031210"/>
            <a:ext cx="171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2: B &gt; A &gt; C</a:t>
            </a:r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251B6BAB-9EF4-134F-9EE8-77E3F5C28E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00132" y="1274504"/>
            <a:ext cx="1231690" cy="1711401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A340333-D538-F24E-9A62-6C828F21ACFC}"/>
              </a:ext>
            </a:extLst>
          </p:cNvPr>
          <p:cNvCxnSpPr>
            <a:cxnSpLocks/>
          </p:cNvCxnSpPr>
          <p:nvPr/>
        </p:nvCxnSpPr>
        <p:spPr>
          <a:xfrm>
            <a:off x="7615977" y="3429000"/>
            <a:ext cx="496872" cy="170744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B6682AC-430E-5C44-9939-FA69FE471332}"/>
              </a:ext>
            </a:extLst>
          </p:cNvPr>
          <p:cNvCxnSpPr>
            <a:cxnSpLocks/>
          </p:cNvCxnSpPr>
          <p:nvPr/>
        </p:nvCxnSpPr>
        <p:spPr>
          <a:xfrm flipH="1">
            <a:off x="10062197" y="3429000"/>
            <a:ext cx="1131038" cy="180678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22B638A-814F-DF44-A5FE-3B4C9BBE0CC4}"/>
              </a:ext>
            </a:extLst>
          </p:cNvPr>
          <p:cNvCxnSpPr>
            <a:cxnSpLocks/>
          </p:cNvCxnSpPr>
          <p:nvPr/>
        </p:nvCxnSpPr>
        <p:spPr>
          <a:xfrm flipH="1" flipV="1">
            <a:off x="8428746" y="2216596"/>
            <a:ext cx="655524" cy="20661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C5C527F3-1D39-684F-9EF3-0E61F6670BF8}"/>
              </a:ext>
            </a:extLst>
          </p:cNvPr>
          <p:cNvSpPr/>
          <p:nvPr/>
        </p:nvSpPr>
        <p:spPr>
          <a:xfrm>
            <a:off x="798707" y="5903893"/>
            <a:ext cx="66717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Note: </a:t>
            </a:r>
            <a:r>
              <a:rPr lang="en-US" sz="2800" dirty="0"/>
              <a:t>People can point to their own game.</a:t>
            </a:r>
          </a:p>
          <a:p>
            <a:r>
              <a:rPr lang="en-US" sz="2800" b="1" dirty="0"/>
              <a:t>Question: </a:t>
            </a:r>
            <a:r>
              <a:rPr lang="en-US" sz="2800" dirty="0"/>
              <a:t>Is there always a loop?</a:t>
            </a:r>
            <a:endParaRPr lang="en-US" sz="2800" b="1" dirty="0"/>
          </a:p>
        </p:txBody>
      </p:sp>
      <p:sp>
        <p:nvSpPr>
          <p:cNvPr id="22" name="U-Turn Arrow 21">
            <a:extLst>
              <a:ext uri="{FF2B5EF4-FFF2-40B4-BE49-F238E27FC236}">
                <a16:creationId xmlns:a16="http://schemas.microsoft.com/office/drawing/2014/main" id="{66FDF5C9-54CC-FE46-BC2A-27E90AD7D940}"/>
              </a:ext>
            </a:extLst>
          </p:cNvPr>
          <p:cNvSpPr/>
          <p:nvPr/>
        </p:nvSpPr>
        <p:spPr>
          <a:xfrm rot="16200000">
            <a:off x="9391846" y="2115430"/>
            <a:ext cx="1207166" cy="880534"/>
          </a:xfrm>
          <a:prstGeom prst="uturnArrow">
            <a:avLst>
              <a:gd name="adj1" fmla="val 5769"/>
              <a:gd name="adj2" fmla="val 9615"/>
              <a:gd name="adj3" fmla="val 17308"/>
              <a:gd name="adj4" fmla="val 43750"/>
              <a:gd name="adj5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24" name="Picture 23" descr="A picture containing text, kitchenware&#10;&#10;Description automatically generated">
            <a:extLst>
              <a:ext uri="{FF2B5EF4-FFF2-40B4-BE49-F238E27FC236}">
                <a16:creationId xmlns:a16="http://schemas.microsoft.com/office/drawing/2014/main" id="{BDA42942-E63C-254C-9F13-76641503A2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000" b="97273" l="6987" r="94760">
                        <a14:foregroundMark x1="5677" y1="66364" x2="20961" y2="97273"/>
                        <a14:foregroundMark x1="20961" y1="97273" x2="6987" y2="64091"/>
                        <a14:foregroundMark x1="85590" y1="5000" x2="94760" y2="636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41995" y="6335038"/>
            <a:ext cx="455605" cy="43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59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8" grpId="0"/>
      <p:bldP spid="8" grpId="1"/>
      <p:bldP spid="22" grpId="0" animBg="1"/>
      <p:bldP spid="22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C48097C-09E1-D9D7-063C-53ABA96FE2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7642085"/>
              </p:ext>
            </p:extLst>
          </p:nvPr>
        </p:nvGraphicFramePr>
        <p:xfrm>
          <a:off x="928512" y="1545817"/>
          <a:ext cx="5158628" cy="4994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657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7813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BB3F614-6563-44D4-77FA-5EDB98B4E7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4458853"/>
              </p:ext>
            </p:extLst>
          </p:nvPr>
        </p:nvGraphicFramePr>
        <p:xfrm>
          <a:off x="928512" y="1545817"/>
          <a:ext cx="5158628" cy="4994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657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7813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D314E60-232A-094E-8291-A2B3459BC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888" y="365125"/>
            <a:ext cx="10515600" cy="1325563"/>
          </a:xfrm>
        </p:spPr>
        <p:txBody>
          <a:bodyPr/>
          <a:lstStyle/>
          <a:p>
            <a:r>
              <a:rPr lang="en-US" dirty="0"/>
              <a:t>Top Trading Cycles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82E00-393B-9247-893A-8D0DED50E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2421" y="1742818"/>
            <a:ext cx="4783667" cy="2840471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Group Work:</a:t>
            </a:r>
          </a:p>
          <a:p>
            <a:pPr marL="0" indent="0">
              <a:buNone/>
            </a:pPr>
            <a:r>
              <a:rPr lang="en-US" dirty="0"/>
              <a:t>Suppose we start from the allocation shown, and apply Top Trading Cycles.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cycle clears first?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our final allocation?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3D5FB34-82E3-2B1C-4112-817ED49A60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9511568"/>
              </p:ext>
            </p:extLst>
          </p:nvPr>
        </p:nvGraphicFramePr>
        <p:xfrm>
          <a:off x="928512" y="1545818"/>
          <a:ext cx="5158628" cy="4994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657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78137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74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C7B72-0553-D24E-A0F6-E0B855014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Three Important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770EC-30B4-4741-95E4-ADD0D5A32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2429656" cy="4351338"/>
          </a:xfrm>
        </p:spPr>
        <p:txBody>
          <a:bodyPr/>
          <a:lstStyle/>
          <a:p>
            <a:r>
              <a:rPr lang="en-US" dirty="0"/>
              <a:t>Efficiency</a:t>
            </a:r>
          </a:p>
          <a:p>
            <a:r>
              <a:rPr lang="en-US" dirty="0"/>
              <a:t>Truthfulness</a:t>
            </a:r>
          </a:p>
          <a:p>
            <a:r>
              <a:rPr lang="en-US" dirty="0"/>
              <a:t>Fairness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8C8DCB3-BBB7-844F-829A-EE026AA73E31}"/>
              </a:ext>
            </a:extLst>
          </p:cNvPr>
          <p:cNvSpPr txBox="1">
            <a:spLocks/>
          </p:cNvSpPr>
          <p:nvPr/>
        </p:nvSpPr>
        <p:spPr>
          <a:xfrm>
            <a:off x="3493957" y="1839939"/>
            <a:ext cx="242965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Last Class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Today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Next Week</a:t>
            </a:r>
          </a:p>
        </p:txBody>
      </p:sp>
    </p:spTree>
    <p:extLst>
      <p:ext uri="{BB962C8B-B14F-4D97-AF65-F5344CB8AC3E}">
        <p14:creationId xmlns:p14="http://schemas.microsoft.com/office/powerpoint/2010/main" val="402240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2895F-81ED-5544-AAC4-0D9E79FFF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Trading Cycles Practice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CA3B283-86C0-774C-841F-A71DF96E57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55087"/>
              </p:ext>
            </p:extLst>
          </p:nvPr>
        </p:nvGraphicFramePr>
        <p:xfrm>
          <a:off x="838200" y="1825624"/>
          <a:ext cx="5467048" cy="4667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381">
                  <a:extLst>
                    <a:ext uri="{9D8B030D-6E8A-4147-A177-3AD203B41FA5}">
                      <a16:colId xmlns:a16="http://schemas.microsoft.com/office/drawing/2014/main" val="711278454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2292307825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446874438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051338449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2542629008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600982216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2422283526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438506350"/>
                    </a:ext>
                  </a:extLst>
                </a:gridCol>
              </a:tblGrid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763515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385339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747693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280731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496025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804258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867003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5194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0203582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5154290-557D-5F4D-A068-032DAEB680F1}"/>
              </a:ext>
            </a:extLst>
          </p:cNvPr>
          <p:cNvSpPr txBox="1">
            <a:spLocks/>
          </p:cNvSpPr>
          <p:nvPr/>
        </p:nvSpPr>
        <p:spPr>
          <a:xfrm>
            <a:off x="6962421" y="1742818"/>
            <a:ext cx="4783667" cy="2840471"/>
          </a:xfrm>
          <a:prstGeom prst="rect">
            <a:avLst/>
          </a:prstGeom>
          <a:solidFill>
            <a:schemeClr val="accent4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/>
              <a:t>Group Work: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/>
              <a:t>Suppose we start from the allocation shown, and apply Top Trading Cycles. 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What cycle clears first?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What is our final allocation?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8029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A86BC-E0D1-A74C-A448-861A4F5C7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9962"/>
            <a:ext cx="10515600" cy="1325563"/>
          </a:xfrm>
        </p:spPr>
        <p:txBody>
          <a:bodyPr/>
          <a:lstStyle/>
          <a:p>
            <a:r>
              <a:rPr lang="en-US" dirty="0"/>
              <a:t>Initial Pointing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B5E0600-5E60-5F40-8AA7-4D9E305F7C77}"/>
              </a:ext>
            </a:extLst>
          </p:cNvPr>
          <p:cNvSpPr/>
          <p:nvPr/>
        </p:nvSpPr>
        <p:spPr>
          <a:xfrm>
            <a:off x="544283" y="2716783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1H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6A512-ED50-904D-BF18-79D663AC7654}"/>
              </a:ext>
            </a:extLst>
          </p:cNvPr>
          <p:cNvSpPr/>
          <p:nvPr/>
        </p:nvSpPr>
        <p:spPr>
          <a:xfrm>
            <a:off x="1834240" y="1300846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F40B672-EA48-6A49-91BE-8C58FB045252}"/>
              </a:ext>
            </a:extLst>
          </p:cNvPr>
          <p:cNvSpPr/>
          <p:nvPr/>
        </p:nvSpPr>
        <p:spPr>
          <a:xfrm>
            <a:off x="3943346" y="1300846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3A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738B6FE-2E05-E848-A86A-C98CFCDE16A7}"/>
              </a:ext>
            </a:extLst>
          </p:cNvPr>
          <p:cNvSpPr/>
          <p:nvPr/>
        </p:nvSpPr>
        <p:spPr>
          <a:xfrm>
            <a:off x="5116283" y="2711340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4D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5B4CF26-7347-C345-9FAC-AA016D5C1486}"/>
              </a:ext>
            </a:extLst>
          </p:cNvPr>
          <p:cNvSpPr/>
          <p:nvPr/>
        </p:nvSpPr>
        <p:spPr>
          <a:xfrm>
            <a:off x="5116283" y="4568601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5G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B07DF0D-E1B8-BB4D-A8FC-BF329AD1B98B}"/>
              </a:ext>
            </a:extLst>
          </p:cNvPr>
          <p:cNvSpPr/>
          <p:nvPr/>
        </p:nvSpPr>
        <p:spPr>
          <a:xfrm>
            <a:off x="3943346" y="5823861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6F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FBADAFC-75C7-0C48-B9F4-B263816F8E65}"/>
              </a:ext>
            </a:extLst>
          </p:cNvPr>
          <p:cNvSpPr/>
          <p:nvPr/>
        </p:nvSpPr>
        <p:spPr>
          <a:xfrm>
            <a:off x="1834240" y="5823861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7B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FB3F35E-4104-684B-BA77-D7B054D8594F}"/>
              </a:ext>
            </a:extLst>
          </p:cNvPr>
          <p:cNvSpPr/>
          <p:nvPr/>
        </p:nvSpPr>
        <p:spPr>
          <a:xfrm>
            <a:off x="544283" y="4568601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8C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143ADA6-7F3D-D745-AED7-E3D07122B64B}"/>
              </a:ext>
            </a:extLst>
          </p:cNvPr>
          <p:cNvCxnSpPr>
            <a:cxnSpLocks/>
            <a:stCxn id="4" idx="7"/>
            <a:endCxn id="7" idx="1"/>
          </p:cNvCxnSpPr>
          <p:nvPr/>
        </p:nvCxnSpPr>
        <p:spPr>
          <a:xfrm flipV="1">
            <a:off x="1269023" y="2834092"/>
            <a:ext cx="3971606" cy="544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F8EF5AB-4189-E841-B9C0-51B281FCE290}"/>
              </a:ext>
            </a:extLst>
          </p:cNvPr>
          <p:cNvCxnSpPr>
            <a:cxnSpLocks/>
            <a:stCxn id="7" idx="3"/>
            <a:endCxn id="4" idx="5"/>
          </p:cNvCxnSpPr>
          <p:nvPr/>
        </p:nvCxnSpPr>
        <p:spPr>
          <a:xfrm flipH="1">
            <a:off x="1269023" y="3426788"/>
            <a:ext cx="3971606" cy="544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342DCF7-8134-544B-96EF-6CDC637AE9CF}"/>
              </a:ext>
            </a:extLst>
          </p:cNvPr>
          <p:cNvCxnSpPr>
            <a:cxnSpLocks/>
            <a:stCxn id="5" idx="3"/>
            <a:endCxn id="11" idx="1"/>
          </p:cNvCxnSpPr>
          <p:nvPr/>
        </p:nvCxnSpPr>
        <p:spPr>
          <a:xfrm>
            <a:off x="1958586" y="2016294"/>
            <a:ext cx="0" cy="3930319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F74AE47-F314-724C-B0E1-8F16A3B0DB9C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4432361" y="2230500"/>
            <a:ext cx="1108465" cy="2338101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A7D3F75-5A2D-C54B-A2D4-4D3E53ECAC12}"/>
              </a:ext>
            </a:extLst>
          </p:cNvPr>
          <p:cNvCxnSpPr>
            <a:cxnSpLocks/>
            <a:stCxn id="8" idx="3"/>
            <a:endCxn id="11" idx="6"/>
          </p:cNvCxnSpPr>
          <p:nvPr/>
        </p:nvCxnSpPr>
        <p:spPr>
          <a:xfrm flipH="1">
            <a:off x="2683326" y="5284049"/>
            <a:ext cx="2557303" cy="958912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1A95756-4140-1144-8D9C-5FEFE6DB120C}"/>
              </a:ext>
            </a:extLst>
          </p:cNvPr>
          <p:cNvCxnSpPr>
            <a:cxnSpLocks/>
            <a:stCxn id="10" idx="1"/>
            <a:endCxn id="6" idx="3"/>
          </p:cNvCxnSpPr>
          <p:nvPr/>
        </p:nvCxnSpPr>
        <p:spPr>
          <a:xfrm flipV="1">
            <a:off x="4067692" y="2016294"/>
            <a:ext cx="0" cy="3930319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4C42FCA-2C8C-6046-9DDE-2B80F6109F0D}"/>
              </a:ext>
            </a:extLst>
          </p:cNvPr>
          <p:cNvCxnSpPr>
            <a:cxnSpLocks/>
            <a:stCxn id="11" idx="7"/>
            <a:endCxn id="7" idx="4"/>
          </p:cNvCxnSpPr>
          <p:nvPr/>
        </p:nvCxnSpPr>
        <p:spPr>
          <a:xfrm flipV="1">
            <a:off x="2558980" y="3549540"/>
            <a:ext cx="2981846" cy="239707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U-Turn Arrow 58">
            <a:extLst>
              <a:ext uri="{FF2B5EF4-FFF2-40B4-BE49-F238E27FC236}">
                <a16:creationId xmlns:a16="http://schemas.microsoft.com/office/drawing/2014/main" id="{CCE91BA0-8611-E747-B29E-E7A3BDB85B5A}"/>
              </a:ext>
            </a:extLst>
          </p:cNvPr>
          <p:cNvSpPr/>
          <p:nvPr/>
        </p:nvSpPr>
        <p:spPr>
          <a:xfrm rot="11396795">
            <a:off x="333258" y="4987701"/>
            <a:ext cx="1024935" cy="1255260"/>
          </a:xfrm>
          <a:prstGeom prst="uturnArrow">
            <a:avLst>
              <a:gd name="adj1" fmla="val 5360"/>
              <a:gd name="adj2" fmla="val 25000"/>
              <a:gd name="adj3" fmla="val 25000"/>
              <a:gd name="adj4" fmla="val 40085"/>
              <a:gd name="adj5" fmla="val 75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6212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A86BC-E0D1-A74C-A448-861A4F5C7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3297"/>
            <a:ext cx="10515600" cy="1325563"/>
          </a:xfrm>
        </p:spPr>
        <p:txBody>
          <a:bodyPr/>
          <a:lstStyle/>
          <a:p>
            <a:r>
              <a:rPr lang="en-US" dirty="0"/>
              <a:t>After removing initial cycles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B5E0600-5E60-5F40-8AA7-4D9E305F7C77}"/>
              </a:ext>
            </a:extLst>
          </p:cNvPr>
          <p:cNvSpPr/>
          <p:nvPr/>
        </p:nvSpPr>
        <p:spPr>
          <a:xfrm>
            <a:off x="544283" y="2716783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1D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6A512-ED50-904D-BF18-79D663AC7654}"/>
              </a:ext>
            </a:extLst>
          </p:cNvPr>
          <p:cNvSpPr/>
          <p:nvPr/>
        </p:nvSpPr>
        <p:spPr>
          <a:xfrm>
            <a:off x="1834240" y="1300846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F40B672-EA48-6A49-91BE-8C58FB045252}"/>
              </a:ext>
            </a:extLst>
          </p:cNvPr>
          <p:cNvSpPr/>
          <p:nvPr/>
        </p:nvSpPr>
        <p:spPr>
          <a:xfrm>
            <a:off x="3943346" y="1300846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3A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738B6FE-2E05-E848-A86A-C98CFCDE16A7}"/>
              </a:ext>
            </a:extLst>
          </p:cNvPr>
          <p:cNvSpPr/>
          <p:nvPr/>
        </p:nvSpPr>
        <p:spPr>
          <a:xfrm>
            <a:off x="5116283" y="2711340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4H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5B4CF26-7347-C345-9FAC-AA016D5C1486}"/>
              </a:ext>
            </a:extLst>
          </p:cNvPr>
          <p:cNvSpPr/>
          <p:nvPr/>
        </p:nvSpPr>
        <p:spPr>
          <a:xfrm>
            <a:off x="5116283" y="4568601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5G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B07DF0D-E1B8-BB4D-A8FC-BF329AD1B98B}"/>
              </a:ext>
            </a:extLst>
          </p:cNvPr>
          <p:cNvSpPr/>
          <p:nvPr/>
        </p:nvSpPr>
        <p:spPr>
          <a:xfrm>
            <a:off x="3943346" y="5823861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6F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FBADAFC-75C7-0C48-B9F4-B263816F8E65}"/>
              </a:ext>
            </a:extLst>
          </p:cNvPr>
          <p:cNvSpPr/>
          <p:nvPr/>
        </p:nvSpPr>
        <p:spPr>
          <a:xfrm>
            <a:off x="1834240" y="5823861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7B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FB3F35E-4104-684B-BA77-D7B054D8594F}"/>
              </a:ext>
            </a:extLst>
          </p:cNvPr>
          <p:cNvSpPr/>
          <p:nvPr/>
        </p:nvSpPr>
        <p:spPr>
          <a:xfrm>
            <a:off x="544283" y="4568601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8C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342DCF7-8134-544B-96EF-6CDC637AE9CF}"/>
              </a:ext>
            </a:extLst>
          </p:cNvPr>
          <p:cNvCxnSpPr>
            <a:cxnSpLocks/>
            <a:stCxn id="5" idx="3"/>
            <a:endCxn id="11" idx="1"/>
          </p:cNvCxnSpPr>
          <p:nvPr/>
        </p:nvCxnSpPr>
        <p:spPr>
          <a:xfrm>
            <a:off x="1958586" y="2016294"/>
            <a:ext cx="0" cy="3930319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F74AE47-F314-724C-B0E1-8F16A3B0DB9C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4432361" y="2230500"/>
            <a:ext cx="1108465" cy="2338101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A7D3F75-5A2D-C54B-A2D4-4D3E53ECAC12}"/>
              </a:ext>
            </a:extLst>
          </p:cNvPr>
          <p:cNvCxnSpPr>
            <a:cxnSpLocks/>
            <a:stCxn id="8" idx="3"/>
            <a:endCxn id="11" idx="6"/>
          </p:cNvCxnSpPr>
          <p:nvPr/>
        </p:nvCxnSpPr>
        <p:spPr>
          <a:xfrm flipH="1">
            <a:off x="2683326" y="5284049"/>
            <a:ext cx="2557303" cy="958912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1A95756-4140-1144-8D9C-5FEFE6DB120C}"/>
              </a:ext>
            </a:extLst>
          </p:cNvPr>
          <p:cNvCxnSpPr>
            <a:cxnSpLocks/>
            <a:stCxn id="10" idx="1"/>
            <a:endCxn id="6" idx="3"/>
          </p:cNvCxnSpPr>
          <p:nvPr/>
        </p:nvCxnSpPr>
        <p:spPr>
          <a:xfrm flipV="1">
            <a:off x="4067692" y="2016294"/>
            <a:ext cx="0" cy="3930319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4C42FCA-2C8C-6046-9DDE-2B80F6109F0D}"/>
              </a:ext>
            </a:extLst>
          </p:cNvPr>
          <p:cNvCxnSpPr>
            <a:cxnSpLocks/>
            <a:stCxn id="11" idx="7"/>
          </p:cNvCxnSpPr>
          <p:nvPr/>
        </p:nvCxnSpPr>
        <p:spPr>
          <a:xfrm>
            <a:off x="2558980" y="5946613"/>
            <a:ext cx="1508712" cy="296348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9008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A86BC-E0D1-A74C-A448-861A4F5C7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4172"/>
            <a:ext cx="10515600" cy="1325563"/>
          </a:xfrm>
        </p:spPr>
        <p:txBody>
          <a:bodyPr/>
          <a:lstStyle/>
          <a:p>
            <a:r>
              <a:rPr lang="en-US" dirty="0"/>
              <a:t>After two rounds of removing cycles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B5E0600-5E60-5F40-8AA7-4D9E305F7C77}"/>
              </a:ext>
            </a:extLst>
          </p:cNvPr>
          <p:cNvSpPr/>
          <p:nvPr/>
        </p:nvSpPr>
        <p:spPr>
          <a:xfrm>
            <a:off x="544283" y="2716783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1D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6A512-ED50-904D-BF18-79D663AC7654}"/>
              </a:ext>
            </a:extLst>
          </p:cNvPr>
          <p:cNvSpPr/>
          <p:nvPr/>
        </p:nvSpPr>
        <p:spPr>
          <a:xfrm>
            <a:off x="1834240" y="1300846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F40B672-EA48-6A49-91BE-8C58FB045252}"/>
              </a:ext>
            </a:extLst>
          </p:cNvPr>
          <p:cNvSpPr/>
          <p:nvPr/>
        </p:nvSpPr>
        <p:spPr>
          <a:xfrm>
            <a:off x="3943346" y="1300846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3G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738B6FE-2E05-E848-A86A-C98CFCDE16A7}"/>
              </a:ext>
            </a:extLst>
          </p:cNvPr>
          <p:cNvSpPr/>
          <p:nvPr/>
        </p:nvSpPr>
        <p:spPr>
          <a:xfrm>
            <a:off x="5116283" y="2711340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4H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5B4CF26-7347-C345-9FAC-AA016D5C1486}"/>
              </a:ext>
            </a:extLst>
          </p:cNvPr>
          <p:cNvSpPr/>
          <p:nvPr/>
        </p:nvSpPr>
        <p:spPr>
          <a:xfrm>
            <a:off x="5116283" y="4568601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5B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B07DF0D-E1B8-BB4D-A8FC-BF329AD1B98B}"/>
              </a:ext>
            </a:extLst>
          </p:cNvPr>
          <p:cNvSpPr/>
          <p:nvPr/>
        </p:nvSpPr>
        <p:spPr>
          <a:xfrm>
            <a:off x="3943346" y="5823861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6A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FBADAFC-75C7-0C48-B9F4-B263816F8E65}"/>
              </a:ext>
            </a:extLst>
          </p:cNvPr>
          <p:cNvSpPr/>
          <p:nvPr/>
        </p:nvSpPr>
        <p:spPr>
          <a:xfrm>
            <a:off x="1834240" y="5823861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7F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FB3F35E-4104-684B-BA77-D7B054D8594F}"/>
              </a:ext>
            </a:extLst>
          </p:cNvPr>
          <p:cNvSpPr/>
          <p:nvPr/>
        </p:nvSpPr>
        <p:spPr>
          <a:xfrm>
            <a:off x="544283" y="4568601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8C</a:t>
            </a:r>
          </a:p>
        </p:txBody>
      </p:sp>
      <p:sp>
        <p:nvSpPr>
          <p:cNvPr id="16" name="U-Turn Arrow 15">
            <a:extLst>
              <a:ext uri="{FF2B5EF4-FFF2-40B4-BE49-F238E27FC236}">
                <a16:creationId xmlns:a16="http://schemas.microsoft.com/office/drawing/2014/main" id="{7EE2F2DD-C037-D341-8BDE-7A36B84701D2}"/>
              </a:ext>
            </a:extLst>
          </p:cNvPr>
          <p:cNvSpPr/>
          <p:nvPr/>
        </p:nvSpPr>
        <p:spPr>
          <a:xfrm rot="12457497">
            <a:off x="1336205" y="1851788"/>
            <a:ext cx="1082003" cy="661244"/>
          </a:xfrm>
          <a:prstGeom prst="uturnArrow">
            <a:avLst>
              <a:gd name="adj1" fmla="val 5360"/>
              <a:gd name="adj2" fmla="val 25000"/>
              <a:gd name="adj3" fmla="val 25000"/>
              <a:gd name="adj4" fmla="val 70656"/>
              <a:gd name="adj5" fmla="val 10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5161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2895F-81ED-5544-AAC4-0D9E79FFF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Allocation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CA3B283-86C0-774C-841F-A71DF96E57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5316654"/>
              </p:ext>
            </p:extLst>
          </p:nvPr>
        </p:nvGraphicFramePr>
        <p:xfrm>
          <a:off x="838200" y="1825624"/>
          <a:ext cx="5467048" cy="4667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381">
                  <a:extLst>
                    <a:ext uri="{9D8B030D-6E8A-4147-A177-3AD203B41FA5}">
                      <a16:colId xmlns:a16="http://schemas.microsoft.com/office/drawing/2014/main" val="711278454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2292307825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446874438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051338449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2542629008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600982216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2422283526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438506350"/>
                    </a:ext>
                  </a:extLst>
                </a:gridCol>
              </a:tblGrid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763515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385339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747693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280731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496025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804258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867003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5194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0203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8547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2895F-81ED-5544-AAC4-0D9E79FFF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Trading Cycles Incentives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CA3B283-86C0-774C-841F-A71DF96E57A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4"/>
          <a:ext cx="5467048" cy="4667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381">
                  <a:extLst>
                    <a:ext uri="{9D8B030D-6E8A-4147-A177-3AD203B41FA5}">
                      <a16:colId xmlns:a16="http://schemas.microsoft.com/office/drawing/2014/main" val="711278454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2292307825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446874438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051338449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2542629008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600982216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2422283526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438506350"/>
                    </a:ext>
                  </a:extLst>
                </a:gridCol>
              </a:tblGrid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763515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385339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747693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280731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496025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804258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867003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5194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0203582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5154290-557D-5F4D-A068-032DAEB680F1}"/>
              </a:ext>
            </a:extLst>
          </p:cNvPr>
          <p:cNvSpPr txBox="1">
            <a:spLocks/>
          </p:cNvSpPr>
          <p:nvPr/>
        </p:nvSpPr>
        <p:spPr>
          <a:xfrm>
            <a:off x="6962421" y="1742818"/>
            <a:ext cx="4783667" cy="2840471"/>
          </a:xfrm>
          <a:prstGeom prst="rect">
            <a:avLst/>
          </a:prstGeom>
          <a:solidFill>
            <a:schemeClr val="accent4"/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Group Work: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Reset to this initial state.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 Repeat top trading cycles, but now you can point to anyone.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Try to get a better object than last time. Can you?</a:t>
            </a:r>
          </a:p>
        </p:txBody>
      </p:sp>
    </p:spTree>
    <p:extLst>
      <p:ext uri="{BB962C8B-B14F-4D97-AF65-F5344CB8AC3E}">
        <p14:creationId xmlns:p14="http://schemas.microsoft.com/office/powerpoint/2010/main" val="37233876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2895F-81ED-5544-AAC4-0D9E79FFF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CA3B283-86C0-774C-841F-A71DF96E57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0661590"/>
              </p:ext>
            </p:extLst>
          </p:nvPr>
        </p:nvGraphicFramePr>
        <p:xfrm>
          <a:off x="838200" y="1825624"/>
          <a:ext cx="5467048" cy="4667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381">
                  <a:extLst>
                    <a:ext uri="{9D8B030D-6E8A-4147-A177-3AD203B41FA5}">
                      <a16:colId xmlns:a16="http://schemas.microsoft.com/office/drawing/2014/main" val="711278454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2292307825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446874438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051338449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2542629008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600982216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2422283526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438506350"/>
                    </a:ext>
                  </a:extLst>
                </a:gridCol>
              </a:tblGrid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763515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385339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747693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280731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496025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804258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867003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5194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0203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5850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A86BC-E0D1-A74C-A448-861A4F5C7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B5E0600-5E60-5F40-8AA7-4D9E305F7C77}"/>
              </a:ext>
            </a:extLst>
          </p:cNvPr>
          <p:cNvSpPr/>
          <p:nvPr/>
        </p:nvSpPr>
        <p:spPr>
          <a:xfrm>
            <a:off x="544283" y="2716783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1F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6A512-ED50-904D-BF18-79D663AC7654}"/>
              </a:ext>
            </a:extLst>
          </p:cNvPr>
          <p:cNvSpPr/>
          <p:nvPr/>
        </p:nvSpPr>
        <p:spPr>
          <a:xfrm>
            <a:off x="1834240" y="1300846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2G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F40B672-EA48-6A49-91BE-8C58FB045252}"/>
              </a:ext>
            </a:extLst>
          </p:cNvPr>
          <p:cNvSpPr/>
          <p:nvPr/>
        </p:nvSpPr>
        <p:spPr>
          <a:xfrm>
            <a:off x="3943346" y="1300846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3E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738B6FE-2E05-E848-A86A-C98CFCDE16A7}"/>
              </a:ext>
            </a:extLst>
          </p:cNvPr>
          <p:cNvSpPr/>
          <p:nvPr/>
        </p:nvSpPr>
        <p:spPr>
          <a:xfrm>
            <a:off x="5116283" y="2711340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5B4CF26-7347-C345-9FAC-AA016D5C1486}"/>
              </a:ext>
            </a:extLst>
          </p:cNvPr>
          <p:cNvSpPr/>
          <p:nvPr/>
        </p:nvSpPr>
        <p:spPr>
          <a:xfrm>
            <a:off x="5116283" y="4568601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5A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B07DF0D-E1B8-BB4D-A8FC-BF329AD1B98B}"/>
              </a:ext>
            </a:extLst>
          </p:cNvPr>
          <p:cNvSpPr/>
          <p:nvPr/>
        </p:nvSpPr>
        <p:spPr>
          <a:xfrm>
            <a:off x="3943346" y="5823861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6D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FBADAFC-75C7-0C48-B9F4-B263816F8E65}"/>
              </a:ext>
            </a:extLst>
          </p:cNvPr>
          <p:cNvSpPr/>
          <p:nvPr/>
        </p:nvSpPr>
        <p:spPr>
          <a:xfrm>
            <a:off x="1834240" y="5823861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7H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FB3F35E-4104-684B-BA77-D7B054D8594F}"/>
              </a:ext>
            </a:extLst>
          </p:cNvPr>
          <p:cNvSpPr/>
          <p:nvPr/>
        </p:nvSpPr>
        <p:spPr>
          <a:xfrm>
            <a:off x="544283" y="4568601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8B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143ADA6-7F3D-D745-AED7-E3D07122B64B}"/>
              </a:ext>
            </a:extLst>
          </p:cNvPr>
          <p:cNvCxnSpPr>
            <a:cxnSpLocks/>
            <a:stCxn id="4" idx="5"/>
          </p:cNvCxnSpPr>
          <p:nvPr/>
        </p:nvCxnSpPr>
        <p:spPr>
          <a:xfrm>
            <a:off x="1269023" y="3432231"/>
            <a:ext cx="2798669" cy="2514382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F8EF5AB-4189-E841-B9C0-51B281FCE290}"/>
              </a:ext>
            </a:extLst>
          </p:cNvPr>
          <p:cNvCxnSpPr>
            <a:cxnSpLocks/>
            <a:stCxn id="7" idx="3"/>
          </p:cNvCxnSpPr>
          <p:nvPr/>
        </p:nvCxnSpPr>
        <p:spPr>
          <a:xfrm flipH="1">
            <a:off x="2394857" y="3426788"/>
            <a:ext cx="2845772" cy="2519825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342DCF7-8134-544B-96EF-6CDC637AE9CF}"/>
              </a:ext>
            </a:extLst>
          </p:cNvPr>
          <p:cNvCxnSpPr>
            <a:cxnSpLocks/>
            <a:endCxn id="13" idx="0"/>
          </p:cNvCxnSpPr>
          <p:nvPr/>
        </p:nvCxnSpPr>
        <p:spPr>
          <a:xfrm flipH="1">
            <a:off x="968826" y="2230500"/>
            <a:ext cx="1230088" cy="2338101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F74AE47-F314-724C-B0E1-8F16A3B0DB9C}"/>
              </a:ext>
            </a:extLst>
          </p:cNvPr>
          <p:cNvCxnSpPr>
            <a:cxnSpLocks/>
            <a:stCxn id="6" idx="2"/>
          </p:cNvCxnSpPr>
          <p:nvPr/>
        </p:nvCxnSpPr>
        <p:spPr>
          <a:xfrm flipH="1" flipV="1">
            <a:off x="2683326" y="1690688"/>
            <a:ext cx="1260020" cy="29258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A7D3F75-5A2D-C54B-A2D4-4D3E53ECAC12}"/>
              </a:ext>
            </a:extLst>
          </p:cNvPr>
          <p:cNvCxnSpPr>
            <a:cxnSpLocks/>
            <a:stCxn id="8" idx="2"/>
            <a:endCxn id="13" idx="6"/>
          </p:cNvCxnSpPr>
          <p:nvPr/>
        </p:nvCxnSpPr>
        <p:spPr>
          <a:xfrm flipH="1">
            <a:off x="1393369" y="4987701"/>
            <a:ext cx="3722914" cy="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1A95756-4140-1144-8D9C-5FEFE6DB120C}"/>
              </a:ext>
            </a:extLst>
          </p:cNvPr>
          <p:cNvCxnSpPr>
            <a:cxnSpLocks/>
            <a:stCxn id="10" idx="7"/>
          </p:cNvCxnSpPr>
          <p:nvPr/>
        </p:nvCxnSpPr>
        <p:spPr>
          <a:xfrm flipV="1">
            <a:off x="4668086" y="5225143"/>
            <a:ext cx="572543" cy="72147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4C42FCA-2C8C-6046-9DDE-2B80F6109F0D}"/>
              </a:ext>
            </a:extLst>
          </p:cNvPr>
          <p:cNvCxnSpPr>
            <a:cxnSpLocks/>
            <a:endCxn id="10" idx="2"/>
          </p:cNvCxnSpPr>
          <p:nvPr/>
        </p:nvCxnSpPr>
        <p:spPr>
          <a:xfrm>
            <a:off x="2683326" y="6242961"/>
            <a:ext cx="1260020" cy="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0727C55-BAE8-224B-8D0B-18ED166B20FC}"/>
              </a:ext>
            </a:extLst>
          </p:cNvPr>
          <p:cNvCxnSpPr>
            <a:cxnSpLocks/>
            <a:stCxn id="13" idx="7"/>
            <a:endCxn id="7" idx="2"/>
          </p:cNvCxnSpPr>
          <p:nvPr/>
        </p:nvCxnSpPr>
        <p:spPr>
          <a:xfrm flipV="1">
            <a:off x="1269023" y="3130440"/>
            <a:ext cx="3847260" cy="1560913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0803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A86BC-E0D1-A74C-A448-861A4F5C7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B5E0600-5E60-5F40-8AA7-4D9E305F7C77}"/>
              </a:ext>
            </a:extLst>
          </p:cNvPr>
          <p:cNvSpPr/>
          <p:nvPr/>
        </p:nvSpPr>
        <p:spPr>
          <a:xfrm>
            <a:off x="544283" y="2716783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1F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6A512-ED50-904D-BF18-79D663AC7654}"/>
              </a:ext>
            </a:extLst>
          </p:cNvPr>
          <p:cNvSpPr/>
          <p:nvPr/>
        </p:nvSpPr>
        <p:spPr>
          <a:xfrm>
            <a:off x="1834240" y="1300846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2G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F40B672-EA48-6A49-91BE-8C58FB045252}"/>
              </a:ext>
            </a:extLst>
          </p:cNvPr>
          <p:cNvSpPr/>
          <p:nvPr/>
        </p:nvSpPr>
        <p:spPr>
          <a:xfrm>
            <a:off x="3943346" y="1300846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3E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738B6FE-2E05-E848-A86A-C98CFCDE16A7}"/>
              </a:ext>
            </a:extLst>
          </p:cNvPr>
          <p:cNvSpPr/>
          <p:nvPr/>
        </p:nvSpPr>
        <p:spPr>
          <a:xfrm>
            <a:off x="5116283" y="2711340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4H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5B4CF26-7347-C345-9FAC-AA016D5C1486}"/>
              </a:ext>
            </a:extLst>
          </p:cNvPr>
          <p:cNvSpPr/>
          <p:nvPr/>
        </p:nvSpPr>
        <p:spPr>
          <a:xfrm>
            <a:off x="5116283" y="4568601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5B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B07DF0D-E1B8-BB4D-A8FC-BF329AD1B98B}"/>
              </a:ext>
            </a:extLst>
          </p:cNvPr>
          <p:cNvSpPr/>
          <p:nvPr/>
        </p:nvSpPr>
        <p:spPr>
          <a:xfrm>
            <a:off x="3943346" y="5823861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6A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FBADAFC-75C7-0C48-B9F4-B263816F8E65}"/>
              </a:ext>
            </a:extLst>
          </p:cNvPr>
          <p:cNvSpPr/>
          <p:nvPr/>
        </p:nvSpPr>
        <p:spPr>
          <a:xfrm>
            <a:off x="1834240" y="5823861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7D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FB3F35E-4104-684B-BA77-D7B054D8594F}"/>
              </a:ext>
            </a:extLst>
          </p:cNvPr>
          <p:cNvSpPr/>
          <p:nvPr/>
        </p:nvSpPr>
        <p:spPr>
          <a:xfrm>
            <a:off x="544283" y="4568601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8C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143ADA6-7F3D-D745-AED7-E3D07122B64B}"/>
              </a:ext>
            </a:extLst>
          </p:cNvPr>
          <p:cNvCxnSpPr>
            <a:cxnSpLocks/>
            <a:stCxn id="4" idx="6"/>
            <a:endCxn id="5" idx="4"/>
          </p:cNvCxnSpPr>
          <p:nvPr/>
        </p:nvCxnSpPr>
        <p:spPr>
          <a:xfrm flipV="1">
            <a:off x="1393369" y="2139046"/>
            <a:ext cx="865414" cy="996837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342DCF7-8134-544B-96EF-6CDC637AE9CF}"/>
              </a:ext>
            </a:extLst>
          </p:cNvPr>
          <p:cNvCxnSpPr>
            <a:cxnSpLocks/>
            <a:endCxn id="4" idx="0"/>
          </p:cNvCxnSpPr>
          <p:nvPr/>
        </p:nvCxnSpPr>
        <p:spPr>
          <a:xfrm flipH="1">
            <a:off x="968826" y="1719946"/>
            <a:ext cx="865414" cy="996837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F74AE47-F314-724C-B0E1-8F16A3B0DB9C}"/>
              </a:ext>
            </a:extLst>
          </p:cNvPr>
          <p:cNvCxnSpPr>
            <a:cxnSpLocks/>
            <a:stCxn id="6" idx="2"/>
          </p:cNvCxnSpPr>
          <p:nvPr/>
        </p:nvCxnSpPr>
        <p:spPr>
          <a:xfrm flipH="1" flipV="1">
            <a:off x="2683326" y="1690688"/>
            <a:ext cx="1260020" cy="29258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0178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A86BC-E0D1-A74C-A448-861A4F5C7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B5E0600-5E60-5F40-8AA7-4D9E305F7C77}"/>
              </a:ext>
            </a:extLst>
          </p:cNvPr>
          <p:cNvSpPr/>
          <p:nvPr/>
        </p:nvSpPr>
        <p:spPr>
          <a:xfrm>
            <a:off x="544283" y="2716783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1G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C6A512-ED50-904D-BF18-79D663AC7654}"/>
              </a:ext>
            </a:extLst>
          </p:cNvPr>
          <p:cNvSpPr/>
          <p:nvPr/>
        </p:nvSpPr>
        <p:spPr>
          <a:xfrm>
            <a:off x="1834240" y="1300846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2F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F40B672-EA48-6A49-91BE-8C58FB045252}"/>
              </a:ext>
            </a:extLst>
          </p:cNvPr>
          <p:cNvSpPr/>
          <p:nvPr/>
        </p:nvSpPr>
        <p:spPr>
          <a:xfrm>
            <a:off x="3943346" y="1300846"/>
            <a:ext cx="849086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3E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738B6FE-2E05-E848-A86A-C98CFCDE16A7}"/>
              </a:ext>
            </a:extLst>
          </p:cNvPr>
          <p:cNvSpPr/>
          <p:nvPr/>
        </p:nvSpPr>
        <p:spPr>
          <a:xfrm>
            <a:off x="5116283" y="2711340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4H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5B4CF26-7347-C345-9FAC-AA016D5C1486}"/>
              </a:ext>
            </a:extLst>
          </p:cNvPr>
          <p:cNvSpPr/>
          <p:nvPr/>
        </p:nvSpPr>
        <p:spPr>
          <a:xfrm>
            <a:off x="5116283" y="4568601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5B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B07DF0D-E1B8-BB4D-A8FC-BF329AD1B98B}"/>
              </a:ext>
            </a:extLst>
          </p:cNvPr>
          <p:cNvSpPr/>
          <p:nvPr/>
        </p:nvSpPr>
        <p:spPr>
          <a:xfrm>
            <a:off x="3943346" y="5823861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6A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FBADAFC-75C7-0C48-B9F4-B263816F8E65}"/>
              </a:ext>
            </a:extLst>
          </p:cNvPr>
          <p:cNvSpPr/>
          <p:nvPr/>
        </p:nvSpPr>
        <p:spPr>
          <a:xfrm>
            <a:off x="1834240" y="5823861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7D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FB3F35E-4104-684B-BA77-D7B054D8594F}"/>
              </a:ext>
            </a:extLst>
          </p:cNvPr>
          <p:cNvSpPr/>
          <p:nvPr/>
        </p:nvSpPr>
        <p:spPr>
          <a:xfrm>
            <a:off x="544283" y="4568601"/>
            <a:ext cx="849086" cy="838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8C</a:t>
            </a:r>
          </a:p>
        </p:txBody>
      </p:sp>
    </p:spTree>
    <p:extLst>
      <p:ext uri="{BB962C8B-B14F-4D97-AF65-F5344CB8AC3E}">
        <p14:creationId xmlns:p14="http://schemas.microsoft.com/office/powerpoint/2010/main" val="3616265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28000-7094-F848-8AB6-EB04AE988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the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0C8C6-1309-0942-91F1-F3918AF3C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/>
              <a:t>Pareto Efficiency</a:t>
            </a:r>
          </a:p>
          <a:p>
            <a:pPr lvl="1"/>
            <a:r>
              <a:rPr lang="en-US" sz="2600" dirty="0"/>
              <a:t>Review: definition and homework</a:t>
            </a:r>
          </a:p>
          <a:p>
            <a:pPr lvl="1"/>
            <a:r>
              <a:rPr lang="en-US" sz="2600" dirty="0"/>
              <a:t>Algorithms to find Pareto efficient allocations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Introduction to Incentives (Truthfulness)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Allocation with pre-existing ownership</a:t>
            </a:r>
          </a:p>
          <a:p>
            <a:pPr lvl="1"/>
            <a:r>
              <a:rPr lang="en-US" sz="2600" dirty="0"/>
              <a:t>Application: Board Game “Math Trades”</a:t>
            </a:r>
          </a:p>
          <a:p>
            <a:pPr lvl="1"/>
            <a:r>
              <a:rPr lang="en-US" sz="2600" dirty="0"/>
              <a:t>Key concepts: individually rational, the core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9275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2895F-81ED-5544-AAC4-0D9E79FFF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CA3B283-86C0-774C-841F-A71DF96E57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6074773"/>
              </p:ext>
            </p:extLst>
          </p:nvPr>
        </p:nvGraphicFramePr>
        <p:xfrm>
          <a:off x="838200" y="1825624"/>
          <a:ext cx="5467048" cy="4667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381">
                  <a:extLst>
                    <a:ext uri="{9D8B030D-6E8A-4147-A177-3AD203B41FA5}">
                      <a16:colId xmlns:a16="http://schemas.microsoft.com/office/drawing/2014/main" val="711278454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2292307825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446874438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051338449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2542629008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600982216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2422283526"/>
                    </a:ext>
                  </a:extLst>
                </a:gridCol>
                <a:gridCol w="683381">
                  <a:extLst>
                    <a:ext uri="{9D8B030D-6E8A-4147-A177-3AD203B41FA5}">
                      <a16:colId xmlns:a16="http://schemas.microsoft.com/office/drawing/2014/main" val="1438506350"/>
                    </a:ext>
                  </a:extLst>
                </a:gridCol>
              </a:tblGrid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763515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385339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747693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280731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496025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804258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867003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75194"/>
                  </a:ext>
                </a:extLst>
              </a:tr>
              <a:tr h="51858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0203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6639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7475B-6301-C84E-986B-D7B93B42A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Nice Features of Top Trading Cycles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5A39E5-B590-9E4D-92AD-6FB91752922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994959"/>
                <a:ext cx="10515600" cy="4351338"/>
              </a:xfrm>
            </p:spPr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It produces the unique allocation in the core.</a:t>
                </a:r>
              </a:p>
              <a:p>
                <a:pPr marL="914400" lvl="2" indent="0">
                  <a:buNone/>
                </a:pPr>
                <a:r>
                  <a:rPr lang="en-US" sz="2800" dirty="0"/>
                  <a:t>(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800" dirty="0"/>
                  <a:t> Pareto efficient, Individually rational)</a:t>
                </a:r>
              </a:p>
              <a:p>
                <a:pPr marL="914400" lvl="2" indent="0">
                  <a:buNone/>
                </a:pPr>
                <a:endParaRPr lang="en-US" sz="2800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It is strategy-proof! 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It is the </a:t>
                </a:r>
                <a:r>
                  <a:rPr lang="en-US" b="1" dirty="0"/>
                  <a:t>only</a:t>
                </a:r>
                <a:r>
                  <a:rPr lang="en-US" dirty="0"/>
                  <a:t> mechanism that is Pareto efficient, individually rational, and strategy-proof.  (</a:t>
                </a:r>
                <a:r>
                  <a:rPr lang="en-US" i="1" dirty="0"/>
                  <a:t>Ma 1994: Strategy-Proofness and the Strict Core in a Market with Indivisibilities</a:t>
                </a:r>
                <a:r>
                  <a:rPr lang="en-US" dirty="0"/>
                  <a:t>)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5A39E5-B590-9E4D-92AD-6FB91752922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94959"/>
                <a:ext cx="10515600" cy="4351338"/>
              </a:xfrm>
              <a:blipFill>
                <a:blip r:embed="rId3"/>
                <a:stretch>
                  <a:fillRect l="-1206" t="-2616" r="-4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84254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989FF-48BE-1B4B-9747-E2957BA38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people bring multiple games?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4F161-1DF7-E44E-9DAD-DE1A506DC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 sure this is worth going into. (Relevant for application, but not as relevant for future of course.)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Could also ask, what if we have fewer games than people (Less relevant for application, more relevant for future </a:t>
            </a:r>
            <a:r>
              <a:rPr lang="en-US"/>
              <a:t>of course.)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885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FE60E-F479-584C-A7E9-30FF6A6EA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Could We Use Top Trading Cycles </a:t>
            </a:r>
            <a:br>
              <a:rPr lang="en-US" dirty="0"/>
            </a:br>
            <a:r>
              <a:rPr lang="en-US" dirty="0"/>
              <a:t>When Nobody Owns Anything?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06C94-94F4-9045-AB88-61C074B074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102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9560B-813F-1A43-9C69-C24D1BA34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“Fair” Versions of </a:t>
            </a:r>
            <a:br>
              <a:rPr lang="en-US" dirty="0"/>
            </a:br>
            <a:r>
              <a:rPr lang="en-US" dirty="0"/>
              <a:t>Serial Dictatorship and Top Trading Cycles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E402288-3289-CD4B-A020-AB18D5CCE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9288"/>
            <a:ext cx="10515600" cy="4802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Serial Dictatorship is not fair: </a:t>
            </a:r>
          </a:p>
          <a:p>
            <a:pPr marL="0" indent="0">
              <a:buNone/>
            </a:pPr>
            <a:r>
              <a:rPr lang="en-US" dirty="0"/>
              <a:t>	the person who goes first gets an advantage!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Top Trading Cycles from an arbitrary endowment is also not fair: </a:t>
            </a:r>
          </a:p>
          <a:p>
            <a:pPr marL="0" indent="0">
              <a:buNone/>
            </a:pPr>
            <a:r>
              <a:rPr lang="en-US" dirty="0"/>
              <a:t>	someone might start with the “best” object!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could we make these fair?</a:t>
            </a:r>
          </a:p>
          <a:p>
            <a:pPr lvl="1"/>
            <a:r>
              <a:rPr lang="en-US" dirty="0"/>
              <a:t>Random Serial Dictatorship (RSD): have people choose in a random order.</a:t>
            </a:r>
          </a:p>
          <a:p>
            <a:pPr lvl="1"/>
            <a:r>
              <a:rPr lang="en-US" dirty="0"/>
              <a:t>Top Trading Cycles from Random Endowments (TTC-RE): give items randomly, then run TTC.</a:t>
            </a:r>
          </a:p>
        </p:txBody>
      </p:sp>
    </p:spTree>
    <p:extLst>
      <p:ext uri="{BB962C8B-B14F-4D97-AF65-F5344CB8AC3E}">
        <p14:creationId xmlns:p14="http://schemas.microsoft.com/office/powerpoint/2010/main" val="94318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03036-EFF7-7440-941B-A8D6C0564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B3F4F-1140-ED44-8C3F-5F400E73A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Can we make Serial Dictatorship and Top Trading Cycles “fair”?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to define fairness?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other mechanisms are Pareto efficient, truthful, and fair?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1804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B43AC-2CFA-344F-A73F-BDD488A4F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330" y="365125"/>
            <a:ext cx="10515600" cy="1325563"/>
          </a:xfrm>
        </p:spPr>
        <p:txBody>
          <a:bodyPr/>
          <a:lstStyle/>
          <a:p>
            <a:r>
              <a:rPr lang="en-US" dirty="0"/>
              <a:t>Study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CCB5C-A3C1-9041-B866-4C9DC5BD92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340" y="1749634"/>
            <a:ext cx="5257800" cy="5340714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US" b="1" dirty="0"/>
              <a:t>Concepts</a:t>
            </a:r>
          </a:p>
          <a:p>
            <a:r>
              <a:rPr lang="en-US" dirty="0"/>
              <a:t>Endowment</a:t>
            </a:r>
          </a:p>
          <a:p>
            <a:r>
              <a:rPr lang="en-US" dirty="0">
                <a:solidFill>
                  <a:srgbClr val="FF0000"/>
                </a:solidFill>
              </a:rPr>
              <a:t>Truthful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(Strategy-Proof, 			Incentive Compatible)</a:t>
            </a:r>
          </a:p>
          <a:p>
            <a:r>
              <a:rPr lang="en-US" dirty="0">
                <a:solidFill>
                  <a:srgbClr val="FF0000"/>
                </a:solidFill>
              </a:rPr>
              <a:t>Individually Rational </a:t>
            </a:r>
          </a:p>
          <a:p>
            <a:r>
              <a:rPr lang="en-US" dirty="0"/>
              <a:t>The Core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A8FA1-A204-A646-86B2-ED29EC8027EF}"/>
              </a:ext>
            </a:extLst>
          </p:cNvPr>
          <p:cNvSpPr txBox="1">
            <a:spLocks/>
          </p:cNvSpPr>
          <p:nvPr/>
        </p:nvSpPr>
        <p:spPr>
          <a:xfrm>
            <a:off x="3433763" y="1749634"/>
            <a:ext cx="364807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Algorithms</a:t>
            </a:r>
          </a:p>
          <a:p>
            <a:r>
              <a:rPr lang="en-US" dirty="0">
                <a:solidFill>
                  <a:srgbClr val="FF0000"/>
                </a:solidFill>
              </a:rPr>
              <a:t>Top Trading Cycles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EE37425-47BE-F140-B2B0-8D879072DD35}"/>
              </a:ext>
            </a:extLst>
          </p:cNvPr>
          <p:cNvSpPr txBox="1">
            <a:spLocks/>
          </p:cNvSpPr>
          <p:nvPr/>
        </p:nvSpPr>
        <p:spPr>
          <a:xfrm>
            <a:off x="6934200" y="1749634"/>
            <a:ext cx="5257800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Facts</a:t>
            </a:r>
          </a:p>
          <a:p>
            <a:r>
              <a:rPr lang="en-US" dirty="0">
                <a:solidFill>
                  <a:srgbClr val="FF0000"/>
                </a:solidFill>
              </a:rPr>
              <a:t>Top Trading Cycles is PE, SP, IR.</a:t>
            </a:r>
          </a:p>
          <a:p>
            <a:r>
              <a:rPr lang="en-US" dirty="0"/>
              <a:t>Top Trading Cycles gives the unique allocation in the core</a:t>
            </a:r>
          </a:p>
          <a:p>
            <a:r>
              <a:rPr lang="en-US" dirty="0"/>
              <a:t>Top Trading Cycles is the </a:t>
            </a:r>
            <a:r>
              <a:rPr lang="en-US" b="1" dirty="0"/>
              <a:t>only </a:t>
            </a:r>
            <a:r>
              <a:rPr lang="en-US" dirty="0"/>
              <a:t>algorithm with these properties.</a:t>
            </a:r>
          </a:p>
        </p:txBody>
      </p:sp>
    </p:spTree>
    <p:extLst>
      <p:ext uri="{BB962C8B-B14F-4D97-AF65-F5344CB8AC3E}">
        <p14:creationId xmlns:p14="http://schemas.microsoft.com/office/powerpoint/2010/main" val="1215099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BBE8F-F01E-C6B9-F0B6-FFA47FCDD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Precision</a:t>
            </a:r>
          </a:p>
        </p:txBody>
      </p:sp>
      <p:pic>
        <p:nvPicPr>
          <p:cNvPr id="9" name="Content Placeholder 8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9E4231D4-3C13-77A6-DB61-BAC0B1A70F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53010"/>
            <a:ext cx="10515600" cy="2715740"/>
          </a:xfrm>
        </p:spPr>
      </p:pic>
      <p:graphicFrame>
        <p:nvGraphicFramePr>
          <p:cNvPr id="10" name="Table 7">
            <a:extLst>
              <a:ext uri="{FF2B5EF4-FFF2-40B4-BE49-F238E27FC236}">
                <a16:creationId xmlns:a16="http://schemas.microsoft.com/office/drawing/2014/main" id="{0C41E5EC-E008-E167-7985-2A590E2BB7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47311"/>
              </p:ext>
            </p:extLst>
          </p:nvPr>
        </p:nvGraphicFramePr>
        <p:xfrm>
          <a:off x="7223502" y="3559572"/>
          <a:ext cx="4673600" cy="318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344781615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360162259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71390586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1260162248"/>
                    </a:ext>
                  </a:extLst>
                </a:gridCol>
              </a:tblGrid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737378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7038659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039832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12555438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97936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7EACA26-A991-B2C0-657C-8ECBD0D3A31E}"/>
              </a:ext>
            </a:extLst>
          </p:cNvPr>
          <p:cNvSpPr txBox="1"/>
          <p:nvPr/>
        </p:nvSpPr>
        <p:spPr>
          <a:xfrm>
            <a:off x="1483964" y="5551670"/>
            <a:ext cx="60985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Is this allocation Pareto Efficient?</a:t>
            </a:r>
          </a:p>
        </p:txBody>
      </p:sp>
    </p:spTree>
    <p:extLst>
      <p:ext uri="{BB962C8B-B14F-4D97-AF65-F5344CB8AC3E}">
        <p14:creationId xmlns:p14="http://schemas.microsoft.com/office/powerpoint/2010/main" val="200346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EAD992EF-5AB9-4E4C-BEEF-CD2E35272961}"/>
              </a:ext>
            </a:extLst>
          </p:cNvPr>
          <p:cNvSpPr/>
          <p:nvPr/>
        </p:nvSpPr>
        <p:spPr>
          <a:xfrm>
            <a:off x="7161711" y="2567683"/>
            <a:ext cx="3400697" cy="337661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Pair </a:t>
            </a:r>
          </a:p>
          <a:p>
            <a:pPr algn="ctr"/>
            <a:r>
              <a:rPr lang="en-US" sz="2800" dirty="0"/>
              <a:t>Efficient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D41EFE-5273-D54B-868B-8204EF5D0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Pareto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CEE5D-9FE6-1149-B30F-2BACAF3F2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6144"/>
            <a:ext cx="10515600" cy="13255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An allocation is Pareto efficient if it is impossible to make somebody better off without making somebody else worse off.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6AD51F7-BE00-E345-BD39-DE1173049F5E}"/>
              </a:ext>
            </a:extLst>
          </p:cNvPr>
          <p:cNvSpPr/>
          <p:nvPr/>
        </p:nvSpPr>
        <p:spPr>
          <a:xfrm>
            <a:off x="7643951" y="3701157"/>
            <a:ext cx="2436219" cy="2243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Pareto Efficient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3DAD081-9A6A-C141-82E4-0BCEEFE2B5A9}"/>
              </a:ext>
            </a:extLst>
          </p:cNvPr>
          <p:cNvSpPr/>
          <p:nvPr/>
        </p:nvSpPr>
        <p:spPr>
          <a:xfrm>
            <a:off x="7905880" y="4767957"/>
            <a:ext cx="1934805" cy="98799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Rank Efficient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EECB1C1-69F6-3C4E-8DF7-2E8289FEA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659010"/>
              </p:ext>
            </p:extLst>
          </p:nvPr>
        </p:nvGraphicFramePr>
        <p:xfrm>
          <a:off x="838200" y="2567681"/>
          <a:ext cx="4673600" cy="318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344781615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360162259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71390586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1260162248"/>
                    </a:ext>
                  </a:extLst>
                </a:gridCol>
              </a:tblGrid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737378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7038659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039832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12555438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97936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DF09604-EE64-0948-9947-3F59EC13B25A}"/>
              </a:ext>
            </a:extLst>
          </p:cNvPr>
          <p:cNvSpPr txBox="1"/>
          <p:nvPr/>
        </p:nvSpPr>
        <p:spPr>
          <a:xfrm>
            <a:off x="785951" y="5853005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This allocation cannot be improved by two-person trades, but is NOT Pareto efficient.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FD249C-F44F-2B4D-8083-26C878234D26}"/>
              </a:ext>
            </a:extLst>
          </p:cNvPr>
          <p:cNvSpPr txBox="1"/>
          <p:nvPr/>
        </p:nvSpPr>
        <p:spPr>
          <a:xfrm>
            <a:off x="7314111" y="628389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(All agree that ACDB is better.)</a:t>
            </a:r>
          </a:p>
        </p:txBody>
      </p:sp>
    </p:spTree>
    <p:extLst>
      <p:ext uri="{BB962C8B-B14F-4D97-AF65-F5344CB8AC3E}">
        <p14:creationId xmlns:p14="http://schemas.microsoft.com/office/powerpoint/2010/main" val="152911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5" grpId="0" animBg="1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ED80D-1771-C0B8-8EC0-1CF38E9BB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Equivalent Definitions of Pareto Efficiency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225123C-0C90-D563-9514-79B873B1D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5009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/>
              <a:t>A feasible allocation is </a:t>
            </a:r>
            <a:r>
              <a:rPr lang="en-US" b="1" dirty="0"/>
              <a:t>Pareto Efficient </a:t>
            </a:r>
            <a:r>
              <a:rPr lang="en-US" dirty="0"/>
              <a:t>if no other feasible allocation is at least as good for every agent, and strictly better for some agent.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7954087-1F86-0B63-3846-6A8E0F894A18}"/>
              </a:ext>
            </a:extLst>
          </p:cNvPr>
          <p:cNvSpPr txBox="1">
            <a:spLocks/>
          </p:cNvSpPr>
          <p:nvPr/>
        </p:nvSpPr>
        <p:spPr>
          <a:xfrm>
            <a:off x="838200" y="3010659"/>
            <a:ext cx="10515600" cy="1050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/>
              <a:t>A feasible allocation is </a:t>
            </a:r>
            <a:r>
              <a:rPr lang="en-US" b="1" dirty="0"/>
              <a:t>Pareto Efficient </a:t>
            </a:r>
            <a:r>
              <a:rPr lang="en-US" dirty="0"/>
              <a:t>if every feasible allocation that is strictly better for some agent is strictly worse for another agent.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1532FB-D9B7-DAAF-2097-D7E4FBFC46E0}"/>
              </a:ext>
            </a:extLst>
          </p:cNvPr>
          <p:cNvSpPr txBox="1"/>
          <p:nvPr/>
        </p:nvSpPr>
        <p:spPr>
          <a:xfrm>
            <a:off x="838200" y="4676993"/>
            <a:ext cx="10515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Think of Pareto efficient allocations as set of “plausibly best” outcomes.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Everyone should agree that allocations which are </a:t>
            </a:r>
            <a:r>
              <a:rPr lang="en-US" sz="2800" b="1" dirty="0"/>
              <a:t>NOT </a:t>
            </a:r>
            <a:r>
              <a:rPr lang="en-US" sz="2800" dirty="0"/>
              <a:t>Pareto efficient are not the best choice.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People may disagree on which</a:t>
            </a:r>
            <a:r>
              <a:rPr lang="en-US" sz="2800" b="1" dirty="0"/>
              <a:t> </a:t>
            </a:r>
            <a:r>
              <a:rPr lang="en-US" sz="2800" dirty="0"/>
              <a:t>Pareto efficient allocation to choose. </a:t>
            </a:r>
          </a:p>
        </p:txBody>
      </p:sp>
    </p:spTree>
    <p:extLst>
      <p:ext uri="{BB962C8B-B14F-4D97-AF65-F5344CB8AC3E}">
        <p14:creationId xmlns:p14="http://schemas.microsoft.com/office/powerpoint/2010/main" val="1906731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8232B-3B8F-9941-BA4E-D48578255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6D0AF-B5A1-314C-BD97-6354F2A49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9397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Only one Pareto efficient allocation?</a:t>
            </a:r>
          </a:p>
          <a:p>
            <a:pPr marL="457200" lvl="1" indent="0">
              <a:buNone/>
            </a:pPr>
            <a:r>
              <a:rPr lang="en-US" sz="2800" dirty="0"/>
              <a:t> If (and only if) it is possible to give everyone their first choice.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Every feasible allocation is Pareto efficient? </a:t>
            </a:r>
          </a:p>
          <a:p>
            <a:pPr marL="457200" lvl="1" indent="0">
              <a:buNone/>
            </a:pPr>
            <a:r>
              <a:rPr lang="en-US" sz="2800" dirty="0"/>
              <a:t> If (and only if) everyone has the same preferences.</a:t>
            </a:r>
          </a:p>
          <a:p>
            <a:pPr marL="457200" lvl="1" indent="0">
              <a:buNone/>
            </a:pP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E90BA0-2E1E-B24C-8503-88A5A29FBE87}"/>
              </a:ext>
            </a:extLst>
          </p:cNvPr>
          <p:cNvSpPr txBox="1"/>
          <p:nvPr/>
        </p:nvSpPr>
        <p:spPr>
          <a:xfrm>
            <a:off x="838200" y="5107880"/>
            <a:ext cx="1016618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Intuition: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When people have different preferences, not many PE allocations.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When people have similar preferences, many PE allocations.</a:t>
            </a:r>
          </a:p>
        </p:txBody>
      </p:sp>
    </p:spTree>
    <p:extLst>
      <p:ext uri="{BB962C8B-B14F-4D97-AF65-F5344CB8AC3E}">
        <p14:creationId xmlns:p14="http://schemas.microsoft.com/office/powerpoint/2010/main" val="3341401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7236</TotalTime>
  <Words>3491</Words>
  <Application>Microsoft Macintosh PowerPoint</Application>
  <PresentationFormat>Widescreen</PresentationFormat>
  <Paragraphs>1036</Paragraphs>
  <Slides>56</Slides>
  <Notes>40</Notes>
  <HiddenSlides>25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3" baseType="lpstr">
      <vt:lpstr>Arial</vt:lpstr>
      <vt:lpstr>Calibri</vt:lpstr>
      <vt:lpstr>Calibri Light</vt:lpstr>
      <vt:lpstr>Cambria Math</vt:lpstr>
      <vt:lpstr>STIXGeneral-Regular</vt:lpstr>
      <vt:lpstr>Zapf Dingbats</vt:lpstr>
      <vt:lpstr>Office Theme</vt:lpstr>
      <vt:lpstr>Warm Up</vt:lpstr>
      <vt:lpstr>Warm Up Solution</vt:lpstr>
      <vt:lpstr>Engineering the Allocation  of Public Resources </vt:lpstr>
      <vt:lpstr>Recall: Three Important Goals</vt:lpstr>
      <vt:lpstr>Plan for the Day</vt:lpstr>
      <vt:lpstr>Importance of Precision</vt:lpstr>
      <vt:lpstr>Definition of Pareto Efficiency</vt:lpstr>
      <vt:lpstr>Equivalent Definitions of Pareto Efficiency</vt:lpstr>
      <vt:lpstr>Homework Review</vt:lpstr>
      <vt:lpstr>      Dynamic   vs    Direct</vt:lpstr>
      <vt:lpstr>      Dynamic   vs    Direct</vt:lpstr>
      <vt:lpstr>Can Serial Dictatorship find EVERY  Pareto Efficient Allocation? (Extra Credit)</vt:lpstr>
      <vt:lpstr>PowerPoint Presentation</vt:lpstr>
      <vt:lpstr>“First Choices First” Algorithm</vt:lpstr>
      <vt:lpstr>Lecture 1 Study Guide</vt:lpstr>
      <vt:lpstr>Three Ways to Find Pareto Efficient Allocation </vt:lpstr>
      <vt:lpstr>Group Work</vt:lpstr>
      <vt:lpstr>Analysis: Rank Minimizer</vt:lpstr>
      <vt:lpstr>Analysis: First Choices First</vt:lpstr>
      <vt:lpstr>Analysis: Serial Dictatorship</vt:lpstr>
      <vt:lpstr>Incentivizing Truthful Reporting</vt:lpstr>
      <vt:lpstr>To know whether an allocation is Pareto efficient…</vt:lpstr>
      <vt:lpstr>An Asymmetry</vt:lpstr>
      <vt:lpstr>Cannot be Rank Efficient + Truthful</vt:lpstr>
      <vt:lpstr>Break</vt:lpstr>
      <vt:lpstr>“Math Trades”  For Board Games</vt:lpstr>
      <vt:lpstr>Background: Math Trades</vt:lpstr>
      <vt:lpstr>There are Three Pareto Efficient Allocations</vt:lpstr>
      <vt:lpstr>What if we suggest allocation ACB?</vt:lpstr>
      <vt:lpstr>Used in Practice: TradeMaximizer</vt:lpstr>
      <vt:lpstr>What if we suggest allocation CBA?</vt:lpstr>
      <vt:lpstr>Will People Follow Your Suggestion?</vt:lpstr>
      <vt:lpstr>PowerPoint Presentation</vt:lpstr>
      <vt:lpstr>PowerPoint Presentation</vt:lpstr>
      <vt:lpstr>Summary: Incentives</vt:lpstr>
      <vt:lpstr>Study Guide</vt:lpstr>
      <vt:lpstr>Coming Up</vt:lpstr>
      <vt:lpstr>Top Trading Cycles</vt:lpstr>
      <vt:lpstr>Top Trading Cycles Practice</vt:lpstr>
      <vt:lpstr>Top Trading Cycles Practice</vt:lpstr>
      <vt:lpstr>Initial Pointing</vt:lpstr>
      <vt:lpstr>After removing initial cycles</vt:lpstr>
      <vt:lpstr>After two rounds of removing cycles</vt:lpstr>
      <vt:lpstr>Final Allocation</vt:lpstr>
      <vt:lpstr>Top Trading Cycles Incentives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Nice Features of Top Trading Cycles</vt:lpstr>
      <vt:lpstr>What if people bring multiple games?</vt:lpstr>
      <vt:lpstr>Could We Use Top Trading Cycles  When Nobody Owns Anything?</vt:lpstr>
      <vt:lpstr>Making “Fair” Versions of  Serial Dictatorship and Top Trading Cycles</vt:lpstr>
      <vt:lpstr>Coming Up</vt:lpstr>
      <vt:lpstr>Study Guide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Meaning of Efficient  (TTC, RSD)</dc:title>
  <dc:creator>Nicholas A Arnosti</dc:creator>
  <cp:lastModifiedBy>Nick Arnosti</cp:lastModifiedBy>
  <cp:revision>226</cp:revision>
  <cp:lastPrinted>2024-01-18T14:48:02Z</cp:lastPrinted>
  <dcterms:created xsi:type="dcterms:W3CDTF">2021-12-03T15:33:36Z</dcterms:created>
  <dcterms:modified xsi:type="dcterms:W3CDTF">2024-02-07T04:29:02Z</dcterms:modified>
</cp:coreProperties>
</file>