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sldIdLst>
    <p:sldId id="421" r:id="rId2"/>
    <p:sldId id="422" r:id="rId3"/>
    <p:sldId id="410" r:id="rId4"/>
    <p:sldId id="305" r:id="rId5"/>
    <p:sldId id="309" r:id="rId6"/>
    <p:sldId id="418" r:id="rId7"/>
    <p:sldId id="319" r:id="rId8"/>
    <p:sldId id="429" r:id="rId9"/>
    <p:sldId id="432" r:id="rId10"/>
    <p:sldId id="431" r:id="rId11"/>
    <p:sldId id="419" r:id="rId12"/>
    <p:sldId id="435" r:id="rId13"/>
    <p:sldId id="403" r:id="rId14"/>
    <p:sldId id="407" r:id="rId15"/>
    <p:sldId id="279" r:id="rId16"/>
    <p:sldId id="302" r:id="rId17"/>
    <p:sldId id="436" r:id="rId18"/>
    <p:sldId id="306" r:id="rId19"/>
    <p:sldId id="303" r:id="rId20"/>
    <p:sldId id="307" r:id="rId21"/>
    <p:sldId id="308" r:id="rId22"/>
    <p:sldId id="304" r:id="rId23"/>
    <p:sldId id="411" r:id="rId24"/>
    <p:sldId id="412" r:id="rId25"/>
    <p:sldId id="438" r:id="rId26"/>
    <p:sldId id="437" r:id="rId27"/>
    <p:sldId id="423" r:id="rId28"/>
    <p:sldId id="331" r:id="rId29"/>
    <p:sldId id="282" r:id="rId30"/>
    <p:sldId id="310" r:id="rId31"/>
    <p:sldId id="311" r:id="rId32"/>
    <p:sldId id="312" r:id="rId33"/>
    <p:sldId id="297" r:id="rId34"/>
    <p:sldId id="314" r:id="rId35"/>
    <p:sldId id="424" r:id="rId36"/>
    <p:sldId id="428" r:id="rId37"/>
    <p:sldId id="318" r:id="rId38"/>
    <p:sldId id="430" r:id="rId39"/>
    <p:sldId id="316" r:id="rId40"/>
    <p:sldId id="414" r:id="rId41"/>
    <p:sldId id="413" r:id="rId42"/>
    <p:sldId id="317" r:id="rId43"/>
    <p:sldId id="301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7EAA"/>
    <a:srgbClr val="78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500"/>
    <p:restoredTop sz="78732"/>
  </p:normalViewPr>
  <p:slideViewPr>
    <p:cSldViewPr snapToGrid="0" snapToObjects="1">
      <p:cViewPr varScale="1">
        <p:scale>
          <a:sx n="94" d="100"/>
          <a:sy n="94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7BABE-6952-ED45-8F7C-CE4D70FB700F}" type="datetimeFigureOut">
              <a:rPr lang="en-US" smtClean="0"/>
              <a:t>1/23/25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7BECB-A304-294D-A408-68983C0E0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8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8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142A5-017C-09FE-9D00-B977444BD4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1DBD1D3-8490-3CF9-6396-4767EAF5AD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DF8811-3ABF-F2F7-5F4A-9D1241124E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1840-7041-0A1E-0ECF-A83E3F06FE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02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67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67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56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3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732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27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935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99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46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reach out to Christian </a:t>
            </a:r>
            <a:r>
              <a:rPr lang="en-US" dirty="0" err="1"/>
              <a:t>Kroer</a:t>
            </a:r>
            <a:r>
              <a:rPr lang="en-US" dirty="0"/>
              <a:t>, </a:t>
            </a:r>
            <a:r>
              <a:rPr lang="en-US"/>
              <a:t>John Dickerson…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4860B-1ECB-4A41-BDC8-FED339AF66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15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one: CORE allocation, but bad because only two people upgrade!</a:t>
            </a:r>
          </a:p>
          <a:p>
            <a:r>
              <a:rPr lang="en-US" dirty="0"/>
              <a:t>Second one: Rank efficient, but not in the core (1 will block).</a:t>
            </a:r>
          </a:p>
          <a:p>
            <a:r>
              <a:rPr lang="en-US" dirty="0"/>
              <a:t>Third one: everyone trades, but not rank efficient, and not in core (2 will block).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961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one: CORE allocation, but bad because only two people upgrade!</a:t>
            </a:r>
          </a:p>
          <a:p>
            <a:r>
              <a:rPr lang="en-US" dirty="0"/>
              <a:t>Second one: Rank efficient, but not in the core (1 will block).</a:t>
            </a:r>
          </a:p>
          <a:p>
            <a:r>
              <a:rPr lang="en-US" dirty="0"/>
              <a:t>Third one: Not individually rational.</a:t>
            </a:r>
          </a:p>
          <a:p>
            <a:endParaRPr lang="en-US" dirty="0"/>
          </a:p>
          <a:p>
            <a:r>
              <a:rPr lang="en-US" dirty="0"/>
              <a:t>Should be precise: an allocation is individually rational, vs a mechanism is individually rational.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464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strategy-proof: Agent 1 should rank Catan below </a:t>
            </a:r>
            <a:r>
              <a:rPr lang="en-US" dirty="0" err="1"/>
              <a:t>Bohnanza</a:t>
            </a:r>
            <a:r>
              <a:rPr lang="en-US" dirty="0"/>
              <a:t>, and then is guaranteed to get Azul. Then Agent 2 could rank Catan below Azul, and guarantee </a:t>
            </a:r>
            <a:r>
              <a:rPr lang="en-US" dirty="0" err="1"/>
              <a:t>Bohnanza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95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one: CORE allocation, but bad because only two people upgrade!</a:t>
            </a:r>
          </a:p>
          <a:p>
            <a:r>
              <a:rPr lang="en-US" dirty="0"/>
              <a:t>Second one: Rank efficient, but not in the core (1 will block).</a:t>
            </a:r>
          </a:p>
          <a:p>
            <a:r>
              <a:rPr lang="en-US" dirty="0"/>
              <a:t>Third one: Not individually rational.</a:t>
            </a:r>
          </a:p>
          <a:p>
            <a:endParaRPr lang="en-US" dirty="0"/>
          </a:p>
          <a:p>
            <a:r>
              <a:rPr lang="en-US" dirty="0"/>
              <a:t>Should be precise: an allocation is individually rational, vs a mechanism is individually rational.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909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Individually rational: means no individual can single-handedly deviate.</a:t>
            </a:r>
          </a:p>
          <a:p>
            <a:r>
              <a:rPr lang="en-US" dirty="0"/>
              <a:t>Pareto efficient means the entire group can deviate.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236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AF103-DAEE-6454-3376-9098F561D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22180F-D7DF-C6D5-02CE-2FB606697C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B1A943-3C0E-2820-1F34-27B139D36B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Individually rational: means no individual can single-handedly deviate.</a:t>
            </a:r>
          </a:p>
          <a:p>
            <a:r>
              <a:rPr lang="en-US" dirty="0"/>
              <a:t>Pareto efficient means the entire group can deviate.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902F4-E550-0E0B-486F-06194E1D55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645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Individually rational: means no individual can single-handedly deviate.</a:t>
            </a:r>
          </a:p>
          <a:p>
            <a:r>
              <a:rPr lang="en-US" dirty="0"/>
              <a:t>Pareto efficient means the entire group can deviate.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089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65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Probably good to cover SD in first class, to split these ideas 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184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08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16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73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the Williams College housing draw? (Implemented as a dynamic mechanism.) Faculty office selection at Columbia (Implemented as a dynamic mechanism.)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4860B-1ECB-4A41-BDC8-FED339AF66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63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SPPS Data: https://</a:t>
            </a:r>
            <a:r>
              <a:rPr lang="en-US" dirty="0" err="1"/>
              <a:t>www.spps.org</a:t>
            </a:r>
            <a:r>
              <a:rPr lang="en-US" dirty="0"/>
              <a:t>/domain/1235</a:t>
            </a:r>
          </a:p>
          <a:p>
            <a:endParaRPr lang="en-US" dirty="0"/>
          </a:p>
          <a:p>
            <a:r>
              <a:rPr lang="en-US" dirty="0"/>
              <a:t>Also, dynamic may not get their hopes up (why did you ask me to rank all this stuff that wasn’t going to be available?)</a:t>
            </a:r>
          </a:p>
          <a:p>
            <a:endParaRPr lang="en-US" dirty="0"/>
          </a:p>
          <a:p>
            <a:pPr marL="285750" indent="-285750">
              <a:buFont typeface="STIXGeneral-Regular" pitchFamily="2" charset="2"/>
              <a:buChar char="⎯"/>
            </a:pPr>
            <a:endParaRPr lang="en-US" sz="1200" b="1" dirty="0"/>
          </a:p>
          <a:p>
            <a:endParaRPr lang="en-US" sz="1200" dirty="0"/>
          </a:p>
          <a:p>
            <a:r>
              <a:rPr lang="en-US" sz="1200" dirty="0"/>
              <a:t>If there aren’t too many options, direct is good (not to hard to report preferences). </a:t>
            </a:r>
          </a:p>
          <a:p>
            <a:r>
              <a:rPr lang="en-US" sz="1200" dirty="0"/>
              <a:t>Also if most people’s choices will be relevant (i.e. relative abundance of items).</a:t>
            </a:r>
          </a:p>
          <a:p>
            <a:r>
              <a:rPr lang="en-US" sz="1200" dirty="0"/>
              <a:t>Dynamic may be good if there are lots of items to choose from (so reporting preferences is a pain) or severe scarcity of items (so we don’t want to get people’s hopes up).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4860B-1ECB-4A41-BDC8-FED339AF66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90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We’ll come back to this later! If we run FCF with single tiebreaking, we end up with only two assignments (equally likely): ADBC, DABC.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34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7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B2893-E8B4-D745-9D19-F6BBB9AB8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7D294-6EA0-C74E-94BF-CDA0E1994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1C413-A948-7949-8CA0-BD8D451B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E3078-12CD-0641-BD13-39A991E7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32498-4829-E549-B7A0-409F06F5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8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15BDF-E752-F648-9585-8789CCFF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D6C13-31C9-A347-B198-91FC71CD4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2AB3E-7B2D-DB40-B64D-B2B59381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1069E-602B-1640-93C8-E0316EEB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E2255-0217-1847-AE78-76BE4B1F9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5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09EDE1-DD5F-464E-9C73-9B3C84AB2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DE9F5-5824-5140-9DD5-8D976E452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85E7B-4466-5347-82FF-06FF4178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9936A-61DD-E546-8D4E-184C0E82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9A035-5A9F-F348-9EC9-BE58371E7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7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0C380-606D-7548-8C38-3C06733EC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605DC-7310-9341-8FD9-3585CDF57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87F4A-DD8B-5148-9AB2-73F1EADF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A78F0-11CD-BF4E-8F9E-3888566C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35154-3FC3-4348-B4D6-AD7F11DF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2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4E0D-7EEB-FC4E-9421-EAF3511FF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6A3B5-D9C4-D24A-81C8-3C2FEE59D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A524D-FEBC-0F47-A958-16C913DE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26C24-DD82-864C-B703-9955D2DE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17EB1-AEFE-3C4D-9834-2CE019BB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1836C-B3FE-1040-84F8-1977CF8B2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2FD73-2CF2-B749-830D-8193CB9C2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4ED470-6646-3A47-A137-297C217C4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70DA1-B503-8348-B9E7-74684B03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203DC-4FFB-5847-912C-8724FEB8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DCADC-B1A1-8149-9EFF-6155EAE1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5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F5A2-A45D-C044-97BC-8F176EFB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47FFB-2210-E345-9883-23959D9F5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6FF9E-132A-4841-A925-1D5E6B7A9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30F28-9F03-1448-BFEB-61C9171F1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105277-E29C-BD4C-9510-9CFFF8E0E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25B5C2-B43E-7D4B-84E1-E7A3EF85D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859649-371B-0941-8829-15F9AC7F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860702-1A1F-0942-94DF-65009B25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0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D5712-AF23-D64F-A0AE-15CA0B455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FE185-7ECF-D148-BB3F-16807C79E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1E9D2-2341-E349-AD02-0A9EF09A5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0C20D-7451-4F4F-BCE5-C60B3FFC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8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48D349-7921-A14B-8ABA-5F81DFA8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3A80A-AD38-3249-B56D-35253944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AC212-3E2A-DE45-AFF7-818530AC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9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3FD3A-3303-F047-B4D2-A2FF932C8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A6697-3C61-9347-A7FA-1FA3B1F61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B1E04-CC6D-B242-9731-8DC64A650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0BE66-86EE-A04C-8BFB-F05D00CE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C439B-32BB-8C40-99B7-C9728D49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684F3-1A8B-FA4A-B936-D91B45530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8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D340-8D26-9B47-9A98-65196E623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9D84F-FFE9-8448-98CB-F74963B56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B3184-1BCD-9D44-AE01-CAB860B94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4C3E1-443B-7C44-97BB-E02688B2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402F3-755E-E043-9B8E-56C905ED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8145D-34A8-5D4C-845D-82CB6ACF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A556A-87BA-164D-81CD-87B313873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40D4E-15EC-8340-8FCA-D2003A5A2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B70A0-A21B-734F-8EAD-3A9814AA4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9D238-EB76-E944-A8F0-3C6935595E85}" type="datetimeFigureOut">
              <a:rPr lang="en-US" smtClean="0"/>
              <a:t>1/23/25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2A20B-45F3-5C49-A7D0-D21554828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82E2D-06B5-6E40-A819-2DA727DBE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2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C21EE-DE5B-1C5B-21E3-05EBF94C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21554-BEDD-6CB7-35D7-6928100F2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four agents (1, 2, 3, 4) and four objects (A, B, C, D).</a:t>
            </a:r>
          </a:p>
          <a:p>
            <a:pPr marL="0" indent="0">
              <a:buNone/>
            </a:pPr>
            <a:r>
              <a:rPr lang="en-US" dirty="0"/>
              <a:t>Preferences are as follows: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many Pareto efficient allocations can you find?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FAC647C-9015-8482-526F-55DF46CDA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07924"/>
              </p:ext>
            </p:extLst>
          </p:nvPr>
        </p:nvGraphicFramePr>
        <p:xfrm>
          <a:off x="838200" y="2747676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54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E5B2-37D9-77AE-FE01-C7BB22AA2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/>
          <a:lstStyle/>
          <a:p>
            <a:r>
              <a:rPr lang="en-US" dirty="0"/>
              <a:t>Relationships From Homework Question 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393F4CA-C040-5E0D-9EFB-3186ED7D45C6}"/>
              </a:ext>
            </a:extLst>
          </p:cNvPr>
          <p:cNvSpPr/>
          <p:nvPr/>
        </p:nvSpPr>
        <p:spPr>
          <a:xfrm>
            <a:off x="2715095" y="1456552"/>
            <a:ext cx="7598067" cy="437015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Y					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4AC428D-3D0A-8885-A75C-9F7AC2C8C79D}"/>
              </a:ext>
            </a:extLst>
          </p:cNvPr>
          <p:cNvSpPr/>
          <p:nvPr/>
        </p:nvSpPr>
        <p:spPr>
          <a:xfrm>
            <a:off x="485087" y="1489905"/>
            <a:ext cx="7598067" cy="437015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					</a:t>
            </a:r>
          </a:p>
        </p:txBody>
      </p:sp>
      <p:sp>
        <p:nvSpPr>
          <p:cNvPr id="14" name="Chord 13">
            <a:extLst>
              <a:ext uri="{FF2B5EF4-FFF2-40B4-BE49-F238E27FC236}">
                <a16:creationId xmlns:a16="http://schemas.microsoft.com/office/drawing/2014/main" id="{1E21B21F-E796-1817-1A2F-CF3100BA52D2}"/>
              </a:ext>
            </a:extLst>
          </p:cNvPr>
          <p:cNvSpPr/>
          <p:nvPr/>
        </p:nvSpPr>
        <p:spPr>
          <a:xfrm rot="5400000">
            <a:off x="5072937" y="-550102"/>
            <a:ext cx="4742754" cy="8362639"/>
          </a:xfrm>
          <a:prstGeom prst="chord">
            <a:avLst>
              <a:gd name="adj1" fmla="val 2528852"/>
              <a:gd name="adj2" fmla="val 8012859"/>
            </a:avLst>
          </a:prstGeom>
          <a:solidFill>
            <a:srgbClr val="D87E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hord 14">
            <a:extLst>
              <a:ext uri="{FF2B5EF4-FFF2-40B4-BE49-F238E27FC236}">
                <a16:creationId xmlns:a16="http://schemas.microsoft.com/office/drawing/2014/main" id="{F26A8329-F559-F82A-0EDC-195260B7093C}"/>
              </a:ext>
            </a:extLst>
          </p:cNvPr>
          <p:cNvSpPr/>
          <p:nvPr/>
        </p:nvSpPr>
        <p:spPr>
          <a:xfrm rot="16200000">
            <a:off x="1311563" y="-768998"/>
            <a:ext cx="4627801" cy="8915384"/>
          </a:xfrm>
          <a:prstGeom prst="chord">
            <a:avLst>
              <a:gd name="adj1" fmla="val 2259943"/>
              <a:gd name="adj2" fmla="val 8292677"/>
            </a:avLst>
          </a:prstGeom>
          <a:solidFill>
            <a:srgbClr val="D87E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C2D479F-B765-7CCC-A357-68ACC4D1D514}"/>
              </a:ext>
            </a:extLst>
          </p:cNvPr>
          <p:cNvSpPr/>
          <p:nvPr/>
        </p:nvSpPr>
        <p:spPr>
          <a:xfrm>
            <a:off x="4428827" y="2512945"/>
            <a:ext cx="2436219" cy="2243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Pareto Efficient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5F93630-E3DA-1E1A-F9DF-50C7A37CA6F8}"/>
              </a:ext>
            </a:extLst>
          </p:cNvPr>
          <p:cNvSpPr/>
          <p:nvPr/>
        </p:nvSpPr>
        <p:spPr>
          <a:xfrm>
            <a:off x="5218617" y="3628181"/>
            <a:ext cx="815037" cy="8105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</a:t>
            </a:r>
          </a:p>
          <a:p>
            <a:pPr algn="ctr"/>
            <a:endParaRPr lang="en-US" sz="28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8EB664-3101-97E8-C315-DC0CD2E57A96}"/>
              </a:ext>
            </a:extLst>
          </p:cNvPr>
          <p:cNvSpPr/>
          <p:nvPr/>
        </p:nvSpPr>
        <p:spPr>
          <a:xfrm>
            <a:off x="5430156" y="3990539"/>
            <a:ext cx="391958" cy="40454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14138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D80D-1771-C0B8-8EC0-1CF38E9BB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Definitions of Pareto Efficiency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25123C-0C90-D563-9514-79B873B1D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5009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A feasible allocation is </a:t>
            </a:r>
            <a:r>
              <a:rPr lang="en-US" b="1" dirty="0"/>
              <a:t>Pareto Efficient </a:t>
            </a:r>
            <a:r>
              <a:rPr lang="en-US" dirty="0"/>
              <a:t>if no other feasible allocation is at least as good for every agent, and strictly better for some agent.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954087-1F86-0B63-3846-6A8E0F894A18}"/>
              </a:ext>
            </a:extLst>
          </p:cNvPr>
          <p:cNvSpPr txBox="1">
            <a:spLocks/>
          </p:cNvSpPr>
          <p:nvPr/>
        </p:nvSpPr>
        <p:spPr>
          <a:xfrm>
            <a:off x="838200" y="3010659"/>
            <a:ext cx="10515600" cy="1050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/>
              <a:t>A feasible allocation is </a:t>
            </a:r>
            <a:r>
              <a:rPr lang="en-US" b="1" dirty="0"/>
              <a:t>Pareto Efficient </a:t>
            </a:r>
            <a:r>
              <a:rPr lang="en-US" dirty="0"/>
              <a:t>if every feasible allocation that is strictly better for some agent is strictly worse for another agent.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1532FB-D9B7-DAAF-2097-D7E4FBFC46E0}"/>
              </a:ext>
            </a:extLst>
          </p:cNvPr>
          <p:cNvSpPr txBox="1"/>
          <p:nvPr/>
        </p:nvSpPr>
        <p:spPr>
          <a:xfrm>
            <a:off x="838200" y="4676993"/>
            <a:ext cx="1051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Think of Pareto efficient allocations as set of “plausibly best” outcomes.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Everyone should agree that allocations which are </a:t>
            </a:r>
            <a:r>
              <a:rPr lang="en-US" sz="2800" b="1" dirty="0"/>
              <a:t>NOT </a:t>
            </a:r>
            <a:r>
              <a:rPr lang="en-US" sz="2800" dirty="0"/>
              <a:t>Pareto efficient are not the best choice.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People may disagree on which</a:t>
            </a:r>
            <a:r>
              <a:rPr lang="en-US" sz="2800" b="1" dirty="0"/>
              <a:t> </a:t>
            </a:r>
            <a:r>
              <a:rPr lang="en-US" sz="2800" dirty="0"/>
              <a:t>Pareto efficient allocation to choose. </a:t>
            </a:r>
          </a:p>
        </p:txBody>
      </p:sp>
    </p:spTree>
    <p:extLst>
      <p:ext uri="{BB962C8B-B14F-4D97-AF65-F5344CB8AC3E}">
        <p14:creationId xmlns:p14="http://schemas.microsoft.com/office/powerpoint/2010/main" val="1906731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64573-3029-05A5-47A0-46E7BE4E9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Find Pareto Efficient Allocations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9A8DC-E958-92DC-AC08-F215C2879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One way: Serial Dictatorship</a:t>
            </a:r>
          </a:p>
        </p:txBody>
      </p:sp>
    </p:spTree>
    <p:extLst>
      <p:ext uri="{BB962C8B-B14F-4D97-AF65-F5344CB8AC3E}">
        <p14:creationId xmlns:p14="http://schemas.microsoft.com/office/powerpoint/2010/main" val="280844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2C419-DED9-3B41-A793-96C3C1147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Serial Dictatorship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D2D05-38A2-7D4F-B23E-F658AED72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785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Two Approaches: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/>
              <a:t>Dynamic </a:t>
            </a:r>
            <a:r>
              <a:rPr lang="en-US" dirty="0"/>
              <a:t>mechanism</a:t>
            </a:r>
            <a:r>
              <a:rPr lang="en-US" b="1" dirty="0"/>
              <a:t> </a:t>
            </a:r>
            <a:r>
              <a:rPr lang="en-US" dirty="0"/>
              <a:t>(ask people to choose one at a time). </a:t>
            </a:r>
          </a:p>
          <a:p>
            <a:pPr marL="514350" indent="-514350">
              <a:buAutoNum type="arabicPeriod"/>
            </a:pPr>
            <a:r>
              <a:rPr lang="en-US" b="1" dirty="0"/>
              <a:t>Direct</a:t>
            </a:r>
            <a:r>
              <a:rPr lang="en-US" dirty="0"/>
              <a:t> mechanism (ask people to tell you their preferences). 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class, we usually assume direct implementation.</a:t>
            </a:r>
          </a:p>
          <a:p>
            <a:pPr marL="0" indent="0">
              <a:buNone/>
            </a:pPr>
            <a:r>
              <a:rPr lang="en-US" dirty="0"/>
              <a:t>In theory, it often doesn’t matter.</a:t>
            </a:r>
          </a:p>
          <a:p>
            <a:pPr marL="0" indent="0">
              <a:buNone/>
            </a:pPr>
            <a:r>
              <a:rPr lang="en-US" dirty="0"/>
              <a:t>In practice, it can matter.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7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4422-4756-444B-B6CE-90D173595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Dynamic 		vs 			Direct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4B3517-296E-B247-89F9-93E306935371}"/>
              </a:ext>
            </a:extLst>
          </p:cNvPr>
          <p:cNvSpPr txBox="1"/>
          <p:nvPr/>
        </p:nvSpPr>
        <p:spPr>
          <a:xfrm>
            <a:off x="579628" y="1638177"/>
            <a:ext cx="59549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Zapf Dingbats"/>
              <a:buChar char="✚"/>
            </a:pPr>
            <a:r>
              <a:rPr lang="en-US" sz="2800" dirty="0"/>
              <a:t>Doesn’t require participants to provide as much information. </a:t>
            </a:r>
          </a:p>
          <a:p>
            <a:pPr marL="285750" indent="-285750">
              <a:buFont typeface="Zapf Dingbats"/>
              <a:buChar char="✚"/>
            </a:pPr>
            <a:r>
              <a:rPr lang="en-US" sz="2800" dirty="0"/>
              <a:t>Reasonable if either number of people or number of prizes is small.</a:t>
            </a:r>
          </a:p>
          <a:p>
            <a:pPr marL="285750" indent="-285750">
              <a:buFont typeface="Zapf Dingbats"/>
              <a:buChar char="✚"/>
            </a:pPr>
            <a:r>
              <a:rPr lang="en-US" sz="2800" dirty="0"/>
              <a:t>Can be good if people have complex preferences (i.e. over teammates).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ADCFD3-2432-9743-9E60-4B014405D0B2}"/>
              </a:ext>
            </a:extLst>
          </p:cNvPr>
          <p:cNvSpPr txBox="1"/>
          <p:nvPr/>
        </p:nvSpPr>
        <p:spPr>
          <a:xfrm>
            <a:off x="6804991" y="1638177"/>
            <a:ext cx="45488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Zapf Dingbats"/>
              <a:buChar char="✚"/>
            </a:pPr>
            <a:r>
              <a:rPr lang="en-US" sz="2800" dirty="0"/>
              <a:t>Only requires one round of back and forth, and thus may take less time.</a:t>
            </a:r>
          </a:p>
          <a:p>
            <a:pPr marL="285750" indent="-285750">
              <a:buFont typeface="Zapf Dingbats"/>
              <a:buChar char="✚"/>
            </a:pPr>
            <a:r>
              <a:rPr lang="en-US" sz="2800" dirty="0"/>
              <a:t>Reasonable if not too many options for people to rank.</a:t>
            </a:r>
          </a:p>
          <a:p>
            <a:pPr marL="285750" indent="-285750">
              <a:buFont typeface="Zapf Dingbats"/>
              <a:buChar char="✚"/>
            </a:pPr>
            <a:endParaRPr lang="en-US" sz="2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6D67C40-2C77-9146-9330-E382983C5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170" y="4553638"/>
            <a:ext cx="11049000" cy="2070494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Discussion: </a:t>
            </a:r>
            <a:r>
              <a:rPr lang="en-US" dirty="0"/>
              <a:t>Would you recommend a direct or dynamic implementation?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SPPS: 		2700 students assigned to 11 high schools.</a:t>
            </a:r>
          </a:p>
          <a:p>
            <a:pPr marL="0" indent="0">
              <a:buNone/>
            </a:pPr>
            <a:r>
              <a:rPr lang="en-US" dirty="0"/>
              <a:t>Offices:	15 faculty assigned to 18 offices.</a:t>
            </a:r>
          </a:p>
          <a:p>
            <a:pPr marL="0" indent="0">
              <a:buNone/>
            </a:pPr>
            <a:r>
              <a:rPr lang="en-US" dirty="0"/>
              <a:t>IE 5541: 	50 students assigned to 10 project teams.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93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2057B-B47D-9F42-AE05-FC2325E76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35" y="2139806"/>
            <a:ext cx="10891838" cy="30391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Give as many agents their first choice as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as many of the remaining agents their second choice as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as many of the remaining agents their third choice as possible.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make this well-defined, suppose we break ties in favor of low-numbered agents.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25B59-AB3C-C64B-944C-8F21D580F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5" y="1080929"/>
            <a:ext cx="10515600" cy="1325563"/>
          </a:xfrm>
        </p:spPr>
        <p:txBody>
          <a:bodyPr/>
          <a:lstStyle/>
          <a:p>
            <a:r>
              <a:rPr lang="en-US" dirty="0"/>
              <a:t>“First Choices First” Algorithm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312F15-BB7D-194C-A426-715AB7917BF1}"/>
              </a:ext>
            </a:extLst>
          </p:cNvPr>
          <p:cNvSpPr txBox="1"/>
          <p:nvPr/>
        </p:nvSpPr>
        <p:spPr>
          <a:xfrm rot="5400000">
            <a:off x="912673" y="3504439"/>
            <a:ext cx="6270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/>
              <a:t>…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B0230B-6F47-4041-9E19-C3B827EBA599}"/>
              </a:ext>
            </a:extLst>
          </p:cNvPr>
          <p:cNvSpPr txBox="1">
            <a:spLocks/>
          </p:cNvSpPr>
          <p:nvPr/>
        </p:nvSpPr>
        <p:spPr>
          <a:xfrm>
            <a:off x="838200" y="1738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Other Ways To Find PE Allocations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DDB7938-A583-E943-AD87-6D779BA39A6A}"/>
              </a:ext>
            </a:extLst>
          </p:cNvPr>
          <p:cNvSpPr txBox="1">
            <a:spLocks/>
          </p:cNvSpPr>
          <p:nvPr/>
        </p:nvSpPr>
        <p:spPr>
          <a:xfrm>
            <a:off x="795334" y="50918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Rank Minimizer (use optimization)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E09F5E1-414B-0F4F-8CB4-55FB830CA1FA}"/>
              </a:ext>
            </a:extLst>
          </p:cNvPr>
          <p:cNvSpPr txBox="1">
            <a:spLocks/>
          </p:cNvSpPr>
          <p:nvPr/>
        </p:nvSpPr>
        <p:spPr>
          <a:xfrm>
            <a:off x="795335" y="6126777"/>
            <a:ext cx="10891838" cy="557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Minimize the sum of ranks, breaking ties in favor of low-numbered agents.</a:t>
            </a:r>
          </a:p>
        </p:txBody>
      </p:sp>
    </p:spTree>
    <p:extLst>
      <p:ext uri="{BB962C8B-B14F-4D97-AF65-F5344CB8AC3E}">
        <p14:creationId xmlns:p14="http://schemas.microsoft.com/office/powerpoint/2010/main" val="374120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CF09-9D38-5244-8383-F2817FABC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7357" cy="1325563"/>
          </a:xfrm>
        </p:spPr>
        <p:txBody>
          <a:bodyPr/>
          <a:lstStyle/>
          <a:p>
            <a:r>
              <a:rPr lang="en-US" dirty="0"/>
              <a:t>Three Ways to Find Pareto Efficient Allocation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1BA28-B0DA-8645-8AB9-5025BE592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Serial dictatorship.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First choices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Rank minimizer.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we always use rank minimizer?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we know what preferences to use?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they tell the truth?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7F0438-F822-D347-B1E6-5684819DF70D}"/>
              </a:ext>
            </a:extLst>
          </p:cNvPr>
          <p:cNvSpPr txBox="1"/>
          <p:nvPr/>
        </p:nvSpPr>
        <p:spPr>
          <a:xfrm>
            <a:off x="7462157" y="4816929"/>
            <a:ext cx="2300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Agents tell us!</a:t>
            </a:r>
          </a:p>
        </p:txBody>
      </p:sp>
    </p:spTree>
    <p:extLst>
      <p:ext uri="{BB962C8B-B14F-4D97-AF65-F5344CB8AC3E}">
        <p14:creationId xmlns:p14="http://schemas.microsoft.com/office/powerpoint/2010/main" val="3204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07C2D-8382-46A5-8BC4-5A7269429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5A46F-5D35-B687-4DA7-807E8E419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7357" cy="1325563"/>
          </a:xfrm>
        </p:spPr>
        <p:txBody>
          <a:bodyPr/>
          <a:lstStyle/>
          <a:p>
            <a:r>
              <a:rPr lang="en-US" dirty="0"/>
              <a:t>How Do We Know Agent Preferences?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219AD-239F-4ECC-D5A2-3B9763BB9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They tell us!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they tell the truth?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0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  <a:solidFill>
            <a:schemeClr val="accent4"/>
          </a:solidFill>
        </p:spPr>
        <p:txBody>
          <a:bodyPr/>
          <a:lstStyle/>
          <a:p>
            <a:r>
              <a:rPr lang="en-US" b="1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6027296" cy="4994926"/>
          </a:xfrm>
          <a:solidFill>
            <a:schemeClr val="accent4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Consider three possible algorithms: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 rank-efficient allocation. Break ties in favor of low-numbered agents.</a:t>
            </a:r>
          </a:p>
          <a:p>
            <a:pPr marL="514350" indent="-514350">
              <a:buAutoNum type="arabicPeriod"/>
            </a:pPr>
            <a:r>
              <a:rPr lang="en-US" dirty="0"/>
              <a:t>Use first-choices-first. Break ties in favor of low-numbered agents. </a:t>
            </a:r>
          </a:p>
          <a:p>
            <a:pPr marL="514350" indent="-514350">
              <a:buAutoNum type="arabicPeriod"/>
            </a:pPr>
            <a:r>
              <a:rPr lang="en-US" dirty="0"/>
              <a:t>Use serial dictatorship. Let low-numbered agents choose first.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each case,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What allocation results?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Could any agent improve their outcome by reporting different preferences?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BDA5F6-86B0-EB2D-1B08-D6CF8C0808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600172"/>
              </p:ext>
            </p:extLst>
          </p:nvPr>
        </p:nvGraphicFramePr>
        <p:xfrm>
          <a:off x="6834509" y="1677239"/>
          <a:ext cx="5158628" cy="499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7813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103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B8FBF26-154E-E8AF-A501-17715B024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307861"/>
              </p:ext>
            </p:extLst>
          </p:nvPr>
        </p:nvGraphicFramePr>
        <p:xfrm>
          <a:off x="6943717" y="2781936"/>
          <a:ext cx="4822460" cy="392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</p:spPr>
        <p:txBody>
          <a:bodyPr/>
          <a:lstStyle/>
          <a:p>
            <a:r>
              <a:rPr lang="en-US" dirty="0"/>
              <a:t>Analysis: Rank Minimizer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92797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gave the apple to Agent 2 because Agent 1 likes </a:t>
            </a:r>
            <a:r>
              <a:rPr lang="en-US" dirty="0" err="1"/>
              <a:t>dragonfruit</a:t>
            </a:r>
            <a:r>
              <a:rPr lang="en-US" dirty="0"/>
              <a:t> the most.</a:t>
            </a:r>
          </a:p>
          <a:p>
            <a:pPr marL="0" indent="0">
              <a:buNone/>
            </a:pPr>
            <a:r>
              <a:rPr lang="en-US" dirty="0"/>
              <a:t>What if Agent 1 lies, and says they hate </a:t>
            </a:r>
            <a:r>
              <a:rPr lang="en-US" dirty="0" err="1"/>
              <a:t>dragonfruit</a:t>
            </a:r>
            <a:r>
              <a:rPr lang="en-US" dirty="0"/>
              <a:t>? 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85F17A5-FA8B-6649-8F56-16EF16D06D32}"/>
              </a:ext>
            </a:extLst>
          </p:cNvPr>
          <p:cNvSpPr/>
          <p:nvPr/>
        </p:nvSpPr>
        <p:spPr>
          <a:xfrm>
            <a:off x="5904948" y="4402814"/>
            <a:ext cx="794479" cy="76449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BB57469-6A8A-5281-DBD1-A031BF3CC1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692808"/>
              </p:ext>
            </p:extLst>
          </p:nvPr>
        </p:nvGraphicFramePr>
        <p:xfrm>
          <a:off x="838198" y="2763775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11234F6-4361-F65A-5DAA-919A7B8A1F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942183"/>
              </p:ext>
            </p:extLst>
          </p:nvPr>
        </p:nvGraphicFramePr>
        <p:xfrm>
          <a:off x="6943717" y="2763775"/>
          <a:ext cx="4822460" cy="392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68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89137-B415-3F59-BA93-DBD3BB5B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 Up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22CCD-1A61-B918-8599-42F84D3BF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five:</a:t>
            </a:r>
          </a:p>
          <a:p>
            <a:pPr marL="0" indent="0">
              <a:buNone/>
            </a:pPr>
            <a:r>
              <a:rPr lang="en-US" dirty="0"/>
              <a:t>ABCD</a:t>
            </a:r>
          </a:p>
          <a:p>
            <a:pPr marL="0" indent="0">
              <a:buNone/>
            </a:pPr>
            <a:r>
              <a:rPr lang="en-US" dirty="0"/>
              <a:t>ABDC</a:t>
            </a:r>
          </a:p>
          <a:p>
            <a:pPr marL="0" indent="0">
              <a:buNone/>
            </a:pPr>
            <a:r>
              <a:rPr lang="en-US" dirty="0"/>
              <a:t>ACDB</a:t>
            </a:r>
          </a:p>
          <a:p>
            <a:pPr marL="0" indent="0">
              <a:buNone/>
            </a:pPr>
            <a:r>
              <a:rPr lang="en-US" dirty="0"/>
              <a:t>CBDA</a:t>
            </a:r>
          </a:p>
          <a:p>
            <a:pPr marL="0" indent="0">
              <a:buNone/>
            </a:pPr>
            <a:r>
              <a:rPr lang="en-US" dirty="0"/>
              <a:t>CBAD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35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DA5625B-62EF-601C-AF0B-758D0888C8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540094"/>
              </p:ext>
            </p:extLst>
          </p:nvPr>
        </p:nvGraphicFramePr>
        <p:xfrm>
          <a:off x="6835515" y="2815371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</p:spPr>
        <p:txBody>
          <a:bodyPr/>
          <a:lstStyle/>
          <a:p>
            <a:r>
              <a:rPr lang="en-US" dirty="0"/>
              <a:t>Analysis: First Choices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gave the banana to Agent 3 because Agent 2 ranked it second.</a:t>
            </a:r>
          </a:p>
          <a:p>
            <a:pPr marL="0" indent="0">
              <a:buNone/>
            </a:pPr>
            <a:r>
              <a:rPr lang="en-US" dirty="0"/>
              <a:t>What if Agent 2 lies, and says bananas are their favorite?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85F17A5-FA8B-6649-8F56-16EF16D06D32}"/>
              </a:ext>
            </a:extLst>
          </p:cNvPr>
          <p:cNvSpPr/>
          <p:nvPr/>
        </p:nvSpPr>
        <p:spPr>
          <a:xfrm>
            <a:off x="5834296" y="4402814"/>
            <a:ext cx="794479" cy="76449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7AEAA8-EB82-CC69-513D-3B2F7A02A3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423815"/>
              </p:ext>
            </p:extLst>
          </p:nvPr>
        </p:nvGraphicFramePr>
        <p:xfrm>
          <a:off x="838199" y="2815371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6E2F33-A731-DAC1-EA68-4D09525177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185986"/>
              </p:ext>
            </p:extLst>
          </p:nvPr>
        </p:nvGraphicFramePr>
        <p:xfrm>
          <a:off x="6835515" y="2815371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73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</p:spPr>
        <p:txBody>
          <a:bodyPr/>
          <a:lstStyle/>
          <a:p>
            <a:r>
              <a:rPr lang="en-US" dirty="0"/>
              <a:t>Analysis: Serial Dictatorship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Changing your report does not change choices of agents before you.</a:t>
            </a:r>
          </a:p>
          <a:p>
            <a:pPr marL="0" indent="0">
              <a:buNone/>
            </a:pPr>
            <a:r>
              <a:rPr lang="en-US" dirty="0"/>
              <a:t>You are already getting your favorite item that remains!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498642-93BF-A380-5B58-56670DFAD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054100"/>
              </p:ext>
            </p:extLst>
          </p:nvPr>
        </p:nvGraphicFramePr>
        <p:xfrm>
          <a:off x="838198" y="2763775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3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AF7D7-BB73-994D-BD3A-0A76BDB5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Incentivizing Truthful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0539E-2C9E-D346-8CEF-461973E04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226040" cy="281732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mechanism </a:t>
            </a:r>
            <a:r>
              <a:rPr lang="en-US" dirty="0"/>
              <a:t>is a function from preference profiles to allocations.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mechanism is </a:t>
            </a:r>
            <a:r>
              <a:rPr lang="en-US" b="1" dirty="0"/>
              <a:t>truthful </a:t>
            </a:r>
            <a:r>
              <a:rPr lang="en-US" dirty="0"/>
              <a:t>(incentive compatible, strategy-proof) if nobody can ever benefit from lying: 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i="1" dirty="0"/>
              <a:t>every </a:t>
            </a:r>
            <a:r>
              <a:rPr lang="en-US" dirty="0"/>
              <a:t>preference profile, </a:t>
            </a:r>
            <a:r>
              <a:rPr lang="en-US" i="1" dirty="0"/>
              <a:t>no agent </a:t>
            </a:r>
            <a:r>
              <a:rPr lang="en-US" dirty="0"/>
              <a:t>can strictly improve their outcome by misreporting their preference.</a:t>
            </a:r>
          </a:p>
          <a:p>
            <a:pPr marL="571500" indent="-571500">
              <a:buFont typeface="+mj-lt"/>
              <a:buAutoNum type="romanL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9BEE6-0CE6-3E89-0446-C35931B29BB4}"/>
              </a:ext>
            </a:extLst>
          </p:cNvPr>
          <p:cNvSpPr txBox="1"/>
          <p:nvPr/>
        </p:nvSpPr>
        <p:spPr>
          <a:xfrm>
            <a:off x="838200" y="4676993"/>
            <a:ext cx="6368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/>
              <a:t>Truthful</a:t>
            </a:r>
            <a:r>
              <a:rPr lang="es-ES_tradnl" sz="2800" dirty="0"/>
              <a:t> </a:t>
            </a:r>
            <a:r>
              <a:rPr lang="es-ES_tradnl" sz="2800" dirty="0" err="1"/>
              <a:t>mechanisms</a:t>
            </a:r>
            <a:r>
              <a:rPr lang="es-ES_tradnl" sz="2800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err="1"/>
              <a:t>Constant</a:t>
            </a:r>
            <a:r>
              <a:rPr lang="es-ES_tradnl" sz="2800" dirty="0"/>
              <a:t> </a:t>
            </a:r>
            <a:r>
              <a:rPr lang="es-ES_tradnl" sz="2800" dirty="0" err="1"/>
              <a:t>mechanism</a:t>
            </a:r>
            <a:r>
              <a:rPr lang="es-ES_tradnl" sz="2800" dirty="0"/>
              <a:t> (</a:t>
            </a:r>
            <a:r>
              <a:rPr lang="es-ES_tradnl" sz="2800" dirty="0" err="1"/>
              <a:t>choose</a:t>
            </a:r>
            <a:r>
              <a:rPr lang="es-ES_tradnl" sz="2800" dirty="0"/>
              <a:t> </a:t>
            </a:r>
            <a:r>
              <a:rPr lang="es-ES_tradnl" sz="2800" dirty="0" err="1"/>
              <a:t>same</a:t>
            </a:r>
            <a:r>
              <a:rPr lang="es-ES_tradnl" sz="2800" dirty="0"/>
              <a:t> </a:t>
            </a:r>
            <a:r>
              <a:rPr lang="es-ES_tradnl" sz="2800" dirty="0" err="1"/>
              <a:t>allocation</a:t>
            </a:r>
            <a:r>
              <a:rPr lang="es-ES_tradnl" sz="2800" dirty="0"/>
              <a:t> </a:t>
            </a:r>
            <a:r>
              <a:rPr lang="es-ES_tradnl" sz="2800" dirty="0" err="1"/>
              <a:t>for</a:t>
            </a:r>
            <a:r>
              <a:rPr lang="es-ES_tradnl" sz="2800" dirty="0"/>
              <a:t> </a:t>
            </a:r>
            <a:r>
              <a:rPr lang="es-ES_tradnl" sz="2800" dirty="0" err="1"/>
              <a:t>every</a:t>
            </a:r>
            <a:r>
              <a:rPr lang="es-ES_tradnl" sz="2800" dirty="0"/>
              <a:t> </a:t>
            </a:r>
            <a:r>
              <a:rPr lang="es-ES_tradnl" sz="2800" dirty="0" err="1"/>
              <a:t>preference</a:t>
            </a:r>
            <a:r>
              <a:rPr lang="es-ES_tradnl" sz="2800" dirty="0"/>
              <a:t> </a:t>
            </a:r>
            <a:r>
              <a:rPr lang="es-ES_tradnl" sz="2800" dirty="0" err="1"/>
              <a:t>profile</a:t>
            </a:r>
            <a:r>
              <a:rPr lang="es-ES_tradnl" sz="2800" dirty="0"/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/>
              <a:t>Serial </a:t>
            </a:r>
            <a:r>
              <a:rPr lang="es-ES_tradnl" sz="2800" dirty="0" err="1"/>
              <a:t>Dictatorship</a:t>
            </a:r>
            <a:r>
              <a:rPr lang="es-ES_tradnl" sz="2800" dirty="0"/>
              <a:t> in a </a:t>
            </a:r>
            <a:r>
              <a:rPr lang="es-ES_tradnl" sz="2800" dirty="0" err="1"/>
              <a:t>fixed</a:t>
            </a:r>
            <a:r>
              <a:rPr lang="es-ES_tradnl" sz="2800" dirty="0"/>
              <a:t> </a:t>
            </a:r>
            <a:r>
              <a:rPr lang="es-ES_tradnl" sz="2800" dirty="0" err="1"/>
              <a:t>order</a:t>
            </a:r>
            <a:r>
              <a:rPr lang="es-ES_tradnl" sz="28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629BEB-7E42-A496-8C4D-8AD7F11F74C3}"/>
              </a:ext>
            </a:extLst>
          </p:cNvPr>
          <p:cNvSpPr txBox="1"/>
          <p:nvPr/>
        </p:nvSpPr>
        <p:spPr>
          <a:xfrm>
            <a:off x="7206712" y="4676993"/>
            <a:ext cx="6368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Non-</a:t>
            </a:r>
            <a:r>
              <a:rPr lang="es-ES_tradnl" sz="2800" dirty="0" err="1"/>
              <a:t>truthful</a:t>
            </a:r>
            <a:r>
              <a:rPr lang="es-ES_tradnl" sz="2800" dirty="0"/>
              <a:t> </a:t>
            </a:r>
            <a:r>
              <a:rPr lang="es-ES_tradnl" sz="2800" dirty="0" err="1"/>
              <a:t>mechanisms</a:t>
            </a:r>
            <a:r>
              <a:rPr lang="es-ES_tradnl" sz="2800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err="1"/>
              <a:t>First</a:t>
            </a:r>
            <a:r>
              <a:rPr lang="es-ES_tradnl" sz="2800" dirty="0"/>
              <a:t> </a:t>
            </a:r>
            <a:r>
              <a:rPr lang="es-ES_tradnl" sz="2800" dirty="0" err="1"/>
              <a:t>Choices</a:t>
            </a:r>
            <a:r>
              <a:rPr lang="es-ES_tradnl" sz="2800" dirty="0"/>
              <a:t> </a:t>
            </a:r>
            <a:r>
              <a:rPr lang="es-ES_tradnl" sz="2800" dirty="0" err="1"/>
              <a:t>First</a:t>
            </a:r>
            <a:endParaRPr lang="es-ES_trad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/>
              <a:t>Rank </a:t>
            </a:r>
            <a:r>
              <a:rPr lang="es-ES_tradnl" sz="2800" dirty="0" err="1"/>
              <a:t>Minimizer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83023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CDD37-316A-CA59-B975-DC57984A5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244" y="179150"/>
            <a:ext cx="5481234" cy="828244"/>
          </a:xfrm>
        </p:spPr>
        <p:txBody>
          <a:bodyPr>
            <a:noAutofit/>
          </a:bodyPr>
          <a:lstStyle/>
          <a:p>
            <a:r>
              <a:rPr lang="es-ES_tradnl" sz="3200" dirty="0" err="1">
                <a:latin typeface="+mn-lt"/>
              </a:rPr>
              <a:t>To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know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whether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an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b="1" i="1" dirty="0" err="1">
                <a:latin typeface="+mn-lt"/>
              </a:rPr>
              <a:t>allocation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is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b="1" i="1" dirty="0">
                <a:latin typeface="+mn-lt"/>
              </a:rPr>
              <a:t>Pareto </a:t>
            </a:r>
            <a:r>
              <a:rPr lang="es-ES_tradnl" sz="3200" b="1" i="1" dirty="0" err="1">
                <a:latin typeface="+mn-lt"/>
              </a:rPr>
              <a:t>efficient</a:t>
            </a:r>
            <a:r>
              <a:rPr lang="es-ES_tradnl" sz="3200" dirty="0">
                <a:latin typeface="+mn-lt"/>
              </a:rPr>
              <a:t>…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E274713-3B56-13ED-15C1-5CBB64FC428C}"/>
              </a:ext>
            </a:extLst>
          </p:cNvPr>
          <p:cNvSpPr txBox="1">
            <a:spLocks/>
          </p:cNvSpPr>
          <p:nvPr/>
        </p:nvSpPr>
        <p:spPr>
          <a:xfrm>
            <a:off x="6405966" y="179150"/>
            <a:ext cx="5481234" cy="828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err="1">
                <a:latin typeface="+mn-lt"/>
              </a:rPr>
              <a:t>To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know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whether</a:t>
            </a:r>
            <a:r>
              <a:rPr lang="es-ES_tradnl" sz="3200" dirty="0">
                <a:latin typeface="+mn-lt"/>
              </a:rPr>
              <a:t> a </a:t>
            </a:r>
            <a:r>
              <a:rPr lang="es-ES_tradnl" sz="3200" b="1" i="1" dirty="0" err="1">
                <a:latin typeface="+mn-lt"/>
              </a:rPr>
              <a:t>mechanism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is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b="1" i="1" dirty="0" err="1">
                <a:latin typeface="+mn-lt"/>
              </a:rPr>
              <a:t>truthful</a:t>
            </a:r>
            <a:r>
              <a:rPr lang="es-ES_tradnl" sz="3200" dirty="0">
                <a:latin typeface="+mn-lt"/>
              </a:rPr>
              <a:t>…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EBDC80F-8BC6-996F-D5C1-97D195FEF8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360423"/>
              </p:ext>
            </p:extLst>
          </p:nvPr>
        </p:nvGraphicFramePr>
        <p:xfrm>
          <a:off x="435244" y="1273332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6ACB75A-1498-D388-A292-58760AC41F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902634"/>
              </p:ext>
            </p:extLst>
          </p:nvPr>
        </p:nvGraphicFramePr>
        <p:xfrm>
          <a:off x="6405965" y="1304216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7B108EB-F3F6-7489-D19A-FEF507A9AD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964431"/>
              </p:ext>
            </p:extLst>
          </p:nvPr>
        </p:nvGraphicFramePr>
        <p:xfrm>
          <a:off x="8363916" y="1306683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7671678-C317-FCEA-9C2F-E48BE33C66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310225"/>
              </p:ext>
            </p:extLst>
          </p:nvPr>
        </p:nvGraphicFramePr>
        <p:xfrm>
          <a:off x="10321868" y="1304216"/>
          <a:ext cx="1771216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1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DD277DB-4401-39FE-5431-15D683F70E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044172"/>
              </p:ext>
            </p:extLst>
          </p:nvPr>
        </p:nvGraphicFramePr>
        <p:xfrm>
          <a:off x="6405965" y="3419397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F135A5D-A3FC-F5B8-F657-540772B1AA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889302"/>
              </p:ext>
            </p:extLst>
          </p:nvPr>
        </p:nvGraphicFramePr>
        <p:xfrm>
          <a:off x="8363916" y="3421864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C4C9D78-38C5-92FF-C171-E030684F47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827331"/>
              </p:ext>
            </p:extLst>
          </p:nvPr>
        </p:nvGraphicFramePr>
        <p:xfrm>
          <a:off x="10321868" y="3419397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A34BB70-9C36-E927-32AE-87BCEDB19BFD}"/>
              </a:ext>
            </a:extLst>
          </p:cNvPr>
          <p:cNvSpPr txBox="1"/>
          <p:nvPr/>
        </p:nvSpPr>
        <p:spPr>
          <a:xfrm rot="5400000">
            <a:off x="7113812" y="5425814"/>
            <a:ext cx="5565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dirty="0"/>
              <a:t>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654BBD-C458-0647-FDBF-1956D10506F7}"/>
              </a:ext>
            </a:extLst>
          </p:cNvPr>
          <p:cNvSpPr txBox="1"/>
          <p:nvPr/>
        </p:nvSpPr>
        <p:spPr>
          <a:xfrm rot="5400000">
            <a:off x="11239586" y="5425815"/>
            <a:ext cx="5565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dirty="0"/>
              <a:t>…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1987CF-225B-0FC9-A5F5-07473E55C4FC}"/>
              </a:ext>
            </a:extLst>
          </p:cNvPr>
          <p:cNvSpPr txBox="1"/>
          <p:nvPr/>
        </p:nvSpPr>
        <p:spPr>
          <a:xfrm rot="5400000">
            <a:off x="9147269" y="5425814"/>
            <a:ext cx="5565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dirty="0"/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882C34-CCEA-374A-1785-F59F679B05A3}"/>
              </a:ext>
            </a:extLst>
          </p:cNvPr>
          <p:cNvSpPr txBox="1"/>
          <p:nvPr/>
        </p:nvSpPr>
        <p:spPr>
          <a:xfrm>
            <a:off x="435244" y="5934094"/>
            <a:ext cx="4999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/>
              <a:t>We</a:t>
            </a:r>
            <a:r>
              <a:rPr lang="es-ES_tradnl" sz="2800" dirty="0"/>
              <a:t> </a:t>
            </a:r>
            <a:r>
              <a:rPr lang="es-ES_tradnl" sz="2800" dirty="0" err="1"/>
              <a:t>must</a:t>
            </a:r>
            <a:r>
              <a:rPr lang="es-ES_tradnl" sz="2800" dirty="0"/>
              <a:t> </a:t>
            </a:r>
            <a:r>
              <a:rPr lang="es-ES_tradnl" sz="2800" dirty="0" err="1"/>
              <a:t>know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preference</a:t>
            </a:r>
            <a:r>
              <a:rPr lang="es-ES_tradnl" sz="2800" dirty="0"/>
              <a:t> </a:t>
            </a:r>
            <a:r>
              <a:rPr lang="es-ES_tradnl" sz="2800" dirty="0" err="1"/>
              <a:t>profile</a:t>
            </a:r>
            <a:r>
              <a:rPr lang="es-ES_tradnl" sz="2800" dirty="0"/>
              <a:t> and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allocation</a:t>
            </a:r>
            <a:r>
              <a:rPr lang="es-ES_tradnl" sz="2800" dirty="0"/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5332E91-1558-A2DC-AE2D-9A55FEED2802}"/>
              </a:ext>
            </a:extLst>
          </p:cNvPr>
          <p:cNvSpPr txBox="1"/>
          <p:nvPr/>
        </p:nvSpPr>
        <p:spPr>
          <a:xfrm>
            <a:off x="6405965" y="5981122"/>
            <a:ext cx="5667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/>
              <a:t>We</a:t>
            </a:r>
            <a:r>
              <a:rPr lang="es-ES_tradnl" sz="2800" dirty="0"/>
              <a:t> </a:t>
            </a:r>
            <a:r>
              <a:rPr lang="es-ES_tradnl" sz="2800" dirty="0" err="1"/>
              <a:t>must</a:t>
            </a:r>
            <a:r>
              <a:rPr lang="es-ES_tradnl" sz="2800" dirty="0"/>
              <a:t> </a:t>
            </a:r>
            <a:r>
              <a:rPr lang="es-ES_tradnl" sz="2800" dirty="0" err="1"/>
              <a:t>reason</a:t>
            </a:r>
            <a:r>
              <a:rPr lang="es-ES_tradnl" sz="2800" dirty="0"/>
              <a:t> </a:t>
            </a:r>
            <a:r>
              <a:rPr lang="es-ES_tradnl" sz="2800" dirty="0" err="1"/>
              <a:t>about</a:t>
            </a:r>
            <a:r>
              <a:rPr lang="es-ES_tradnl" sz="2800" dirty="0"/>
              <a:t> </a:t>
            </a:r>
            <a:r>
              <a:rPr lang="es-ES_tradnl" sz="2800" dirty="0" err="1"/>
              <a:t>its</a:t>
            </a:r>
            <a:r>
              <a:rPr lang="es-ES_tradnl" sz="2800" dirty="0"/>
              <a:t> </a:t>
            </a:r>
            <a:r>
              <a:rPr lang="es-ES_tradnl" sz="2800" dirty="0" err="1"/>
              <a:t>behavior</a:t>
            </a:r>
            <a:r>
              <a:rPr lang="es-ES_tradnl" sz="2800" dirty="0"/>
              <a:t> </a:t>
            </a:r>
            <a:r>
              <a:rPr lang="es-ES_tradnl" sz="2800" dirty="0" err="1"/>
              <a:t>on</a:t>
            </a:r>
            <a:r>
              <a:rPr lang="es-ES_tradnl" sz="2800" dirty="0"/>
              <a:t> </a:t>
            </a:r>
            <a:r>
              <a:rPr lang="es-ES_tradnl" sz="2800" b="1" dirty="0" err="1"/>
              <a:t>every</a:t>
            </a:r>
            <a:r>
              <a:rPr lang="es-ES_tradnl" sz="2800" b="1" dirty="0"/>
              <a:t> </a:t>
            </a:r>
            <a:r>
              <a:rPr lang="es-ES_tradnl" sz="2800" dirty="0" err="1"/>
              <a:t>preference</a:t>
            </a:r>
            <a:r>
              <a:rPr lang="es-ES_tradnl" sz="2800" dirty="0"/>
              <a:t> </a:t>
            </a:r>
            <a:r>
              <a:rPr lang="es-ES_tradnl" sz="2800" dirty="0" err="1"/>
              <a:t>profile</a:t>
            </a:r>
            <a:r>
              <a:rPr lang="es-ES_tradnl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4527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5BB3-788D-E179-84DC-B07FFCA8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An</a:t>
            </a:r>
            <a:r>
              <a:rPr lang="es-ES_tradnl" dirty="0"/>
              <a:t> </a:t>
            </a:r>
            <a:r>
              <a:rPr lang="es-ES_tradnl" dirty="0" err="1"/>
              <a:t>Asymmetry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0AB2-ABC1-0F59-7A6E-6493DB1E7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01027" cy="4351338"/>
          </a:xfrm>
        </p:spPr>
        <p:txBody>
          <a:bodyPr/>
          <a:lstStyle/>
          <a:p>
            <a:pPr marL="0" indent="0">
              <a:buNone/>
            </a:pPr>
            <a:r>
              <a:rPr lang="es-ES_tradnl" dirty="0" err="1"/>
              <a:t>Proving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a </a:t>
            </a:r>
            <a:r>
              <a:rPr lang="es-ES_tradnl" dirty="0" err="1"/>
              <a:t>mechanism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NOT </a:t>
            </a:r>
            <a:r>
              <a:rPr lang="es-ES_tradnl" dirty="0" err="1"/>
              <a:t>truthful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relatively</a:t>
            </a:r>
            <a:r>
              <a:rPr lang="es-ES_tradnl" dirty="0"/>
              <a:t> </a:t>
            </a:r>
            <a:r>
              <a:rPr lang="es-ES_tradnl" dirty="0" err="1"/>
              <a:t>easy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 err="1"/>
              <a:t>Must</a:t>
            </a:r>
            <a:r>
              <a:rPr lang="es-ES_tradnl" dirty="0"/>
              <a:t> </a:t>
            </a:r>
            <a:r>
              <a:rPr lang="es-ES_tradnl" dirty="0" err="1"/>
              <a:t>find</a:t>
            </a:r>
            <a:r>
              <a:rPr lang="es-ES_tradnl" dirty="0"/>
              <a:t> </a:t>
            </a:r>
            <a:r>
              <a:rPr lang="es-ES_tradnl" dirty="0" err="1"/>
              <a:t>one</a:t>
            </a:r>
            <a:r>
              <a:rPr lang="es-ES_tradnl" dirty="0"/>
              <a:t> </a:t>
            </a:r>
            <a:r>
              <a:rPr lang="es-ES_tradnl" dirty="0" err="1"/>
              <a:t>preference</a:t>
            </a:r>
            <a:r>
              <a:rPr lang="es-ES_tradnl" dirty="0"/>
              <a:t> </a:t>
            </a:r>
            <a:r>
              <a:rPr lang="es-ES_tradnl" dirty="0" err="1"/>
              <a:t>profile</a:t>
            </a:r>
            <a:r>
              <a:rPr lang="es-ES_tradnl" dirty="0"/>
              <a:t> </a:t>
            </a:r>
            <a:r>
              <a:rPr lang="es-ES_tradnl" dirty="0" err="1"/>
              <a:t>where</a:t>
            </a:r>
            <a:r>
              <a:rPr lang="es-ES_tradnl" dirty="0"/>
              <a:t> </a:t>
            </a:r>
            <a:r>
              <a:rPr lang="es-ES_tradnl" dirty="0" err="1"/>
              <a:t>somebody</a:t>
            </a:r>
            <a:r>
              <a:rPr lang="es-ES_tradnl" dirty="0"/>
              <a:t> can </a:t>
            </a:r>
            <a:r>
              <a:rPr lang="es-ES_tradnl" dirty="0" err="1"/>
              <a:t>benefit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lying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 err="1"/>
              <a:t>Proving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a </a:t>
            </a:r>
            <a:r>
              <a:rPr lang="es-ES_tradnl" dirty="0" err="1"/>
              <a:t>mechanism</a:t>
            </a:r>
            <a:r>
              <a:rPr lang="es-ES_tradnl" dirty="0"/>
              <a:t> </a:t>
            </a:r>
            <a:r>
              <a:rPr lang="es-ES_tradnl" b="1" dirty="0"/>
              <a:t>IS </a:t>
            </a:r>
            <a:r>
              <a:rPr lang="es-ES_tradnl" dirty="0" err="1"/>
              <a:t>truthful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harder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 err="1"/>
              <a:t>Must</a:t>
            </a:r>
            <a:r>
              <a:rPr lang="es-ES_tradnl" dirty="0"/>
              <a:t> </a:t>
            </a:r>
            <a:r>
              <a:rPr lang="es-ES_tradnl" dirty="0" err="1"/>
              <a:t>explain</a:t>
            </a:r>
            <a:r>
              <a:rPr lang="es-ES_tradnl" dirty="0"/>
              <a:t> </a:t>
            </a:r>
            <a:r>
              <a:rPr lang="es-ES_tradnl" dirty="0" err="1"/>
              <a:t>why</a:t>
            </a:r>
            <a:r>
              <a:rPr lang="es-ES_tradnl" dirty="0"/>
              <a:t> </a:t>
            </a:r>
            <a:r>
              <a:rPr lang="es-ES_tradnl" dirty="0" err="1"/>
              <a:t>nobody</a:t>
            </a:r>
            <a:r>
              <a:rPr lang="es-ES_tradnl" dirty="0"/>
              <a:t> can </a:t>
            </a:r>
            <a:r>
              <a:rPr lang="es-ES_tradnl" b="1" dirty="0"/>
              <a:t>EVER </a:t>
            </a:r>
            <a:r>
              <a:rPr lang="en-US" dirty="0"/>
              <a:t>benefit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lying</a:t>
            </a:r>
            <a:r>
              <a:rPr lang="es-ES_trad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645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414FA-8975-DE2E-9057-51A4971F9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34"/>
            <a:ext cx="10515600" cy="1325563"/>
          </a:xfrm>
        </p:spPr>
        <p:txBody>
          <a:bodyPr/>
          <a:lstStyle/>
          <a:p>
            <a:r>
              <a:rPr lang="en-US" dirty="0"/>
              <a:t>Reasoning Using Truthfulness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613C2-DE39-2EAD-8671-B08E0ECEA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612370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that we have a mechanism M which recommends ABCD on the following preference profile: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FED621-46DE-503D-DAA7-760E79753B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640086"/>
              </p:ext>
            </p:extLst>
          </p:nvPr>
        </p:nvGraphicFramePr>
        <p:xfrm>
          <a:off x="838200" y="2553491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9C04CDE-AA07-CA9B-7744-1E4CD8A30F26}"/>
              </a:ext>
            </a:extLst>
          </p:cNvPr>
          <p:cNvSpPr txBox="1"/>
          <p:nvPr/>
        </p:nvSpPr>
        <p:spPr>
          <a:xfrm>
            <a:off x="6531342" y="2553491"/>
            <a:ext cx="54597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3 changes their report to A&gt;B&gt;D&gt;C, which of the following allocations might M select?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ABCD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ABDC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DABC</a:t>
            </a:r>
          </a:p>
        </p:txBody>
      </p:sp>
    </p:spTree>
    <p:extLst>
      <p:ext uri="{BB962C8B-B14F-4D97-AF65-F5344CB8AC3E}">
        <p14:creationId xmlns:p14="http://schemas.microsoft.com/office/powerpoint/2010/main" val="3278217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9455-5457-22A2-E9D4-10698C42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Goals: </a:t>
            </a:r>
            <a:br>
              <a:rPr lang="en-US" dirty="0"/>
            </a:br>
            <a:r>
              <a:rPr lang="en-US" dirty="0"/>
              <a:t>Efficiency and Truthfulness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5A7FC-4B83-944C-1195-DDF85396E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Recall, we have several definitions of efficiency.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Serial dictatorship is Pareto efficient and truthful, </a:t>
            </a:r>
          </a:p>
          <a:p>
            <a:pPr marL="0" indent="0">
              <a:buNone/>
            </a:pPr>
            <a:r>
              <a:rPr lang="en-US" dirty="0"/>
              <a:t>but not rank efficient.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find a mechanism that is rank efficient and truthful?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5032BB-816B-C361-CAB9-7BFBF3E45E27}"/>
              </a:ext>
            </a:extLst>
          </p:cNvPr>
          <p:cNvSpPr/>
          <p:nvPr/>
        </p:nvSpPr>
        <p:spPr>
          <a:xfrm>
            <a:off x="8597339" y="69851"/>
            <a:ext cx="3400697" cy="337661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Pair </a:t>
            </a:r>
          </a:p>
          <a:p>
            <a:pPr algn="ctr"/>
            <a:r>
              <a:rPr lang="en-US" sz="2800" dirty="0"/>
              <a:t>Efficient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3B67AE-5B0B-FF58-82A9-538BDBFE9B30}"/>
              </a:ext>
            </a:extLst>
          </p:cNvPr>
          <p:cNvSpPr/>
          <p:nvPr/>
        </p:nvSpPr>
        <p:spPr>
          <a:xfrm>
            <a:off x="9079579" y="1203325"/>
            <a:ext cx="2436219" cy="2243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Pareto Efficient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AFFFECC-5D36-BC34-FA44-EF0B4BE019D4}"/>
              </a:ext>
            </a:extLst>
          </p:cNvPr>
          <p:cNvSpPr/>
          <p:nvPr/>
        </p:nvSpPr>
        <p:spPr>
          <a:xfrm>
            <a:off x="9341508" y="2270125"/>
            <a:ext cx="1934805" cy="98799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Rank Efficient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F0766E-5A23-0B83-A481-18689D24B09E}"/>
              </a:ext>
            </a:extLst>
          </p:cNvPr>
          <p:cNvSpPr txBox="1"/>
          <p:nvPr/>
        </p:nvSpPr>
        <p:spPr>
          <a:xfrm>
            <a:off x="10513393" y="4846926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33958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62990-2FCE-B980-0EF1-B6656AD9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Cannot be Rank Efficient + Truthful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8C92A-C636-55D2-4117-7B975EFAB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4831"/>
            <a:ext cx="10797209" cy="6019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To see that rank efficiency and truthfulness are incompatible, consider the following: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6EACD5-AF0A-8672-ACC8-D8D86845DB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304632"/>
              </p:ext>
            </p:extLst>
          </p:nvPr>
        </p:nvGraphicFramePr>
        <p:xfrm>
          <a:off x="1998377" y="1984294"/>
          <a:ext cx="3349488" cy="35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372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837372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837372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837372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55442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669294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66929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66929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81844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3B02C2-CAD6-75FF-764D-1DFCDA9E9E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290913"/>
              </p:ext>
            </p:extLst>
          </p:nvPr>
        </p:nvGraphicFramePr>
        <p:xfrm>
          <a:off x="6283187" y="1960960"/>
          <a:ext cx="3353096" cy="361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74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838274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838274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838274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3065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67707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67707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67707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3096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065B1E8-1A72-A763-E49F-EF4A858118CA}"/>
              </a:ext>
            </a:extLst>
          </p:cNvPr>
          <p:cNvSpPr txBox="1"/>
          <p:nvPr/>
        </p:nvSpPr>
        <p:spPr>
          <a:xfrm>
            <a:off x="838200" y="5661878"/>
            <a:ext cx="92354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Both preference profiles have unique rank efficient allocation (in green). </a:t>
            </a:r>
          </a:p>
          <a:p>
            <a:r>
              <a:rPr lang="en-US" sz="2400" dirty="0"/>
              <a:t>If true preferences are as shown on left, agent 1 can benefit from lying.</a:t>
            </a:r>
          </a:p>
        </p:txBody>
      </p:sp>
    </p:spTree>
    <p:extLst>
      <p:ext uri="{BB962C8B-B14F-4D97-AF65-F5344CB8AC3E}">
        <p14:creationId xmlns:p14="http://schemas.microsoft.com/office/powerpoint/2010/main" val="1322239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40596-2AF0-3241-802B-0752D842A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C555A-6071-FD4F-A9B6-3957C1D3A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58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48919-4525-C944-8567-BE5FAC39CC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“Math Trades” </a:t>
            </a:r>
            <a:br>
              <a:rPr lang="en-US" dirty="0"/>
            </a:br>
            <a:r>
              <a:rPr lang="en-US" dirty="0"/>
              <a:t>For Board Games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78EAB-1515-0742-B9DF-1B443A0D9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0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48919-4525-C944-8567-BE5FAC39CC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Engineering the Allocation </a:t>
            </a:r>
            <a:br>
              <a:rPr lang="en-US" dirty="0"/>
            </a:br>
            <a:r>
              <a:rPr lang="en-US" dirty="0"/>
              <a:t>of Public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78EAB-1515-0742-B9DF-1B443A0D9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2: Truthfulness and the Core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69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A08BB-532E-9E4C-9911-EECA5590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80" y="345630"/>
            <a:ext cx="10515600" cy="1325563"/>
          </a:xfrm>
        </p:spPr>
        <p:txBody>
          <a:bodyPr/>
          <a:lstStyle/>
          <a:p>
            <a:r>
              <a:rPr lang="en-US" dirty="0"/>
              <a:t>Background: Math Trades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B0563-B5C4-7041-8129-7F5F174EC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2" y="1671192"/>
            <a:ext cx="6251222" cy="4999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Today, we will assume: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Each person brings only one game.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No two people bring the same game.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Everybody ranks all the games.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Just like the fruit example, but now everyone owns something to start!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many Pareto efficient allocations    can you find in this example?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B6415B-15F2-9C43-864E-B1F642E436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532822"/>
              </p:ext>
            </p:extLst>
          </p:nvPr>
        </p:nvGraphicFramePr>
        <p:xfrm>
          <a:off x="6810025" y="1493216"/>
          <a:ext cx="5257797" cy="4999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5531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14702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14446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14446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5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BE1A-4D59-2E4E-9379-0A3AD8C1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761"/>
            <a:ext cx="10515600" cy="1325563"/>
          </a:xfrm>
        </p:spPr>
        <p:txBody>
          <a:bodyPr/>
          <a:lstStyle/>
          <a:p>
            <a:r>
              <a:rPr lang="en-US" dirty="0"/>
              <a:t>There are Three Pareto Efficient Allocations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1947-AEB3-254C-85F7-7643EBDAE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14" y="4986515"/>
            <a:ext cx="10958690" cy="1606196"/>
          </a:xfrm>
          <a:solidFill>
            <a:schemeClr val="accent4"/>
          </a:solidFill>
        </p:spPr>
        <p:txBody>
          <a:bodyPr/>
          <a:lstStyle/>
          <a:p>
            <a:pPr marL="0" indent="0">
              <a:buNone/>
            </a:pPr>
            <a:r>
              <a:rPr lang="en-US" b="1" dirty="0"/>
              <a:t>Group Work</a:t>
            </a:r>
            <a:r>
              <a:rPr lang="en-US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 allocation would you recommend,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a case against your choice in Part 1.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86B2C4-F30F-2C46-A680-A04C025389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894473"/>
              </p:ext>
            </p:extLst>
          </p:nvPr>
        </p:nvGraphicFramePr>
        <p:xfrm>
          <a:off x="699914" y="1806218"/>
          <a:ext cx="3397959" cy="29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53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0F5EF8-71AC-0342-A0A6-C18FBCFD58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543473"/>
              </p:ext>
            </p:extLst>
          </p:nvPr>
        </p:nvGraphicFramePr>
        <p:xfrm>
          <a:off x="4336348" y="1806217"/>
          <a:ext cx="3541890" cy="2979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FD9581B-B93B-9046-8088-2E1FD411A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12110"/>
              </p:ext>
            </p:extLst>
          </p:nvPr>
        </p:nvGraphicFramePr>
        <p:xfrm>
          <a:off x="8116714" y="1806218"/>
          <a:ext cx="3541890" cy="2979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5FED4F-BF3C-1843-8BD7-5CAFC64D9CA0}"/>
              </a:ext>
            </a:extLst>
          </p:cNvPr>
          <p:cNvSpPr txBox="1"/>
          <p:nvPr/>
        </p:nvSpPr>
        <p:spPr>
          <a:xfrm>
            <a:off x="1819572" y="1163100"/>
            <a:ext cx="1075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ABC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372D92-1C94-7B4C-B25C-7E0F96B1BC49}"/>
              </a:ext>
            </a:extLst>
          </p:cNvPr>
          <p:cNvSpPr txBox="1"/>
          <p:nvPr/>
        </p:nvSpPr>
        <p:spPr>
          <a:xfrm>
            <a:off x="5542690" y="1154432"/>
            <a:ext cx="1070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CBA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D9E710-FF5C-754F-A280-CE4B5E728C9D}"/>
              </a:ext>
            </a:extLst>
          </p:cNvPr>
          <p:cNvSpPr txBox="1"/>
          <p:nvPr/>
        </p:nvSpPr>
        <p:spPr>
          <a:xfrm>
            <a:off x="9323055" y="1163100"/>
            <a:ext cx="10719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ACB</a:t>
            </a:r>
          </a:p>
        </p:txBody>
      </p:sp>
    </p:spTree>
    <p:extLst>
      <p:ext uri="{BB962C8B-B14F-4D97-AF65-F5344CB8AC3E}">
        <p14:creationId xmlns:p14="http://schemas.microsoft.com/office/powerpoint/2010/main" val="11541363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BE1A-4D59-2E4E-9379-0A3AD8C1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25"/>
            <a:ext cx="10515600" cy="1325563"/>
          </a:xfrm>
        </p:spPr>
        <p:txBody>
          <a:bodyPr/>
          <a:lstStyle/>
          <a:p>
            <a:r>
              <a:rPr lang="en-US" dirty="0"/>
              <a:t>What if we suggest allocation ACB?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86B2C4-F30F-2C46-A680-A04C025389AA}"/>
              </a:ext>
            </a:extLst>
          </p:cNvPr>
          <p:cNvGraphicFramePr>
            <a:graphicFrameLocks/>
          </p:cNvGraphicFramePr>
          <p:nvPr/>
        </p:nvGraphicFramePr>
        <p:xfrm>
          <a:off x="699914" y="1806218"/>
          <a:ext cx="3397959" cy="29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53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0F5EF8-71AC-0342-A0A6-C18FBCFD588E}"/>
              </a:ext>
            </a:extLst>
          </p:cNvPr>
          <p:cNvGraphicFramePr>
            <a:graphicFrameLocks/>
          </p:cNvGraphicFramePr>
          <p:nvPr/>
        </p:nvGraphicFramePr>
        <p:xfrm>
          <a:off x="4336348" y="1806217"/>
          <a:ext cx="3541890" cy="2979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FD9581B-B93B-9046-8088-2E1FD411A748}"/>
              </a:ext>
            </a:extLst>
          </p:cNvPr>
          <p:cNvGraphicFramePr>
            <a:graphicFrameLocks/>
          </p:cNvGraphicFramePr>
          <p:nvPr/>
        </p:nvGraphicFramePr>
        <p:xfrm>
          <a:off x="8116714" y="1806218"/>
          <a:ext cx="3541890" cy="2979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D90EE0C-5E2C-404C-A9C5-132CDD226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15" y="5210674"/>
            <a:ext cx="10958690" cy="8491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An allocation is </a:t>
            </a:r>
            <a:r>
              <a:rPr lang="en-US" b="1" dirty="0"/>
              <a:t>individually rational </a:t>
            </a:r>
            <a:r>
              <a:rPr lang="en-US" dirty="0"/>
              <a:t>if no agents gets an object that is worse than their initial object.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14" name="&quot;No&quot; Symbol 13">
            <a:extLst>
              <a:ext uri="{FF2B5EF4-FFF2-40B4-BE49-F238E27FC236}">
                <a16:creationId xmlns:a16="http://schemas.microsoft.com/office/drawing/2014/main" id="{C9036C35-46E1-ED4A-9DA4-2468F86F0839}"/>
              </a:ext>
            </a:extLst>
          </p:cNvPr>
          <p:cNvSpPr/>
          <p:nvPr/>
        </p:nvSpPr>
        <p:spPr>
          <a:xfrm>
            <a:off x="8441871" y="2188029"/>
            <a:ext cx="2911929" cy="263076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AE44DA-D061-3D47-AB7D-C0E7854DB668}"/>
              </a:ext>
            </a:extLst>
          </p:cNvPr>
          <p:cNvSpPr txBox="1"/>
          <p:nvPr/>
        </p:nvSpPr>
        <p:spPr>
          <a:xfrm>
            <a:off x="1837543" y="1095629"/>
            <a:ext cx="1075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ABC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FC4A1E-E555-A648-B962-DCF02B38A0E0}"/>
              </a:ext>
            </a:extLst>
          </p:cNvPr>
          <p:cNvSpPr txBox="1"/>
          <p:nvPr/>
        </p:nvSpPr>
        <p:spPr>
          <a:xfrm>
            <a:off x="5560661" y="1086961"/>
            <a:ext cx="1070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CBA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924F36-50DF-4E47-A085-96A2E4C67DA7}"/>
              </a:ext>
            </a:extLst>
          </p:cNvPr>
          <p:cNvSpPr txBox="1"/>
          <p:nvPr/>
        </p:nvSpPr>
        <p:spPr>
          <a:xfrm>
            <a:off x="9341026" y="1095629"/>
            <a:ext cx="10719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ACB</a:t>
            </a:r>
          </a:p>
        </p:txBody>
      </p:sp>
    </p:spTree>
    <p:extLst>
      <p:ext uri="{BB962C8B-B14F-4D97-AF65-F5344CB8AC3E}">
        <p14:creationId xmlns:p14="http://schemas.microsoft.com/office/powerpoint/2010/main" val="92771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CC54-1555-4D45-9D5B-1A8D6193E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in Practice: </a:t>
            </a:r>
            <a:r>
              <a:rPr lang="en-US" dirty="0" err="1"/>
              <a:t>TradeMaximizer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FDC3-FEB8-8344-9E38-A9DDB595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an individually rational allocation.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Subject to this constraint, maximize total number of games traded.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Subject to this constraint, minimize sum of ranks.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Further tiebreakers.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6E17AB-8D8A-7347-A616-01AA19F46722}"/>
              </a:ext>
            </a:extLst>
          </p:cNvPr>
          <p:cNvSpPr txBox="1">
            <a:spLocks/>
          </p:cNvSpPr>
          <p:nvPr/>
        </p:nvSpPr>
        <p:spPr>
          <a:xfrm>
            <a:off x="838200" y="5043456"/>
            <a:ext cx="7595000" cy="1606196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Group Work</a:t>
            </a:r>
            <a:r>
              <a:rPr lang="en-US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 allocation would </a:t>
            </a:r>
            <a:r>
              <a:rPr lang="en-US" dirty="0" err="1"/>
              <a:t>TradeMaximizer</a:t>
            </a:r>
            <a:r>
              <a:rPr lang="en-US" dirty="0"/>
              <a:t> select?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</a:t>
            </a:r>
            <a:r>
              <a:rPr lang="en-US" dirty="0" err="1"/>
              <a:t>TradeMaximizer</a:t>
            </a:r>
            <a:r>
              <a:rPr lang="en-US" dirty="0"/>
              <a:t> truthful?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EA76B3-1805-614D-9DDE-F10C940E71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919125"/>
              </p:ext>
            </p:extLst>
          </p:nvPr>
        </p:nvGraphicFramePr>
        <p:xfrm>
          <a:off x="8637815" y="3072524"/>
          <a:ext cx="3364692" cy="3577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564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21564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21564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395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10521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10338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10338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0402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BE1A-4D59-2E4E-9379-0A3AD8C1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25"/>
            <a:ext cx="10515600" cy="1325563"/>
          </a:xfrm>
        </p:spPr>
        <p:txBody>
          <a:bodyPr/>
          <a:lstStyle/>
          <a:p>
            <a:r>
              <a:rPr lang="en-US" dirty="0" err="1"/>
              <a:t>TradeMaximizer</a:t>
            </a:r>
            <a:r>
              <a:rPr lang="en-US" dirty="0"/>
              <a:t> suggests allocation CBA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86B2C4-F30F-2C46-A680-A04C025389AA}"/>
              </a:ext>
            </a:extLst>
          </p:cNvPr>
          <p:cNvGraphicFramePr>
            <a:graphicFrameLocks/>
          </p:cNvGraphicFramePr>
          <p:nvPr/>
        </p:nvGraphicFramePr>
        <p:xfrm>
          <a:off x="699914" y="1806218"/>
          <a:ext cx="3397959" cy="29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53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0F5EF8-71AC-0342-A0A6-C18FBCFD588E}"/>
              </a:ext>
            </a:extLst>
          </p:cNvPr>
          <p:cNvGraphicFramePr>
            <a:graphicFrameLocks/>
          </p:cNvGraphicFramePr>
          <p:nvPr/>
        </p:nvGraphicFramePr>
        <p:xfrm>
          <a:off x="4336348" y="1806217"/>
          <a:ext cx="3541890" cy="2979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FD9581B-B93B-9046-8088-2E1FD411A748}"/>
              </a:ext>
            </a:extLst>
          </p:cNvPr>
          <p:cNvGraphicFramePr>
            <a:graphicFrameLocks/>
          </p:cNvGraphicFramePr>
          <p:nvPr/>
        </p:nvGraphicFramePr>
        <p:xfrm>
          <a:off x="8116714" y="1806218"/>
          <a:ext cx="3541890" cy="2979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14" name="&quot;No&quot; Symbol 13">
            <a:extLst>
              <a:ext uri="{FF2B5EF4-FFF2-40B4-BE49-F238E27FC236}">
                <a16:creationId xmlns:a16="http://schemas.microsoft.com/office/drawing/2014/main" id="{C9036C35-46E1-ED4A-9DA4-2468F86F0839}"/>
              </a:ext>
            </a:extLst>
          </p:cNvPr>
          <p:cNvSpPr/>
          <p:nvPr/>
        </p:nvSpPr>
        <p:spPr>
          <a:xfrm>
            <a:off x="8441871" y="2188029"/>
            <a:ext cx="2911929" cy="263076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08E48C-3338-4240-8861-15AD9316620C}"/>
              </a:ext>
            </a:extLst>
          </p:cNvPr>
          <p:cNvSpPr txBox="1"/>
          <p:nvPr/>
        </p:nvSpPr>
        <p:spPr>
          <a:xfrm>
            <a:off x="1837543" y="1095629"/>
            <a:ext cx="1075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ABC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A70446-CA5E-0741-B63B-60A6E8CE35BF}"/>
              </a:ext>
            </a:extLst>
          </p:cNvPr>
          <p:cNvSpPr txBox="1"/>
          <p:nvPr/>
        </p:nvSpPr>
        <p:spPr>
          <a:xfrm>
            <a:off x="5560661" y="1086961"/>
            <a:ext cx="1070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CBA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F8569D-4099-FD43-B114-4485D35AA4FD}"/>
              </a:ext>
            </a:extLst>
          </p:cNvPr>
          <p:cNvSpPr txBox="1"/>
          <p:nvPr/>
        </p:nvSpPr>
        <p:spPr>
          <a:xfrm>
            <a:off x="9341026" y="1095629"/>
            <a:ext cx="10719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ACB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6D4D9-488B-983B-B952-5D72C93B0105}"/>
              </a:ext>
            </a:extLst>
          </p:cNvPr>
          <p:cNvSpPr txBox="1">
            <a:spLocks/>
          </p:cNvSpPr>
          <p:nvPr/>
        </p:nvSpPr>
        <p:spPr>
          <a:xfrm>
            <a:off x="699914" y="5046481"/>
            <a:ext cx="109586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Concerns: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Agent 1 can lie (say that Catan is their lest favorite game).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Agent 1 can call Agent 2 and arrange to swap (ignore our suggestion).</a:t>
            </a:r>
          </a:p>
        </p:txBody>
      </p:sp>
    </p:spTree>
    <p:extLst>
      <p:ext uri="{BB962C8B-B14F-4D97-AF65-F5344CB8AC3E}">
        <p14:creationId xmlns:p14="http://schemas.microsoft.com/office/powerpoint/2010/main" val="328866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9F42-DA66-2B3B-67D5-156215BEC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People Follow Your Suggestion?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A4D35E-423B-770E-F37D-73C6B0BA7F65}"/>
              </a:ext>
            </a:extLst>
          </p:cNvPr>
          <p:cNvSpPr txBox="1">
            <a:spLocks/>
          </p:cNvSpPr>
          <p:nvPr/>
        </p:nvSpPr>
        <p:spPr>
          <a:xfrm>
            <a:off x="838198" y="1585845"/>
            <a:ext cx="10704443" cy="3130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 proposed allocation is </a:t>
            </a:r>
            <a:r>
              <a:rPr lang="en-US" b="1" dirty="0"/>
              <a:t>blocked </a:t>
            </a:r>
            <a:r>
              <a:rPr lang="en-US" dirty="0"/>
              <a:t>by a coalition of agents if the coalition “can benefit from ignoring the proposal.”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Formally, the coalition can distribute its initial games in a way that:</a:t>
            </a:r>
          </a:p>
          <a:p>
            <a:r>
              <a:rPr lang="en-US" dirty="0"/>
              <a:t>everyone in the coalition agrees is at least as good as the proposal, and</a:t>
            </a:r>
          </a:p>
          <a:p>
            <a:r>
              <a:rPr lang="en-US" dirty="0"/>
              <a:t>someone in the coalition prefers to the proposal.</a:t>
            </a:r>
          </a:p>
          <a:p>
            <a:endParaRPr lang="en-US" sz="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 proposed allocation is in the </a:t>
            </a:r>
            <a:r>
              <a:rPr lang="en-US" b="1" dirty="0"/>
              <a:t>core </a:t>
            </a:r>
            <a:r>
              <a:rPr lang="en-US" dirty="0"/>
              <a:t>if no coalition blocks it.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6C9D94-D574-00CD-A7AA-074817632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5184015"/>
            <a:ext cx="10704443" cy="1325563"/>
          </a:xfrm>
          <a:solidFill>
            <a:schemeClr val="accent4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Suppose an allocation is NOT individually rational. Could it be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Suppose an allocation is in the core. Does it have to be Pareto efficient? </a:t>
            </a:r>
          </a:p>
        </p:txBody>
      </p:sp>
    </p:spTree>
    <p:extLst>
      <p:ext uri="{BB962C8B-B14F-4D97-AF65-F5344CB8AC3E}">
        <p14:creationId xmlns:p14="http://schemas.microsoft.com/office/powerpoint/2010/main" val="110909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4C76B-C58B-5698-A55E-C3BC5E3C0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6DD9-03A3-9D21-FCAB-869045A11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People Follow Your Suggestion?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B31A16F-B801-AC99-628A-8B7F9B180B97}"/>
              </a:ext>
            </a:extLst>
          </p:cNvPr>
          <p:cNvSpPr txBox="1">
            <a:spLocks/>
          </p:cNvSpPr>
          <p:nvPr/>
        </p:nvSpPr>
        <p:spPr>
          <a:xfrm>
            <a:off x="838198" y="1585845"/>
            <a:ext cx="10704443" cy="3130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 proposed allocation is </a:t>
            </a:r>
            <a:r>
              <a:rPr lang="en-US" b="1" dirty="0"/>
              <a:t>blocked </a:t>
            </a:r>
            <a:r>
              <a:rPr lang="en-US" dirty="0"/>
              <a:t>by a coalition of agents if the coalition “can benefit from ignoring the proposal.”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Formally, the coalition can distribute its initial games in a way that:</a:t>
            </a:r>
          </a:p>
          <a:p>
            <a:r>
              <a:rPr lang="en-US" dirty="0"/>
              <a:t>everyone in the coalition agrees is at least as good as the proposal, and</a:t>
            </a:r>
          </a:p>
          <a:p>
            <a:r>
              <a:rPr lang="en-US" dirty="0"/>
              <a:t>someone in the coalition prefers to the proposal.</a:t>
            </a:r>
          </a:p>
          <a:p>
            <a:endParaRPr lang="en-US" sz="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 proposed allocation is in the </a:t>
            </a:r>
            <a:r>
              <a:rPr lang="en-US" b="1" dirty="0"/>
              <a:t>core </a:t>
            </a:r>
            <a:r>
              <a:rPr lang="en-US" dirty="0"/>
              <a:t>if no coalition blocks it.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CA6680-5A8A-1FFB-59B6-949C0F073DB8}"/>
              </a:ext>
            </a:extLst>
          </p:cNvPr>
          <p:cNvSpPr txBox="1"/>
          <p:nvPr/>
        </p:nvSpPr>
        <p:spPr>
          <a:xfrm>
            <a:off x="838198" y="5152423"/>
            <a:ext cx="1070444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Individually Rational: </a:t>
            </a:r>
            <a:r>
              <a:rPr lang="en-US" sz="2400" dirty="0"/>
              <a:t>no </a:t>
            </a:r>
            <a:r>
              <a:rPr lang="en-US" sz="2400" i="1" dirty="0"/>
              <a:t>individual</a:t>
            </a:r>
            <a:r>
              <a:rPr lang="en-US" sz="2400" dirty="0"/>
              <a:t> can block (benefit from ignoring our proposal).</a:t>
            </a:r>
          </a:p>
          <a:p>
            <a:r>
              <a:rPr lang="en-US" sz="2400" b="1" dirty="0"/>
              <a:t>Pareto Efficient</a:t>
            </a:r>
            <a:r>
              <a:rPr lang="en-US" sz="2400" dirty="0"/>
              <a:t>: the </a:t>
            </a:r>
            <a:r>
              <a:rPr lang="en-US" sz="2400" i="1" dirty="0"/>
              <a:t>entire group </a:t>
            </a:r>
            <a:r>
              <a:rPr lang="en-US" sz="2400" dirty="0"/>
              <a:t>cannot block (benefit from ignoring our proposal).</a:t>
            </a:r>
          </a:p>
          <a:p>
            <a:r>
              <a:rPr lang="en-US" sz="2400" b="1" dirty="0"/>
              <a:t>Core</a:t>
            </a:r>
            <a:r>
              <a:rPr lang="en-US" sz="2400" dirty="0"/>
              <a:t>: no </a:t>
            </a:r>
            <a:r>
              <a:rPr lang="en-US" sz="2400" i="1" dirty="0"/>
              <a:t>subset of agents </a:t>
            </a:r>
            <a:r>
              <a:rPr lang="en-US" sz="2400" dirty="0"/>
              <a:t>can benefit from ignoring our suggestion.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Therefore, </a:t>
            </a:r>
            <a:r>
              <a:rPr lang="en-US" sz="2400" u="sng" dirty="0"/>
              <a:t>all core allocations are individually rational + Pareto efficient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586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>
            <a:extLst>
              <a:ext uri="{FF2B5EF4-FFF2-40B4-BE49-F238E27FC236}">
                <a16:creationId xmlns:a16="http://schemas.microsoft.com/office/drawing/2014/main" id="{5E5C5817-8B4A-D64D-AEB6-96064A942628}"/>
              </a:ext>
            </a:extLst>
          </p:cNvPr>
          <p:cNvSpPr/>
          <p:nvPr/>
        </p:nvSpPr>
        <p:spPr>
          <a:xfrm>
            <a:off x="609594" y="1248551"/>
            <a:ext cx="7424666" cy="3446481"/>
          </a:xfrm>
          <a:prstGeom prst="donut">
            <a:avLst>
              <a:gd name="adj" fmla="val 6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A6E3BB76-F15B-9545-A7C4-88172A5507A1}"/>
              </a:ext>
            </a:extLst>
          </p:cNvPr>
          <p:cNvSpPr/>
          <p:nvPr/>
        </p:nvSpPr>
        <p:spPr>
          <a:xfrm>
            <a:off x="3985708" y="1248552"/>
            <a:ext cx="7549243" cy="3446482"/>
          </a:xfrm>
          <a:prstGeom prst="donut">
            <a:avLst>
              <a:gd name="adj" fmla="val 6164"/>
            </a:avLst>
          </a:prstGeom>
          <a:solidFill>
            <a:schemeClr val="accent4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690DB4-3C88-D140-B254-B40DEC33A54D}"/>
              </a:ext>
            </a:extLst>
          </p:cNvPr>
          <p:cNvSpPr txBox="1"/>
          <p:nvPr/>
        </p:nvSpPr>
        <p:spPr>
          <a:xfrm>
            <a:off x="1760097" y="2371625"/>
            <a:ext cx="1701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Pareto </a:t>
            </a:r>
          </a:p>
          <a:p>
            <a:pPr algn="ctr"/>
            <a:r>
              <a:rPr lang="en-US" sz="3600" dirty="0">
                <a:solidFill>
                  <a:schemeClr val="accent1"/>
                </a:solidFill>
              </a:rPr>
              <a:t>Efficient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55D5A7-75D7-5D49-B46F-5074CE7B2056}"/>
              </a:ext>
            </a:extLst>
          </p:cNvPr>
          <p:cNvSpPr txBox="1"/>
          <p:nvPr/>
        </p:nvSpPr>
        <p:spPr>
          <a:xfrm>
            <a:off x="8289333" y="2371627"/>
            <a:ext cx="2331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/>
                </a:solidFill>
              </a:rPr>
              <a:t>Individually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</a:rPr>
              <a:t>Rational</a:t>
            </a: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32FEC694-C7F0-3449-B4AF-50E3214C5C6C}"/>
              </a:ext>
            </a:extLst>
          </p:cNvPr>
          <p:cNvSpPr/>
          <p:nvPr/>
        </p:nvSpPr>
        <p:spPr>
          <a:xfrm>
            <a:off x="4914593" y="1934927"/>
            <a:ext cx="2166866" cy="2073729"/>
          </a:xfrm>
          <a:prstGeom prst="donut">
            <a:avLst>
              <a:gd name="adj" fmla="val 1318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C4F06E-6214-2547-95E7-63A6CF950134}"/>
              </a:ext>
            </a:extLst>
          </p:cNvPr>
          <p:cNvSpPr txBox="1"/>
          <p:nvPr/>
        </p:nvSpPr>
        <p:spPr>
          <a:xfrm>
            <a:off x="5416616" y="2648625"/>
            <a:ext cx="1162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6"/>
                </a:solidFill>
              </a:rPr>
              <a:t> Core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79CA31EF-D7D6-9446-90A7-5B14DF7A65BD}"/>
              </a:ext>
            </a:extLst>
          </p:cNvPr>
          <p:cNvSpPr/>
          <p:nvPr/>
        </p:nvSpPr>
        <p:spPr>
          <a:xfrm>
            <a:off x="111068" y="277578"/>
            <a:ext cx="11982957" cy="5094514"/>
          </a:xfrm>
          <a:prstGeom prst="donut">
            <a:avLst>
              <a:gd name="adj" fmla="val 3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AB5C8-4369-AD4E-8D25-2CAC1DB0AF6E}"/>
              </a:ext>
            </a:extLst>
          </p:cNvPr>
          <p:cNvSpPr txBox="1"/>
          <p:nvPr/>
        </p:nvSpPr>
        <p:spPr>
          <a:xfrm>
            <a:off x="4914593" y="561966"/>
            <a:ext cx="282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All Allocations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5A81A1-15F7-BA4A-B671-598DB411A1C1}"/>
              </a:ext>
            </a:extLst>
          </p:cNvPr>
          <p:cNvSpPr txBox="1"/>
          <p:nvPr/>
        </p:nvSpPr>
        <p:spPr>
          <a:xfrm>
            <a:off x="77371" y="4334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ABC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D7F9B-AD26-B64D-B6E3-9C522BDA74DE}"/>
              </a:ext>
            </a:extLst>
          </p:cNvPr>
          <p:cNvSpPr txBox="1"/>
          <p:nvPr/>
        </p:nvSpPr>
        <p:spPr>
          <a:xfrm>
            <a:off x="746491" y="4334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ED8ACD-121D-1E46-905F-E74425B6F1D1}"/>
              </a:ext>
            </a:extLst>
          </p:cNvPr>
          <p:cNvSpPr txBox="1"/>
          <p:nvPr/>
        </p:nvSpPr>
        <p:spPr>
          <a:xfrm>
            <a:off x="800352" y="510900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CBA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1A0F11-17DA-954E-BB48-7489D509BCAF}"/>
              </a:ext>
            </a:extLst>
          </p:cNvPr>
          <p:cNvSpPr txBox="1"/>
          <p:nvPr/>
        </p:nvSpPr>
        <p:spPr>
          <a:xfrm>
            <a:off x="77370" y="473095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3E21CD-788D-7F46-AA9E-05DF0EF385AF}"/>
              </a:ext>
            </a:extLst>
          </p:cNvPr>
          <p:cNvSpPr txBox="1"/>
          <p:nvPr/>
        </p:nvSpPr>
        <p:spPr>
          <a:xfrm>
            <a:off x="781895" y="469755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BAC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86B882-64EA-E14C-B0A9-33371AAF9B7E}"/>
              </a:ext>
            </a:extLst>
          </p:cNvPr>
          <p:cNvSpPr txBox="1"/>
          <p:nvPr/>
        </p:nvSpPr>
        <p:spPr>
          <a:xfrm>
            <a:off x="95827" y="510900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CAB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3496C2-72AC-8C4B-836D-7AD362E28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05" y="5575218"/>
            <a:ext cx="7903476" cy="1140305"/>
          </a:xfrm>
          <a:solidFill>
            <a:schemeClr val="accent4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0" indent="0">
              <a:buNone/>
            </a:pPr>
            <a:r>
              <a:rPr lang="en-US" dirty="0"/>
              <a:t>For the board game example, there are 6 possible allocations. </a:t>
            </a:r>
          </a:p>
          <a:p>
            <a:pPr marL="0" indent="0">
              <a:buNone/>
            </a:pPr>
            <a:r>
              <a:rPr lang="en-US" dirty="0"/>
              <a:t>Place each allocation in its appropriate location above.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6E02B5FB-79B9-DC4F-A27B-7CC3CE9AA4C3}"/>
              </a:ext>
            </a:extLst>
          </p:cNvPr>
          <p:cNvGraphicFramePr>
            <a:graphicFrameLocks/>
          </p:cNvGraphicFramePr>
          <p:nvPr/>
        </p:nvGraphicFramePr>
        <p:xfrm>
          <a:off x="9268183" y="3765657"/>
          <a:ext cx="2790438" cy="2978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146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3565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70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D10F7B0-4CFA-C527-C971-E5A5827A7394}"/>
              </a:ext>
            </a:extLst>
          </p:cNvPr>
          <p:cNvSpPr txBox="1"/>
          <p:nvPr/>
        </p:nvSpPr>
        <p:spPr>
          <a:xfrm>
            <a:off x="7384" y="90234"/>
            <a:ext cx="3584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Name</a:t>
            </a:r>
            <a:r>
              <a:rPr lang="en-US" dirty="0"/>
              <a:t>: 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8294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D959D-DEF9-E7E6-9F4C-66A18ECAE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>
            <a:extLst>
              <a:ext uri="{FF2B5EF4-FFF2-40B4-BE49-F238E27FC236}">
                <a16:creationId xmlns:a16="http://schemas.microsoft.com/office/drawing/2014/main" id="{29CB3FD3-B5F0-2D73-A3D2-8911AA826FE5}"/>
              </a:ext>
            </a:extLst>
          </p:cNvPr>
          <p:cNvSpPr/>
          <p:nvPr/>
        </p:nvSpPr>
        <p:spPr>
          <a:xfrm>
            <a:off x="609594" y="1248551"/>
            <a:ext cx="7424666" cy="3446481"/>
          </a:xfrm>
          <a:prstGeom prst="donut">
            <a:avLst>
              <a:gd name="adj" fmla="val 6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21AAF545-EB90-7019-8C80-7A463FFDDA35}"/>
              </a:ext>
            </a:extLst>
          </p:cNvPr>
          <p:cNvSpPr/>
          <p:nvPr/>
        </p:nvSpPr>
        <p:spPr>
          <a:xfrm>
            <a:off x="3985708" y="1248552"/>
            <a:ext cx="7549243" cy="3446482"/>
          </a:xfrm>
          <a:prstGeom prst="donut">
            <a:avLst>
              <a:gd name="adj" fmla="val 6164"/>
            </a:avLst>
          </a:prstGeom>
          <a:solidFill>
            <a:schemeClr val="accent4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5A0D95-9AD7-E93C-5D40-941552C8C865}"/>
              </a:ext>
            </a:extLst>
          </p:cNvPr>
          <p:cNvSpPr txBox="1"/>
          <p:nvPr/>
        </p:nvSpPr>
        <p:spPr>
          <a:xfrm>
            <a:off x="1760097" y="2371625"/>
            <a:ext cx="1701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Pareto </a:t>
            </a:r>
          </a:p>
          <a:p>
            <a:pPr algn="ctr"/>
            <a:r>
              <a:rPr lang="en-US" sz="3600" dirty="0">
                <a:solidFill>
                  <a:schemeClr val="accent1"/>
                </a:solidFill>
              </a:rPr>
              <a:t>Efficient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4C9B4-CC80-D64D-EB97-6F9867ACA77F}"/>
              </a:ext>
            </a:extLst>
          </p:cNvPr>
          <p:cNvSpPr txBox="1"/>
          <p:nvPr/>
        </p:nvSpPr>
        <p:spPr>
          <a:xfrm>
            <a:off x="8289333" y="2371627"/>
            <a:ext cx="2331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/>
                </a:solidFill>
              </a:rPr>
              <a:t>Individually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</a:rPr>
              <a:t>Rational</a:t>
            </a: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C1B7B436-200E-BA62-F8BF-6E113BACCDDA}"/>
              </a:ext>
            </a:extLst>
          </p:cNvPr>
          <p:cNvSpPr/>
          <p:nvPr/>
        </p:nvSpPr>
        <p:spPr>
          <a:xfrm>
            <a:off x="4914593" y="1934927"/>
            <a:ext cx="2166866" cy="2073729"/>
          </a:xfrm>
          <a:prstGeom prst="donut">
            <a:avLst>
              <a:gd name="adj" fmla="val 1318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FA6CEE-66FB-8883-416E-54E4EE14B498}"/>
              </a:ext>
            </a:extLst>
          </p:cNvPr>
          <p:cNvSpPr txBox="1"/>
          <p:nvPr/>
        </p:nvSpPr>
        <p:spPr>
          <a:xfrm>
            <a:off x="5416616" y="2648625"/>
            <a:ext cx="1162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6"/>
                </a:solidFill>
              </a:rPr>
              <a:t> Core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25A731C1-EC81-8C6B-F007-9B20CCF3A97E}"/>
              </a:ext>
            </a:extLst>
          </p:cNvPr>
          <p:cNvSpPr/>
          <p:nvPr/>
        </p:nvSpPr>
        <p:spPr>
          <a:xfrm>
            <a:off x="111068" y="277578"/>
            <a:ext cx="11982957" cy="5094514"/>
          </a:xfrm>
          <a:prstGeom prst="donut">
            <a:avLst>
              <a:gd name="adj" fmla="val 3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89FDAF-6459-EF39-51AA-806D6ECE82E6}"/>
              </a:ext>
            </a:extLst>
          </p:cNvPr>
          <p:cNvSpPr txBox="1"/>
          <p:nvPr/>
        </p:nvSpPr>
        <p:spPr>
          <a:xfrm>
            <a:off x="4914593" y="561966"/>
            <a:ext cx="282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All Allocations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460509-9E5A-FA0F-4826-A5938063808A}"/>
              </a:ext>
            </a:extLst>
          </p:cNvPr>
          <p:cNvSpPr txBox="1"/>
          <p:nvPr/>
        </p:nvSpPr>
        <p:spPr>
          <a:xfrm>
            <a:off x="77371" y="4334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ABC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8397C4-707F-34E2-95B1-8F5B643F03AA}"/>
              </a:ext>
            </a:extLst>
          </p:cNvPr>
          <p:cNvSpPr txBox="1"/>
          <p:nvPr/>
        </p:nvSpPr>
        <p:spPr>
          <a:xfrm>
            <a:off x="746491" y="4334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A7A963-4D51-4F50-EE7D-AB881E6A0D09}"/>
              </a:ext>
            </a:extLst>
          </p:cNvPr>
          <p:cNvSpPr txBox="1"/>
          <p:nvPr/>
        </p:nvSpPr>
        <p:spPr>
          <a:xfrm>
            <a:off x="800352" y="510900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CBA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AD2F4C-E714-BDC6-14F7-02A0CF610A82}"/>
              </a:ext>
            </a:extLst>
          </p:cNvPr>
          <p:cNvSpPr txBox="1"/>
          <p:nvPr/>
        </p:nvSpPr>
        <p:spPr>
          <a:xfrm>
            <a:off x="77370" y="473095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0FF9E5-A115-0090-46E2-3F3D5A3E2192}"/>
              </a:ext>
            </a:extLst>
          </p:cNvPr>
          <p:cNvSpPr txBox="1"/>
          <p:nvPr/>
        </p:nvSpPr>
        <p:spPr>
          <a:xfrm>
            <a:off x="781895" y="469755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BAC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60A403-2A58-C86E-D43E-3A516FF7A08E}"/>
              </a:ext>
            </a:extLst>
          </p:cNvPr>
          <p:cNvSpPr txBox="1"/>
          <p:nvPr/>
        </p:nvSpPr>
        <p:spPr>
          <a:xfrm>
            <a:off x="95827" y="510900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CAB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A0F1BB4-5472-411E-9E36-86AFB4FFC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05" y="5575218"/>
            <a:ext cx="7903476" cy="1140305"/>
          </a:xfrm>
          <a:solidFill>
            <a:schemeClr val="accent4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0" indent="0">
              <a:buNone/>
            </a:pPr>
            <a:r>
              <a:rPr lang="en-US" dirty="0"/>
              <a:t>For the board game example, there are 6 possible allocations. </a:t>
            </a:r>
          </a:p>
          <a:p>
            <a:pPr marL="0" indent="0">
              <a:buNone/>
            </a:pPr>
            <a:r>
              <a:rPr lang="en-US" dirty="0"/>
              <a:t>Place each allocation in its appropriate location above.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E80DDF35-9A0A-EF61-6B70-D1D7474313C9}"/>
              </a:ext>
            </a:extLst>
          </p:cNvPr>
          <p:cNvGraphicFramePr>
            <a:graphicFrameLocks/>
          </p:cNvGraphicFramePr>
          <p:nvPr/>
        </p:nvGraphicFramePr>
        <p:xfrm>
          <a:off x="9268183" y="3765657"/>
          <a:ext cx="2790438" cy="2978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146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3565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70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369C2A4-9225-13E1-182A-D46F085E86B8}"/>
              </a:ext>
            </a:extLst>
          </p:cNvPr>
          <p:cNvSpPr txBox="1"/>
          <p:nvPr/>
        </p:nvSpPr>
        <p:spPr>
          <a:xfrm>
            <a:off x="7384" y="90234"/>
            <a:ext cx="3584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Name</a:t>
            </a:r>
            <a:r>
              <a:rPr lang="en-US" dirty="0"/>
              <a:t>: 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3539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>
            <a:extLst>
              <a:ext uri="{FF2B5EF4-FFF2-40B4-BE49-F238E27FC236}">
                <a16:creationId xmlns:a16="http://schemas.microsoft.com/office/drawing/2014/main" id="{5E5C5817-8B4A-D64D-AEB6-96064A942628}"/>
              </a:ext>
            </a:extLst>
          </p:cNvPr>
          <p:cNvSpPr/>
          <p:nvPr/>
        </p:nvSpPr>
        <p:spPr>
          <a:xfrm>
            <a:off x="609594" y="1248551"/>
            <a:ext cx="7424666" cy="3446481"/>
          </a:xfrm>
          <a:prstGeom prst="donut">
            <a:avLst>
              <a:gd name="adj" fmla="val 616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A6E3BB76-F15B-9545-A7C4-88172A5507A1}"/>
              </a:ext>
            </a:extLst>
          </p:cNvPr>
          <p:cNvSpPr/>
          <p:nvPr/>
        </p:nvSpPr>
        <p:spPr>
          <a:xfrm>
            <a:off x="3985708" y="1248552"/>
            <a:ext cx="7549243" cy="3446482"/>
          </a:xfrm>
          <a:prstGeom prst="donut">
            <a:avLst>
              <a:gd name="adj" fmla="val 6164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690DB4-3C88-D140-B254-B40DEC33A54D}"/>
              </a:ext>
            </a:extLst>
          </p:cNvPr>
          <p:cNvSpPr txBox="1"/>
          <p:nvPr/>
        </p:nvSpPr>
        <p:spPr>
          <a:xfrm>
            <a:off x="1760097" y="2371625"/>
            <a:ext cx="1701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Pareto </a:t>
            </a:r>
          </a:p>
          <a:p>
            <a:pPr algn="ctr"/>
            <a:r>
              <a:rPr lang="en-US" sz="3600" dirty="0">
                <a:solidFill>
                  <a:schemeClr val="accent1"/>
                </a:solidFill>
              </a:rPr>
              <a:t>Efficient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55D5A7-75D7-5D49-B46F-5074CE7B2056}"/>
              </a:ext>
            </a:extLst>
          </p:cNvPr>
          <p:cNvSpPr txBox="1"/>
          <p:nvPr/>
        </p:nvSpPr>
        <p:spPr>
          <a:xfrm>
            <a:off x="8289333" y="2371627"/>
            <a:ext cx="2331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/>
                </a:solidFill>
              </a:rPr>
              <a:t>Individually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</a:rPr>
              <a:t>Rational</a:t>
            </a: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32FEC694-C7F0-3449-B4AF-50E3214C5C6C}"/>
              </a:ext>
            </a:extLst>
          </p:cNvPr>
          <p:cNvSpPr/>
          <p:nvPr/>
        </p:nvSpPr>
        <p:spPr>
          <a:xfrm>
            <a:off x="4914593" y="1934927"/>
            <a:ext cx="2166866" cy="2073729"/>
          </a:xfrm>
          <a:prstGeom prst="donut">
            <a:avLst>
              <a:gd name="adj" fmla="val 1318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C4F06E-6214-2547-95E7-63A6CF950134}"/>
              </a:ext>
            </a:extLst>
          </p:cNvPr>
          <p:cNvSpPr txBox="1"/>
          <p:nvPr/>
        </p:nvSpPr>
        <p:spPr>
          <a:xfrm>
            <a:off x="5416616" y="2648625"/>
            <a:ext cx="1162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6"/>
                </a:solidFill>
              </a:rPr>
              <a:t> Core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79CA31EF-D7D6-9446-90A7-5B14DF7A65BD}"/>
              </a:ext>
            </a:extLst>
          </p:cNvPr>
          <p:cNvSpPr/>
          <p:nvPr/>
        </p:nvSpPr>
        <p:spPr>
          <a:xfrm>
            <a:off x="111068" y="277578"/>
            <a:ext cx="11982957" cy="5094514"/>
          </a:xfrm>
          <a:prstGeom prst="donut">
            <a:avLst>
              <a:gd name="adj" fmla="val 3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AB5C8-4369-AD4E-8D25-2CAC1DB0AF6E}"/>
              </a:ext>
            </a:extLst>
          </p:cNvPr>
          <p:cNvSpPr txBox="1"/>
          <p:nvPr/>
        </p:nvSpPr>
        <p:spPr>
          <a:xfrm>
            <a:off x="4914593" y="561966"/>
            <a:ext cx="282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All Allocations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5A81A1-15F7-BA4A-B671-598DB411A1C1}"/>
              </a:ext>
            </a:extLst>
          </p:cNvPr>
          <p:cNvSpPr txBox="1"/>
          <p:nvPr/>
        </p:nvSpPr>
        <p:spPr>
          <a:xfrm>
            <a:off x="5679944" y="3171819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ABC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D7F9B-AD26-B64D-B6E3-9C522BDA74DE}"/>
              </a:ext>
            </a:extLst>
          </p:cNvPr>
          <p:cNvSpPr txBox="1"/>
          <p:nvPr/>
        </p:nvSpPr>
        <p:spPr>
          <a:xfrm>
            <a:off x="2179253" y="3585946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ED8ACD-121D-1E46-905F-E74425B6F1D1}"/>
              </a:ext>
            </a:extLst>
          </p:cNvPr>
          <p:cNvSpPr txBox="1"/>
          <p:nvPr/>
        </p:nvSpPr>
        <p:spPr>
          <a:xfrm>
            <a:off x="7105009" y="2815114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CBA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1A0F11-17DA-954E-BB48-7489D509BCAF}"/>
              </a:ext>
            </a:extLst>
          </p:cNvPr>
          <p:cNvSpPr txBox="1"/>
          <p:nvPr/>
        </p:nvSpPr>
        <p:spPr>
          <a:xfrm>
            <a:off x="5770168" y="4697490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3E21CD-788D-7F46-AA9E-05DF0EF385AF}"/>
              </a:ext>
            </a:extLst>
          </p:cNvPr>
          <p:cNvSpPr txBox="1"/>
          <p:nvPr/>
        </p:nvSpPr>
        <p:spPr>
          <a:xfrm>
            <a:off x="8034260" y="1808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BAC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86B882-64EA-E14C-B0A9-33371AAF9B7E}"/>
              </a:ext>
            </a:extLst>
          </p:cNvPr>
          <p:cNvSpPr txBox="1"/>
          <p:nvPr/>
        </p:nvSpPr>
        <p:spPr>
          <a:xfrm>
            <a:off x="8987061" y="1808402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CAB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3496C2-72AC-8C4B-836D-7AD362E28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05" y="5575218"/>
            <a:ext cx="7938880" cy="1140305"/>
          </a:xfrm>
          <a:solidFill>
            <a:schemeClr val="accent4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0" indent="0">
              <a:buNone/>
            </a:pPr>
            <a:r>
              <a:rPr lang="en-US" dirty="0"/>
              <a:t>For the board game example, there are 6 possible allocations. </a:t>
            </a:r>
          </a:p>
          <a:p>
            <a:pPr marL="0" indent="0">
              <a:buNone/>
            </a:pPr>
            <a:r>
              <a:rPr lang="en-US" dirty="0"/>
              <a:t>Place each allocation in its appropriate location above.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6E02B5FB-79B9-DC4F-A27B-7CC3CE9AA4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073148"/>
              </p:ext>
            </p:extLst>
          </p:nvPr>
        </p:nvGraphicFramePr>
        <p:xfrm>
          <a:off x="9268183" y="3765657"/>
          <a:ext cx="2790438" cy="2978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146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3565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70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26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C7B72-0553-D24E-A0F6-E0B855014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Three Important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770EC-30B4-4741-95E4-ADD0D5A32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429656" cy="4351338"/>
          </a:xfrm>
        </p:spPr>
        <p:txBody>
          <a:bodyPr/>
          <a:lstStyle/>
          <a:p>
            <a:r>
              <a:rPr lang="en-US" dirty="0"/>
              <a:t>Efficiency</a:t>
            </a:r>
          </a:p>
          <a:p>
            <a:r>
              <a:rPr lang="en-US" dirty="0"/>
              <a:t>Truthfulness</a:t>
            </a:r>
          </a:p>
          <a:p>
            <a:r>
              <a:rPr lang="en-US" dirty="0"/>
              <a:t>Fairness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C8DCB3-BBB7-844F-829A-EE026AA73E31}"/>
              </a:ext>
            </a:extLst>
          </p:cNvPr>
          <p:cNvSpPr txBox="1">
            <a:spLocks/>
          </p:cNvSpPr>
          <p:nvPr/>
        </p:nvSpPr>
        <p:spPr>
          <a:xfrm>
            <a:off x="3493957" y="1839939"/>
            <a:ext cx="24296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Last Class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Today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Next Week</a:t>
            </a:r>
          </a:p>
        </p:txBody>
      </p:sp>
    </p:spTree>
    <p:extLst>
      <p:ext uri="{BB962C8B-B14F-4D97-AF65-F5344CB8AC3E}">
        <p14:creationId xmlns:p14="http://schemas.microsoft.com/office/powerpoint/2010/main" val="402240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C6AED-AC62-974B-9FDD-D21009F9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Incentives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B4782EF-2F9D-4941-B121-1A55BE980F95}"/>
              </a:ext>
            </a:extLst>
          </p:cNvPr>
          <p:cNvSpPr txBox="1">
            <a:spLocks/>
          </p:cNvSpPr>
          <p:nvPr/>
        </p:nvSpPr>
        <p:spPr>
          <a:xfrm>
            <a:off x="838199" y="1690688"/>
            <a:ext cx="11157857" cy="5167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We want people to </a:t>
            </a:r>
          </a:p>
          <a:p>
            <a:r>
              <a:rPr lang="en-US" dirty="0"/>
              <a:t>participate</a:t>
            </a:r>
          </a:p>
          <a:p>
            <a:r>
              <a:rPr lang="en-US" dirty="0"/>
              <a:t>tell us their true preferences, and </a:t>
            </a:r>
          </a:p>
          <a:p>
            <a:r>
              <a:rPr lang="en-US" dirty="0"/>
              <a:t>follow our recommendations. </a:t>
            </a:r>
          </a:p>
          <a:p>
            <a:pPr marL="0" indent="0">
              <a:buNone/>
            </a:pPr>
            <a:r>
              <a:rPr lang="en-US" dirty="0"/>
              <a:t>(Otherwise, even a “good” recommendation is useless!)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Individually Rational </a:t>
            </a:r>
            <a:r>
              <a:rPr lang="en-US" dirty="0"/>
              <a:t>(</a:t>
            </a:r>
            <a:r>
              <a:rPr lang="en-US" i="1" dirty="0"/>
              <a:t>allocation</a:t>
            </a:r>
            <a:r>
              <a:rPr lang="en-US" dirty="0"/>
              <a:t>)</a:t>
            </a:r>
            <a:r>
              <a:rPr lang="en-US" b="1" dirty="0"/>
              <a:t>: </a:t>
            </a:r>
            <a:r>
              <a:rPr lang="en-US" dirty="0"/>
              <a:t>Nobody is harmed by participating.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Truthful </a:t>
            </a:r>
            <a:r>
              <a:rPr lang="en-US" dirty="0"/>
              <a:t>(</a:t>
            </a:r>
            <a:r>
              <a:rPr lang="en-US" i="1" dirty="0"/>
              <a:t>mechanism</a:t>
            </a:r>
            <a:r>
              <a:rPr lang="en-US" dirty="0"/>
              <a:t>)</a:t>
            </a:r>
            <a:r>
              <a:rPr lang="en-US" b="1" dirty="0"/>
              <a:t>: </a:t>
            </a:r>
            <a:r>
              <a:rPr lang="en-US" dirty="0"/>
              <a:t>Nobody benefits from lying.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Core </a:t>
            </a:r>
            <a:r>
              <a:rPr lang="en-US" dirty="0"/>
              <a:t>(</a:t>
            </a:r>
            <a:r>
              <a:rPr lang="en-US" i="1" dirty="0"/>
              <a:t>allocation</a:t>
            </a:r>
            <a:r>
              <a:rPr lang="en-US" dirty="0"/>
              <a:t>):</a:t>
            </a:r>
            <a:r>
              <a:rPr lang="en-US" b="1" dirty="0"/>
              <a:t> </a:t>
            </a:r>
            <a:r>
              <a:rPr lang="en-US" dirty="0"/>
              <a:t>No group can benefit by deviating from recommendation.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220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43AC-2CFA-344F-A73F-BDD488A4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330" y="365125"/>
            <a:ext cx="10515600" cy="1325563"/>
          </a:xfrm>
        </p:spPr>
        <p:txBody>
          <a:bodyPr/>
          <a:lstStyle/>
          <a:p>
            <a:r>
              <a:rPr lang="en-US" dirty="0"/>
              <a:t>Study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CCB5C-A3C1-9041-B866-4C9DC5BD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40" y="1749634"/>
            <a:ext cx="5257800" cy="534071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b="1" dirty="0"/>
              <a:t>Concepts</a:t>
            </a:r>
          </a:p>
          <a:p>
            <a:r>
              <a:rPr lang="en-US" dirty="0"/>
              <a:t>Endowment</a:t>
            </a:r>
          </a:p>
          <a:p>
            <a:pPr marL="0" indent="0">
              <a:buNone/>
            </a:pPr>
            <a:r>
              <a:rPr lang="en-US" dirty="0"/>
              <a:t>   (Initial object)</a:t>
            </a:r>
          </a:p>
          <a:p>
            <a:r>
              <a:rPr lang="en-US" dirty="0">
                <a:solidFill>
                  <a:srgbClr val="FF0000"/>
                </a:solidFill>
              </a:rPr>
              <a:t>Truthful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(Strategy-Proof, 			Incentive Compatible)</a:t>
            </a:r>
          </a:p>
          <a:p>
            <a:r>
              <a:rPr lang="en-US" dirty="0">
                <a:solidFill>
                  <a:srgbClr val="FF0000"/>
                </a:solidFill>
              </a:rPr>
              <a:t>Individually Rational </a:t>
            </a:r>
          </a:p>
          <a:p>
            <a:r>
              <a:rPr lang="en-US" dirty="0">
                <a:solidFill>
                  <a:srgbClr val="FF0000"/>
                </a:solidFill>
              </a:rPr>
              <a:t>The Core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A8FA1-A204-A646-86B2-ED29EC8027EF}"/>
              </a:ext>
            </a:extLst>
          </p:cNvPr>
          <p:cNvSpPr txBox="1">
            <a:spLocks/>
          </p:cNvSpPr>
          <p:nvPr/>
        </p:nvSpPr>
        <p:spPr>
          <a:xfrm>
            <a:off x="3821220" y="1706186"/>
            <a:ext cx="364807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Algorithms</a:t>
            </a:r>
          </a:p>
          <a:p>
            <a:r>
              <a:rPr lang="en-US" dirty="0"/>
              <a:t>Rank Minimizer</a:t>
            </a:r>
          </a:p>
          <a:p>
            <a:r>
              <a:rPr lang="en-US" dirty="0"/>
              <a:t>First Preference First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EE37425-47BE-F140-B2B0-8D879072D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69295" y="1735283"/>
                <a:ext cx="5257800" cy="4351338"/>
              </a:xfrm>
              <a:prstGeom prst="rect">
                <a:avLst/>
              </a:prstGeom>
            </p:spPr>
            <p:txBody>
              <a:bodyPr vert="horz" lIns="91440" tIns="45720" rIns="91440" bIns="45720" numCol="1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b="1" dirty="0"/>
                  <a:t>Facts</a:t>
                </a:r>
              </a:p>
              <a:p>
                <a:r>
                  <a:rPr lang="en-US" dirty="0"/>
                  <a:t>Core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Pareto Efficient</a:t>
                </a:r>
              </a:p>
              <a:p>
                <a:r>
                  <a:rPr lang="en-US" dirty="0"/>
                  <a:t>Core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Individually Rational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EE37425-47BE-F140-B2B0-8D879072D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295" y="1735283"/>
                <a:ext cx="5257800" cy="4351338"/>
              </a:xfrm>
              <a:prstGeom prst="rect">
                <a:avLst/>
              </a:prstGeom>
              <a:blipFill>
                <a:blip r:embed="rId3"/>
                <a:stretch>
                  <a:fillRect l="-2651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91539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7957-FE06-2648-B5D0-AB15E4A7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71301-64A3-EF41-990D-D4EDFCAFA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891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Topics for next class: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there always an allocation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there be more than one allocation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we find an allocation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we find this allocation in a way that is truthful?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Due Monday at 11:59 pm: </a:t>
            </a:r>
          </a:p>
          <a:p>
            <a:pPr marL="0" indent="0">
              <a:buNone/>
            </a:pPr>
            <a:r>
              <a:rPr lang="en-US" dirty="0"/>
              <a:t>      Reflection and Critical Thinking 1 (Pareto Efficiency)</a:t>
            </a:r>
          </a:p>
          <a:p>
            <a:pPr marL="457200" lvl="1" indent="0">
              <a:buNone/>
            </a:pPr>
            <a:r>
              <a:rPr lang="en-US" sz="2800" dirty="0"/>
              <a:t>Concept Check 2 (on truthfulness, individual rationality, the core)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EB07B7-1F61-E754-0976-D0957D0A6765}"/>
              </a:ext>
            </a:extLst>
          </p:cNvPr>
          <p:cNvSpPr txBox="1"/>
          <p:nvPr/>
        </p:nvSpPr>
        <p:spPr>
          <a:xfrm>
            <a:off x="8804564" y="4883727"/>
            <a:ext cx="3387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Can work with classmates + use AI (must disclose)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F90BE0-BA0A-6834-60DA-B53D5A49A824}"/>
              </a:ext>
            </a:extLst>
          </p:cNvPr>
          <p:cNvSpPr txBox="1"/>
          <p:nvPr/>
        </p:nvSpPr>
        <p:spPr>
          <a:xfrm>
            <a:off x="8804564" y="6031210"/>
            <a:ext cx="3387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Must do solo (no AI)</a:t>
            </a:r>
          </a:p>
        </p:txBody>
      </p:sp>
    </p:spTree>
    <p:extLst>
      <p:ext uri="{BB962C8B-B14F-4D97-AF65-F5344CB8AC3E}">
        <p14:creationId xmlns:p14="http://schemas.microsoft.com/office/powerpoint/2010/main" val="828271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989FF-48BE-1B4B-9747-E2957BA3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people bring multiple games?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4F161-1DF7-E44E-9DAD-DE1A506DC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sure this is worth going into. (Relevant for application, but not as relevant for future of course.)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Could also ask, what if we have fewer games than people (Less relevant for application, more relevant for future </a:t>
            </a:r>
            <a:r>
              <a:rPr lang="en-US"/>
              <a:t>of course.)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28000-7094-F848-8AB6-EB04AE988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the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0C8C6-1309-0942-91F1-F3918AF3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Pareto Efficiency</a:t>
            </a:r>
          </a:p>
          <a:p>
            <a:pPr lvl="1"/>
            <a:r>
              <a:rPr lang="en-US" sz="2600" dirty="0"/>
              <a:t>Review: definition and homework</a:t>
            </a:r>
          </a:p>
          <a:p>
            <a:pPr lvl="1"/>
            <a:r>
              <a:rPr lang="en-US" sz="2600" dirty="0"/>
              <a:t>Algorithms to find Pareto efficient allocations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Introduction to Incentives (Truthfulness)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Allocation with pre-existing ownership</a:t>
            </a:r>
          </a:p>
          <a:p>
            <a:pPr lvl="1"/>
            <a:r>
              <a:rPr lang="en-US" sz="2600" dirty="0"/>
              <a:t>Application: Board Game “Math Trades”</a:t>
            </a:r>
          </a:p>
          <a:p>
            <a:pPr lvl="1"/>
            <a:r>
              <a:rPr lang="en-US" sz="2600" dirty="0"/>
              <a:t>Key concepts: individually rational, the core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92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BBE8F-F01E-C6B9-F0B6-FFA47FCD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 Review: Question 1</a:t>
            </a:r>
            <a:endParaRPr lang="en-US" dirty="0"/>
          </a:p>
        </p:txBody>
      </p:sp>
      <p:pic>
        <p:nvPicPr>
          <p:cNvPr id="9" name="Content Placeholder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4231D4-3C13-77A6-DB61-BAC0B1A70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3010"/>
            <a:ext cx="10515600" cy="2715740"/>
          </a:xfrm>
        </p:spPr>
      </p:pic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0C41E5EC-E008-E167-7985-2A590E2BB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7311"/>
              </p:ext>
            </p:extLst>
          </p:nvPr>
        </p:nvGraphicFramePr>
        <p:xfrm>
          <a:off x="7223502" y="3559572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7EACA26-A991-B2C0-657C-8ECBD0D3A31E}"/>
              </a:ext>
            </a:extLst>
          </p:cNvPr>
          <p:cNvSpPr txBox="1"/>
          <p:nvPr/>
        </p:nvSpPr>
        <p:spPr>
          <a:xfrm>
            <a:off x="1483964" y="5551670"/>
            <a:ext cx="60985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Is this allocation Pareto Efficient?</a:t>
            </a:r>
          </a:p>
        </p:txBody>
      </p:sp>
      <p:sp>
        <p:nvSpPr>
          <p:cNvPr id="3" name="Donut 2">
            <a:extLst>
              <a:ext uri="{FF2B5EF4-FFF2-40B4-BE49-F238E27FC236}">
                <a16:creationId xmlns:a16="http://schemas.microsoft.com/office/drawing/2014/main" id="{883E0C19-AB35-4596-B030-A2C94E855149}"/>
              </a:ext>
            </a:extLst>
          </p:cNvPr>
          <p:cNvSpPr/>
          <p:nvPr/>
        </p:nvSpPr>
        <p:spPr>
          <a:xfrm>
            <a:off x="1132764" y="3930556"/>
            <a:ext cx="491319" cy="542660"/>
          </a:xfrm>
          <a:prstGeom prst="donut">
            <a:avLst>
              <a:gd name="adj" fmla="val 1294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6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EAD992EF-5AB9-4E4C-BEEF-CD2E35272961}"/>
              </a:ext>
            </a:extLst>
          </p:cNvPr>
          <p:cNvSpPr/>
          <p:nvPr/>
        </p:nvSpPr>
        <p:spPr>
          <a:xfrm>
            <a:off x="7161711" y="2567683"/>
            <a:ext cx="3400697" cy="337661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Pair </a:t>
            </a:r>
          </a:p>
          <a:p>
            <a:pPr algn="ctr"/>
            <a:r>
              <a:rPr lang="en-US" sz="2800" dirty="0"/>
              <a:t>Efficient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41EFE-5273-D54B-868B-8204EF5D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Pareto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CEE5D-9FE6-1149-B30F-2BACAF3F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144"/>
            <a:ext cx="10515600" cy="1325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allocation is Pareto efficient if it is impossible to make somebody better off without making somebody else worse off.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AD51F7-BE00-E345-BD39-DE1173049F5E}"/>
              </a:ext>
            </a:extLst>
          </p:cNvPr>
          <p:cNvSpPr/>
          <p:nvPr/>
        </p:nvSpPr>
        <p:spPr>
          <a:xfrm>
            <a:off x="7643951" y="3701157"/>
            <a:ext cx="2436219" cy="2243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Pareto Efficient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3DAD081-9A6A-C141-82E4-0BCEEFE2B5A9}"/>
              </a:ext>
            </a:extLst>
          </p:cNvPr>
          <p:cNvSpPr/>
          <p:nvPr/>
        </p:nvSpPr>
        <p:spPr>
          <a:xfrm>
            <a:off x="7905880" y="4767957"/>
            <a:ext cx="1934805" cy="98799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Rank Efficient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EECB1C1-69F6-3C4E-8DF7-2E8289FEA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59010"/>
              </p:ext>
            </p:extLst>
          </p:nvPr>
        </p:nvGraphicFramePr>
        <p:xfrm>
          <a:off x="838200" y="2567681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DF09604-EE64-0948-9947-3F59EC13B25A}"/>
              </a:ext>
            </a:extLst>
          </p:cNvPr>
          <p:cNvSpPr txBox="1"/>
          <p:nvPr/>
        </p:nvSpPr>
        <p:spPr>
          <a:xfrm>
            <a:off x="785951" y="5853005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allocation cannot be improved by two-person trades, but is NOT Pareto efficient.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FD249C-F44F-2B4D-8083-26C878234D26}"/>
              </a:ext>
            </a:extLst>
          </p:cNvPr>
          <p:cNvSpPr txBox="1"/>
          <p:nvPr/>
        </p:nvSpPr>
        <p:spPr>
          <a:xfrm>
            <a:off x="7314111" y="628389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(All agree that ACDB is better.)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3F86A0-CD81-500E-23CC-9840B1721A27}"/>
              </a:ext>
            </a:extLst>
          </p:cNvPr>
          <p:cNvSpPr txBox="1"/>
          <p:nvPr/>
        </p:nvSpPr>
        <p:spPr>
          <a:xfrm>
            <a:off x="9271693" y="4822726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E24DB2-C4A2-5E45-3044-E4270442AB32}"/>
              </a:ext>
            </a:extLst>
          </p:cNvPr>
          <p:cNvSpPr txBox="1"/>
          <p:nvPr/>
        </p:nvSpPr>
        <p:spPr>
          <a:xfrm>
            <a:off x="9329401" y="2887577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2911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  <p:bldP spid="8" grpId="0"/>
      <p:bldP spid="9" grpId="0"/>
      <p:bldP spid="10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5AAB-08F4-0F33-7BC8-0266A5FD3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solidFill>
                  <a:srgbClr val="2D3B45"/>
                </a:solidFill>
                <a:effectLst/>
                <a:latin typeface="LatoWeb"/>
              </a:rPr>
              <a:t>Which of the following are correct restatements of the definition of Pareto efficiency?</a:t>
            </a:r>
            <a:endParaRPr lang="en-US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00C27-2A1B-D791-6BDE-11F984F09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2D3B45"/>
                </a:solidFill>
                <a:effectLst/>
              </a:rPr>
              <a:t>You should check an answer only if BOTH of the following are true: </a:t>
            </a:r>
            <a:br>
              <a:rPr lang="en-US" dirty="0">
                <a:solidFill>
                  <a:srgbClr val="2D3B45"/>
                </a:solidFill>
                <a:effectLst/>
              </a:rPr>
            </a:br>
            <a:r>
              <a:rPr lang="en-US" dirty="0">
                <a:solidFill>
                  <a:srgbClr val="2D3B45"/>
                </a:solidFill>
                <a:effectLst/>
              </a:rPr>
              <a:t>(</a:t>
            </a:r>
            <a:r>
              <a:rPr lang="en-US" dirty="0" err="1">
                <a:solidFill>
                  <a:srgbClr val="2D3B45"/>
                </a:solidFill>
                <a:effectLst/>
              </a:rPr>
              <a:t>i</a:t>
            </a:r>
            <a:r>
              <a:rPr lang="en-US" dirty="0">
                <a:solidFill>
                  <a:srgbClr val="2D3B45"/>
                </a:solidFill>
                <a:effectLst/>
              </a:rPr>
              <a:t>) If the statement holds, then the allocation must be Pareto efficient.</a:t>
            </a:r>
            <a:br>
              <a:rPr lang="en-US" dirty="0">
                <a:solidFill>
                  <a:srgbClr val="2D3B45"/>
                </a:solidFill>
                <a:effectLst/>
              </a:rPr>
            </a:br>
            <a:r>
              <a:rPr lang="en-US" dirty="0">
                <a:solidFill>
                  <a:srgbClr val="2D3B45"/>
                </a:solidFill>
                <a:effectLst/>
              </a:rPr>
              <a:t>(ii) If the allocation is Pareto efficient, then the statement must hold.</a:t>
            </a:r>
          </a:p>
          <a:p>
            <a:pPr marL="0" indent="0">
              <a:buNone/>
            </a:pPr>
            <a:endParaRPr lang="en-US" sz="1300" dirty="0">
              <a:solidFill>
                <a:srgbClr val="2D3B45"/>
              </a:solidFill>
              <a:effectLst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600" b="0" dirty="0">
                <a:solidFill>
                  <a:srgbClr val="2D3B45"/>
                </a:solidFill>
                <a:effectLst/>
              </a:rPr>
              <a:t>It is impossible to (strictly) improve the outcome for anybody.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600" b="0" dirty="0">
                <a:solidFill>
                  <a:srgbClr val="2D3B45"/>
                </a:solidFill>
                <a:effectLst/>
              </a:rPr>
              <a:t>It is impossible to (strictly) improve the outcome for everybody.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600" b="0" dirty="0">
                <a:solidFill>
                  <a:srgbClr val="2D3B45"/>
                </a:solidFill>
                <a:effectLst/>
              </a:rPr>
              <a:t>It is impossible to (strictly) improve the outcome for anybody without  (strictly) worsening the outcome for somebody else.</a:t>
            </a:r>
            <a:endParaRPr lang="en-US" sz="2600" dirty="0">
              <a:solidFill>
                <a:srgbClr val="2D3B45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600" b="0" dirty="0">
                <a:solidFill>
                  <a:srgbClr val="2D3B45"/>
                </a:solidFill>
                <a:effectLst/>
              </a:rPr>
              <a:t>Is impossible to improve the sum of ranks.</a:t>
            </a:r>
            <a:endParaRPr lang="en-US" sz="2600" dirty="0">
              <a:solidFill>
                <a:srgbClr val="2D3B45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600" b="0" dirty="0">
                <a:solidFill>
                  <a:srgbClr val="2D3B45"/>
                </a:solidFill>
                <a:effectLst/>
              </a:rPr>
              <a:t>It is impossible to find a pair of people who want to swap items.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26BDCE-06C9-4C9E-6320-5DE5AF3E0D1C}"/>
              </a:ext>
            </a:extLst>
          </p:cNvPr>
          <p:cNvSpPr txBox="1"/>
          <p:nvPr/>
        </p:nvSpPr>
        <p:spPr>
          <a:xfrm>
            <a:off x="838200" y="7555897"/>
            <a:ext cx="67618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 allocation could be Pareto efficient, even though (a) does not hold.</a:t>
            </a:r>
          </a:p>
          <a:p>
            <a:r>
              <a:rPr lang="en-US" dirty="0"/>
              <a:t>Even if (b) holds, the allocation might not be Pareto efficient. </a:t>
            </a:r>
          </a:p>
          <a:p>
            <a:r>
              <a:rPr lang="en-US" dirty="0"/>
              <a:t>(c) is equivalent to Pareto efficiency</a:t>
            </a:r>
          </a:p>
          <a:p>
            <a:r>
              <a:rPr lang="en-US" dirty="0"/>
              <a:t>An allocation could be Pareto efficient, even though (d) does not hold.</a:t>
            </a:r>
          </a:p>
          <a:p>
            <a:r>
              <a:rPr lang="en-US" dirty="0"/>
              <a:t>Even if (e) holds, the allocation might not be Pareto efficient. </a:t>
            </a:r>
          </a:p>
        </p:txBody>
      </p:sp>
    </p:spTree>
    <p:extLst>
      <p:ext uri="{BB962C8B-B14F-4D97-AF65-F5344CB8AC3E}">
        <p14:creationId xmlns:p14="http://schemas.microsoft.com/office/powerpoint/2010/main" val="83757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C47B58-9F01-6F70-D76A-05C48D54F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08BA0-743B-BBC8-8EF4-0D763B601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/>
          <a:lstStyle/>
          <a:p>
            <a:r>
              <a:rPr lang="en-US" dirty="0"/>
              <a:t>Possible Venn Diagrams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230E31-97D6-69B3-A0C7-9CA832FFC2EB}"/>
              </a:ext>
            </a:extLst>
          </p:cNvPr>
          <p:cNvSpPr/>
          <p:nvPr/>
        </p:nvSpPr>
        <p:spPr>
          <a:xfrm>
            <a:off x="2965058" y="4018235"/>
            <a:ext cx="2198491" cy="219168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490E58E-4083-FFBA-C9F1-5E00FFA17728}"/>
              </a:ext>
            </a:extLst>
          </p:cNvPr>
          <p:cNvSpPr/>
          <p:nvPr/>
        </p:nvSpPr>
        <p:spPr>
          <a:xfrm>
            <a:off x="495603" y="4054018"/>
            <a:ext cx="2198491" cy="21916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X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D60EC83-E5F5-70B9-F948-AAAE9D486660}"/>
              </a:ext>
            </a:extLst>
          </p:cNvPr>
          <p:cNvSpPr/>
          <p:nvPr/>
        </p:nvSpPr>
        <p:spPr>
          <a:xfrm>
            <a:off x="766567" y="1533036"/>
            <a:ext cx="2198491" cy="219168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Y</a:t>
            </a:r>
          </a:p>
          <a:p>
            <a:pPr algn="ctr"/>
            <a:endParaRPr lang="en-US" sz="3200" dirty="0"/>
          </a:p>
          <a:p>
            <a:pPr algn="ctr"/>
            <a:endParaRPr lang="en-US" sz="32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945565-3755-2556-1300-153D7FF6D924}"/>
              </a:ext>
            </a:extLst>
          </p:cNvPr>
          <p:cNvSpPr/>
          <p:nvPr/>
        </p:nvSpPr>
        <p:spPr>
          <a:xfrm>
            <a:off x="1406359" y="2554087"/>
            <a:ext cx="918906" cy="91340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49F856-D4C9-FE14-AF0E-444FD8DE1612}"/>
              </a:ext>
            </a:extLst>
          </p:cNvPr>
          <p:cNvSpPr/>
          <p:nvPr/>
        </p:nvSpPr>
        <p:spPr>
          <a:xfrm>
            <a:off x="7505699" y="1533036"/>
            <a:ext cx="2198491" cy="21916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X</a:t>
            </a:r>
          </a:p>
          <a:p>
            <a:pPr algn="ctr"/>
            <a:endParaRPr lang="en-US" sz="3200" dirty="0"/>
          </a:p>
          <a:p>
            <a:pPr algn="ctr"/>
            <a:endParaRPr lang="en-US" sz="32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6056C02-68E7-194E-8DA6-297EA9393E3A}"/>
              </a:ext>
            </a:extLst>
          </p:cNvPr>
          <p:cNvSpPr/>
          <p:nvPr/>
        </p:nvSpPr>
        <p:spPr>
          <a:xfrm>
            <a:off x="8145491" y="2554087"/>
            <a:ext cx="918906" cy="913405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Y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491CA73-825B-2CE2-BEE2-F46BE49E3B1D}"/>
              </a:ext>
            </a:extLst>
          </p:cNvPr>
          <p:cNvSpPr/>
          <p:nvPr/>
        </p:nvSpPr>
        <p:spPr>
          <a:xfrm>
            <a:off x="8604944" y="3990438"/>
            <a:ext cx="2198491" cy="2191683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5D28AE4-AD37-C102-E69D-96DA821A9643}"/>
              </a:ext>
            </a:extLst>
          </p:cNvPr>
          <p:cNvSpPr/>
          <p:nvPr/>
        </p:nvSpPr>
        <p:spPr>
          <a:xfrm>
            <a:off x="7180148" y="4026220"/>
            <a:ext cx="2198491" cy="219168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X</a:t>
            </a:r>
          </a:p>
        </p:txBody>
      </p:sp>
      <p:sp>
        <p:nvSpPr>
          <p:cNvPr id="12" name="Chord 11">
            <a:extLst>
              <a:ext uri="{FF2B5EF4-FFF2-40B4-BE49-F238E27FC236}">
                <a16:creationId xmlns:a16="http://schemas.microsoft.com/office/drawing/2014/main" id="{3BC511BB-C398-7229-A33B-773A5E5C3638}"/>
              </a:ext>
            </a:extLst>
          </p:cNvPr>
          <p:cNvSpPr/>
          <p:nvPr/>
        </p:nvSpPr>
        <p:spPr>
          <a:xfrm rot="5400000">
            <a:off x="8651634" y="3876420"/>
            <a:ext cx="2263247" cy="2419719"/>
          </a:xfrm>
          <a:prstGeom prst="chord">
            <a:avLst>
              <a:gd name="adj1" fmla="val 2528852"/>
              <a:gd name="adj2" fmla="val 8104845"/>
            </a:avLst>
          </a:prstGeom>
          <a:solidFill>
            <a:srgbClr val="D87E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hord 14">
            <a:extLst>
              <a:ext uri="{FF2B5EF4-FFF2-40B4-BE49-F238E27FC236}">
                <a16:creationId xmlns:a16="http://schemas.microsoft.com/office/drawing/2014/main" id="{7ED5DAFB-F0A6-6F40-27B5-AA58BD8D18CA}"/>
              </a:ext>
            </a:extLst>
          </p:cNvPr>
          <p:cNvSpPr/>
          <p:nvPr/>
        </p:nvSpPr>
        <p:spPr>
          <a:xfrm rot="16200000">
            <a:off x="7037156" y="3918883"/>
            <a:ext cx="2263247" cy="2419719"/>
          </a:xfrm>
          <a:prstGeom prst="chord">
            <a:avLst>
              <a:gd name="adj1" fmla="val 2528852"/>
              <a:gd name="adj2" fmla="val 8104845"/>
            </a:avLst>
          </a:prstGeom>
          <a:solidFill>
            <a:srgbClr val="D87E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8053D1-9B03-100E-38A6-F9BF7ED08308}"/>
              </a:ext>
            </a:extLst>
          </p:cNvPr>
          <p:cNvSpPr txBox="1"/>
          <p:nvPr/>
        </p:nvSpPr>
        <p:spPr>
          <a:xfrm>
            <a:off x="3413760" y="1645920"/>
            <a:ext cx="2198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 implies 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D494DE-B146-B870-0192-59668FEE1563}"/>
              </a:ext>
            </a:extLst>
          </p:cNvPr>
          <p:cNvSpPr txBox="1"/>
          <p:nvPr/>
        </p:nvSpPr>
        <p:spPr>
          <a:xfrm>
            <a:off x="9993510" y="1645919"/>
            <a:ext cx="2198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Y implies 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2A1569-2BE2-470E-6F0B-18AE8B8F5CDF}"/>
              </a:ext>
            </a:extLst>
          </p:cNvPr>
          <p:cNvSpPr txBox="1"/>
          <p:nvPr/>
        </p:nvSpPr>
        <p:spPr>
          <a:xfrm>
            <a:off x="796621" y="6274802"/>
            <a:ext cx="6171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Disjoint (X implies </a:t>
            </a:r>
            <a:r>
              <a:rPr lang="en-US" sz="3200" b="1" dirty="0"/>
              <a:t>not</a:t>
            </a:r>
            <a:r>
              <a:rPr lang="en-US" sz="3200" dirty="0"/>
              <a:t> Y)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10A29F7-646A-0606-E447-1171B9E511A1}"/>
              </a:ext>
            </a:extLst>
          </p:cNvPr>
          <p:cNvCxnSpPr/>
          <p:nvPr/>
        </p:nvCxnSpPr>
        <p:spPr>
          <a:xfrm>
            <a:off x="223520" y="3842286"/>
            <a:ext cx="119684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98990B2-0E8D-D377-76FC-3297AEEC953D}"/>
              </a:ext>
            </a:extLst>
          </p:cNvPr>
          <p:cNvCxnSpPr>
            <a:cxnSpLocks/>
          </p:cNvCxnSpPr>
          <p:nvPr/>
        </p:nvCxnSpPr>
        <p:spPr>
          <a:xfrm flipV="1">
            <a:off x="6380480" y="1427340"/>
            <a:ext cx="0" cy="52533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8B6A018-C623-4D81-B9E7-B3A1760511BD}"/>
              </a:ext>
            </a:extLst>
          </p:cNvPr>
          <p:cNvSpPr txBox="1"/>
          <p:nvPr/>
        </p:nvSpPr>
        <p:spPr>
          <a:xfrm>
            <a:off x="8007213" y="6310793"/>
            <a:ext cx="2375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Overlapping</a:t>
            </a:r>
          </a:p>
        </p:txBody>
      </p:sp>
    </p:spTree>
    <p:extLst>
      <p:ext uri="{BB962C8B-B14F-4D97-AF65-F5344CB8AC3E}">
        <p14:creationId xmlns:p14="http://schemas.microsoft.com/office/powerpoint/2010/main" val="53759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4" grpId="0" animBg="1"/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8419</TotalTime>
  <Words>2796</Words>
  <Application>Microsoft Macintosh PowerPoint</Application>
  <PresentationFormat>Widescreen</PresentationFormat>
  <Paragraphs>599</Paragraphs>
  <Slides>43</Slides>
  <Notes>29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Calibri Light</vt:lpstr>
      <vt:lpstr>Cambria Math</vt:lpstr>
      <vt:lpstr>LatoWeb</vt:lpstr>
      <vt:lpstr>STIXGeneral-Regular</vt:lpstr>
      <vt:lpstr>Zapf Dingbats</vt:lpstr>
      <vt:lpstr>Office Theme</vt:lpstr>
      <vt:lpstr>Warm Up</vt:lpstr>
      <vt:lpstr>Warm Up Solution</vt:lpstr>
      <vt:lpstr>Engineering the Allocation  of Public Resources </vt:lpstr>
      <vt:lpstr>Recall: Three Important Goals</vt:lpstr>
      <vt:lpstr>Plan for the Day</vt:lpstr>
      <vt:lpstr>Homework Review: Question 1</vt:lpstr>
      <vt:lpstr>Definition of Pareto Efficiency</vt:lpstr>
      <vt:lpstr>Which of the following are correct restatements of the definition of Pareto efficiency?</vt:lpstr>
      <vt:lpstr>Possible Venn Diagrams</vt:lpstr>
      <vt:lpstr>Relationships From Homework Question 1</vt:lpstr>
      <vt:lpstr>Equivalent Definitions of Pareto Efficiency</vt:lpstr>
      <vt:lpstr>How to Find Pareto Efficient Allocations</vt:lpstr>
      <vt:lpstr>Implementing Serial Dictatorship</vt:lpstr>
      <vt:lpstr>      Dynamic   vs    Direct</vt:lpstr>
      <vt:lpstr>“First Choices First” Algorithm</vt:lpstr>
      <vt:lpstr>Three Ways to Find Pareto Efficient Allocation </vt:lpstr>
      <vt:lpstr>How Do We Know Agent Preferences?</vt:lpstr>
      <vt:lpstr>Group Work</vt:lpstr>
      <vt:lpstr>Analysis: Rank Minimizer</vt:lpstr>
      <vt:lpstr>Analysis: First Choices First</vt:lpstr>
      <vt:lpstr>Analysis: Serial Dictatorship</vt:lpstr>
      <vt:lpstr>Incentivizing Truthful Reporting</vt:lpstr>
      <vt:lpstr>To know whether an allocation is Pareto efficient…</vt:lpstr>
      <vt:lpstr>An Asymmetry</vt:lpstr>
      <vt:lpstr>Reasoning Using Truthfulness</vt:lpstr>
      <vt:lpstr>Two Goals:  Efficiency and Truthfulness</vt:lpstr>
      <vt:lpstr>Cannot be Rank Efficient + Truthful</vt:lpstr>
      <vt:lpstr>Break</vt:lpstr>
      <vt:lpstr>“Math Trades”  For Board Games</vt:lpstr>
      <vt:lpstr>Background: Math Trades</vt:lpstr>
      <vt:lpstr>There are Three Pareto Efficient Allocations</vt:lpstr>
      <vt:lpstr>What if we suggest allocation ACB?</vt:lpstr>
      <vt:lpstr>Used in Practice: TradeMaximizer</vt:lpstr>
      <vt:lpstr>TradeMaximizer suggests allocation CBA</vt:lpstr>
      <vt:lpstr>Will People Follow Your Suggestion?</vt:lpstr>
      <vt:lpstr>Will People Follow Your Suggestion?</vt:lpstr>
      <vt:lpstr>PowerPoint Presentation</vt:lpstr>
      <vt:lpstr>PowerPoint Presentation</vt:lpstr>
      <vt:lpstr>PowerPoint Presentation</vt:lpstr>
      <vt:lpstr>Summary: Incentives</vt:lpstr>
      <vt:lpstr>Study Guide</vt:lpstr>
      <vt:lpstr>Coming Up</vt:lpstr>
      <vt:lpstr>What if people bring multiple games?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of Efficient  (TTC, RSD)</dc:title>
  <dc:creator>Nicholas A Arnosti</dc:creator>
  <cp:lastModifiedBy>Nick Arnosti</cp:lastModifiedBy>
  <cp:revision>294</cp:revision>
  <cp:lastPrinted>2025-01-22T20:52:25Z</cp:lastPrinted>
  <dcterms:created xsi:type="dcterms:W3CDTF">2021-12-03T15:33:36Z</dcterms:created>
  <dcterms:modified xsi:type="dcterms:W3CDTF">2025-01-23T17:20:17Z</dcterms:modified>
</cp:coreProperties>
</file>