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421" r:id="rId3"/>
    <p:sldId id="422" r:id="rId4"/>
    <p:sldId id="424" r:id="rId5"/>
    <p:sldId id="423" r:id="rId6"/>
    <p:sldId id="317" r:id="rId7"/>
    <p:sldId id="331" r:id="rId8"/>
    <p:sldId id="293" r:id="rId9"/>
    <p:sldId id="296" r:id="rId10"/>
    <p:sldId id="431" r:id="rId11"/>
    <p:sldId id="432" r:id="rId12"/>
    <p:sldId id="433" r:id="rId13"/>
    <p:sldId id="415" r:id="rId14"/>
    <p:sldId id="420" r:id="rId15"/>
    <p:sldId id="416" r:id="rId16"/>
    <p:sldId id="417" r:id="rId17"/>
    <p:sldId id="324" r:id="rId18"/>
    <p:sldId id="321" r:id="rId19"/>
    <p:sldId id="322" r:id="rId20"/>
    <p:sldId id="323" r:id="rId21"/>
    <p:sldId id="325" r:id="rId22"/>
    <p:sldId id="409" r:id="rId23"/>
    <p:sldId id="410" r:id="rId24"/>
    <p:sldId id="411" r:id="rId25"/>
    <p:sldId id="412" r:id="rId26"/>
    <p:sldId id="413" r:id="rId27"/>
    <p:sldId id="414" r:id="rId28"/>
    <p:sldId id="427" r:id="rId29"/>
    <p:sldId id="295" r:id="rId30"/>
    <p:sldId id="429" r:id="rId31"/>
    <p:sldId id="426" r:id="rId32"/>
    <p:sldId id="419" r:id="rId33"/>
    <p:sldId id="301" r:id="rId34"/>
    <p:sldId id="294" r:id="rId35"/>
    <p:sldId id="265" r:id="rId36"/>
    <p:sldId id="326" r:id="rId37"/>
    <p:sldId id="327" r:id="rId38"/>
    <p:sldId id="328" r:id="rId39"/>
    <p:sldId id="329" r:id="rId40"/>
    <p:sldId id="330" r:id="rId41"/>
    <p:sldId id="286" r:id="rId42"/>
    <p:sldId id="342" r:id="rId43"/>
    <p:sldId id="332" r:id="rId44"/>
    <p:sldId id="285" r:id="rId45"/>
    <p:sldId id="336" r:id="rId46"/>
    <p:sldId id="341" r:id="rId47"/>
    <p:sldId id="425" r:id="rId48"/>
    <p:sldId id="335" r:id="rId49"/>
    <p:sldId id="280" r:id="rId50"/>
    <p:sldId id="281" r:id="rId51"/>
    <p:sldId id="283" r:id="rId52"/>
    <p:sldId id="338" r:id="rId53"/>
    <p:sldId id="271" r:id="rId54"/>
    <p:sldId id="270" r:id="rId55"/>
    <p:sldId id="339" r:id="rId56"/>
    <p:sldId id="260" r:id="rId57"/>
    <p:sldId id="343" r:id="rId58"/>
    <p:sldId id="26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42"/>
    <p:restoredTop sz="95775"/>
  </p:normalViewPr>
  <p:slideViewPr>
    <p:cSldViewPr snapToGrid="0" snapToObjects="1">
      <p:cViewPr varScale="1">
        <p:scale>
          <a:sx n="91" d="100"/>
          <a:sy n="91" d="100"/>
        </p:scale>
        <p:origin x="21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5503-A5D6-1E40-8164-14CEF6AAB850}"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FA52-D83C-7548-9E8E-7799220140DD}" type="slidenum">
              <a:rPr lang="en-US" smtClean="0"/>
              <a:t>‹#›</a:t>
            </a:fld>
            <a:endParaRPr lang="en-US"/>
          </a:p>
        </p:txBody>
      </p:sp>
    </p:spTree>
    <p:extLst>
      <p:ext uri="{BB962C8B-B14F-4D97-AF65-F5344CB8AC3E}">
        <p14:creationId xmlns:p14="http://schemas.microsoft.com/office/powerpoint/2010/main" val="422573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6</a:t>
            </a:fld>
            <a:endParaRPr lang="en-US"/>
          </a:p>
        </p:txBody>
      </p:sp>
    </p:spTree>
    <p:extLst>
      <p:ext uri="{BB962C8B-B14F-4D97-AF65-F5344CB8AC3E}">
        <p14:creationId xmlns:p14="http://schemas.microsoft.com/office/powerpoint/2010/main" val="292770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29</a:t>
            </a:fld>
            <a:endParaRPr lang="en-US"/>
          </a:p>
        </p:txBody>
      </p:sp>
    </p:spTree>
    <p:extLst>
      <p:ext uri="{BB962C8B-B14F-4D97-AF65-F5344CB8AC3E}">
        <p14:creationId xmlns:p14="http://schemas.microsoft.com/office/powerpoint/2010/main" val="215250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31</a:t>
            </a:fld>
            <a:endParaRPr lang="en-US"/>
          </a:p>
        </p:txBody>
      </p:sp>
    </p:spTree>
    <p:extLst>
      <p:ext uri="{BB962C8B-B14F-4D97-AF65-F5344CB8AC3E}">
        <p14:creationId xmlns:p14="http://schemas.microsoft.com/office/powerpoint/2010/main" val="260540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34</a:t>
            </a:fld>
            <a:endParaRPr lang="en-US"/>
          </a:p>
        </p:txBody>
      </p:sp>
    </p:spTree>
    <p:extLst>
      <p:ext uri="{BB962C8B-B14F-4D97-AF65-F5344CB8AC3E}">
        <p14:creationId xmlns:p14="http://schemas.microsoft.com/office/powerpoint/2010/main" val="363341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35</a:t>
            </a:fld>
            <a:endParaRPr lang="en-US"/>
          </a:p>
        </p:txBody>
      </p:sp>
    </p:spTree>
    <p:extLst>
      <p:ext uri="{BB962C8B-B14F-4D97-AF65-F5344CB8AC3E}">
        <p14:creationId xmlns:p14="http://schemas.microsoft.com/office/powerpoint/2010/main" val="244698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Envy Free. However, to even define it we need agents to be able to compare randomized bundles (or describe how they do this). In addition, depending on how this is defined, RSD is not envy-free (see paper by Alex </a:t>
            </a:r>
            <a:r>
              <a:rPr lang="en-US" dirty="0" err="1"/>
              <a:t>Nesterov</a:t>
            </a:r>
            <a:r>
              <a:rPr lang="en-US" dirty="0"/>
              <a:t>).</a:t>
            </a:r>
          </a:p>
        </p:txBody>
      </p:sp>
      <p:sp>
        <p:nvSpPr>
          <p:cNvPr id="4" name="Slide Number Placeholder 3"/>
          <p:cNvSpPr>
            <a:spLocks noGrp="1"/>
          </p:cNvSpPr>
          <p:nvPr>
            <p:ph type="sldNum" sz="quarter" idx="5"/>
          </p:nvPr>
        </p:nvSpPr>
        <p:spPr/>
        <p:txBody>
          <a:bodyPr/>
          <a:lstStyle/>
          <a:p>
            <a:fld id="{7E05FA52-D83C-7548-9E8E-7799220140DD}" type="slidenum">
              <a:rPr lang="en-US" smtClean="0"/>
              <a:t>46</a:t>
            </a:fld>
            <a:endParaRPr lang="en-US"/>
          </a:p>
        </p:txBody>
      </p:sp>
    </p:spTree>
    <p:extLst>
      <p:ext uri="{BB962C8B-B14F-4D97-AF65-F5344CB8AC3E}">
        <p14:creationId xmlns:p14="http://schemas.microsoft.com/office/powerpoint/2010/main" val="393868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Probably good to cover SD in first class, to split these ideas up.</a:t>
            </a:r>
          </a:p>
          <a:p>
            <a:endParaRPr lang="en-US" dirty="0"/>
          </a:p>
        </p:txBody>
      </p:sp>
      <p:sp>
        <p:nvSpPr>
          <p:cNvPr id="4" name="Slide Number Placeholder 3"/>
          <p:cNvSpPr>
            <a:spLocks noGrp="1"/>
          </p:cNvSpPr>
          <p:nvPr>
            <p:ph type="sldNum" sz="quarter" idx="5"/>
          </p:nvPr>
        </p:nvSpPr>
        <p:spPr/>
        <p:txBody>
          <a:bodyPr/>
          <a:lstStyle/>
          <a:p>
            <a:fld id="{4A97BECB-A304-294D-A408-68983C0E0AB9}" type="slidenum">
              <a:rPr lang="en-US" smtClean="0"/>
              <a:t>57</a:t>
            </a:fld>
            <a:endParaRPr lang="en-US"/>
          </a:p>
        </p:txBody>
      </p:sp>
    </p:spTree>
    <p:extLst>
      <p:ext uri="{BB962C8B-B14F-4D97-AF65-F5344CB8AC3E}">
        <p14:creationId xmlns:p14="http://schemas.microsoft.com/office/powerpoint/2010/main" val="278422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8</a:t>
            </a:fld>
            <a:endParaRPr lang="en-US"/>
          </a:p>
        </p:txBody>
      </p:sp>
    </p:spTree>
    <p:extLst>
      <p:ext uri="{BB962C8B-B14F-4D97-AF65-F5344CB8AC3E}">
        <p14:creationId xmlns:p14="http://schemas.microsoft.com/office/powerpoint/2010/main" val="28550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TTC-RE:</a:t>
            </a:r>
          </a:p>
          <a:p>
            <a:r>
              <a:rPr lang="en-US" dirty="0"/>
              <a:t>Initial allocations that lead to final allocation of DABC: 2 starts with A or 1 starts with D (10), CBAD, BCDA.</a:t>
            </a:r>
          </a:p>
          <a:p>
            <a:r>
              <a:rPr lang="en-US" dirty="0"/>
              <a:t>Initial allocations that lead to final allocation of ADBC: 2 starts with D (6): ADBC, ADCB, BDAC, CDAB, CDBA, BDCA.</a:t>
            </a:r>
          </a:p>
          <a:p>
            <a:r>
              <a:rPr lang="en-US" dirty="0"/>
              <a:t>Initial allocations that lead to final allocation of ABCD: ABCD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allocations that lead to final allocation of ACBD: ACBD, BCAD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allocations that lead to final allocation of ABDC: ABDC, ACDB, CBDA</a:t>
            </a:r>
          </a:p>
          <a:p>
            <a:endParaRPr lang="en-US" dirty="0"/>
          </a:p>
          <a:p>
            <a:r>
              <a:rPr lang="en-US" dirty="0"/>
              <a:t>Note that whoever gets the apple always ends up with their first choice.</a:t>
            </a:r>
          </a:p>
          <a:p>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A97BECB-A304-294D-A408-68983C0E0AB9}" type="slidenum">
              <a:rPr lang="en-US" smtClean="0"/>
              <a:t>9</a:t>
            </a:fld>
            <a:endParaRPr lang="en-US"/>
          </a:p>
        </p:txBody>
      </p:sp>
    </p:spTree>
    <p:extLst>
      <p:ext uri="{BB962C8B-B14F-4D97-AF65-F5344CB8AC3E}">
        <p14:creationId xmlns:p14="http://schemas.microsoft.com/office/powerpoint/2010/main" val="129953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17</a:t>
            </a:fld>
            <a:endParaRPr lang="en-US"/>
          </a:p>
        </p:txBody>
      </p:sp>
    </p:spTree>
    <p:extLst>
      <p:ext uri="{BB962C8B-B14F-4D97-AF65-F5344CB8AC3E}">
        <p14:creationId xmlns:p14="http://schemas.microsoft.com/office/powerpoint/2010/main" val="353286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18</a:t>
            </a:fld>
            <a:endParaRPr lang="en-US"/>
          </a:p>
        </p:txBody>
      </p:sp>
    </p:spTree>
    <p:extLst>
      <p:ext uri="{BB962C8B-B14F-4D97-AF65-F5344CB8AC3E}">
        <p14:creationId xmlns:p14="http://schemas.microsoft.com/office/powerpoint/2010/main" val="127723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19</a:t>
            </a:fld>
            <a:endParaRPr lang="en-US"/>
          </a:p>
        </p:txBody>
      </p:sp>
    </p:spTree>
    <p:extLst>
      <p:ext uri="{BB962C8B-B14F-4D97-AF65-F5344CB8AC3E}">
        <p14:creationId xmlns:p14="http://schemas.microsoft.com/office/powerpoint/2010/main" val="51784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20</a:t>
            </a:fld>
            <a:endParaRPr lang="en-US"/>
          </a:p>
        </p:txBody>
      </p:sp>
    </p:spTree>
    <p:extLst>
      <p:ext uri="{BB962C8B-B14F-4D97-AF65-F5344CB8AC3E}">
        <p14:creationId xmlns:p14="http://schemas.microsoft.com/office/powerpoint/2010/main" val="283243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21</a:t>
            </a:fld>
            <a:endParaRPr lang="en-US"/>
          </a:p>
        </p:txBody>
      </p:sp>
    </p:spTree>
    <p:extLst>
      <p:ext uri="{BB962C8B-B14F-4D97-AF65-F5344CB8AC3E}">
        <p14:creationId xmlns:p14="http://schemas.microsoft.com/office/powerpoint/2010/main" val="54632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22</a:t>
            </a:fld>
            <a:endParaRPr lang="en-US"/>
          </a:p>
        </p:txBody>
      </p:sp>
    </p:spTree>
    <p:extLst>
      <p:ext uri="{BB962C8B-B14F-4D97-AF65-F5344CB8AC3E}">
        <p14:creationId xmlns:p14="http://schemas.microsoft.com/office/powerpoint/2010/main" val="232346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023-B2A6-0B45-B6CA-E5557E257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B0F6D-4743-7646-988E-32893E42F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1E4E9-A2B9-6242-9F54-4C3168E9F648}"/>
              </a:ext>
            </a:extLst>
          </p:cNvPr>
          <p:cNvSpPr>
            <a:spLocks noGrp="1"/>
          </p:cNvSpPr>
          <p:nvPr>
            <p:ph type="dt" sz="half" idx="10"/>
          </p:nvPr>
        </p:nvSpPr>
        <p:spPr/>
        <p:txBody>
          <a:bodyPr/>
          <a:lstStyle/>
          <a:p>
            <a:fld id="{D97B5EFF-7F3C-1943-9633-AEC9863BFF08}" type="datetime1">
              <a:rPr lang="en-US" smtClean="0"/>
              <a:t>1/25/24</a:t>
            </a:fld>
            <a:endParaRPr lang="en-US"/>
          </a:p>
        </p:txBody>
      </p:sp>
      <p:sp>
        <p:nvSpPr>
          <p:cNvPr id="5" name="Footer Placeholder 4">
            <a:extLst>
              <a:ext uri="{FF2B5EF4-FFF2-40B4-BE49-F238E27FC236}">
                <a16:creationId xmlns:a16="http://schemas.microsoft.com/office/drawing/2014/main" id="{3CC15CFE-2DEA-9D41-BDBA-619E5F5E5C04}"/>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91789FD3-35B4-E94A-976A-E6C2E581E843}"/>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07471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DAA-91A2-A94C-9F1B-221E3587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FAB38-7601-4F4E-A198-B71A80159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31E0-093C-9E4E-95BB-191821A341F7}"/>
              </a:ext>
            </a:extLst>
          </p:cNvPr>
          <p:cNvSpPr>
            <a:spLocks noGrp="1"/>
          </p:cNvSpPr>
          <p:nvPr>
            <p:ph type="dt" sz="half" idx="10"/>
          </p:nvPr>
        </p:nvSpPr>
        <p:spPr/>
        <p:txBody>
          <a:bodyPr/>
          <a:lstStyle/>
          <a:p>
            <a:fld id="{0B893D9C-DB0D-7343-BBE0-75B6A04E4F47}" type="datetime1">
              <a:rPr lang="en-US" smtClean="0"/>
              <a:t>1/25/24</a:t>
            </a:fld>
            <a:endParaRPr lang="en-US"/>
          </a:p>
        </p:txBody>
      </p:sp>
      <p:sp>
        <p:nvSpPr>
          <p:cNvPr id="5" name="Footer Placeholder 4">
            <a:extLst>
              <a:ext uri="{FF2B5EF4-FFF2-40B4-BE49-F238E27FC236}">
                <a16:creationId xmlns:a16="http://schemas.microsoft.com/office/drawing/2014/main" id="{AD3C4375-FF03-E741-B002-B742D83412AC}"/>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285ABED1-FD4A-F44F-BF2B-40BB680DFC0C}"/>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4411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DBEB-77EB-A746-ADDD-2B659ABBF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3E27D-1F98-E24E-B60B-C05D839A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4E269-B011-1B45-939F-FFE3C73CF603}"/>
              </a:ext>
            </a:extLst>
          </p:cNvPr>
          <p:cNvSpPr>
            <a:spLocks noGrp="1"/>
          </p:cNvSpPr>
          <p:nvPr>
            <p:ph type="dt" sz="half" idx="10"/>
          </p:nvPr>
        </p:nvSpPr>
        <p:spPr/>
        <p:txBody>
          <a:bodyPr/>
          <a:lstStyle/>
          <a:p>
            <a:fld id="{FF30034D-C3F7-D34B-B01A-4CB3088622F7}" type="datetime1">
              <a:rPr lang="en-US" smtClean="0"/>
              <a:t>1/25/24</a:t>
            </a:fld>
            <a:endParaRPr lang="en-US"/>
          </a:p>
        </p:txBody>
      </p:sp>
      <p:sp>
        <p:nvSpPr>
          <p:cNvPr id="5" name="Footer Placeholder 4">
            <a:extLst>
              <a:ext uri="{FF2B5EF4-FFF2-40B4-BE49-F238E27FC236}">
                <a16:creationId xmlns:a16="http://schemas.microsoft.com/office/drawing/2014/main" id="{78F4CFF6-576C-F64B-9F32-FB2FA04F6D93}"/>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4DFD72E9-EC23-3643-8BF4-8A59634B1E1F}"/>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3423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1724-6235-0E48-84D4-8690A58EF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39034-8CE7-9E4F-AF97-A96CDAB88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C4B3-7C3C-F046-8C66-3980A0DD243C}"/>
              </a:ext>
            </a:extLst>
          </p:cNvPr>
          <p:cNvSpPr>
            <a:spLocks noGrp="1"/>
          </p:cNvSpPr>
          <p:nvPr>
            <p:ph type="dt" sz="half" idx="10"/>
          </p:nvPr>
        </p:nvSpPr>
        <p:spPr/>
        <p:txBody>
          <a:bodyPr/>
          <a:lstStyle/>
          <a:p>
            <a:fld id="{78C70D7F-502A-1C47-B4BB-BA499F81306D}" type="datetime1">
              <a:rPr lang="en-US" smtClean="0"/>
              <a:t>1/25/24</a:t>
            </a:fld>
            <a:endParaRPr lang="en-US" dirty="0"/>
          </a:p>
        </p:txBody>
      </p:sp>
      <p:sp>
        <p:nvSpPr>
          <p:cNvPr id="5" name="Footer Placeholder 4">
            <a:extLst>
              <a:ext uri="{FF2B5EF4-FFF2-40B4-BE49-F238E27FC236}">
                <a16:creationId xmlns:a16="http://schemas.microsoft.com/office/drawing/2014/main" id="{624598E5-F986-0D46-9659-B9CBCDFD2B7A}"/>
              </a:ext>
            </a:extLst>
          </p:cNvPr>
          <p:cNvSpPr>
            <a:spLocks noGrp="1"/>
          </p:cNvSpPr>
          <p:nvPr>
            <p:ph type="ftr" sz="quarter" idx="11"/>
          </p:nvPr>
        </p:nvSpPr>
        <p:spPr/>
        <p:txBody>
          <a:bodyPr/>
          <a:lstStyle/>
          <a:p>
            <a:r>
              <a:rPr lang="en-US"/>
              <a:t>(c) Nick Arnosti</a:t>
            </a:r>
            <a:endParaRPr lang="en-US" dirty="0"/>
          </a:p>
        </p:txBody>
      </p:sp>
      <p:sp>
        <p:nvSpPr>
          <p:cNvPr id="6" name="Slide Number Placeholder 5">
            <a:extLst>
              <a:ext uri="{FF2B5EF4-FFF2-40B4-BE49-F238E27FC236}">
                <a16:creationId xmlns:a16="http://schemas.microsoft.com/office/drawing/2014/main" id="{C72DAAF1-C999-4444-9421-F2CAAB49CCF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1435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525-5028-7A45-AA4A-2C54D820C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85AAF-1D2D-2B46-877C-7D41E69E3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43158-BD7A-ED4D-A1D5-1292CE684C34}"/>
              </a:ext>
            </a:extLst>
          </p:cNvPr>
          <p:cNvSpPr>
            <a:spLocks noGrp="1"/>
          </p:cNvSpPr>
          <p:nvPr>
            <p:ph type="dt" sz="half" idx="10"/>
          </p:nvPr>
        </p:nvSpPr>
        <p:spPr/>
        <p:txBody>
          <a:bodyPr/>
          <a:lstStyle/>
          <a:p>
            <a:fld id="{FA4A5578-8BEC-9643-953F-F582DAD1A71A}" type="datetime1">
              <a:rPr lang="en-US" smtClean="0"/>
              <a:t>1/25/24</a:t>
            </a:fld>
            <a:endParaRPr lang="en-US"/>
          </a:p>
        </p:txBody>
      </p:sp>
      <p:sp>
        <p:nvSpPr>
          <p:cNvPr id="5" name="Footer Placeholder 4">
            <a:extLst>
              <a:ext uri="{FF2B5EF4-FFF2-40B4-BE49-F238E27FC236}">
                <a16:creationId xmlns:a16="http://schemas.microsoft.com/office/drawing/2014/main" id="{D5E809F6-E3CC-B44B-9B88-60C3A4BF6DF0}"/>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F298AD54-8342-B74A-81F7-E0A36F53373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4416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6DA9-8F91-C645-8749-2E416C72D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999DD-A876-9245-9BFE-D5BFE652A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E8588-63DB-CC43-8F5F-B3D2D958A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629A-8EAF-7247-BEC6-9B05D27E24CB}"/>
              </a:ext>
            </a:extLst>
          </p:cNvPr>
          <p:cNvSpPr>
            <a:spLocks noGrp="1"/>
          </p:cNvSpPr>
          <p:nvPr>
            <p:ph type="dt" sz="half" idx="10"/>
          </p:nvPr>
        </p:nvSpPr>
        <p:spPr/>
        <p:txBody>
          <a:bodyPr/>
          <a:lstStyle/>
          <a:p>
            <a:fld id="{3FF33999-F10F-0245-B417-7BD0FAB7542F}" type="datetime1">
              <a:rPr lang="en-US" smtClean="0"/>
              <a:t>1/25/24</a:t>
            </a:fld>
            <a:endParaRPr lang="en-US"/>
          </a:p>
        </p:txBody>
      </p:sp>
      <p:sp>
        <p:nvSpPr>
          <p:cNvPr id="6" name="Footer Placeholder 5">
            <a:extLst>
              <a:ext uri="{FF2B5EF4-FFF2-40B4-BE49-F238E27FC236}">
                <a16:creationId xmlns:a16="http://schemas.microsoft.com/office/drawing/2014/main" id="{CF84DB71-A5F3-D444-B593-41CC4C04BD3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8681C2A8-1825-F94A-AEBE-206E67AB415B}"/>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67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CE8-9A8A-F241-BB36-73ADF6850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B7D9D-0ECF-984E-A584-40A613BB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D5C-6FE7-D746-B203-6B2DEC0AE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9F657-4550-CC46-8AE3-866C2DB48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6CE6E-B77E-CB42-86E8-B6BBA49B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4D32-D577-FB41-8790-E90E1DD88C8E}"/>
              </a:ext>
            </a:extLst>
          </p:cNvPr>
          <p:cNvSpPr>
            <a:spLocks noGrp="1"/>
          </p:cNvSpPr>
          <p:nvPr>
            <p:ph type="dt" sz="half" idx="10"/>
          </p:nvPr>
        </p:nvSpPr>
        <p:spPr/>
        <p:txBody>
          <a:bodyPr/>
          <a:lstStyle/>
          <a:p>
            <a:fld id="{00EBE9EC-F189-2946-A049-893FEB5E6D4C}" type="datetime1">
              <a:rPr lang="en-US" smtClean="0"/>
              <a:t>1/25/24</a:t>
            </a:fld>
            <a:endParaRPr lang="en-US"/>
          </a:p>
        </p:txBody>
      </p:sp>
      <p:sp>
        <p:nvSpPr>
          <p:cNvPr id="8" name="Footer Placeholder 7">
            <a:extLst>
              <a:ext uri="{FF2B5EF4-FFF2-40B4-BE49-F238E27FC236}">
                <a16:creationId xmlns:a16="http://schemas.microsoft.com/office/drawing/2014/main" id="{712A591D-C011-1F4C-9E52-3CB5899A0B1D}"/>
              </a:ext>
            </a:extLst>
          </p:cNvPr>
          <p:cNvSpPr>
            <a:spLocks noGrp="1"/>
          </p:cNvSpPr>
          <p:nvPr>
            <p:ph type="ftr" sz="quarter" idx="11"/>
          </p:nvPr>
        </p:nvSpPr>
        <p:spPr/>
        <p:txBody>
          <a:bodyPr/>
          <a:lstStyle/>
          <a:p>
            <a:r>
              <a:rPr lang="en-US"/>
              <a:t>(c) Nick Arnosti</a:t>
            </a:r>
          </a:p>
        </p:txBody>
      </p:sp>
      <p:sp>
        <p:nvSpPr>
          <p:cNvPr id="9" name="Slide Number Placeholder 8">
            <a:extLst>
              <a:ext uri="{FF2B5EF4-FFF2-40B4-BE49-F238E27FC236}">
                <a16:creationId xmlns:a16="http://schemas.microsoft.com/office/drawing/2014/main" id="{AD416B6F-BE2B-E74A-835C-2F7E7A0A140A}"/>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6393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25C5-C4C8-3C43-96C4-262CDA4B3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A49BD-B027-CB44-91CD-EFF163AD9469}"/>
              </a:ext>
            </a:extLst>
          </p:cNvPr>
          <p:cNvSpPr>
            <a:spLocks noGrp="1"/>
          </p:cNvSpPr>
          <p:nvPr>
            <p:ph type="dt" sz="half" idx="10"/>
          </p:nvPr>
        </p:nvSpPr>
        <p:spPr/>
        <p:txBody>
          <a:bodyPr/>
          <a:lstStyle/>
          <a:p>
            <a:fld id="{E040C282-B17C-264A-9D08-CEF715C9F64A}" type="datetime1">
              <a:rPr lang="en-US" smtClean="0"/>
              <a:t>1/25/24</a:t>
            </a:fld>
            <a:endParaRPr lang="en-US"/>
          </a:p>
        </p:txBody>
      </p:sp>
      <p:sp>
        <p:nvSpPr>
          <p:cNvPr id="4" name="Footer Placeholder 3">
            <a:extLst>
              <a:ext uri="{FF2B5EF4-FFF2-40B4-BE49-F238E27FC236}">
                <a16:creationId xmlns:a16="http://schemas.microsoft.com/office/drawing/2014/main" id="{97B94B9F-9D46-274B-9715-44335B41328D}"/>
              </a:ext>
            </a:extLst>
          </p:cNvPr>
          <p:cNvSpPr>
            <a:spLocks noGrp="1"/>
          </p:cNvSpPr>
          <p:nvPr>
            <p:ph type="ftr" sz="quarter" idx="11"/>
          </p:nvPr>
        </p:nvSpPr>
        <p:spPr/>
        <p:txBody>
          <a:bodyPr/>
          <a:lstStyle/>
          <a:p>
            <a:r>
              <a:rPr lang="en-US"/>
              <a:t>(c) Nick Arnosti</a:t>
            </a:r>
          </a:p>
        </p:txBody>
      </p:sp>
      <p:sp>
        <p:nvSpPr>
          <p:cNvPr id="5" name="Slide Number Placeholder 4">
            <a:extLst>
              <a:ext uri="{FF2B5EF4-FFF2-40B4-BE49-F238E27FC236}">
                <a16:creationId xmlns:a16="http://schemas.microsoft.com/office/drawing/2014/main" id="{5D08D7EF-2AAB-994B-B6E7-0B52C21FB1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8017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018-85CF-444D-AF1A-3EA3BBA52215}"/>
              </a:ext>
            </a:extLst>
          </p:cNvPr>
          <p:cNvSpPr>
            <a:spLocks noGrp="1"/>
          </p:cNvSpPr>
          <p:nvPr>
            <p:ph type="dt" sz="half" idx="10"/>
          </p:nvPr>
        </p:nvSpPr>
        <p:spPr/>
        <p:txBody>
          <a:bodyPr/>
          <a:lstStyle/>
          <a:p>
            <a:fld id="{4BA91F06-633E-6A4B-AAC6-9EF2821DCD2A}" type="datetime1">
              <a:rPr lang="en-US" smtClean="0"/>
              <a:t>1/25/24</a:t>
            </a:fld>
            <a:endParaRPr lang="en-US"/>
          </a:p>
        </p:txBody>
      </p:sp>
      <p:sp>
        <p:nvSpPr>
          <p:cNvPr id="3" name="Footer Placeholder 2">
            <a:extLst>
              <a:ext uri="{FF2B5EF4-FFF2-40B4-BE49-F238E27FC236}">
                <a16:creationId xmlns:a16="http://schemas.microsoft.com/office/drawing/2014/main" id="{4D61A4B1-E8D8-194A-B07E-7F3D59C28178}"/>
              </a:ext>
            </a:extLst>
          </p:cNvPr>
          <p:cNvSpPr>
            <a:spLocks noGrp="1"/>
          </p:cNvSpPr>
          <p:nvPr>
            <p:ph type="ftr" sz="quarter" idx="11"/>
          </p:nvPr>
        </p:nvSpPr>
        <p:spPr/>
        <p:txBody>
          <a:bodyPr/>
          <a:lstStyle/>
          <a:p>
            <a:r>
              <a:rPr lang="en-US"/>
              <a:t>(c) Nick Arnosti</a:t>
            </a:r>
          </a:p>
        </p:txBody>
      </p:sp>
      <p:sp>
        <p:nvSpPr>
          <p:cNvPr id="4" name="Slide Number Placeholder 3">
            <a:extLst>
              <a:ext uri="{FF2B5EF4-FFF2-40B4-BE49-F238E27FC236}">
                <a16:creationId xmlns:a16="http://schemas.microsoft.com/office/drawing/2014/main" id="{A0D0EF50-6E96-E648-8BF9-1A2C95F6698D}"/>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5666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C3F9-6F04-A64F-8752-82CBC246A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814C3-19B2-1B48-87D1-CB3FA30B4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D9915-8975-134D-A109-B53FE9FD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0AD5-B0CA-A042-97CA-F9CEB384B9D7}"/>
              </a:ext>
            </a:extLst>
          </p:cNvPr>
          <p:cNvSpPr>
            <a:spLocks noGrp="1"/>
          </p:cNvSpPr>
          <p:nvPr>
            <p:ph type="dt" sz="half" idx="10"/>
          </p:nvPr>
        </p:nvSpPr>
        <p:spPr/>
        <p:txBody>
          <a:bodyPr/>
          <a:lstStyle/>
          <a:p>
            <a:fld id="{E507A829-4A59-2045-B650-C100E09B2D49}" type="datetime1">
              <a:rPr lang="en-US" smtClean="0"/>
              <a:t>1/25/24</a:t>
            </a:fld>
            <a:endParaRPr lang="en-US"/>
          </a:p>
        </p:txBody>
      </p:sp>
      <p:sp>
        <p:nvSpPr>
          <p:cNvPr id="6" name="Footer Placeholder 5">
            <a:extLst>
              <a:ext uri="{FF2B5EF4-FFF2-40B4-BE49-F238E27FC236}">
                <a16:creationId xmlns:a16="http://schemas.microsoft.com/office/drawing/2014/main" id="{4CEC8328-8104-7B49-879C-8357F0A5EF4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26D9EC5-CE74-1E44-9ACF-2C1F1A769777}"/>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300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1A3-256A-B846-8558-53AC061C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88676-FE55-9E4F-8D73-A2BCEFA2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8C5AC3-EB6F-B34D-88C9-34B6BDEFE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AF9F-138B-BA43-BFD4-8863FC3DAADD}"/>
              </a:ext>
            </a:extLst>
          </p:cNvPr>
          <p:cNvSpPr>
            <a:spLocks noGrp="1"/>
          </p:cNvSpPr>
          <p:nvPr>
            <p:ph type="dt" sz="half" idx="10"/>
          </p:nvPr>
        </p:nvSpPr>
        <p:spPr/>
        <p:txBody>
          <a:bodyPr/>
          <a:lstStyle/>
          <a:p>
            <a:fld id="{9E4C2469-3F6E-7C4A-AE66-BACB4D2F8946}" type="datetime1">
              <a:rPr lang="en-US" smtClean="0"/>
              <a:t>1/25/24</a:t>
            </a:fld>
            <a:endParaRPr lang="en-US"/>
          </a:p>
        </p:txBody>
      </p:sp>
      <p:sp>
        <p:nvSpPr>
          <p:cNvPr id="6" name="Footer Placeholder 5">
            <a:extLst>
              <a:ext uri="{FF2B5EF4-FFF2-40B4-BE49-F238E27FC236}">
                <a16:creationId xmlns:a16="http://schemas.microsoft.com/office/drawing/2014/main" id="{550D406A-D034-EC41-992B-5783C850577E}"/>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AFC2ED1-E077-D74F-9323-FE75407629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36861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577D7-94AD-4F4A-A845-265863150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5BA6B-2F28-7D43-9892-D1CBB0BF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1BB9-8EAF-6147-8BC9-47FAC666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660C6-A011-AE4A-B26C-7A414DF91AF6}" type="datetime1">
              <a:rPr lang="en-US" smtClean="0"/>
              <a:t>1/25/24</a:t>
            </a:fld>
            <a:endParaRPr lang="en-US" dirty="0"/>
          </a:p>
        </p:txBody>
      </p:sp>
      <p:sp>
        <p:nvSpPr>
          <p:cNvPr id="5" name="Footer Placeholder 4">
            <a:extLst>
              <a:ext uri="{FF2B5EF4-FFF2-40B4-BE49-F238E27FC236}">
                <a16:creationId xmlns:a16="http://schemas.microsoft.com/office/drawing/2014/main" id="{427EAFC9-F0EE-BA46-AEBD-6E8232A38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(c) Nick Arnosti</a:t>
            </a:r>
            <a:endParaRPr lang="en-US" dirty="0"/>
          </a:p>
        </p:txBody>
      </p:sp>
      <p:sp>
        <p:nvSpPr>
          <p:cNvPr id="6" name="Slide Number Placeholder 5">
            <a:extLst>
              <a:ext uri="{FF2B5EF4-FFF2-40B4-BE49-F238E27FC236}">
                <a16:creationId xmlns:a16="http://schemas.microsoft.com/office/drawing/2014/main" id="{2ABD5E2D-6B01-1E47-BE43-B5559600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9584-4773-A84E-8391-EEC4BE76D611}" type="slidenum">
              <a:rPr lang="en-US" smtClean="0"/>
              <a:t>‹#›</a:t>
            </a:fld>
            <a:endParaRPr lang="en-US"/>
          </a:p>
        </p:txBody>
      </p:sp>
    </p:spTree>
    <p:extLst>
      <p:ext uri="{BB962C8B-B14F-4D97-AF65-F5344CB8AC3E}">
        <p14:creationId xmlns:p14="http://schemas.microsoft.com/office/powerpoint/2010/main" val="41475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a:t>Engineering Systems for </a:t>
            </a:r>
            <a:br>
              <a:rPr lang="en-US" dirty="0"/>
            </a:br>
            <a:r>
              <a:rPr lang="en-US" dirty="0"/>
              <a:t>Allocating Public Goods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a:p>
            <a:r>
              <a:rPr lang="en-US" sz="3600" dirty="0"/>
              <a:t>Lecture 3: Top Trading Cycles + Fairness</a:t>
            </a:r>
          </a:p>
        </p:txBody>
      </p:sp>
    </p:spTree>
    <p:extLst>
      <p:ext uri="{BB962C8B-B14F-4D97-AF65-F5344CB8AC3E}">
        <p14:creationId xmlns:p14="http://schemas.microsoft.com/office/powerpoint/2010/main" val="156330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647697" y="365125"/>
            <a:ext cx="10515600" cy="1325563"/>
          </a:xfrm>
        </p:spPr>
        <p:txBody>
          <a:bodyPr/>
          <a:lstStyle/>
          <a:p>
            <a:r>
              <a:rPr lang="en-US" dirty="0"/>
              <a:t>Top Trading Cycles </a:t>
            </a:r>
            <a:br>
              <a:rPr lang="en-US" dirty="0"/>
            </a:br>
            <a:r>
              <a:rPr lang="en-US" dirty="0"/>
              <a:t>Practice</a:t>
            </a:r>
          </a:p>
        </p:txBody>
      </p:sp>
      <p:sp>
        <p:nvSpPr>
          <p:cNvPr id="8" name="TextBox 7">
            <a:extLst>
              <a:ext uri="{FF2B5EF4-FFF2-40B4-BE49-F238E27FC236}">
                <a16:creationId xmlns:a16="http://schemas.microsoft.com/office/drawing/2014/main" id="{31BB694F-AC79-142B-4BDD-41A2AEB6E813}"/>
              </a:ext>
            </a:extLst>
          </p:cNvPr>
          <p:cNvSpPr txBox="1"/>
          <p:nvPr/>
        </p:nvSpPr>
        <p:spPr>
          <a:xfrm>
            <a:off x="4301167" y="7056120"/>
            <a:ext cx="4097660" cy="369332"/>
          </a:xfrm>
          <a:prstGeom prst="rect">
            <a:avLst/>
          </a:prstGeom>
          <a:noFill/>
        </p:spPr>
        <p:txBody>
          <a:bodyPr wrap="none" rtlCol="0">
            <a:spAutoFit/>
          </a:bodyPr>
          <a:lstStyle/>
          <a:p>
            <a:r>
              <a:rPr lang="en-US" dirty="0"/>
              <a:t>2 and 3 swap, 5 and 6 swap, 4 and 7 swap</a:t>
            </a:r>
          </a:p>
        </p:txBody>
      </p:sp>
      <p:sp>
        <p:nvSpPr>
          <p:cNvPr id="12" name="Content Placeholder 2">
            <a:extLst>
              <a:ext uri="{FF2B5EF4-FFF2-40B4-BE49-F238E27FC236}">
                <a16:creationId xmlns:a16="http://schemas.microsoft.com/office/drawing/2014/main" id="{FCBA6C67-75EE-576A-A4E3-DDB62650720A}"/>
              </a:ext>
            </a:extLst>
          </p:cNvPr>
          <p:cNvSpPr txBox="1">
            <a:spLocks/>
          </p:cNvSpPr>
          <p:nvPr/>
        </p:nvSpPr>
        <p:spPr>
          <a:xfrm>
            <a:off x="5142433" y="153194"/>
            <a:ext cx="6718355"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Group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sp>
        <p:nvSpPr>
          <p:cNvPr id="13" name="TextBox 12">
            <a:extLst>
              <a:ext uri="{FF2B5EF4-FFF2-40B4-BE49-F238E27FC236}">
                <a16:creationId xmlns:a16="http://schemas.microsoft.com/office/drawing/2014/main" id="{CA139F5E-1DED-B384-2D9C-E242F527496D}"/>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14" name="TextBox 13">
            <a:extLst>
              <a:ext uri="{FF2B5EF4-FFF2-40B4-BE49-F238E27FC236}">
                <a16:creationId xmlns:a16="http://schemas.microsoft.com/office/drawing/2014/main" id="{3006B67C-1C76-3AD3-78AB-D7C1A5369DCF}"/>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graphicFrame>
        <p:nvGraphicFramePr>
          <p:cNvPr id="7" name="Table 6">
            <a:extLst>
              <a:ext uri="{FF2B5EF4-FFF2-40B4-BE49-F238E27FC236}">
                <a16:creationId xmlns:a16="http://schemas.microsoft.com/office/drawing/2014/main" id="{DD391647-06B1-DDE7-AD0C-3B5B1362E09A}"/>
              </a:ext>
            </a:extLst>
          </p:cNvPr>
          <p:cNvGraphicFramePr>
            <a:graphicFrameLocks noGrp="1"/>
          </p:cNvGraphicFramePr>
          <p:nvPr>
            <p:extLst>
              <p:ext uri="{D42A27DB-BD31-4B8C-83A1-F6EECF244321}">
                <p14:modId xmlns:p14="http://schemas.microsoft.com/office/powerpoint/2010/main" val="463001718"/>
              </p:ext>
            </p:extLst>
          </p:nvPr>
        </p:nvGraphicFramePr>
        <p:xfrm>
          <a:off x="838200" y="2108651"/>
          <a:ext cx="5283198" cy="4362450"/>
        </p:xfrm>
        <a:graphic>
          <a:graphicData uri="http://schemas.openxmlformats.org/drawingml/2006/table">
            <a:tbl>
              <a:tblPr firstRow="1" bandRow="1">
                <a:tableStyleId>{5A111915-BE36-4E01-A7E5-04B1672EAD32}</a:tableStyleId>
              </a:tblPr>
              <a:tblGrid>
                <a:gridCol w="587022">
                  <a:extLst>
                    <a:ext uri="{9D8B030D-6E8A-4147-A177-3AD203B41FA5}">
                      <a16:colId xmlns:a16="http://schemas.microsoft.com/office/drawing/2014/main" val="1011807197"/>
                    </a:ext>
                  </a:extLst>
                </a:gridCol>
                <a:gridCol w="587022">
                  <a:extLst>
                    <a:ext uri="{9D8B030D-6E8A-4147-A177-3AD203B41FA5}">
                      <a16:colId xmlns:a16="http://schemas.microsoft.com/office/drawing/2014/main" val="139053662"/>
                    </a:ext>
                  </a:extLst>
                </a:gridCol>
                <a:gridCol w="587022">
                  <a:extLst>
                    <a:ext uri="{9D8B030D-6E8A-4147-A177-3AD203B41FA5}">
                      <a16:colId xmlns:a16="http://schemas.microsoft.com/office/drawing/2014/main" val="2723899012"/>
                    </a:ext>
                  </a:extLst>
                </a:gridCol>
                <a:gridCol w="587022">
                  <a:extLst>
                    <a:ext uri="{9D8B030D-6E8A-4147-A177-3AD203B41FA5}">
                      <a16:colId xmlns:a16="http://schemas.microsoft.com/office/drawing/2014/main" val="365053202"/>
                    </a:ext>
                  </a:extLst>
                </a:gridCol>
                <a:gridCol w="587022">
                  <a:extLst>
                    <a:ext uri="{9D8B030D-6E8A-4147-A177-3AD203B41FA5}">
                      <a16:colId xmlns:a16="http://schemas.microsoft.com/office/drawing/2014/main" val="3913445775"/>
                    </a:ext>
                  </a:extLst>
                </a:gridCol>
                <a:gridCol w="587022">
                  <a:extLst>
                    <a:ext uri="{9D8B030D-6E8A-4147-A177-3AD203B41FA5}">
                      <a16:colId xmlns:a16="http://schemas.microsoft.com/office/drawing/2014/main" val="95423474"/>
                    </a:ext>
                  </a:extLst>
                </a:gridCol>
                <a:gridCol w="587022">
                  <a:extLst>
                    <a:ext uri="{9D8B030D-6E8A-4147-A177-3AD203B41FA5}">
                      <a16:colId xmlns:a16="http://schemas.microsoft.com/office/drawing/2014/main" val="2582227700"/>
                    </a:ext>
                  </a:extLst>
                </a:gridCol>
                <a:gridCol w="587022">
                  <a:extLst>
                    <a:ext uri="{9D8B030D-6E8A-4147-A177-3AD203B41FA5}">
                      <a16:colId xmlns:a16="http://schemas.microsoft.com/office/drawing/2014/main" val="1153139071"/>
                    </a:ext>
                  </a:extLst>
                </a:gridCol>
                <a:gridCol w="587022">
                  <a:extLst>
                    <a:ext uri="{9D8B030D-6E8A-4147-A177-3AD203B41FA5}">
                      <a16:colId xmlns:a16="http://schemas.microsoft.com/office/drawing/2014/main" val="348757798"/>
                    </a:ext>
                  </a:extLst>
                </a:gridCol>
              </a:tblGrid>
              <a:tr h="339143">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339143">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11149403"/>
                  </a:ext>
                </a:extLst>
              </a:tr>
              <a:tr h="339143">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90265320"/>
                  </a:ext>
                </a:extLst>
              </a:tr>
              <a:tr h="339143">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715424"/>
                  </a:ext>
                </a:extLst>
              </a:tr>
              <a:tr h="339143">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05051529"/>
                  </a:ext>
                </a:extLst>
              </a:tr>
              <a:tr h="339143">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8210160"/>
                  </a:ext>
                </a:extLst>
              </a:tr>
              <a:tr h="339143">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52186514"/>
                  </a:ext>
                </a:extLst>
              </a:tr>
              <a:tr h="339143">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339143">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41042716"/>
                  </a:ext>
                </a:extLst>
              </a:tr>
              <a:tr h="339143">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608170263"/>
                  </a:ext>
                </a:extLst>
              </a:tr>
            </a:tbl>
          </a:graphicData>
        </a:graphic>
      </p:graphicFrame>
      <p:graphicFrame>
        <p:nvGraphicFramePr>
          <p:cNvPr id="10" name="Table 9">
            <a:extLst>
              <a:ext uri="{FF2B5EF4-FFF2-40B4-BE49-F238E27FC236}">
                <a16:creationId xmlns:a16="http://schemas.microsoft.com/office/drawing/2014/main" id="{35A5A96B-BA85-20DC-FB93-F5D9B95963A2}"/>
              </a:ext>
            </a:extLst>
          </p:cNvPr>
          <p:cNvGraphicFramePr>
            <a:graphicFrameLocks noGrp="1"/>
          </p:cNvGraphicFramePr>
          <p:nvPr>
            <p:extLst>
              <p:ext uri="{D42A27DB-BD31-4B8C-83A1-F6EECF244321}">
                <p14:modId xmlns:p14="http://schemas.microsoft.com/office/powerpoint/2010/main" val="3005984403"/>
              </p:ext>
            </p:extLst>
          </p:nvPr>
        </p:nvGraphicFramePr>
        <p:xfrm>
          <a:off x="6602988" y="2108651"/>
          <a:ext cx="5257800" cy="4362450"/>
        </p:xfrm>
        <a:graphic>
          <a:graphicData uri="http://schemas.openxmlformats.org/drawingml/2006/table">
            <a:tbl>
              <a:tblPr firstRow="1" bandRow="1">
                <a:tableStyleId>{5A111915-BE36-4E01-A7E5-04B1672EAD32}</a:tableStyleId>
              </a:tblPr>
              <a:tblGrid>
                <a:gridCol w="584200">
                  <a:extLst>
                    <a:ext uri="{9D8B030D-6E8A-4147-A177-3AD203B41FA5}">
                      <a16:colId xmlns:a16="http://schemas.microsoft.com/office/drawing/2014/main" val="1011807197"/>
                    </a:ext>
                  </a:extLst>
                </a:gridCol>
                <a:gridCol w="584200">
                  <a:extLst>
                    <a:ext uri="{9D8B030D-6E8A-4147-A177-3AD203B41FA5}">
                      <a16:colId xmlns:a16="http://schemas.microsoft.com/office/drawing/2014/main" val="139053662"/>
                    </a:ext>
                  </a:extLst>
                </a:gridCol>
                <a:gridCol w="584200">
                  <a:extLst>
                    <a:ext uri="{9D8B030D-6E8A-4147-A177-3AD203B41FA5}">
                      <a16:colId xmlns:a16="http://schemas.microsoft.com/office/drawing/2014/main" val="2723899012"/>
                    </a:ext>
                  </a:extLst>
                </a:gridCol>
                <a:gridCol w="584200">
                  <a:extLst>
                    <a:ext uri="{9D8B030D-6E8A-4147-A177-3AD203B41FA5}">
                      <a16:colId xmlns:a16="http://schemas.microsoft.com/office/drawing/2014/main" val="365053202"/>
                    </a:ext>
                  </a:extLst>
                </a:gridCol>
                <a:gridCol w="584200">
                  <a:extLst>
                    <a:ext uri="{9D8B030D-6E8A-4147-A177-3AD203B41FA5}">
                      <a16:colId xmlns:a16="http://schemas.microsoft.com/office/drawing/2014/main" val="3913445775"/>
                    </a:ext>
                  </a:extLst>
                </a:gridCol>
                <a:gridCol w="584200">
                  <a:extLst>
                    <a:ext uri="{9D8B030D-6E8A-4147-A177-3AD203B41FA5}">
                      <a16:colId xmlns:a16="http://schemas.microsoft.com/office/drawing/2014/main" val="95423474"/>
                    </a:ext>
                  </a:extLst>
                </a:gridCol>
                <a:gridCol w="584200">
                  <a:extLst>
                    <a:ext uri="{9D8B030D-6E8A-4147-A177-3AD203B41FA5}">
                      <a16:colId xmlns:a16="http://schemas.microsoft.com/office/drawing/2014/main" val="2582227700"/>
                    </a:ext>
                  </a:extLst>
                </a:gridCol>
                <a:gridCol w="584200">
                  <a:extLst>
                    <a:ext uri="{9D8B030D-6E8A-4147-A177-3AD203B41FA5}">
                      <a16:colId xmlns:a16="http://schemas.microsoft.com/office/drawing/2014/main" val="1153139071"/>
                    </a:ext>
                  </a:extLst>
                </a:gridCol>
                <a:gridCol w="584200">
                  <a:extLst>
                    <a:ext uri="{9D8B030D-6E8A-4147-A177-3AD203B41FA5}">
                      <a16:colId xmlns:a16="http://schemas.microsoft.com/office/drawing/2014/main" val="348757798"/>
                    </a:ext>
                  </a:extLst>
                </a:gridCol>
              </a:tblGrid>
              <a:tr h="436024">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436024">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11149403"/>
                  </a:ext>
                </a:extLst>
              </a:tr>
              <a:tr h="436024">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90265320"/>
                  </a:ext>
                </a:extLst>
              </a:tr>
              <a:tr h="436024">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715424"/>
                  </a:ext>
                </a:extLst>
              </a:tr>
              <a:tr h="436024">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2305051529"/>
                  </a:ext>
                </a:extLst>
              </a:tr>
              <a:tr h="436024">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8210160"/>
                  </a:ext>
                </a:extLst>
              </a:tr>
              <a:tr h="436024">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52186514"/>
                  </a:ext>
                </a:extLst>
              </a:tr>
              <a:tr h="436024">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436024">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41042716"/>
                  </a:ext>
                </a:extLst>
              </a:tr>
              <a:tr h="436024">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608170263"/>
                  </a:ext>
                </a:extLst>
              </a:tr>
            </a:tbl>
          </a:graphicData>
        </a:graphic>
      </p:graphicFrame>
    </p:spTree>
    <p:extLst>
      <p:ext uri="{BB962C8B-B14F-4D97-AF65-F5344CB8AC3E}">
        <p14:creationId xmlns:p14="http://schemas.microsoft.com/office/powerpoint/2010/main" val="4874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647697" y="365125"/>
            <a:ext cx="10515600" cy="1325563"/>
          </a:xfrm>
        </p:spPr>
        <p:txBody>
          <a:bodyPr/>
          <a:lstStyle/>
          <a:p>
            <a:r>
              <a:rPr lang="en-US" dirty="0"/>
              <a:t>Top Trading Cycles Practice</a:t>
            </a:r>
          </a:p>
        </p:txBody>
      </p:sp>
      <p:sp>
        <p:nvSpPr>
          <p:cNvPr id="8" name="TextBox 7">
            <a:extLst>
              <a:ext uri="{FF2B5EF4-FFF2-40B4-BE49-F238E27FC236}">
                <a16:creationId xmlns:a16="http://schemas.microsoft.com/office/drawing/2014/main" id="{31BB694F-AC79-142B-4BDD-41A2AEB6E813}"/>
              </a:ext>
            </a:extLst>
          </p:cNvPr>
          <p:cNvSpPr txBox="1"/>
          <p:nvPr/>
        </p:nvSpPr>
        <p:spPr>
          <a:xfrm>
            <a:off x="4301167" y="7056120"/>
            <a:ext cx="4097660" cy="369332"/>
          </a:xfrm>
          <a:prstGeom prst="rect">
            <a:avLst/>
          </a:prstGeom>
          <a:noFill/>
        </p:spPr>
        <p:txBody>
          <a:bodyPr wrap="none" rtlCol="0">
            <a:spAutoFit/>
          </a:bodyPr>
          <a:lstStyle/>
          <a:p>
            <a:r>
              <a:rPr lang="en-US" dirty="0"/>
              <a:t>2 and 3 swap, 5 and 6 swap, 4 and 7 swap</a:t>
            </a:r>
          </a:p>
        </p:txBody>
      </p:sp>
      <p:sp>
        <p:nvSpPr>
          <p:cNvPr id="3" name="Content Placeholder 2">
            <a:extLst>
              <a:ext uri="{FF2B5EF4-FFF2-40B4-BE49-F238E27FC236}">
                <a16:creationId xmlns:a16="http://schemas.microsoft.com/office/drawing/2014/main" id="{1EE8B6BE-BEB8-A5B5-E598-A7DEECCB6BE6}"/>
              </a:ext>
            </a:extLst>
          </p:cNvPr>
          <p:cNvSpPr txBox="1">
            <a:spLocks/>
          </p:cNvSpPr>
          <p:nvPr/>
        </p:nvSpPr>
        <p:spPr>
          <a:xfrm>
            <a:off x="6760636" y="1690688"/>
            <a:ext cx="4783667" cy="2840471"/>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Work:</a:t>
            </a:r>
          </a:p>
          <a:p>
            <a:pPr marL="0" indent="0">
              <a:buFont typeface="Arial" panose="020B0604020202020204" pitchFamily="34" charset="0"/>
              <a:buNone/>
            </a:pPr>
            <a:r>
              <a:rPr lang="en-US" dirty="0"/>
              <a:t>Reset to this initial state.</a:t>
            </a:r>
          </a:p>
          <a:p>
            <a:pPr marL="0" indent="0">
              <a:buFont typeface="Arial" panose="020B0604020202020204" pitchFamily="34" charset="0"/>
              <a:buNone/>
            </a:pPr>
            <a:r>
              <a:rPr lang="en-US" dirty="0"/>
              <a:t>Repeat top trading cycles, but now you can point to anyone.</a:t>
            </a:r>
          </a:p>
          <a:p>
            <a:pPr marL="0" indent="0">
              <a:buFont typeface="Arial" panose="020B0604020202020204" pitchFamily="34" charset="0"/>
              <a:buNone/>
            </a:pPr>
            <a:r>
              <a:rPr lang="en-US" dirty="0"/>
              <a:t>Try to get a better object than last time. Can you?</a:t>
            </a:r>
          </a:p>
        </p:txBody>
      </p:sp>
      <p:sp>
        <p:nvSpPr>
          <p:cNvPr id="6" name="Content Placeholder 5">
            <a:extLst>
              <a:ext uri="{FF2B5EF4-FFF2-40B4-BE49-F238E27FC236}">
                <a16:creationId xmlns:a16="http://schemas.microsoft.com/office/drawing/2014/main" id="{7F32C7E0-60AD-F99C-DD48-3E9780F07159}"/>
              </a:ext>
            </a:extLst>
          </p:cNvPr>
          <p:cNvSpPr>
            <a:spLocks noGrp="1"/>
          </p:cNvSpPr>
          <p:nvPr>
            <p:ph idx="1"/>
          </p:nvPr>
        </p:nvSpPr>
        <p:spPr/>
        <p:txBody>
          <a:bodyPr/>
          <a:lstStyle/>
          <a:p>
            <a:endParaRPr lang="en-US"/>
          </a:p>
        </p:txBody>
      </p:sp>
      <p:graphicFrame>
        <p:nvGraphicFramePr>
          <p:cNvPr id="7" name="Table 6">
            <a:extLst>
              <a:ext uri="{FF2B5EF4-FFF2-40B4-BE49-F238E27FC236}">
                <a16:creationId xmlns:a16="http://schemas.microsoft.com/office/drawing/2014/main" id="{AFAA1CE1-C1E2-8FD5-3896-2224721477D0}"/>
              </a:ext>
            </a:extLst>
          </p:cNvPr>
          <p:cNvGraphicFramePr>
            <a:graphicFrameLocks noGrp="1"/>
          </p:cNvGraphicFramePr>
          <p:nvPr>
            <p:extLst>
              <p:ext uri="{D42A27DB-BD31-4B8C-83A1-F6EECF244321}">
                <p14:modId xmlns:p14="http://schemas.microsoft.com/office/powerpoint/2010/main" val="246319294"/>
              </p:ext>
            </p:extLst>
          </p:nvPr>
        </p:nvGraphicFramePr>
        <p:xfrm>
          <a:off x="838200" y="1814513"/>
          <a:ext cx="5283198" cy="4362450"/>
        </p:xfrm>
        <a:graphic>
          <a:graphicData uri="http://schemas.openxmlformats.org/drawingml/2006/table">
            <a:tbl>
              <a:tblPr firstRow="1" bandRow="1">
                <a:tableStyleId>{5A111915-BE36-4E01-A7E5-04B1672EAD32}</a:tableStyleId>
              </a:tblPr>
              <a:tblGrid>
                <a:gridCol w="587022">
                  <a:extLst>
                    <a:ext uri="{9D8B030D-6E8A-4147-A177-3AD203B41FA5}">
                      <a16:colId xmlns:a16="http://schemas.microsoft.com/office/drawing/2014/main" val="1011807197"/>
                    </a:ext>
                  </a:extLst>
                </a:gridCol>
                <a:gridCol w="587022">
                  <a:extLst>
                    <a:ext uri="{9D8B030D-6E8A-4147-A177-3AD203B41FA5}">
                      <a16:colId xmlns:a16="http://schemas.microsoft.com/office/drawing/2014/main" val="139053662"/>
                    </a:ext>
                  </a:extLst>
                </a:gridCol>
                <a:gridCol w="587022">
                  <a:extLst>
                    <a:ext uri="{9D8B030D-6E8A-4147-A177-3AD203B41FA5}">
                      <a16:colId xmlns:a16="http://schemas.microsoft.com/office/drawing/2014/main" val="2723899012"/>
                    </a:ext>
                  </a:extLst>
                </a:gridCol>
                <a:gridCol w="587022">
                  <a:extLst>
                    <a:ext uri="{9D8B030D-6E8A-4147-A177-3AD203B41FA5}">
                      <a16:colId xmlns:a16="http://schemas.microsoft.com/office/drawing/2014/main" val="365053202"/>
                    </a:ext>
                  </a:extLst>
                </a:gridCol>
                <a:gridCol w="587022">
                  <a:extLst>
                    <a:ext uri="{9D8B030D-6E8A-4147-A177-3AD203B41FA5}">
                      <a16:colId xmlns:a16="http://schemas.microsoft.com/office/drawing/2014/main" val="3913445775"/>
                    </a:ext>
                  </a:extLst>
                </a:gridCol>
                <a:gridCol w="587022">
                  <a:extLst>
                    <a:ext uri="{9D8B030D-6E8A-4147-A177-3AD203B41FA5}">
                      <a16:colId xmlns:a16="http://schemas.microsoft.com/office/drawing/2014/main" val="95423474"/>
                    </a:ext>
                  </a:extLst>
                </a:gridCol>
                <a:gridCol w="587022">
                  <a:extLst>
                    <a:ext uri="{9D8B030D-6E8A-4147-A177-3AD203B41FA5}">
                      <a16:colId xmlns:a16="http://schemas.microsoft.com/office/drawing/2014/main" val="2582227700"/>
                    </a:ext>
                  </a:extLst>
                </a:gridCol>
                <a:gridCol w="587022">
                  <a:extLst>
                    <a:ext uri="{9D8B030D-6E8A-4147-A177-3AD203B41FA5}">
                      <a16:colId xmlns:a16="http://schemas.microsoft.com/office/drawing/2014/main" val="1153139071"/>
                    </a:ext>
                  </a:extLst>
                </a:gridCol>
                <a:gridCol w="587022">
                  <a:extLst>
                    <a:ext uri="{9D8B030D-6E8A-4147-A177-3AD203B41FA5}">
                      <a16:colId xmlns:a16="http://schemas.microsoft.com/office/drawing/2014/main" val="348757798"/>
                    </a:ext>
                  </a:extLst>
                </a:gridCol>
              </a:tblGrid>
              <a:tr h="339143">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339143">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11149403"/>
                  </a:ext>
                </a:extLst>
              </a:tr>
              <a:tr h="339143">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90265320"/>
                  </a:ext>
                </a:extLst>
              </a:tr>
              <a:tr h="339143">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715424"/>
                  </a:ext>
                </a:extLst>
              </a:tr>
              <a:tr h="339143">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05051529"/>
                  </a:ext>
                </a:extLst>
              </a:tr>
              <a:tr h="339143">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8210160"/>
                  </a:ext>
                </a:extLst>
              </a:tr>
              <a:tr h="339143">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52186514"/>
                  </a:ext>
                </a:extLst>
              </a:tr>
              <a:tr h="339143">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339143">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41042716"/>
                  </a:ext>
                </a:extLst>
              </a:tr>
              <a:tr h="339143">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608170263"/>
                  </a:ext>
                </a:extLst>
              </a:tr>
            </a:tbl>
          </a:graphicData>
        </a:graphic>
      </p:graphicFrame>
    </p:spTree>
    <p:extLst>
      <p:ext uri="{BB962C8B-B14F-4D97-AF65-F5344CB8AC3E}">
        <p14:creationId xmlns:p14="http://schemas.microsoft.com/office/powerpoint/2010/main" val="231513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582169" y="369888"/>
            <a:ext cx="10515600" cy="1325563"/>
          </a:xfrm>
        </p:spPr>
        <p:txBody>
          <a:bodyPr/>
          <a:lstStyle/>
          <a:p>
            <a:r>
              <a:rPr lang="en-US" dirty="0"/>
              <a:t>Top Trading Cycles</a:t>
            </a:r>
            <a:br>
              <a:rPr lang="en-US" dirty="0"/>
            </a:br>
            <a:r>
              <a:rPr lang="en-US" dirty="0"/>
              <a:t>Practice</a:t>
            </a:r>
          </a:p>
        </p:txBody>
      </p:sp>
      <p:sp>
        <p:nvSpPr>
          <p:cNvPr id="6" name="TextBox 5">
            <a:extLst>
              <a:ext uri="{FF2B5EF4-FFF2-40B4-BE49-F238E27FC236}">
                <a16:creationId xmlns:a16="http://schemas.microsoft.com/office/drawing/2014/main" id="{43190200-5A27-7DAF-8953-D3000E91C96F}"/>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7" name="TextBox 6">
            <a:extLst>
              <a:ext uri="{FF2B5EF4-FFF2-40B4-BE49-F238E27FC236}">
                <a16:creationId xmlns:a16="http://schemas.microsoft.com/office/drawing/2014/main" id="{01954662-9500-6783-41EE-549C591DB898}"/>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sp>
        <p:nvSpPr>
          <p:cNvPr id="8" name="TextBox 7">
            <a:extLst>
              <a:ext uri="{FF2B5EF4-FFF2-40B4-BE49-F238E27FC236}">
                <a16:creationId xmlns:a16="http://schemas.microsoft.com/office/drawing/2014/main" id="{31BB694F-AC79-142B-4BDD-41A2AEB6E813}"/>
              </a:ext>
            </a:extLst>
          </p:cNvPr>
          <p:cNvSpPr txBox="1"/>
          <p:nvPr/>
        </p:nvSpPr>
        <p:spPr>
          <a:xfrm>
            <a:off x="4292600" y="7330440"/>
            <a:ext cx="3680816" cy="369332"/>
          </a:xfrm>
          <a:prstGeom prst="rect">
            <a:avLst/>
          </a:prstGeom>
          <a:noFill/>
        </p:spPr>
        <p:txBody>
          <a:bodyPr wrap="none" rtlCol="0">
            <a:spAutoFit/>
          </a:bodyPr>
          <a:lstStyle/>
          <a:p>
            <a:r>
              <a:rPr lang="en-US" dirty="0"/>
              <a:t>3, 4, 5, 7 swap, 6 keeps, 1 and 2 swap</a:t>
            </a:r>
          </a:p>
        </p:txBody>
      </p:sp>
      <p:sp>
        <p:nvSpPr>
          <p:cNvPr id="3" name="Content Placeholder 2">
            <a:extLst>
              <a:ext uri="{FF2B5EF4-FFF2-40B4-BE49-F238E27FC236}">
                <a16:creationId xmlns:a16="http://schemas.microsoft.com/office/drawing/2014/main" id="{12FD8F93-AFCE-5DDE-F687-28BAA4F0B79C}"/>
              </a:ext>
            </a:extLst>
          </p:cNvPr>
          <p:cNvSpPr txBox="1">
            <a:spLocks/>
          </p:cNvSpPr>
          <p:nvPr/>
        </p:nvSpPr>
        <p:spPr>
          <a:xfrm>
            <a:off x="5142433" y="153194"/>
            <a:ext cx="6718355"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Group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graphicFrame>
        <p:nvGraphicFramePr>
          <p:cNvPr id="13" name="Table 12">
            <a:extLst>
              <a:ext uri="{FF2B5EF4-FFF2-40B4-BE49-F238E27FC236}">
                <a16:creationId xmlns:a16="http://schemas.microsoft.com/office/drawing/2014/main" id="{B94AC2E2-1963-564B-9EFE-13DDF5A15F03}"/>
              </a:ext>
            </a:extLst>
          </p:cNvPr>
          <p:cNvGraphicFramePr>
            <a:graphicFrameLocks noGrp="1"/>
          </p:cNvGraphicFramePr>
          <p:nvPr>
            <p:extLst>
              <p:ext uri="{D42A27DB-BD31-4B8C-83A1-F6EECF244321}">
                <p14:modId xmlns:p14="http://schemas.microsoft.com/office/powerpoint/2010/main" val="2448349860"/>
              </p:ext>
            </p:extLst>
          </p:nvPr>
        </p:nvGraphicFramePr>
        <p:xfrm>
          <a:off x="785873" y="2151196"/>
          <a:ext cx="4818969" cy="4362450"/>
        </p:xfrm>
        <a:graphic>
          <a:graphicData uri="http://schemas.openxmlformats.org/drawingml/2006/table">
            <a:tbl>
              <a:tblPr firstRow="1" bandRow="1">
                <a:tableStyleId>{5A111915-BE36-4E01-A7E5-04B1672EAD32}</a:tableStyleId>
              </a:tblPr>
              <a:tblGrid>
                <a:gridCol w="535441">
                  <a:extLst>
                    <a:ext uri="{9D8B030D-6E8A-4147-A177-3AD203B41FA5}">
                      <a16:colId xmlns:a16="http://schemas.microsoft.com/office/drawing/2014/main" val="1011807197"/>
                    </a:ext>
                  </a:extLst>
                </a:gridCol>
                <a:gridCol w="535441">
                  <a:extLst>
                    <a:ext uri="{9D8B030D-6E8A-4147-A177-3AD203B41FA5}">
                      <a16:colId xmlns:a16="http://schemas.microsoft.com/office/drawing/2014/main" val="139053662"/>
                    </a:ext>
                  </a:extLst>
                </a:gridCol>
                <a:gridCol w="535441">
                  <a:extLst>
                    <a:ext uri="{9D8B030D-6E8A-4147-A177-3AD203B41FA5}">
                      <a16:colId xmlns:a16="http://schemas.microsoft.com/office/drawing/2014/main" val="2723899012"/>
                    </a:ext>
                  </a:extLst>
                </a:gridCol>
                <a:gridCol w="535441">
                  <a:extLst>
                    <a:ext uri="{9D8B030D-6E8A-4147-A177-3AD203B41FA5}">
                      <a16:colId xmlns:a16="http://schemas.microsoft.com/office/drawing/2014/main" val="365053202"/>
                    </a:ext>
                  </a:extLst>
                </a:gridCol>
                <a:gridCol w="535441">
                  <a:extLst>
                    <a:ext uri="{9D8B030D-6E8A-4147-A177-3AD203B41FA5}">
                      <a16:colId xmlns:a16="http://schemas.microsoft.com/office/drawing/2014/main" val="3913445775"/>
                    </a:ext>
                  </a:extLst>
                </a:gridCol>
                <a:gridCol w="535441">
                  <a:extLst>
                    <a:ext uri="{9D8B030D-6E8A-4147-A177-3AD203B41FA5}">
                      <a16:colId xmlns:a16="http://schemas.microsoft.com/office/drawing/2014/main" val="95423474"/>
                    </a:ext>
                  </a:extLst>
                </a:gridCol>
                <a:gridCol w="535441">
                  <a:extLst>
                    <a:ext uri="{9D8B030D-6E8A-4147-A177-3AD203B41FA5}">
                      <a16:colId xmlns:a16="http://schemas.microsoft.com/office/drawing/2014/main" val="2582227700"/>
                    </a:ext>
                  </a:extLst>
                </a:gridCol>
                <a:gridCol w="535441">
                  <a:extLst>
                    <a:ext uri="{9D8B030D-6E8A-4147-A177-3AD203B41FA5}">
                      <a16:colId xmlns:a16="http://schemas.microsoft.com/office/drawing/2014/main" val="1153139071"/>
                    </a:ext>
                  </a:extLst>
                </a:gridCol>
                <a:gridCol w="535441">
                  <a:extLst>
                    <a:ext uri="{9D8B030D-6E8A-4147-A177-3AD203B41FA5}">
                      <a16:colId xmlns:a16="http://schemas.microsoft.com/office/drawing/2014/main" val="348757798"/>
                    </a:ext>
                  </a:extLst>
                </a:gridCol>
              </a:tblGrid>
              <a:tr h="435134">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435134">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1149403"/>
                  </a:ext>
                </a:extLst>
              </a:tr>
              <a:tr h="435134">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0265320"/>
                  </a:ext>
                </a:extLst>
              </a:tr>
              <a:tr h="435134">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715424"/>
                  </a:ext>
                </a:extLst>
              </a:tr>
              <a:tr h="435134">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5051529"/>
                  </a:ext>
                </a:extLst>
              </a:tr>
              <a:tr h="435134">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598210160"/>
                  </a:ext>
                </a:extLst>
              </a:tr>
              <a:tr h="435134">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2186514"/>
                  </a:ext>
                </a:extLst>
              </a:tr>
              <a:tr h="435134">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435134">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1042716"/>
                  </a:ext>
                </a:extLst>
              </a:tr>
              <a:tr h="435134">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8170263"/>
                  </a:ext>
                </a:extLst>
              </a:tr>
            </a:tbl>
          </a:graphicData>
        </a:graphic>
      </p:graphicFrame>
      <p:graphicFrame>
        <p:nvGraphicFramePr>
          <p:cNvPr id="14" name="Table 13">
            <a:extLst>
              <a:ext uri="{FF2B5EF4-FFF2-40B4-BE49-F238E27FC236}">
                <a16:creationId xmlns:a16="http://schemas.microsoft.com/office/drawing/2014/main" id="{4421922B-E055-65F2-A155-0560EA4C00D6}"/>
              </a:ext>
            </a:extLst>
          </p:cNvPr>
          <p:cNvGraphicFramePr>
            <a:graphicFrameLocks noGrp="1"/>
          </p:cNvGraphicFramePr>
          <p:nvPr>
            <p:extLst>
              <p:ext uri="{D42A27DB-BD31-4B8C-83A1-F6EECF244321}">
                <p14:modId xmlns:p14="http://schemas.microsoft.com/office/powerpoint/2010/main" val="594581640"/>
              </p:ext>
            </p:extLst>
          </p:nvPr>
        </p:nvGraphicFramePr>
        <p:xfrm>
          <a:off x="6587160" y="2183459"/>
          <a:ext cx="4818969" cy="4362450"/>
        </p:xfrm>
        <a:graphic>
          <a:graphicData uri="http://schemas.openxmlformats.org/drawingml/2006/table">
            <a:tbl>
              <a:tblPr firstRow="1" bandRow="1">
                <a:tableStyleId>{5A111915-BE36-4E01-A7E5-04B1672EAD32}</a:tableStyleId>
              </a:tblPr>
              <a:tblGrid>
                <a:gridCol w="535441">
                  <a:extLst>
                    <a:ext uri="{9D8B030D-6E8A-4147-A177-3AD203B41FA5}">
                      <a16:colId xmlns:a16="http://schemas.microsoft.com/office/drawing/2014/main" val="1011807197"/>
                    </a:ext>
                  </a:extLst>
                </a:gridCol>
                <a:gridCol w="535441">
                  <a:extLst>
                    <a:ext uri="{9D8B030D-6E8A-4147-A177-3AD203B41FA5}">
                      <a16:colId xmlns:a16="http://schemas.microsoft.com/office/drawing/2014/main" val="139053662"/>
                    </a:ext>
                  </a:extLst>
                </a:gridCol>
                <a:gridCol w="535441">
                  <a:extLst>
                    <a:ext uri="{9D8B030D-6E8A-4147-A177-3AD203B41FA5}">
                      <a16:colId xmlns:a16="http://schemas.microsoft.com/office/drawing/2014/main" val="2723899012"/>
                    </a:ext>
                  </a:extLst>
                </a:gridCol>
                <a:gridCol w="535441">
                  <a:extLst>
                    <a:ext uri="{9D8B030D-6E8A-4147-A177-3AD203B41FA5}">
                      <a16:colId xmlns:a16="http://schemas.microsoft.com/office/drawing/2014/main" val="365053202"/>
                    </a:ext>
                  </a:extLst>
                </a:gridCol>
                <a:gridCol w="535441">
                  <a:extLst>
                    <a:ext uri="{9D8B030D-6E8A-4147-A177-3AD203B41FA5}">
                      <a16:colId xmlns:a16="http://schemas.microsoft.com/office/drawing/2014/main" val="3913445775"/>
                    </a:ext>
                  </a:extLst>
                </a:gridCol>
                <a:gridCol w="535441">
                  <a:extLst>
                    <a:ext uri="{9D8B030D-6E8A-4147-A177-3AD203B41FA5}">
                      <a16:colId xmlns:a16="http://schemas.microsoft.com/office/drawing/2014/main" val="95423474"/>
                    </a:ext>
                  </a:extLst>
                </a:gridCol>
                <a:gridCol w="535441">
                  <a:extLst>
                    <a:ext uri="{9D8B030D-6E8A-4147-A177-3AD203B41FA5}">
                      <a16:colId xmlns:a16="http://schemas.microsoft.com/office/drawing/2014/main" val="2582227700"/>
                    </a:ext>
                  </a:extLst>
                </a:gridCol>
                <a:gridCol w="535441">
                  <a:extLst>
                    <a:ext uri="{9D8B030D-6E8A-4147-A177-3AD203B41FA5}">
                      <a16:colId xmlns:a16="http://schemas.microsoft.com/office/drawing/2014/main" val="1153139071"/>
                    </a:ext>
                  </a:extLst>
                </a:gridCol>
                <a:gridCol w="535441">
                  <a:extLst>
                    <a:ext uri="{9D8B030D-6E8A-4147-A177-3AD203B41FA5}">
                      <a16:colId xmlns:a16="http://schemas.microsoft.com/office/drawing/2014/main" val="348757798"/>
                    </a:ext>
                  </a:extLst>
                </a:gridCol>
              </a:tblGrid>
              <a:tr h="428942">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428942">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1149403"/>
                  </a:ext>
                </a:extLst>
              </a:tr>
              <a:tr h="428942">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2590265320"/>
                  </a:ext>
                </a:extLst>
              </a:tr>
              <a:tr h="428942">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715424"/>
                  </a:ext>
                </a:extLst>
              </a:tr>
              <a:tr h="428942">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5051529"/>
                  </a:ext>
                </a:extLst>
              </a:tr>
              <a:tr h="428942">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598210160"/>
                  </a:ext>
                </a:extLst>
              </a:tr>
              <a:tr h="428942">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2186514"/>
                  </a:ext>
                </a:extLst>
              </a:tr>
              <a:tr h="428942">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428942">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1042716"/>
                  </a:ext>
                </a:extLst>
              </a:tr>
              <a:tr h="428942">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8170263"/>
                  </a:ext>
                </a:extLst>
              </a:tr>
            </a:tbl>
          </a:graphicData>
        </a:graphic>
      </p:graphicFrame>
    </p:spTree>
    <p:extLst>
      <p:ext uri="{BB962C8B-B14F-4D97-AF65-F5344CB8AC3E}">
        <p14:creationId xmlns:p14="http://schemas.microsoft.com/office/powerpoint/2010/main" val="12002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647697" y="365125"/>
            <a:ext cx="10515600" cy="1325563"/>
          </a:xfrm>
        </p:spPr>
        <p:txBody>
          <a:bodyPr/>
          <a:lstStyle/>
          <a:p>
            <a:r>
              <a:rPr lang="en-US" dirty="0"/>
              <a:t>Top Trading Cycles </a:t>
            </a:r>
            <a:br>
              <a:rPr lang="en-US" dirty="0"/>
            </a:br>
            <a:r>
              <a:rPr lang="en-US" dirty="0"/>
              <a:t>Practice</a:t>
            </a:r>
          </a:p>
        </p:txBody>
      </p:sp>
      <p:graphicFrame>
        <p:nvGraphicFramePr>
          <p:cNvPr id="4" name="Table 4">
            <a:extLst>
              <a:ext uri="{FF2B5EF4-FFF2-40B4-BE49-F238E27FC236}">
                <a16:creationId xmlns:a16="http://schemas.microsoft.com/office/drawing/2014/main" id="{1F187A11-1A95-42F3-06DD-A949F188A9C1}"/>
              </a:ext>
            </a:extLst>
          </p:cNvPr>
          <p:cNvGraphicFramePr>
            <a:graphicFrameLocks noGrp="1"/>
          </p:cNvGraphicFramePr>
          <p:nvPr>
            <p:ph idx="1"/>
            <p:extLst>
              <p:ext uri="{D42A27DB-BD31-4B8C-83A1-F6EECF244321}">
                <p14:modId xmlns:p14="http://schemas.microsoft.com/office/powerpoint/2010/main" val="3031772678"/>
              </p:ext>
            </p:extLst>
          </p:nvPr>
        </p:nvGraphicFramePr>
        <p:xfrm>
          <a:off x="710185" y="2124988"/>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5</a:t>
                      </a:r>
                    </a:p>
                  </a:txBody>
                  <a:tcPr/>
                </a:tc>
                <a:tc>
                  <a:txBody>
                    <a:bodyPr/>
                    <a:lstStyle/>
                    <a:p>
                      <a:pPr algn="ctr"/>
                      <a:r>
                        <a:rPr lang="en-US" sz="3200" dirty="0"/>
                        <a:t>6</a:t>
                      </a:r>
                    </a:p>
                  </a:txBody>
                  <a:tcPr/>
                </a:tc>
                <a:tc>
                  <a:txBody>
                    <a:bodyPr/>
                    <a:lstStyle/>
                    <a:p>
                      <a:pPr algn="ctr"/>
                      <a:r>
                        <a:rPr lang="en-US" sz="320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1" i="0" u="none" strike="noStrike" dirty="0">
                          <a:solidFill>
                            <a:srgbClr val="FF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G</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4142913736"/>
                  </a:ext>
                </a:extLst>
              </a:tr>
            </a:tbl>
          </a:graphicData>
        </a:graphic>
      </p:graphicFrame>
      <p:graphicFrame>
        <p:nvGraphicFramePr>
          <p:cNvPr id="5" name="Table 4">
            <a:extLst>
              <a:ext uri="{FF2B5EF4-FFF2-40B4-BE49-F238E27FC236}">
                <a16:creationId xmlns:a16="http://schemas.microsoft.com/office/drawing/2014/main" id="{91B2DB07-BB1E-824F-D5C3-368429EC8161}"/>
              </a:ext>
            </a:extLst>
          </p:cNvPr>
          <p:cNvGraphicFramePr>
            <a:graphicFrameLocks/>
          </p:cNvGraphicFramePr>
          <p:nvPr>
            <p:extLst>
              <p:ext uri="{D42A27DB-BD31-4B8C-83A1-F6EECF244321}">
                <p14:modId xmlns:p14="http://schemas.microsoft.com/office/powerpoint/2010/main" val="3115009305"/>
              </p:ext>
            </p:extLst>
          </p:nvPr>
        </p:nvGraphicFramePr>
        <p:xfrm>
          <a:off x="6412485" y="2124988"/>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5</a:t>
                      </a:r>
                    </a:p>
                  </a:txBody>
                  <a:tcPr/>
                </a:tc>
                <a:tc>
                  <a:txBody>
                    <a:bodyPr/>
                    <a:lstStyle/>
                    <a:p>
                      <a:pPr algn="ctr"/>
                      <a:r>
                        <a:rPr lang="en-US" sz="3200" dirty="0"/>
                        <a:t>6</a:t>
                      </a:r>
                    </a:p>
                  </a:txBody>
                  <a:tcPr/>
                </a:tc>
                <a:tc>
                  <a:txBody>
                    <a:bodyPr/>
                    <a:lstStyle/>
                    <a:p>
                      <a:pPr algn="ctr"/>
                      <a:r>
                        <a:rPr lang="en-US" sz="320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0" i="0" u="none" strike="noStrike" dirty="0">
                          <a:solidFill>
                            <a:srgbClr val="FF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chemeClr val="tx1"/>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a:solidFill>
                            <a:schemeClr val="tx1"/>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chemeClr val="tx1"/>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i="0" u="none" strike="noStrike">
                          <a:solidFill>
                            <a:schemeClr val="tx1"/>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G</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chemeClr val="tx1"/>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chemeClr val="tx1"/>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4142913736"/>
                  </a:ext>
                </a:extLst>
              </a:tr>
            </a:tbl>
          </a:graphicData>
        </a:graphic>
      </p:graphicFrame>
      <p:sp>
        <p:nvSpPr>
          <p:cNvPr id="8" name="TextBox 7">
            <a:extLst>
              <a:ext uri="{FF2B5EF4-FFF2-40B4-BE49-F238E27FC236}">
                <a16:creationId xmlns:a16="http://schemas.microsoft.com/office/drawing/2014/main" id="{31BB694F-AC79-142B-4BDD-41A2AEB6E813}"/>
              </a:ext>
            </a:extLst>
          </p:cNvPr>
          <p:cNvSpPr txBox="1"/>
          <p:nvPr/>
        </p:nvSpPr>
        <p:spPr>
          <a:xfrm>
            <a:off x="4301167" y="7056120"/>
            <a:ext cx="4097660" cy="369332"/>
          </a:xfrm>
          <a:prstGeom prst="rect">
            <a:avLst/>
          </a:prstGeom>
          <a:noFill/>
        </p:spPr>
        <p:txBody>
          <a:bodyPr wrap="none" rtlCol="0">
            <a:spAutoFit/>
          </a:bodyPr>
          <a:lstStyle/>
          <a:p>
            <a:r>
              <a:rPr lang="en-US" dirty="0"/>
              <a:t>2 and 3 swap, 5 and 6 swap, 4 and 7 swap</a:t>
            </a:r>
          </a:p>
        </p:txBody>
      </p:sp>
      <p:sp>
        <p:nvSpPr>
          <p:cNvPr id="12" name="Content Placeholder 2">
            <a:extLst>
              <a:ext uri="{FF2B5EF4-FFF2-40B4-BE49-F238E27FC236}">
                <a16:creationId xmlns:a16="http://schemas.microsoft.com/office/drawing/2014/main" id="{FCBA6C67-75EE-576A-A4E3-DDB62650720A}"/>
              </a:ext>
            </a:extLst>
          </p:cNvPr>
          <p:cNvSpPr txBox="1">
            <a:spLocks/>
          </p:cNvSpPr>
          <p:nvPr/>
        </p:nvSpPr>
        <p:spPr>
          <a:xfrm>
            <a:off x="5142433" y="153194"/>
            <a:ext cx="6718355"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Group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sp>
        <p:nvSpPr>
          <p:cNvPr id="13" name="TextBox 12">
            <a:extLst>
              <a:ext uri="{FF2B5EF4-FFF2-40B4-BE49-F238E27FC236}">
                <a16:creationId xmlns:a16="http://schemas.microsoft.com/office/drawing/2014/main" id="{CA139F5E-1DED-B384-2D9C-E242F527496D}"/>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14" name="TextBox 13">
            <a:extLst>
              <a:ext uri="{FF2B5EF4-FFF2-40B4-BE49-F238E27FC236}">
                <a16:creationId xmlns:a16="http://schemas.microsoft.com/office/drawing/2014/main" id="{3006B67C-1C76-3AD3-78AB-D7C1A5369DCF}"/>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spTree>
    <p:extLst>
      <p:ext uri="{BB962C8B-B14F-4D97-AF65-F5344CB8AC3E}">
        <p14:creationId xmlns:p14="http://schemas.microsoft.com/office/powerpoint/2010/main" val="41675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647697" y="365125"/>
            <a:ext cx="10515600" cy="1325563"/>
          </a:xfrm>
        </p:spPr>
        <p:txBody>
          <a:bodyPr/>
          <a:lstStyle/>
          <a:p>
            <a:r>
              <a:rPr lang="en-US" dirty="0"/>
              <a:t>Top Trading Cycles Practice</a:t>
            </a:r>
          </a:p>
        </p:txBody>
      </p:sp>
      <p:graphicFrame>
        <p:nvGraphicFramePr>
          <p:cNvPr id="4" name="Table 4">
            <a:extLst>
              <a:ext uri="{FF2B5EF4-FFF2-40B4-BE49-F238E27FC236}">
                <a16:creationId xmlns:a16="http://schemas.microsoft.com/office/drawing/2014/main" id="{1F187A11-1A95-42F3-06DD-A949F188A9C1}"/>
              </a:ext>
            </a:extLst>
          </p:cNvPr>
          <p:cNvGraphicFramePr>
            <a:graphicFrameLocks noGrp="1"/>
          </p:cNvGraphicFramePr>
          <p:nvPr>
            <p:ph idx="1"/>
          </p:nvPr>
        </p:nvGraphicFramePr>
        <p:xfrm>
          <a:off x="647697" y="1690689"/>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5</a:t>
                      </a:r>
                    </a:p>
                  </a:txBody>
                  <a:tcPr/>
                </a:tc>
                <a:tc>
                  <a:txBody>
                    <a:bodyPr/>
                    <a:lstStyle/>
                    <a:p>
                      <a:pPr algn="ctr"/>
                      <a:r>
                        <a:rPr lang="en-US" sz="3200" dirty="0"/>
                        <a:t>6</a:t>
                      </a:r>
                    </a:p>
                  </a:txBody>
                  <a:tcPr/>
                </a:tc>
                <a:tc>
                  <a:txBody>
                    <a:bodyPr/>
                    <a:lstStyle/>
                    <a:p>
                      <a:pPr algn="ctr"/>
                      <a:r>
                        <a:rPr lang="en-US" sz="320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1" i="0" u="none" strike="noStrike" dirty="0">
                          <a:solidFill>
                            <a:srgbClr val="FF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G</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4142913736"/>
                  </a:ext>
                </a:extLst>
              </a:tr>
            </a:tbl>
          </a:graphicData>
        </a:graphic>
      </p:graphicFrame>
      <p:sp>
        <p:nvSpPr>
          <p:cNvPr id="8" name="TextBox 7">
            <a:extLst>
              <a:ext uri="{FF2B5EF4-FFF2-40B4-BE49-F238E27FC236}">
                <a16:creationId xmlns:a16="http://schemas.microsoft.com/office/drawing/2014/main" id="{31BB694F-AC79-142B-4BDD-41A2AEB6E813}"/>
              </a:ext>
            </a:extLst>
          </p:cNvPr>
          <p:cNvSpPr txBox="1"/>
          <p:nvPr/>
        </p:nvSpPr>
        <p:spPr>
          <a:xfrm>
            <a:off x="4301167" y="7056120"/>
            <a:ext cx="4097660" cy="369332"/>
          </a:xfrm>
          <a:prstGeom prst="rect">
            <a:avLst/>
          </a:prstGeom>
          <a:noFill/>
        </p:spPr>
        <p:txBody>
          <a:bodyPr wrap="none" rtlCol="0">
            <a:spAutoFit/>
          </a:bodyPr>
          <a:lstStyle/>
          <a:p>
            <a:r>
              <a:rPr lang="en-US" dirty="0"/>
              <a:t>2 and 3 swap, 5 and 6 swap, 4 and 7 swap</a:t>
            </a:r>
          </a:p>
        </p:txBody>
      </p:sp>
      <p:sp>
        <p:nvSpPr>
          <p:cNvPr id="3" name="Content Placeholder 2">
            <a:extLst>
              <a:ext uri="{FF2B5EF4-FFF2-40B4-BE49-F238E27FC236}">
                <a16:creationId xmlns:a16="http://schemas.microsoft.com/office/drawing/2014/main" id="{1EE8B6BE-BEB8-A5B5-E598-A7DEECCB6BE6}"/>
              </a:ext>
            </a:extLst>
          </p:cNvPr>
          <p:cNvSpPr txBox="1">
            <a:spLocks/>
          </p:cNvSpPr>
          <p:nvPr/>
        </p:nvSpPr>
        <p:spPr>
          <a:xfrm>
            <a:off x="6760636" y="1690688"/>
            <a:ext cx="4783667" cy="2840471"/>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Work:</a:t>
            </a:r>
          </a:p>
          <a:p>
            <a:pPr marL="0" indent="0">
              <a:buFont typeface="Arial" panose="020B0604020202020204" pitchFamily="34" charset="0"/>
              <a:buNone/>
            </a:pPr>
            <a:r>
              <a:rPr lang="en-US" dirty="0"/>
              <a:t>Reset to this initial state.</a:t>
            </a:r>
          </a:p>
          <a:p>
            <a:pPr marL="0" indent="0">
              <a:buFont typeface="Arial" panose="020B0604020202020204" pitchFamily="34" charset="0"/>
              <a:buNone/>
            </a:pPr>
            <a:r>
              <a:rPr lang="en-US" dirty="0"/>
              <a:t>Repeat top trading cycles, but now you can point to anyone.</a:t>
            </a:r>
          </a:p>
          <a:p>
            <a:pPr marL="0" indent="0">
              <a:buFont typeface="Arial" panose="020B0604020202020204" pitchFamily="34" charset="0"/>
              <a:buNone/>
            </a:pPr>
            <a:r>
              <a:rPr lang="en-US" dirty="0"/>
              <a:t>Try to get a better object than last time. Can you?</a:t>
            </a:r>
          </a:p>
        </p:txBody>
      </p:sp>
    </p:spTree>
    <p:extLst>
      <p:ext uri="{BB962C8B-B14F-4D97-AF65-F5344CB8AC3E}">
        <p14:creationId xmlns:p14="http://schemas.microsoft.com/office/powerpoint/2010/main" val="397726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582169" y="369888"/>
            <a:ext cx="10515600" cy="1325563"/>
          </a:xfrm>
        </p:spPr>
        <p:txBody>
          <a:bodyPr/>
          <a:lstStyle/>
          <a:p>
            <a:r>
              <a:rPr lang="en-US" dirty="0"/>
              <a:t>Top Trading Cycles</a:t>
            </a:r>
            <a:br>
              <a:rPr lang="en-US" dirty="0"/>
            </a:br>
            <a:r>
              <a:rPr lang="en-US" dirty="0"/>
              <a:t>Practice</a:t>
            </a:r>
          </a:p>
        </p:txBody>
      </p:sp>
      <p:graphicFrame>
        <p:nvGraphicFramePr>
          <p:cNvPr id="4" name="Table 4">
            <a:extLst>
              <a:ext uri="{FF2B5EF4-FFF2-40B4-BE49-F238E27FC236}">
                <a16:creationId xmlns:a16="http://schemas.microsoft.com/office/drawing/2014/main" id="{1F187A11-1A95-42F3-06DD-A949F188A9C1}"/>
              </a:ext>
            </a:extLst>
          </p:cNvPr>
          <p:cNvGraphicFramePr>
            <a:graphicFrameLocks noGrp="1"/>
          </p:cNvGraphicFramePr>
          <p:nvPr>
            <p:ph idx="1"/>
            <p:extLst>
              <p:ext uri="{D42A27DB-BD31-4B8C-83A1-F6EECF244321}">
                <p14:modId xmlns:p14="http://schemas.microsoft.com/office/powerpoint/2010/main" val="1624776659"/>
              </p:ext>
            </p:extLst>
          </p:nvPr>
        </p:nvGraphicFramePr>
        <p:xfrm>
          <a:off x="710185" y="2268537"/>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5’</a:t>
                      </a:r>
                    </a:p>
                  </a:txBody>
                  <a:tcPr/>
                </a:tc>
                <a:tc>
                  <a:txBody>
                    <a:bodyPr/>
                    <a:lstStyle/>
                    <a:p>
                      <a:pPr algn="ctr"/>
                      <a:r>
                        <a:rPr lang="en-US" sz="3200" dirty="0"/>
                        <a:t>6’</a:t>
                      </a:r>
                    </a:p>
                  </a:txBody>
                  <a:tcPr/>
                </a:tc>
                <a:tc>
                  <a:txBody>
                    <a:bodyPr/>
                    <a:lstStyle/>
                    <a:p>
                      <a:pPr algn="ctr"/>
                      <a:r>
                        <a:rPr lang="en-US" sz="320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1" i="0" u="none" strike="noStrike" dirty="0">
                          <a:solidFill>
                            <a:srgbClr val="FF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1" i="0" u="none" strike="noStrike" dirty="0">
                          <a:solidFill>
                            <a:srgbClr val="FF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4142913736"/>
                  </a:ext>
                </a:extLst>
              </a:tr>
            </a:tbl>
          </a:graphicData>
        </a:graphic>
      </p:graphicFrame>
      <p:graphicFrame>
        <p:nvGraphicFramePr>
          <p:cNvPr id="5" name="Table 4">
            <a:extLst>
              <a:ext uri="{FF2B5EF4-FFF2-40B4-BE49-F238E27FC236}">
                <a16:creationId xmlns:a16="http://schemas.microsoft.com/office/drawing/2014/main" id="{91B2DB07-BB1E-824F-D5C3-368429EC8161}"/>
              </a:ext>
            </a:extLst>
          </p:cNvPr>
          <p:cNvGraphicFramePr>
            <a:graphicFrameLocks/>
          </p:cNvGraphicFramePr>
          <p:nvPr>
            <p:extLst>
              <p:ext uri="{D42A27DB-BD31-4B8C-83A1-F6EECF244321}">
                <p14:modId xmlns:p14="http://schemas.microsoft.com/office/powerpoint/2010/main" val="3735751154"/>
              </p:ext>
            </p:extLst>
          </p:nvPr>
        </p:nvGraphicFramePr>
        <p:xfrm>
          <a:off x="6412485" y="2268537"/>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5’</a:t>
                      </a:r>
                    </a:p>
                  </a:txBody>
                  <a:tcPr/>
                </a:tc>
                <a:tc>
                  <a:txBody>
                    <a:bodyPr/>
                    <a:lstStyle/>
                    <a:p>
                      <a:pPr algn="ctr"/>
                      <a:r>
                        <a:rPr lang="en-US" sz="3200" dirty="0"/>
                        <a:t>6’</a:t>
                      </a:r>
                    </a:p>
                  </a:txBody>
                  <a:tcPr/>
                </a:tc>
                <a:tc>
                  <a:txBody>
                    <a:bodyPr/>
                    <a:lstStyle/>
                    <a:p>
                      <a:pPr algn="ctr"/>
                      <a:r>
                        <a:rPr lang="en-US" sz="320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dirty="0">
                          <a:solidFill>
                            <a:srgbClr val="FF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4142913736"/>
                  </a:ext>
                </a:extLst>
              </a:tr>
            </a:tbl>
          </a:graphicData>
        </a:graphic>
      </p:graphicFrame>
      <p:sp>
        <p:nvSpPr>
          <p:cNvPr id="6" name="TextBox 5">
            <a:extLst>
              <a:ext uri="{FF2B5EF4-FFF2-40B4-BE49-F238E27FC236}">
                <a16:creationId xmlns:a16="http://schemas.microsoft.com/office/drawing/2014/main" id="{43190200-5A27-7DAF-8953-D3000E91C96F}"/>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7" name="TextBox 6">
            <a:extLst>
              <a:ext uri="{FF2B5EF4-FFF2-40B4-BE49-F238E27FC236}">
                <a16:creationId xmlns:a16="http://schemas.microsoft.com/office/drawing/2014/main" id="{01954662-9500-6783-41EE-549C591DB898}"/>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sp>
        <p:nvSpPr>
          <p:cNvPr id="8" name="TextBox 7">
            <a:extLst>
              <a:ext uri="{FF2B5EF4-FFF2-40B4-BE49-F238E27FC236}">
                <a16:creationId xmlns:a16="http://schemas.microsoft.com/office/drawing/2014/main" id="{31BB694F-AC79-142B-4BDD-41A2AEB6E813}"/>
              </a:ext>
            </a:extLst>
          </p:cNvPr>
          <p:cNvSpPr txBox="1"/>
          <p:nvPr/>
        </p:nvSpPr>
        <p:spPr>
          <a:xfrm>
            <a:off x="4292600" y="7330440"/>
            <a:ext cx="3680816" cy="369332"/>
          </a:xfrm>
          <a:prstGeom prst="rect">
            <a:avLst/>
          </a:prstGeom>
          <a:noFill/>
        </p:spPr>
        <p:txBody>
          <a:bodyPr wrap="none" rtlCol="0">
            <a:spAutoFit/>
          </a:bodyPr>
          <a:lstStyle/>
          <a:p>
            <a:r>
              <a:rPr lang="en-US" dirty="0"/>
              <a:t>3, 4, 5, 7 swap, 6 keeps, 1 and 2 swap</a:t>
            </a:r>
          </a:p>
        </p:txBody>
      </p:sp>
      <p:sp>
        <p:nvSpPr>
          <p:cNvPr id="3" name="Content Placeholder 2">
            <a:extLst>
              <a:ext uri="{FF2B5EF4-FFF2-40B4-BE49-F238E27FC236}">
                <a16:creationId xmlns:a16="http://schemas.microsoft.com/office/drawing/2014/main" id="{12FD8F93-AFCE-5DDE-F687-28BAA4F0B79C}"/>
              </a:ext>
            </a:extLst>
          </p:cNvPr>
          <p:cNvSpPr txBox="1">
            <a:spLocks/>
          </p:cNvSpPr>
          <p:nvPr/>
        </p:nvSpPr>
        <p:spPr>
          <a:xfrm>
            <a:off x="5142433" y="153194"/>
            <a:ext cx="6718355"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Group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spTree>
    <p:extLst>
      <p:ext uri="{BB962C8B-B14F-4D97-AF65-F5344CB8AC3E}">
        <p14:creationId xmlns:p14="http://schemas.microsoft.com/office/powerpoint/2010/main" val="16439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75C-DAB5-19DB-E346-E1B50DD38C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902B70D-B697-7D37-8276-3D5FEDE1D03A}"/>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BB096EFE-DA46-F2DB-BF7B-DC2AA6E8B860}"/>
              </a:ext>
            </a:extLst>
          </p:cNvPr>
          <p:cNvGraphicFramePr>
            <a:graphicFrameLocks/>
          </p:cNvGraphicFramePr>
          <p:nvPr>
            <p:extLst>
              <p:ext uri="{D42A27DB-BD31-4B8C-83A1-F6EECF244321}">
                <p14:modId xmlns:p14="http://schemas.microsoft.com/office/powerpoint/2010/main" val="2488756264"/>
              </p:ext>
            </p:extLst>
          </p:nvPr>
        </p:nvGraphicFramePr>
        <p:xfrm>
          <a:off x="6388097" y="1825625"/>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lnB w="28575" cap="flat" cmpd="sng" algn="ctr">
                      <a:noFill/>
                      <a:prstDash val="solid"/>
                      <a:round/>
                      <a:headEnd type="none" w="med" len="med"/>
                      <a:tailEnd type="none" w="med" len="med"/>
                    </a:lnB>
                  </a:tcPr>
                </a:tc>
                <a:tc>
                  <a:txBody>
                    <a:bodyPr/>
                    <a:lstStyle/>
                    <a:p>
                      <a:pPr algn="ctr"/>
                      <a:r>
                        <a:rPr lang="en-US" sz="3200" dirty="0"/>
                        <a:t>2’</a:t>
                      </a:r>
                    </a:p>
                  </a:txBody>
                  <a:tcPr>
                    <a:lnB w="28575" cap="flat" cmpd="sng" algn="ctr">
                      <a:noFill/>
                      <a:prstDash val="solid"/>
                      <a:round/>
                      <a:headEnd type="none" w="med" len="med"/>
                      <a:tailEnd type="none" w="med" len="med"/>
                    </a:lnB>
                  </a:tcPr>
                </a:tc>
                <a:tc>
                  <a:txBody>
                    <a:bodyPr/>
                    <a:lstStyle/>
                    <a:p>
                      <a:pPr algn="ctr"/>
                      <a:r>
                        <a:rPr lang="en-US" sz="3200" dirty="0"/>
                        <a:t>3’</a:t>
                      </a:r>
                    </a:p>
                  </a:txBody>
                  <a:tcPr>
                    <a:lnB w="28575" cap="flat" cmpd="sng" algn="ctr">
                      <a:noFill/>
                      <a:prstDash val="solid"/>
                      <a:round/>
                      <a:headEnd type="none" w="med" len="med"/>
                      <a:tailEnd type="none" w="med" len="med"/>
                    </a:lnB>
                  </a:tcPr>
                </a:tc>
                <a:tc>
                  <a:txBody>
                    <a:bodyPr/>
                    <a:lstStyle/>
                    <a:p>
                      <a:pPr algn="ctr"/>
                      <a:r>
                        <a:rPr lang="en-US" sz="3200" dirty="0"/>
                        <a:t>4’</a:t>
                      </a:r>
                    </a:p>
                  </a:txBody>
                  <a:tcPr>
                    <a:lnB w="28575" cap="flat" cmpd="sng" algn="ctr">
                      <a:noFill/>
                      <a:prstDash val="solid"/>
                      <a:round/>
                      <a:headEnd type="none" w="med" len="med"/>
                      <a:tailEnd type="none" w="med" len="med"/>
                    </a:lnB>
                  </a:tcPr>
                </a:tc>
                <a:tc>
                  <a:txBody>
                    <a:bodyPr/>
                    <a:lstStyle/>
                    <a:p>
                      <a:pPr algn="ctr"/>
                      <a:r>
                        <a:rPr lang="en-US" sz="3200" dirty="0"/>
                        <a:t>5’</a:t>
                      </a:r>
                    </a:p>
                  </a:txBody>
                  <a:tcPr>
                    <a:lnB w="28575" cap="flat" cmpd="sng" algn="ctr">
                      <a:noFill/>
                      <a:prstDash val="solid"/>
                      <a:round/>
                      <a:headEnd type="none" w="med" len="med"/>
                      <a:tailEnd type="none" w="med" len="med"/>
                    </a:lnB>
                  </a:tcPr>
                </a:tc>
                <a:tc>
                  <a:txBody>
                    <a:bodyPr/>
                    <a:lstStyle/>
                    <a:p>
                      <a:pPr algn="ctr"/>
                      <a:r>
                        <a:rPr lang="en-US" sz="3200" dirty="0"/>
                        <a:t>6’</a:t>
                      </a:r>
                    </a:p>
                  </a:txBody>
                  <a:tcPr>
                    <a:lnB w="28575" cap="flat" cmpd="sng" algn="ctr">
                      <a:noFill/>
                      <a:prstDash val="solid"/>
                      <a:round/>
                      <a:headEnd type="none" w="med" len="med"/>
                      <a:tailEnd type="none" w="med" len="med"/>
                    </a:lnB>
                  </a:tcPr>
                </a:tc>
                <a:tc>
                  <a:txBody>
                    <a:bodyPr/>
                    <a:lstStyle/>
                    <a:p>
                      <a:pPr algn="ctr"/>
                      <a:r>
                        <a:rPr lang="en-US" sz="3200" dirty="0"/>
                        <a:t>7’</a:t>
                      </a:r>
                    </a:p>
                  </a:txBody>
                  <a:tcPr>
                    <a:lnB w="28575" cap="flat" cmpd="sng" algn="ctr">
                      <a:noFill/>
                      <a:prstDash val="solid"/>
                      <a:round/>
                      <a:headEnd type="none" w="med" len="med"/>
                      <a:tailEnd type="none" w="med" len="med"/>
                    </a:lnB>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5721270"/>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10903"/>
                  </a:ext>
                </a:extLst>
              </a:tr>
              <a:tr h="516804">
                <a:tc>
                  <a:txBody>
                    <a:bodyPr/>
                    <a:lstStyle/>
                    <a:p>
                      <a:pPr algn="ctr" fontAlgn="b"/>
                      <a:r>
                        <a:rPr lang="en-US" sz="3200" b="1" i="0" u="none" strike="noStrike" dirty="0">
                          <a:solidFill>
                            <a:srgbClr val="7030A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2913736"/>
                  </a:ext>
                </a:extLst>
              </a:tr>
            </a:tbl>
          </a:graphicData>
        </a:graphic>
      </p:graphicFrame>
      <p:graphicFrame>
        <p:nvGraphicFramePr>
          <p:cNvPr id="5" name="Table 4">
            <a:extLst>
              <a:ext uri="{FF2B5EF4-FFF2-40B4-BE49-F238E27FC236}">
                <a16:creationId xmlns:a16="http://schemas.microsoft.com/office/drawing/2014/main" id="{33423913-8194-D28D-F02A-DE3B081DE766}"/>
              </a:ext>
            </a:extLst>
          </p:cNvPr>
          <p:cNvGraphicFramePr>
            <a:graphicFrameLocks/>
          </p:cNvGraphicFramePr>
          <p:nvPr>
            <p:extLst>
              <p:ext uri="{D42A27DB-BD31-4B8C-83A1-F6EECF244321}">
                <p14:modId xmlns:p14="http://schemas.microsoft.com/office/powerpoint/2010/main" val="3778424199"/>
              </p:ext>
            </p:extLst>
          </p:nvPr>
        </p:nvGraphicFramePr>
        <p:xfrm>
          <a:off x="647697" y="1825625"/>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5</a:t>
                      </a:r>
                    </a:p>
                  </a:txBody>
                  <a:tcPr/>
                </a:tc>
                <a:tc>
                  <a:txBody>
                    <a:bodyPr/>
                    <a:lstStyle/>
                    <a:p>
                      <a:pPr algn="ctr"/>
                      <a:r>
                        <a:rPr lang="en-US" sz="3200" dirty="0"/>
                        <a:t>6</a:t>
                      </a:r>
                    </a:p>
                  </a:txBody>
                  <a:tcPr/>
                </a:tc>
                <a:tc>
                  <a:txBody>
                    <a:bodyPr/>
                    <a:lstStyle/>
                    <a:p>
                      <a:pPr algn="ctr"/>
                      <a:r>
                        <a:rPr lang="en-US" sz="320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solidFill>
                      <a:schemeClr val="accent1">
                        <a:lumMod val="20000"/>
                        <a:lumOff val="80000"/>
                      </a:schemeClr>
                    </a:solidFill>
                  </a:tcPr>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solidFill>
                      <a:schemeClr val="accent1">
                        <a:lumMod val="20000"/>
                        <a:lumOff val="80000"/>
                      </a:schemeClr>
                    </a:solidFill>
                  </a:tcPr>
                </a:tc>
                <a:extLst>
                  <a:ext uri="{0D108BD9-81ED-4DB2-BD59-A6C34878D82A}">
                    <a16:rowId xmlns:a16="http://schemas.microsoft.com/office/drawing/2014/main" val="55721270"/>
                  </a:ext>
                </a:extLst>
              </a:tr>
              <a:tr h="516804">
                <a:tc>
                  <a:txBody>
                    <a:bodyPr/>
                    <a:lstStyle/>
                    <a:p>
                      <a:pPr algn="ctr" fontAlgn="b"/>
                      <a:r>
                        <a:rPr lang="en-US" sz="3200" b="1" i="0" u="none" strike="noStrike" dirty="0">
                          <a:solidFill>
                            <a:srgbClr val="7030A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T w="28575" cap="flat" cmpd="sng" algn="ctr">
                      <a:noFill/>
                      <a:prstDash val="solid"/>
                      <a:round/>
                      <a:headEnd type="none" w="med" len="med"/>
                      <a:tailEnd type="none" w="med" len="med"/>
                    </a:lnT>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R w="28575" cap="flat" cmpd="sng" algn="ctr">
                      <a:noFill/>
                      <a:prstDash val="solid"/>
                      <a:round/>
                      <a:headEnd type="none" w="med" len="med"/>
                      <a:tailEnd type="none" w="med" len="med"/>
                    </a:lnR>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R w="28575" cap="flat" cmpd="sng" algn="ctr">
                      <a:noFill/>
                      <a:prstDash val="solid"/>
                      <a:round/>
                      <a:headEnd type="none" w="med" len="med"/>
                      <a:tailEnd type="none" w="med" len="med"/>
                    </a:lnR>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F</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L w="28575"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lnR w="28575" cap="flat" cmpd="sng" algn="ctr">
                      <a:noFill/>
                      <a:prstDash val="solid"/>
                      <a:round/>
                      <a:headEnd type="none" w="med" len="med"/>
                      <a:tailEnd type="none" w="med" len="med"/>
                    </a:lnR>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B</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T w="28575" cap="flat" cmpd="sng" algn="ctr">
                      <a:noFill/>
                      <a:prstDash val="solid"/>
                      <a:round/>
                      <a:headEnd type="none" w="med" len="med"/>
                      <a:tailEnd type="none" w="med" len="med"/>
                    </a:lnT>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lnT w="28575" cap="flat" cmpd="sng" algn="ctr">
                      <a:noFill/>
                      <a:prstDash val="solid"/>
                      <a:round/>
                      <a:headEnd type="none" w="med" len="med"/>
                      <a:tailEnd type="none" w="med" len="med"/>
                    </a:lnT>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lnT w="28575" cap="flat" cmpd="sng" algn="ctr">
                      <a:no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4215410903"/>
                  </a:ext>
                </a:extLst>
              </a:tr>
              <a:tr h="516804">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solidFill>
                      <a:schemeClr val="accent1">
                        <a:lumMod val="20000"/>
                        <a:lumOff val="80000"/>
                      </a:schemeClr>
                    </a:solidFill>
                  </a:tcPr>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lnR w="28575" cap="flat" cmpd="sng" algn="ctr">
                      <a:noFill/>
                      <a:prstDash val="solid"/>
                      <a:round/>
                      <a:headEnd type="none" w="med" len="med"/>
                      <a:tailEnd type="none" w="med" len="med"/>
                    </a:lnR>
                    <a:solidFill>
                      <a:schemeClr val="accent1">
                        <a:lumMod val="20000"/>
                        <a:lumOff val="8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G</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1" i="0" u="none" strike="noStrike" dirty="0">
                          <a:solidFill>
                            <a:srgbClr val="7030A0"/>
                          </a:solidFill>
                          <a:effectLst/>
                          <a:latin typeface="Calibri" panose="020F0502020204030204" pitchFamily="34" charset="0"/>
                        </a:rPr>
                        <a:t>E</a:t>
                      </a:r>
                    </a:p>
                  </a:txBody>
                  <a:tcPr marL="9525" marR="9525" marT="9525"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60000"/>
                        <a:lumOff val="4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lnL w="28575" cap="flat" cmpd="sng" algn="ctr">
                      <a:noFill/>
                      <a:prstDash val="solid"/>
                      <a:round/>
                      <a:headEnd type="none" w="med" len="med"/>
                      <a:tailEnd type="none" w="med" len="med"/>
                    </a:lnL>
                    <a:solidFill>
                      <a:schemeClr val="accent1">
                        <a:lumMod val="20000"/>
                        <a:lumOff val="80000"/>
                      </a:schemeClr>
                    </a:solidFill>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solidFill>
                      <a:schemeClr val="accent1">
                        <a:lumMod val="20000"/>
                        <a:lumOff val="80000"/>
                      </a:schemeClr>
                    </a:solidFill>
                  </a:tcPr>
                </a:tc>
                <a:extLst>
                  <a:ext uri="{0D108BD9-81ED-4DB2-BD59-A6C34878D82A}">
                    <a16:rowId xmlns:a16="http://schemas.microsoft.com/office/drawing/2014/main" val="4142913736"/>
                  </a:ext>
                </a:extLst>
              </a:tr>
            </a:tbl>
          </a:graphicData>
        </a:graphic>
      </p:graphicFrame>
    </p:spTree>
    <p:extLst>
      <p:ext uri="{BB962C8B-B14F-4D97-AF65-F5344CB8AC3E}">
        <p14:creationId xmlns:p14="http://schemas.microsoft.com/office/powerpoint/2010/main" val="270732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r>
              <a:rPr lang="en-US" dirty="0"/>
              <a:t>Top Trading Cycles Practice</a:t>
            </a:r>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t>D</a:t>
                      </a:r>
                    </a:p>
                  </a:txBody>
                  <a:tcPr/>
                </a:tc>
                <a:tc>
                  <a:txBody>
                    <a:bodyPr/>
                    <a:lstStyle/>
                    <a:p>
                      <a:pPr algn="ctr"/>
                      <a:r>
                        <a:rPr lang="en-US" sz="2800" dirty="0"/>
                        <a:t>B</a:t>
                      </a:r>
                    </a:p>
                  </a:txBody>
                  <a:tcPr/>
                </a:tc>
                <a:tc>
                  <a:txBody>
                    <a:bodyPr/>
                    <a:lstStyle/>
                    <a:p>
                      <a:pPr algn="ctr"/>
                      <a:r>
                        <a:rPr lang="en-US" sz="2800" dirty="0"/>
                        <a:t>G</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A</a:t>
                      </a:r>
                    </a:p>
                  </a:txBody>
                  <a:tcPr/>
                </a:tc>
                <a:tc>
                  <a:txBody>
                    <a:bodyPr/>
                    <a:lstStyle/>
                    <a:p>
                      <a:pPr algn="ctr"/>
                      <a:r>
                        <a:rPr lang="en-US" sz="2800" dirty="0"/>
                        <a:t>D</a:t>
                      </a:r>
                    </a:p>
                  </a:txBody>
                  <a:tcPr/>
                </a:tc>
                <a:tc>
                  <a:txBody>
                    <a:bodyPr/>
                    <a:lstStyle/>
                    <a:p>
                      <a:pPr algn="ctr"/>
                      <a:r>
                        <a:rPr lang="en-US" sz="2800" dirty="0">
                          <a:solidFill>
                            <a:srgbClr val="FF0000"/>
                          </a:solidFill>
                        </a:rPr>
                        <a:t>C</a:t>
                      </a:r>
                    </a:p>
                  </a:txBody>
                  <a:tcPr/>
                </a:tc>
                <a:extLst>
                  <a:ext uri="{0D108BD9-81ED-4DB2-BD59-A6C34878D82A}">
                    <a16:rowId xmlns:a16="http://schemas.microsoft.com/office/drawing/2014/main" val="1339385339"/>
                  </a:ext>
                </a:extLst>
              </a:tr>
              <a:tr h="518583">
                <a:tc>
                  <a:txBody>
                    <a:bodyPr/>
                    <a:lstStyle/>
                    <a:p>
                      <a:pPr algn="ctr"/>
                      <a:r>
                        <a:rPr lang="en-US" sz="2800" dirty="0"/>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rgbClr val="FF0000"/>
                          </a:solidFill>
                        </a:rPr>
                        <a:t>D</a:t>
                      </a:r>
                    </a:p>
                  </a:txBody>
                  <a:tcPr/>
                </a:tc>
                <a:tc>
                  <a:txBody>
                    <a:bodyPr/>
                    <a:lstStyle/>
                    <a:p>
                      <a:pPr algn="ctr"/>
                      <a:r>
                        <a:rPr lang="en-US" sz="2800" dirty="0"/>
                        <a:t>C</a:t>
                      </a:r>
                    </a:p>
                  </a:txBody>
                  <a:tcPr/>
                </a:tc>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rgbClr val="FF0000"/>
                          </a:solidFill>
                        </a:rPr>
                        <a:t>A</a:t>
                      </a:r>
                    </a:p>
                  </a:txBody>
                  <a:tcPr/>
                </a:tc>
                <a:tc>
                  <a:txBody>
                    <a:bodyPr/>
                    <a:lstStyle/>
                    <a:p>
                      <a:pPr algn="ctr"/>
                      <a:r>
                        <a:rPr lang="en-US" sz="2800" dirty="0"/>
                        <a:t>E</a:t>
                      </a:r>
                    </a:p>
                  </a:txBody>
                  <a:tcPr/>
                </a:tc>
                <a:tc>
                  <a:txBody>
                    <a:bodyPr/>
                    <a:lstStyle/>
                    <a:p>
                      <a:pPr algn="ctr"/>
                      <a:r>
                        <a:rPr lang="en-US" sz="2800" dirty="0">
                          <a:solidFill>
                            <a:srgbClr val="FF0000"/>
                          </a:solidFill>
                        </a:rPr>
                        <a:t>G</a:t>
                      </a:r>
                    </a:p>
                  </a:txBody>
                  <a:tcPr/>
                </a:tc>
                <a:tc>
                  <a:txBody>
                    <a:bodyPr/>
                    <a:lstStyle/>
                    <a:p>
                      <a:pPr algn="ctr"/>
                      <a:r>
                        <a:rPr lang="en-US" sz="2800" dirty="0"/>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t>A</a:t>
                      </a:r>
                    </a:p>
                  </a:txBody>
                  <a:tcPr/>
                </a:tc>
                <a:tc>
                  <a:txBody>
                    <a:bodyPr/>
                    <a:lstStyle/>
                    <a:p>
                      <a:pPr algn="ctr"/>
                      <a:r>
                        <a:rPr lang="en-US" sz="2800" dirty="0"/>
                        <a:t>E</a:t>
                      </a:r>
                    </a:p>
                  </a:txBody>
                  <a:tcPr/>
                </a:tc>
                <a:tc>
                  <a:txBody>
                    <a:bodyPr/>
                    <a:lstStyle/>
                    <a:p>
                      <a:pPr algn="ctr"/>
                      <a:r>
                        <a:rPr lang="en-US" sz="2800" dirty="0"/>
                        <a:t>H</a:t>
                      </a:r>
                    </a:p>
                  </a:txBody>
                  <a:tcPr/>
                </a:tc>
                <a:tc>
                  <a:txBody>
                    <a:bodyPr/>
                    <a:lstStyle/>
                    <a:p>
                      <a:pPr algn="ctr"/>
                      <a:r>
                        <a:rPr lang="en-US" sz="2800" dirty="0"/>
                        <a:t>G</a:t>
                      </a:r>
                    </a:p>
                  </a:txBody>
                  <a:tcPr/>
                </a:tc>
                <a:tc>
                  <a:txBody>
                    <a:bodyPr/>
                    <a:lstStyle/>
                    <a:p>
                      <a:pPr algn="ctr"/>
                      <a:r>
                        <a:rPr lang="en-US" sz="2800" dirty="0"/>
                        <a:t>G</a:t>
                      </a:r>
                    </a:p>
                  </a:txBody>
                  <a:tcPr/>
                </a:tc>
                <a:extLst>
                  <a:ext uri="{0D108BD9-81ED-4DB2-BD59-A6C34878D82A}">
                    <a16:rowId xmlns:a16="http://schemas.microsoft.com/office/drawing/2014/main" val="3658496025"/>
                  </a:ext>
                </a:extLst>
              </a:tr>
              <a:tr h="518583">
                <a:tc>
                  <a:txBody>
                    <a:bodyPr/>
                    <a:lstStyle/>
                    <a:p>
                      <a:pPr algn="ctr"/>
                      <a:r>
                        <a:rPr lang="en-US" sz="2800" dirty="0"/>
                        <a:t>F</a:t>
                      </a:r>
                    </a:p>
                  </a:txBody>
                  <a:tcPr/>
                </a:tc>
                <a:tc>
                  <a:txBody>
                    <a:bodyPr/>
                    <a:lstStyle/>
                    <a:p>
                      <a:pPr algn="ctr"/>
                      <a:r>
                        <a:rPr lang="en-US" sz="2800" dirty="0"/>
                        <a:t>G</a:t>
                      </a:r>
                    </a:p>
                  </a:txBody>
                  <a:tcPr/>
                </a:tc>
                <a:tc>
                  <a:txBody>
                    <a:bodyPr/>
                    <a:lstStyle/>
                    <a:p>
                      <a:pPr algn="ctr"/>
                      <a:r>
                        <a:rPr lang="en-US" sz="2800" dirty="0"/>
                        <a:t>E</a:t>
                      </a:r>
                    </a:p>
                  </a:txBody>
                  <a:tcPr/>
                </a:tc>
                <a:tc>
                  <a:txBody>
                    <a:bodyPr/>
                    <a:lstStyle/>
                    <a:p>
                      <a:pPr algn="ctr"/>
                      <a:r>
                        <a:rPr lang="en-US" sz="2800" dirty="0"/>
                        <a:t>G</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solidFill>
                            <a:srgbClr val="FF0000"/>
                          </a:solidFill>
                        </a:rPr>
                        <a:t>B</a:t>
                      </a:r>
                    </a:p>
                  </a:txBody>
                  <a:tcPr/>
                </a:tc>
                <a:tc>
                  <a:txBody>
                    <a:bodyPr/>
                    <a:lstStyle/>
                    <a:p>
                      <a:pPr algn="ctr"/>
                      <a:r>
                        <a:rPr lang="en-US" sz="2800" dirty="0"/>
                        <a:t>B</a:t>
                      </a:r>
                    </a:p>
                  </a:txBody>
                  <a:tcPr/>
                </a:tc>
                <a:extLst>
                  <a:ext uri="{0D108BD9-81ED-4DB2-BD59-A6C34878D82A}">
                    <a16:rowId xmlns:a16="http://schemas.microsoft.com/office/drawing/2014/main" val="3558804258"/>
                  </a:ext>
                </a:extLst>
              </a:tr>
              <a:tr h="518583">
                <a:tc>
                  <a:txBody>
                    <a:bodyPr/>
                    <a:lstStyle/>
                    <a:p>
                      <a:pPr algn="ctr"/>
                      <a:r>
                        <a:rPr lang="en-US" sz="2800" dirty="0"/>
                        <a:t>C</a:t>
                      </a:r>
                    </a:p>
                  </a:txBody>
                  <a:tcPr/>
                </a:tc>
                <a:tc>
                  <a:txBody>
                    <a:bodyPr/>
                    <a:lstStyle/>
                    <a:p>
                      <a:pPr algn="ctr"/>
                      <a:r>
                        <a:rPr lang="en-US" sz="2800" dirty="0">
                          <a:solidFill>
                            <a:srgbClr val="FF0000"/>
                          </a:solidFill>
                        </a:rPr>
                        <a:t>E</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A</a:t>
                      </a:r>
                    </a:p>
                  </a:txBody>
                  <a:tcPr/>
                </a:tc>
                <a:tc>
                  <a:txBody>
                    <a:bodyPr/>
                    <a:lstStyle/>
                    <a:p>
                      <a:pPr algn="ctr"/>
                      <a:r>
                        <a:rPr lang="en-US" sz="2800" dirty="0">
                          <a:solidFill>
                            <a:srgbClr val="FF0000"/>
                          </a:solidFill>
                        </a:rPr>
                        <a:t>F</a:t>
                      </a:r>
                    </a:p>
                  </a:txBody>
                  <a:tcPr/>
                </a:tc>
                <a:tc>
                  <a:txBody>
                    <a:bodyPr/>
                    <a:lstStyle/>
                    <a:p>
                      <a:pPr algn="ctr"/>
                      <a:r>
                        <a:rPr lang="en-US" sz="2800" dirty="0"/>
                        <a:t>C</a:t>
                      </a:r>
                    </a:p>
                  </a:txBody>
                  <a:tcPr/>
                </a:tc>
                <a:tc>
                  <a:txBody>
                    <a:bodyPr/>
                    <a:lstStyle/>
                    <a:p>
                      <a:pPr algn="ctr"/>
                      <a:r>
                        <a:rPr lang="en-US" sz="2800" dirty="0"/>
                        <a:t>F</a:t>
                      </a:r>
                    </a:p>
                  </a:txBody>
                  <a:tcPr/>
                </a:tc>
                <a:extLst>
                  <a:ext uri="{0D108BD9-81ED-4DB2-BD59-A6C34878D82A}">
                    <a16:rowId xmlns:a16="http://schemas.microsoft.com/office/drawing/2014/main" val="4197867003"/>
                  </a:ext>
                </a:extLst>
              </a:tr>
              <a:tr h="518583">
                <a:tc>
                  <a:txBody>
                    <a:bodyPr/>
                    <a:lstStyle/>
                    <a:p>
                      <a:pPr algn="ctr"/>
                      <a:r>
                        <a:rPr lang="en-US" sz="2800" dirty="0">
                          <a:solidFill>
                            <a:srgbClr val="FF0000"/>
                          </a:solidFill>
                        </a:rPr>
                        <a:t>H</a:t>
                      </a:r>
                    </a:p>
                  </a:txBody>
                  <a:tcPr/>
                </a:tc>
                <a:tc>
                  <a:txBody>
                    <a:bodyPr/>
                    <a:lstStyle/>
                    <a:p>
                      <a:pPr algn="ctr"/>
                      <a:r>
                        <a:rPr lang="en-US" sz="2800" dirty="0"/>
                        <a:t>H</a:t>
                      </a:r>
                    </a:p>
                  </a:txBody>
                  <a:tcPr/>
                </a:tc>
                <a:tc>
                  <a:txBody>
                    <a:bodyPr/>
                    <a:lstStyle/>
                    <a:p>
                      <a:pPr algn="ctr"/>
                      <a:r>
                        <a:rPr lang="en-US" sz="2800" dirty="0"/>
                        <a:t>D</a:t>
                      </a:r>
                    </a:p>
                  </a:txBody>
                  <a:tcPr/>
                </a:tc>
                <a:tc>
                  <a:txBody>
                    <a:bodyPr/>
                    <a:lstStyle/>
                    <a:p>
                      <a:pPr algn="ctr"/>
                      <a:r>
                        <a:rPr lang="en-US" sz="2800" dirty="0"/>
                        <a:t>C</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H</a:t>
                      </a:r>
                    </a:p>
                  </a:txBody>
                  <a:tcPr/>
                </a:tc>
                <a:tc>
                  <a:txBody>
                    <a:bodyPr/>
                    <a:lstStyle/>
                    <a:p>
                      <a:pPr algn="ctr"/>
                      <a:r>
                        <a:rPr lang="en-US" sz="2800" dirty="0"/>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F</a:t>
                      </a:r>
                    </a:p>
                  </a:txBody>
                  <a:tcPr/>
                </a:tc>
                <a:tc>
                  <a:txBody>
                    <a:bodyPr/>
                    <a:lstStyle/>
                    <a:p>
                      <a:pPr algn="ctr"/>
                      <a:r>
                        <a:rPr lang="en-US" sz="2800" dirty="0"/>
                        <a:t>D</a:t>
                      </a:r>
                    </a:p>
                  </a:txBody>
                  <a:tcPr/>
                </a:tc>
                <a:tc>
                  <a:txBody>
                    <a:bodyPr/>
                    <a:lstStyle/>
                    <a:p>
                      <a:pPr algn="ctr"/>
                      <a:r>
                        <a:rPr lang="en-US" sz="2800" dirty="0"/>
                        <a:t>D</a:t>
                      </a:r>
                    </a:p>
                  </a:txBody>
                  <a:tcPr/>
                </a:tc>
                <a:tc>
                  <a:txBody>
                    <a:bodyPr/>
                    <a:lstStyle/>
                    <a:p>
                      <a:pPr algn="ctr"/>
                      <a:r>
                        <a:rPr lang="en-US" sz="2800" dirty="0"/>
                        <a:t>E</a:t>
                      </a:r>
                    </a:p>
                  </a:txBody>
                  <a:tcPr/>
                </a:tc>
                <a:tc>
                  <a:txBody>
                    <a:bodyPr/>
                    <a:lstStyle/>
                    <a:p>
                      <a:pPr algn="ctr"/>
                      <a:r>
                        <a:rPr lang="en-US" sz="2800" dirty="0"/>
                        <a:t>H</a:t>
                      </a:r>
                    </a:p>
                  </a:txBody>
                  <a:tcPr/>
                </a:tc>
                <a:extLst>
                  <a:ext uri="{0D108BD9-81ED-4DB2-BD59-A6C34878D82A}">
                    <a16:rowId xmlns:a16="http://schemas.microsoft.com/office/drawing/2014/main" val="1160203582"/>
                  </a:ext>
                </a:extLst>
              </a:tr>
            </a:tbl>
          </a:graphicData>
        </a:graphic>
      </p:graphicFrame>
      <p:sp>
        <p:nvSpPr>
          <p:cNvPr id="5" name="Content Placeholder 2">
            <a:extLst>
              <a:ext uri="{FF2B5EF4-FFF2-40B4-BE49-F238E27FC236}">
                <a16:creationId xmlns:a16="http://schemas.microsoft.com/office/drawing/2014/main" id="{75154290-557D-5F4D-A068-032DAEB680F1}"/>
              </a:ext>
            </a:extLst>
          </p:cNvPr>
          <p:cNvSpPr txBox="1">
            <a:spLocks/>
          </p:cNvSpPr>
          <p:nvPr/>
        </p:nvSpPr>
        <p:spPr>
          <a:xfrm>
            <a:off x="6949721" y="1825624"/>
            <a:ext cx="4783667" cy="2840471"/>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Work:</a:t>
            </a:r>
          </a:p>
          <a:p>
            <a:pPr marL="0" indent="0">
              <a:buFont typeface="Arial" panose="020B0604020202020204" pitchFamily="34" charset="0"/>
              <a:buNone/>
            </a:pPr>
            <a:r>
              <a:rPr lang="en-US" dirty="0"/>
              <a:t>Suppose we start from the allocation shown, and apply Top Trading Cycles. </a:t>
            </a:r>
          </a:p>
          <a:p>
            <a:pPr marL="514350" indent="-514350">
              <a:buFont typeface="+mj-lt"/>
              <a:buAutoNum type="arabicPeriod"/>
            </a:pPr>
            <a:r>
              <a:rPr lang="en-US" dirty="0"/>
              <a:t>What cycle clears first?</a:t>
            </a:r>
          </a:p>
          <a:p>
            <a:pPr marL="514350" indent="-514350">
              <a:buFont typeface="+mj-lt"/>
              <a:buAutoNum type="arabicPeriod"/>
            </a:pPr>
            <a:r>
              <a:rPr lang="en-US" dirty="0"/>
              <a:t>What is our final allocation?</a:t>
            </a:r>
          </a:p>
        </p:txBody>
      </p:sp>
    </p:spTree>
    <p:extLst>
      <p:ext uri="{BB962C8B-B14F-4D97-AF65-F5344CB8AC3E}">
        <p14:creationId xmlns:p14="http://schemas.microsoft.com/office/powerpoint/2010/main" val="72080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a:xfrm>
            <a:off x="838200" y="189962"/>
            <a:ext cx="10515600" cy="1325563"/>
          </a:xfrm>
        </p:spPr>
        <p:txBody>
          <a:bodyPr/>
          <a:lstStyle/>
          <a:p>
            <a:r>
              <a:rPr lang="en-US" dirty="0"/>
              <a:t>Initial Pointing</a:t>
            </a:r>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1H</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2E</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4D</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5G</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6F</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7B</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cxnSp>
        <p:nvCxnSpPr>
          <p:cNvPr id="17" name="Straight Arrow Connector 16">
            <a:extLst>
              <a:ext uri="{FF2B5EF4-FFF2-40B4-BE49-F238E27FC236}">
                <a16:creationId xmlns:a16="http://schemas.microsoft.com/office/drawing/2014/main" id="{4143ADA6-7F3D-D745-AED7-E3D07122B64B}"/>
              </a:ext>
            </a:extLst>
          </p:cNvPr>
          <p:cNvCxnSpPr>
            <a:cxnSpLocks/>
            <a:stCxn id="4" idx="7"/>
            <a:endCxn id="7" idx="1"/>
          </p:cNvCxnSpPr>
          <p:nvPr/>
        </p:nvCxnSpPr>
        <p:spPr>
          <a:xfrm flipV="1">
            <a:off x="1269023" y="2834092"/>
            <a:ext cx="3971606" cy="5443"/>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F8EF5AB-4189-E841-B9C0-51B281FCE290}"/>
              </a:ext>
            </a:extLst>
          </p:cNvPr>
          <p:cNvCxnSpPr>
            <a:cxnSpLocks/>
            <a:stCxn id="7" idx="3"/>
            <a:endCxn id="4" idx="5"/>
          </p:cNvCxnSpPr>
          <p:nvPr/>
        </p:nvCxnSpPr>
        <p:spPr>
          <a:xfrm flipH="1">
            <a:off x="1269023" y="3426788"/>
            <a:ext cx="3971606" cy="5443"/>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42DCF7-8134-544B-96EF-6CDC637AE9CF}"/>
              </a:ext>
            </a:extLst>
          </p:cNvPr>
          <p:cNvCxnSpPr>
            <a:cxnSpLocks/>
            <a:stCxn id="5" idx="3"/>
            <a:endCxn id="11" idx="1"/>
          </p:cNvCxnSpPr>
          <p:nvPr/>
        </p:nvCxnSpPr>
        <p:spPr>
          <a:xfrm>
            <a:off x="1958586" y="2016294"/>
            <a:ext cx="0" cy="3930319"/>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74AE47-F314-724C-B0E1-8F16A3B0DB9C}"/>
              </a:ext>
            </a:extLst>
          </p:cNvPr>
          <p:cNvCxnSpPr>
            <a:cxnSpLocks/>
            <a:endCxn id="8" idx="0"/>
          </p:cNvCxnSpPr>
          <p:nvPr/>
        </p:nvCxnSpPr>
        <p:spPr>
          <a:xfrm>
            <a:off x="4432361" y="2230500"/>
            <a:ext cx="1108465" cy="2338101"/>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7D3F75-5A2D-C54B-A2D4-4D3E53ECAC12}"/>
              </a:ext>
            </a:extLst>
          </p:cNvPr>
          <p:cNvCxnSpPr>
            <a:cxnSpLocks/>
            <a:stCxn id="8" idx="3"/>
            <a:endCxn id="11" idx="6"/>
          </p:cNvCxnSpPr>
          <p:nvPr/>
        </p:nvCxnSpPr>
        <p:spPr>
          <a:xfrm flipH="1">
            <a:off x="2683326" y="5284049"/>
            <a:ext cx="2557303" cy="958912"/>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1A95756-4140-1144-8D9C-5FEFE6DB120C}"/>
              </a:ext>
            </a:extLst>
          </p:cNvPr>
          <p:cNvCxnSpPr>
            <a:cxnSpLocks/>
            <a:stCxn id="10" idx="1"/>
            <a:endCxn id="6" idx="3"/>
          </p:cNvCxnSpPr>
          <p:nvPr/>
        </p:nvCxnSpPr>
        <p:spPr>
          <a:xfrm flipV="1">
            <a:off x="4067692" y="2016294"/>
            <a:ext cx="0" cy="3930319"/>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C42FCA-2C8C-6046-9DDE-2B80F6109F0D}"/>
              </a:ext>
            </a:extLst>
          </p:cNvPr>
          <p:cNvCxnSpPr>
            <a:cxnSpLocks/>
            <a:stCxn id="11" idx="7"/>
            <a:endCxn id="7" idx="4"/>
          </p:cNvCxnSpPr>
          <p:nvPr/>
        </p:nvCxnSpPr>
        <p:spPr>
          <a:xfrm flipV="1">
            <a:off x="2558980" y="3549540"/>
            <a:ext cx="2981846" cy="2397073"/>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9" name="U-Turn Arrow 58">
            <a:extLst>
              <a:ext uri="{FF2B5EF4-FFF2-40B4-BE49-F238E27FC236}">
                <a16:creationId xmlns:a16="http://schemas.microsoft.com/office/drawing/2014/main" id="{CCE91BA0-8611-E747-B29E-E7A3BDB85B5A}"/>
              </a:ext>
            </a:extLst>
          </p:cNvPr>
          <p:cNvSpPr/>
          <p:nvPr/>
        </p:nvSpPr>
        <p:spPr>
          <a:xfrm rot="11396795">
            <a:off x="333258" y="4987701"/>
            <a:ext cx="1024935" cy="1255260"/>
          </a:xfrm>
          <a:prstGeom prst="uturnArrow">
            <a:avLst>
              <a:gd name="adj1" fmla="val 5360"/>
              <a:gd name="adj2" fmla="val 25000"/>
              <a:gd name="adj3" fmla="val 25000"/>
              <a:gd name="adj4" fmla="val 40085"/>
              <a:gd name="adj5" fmla="val 7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062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a:xfrm>
            <a:off x="838200" y="173297"/>
            <a:ext cx="10515600" cy="1325563"/>
          </a:xfrm>
        </p:spPr>
        <p:txBody>
          <a:bodyPr/>
          <a:lstStyle/>
          <a:p>
            <a:r>
              <a:rPr lang="en-US" dirty="0"/>
              <a:t>After removing initial cycles</a:t>
            </a:r>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1D</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2E</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4H</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5G</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6F</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7B</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cxnSp>
        <p:nvCxnSpPr>
          <p:cNvPr id="22" name="Straight Arrow Connector 21">
            <a:extLst>
              <a:ext uri="{FF2B5EF4-FFF2-40B4-BE49-F238E27FC236}">
                <a16:creationId xmlns:a16="http://schemas.microsoft.com/office/drawing/2014/main" id="{B342DCF7-8134-544B-96EF-6CDC637AE9CF}"/>
              </a:ext>
            </a:extLst>
          </p:cNvPr>
          <p:cNvCxnSpPr>
            <a:cxnSpLocks/>
            <a:stCxn id="5" idx="3"/>
            <a:endCxn id="11" idx="1"/>
          </p:cNvCxnSpPr>
          <p:nvPr/>
        </p:nvCxnSpPr>
        <p:spPr>
          <a:xfrm>
            <a:off x="1958586" y="2016294"/>
            <a:ext cx="0" cy="3930319"/>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74AE47-F314-724C-B0E1-8F16A3B0DB9C}"/>
              </a:ext>
            </a:extLst>
          </p:cNvPr>
          <p:cNvCxnSpPr>
            <a:cxnSpLocks/>
            <a:endCxn id="8" idx="0"/>
          </p:cNvCxnSpPr>
          <p:nvPr/>
        </p:nvCxnSpPr>
        <p:spPr>
          <a:xfrm>
            <a:off x="4432361" y="2230500"/>
            <a:ext cx="1108465" cy="2338101"/>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7D3F75-5A2D-C54B-A2D4-4D3E53ECAC12}"/>
              </a:ext>
            </a:extLst>
          </p:cNvPr>
          <p:cNvCxnSpPr>
            <a:cxnSpLocks/>
            <a:stCxn id="8" idx="3"/>
            <a:endCxn id="11" idx="6"/>
          </p:cNvCxnSpPr>
          <p:nvPr/>
        </p:nvCxnSpPr>
        <p:spPr>
          <a:xfrm flipH="1">
            <a:off x="2683326" y="5284049"/>
            <a:ext cx="2557303" cy="958912"/>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1A95756-4140-1144-8D9C-5FEFE6DB120C}"/>
              </a:ext>
            </a:extLst>
          </p:cNvPr>
          <p:cNvCxnSpPr>
            <a:cxnSpLocks/>
            <a:stCxn id="10" idx="1"/>
            <a:endCxn id="6" idx="3"/>
          </p:cNvCxnSpPr>
          <p:nvPr/>
        </p:nvCxnSpPr>
        <p:spPr>
          <a:xfrm flipV="1">
            <a:off x="4067692" y="2016294"/>
            <a:ext cx="0" cy="3930319"/>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C42FCA-2C8C-6046-9DDE-2B80F6109F0D}"/>
              </a:ext>
            </a:extLst>
          </p:cNvPr>
          <p:cNvCxnSpPr>
            <a:cxnSpLocks/>
            <a:stCxn id="11" idx="7"/>
          </p:cNvCxnSpPr>
          <p:nvPr/>
        </p:nvCxnSpPr>
        <p:spPr>
          <a:xfrm>
            <a:off x="2558980" y="5946613"/>
            <a:ext cx="1508712" cy="296348"/>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0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FE34-D283-6E8A-C8ED-80920EC3AD2C}"/>
              </a:ext>
            </a:extLst>
          </p:cNvPr>
          <p:cNvSpPr>
            <a:spLocks noGrp="1"/>
          </p:cNvSpPr>
          <p:nvPr>
            <p:ph type="title"/>
          </p:nvPr>
        </p:nvSpPr>
        <p:spPr>
          <a:xfrm>
            <a:off x="928512" y="220255"/>
            <a:ext cx="10515600" cy="1325563"/>
          </a:xfrm>
        </p:spPr>
        <p:txBody>
          <a:bodyPr/>
          <a:lstStyle/>
          <a:p>
            <a:r>
              <a:rPr lang="en-US" dirty="0"/>
              <a:t>Warm Up</a:t>
            </a:r>
          </a:p>
        </p:txBody>
      </p:sp>
      <p:sp>
        <p:nvSpPr>
          <p:cNvPr id="3" name="Content Placeholder 2">
            <a:extLst>
              <a:ext uri="{FF2B5EF4-FFF2-40B4-BE49-F238E27FC236}">
                <a16:creationId xmlns:a16="http://schemas.microsoft.com/office/drawing/2014/main" id="{47F18D65-D32F-A492-C7EA-CAE967C167B2}"/>
              </a:ext>
            </a:extLst>
          </p:cNvPr>
          <p:cNvSpPr>
            <a:spLocks noGrp="1"/>
          </p:cNvSpPr>
          <p:nvPr>
            <p:ph idx="1"/>
          </p:nvPr>
        </p:nvSpPr>
        <p:spPr>
          <a:xfrm>
            <a:off x="6419088" y="1545818"/>
            <a:ext cx="5376672" cy="5312182"/>
          </a:xfrm>
        </p:spPr>
        <p:txBody>
          <a:bodyPr>
            <a:normAutofit lnSpcReduction="10000"/>
          </a:bodyPr>
          <a:lstStyle/>
          <a:p>
            <a:pPr marL="0" indent="0">
              <a:buNone/>
            </a:pPr>
            <a:r>
              <a:rPr lang="en-US" dirty="0"/>
              <a:t>Consider the allocation ABCD. Is it</a:t>
            </a:r>
          </a:p>
          <a:p>
            <a:r>
              <a:rPr lang="en-US" dirty="0"/>
              <a:t>Pareto Efficient?</a:t>
            </a:r>
          </a:p>
          <a:p>
            <a:r>
              <a:rPr lang="en-US" dirty="0"/>
              <a:t>Individually Rational?</a:t>
            </a:r>
          </a:p>
          <a:p>
            <a:r>
              <a:rPr lang="en-US" dirty="0"/>
              <a:t>Core?</a:t>
            </a:r>
          </a:p>
          <a:p>
            <a:endParaRPr lang="en-US" dirty="0"/>
          </a:p>
          <a:p>
            <a:pPr marL="0" indent="0">
              <a:buNone/>
            </a:pPr>
            <a:r>
              <a:rPr lang="en-US" dirty="0"/>
              <a:t>Consider the allocation DABC. Is it</a:t>
            </a:r>
          </a:p>
          <a:p>
            <a:r>
              <a:rPr lang="en-US" dirty="0"/>
              <a:t>Pareto Efficient?</a:t>
            </a:r>
          </a:p>
          <a:p>
            <a:r>
              <a:rPr lang="en-US" dirty="0"/>
              <a:t>Individually Rational?</a:t>
            </a:r>
          </a:p>
          <a:p>
            <a:r>
              <a:rPr lang="en-US" dirty="0"/>
              <a:t>Core?</a:t>
            </a:r>
          </a:p>
          <a:p>
            <a:endParaRPr lang="en-US" dirty="0"/>
          </a:p>
          <a:p>
            <a:pPr marL="0" indent="0">
              <a:buNone/>
            </a:pPr>
            <a:r>
              <a:rPr lang="en-US" dirty="0"/>
              <a:t>What are the core allocation?</a:t>
            </a:r>
          </a:p>
          <a:p>
            <a:endParaRPr lang="en-US" dirty="0"/>
          </a:p>
        </p:txBody>
      </p:sp>
      <p:graphicFrame>
        <p:nvGraphicFramePr>
          <p:cNvPr id="4" name="Table 3">
            <a:extLst>
              <a:ext uri="{FF2B5EF4-FFF2-40B4-BE49-F238E27FC236}">
                <a16:creationId xmlns:a16="http://schemas.microsoft.com/office/drawing/2014/main" id="{346DB2F2-1E9F-74BE-A282-4A1DF7A08C2E}"/>
              </a:ext>
            </a:extLst>
          </p:cNvPr>
          <p:cNvGraphicFramePr>
            <a:graphicFrameLocks/>
          </p:cNvGraphicFramePr>
          <p:nvPr>
            <p:extLst>
              <p:ext uri="{D42A27DB-BD31-4B8C-83A1-F6EECF244321}">
                <p14:modId xmlns:p14="http://schemas.microsoft.com/office/powerpoint/2010/main" val="2012290330"/>
              </p:ext>
            </p:extLst>
          </p:nvPr>
        </p:nvGraphicFramePr>
        <p:xfrm>
          <a:off x="928512" y="1545818"/>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pic>
        <p:nvPicPr>
          <p:cNvPr id="6" name="Picture 5" descr="A green leaf with a white background&#10;&#10;Description automatically generated with low confidence">
            <a:extLst>
              <a:ext uri="{FF2B5EF4-FFF2-40B4-BE49-F238E27FC236}">
                <a16:creationId xmlns:a16="http://schemas.microsoft.com/office/drawing/2014/main" id="{DAB8B1DF-C55B-71D8-59CB-8288B2B3484F}"/>
              </a:ext>
            </a:extLst>
          </p:cNvPr>
          <p:cNvPicPr>
            <a:picLocks noChangeAspect="1"/>
          </p:cNvPicPr>
          <p:nvPr/>
        </p:nvPicPr>
        <p:blipFill>
          <a:blip r:embed="rId6"/>
          <a:stretch>
            <a:fillRect/>
          </a:stretch>
        </p:blipFill>
        <p:spPr>
          <a:xfrm>
            <a:off x="10266178" y="1920240"/>
            <a:ext cx="391661" cy="496570"/>
          </a:xfrm>
          <a:prstGeom prst="rect">
            <a:avLst/>
          </a:prstGeom>
        </p:spPr>
      </p:pic>
      <p:pic>
        <p:nvPicPr>
          <p:cNvPr id="7" name="Picture 6" descr="A green leaf with a white background&#10;&#10;Description automatically generated with low confidence">
            <a:extLst>
              <a:ext uri="{FF2B5EF4-FFF2-40B4-BE49-F238E27FC236}">
                <a16:creationId xmlns:a16="http://schemas.microsoft.com/office/drawing/2014/main" id="{43E66771-DF17-06D2-E7DD-77D236AB373D}"/>
              </a:ext>
            </a:extLst>
          </p:cNvPr>
          <p:cNvPicPr>
            <a:picLocks noChangeAspect="1"/>
          </p:cNvPicPr>
          <p:nvPr/>
        </p:nvPicPr>
        <p:blipFill>
          <a:blip r:embed="rId6"/>
          <a:stretch>
            <a:fillRect/>
          </a:stretch>
        </p:blipFill>
        <p:spPr>
          <a:xfrm>
            <a:off x="10266178" y="4296143"/>
            <a:ext cx="391661" cy="496570"/>
          </a:xfrm>
          <a:prstGeom prst="rect">
            <a:avLst/>
          </a:prstGeom>
        </p:spPr>
      </p:pic>
      <p:pic>
        <p:nvPicPr>
          <p:cNvPr id="8" name="Picture 7" descr="A green leaf with a white background&#10;&#10;Description automatically generated with low confidence">
            <a:extLst>
              <a:ext uri="{FF2B5EF4-FFF2-40B4-BE49-F238E27FC236}">
                <a16:creationId xmlns:a16="http://schemas.microsoft.com/office/drawing/2014/main" id="{E9217D82-137E-DA02-FAB8-4E2ED010530A}"/>
              </a:ext>
            </a:extLst>
          </p:cNvPr>
          <p:cNvPicPr>
            <a:picLocks noChangeAspect="1"/>
          </p:cNvPicPr>
          <p:nvPr/>
        </p:nvPicPr>
        <p:blipFill>
          <a:blip r:embed="rId6"/>
          <a:stretch>
            <a:fillRect/>
          </a:stretch>
        </p:blipFill>
        <p:spPr>
          <a:xfrm>
            <a:off x="10266177" y="4792713"/>
            <a:ext cx="391661" cy="496570"/>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26012EFA-7A47-A467-C75D-BB19DA7333F8}"/>
              </a:ext>
            </a:extLst>
          </p:cNvPr>
          <p:cNvPicPr>
            <a:picLocks noChangeAspect="1"/>
          </p:cNvPicPr>
          <p:nvPr/>
        </p:nvPicPr>
        <p:blipFill>
          <a:blip r:embed="rId7"/>
          <a:stretch>
            <a:fillRect/>
          </a:stretch>
        </p:blipFill>
        <p:spPr>
          <a:xfrm>
            <a:off x="10266176" y="2416810"/>
            <a:ext cx="391662" cy="443028"/>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AAB7EF64-271C-A8AC-2B39-3E8EF3542EA8}"/>
              </a:ext>
            </a:extLst>
          </p:cNvPr>
          <p:cNvPicPr>
            <a:picLocks noChangeAspect="1"/>
          </p:cNvPicPr>
          <p:nvPr/>
        </p:nvPicPr>
        <p:blipFill>
          <a:blip r:embed="rId7"/>
          <a:stretch>
            <a:fillRect/>
          </a:stretch>
        </p:blipFill>
        <p:spPr>
          <a:xfrm>
            <a:off x="10266176" y="2844774"/>
            <a:ext cx="391662" cy="443028"/>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1F1717C1-9C05-12AC-022E-3F18E0D5BB19}"/>
              </a:ext>
            </a:extLst>
          </p:cNvPr>
          <p:cNvPicPr>
            <a:picLocks noChangeAspect="1"/>
          </p:cNvPicPr>
          <p:nvPr/>
        </p:nvPicPr>
        <p:blipFill>
          <a:blip r:embed="rId7"/>
          <a:stretch>
            <a:fillRect/>
          </a:stretch>
        </p:blipFill>
        <p:spPr>
          <a:xfrm>
            <a:off x="10266176" y="5287062"/>
            <a:ext cx="391662" cy="443028"/>
          </a:xfrm>
          <a:prstGeom prst="rect">
            <a:avLst/>
          </a:prstGeom>
        </p:spPr>
      </p:pic>
      <p:sp>
        <p:nvSpPr>
          <p:cNvPr id="13" name="TextBox 12">
            <a:extLst>
              <a:ext uri="{FF2B5EF4-FFF2-40B4-BE49-F238E27FC236}">
                <a16:creationId xmlns:a16="http://schemas.microsoft.com/office/drawing/2014/main" id="{98FAD875-48CB-40C4-50A2-F4FA89F3FAD8}"/>
              </a:ext>
            </a:extLst>
          </p:cNvPr>
          <p:cNvSpPr txBox="1"/>
          <p:nvPr/>
        </p:nvSpPr>
        <p:spPr>
          <a:xfrm>
            <a:off x="11003125" y="6176080"/>
            <a:ext cx="881973" cy="461665"/>
          </a:xfrm>
          <a:prstGeom prst="rect">
            <a:avLst/>
          </a:prstGeom>
          <a:noFill/>
        </p:spPr>
        <p:txBody>
          <a:bodyPr wrap="none" rtlCol="0">
            <a:spAutoFit/>
          </a:bodyPr>
          <a:lstStyle/>
          <a:p>
            <a:r>
              <a:rPr lang="en-US" sz="2400" dirty="0">
                <a:solidFill>
                  <a:schemeClr val="accent6"/>
                </a:solidFill>
              </a:rPr>
              <a:t>ABDC</a:t>
            </a:r>
          </a:p>
        </p:txBody>
      </p:sp>
    </p:spTree>
    <p:extLst>
      <p:ext uri="{BB962C8B-B14F-4D97-AF65-F5344CB8AC3E}">
        <p14:creationId xmlns:p14="http://schemas.microsoft.com/office/powerpoint/2010/main" val="8040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a:xfrm>
            <a:off x="838200" y="144172"/>
            <a:ext cx="10515600" cy="1325563"/>
          </a:xfrm>
        </p:spPr>
        <p:txBody>
          <a:bodyPr/>
          <a:lstStyle/>
          <a:p>
            <a:r>
              <a:rPr lang="en-US" dirty="0"/>
              <a:t>After two rounds of removing cycles</a:t>
            </a:r>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1D</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2E</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3G</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4H</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5B</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7F</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sp>
        <p:nvSpPr>
          <p:cNvPr id="16" name="U-Turn Arrow 15">
            <a:extLst>
              <a:ext uri="{FF2B5EF4-FFF2-40B4-BE49-F238E27FC236}">
                <a16:creationId xmlns:a16="http://schemas.microsoft.com/office/drawing/2014/main" id="{7EE2F2DD-C037-D341-8BDE-7A36B84701D2}"/>
              </a:ext>
            </a:extLst>
          </p:cNvPr>
          <p:cNvSpPr/>
          <p:nvPr/>
        </p:nvSpPr>
        <p:spPr>
          <a:xfrm rot="12457497">
            <a:off x="1336205" y="1851788"/>
            <a:ext cx="1082003" cy="661244"/>
          </a:xfrm>
          <a:prstGeom prst="uturnArrow">
            <a:avLst>
              <a:gd name="adj1" fmla="val 5360"/>
              <a:gd name="adj2" fmla="val 25000"/>
              <a:gd name="adj3" fmla="val 25000"/>
              <a:gd name="adj4" fmla="val 70656"/>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651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r>
              <a:rPr lang="en-US" dirty="0"/>
              <a:t>Final Allocation</a:t>
            </a:r>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solidFill>
                            <a:srgbClr val="FF0000"/>
                          </a:solidFill>
                        </a:rPr>
                        <a:t>D</a:t>
                      </a:r>
                    </a:p>
                  </a:txBody>
                  <a:tcPr/>
                </a:tc>
                <a:tc>
                  <a:txBody>
                    <a:bodyPr/>
                    <a:lstStyle/>
                    <a:p>
                      <a:pPr algn="ctr"/>
                      <a:r>
                        <a:rPr lang="en-US" sz="2800" dirty="0"/>
                        <a:t>B</a:t>
                      </a:r>
                    </a:p>
                  </a:txBody>
                  <a:tcPr/>
                </a:tc>
                <a:tc>
                  <a:txBody>
                    <a:bodyPr/>
                    <a:lstStyle/>
                    <a:p>
                      <a:pPr algn="ctr"/>
                      <a:r>
                        <a:rPr lang="en-US" sz="2800" dirty="0">
                          <a:solidFill>
                            <a:srgbClr val="FF0000"/>
                          </a:solidFill>
                        </a:rPr>
                        <a:t>G</a:t>
                      </a:r>
                    </a:p>
                  </a:txBody>
                  <a:tcPr/>
                </a:tc>
                <a:tc>
                  <a:txBody>
                    <a:bodyPr/>
                    <a:lstStyle/>
                    <a:p>
                      <a:pPr algn="ctr"/>
                      <a:r>
                        <a:rPr lang="en-US" sz="2800" dirty="0">
                          <a:solidFill>
                            <a:srgbClr val="FF0000"/>
                          </a:solidFill>
                        </a:rPr>
                        <a:t>H</a:t>
                      </a:r>
                    </a:p>
                  </a:txBody>
                  <a:tcPr/>
                </a:tc>
                <a:tc>
                  <a:txBody>
                    <a:bodyPr/>
                    <a:lstStyle/>
                    <a:p>
                      <a:pPr algn="ctr"/>
                      <a:r>
                        <a:rPr lang="en-US" sz="2800" dirty="0">
                          <a:solidFill>
                            <a:srgbClr val="FF0000"/>
                          </a:solidFill>
                        </a:rPr>
                        <a:t>B</a:t>
                      </a:r>
                    </a:p>
                  </a:txBody>
                  <a:tcPr/>
                </a:tc>
                <a:tc>
                  <a:txBody>
                    <a:bodyPr/>
                    <a:lstStyle/>
                    <a:p>
                      <a:pPr algn="ctr"/>
                      <a:r>
                        <a:rPr lang="en-US" sz="2800" dirty="0">
                          <a:solidFill>
                            <a:srgbClr val="FF0000"/>
                          </a:solidFill>
                        </a:rPr>
                        <a:t>A</a:t>
                      </a:r>
                    </a:p>
                  </a:txBody>
                  <a:tcPr/>
                </a:tc>
                <a:tc>
                  <a:txBody>
                    <a:bodyPr/>
                    <a:lstStyle/>
                    <a:p>
                      <a:pPr algn="ctr"/>
                      <a:r>
                        <a:rPr lang="en-US" sz="2800" dirty="0"/>
                        <a:t>D</a:t>
                      </a:r>
                    </a:p>
                  </a:txBody>
                  <a:tcPr/>
                </a:tc>
                <a:tc>
                  <a:txBody>
                    <a:bodyPr/>
                    <a:lstStyle/>
                    <a:p>
                      <a:pPr algn="ctr"/>
                      <a:r>
                        <a:rPr lang="en-US" sz="2800" dirty="0">
                          <a:solidFill>
                            <a:srgbClr val="FF0000"/>
                          </a:solidFill>
                        </a:rPr>
                        <a:t>C</a:t>
                      </a:r>
                    </a:p>
                  </a:txBody>
                  <a:tcPr/>
                </a:tc>
                <a:extLst>
                  <a:ext uri="{0D108BD9-81ED-4DB2-BD59-A6C34878D82A}">
                    <a16:rowId xmlns:a16="http://schemas.microsoft.com/office/drawing/2014/main" val="1339385339"/>
                  </a:ext>
                </a:extLst>
              </a:tr>
              <a:tr h="518583">
                <a:tc>
                  <a:txBody>
                    <a:bodyPr/>
                    <a:lstStyle/>
                    <a:p>
                      <a:pPr algn="ctr"/>
                      <a:r>
                        <a:rPr lang="en-US" sz="2800" dirty="0"/>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chemeClr val="tx1"/>
                          </a:solidFill>
                        </a:rPr>
                        <a:t>D</a:t>
                      </a:r>
                    </a:p>
                  </a:txBody>
                  <a:tcPr/>
                </a:tc>
                <a:tc>
                  <a:txBody>
                    <a:bodyPr/>
                    <a:lstStyle/>
                    <a:p>
                      <a:pPr algn="ctr"/>
                      <a:r>
                        <a:rPr lang="en-US" sz="2800" dirty="0"/>
                        <a:t>C</a:t>
                      </a:r>
                    </a:p>
                  </a:txBody>
                  <a:tcPr/>
                </a:tc>
                <a:tc>
                  <a:txBody>
                    <a:bodyPr/>
                    <a:lstStyle/>
                    <a:p>
                      <a:pPr algn="ctr"/>
                      <a:r>
                        <a:rPr lang="en-US" sz="2800" dirty="0"/>
                        <a:t>E</a:t>
                      </a:r>
                    </a:p>
                  </a:txBody>
                  <a:tcPr/>
                </a:tc>
                <a:tc>
                  <a:txBody>
                    <a:bodyPr/>
                    <a:lstStyle/>
                    <a:p>
                      <a:pPr algn="ctr"/>
                      <a:r>
                        <a:rPr lang="en-US" sz="2800" dirty="0">
                          <a:solidFill>
                            <a:srgbClr val="FF0000"/>
                          </a:solidFill>
                        </a:rPr>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t>E</a:t>
                      </a:r>
                    </a:p>
                  </a:txBody>
                  <a:tcPr/>
                </a:tc>
                <a:tc>
                  <a:txBody>
                    <a:bodyPr/>
                    <a:lstStyle/>
                    <a:p>
                      <a:pPr algn="ctr"/>
                      <a:r>
                        <a:rPr lang="en-US" sz="2800" dirty="0">
                          <a:solidFill>
                            <a:schemeClr val="tx1"/>
                          </a:solidFill>
                        </a:rPr>
                        <a:t>G</a:t>
                      </a:r>
                    </a:p>
                  </a:txBody>
                  <a:tcPr/>
                </a:tc>
                <a:tc>
                  <a:txBody>
                    <a:bodyPr/>
                    <a:lstStyle/>
                    <a:p>
                      <a:pPr algn="ctr"/>
                      <a:r>
                        <a:rPr lang="en-US" sz="2800" dirty="0">
                          <a:solidFill>
                            <a:schemeClr val="tx1"/>
                          </a:solidFill>
                        </a:rPr>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H</a:t>
                      </a:r>
                    </a:p>
                  </a:txBody>
                  <a:tcPr/>
                </a:tc>
                <a:tc>
                  <a:txBody>
                    <a:bodyPr/>
                    <a:lstStyle/>
                    <a:p>
                      <a:pPr algn="ctr"/>
                      <a:r>
                        <a:rPr lang="en-US" sz="2800" dirty="0"/>
                        <a:t>G</a:t>
                      </a:r>
                    </a:p>
                  </a:txBody>
                  <a:tcPr/>
                </a:tc>
                <a:tc>
                  <a:txBody>
                    <a:bodyPr/>
                    <a:lstStyle/>
                    <a:p>
                      <a:pPr algn="ctr"/>
                      <a:r>
                        <a:rPr lang="en-US" sz="2800" dirty="0"/>
                        <a:t>G</a:t>
                      </a:r>
                    </a:p>
                  </a:txBody>
                  <a:tcPr/>
                </a:tc>
                <a:extLst>
                  <a:ext uri="{0D108BD9-81ED-4DB2-BD59-A6C34878D82A}">
                    <a16:rowId xmlns:a16="http://schemas.microsoft.com/office/drawing/2014/main" val="3658496025"/>
                  </a:ext>
                </a:extLst>
              </a:tr>
              <a:tr h="518583">
                <a:tc>
                  <a:txBody>
                    <a:bodyPr/>
                    <a:lstStyle/>
                    <a:p>
                      <a:pPr algn="ctr"/>
                      <a:r>
                        <a:rPr lang="en-US" sz="2800" dirty="0"/>
                        <a:t>F</a:t>
                      </a:r>
                    </a:p>
                  </a:txBody>
                  <a:tcPr/>
                </a:tc>
                <a:tc>
                  <a:txBody>
                    <a:bodyPr/>
                    <a:lstStyle/>
                    <a:p>
                      <a:pPr algn="ctr"/>
                      <a:r>
                        <a:rPr lang="en-US" sz="2800" dirty="0"/>
                        <a:t>G</a:t>
                      </a:r>
                    </a:p>
                  </a:txBody>
                  <a:tcPr/>
                </a:tc>
                <a:tc>
                  <a:txBody>
                    <a:bodyPr/>
                    <a:lstStyle/>
                    <a:p>
                      <a:pPr algn="ctr"/>
                      <a:r>
                        <a:rPr lang="en-US" sz="2800" dirty="0"/>
                        <a:t>E</a:t>
                      </a:r>
                    </a:p>
                  </a:txBody>
                  <a:tcPr/>
                </a:tc>
                <a:tc>
                  <a:txBody>
                    <a:bodyPr/>
                    <a:lstStyle/>
                    <a:p>
                      <a:pPr algn="ctr"/>
                      <a:r>
                        <a:rPr lang="en-US" sz="2800" dirty="0"/>
                        <a:t>G</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B</a:t>
                      </a:r>
                    </a:p>
                  </a:txBody>
                  <a:tcPr/>
                </a:tc>
                <a:tc>
                  <a:txBody>
                    <a:bodyPr/>
                    <a:lstStyle/>
                    <a:p>
                      <a:pPr algn="ctr"/>
                      <a:r>
                        <a:rPr lang="en-US" sz="2800" dirty="0"/>
                        <a:t>B</a:t>
                      </a:r>
                    </a:p>
                  </a:txBody>
                  <a:tcPr/>
                </a:tc>
                <a:extLst>
                  <a:ext uri="{0D108BD9-81ED-4DB2-BD59-A6C34878D82A}">
                    <a16:rowId xmlns:a16="http://schemas.microsoft.com/office/drawing/2014/main" val="3558804258"/>
                  </a:ext>
                </a:extLst>
              </a:tr>
              <a:tr h="518583">
                <a:tc>
                  <a:txBody>
                    <a:bodyPr/>
                    <a:lstStyle/>
                    <a:p>
                      <a:pPr algn="ctr"/>
                      <a:r>
                        <a:rPr lang="en-US" sz="2800" dirty="0"/>
                        <a:t>C</a:t>
                      </a:r>
                    </a:p>
                  </a:txBody>
                  <a:tcPr/>
                </a:tc>
                <a:tc>
                  <a:txBody>
                    <a:bodyPr/>
                    <a:lstStyle/>
                    <a:p>
                      <a:pPr algn="ctr"/>
                      <a:r>
                        <a:rPr lang="en-US" sz="2800" dirty="0">
                          <a:solidFill>
                            <a:srgbClr val="FF0000"/>
                          </a:solidFill>
                        </a:rPr>
                        <a:t>E</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F</a:t>
                      </a:r>
                    </a:p>
                  </a:txBody>
                  <a:tcPr/>
                </a:tc>
                <a:tc>
                  <a:txBody>
                    <a:bodyPr/>
                    <a:lstStyle/>
                    <a:p>
                      <a:pPr algn="ctr"/>
                      <a:r>
                        <a:rPr lang="en-US" sz="2800" dirty="0"/>
                        <a:t>C</a:t>
                      </a:r>
                    </a:p>
                  </a:txBody>
                  <a:tcPr/>
                </a:tc>
                <a:tc>
                  <a:txBody>
                    <a:bodyPr/>
                    <a:lstStyle/>
                    <a:p>
                      <a:pPr algn="ctr"/>
                      <a:r>
                        <a:rPr lang="en-US" sz="2800" dirty="0"/>
                        <a:t>F</a:t>
                      </a:r>
                    </a:p>
                  </a:txBody>
                  <a:tcPr/>
                </a:tc>
                <a:extLst>
                  <a:ext uri="{0D108BD9-81ED-4DB2-BD59-A6C34878D82A}">
                    <a16:rowId xmlns:a16="http://schemas.microsoft.com/office/drawing/2014/main" val="4197867003"/>
                  </a:ext>
                </a:extLst>
              </a:tr>
              <a:tr h="518583">
                <a:tc>
                  <a:txBody>
                    <a:bodyPr/>
                    <a:lstStyle/>
                    <a:p>
                      <a:pPr algn="ctr"/>
                      <a:r>
                        <a:rPr lang="en-US" sz="2800" dirty="0">
                          <a:solidFill>
                            <a:schemeClr val="tx1"/>
                          </a:solidFill>
                        </a:rPr>
                        <a:t>H</a:t>
                      </a:r>
                    </a:p>
                  </a:txBody>
                  <a:tcPr/>
                </a:tc>
                <a:tc>
                  <a:txBody>
                    <a:bodyPr/>
                    <a:lstStyle/>
                    <a:p>
                      <a:pPr algn="ctr"/>
                      <a:r>
                        <a:rPr lang="en-US" sz="2800" dirty="0"/>
                        <a:t>H</a:t>
                      </a:r>
                    </a:p>
                  </a:txBody>
                  <a:tcPr/>
                </a:tc>
                <a:tc>
                  <a:txBody>
                    <a:bodyPr/>
                    <a:lstStyle/>
                    <a:p>
                      <a:pPr algn="ctr"/>
                      <a:r>
                        <a:rPr lang="en-US" sz="2800" dirty="0"/>
                        <a:t>D</a:t>
                      </a:r>
                    </a:p>
                  </a:txBody>
                  <a:tcPr/>
                </a:tc>
                <a:tc>
                  <a:txBody>
                    <a:bodyPr/>
                    <a:lstStyle/>
                    <a:p>
                      <a:pPr algn="ctr"/>
                      <a:r>
                        <a:rPr lang="en-US" sz="2800" dirty="0"/>
                        <a:t>C</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H</a:t>
                      </a:r>
                    </a:p>
                  </a:txBody>
                  <a:tcPr/>
                </a:tc>
                <a:tc>
                  <a:txBody>
                    <a:bodyPr/>
                    <a:lstStyle/>
                    <a:p>
                      <a:pPr algn="ctr"/>
                      <a:r>
                        <a:rPr lang="en-US" sz="2800" dirty="0"/>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F</a:t>
                      </a:r>
                    </a:p>
                  </a:txBody>
                  <a:tcPr/>
                </a:tc>
                <a:tc>
                  <a:txBody>
                    <a:bodyPr/>
                    <a:lstStyle/>
                    <a:p>
                      <a:pPr algn="ctr"/>
                      <a:r>
                        <a:rPr lang="en-US" sz="2800" dirty="0"/>
                        <a:t>D</a:t>
                      </a:r>
                    </a:p>
                  </a:txBody>
                  <a:tcPr/>
                </a:tc>
                <a:tc>
                  <a:txBody>
                    <a:bodyPr/>
                    <a:lstStyle/>
                    <a:p>
                      <a:pPr algn="ctr"/>
                      <a:r>
                        <a:rPr lang="en-US" sz="2800" dirty="0"/>
                        <a:t>D</a:t>
                      </a:r>
                    </a:p>
                  </a:txBody>
                  <a:tcPr/>
                </a:tc>
                <a:tc>
                  <a:txBody>
                    <a:bodyPr/>
                    <a:lstStyle/>
                    <a:p>
                      <a:pPr algn="ctr"/>
                      <a:r>
                        <a:rPr lang="en-US" sz="2800" dirty="0"/>
                        <a:t>E</a:t>
                      </a:r>
                    </a:p>
                  </a:txBody>
                  <a:tcPr/>
                </a:tc>
                <a:tc>
                  <a:txBody>
                    <a:bodyPr/>
                    <a:lstStyle/>
                    <a:p>
                      <a:pPr algn="ctr"/>
                      <a:r>
                        <a:rPr lang="en-US" sz="2800" dirty="0"/>
                        <a:t>H</a:t>
                      </a:r>
                    </a:p>
                  </a:txBody>
                  <a:tcPr/>
                </a:tc>
                <a:extLst>
                  <a:ext uri="{0D108BD9-81ED-4DB2-BD59-A6C34878D82A}">
                    <a16:rowId xmlns:a16="http://schemas.microsoft.com/office/drawing/2014/main" val="1160203582"/>
                  </a:ext>
                </a:extLst>
              </a:tr>
            </a:tbl>
          </a:graphicData>
        </a:graphic>
      </p:graphicFrame>
    </p:spTree>
    <p:extLst>
      <p:ext uri="{BB962C8B-B14F-4D97-AF65-F5344CB8AC3E}">
        <p14:creationId xmlns:p14="http://schemas.microsoft.com/office/powerpoint/2010/main" val="52585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r>
              <a:rPr lang="en-US" dirty="0"/>
              <a:t>Top Trading Cycles Incentives</a:t>
            </a:r>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t>D</a:t>
                      </a:r>
                    </a:p>
                  </a:txBody>
                  <a:tcPr/>
                </a:tc>
                <a:tc>
                  <a:txBody>
                    <a:bodyPr/>
                    <a:lstStyle/>
                    <a:p>
                      <a:pPr algn="ctr"/>
                      <a:r>
                        <a:rPr lang="en-US" sz="2800" dirty="0"/>
                        <a:t>B</a:t>
                      </a:r>
                    </a:p>
                  </a:txBody>
                  <a:tcPr/>
                </a:tc>
                <a:tc>
                  <a:txBody>
                    <a:bodyPr/>
                    <a:lstStyle/>
                    <a:p>
                      <a:pPr algn="ctr"/>
                      <a:r>
                        <a:rPr lang="en-US" sz="2800" dirty="0"/>
                        <a:t>G</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A</a:t>
                      </a:r>
                    </a:p>
                  </a:txBody>
                  <a:tcPr/>
                </a:tc>
                <a:tc>
                  <a:txBody>
                    <a:bodyPr/>
                    <a:lstStyle/>
                    <a:p>
                      <a:pPr algn="ctr"/>
                      <a:r>
                        <a:rPr lang="en-US" sz="2800" dirty="0"/>
                        <a:t>D</a:t>
                      </a:r>
                    </a:p>
                  </a:txBody>
                  <a:tcPr/>
                </a:tc>
                <a:tc>
                  <a:txBody>
                    <a:bodyPr/>
                    <a:lstStyle/>
                    <a:p>
                      <a:pPr algn="ctr"/>
                      <a:r>
                        <a:rPr lang="en-US" sz="2800" dirty="0">
                          <a:solidFill>
                            <a:srgbClr val="FF0000"/>
                          </a:solidFill>
                        </a:rPr>
                        <a:t>C</a:t>
                      </a:r>
                    </a:p>
                  </a:txBody>
                  <a:tcPr/>
                </a:tc>
                <a:extLst>
                  <a:ext uri="{0D108BD9-81ED-4DB2-BD59-A6C34878D82A}">
                    <a16:rowId xmlns:a16="http://schemas.microsoft.com/office/drawing/2014/main" val="1339385339"/>
                  </a:ext>
                </a:extLst>
              </a:tr>
              <a:tr h="518583">
                <a:tc>
                  <a:txBody>
                    <a:bodyPr/>
                    <a:lstStyle/>
                    <a:p>
                      <a:pPr algn="ctr"/>
                      <a:r>
                        <a:rPr lang="en-US" sz="2800" dirty="0"/>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rgbClr val="FF0000"/>
                          </a:solidFill>
                        </a:rPr>
                        <a:t>D</a:t>
                      </a:r>
                    </a:p>
                  </a:txBody>
                  <a:tcPr/>
                </a:tc>
                <a:tc>
                  <a:txBody>
                    <a:bodyPr/>
                    <a:lstStyle/>
                    <a:p>
                      <a:pPr algn="ctr"/>
                      <a:r>
                        <a:rPr lang="en-US" sz="2800" dirty="0"/>
                        <a:t>C</a:t>
                      </a:r>
                    </a:p>
                  </a:txBody>
                  <a:tcPr/>
                </a:tc>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rgbClr val="FF0000"/>
                          </a:solidFill>
                        </a:rPr>
                        <a:t>A</a:t>
                      </a:r>
                    </a:p>
                  </a:txBody>
                  <a:tcPr/>
                </a:tc>
                <a:tc>
                  <a:txBody>
                    <a:bodyPr/>
                    <a:lstStyle/>
                    <a:p>
                      <a:pPr algn="ctr"/>
                      <a:r>
                        <a:rPr lang="en-US" sz="2800" dirty="0"/>
                        <a:t>E</a:t>
                      </a:r>
                    </a:p>
                  </a:txBody>
                  <a:tcPr/>
                </a:tc>
                <a:tc>
                  <a:txBody>
                    <a:bodyPr/>
                    <a:lstStyle/>
                    <a:p>
                      <a:pPr algn="ctr"/>
                      <a:r>
                        <a:rPr lang="en-US" sz="2800" dirty="0">
                          <a:solidFill>
                            <a:srgbClr val="FF0000"/>
                          </a:solidFill>
                        </a:rPr>
                        <a:t>G</a:t>
                      </a:r>
                    </a:p>
                  </a:txBody>
                  <a:tcPr/>
                </a:tc>
                <a:tc>
                  <a:txBody>
                    <a:bodyPr/>
                    <a:lstStyle/>
                    <a:p>
                      <a:pPr algn="ctr"/>
                      <a:r>
                        <a:rPr lang="en-US" sz="2800" dirty="0"/>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t>A</a:t>
                      </a:r>
                    </a:p>
                  </a:txBody>
                  <a:tcPr/>
                </a:tc>
                <a:tc>
                  <a:txBody>
                    <a:bodyPr/>
                    <a:lstStyle/>
                    <a:p>
                      <a:pPr algn="ctr"/>
                      <a:r>
                        <a:rPr lang="en-US" sz="2800" dirty="0"/>
                        <a:t>E</a:t>
                      </a:r>
                    </a:p>
                  </a:txBody>
                  <a:tcPr/>
                </a:tc>
                <a:tc>
                  <a:txBody>
                    <a:bodyPr/>
                    <a:lstStyle/>
                    <a:p>
                      <a:pPr algn="ctr"/>
                      <a:r>
                        <a:rPr lang="en-US" sz="2800" dirty="0"/>
                        <a:t>H</a:t>
                      </a:r>
                    </a:p>
                  </a:txBody>
                  <a:tcPr/>
                </a:tc>
                <a:tc>
                  <a:txBody>
                    <a:bodyPr/>
                    <a:lstStyle/>
                    <a:p>
                      <a:pPr algn="ctr"/>
                      <a:r>
                        <a:rPr lang="en-US" sz="2800" dirty="0"/>
                        <a:t>G</a:t>
                      </a:r>
                    </a:p>
                  </a:txBody>
                  <a:tcPr/>
                </a:tc>
                <a:tc>
                  <a:txBody>
                    <a:bodyPr/>
                    <a:lstStyle/>
                    <a:p>
                      <a:pPr algn="ctr"/>
                      <a:r>
                        <a:rPr lang="en-US" sz="2800" dirty="0"/>
                        <a:t>G</a:t>
                      </a:r>
                    </a:p>
                  </a:txBody>
                  <a:tcPr/>
                </a:tc>
                <a:extLst>
                  <a:ext uri="{0D108BD9-81ED-4DB2-BD59-A6C34878D82A}">
                    <a16:rowId xmlns:a16="http://schemas.microsoft.com/office/drawing/2014/main" val="3658496025"/>
                  </a:ext>
                </a:extLst>
              </a:tr>
              <a:tr h="518583">
                <a:tc>
                  <a:txBody>
                    <a:bodyPr/>
                    <a:lstStyle/>
                    <a:p>
                      <a:pPr algn="ctr"/>
                      <a:r>
                        <a:rPr lang="en-US" sz="2800" dirty="0"/>
                        <a:t>F</a:t>
                      </a:r>
                    </a:p>
                  </a:txBody>
                  <a:tcPr/>
                </a:tc>
                <a:tc>
                  <a:txBody>
                    <a:bodyPr/>
                    <a:lstStyle/>
                    <a:p>
                      <a:pPr algn="ctr"/>
                      <a:r>
                        <a:rPr lang="en-US" sz="2800" dirty="0"/>
                        <a:t>G</a:t>
                      </a:r>
                    </a:p>
                  </a:txBody>
                  <a:tcPr/>
                </a:tc>
                <a:tc>
                  <a:txBody>
                    <a:bodyPr/>
                    <a:lstStyle/>
                    <a:p>
                      <a:pPr algn="ctr"/>
                      <a:r>
                        <a:rPr lang="en-US" sz="2800" dirty="0"/>
                        <a:t>E</a:t>
                      </a:r>
                    </a:p>
                  </a:txBody>
                  <a:tcPr/>
                </a:tc>
                <a:tc>
                  <a:txBody>
                    <a:bodyPr/>
                    <a:lstStyle/>
                    <a:p>
                      <a:pPr algn="ctr"/>
                      <a:r>
                        <a:rPr lang="en-US" sz="2800" dirty="0"/>
                        <a:t>G</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solidFill>
                            <a:srgbClr val="FF0000"/>
                          </a:solidFill>
                        </a:rPr>
                        <a:t>B</a:t>
                      </a:r>
                    </a:p>
                  </a:txBody>
                  <a:tcPr/>
                </a:tc>
                <a:tc>
                  <a:txBody>
                    <a:bodyPr/>
                    <a:lstStyle/>
                    <a:p>
                      <a:pPr algn="ctr"/>
                      <a:r>
                        <a:rPr lang="en-US" sz="2800" dirty="0"/>
                        <a:t>B</a:t>
                      </a:r>
                    </a:p>
                  </a:txBody>
                  <a:tcPr/>
                </a:tc>
                <a:extLst>
                  <a:ext uri="{0D108BD9-81ED-4DB2-BD59-A6C34878D82A}">
                    <a16:rowId xmlns:a16="http://schemas.microsoft.com/office/drawing/2014/main" val="3558804258"/>
                  </a:ext>
                </a:extLst>
              </a:tr>
              <a:tr h="518583">
                <a:tc>
                  <a:txBody>
                    <a:bodyPr/>
                    <a:lstStyle/>
                    <a:p>
                      <a:pPr algn="ctr"/>
                      <a:r>
                        <a:rPr lang="en-US" sz="2800" dirty="0"/>
                        <a:t>C</a:t>
                      </a:r>
                    </a:p>
                  </a:txBody>
                  <a:tcPr/>
                </a:tc>
                <a:tc>
                  <a:txBody>
                    <a:bodyPr/>
                    <a:lstStyle/>
                    <a:p>
                      <a:pPr algn="ctr"/>
                      <a:r>
                        <a:rPr lang="en-US" sz="2800" dirty="0">
                          <a:solidFill>
                            <a:srgbClr val="FF0000"/>
                          </a:solidFill>
                        </a:rPr>
                        <a:t>E</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A</a:t>
                      </a:r>
                    </a:p>
                  </a:txBody>
                  <a:tcPr/>
                </a:tc>
                <a:tc>
                  <a:txBody>
                    <a:bodyPr/>
                    <a:lstStyle/>
                    <a:p>
                      <a:pPr algn="ctr"/>
                      <a:r>
                        <a:rPr lang="en-US" sz="2800" dirty="0">
                          <a:solidFill>
                            <a:srgbClr val="FF0000"/>
                          </a:solidFill>
                        </a:rPr>
                        <a:t>F</a:t>
                      </a:r>
                    </a:p>
                  </a:txBody>
                  <a:tcPr/>
                </a:tc>
                <a:tc>
                  <a:txBody>
                    <a:bodyPr/>
                    <a:lstStyle/>
                    <a:p>
                      <a:pPr algn="ctr"/>
                      <a:r>
                        <a:rPr lang="en-US" sz="2800" dirty="0"/>
                        <a:t>C</a:t>
                      </a:r>
                    </a:p>
                  </a:txBody>
                  <a:tcPr/>
                </a:tc>
                <a:tc>
                  <a:txBody>
                    <a:bodyPr/>
                    <a:lstStyle/>
                    <a:p>
                      <a:pPr algn="ctr"/>
                      <a:r>
                        <a:rPr lang="en-US" sz="2800" dirty="0"/>
                        <a:t>F</a:t>
                      </a:r>
                    </a:p>
                  </a:txBody>
                  <a:tcPr/>
                </a:tc>
                <a:extLst>
                  <a:ext uri="{0D108BD9-81ED-4DB2-BD59-A6C34878D82A}">
                    <a16:rowId xmlns:a16="http://schemas.microsoft.com/office/drawing/2014/main" val="4197867003"/>
                  </a:ext>
                </a:extLst>
              </a:tr>
              <a:tr h="518583">
                <a:tc>
                  <a:txBody>
                    <a:bodyPr/>
                    <a:lstStyle/>
                    <a:p>
                      <a:pPr algn="ctr"/>
                      <a:r>
                        <a:rPr lang="en-US" sz="2800" dirty="0">
                          <a:solidFill>
                            <a:srgbClr val="FF0000"/>
                          </a:solidFill>
                        </a:rPr>
                        <a:t>H</a:t>
                      </a:r>
                    </a:p>
                  </a:txBody>
                  <a:tcPr/>
                </a:tc>
                <a:tc>
                  <a:txBody>
                    <a:bodyPr/>
                    <a:lstStyle/>
                    <a:p>
                      <a:pPr algn="ctr"/>
                      <a:r>
                        <a:rPr lang="en-US" sz="2800" dirty="0"/>
                        <a:t>H</a:t>
                      </a:r>
                    </a:p>
                  </a:txBody>
                  <a:tcPr/>
                </a:tc>
                <a:tc>
                  <a:txBody>
                    <a:bodyPr/>
                    <a:lstStyle/>
                    <a:p>
                      <a:pPr algn="ctr"/>
                      <a:r>
                        <a:rPr lang="en-US" sz="2800" dirty="0"/>
                        <a:t>D</a:t>
                      </a:r>
                    </a:p>
                  </a:txBody>
                  <a:tcPr/>
                </a:tc>
                <a:tc>
                  <a:txBody>
                    <a:bodyPr/>
                    <a:lstStyle/>
                    <a:p>
                      <a:pPr algn="ctr"/>
                      <a:r>
                        <a:rPr lang="en-US" sz="2800" dirty="0"/>
                        <a:t>C</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H</a:t>
                      </a:r>
                    </a:p>
                  </a:txBody>
                  <a:tcPr/>
                </a:tc>
                <a:tc>
                  <a:txBody>
                    <a:bodyPr/>
                    <a:lstStyle/>
                    <a:p>
                      <a:pPr algn="ctr"/>
                      <a:r>
                        <a:rPr lang="en-US" sz="2800" dirty="0"/>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F</a:t>
                      </a:r>
                    </a:p>
                  </a:txBody>
                  <a:tcPr/>
                </a:tc>
                <a:tc>
                  <a:txBody>
                    <a:bodyPr/>
                    <a:lstStyle/>
                    <a:p>
                      <a:pPr algn="ctr"/>
                      <a:r>
                        <a:rPr lang="en-US" sz="2800" dirty="0"/>
                        <a:t>D</a:t>
                      </a:r>
                    </a:p>
                  </a:txBody>
                  <a:tcPr/>
                </a:tc>
                <a:tc>
                  <a:txBody>
                    <a:bodyPr/>
                    <a:lstStyle/>
                    <a:p>
                      <a:pPr algn="ctr"/>
                      <a:r>
                        <a:rPr lang="en-US" sz="2800" dirty="0"/>
                        <a:t>D</a:t>
                      </a:r>
                    </a:p>
                  </a:txBody>
                  <a:tcPr/>
                </a:tc>
                <a:tc>
                  <a:txBody>
                    <a:bodyPr/>
                    <a:lstStyle/>
                    <a:p>
                      <a:pPr algn="ctr"/>
                      <a:r>
                        <a:rPr lang="en-US" sz="2800" dirty="0"/>
                        <a:t>E</a:t>
                      </a:r>
                    </a:p>
                  </a:txBody>
                  <a:tcPr/>
                </a:tc>
                <a:tc>
                  <a:txBody>
                    <a:bodyPr/>
                    <a:lstStyle/>
                    <a:p>
                      <a:pPr algn="ctr"/>
                      <a:r>
                        <a:rPr lang="en-US" sz="2800" dirty="0"/>
                        <a:t>H</a:t>
                      </a:r>
                    </a:p>
                  </a:txBody>
                  <a:tcPr/>
                </a:tc>
                <a:extLst>
                  <a:ext uri="{0D108BD9-81ED-4DB2-BD59-A6C34878D82A}">
                    <a16:rowId xmlns:a16="http://schemas.microsoft.com/office/drawing/2014/main" val="1160203582"/>
                  </a:ext>
                </a:extLst>
              </a:tr>
            </a:tbl>
          </a:graphicData>
        </a:graphic>
      </p:graphicFrame>
      <p:sp>
        <p:nvSpPr>
          <p:cNvPr id="5" name="Content Placeholder 2">
            <a:extLst>
              <a:ext uri="{FF2B5EF4-FFF2-40B4-BE49-F238E27FC236}">
                <a16:creationId xmlns:a16="http://schemas.microsoft.com/office/drawing/2014/main" id="{75154290-557D-5F4D-A068-032DAEB680F1}"/>
              </a:ext>
            </a:extLst>
          </p:cNvPr>
          <p:cNvSpPr txBox="1">
            <a:spLocks/>
          </p:cNvSpPr>
          <p:nvPr/>
        </p:nvSpPr>
        <p:spPr>
          <a:xfrm>
            <a:off x="6962421" y="1742818"/>
            <a:ext cx="4783667" cy="2840471"/>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Work:</a:t>
            </a:r>
          </a:p>
          <a:p>
            <a:pPr marL="0" indent="0">
              <a:buFont typeface="Arial" panose="020B0604020202020204" pitchFamily="34" charset="0"/>
              <a:buNone/>
            </a:pPr>
            <a:r>
              <a:rPr lang="en-US" dirty="0"/>
              <a:t>Reset to this initial state.</a:t>
            </a:r>
          </a:p>
          <a:p>
            <a:pPr marL="0" indent="0">
              <a:buFont typeface="Arial" panose="020B0604020202020204" pitchFamily="34" charset="0"/>
              <a:buNone/>
            </a:pPr>
            <a:r>
              <a:rPr lang="en-US" dirty="0"/>
              <a:t> Repeat top trading cycles, but now you can point to anyone.</a:t>
            </a:r>
          </a:p>
          <a:p>
            <a:pPr marL="0" indent="0">
              <a:buFont typeface="Arial" panose="020B0604020202020204" pitchFamily="34" charset="0"/>
              <a:buNone/>
            </a:pPr>
            <a:r>
              <a:rPr lang="en-US" dirty="0"/>
              <a:t>Try to get a better object than last time. Can you?</a:t>
            </a:r>
          </a:p>
        </p:txBody>
      </p:sp>
    </p:spTree>
    <p:extLst>
      <p:ext uri="{BB962C8B-B14F-4D97-AF65-F5344CB8AC3E}">
        <p14:creationId xmlns:p14="http://schemas.microsoft.com/office/powerpoint/2010/main" val="372338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t>D</a:t>
                      </a:r>
                    </a:p>
                  </a:txBody>
                  <a:tcPr/>
                </a:tc>
                <a:tc>
                  <a:txBody>
                    <a:bodyPr/>
                    <a:lstStyle/>
                    <a:p>
                      <a:pPr algn="ctr"/>
                      <a:r>
                        <a:rPr lang="en-US" sz="2800" dirty="0"/>
                        <a:t>B</a:t>
                      </a:r>
                    </a:p>
                  </a:txBody>
                  <a:tcPr/>
                </a:tc>
                <a:tc>
                  <a:txBody>
                    <a:bodyPr/>
                    <a:lstStyle/>
                    <a:p>
                      <a:pPr algn="ctr"/>
                      <a:r>
                        <a:rPr lang="en-US" sz="2800" dirty="0"/>
                        <a:t>G</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A</a:t>
                      </a:r>
                    </a:p>
                  </a:txBody>
                  <a:tcPr/>
                </a:tc>
                <a:tc>
                  <a:txBody>
                    <a:bodyPr/>
                    <a:lstStyle/>
                    <a:p>
                      <a:pPr algn="ctr"/>
                      <a:r>
                        <a:rPr lang="en-US" sz="2800" dirty="0"/>
                        <a:t>D</a:t>
                      </a:r>
                    </a:p>
                  </a:txBody>
                  <a:tcPr/>
                </a:tc>
                <a:tc>
                  <a:txBody>
                    <a:bodyPr/>
                    <a:lstStyle/>
                    <a:p>
                      <a:pPr algn="ctr"/>
                      <a:r>
                        <a:rPr lang="en-US" sz="2800" dirty="0">
                          <a:solidFill>
                            <a:schemeClr val="tx1"/>
                          </a:solidFill>
                        </a:rPr>
                        <a:t>C</a:t>
                      </a:r>
                    </a:p>
                  </a:txBody>
                  <a:tcPr/>
                </a:tc>
                <a:extLst>
                  <a:ext uri="{0D108BD9-81ED-4DB2-BD59-A6C34878D82A}">
                    <a16:rowId xmlns:a16="http://schemas.microsoft.com/office/drawing/2014/main" val="1339385339"/>
                  </a:ext>
                </a:extLst>
              </a:tr>
              <a:tr h="518583">
                <a:tc>
                  <a:txBody>
                    <a:bodyPr/>
                    <a:lstStyle/>
                    <a:p>
                      <a:pPr algn="ctr"/>
                      <a:r>
                        <a:rPr lang="en-US" sz="2800" dirty="0"/>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C</a:t>
                      </a:r>
                    </a:p>
                  </a:txBody>
                  <a:tcPr/>
                </a:tc>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G</a:t>
                      </a:r>
                    </a:p>
                  </a:txBody>
                  <a:tcPr/>
                </a:tc>
                <a:tc>
                  <a:txBody>
                    <a:bodyPr/>
                    <a:lstStyle/>
                    <a:p>
                      <a:pPr algn="ctr"/>
                      <a:r>
                        <a:rPr lang="en-US" sz="2800" dirty="0"/>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t>A</a:t>
                      </a:r>
                    </a:p>
                  </a:txBody>
                  <a:tcPr/>
                </a:tc>
                <a:tc>
                  <a:txBody>
                    <a:bodyPr/>
                    <a:lstStyle/>
                    <a:p>
                      <a:pPr algn="ctr"/>
                      <a:r>
                        <a:rPr lang="en-US" sz="2800" dirty="0"/>
                        <a:t>E</a:t>
                      </a:r>
                    </a:p>
                  </a:txBody>
                  <a:tcPr/>
                </a:tc>
                <a:tc>
                  <a:txBody>
                    <a:bodyPr/>
                    <a:lstStyle/>
                    <a:p>
                      <a:pPr algn="ctr"/>
                      <a:r>
                        <a:rPr lang="en-US" sz="2800" dirty="0"/>
                        <a:t>H</a:t>
                      </a:r>
                    </a:p>
                  </a:txBody>
                  <a:tcPr/>
                </a:tc>
                <a:tc>
                  <a:txBody>
                    <a:bodyPr/>
                    <a:lstStyle/>
                    <a:p>
                      <a:pPr algn="ctr"/>
                      <a:r>
                        <a:rPr lang="en-US" sz="2800" dirty="0"/>
                        <a:t>G</a:t>
                      </a:r>
                    </a:p>
                  </a:txBody>
                  <a:tcPr/>
                </a:tc>
                <a:tc>
                  <a:txBody>
                    <a:bodyPr/>
                    <a:lstStyle/>
                    <a:p>
                      <a:pPr algn="ctr"/>
                      <a:r>
                        <a:rPr lang="en-US" sz="2800" dirty="0"/>
                        <a:t>G</a:t>
                      </a:r>
                    </a:p>
                  </a:txBody>
                  <a:tcPr/>
                </a:tc>
                <a:extLst>
                  <a:ext uri="{0D108BD9-81ED-4DB2-BD59-A6C34878D82A}">
                    <a16:rowId xmlns:a16="http://schemas.microsoft.com/office/drawing/2014/main" val="3658496025"/>
                  </a:ext>
                </a:extLst>
              </a:tr>
              <a:tr h="518583">
                <a:tc>
                  <a:txBody>
                    <a:bodyPr/>
                    <a:lstStyle/>
                    <a:p>
                      <a:pPr algn="ctr"/>
                      <a:r>
                        <a:rPr lang="en-US" sz="2800" dirty="0">
                          <a:solidFill>
                            <a:srgbClr val="FF0000"/>
                          </a:solidFill>
                        </a:rPr>
                        <a:t>F</a:t>
                      </a:r>
                    </a:p>
                  </a:txBody>
                  <a:tcPr/>
                </a:tc>
                <a:tc>
                  <a:txBody>
                    <a:bodyPr/>
                    <a:lstStyle/>
                    <a:p>
                      <a:pPr algn="ctr"/>
                      <a:r>
                        <a:rPr lang="en-US" sz="2800" dirty="0">
                          <a:solidFill>
                            <a:srgbClr val="FF0000"/>
                          </a:solidFill>
                        </a:rPr>
                        <a:t>G</a:t>
                      </a:r>
                    </a:p>
                  </a:txBody>
                  <a:tcPr/>
                </a:tc>
                <a:tc>
                  <a:txBody>
                    <a:bodyPr/>
                    <a:lstStyle/>
                    <a:p>
                      <a:pPr algn="ctr"/>
                      <a:r>
                        <a:rPr lang="en-US" sz="2800" dirty="0">
                          <a:solidFill>
                            <a:srgbClr val="FF0000"/>
                          </a:solidFill>
                        </a:rPr>
                        <a:t>E</a:t>
                      </a:r>
                    </a:p>
                  </a:txBody>
                  <a:tcPr/>
                </a:tc>
                <a:tc>
                  <a:txBody>
                    <a:bodyPr/>
                    <a:lstStyle/>
                    <a:p>
                      <a:pPr algn="ctr"/>
                      <a:r>
                        <a:rPr lang="en-US" sz="2800" dirty="0"/>
                        <a:t>G</a:t>
                      </a:r>
                    </a:p>
                  </a:txBody>
                  <a:tcPr/>
                </a:tc>
                <a:tc>
                  <a:txBody>
                    <a:bodyPr/>
                    <a:lstStyle/>
                    <a:p>
                      <a:pPr algn="ctr"/>
                      <a:r>
                        <a:rPr lang="en-US" sz="2800" dirty="0"/>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B</a:t>
                      </a:r>
                    </a:p>
                  </a:txBody>
                  <a:tcPr/>
                </a:tc>
                <a:tc>
                  <a:txBody>
                    <a:bodyPr/>
                    <a:lstStyle/>
                    <a:p>
                      <a:pPr algn="ctr"/>
                      <a:r>
                        <a:rPr lang="en-US" sz="2800" dirty="0">
                          <a:solidFill>
                            <a:srgbClr val="FF0000"/>
                          </a:solidFill>
                        </a:rPr>
                        <a:t>B</a:t>
                      </a:r>
                    </a:p>
                  </a:txBody>
                  <a:tcPr/>
                </a:tc>
                <a:extLst>
                  <a:ext uri="{0D108BD9-81ED-4DB2-BD59-A6C34878D82A}">
                    <a16:rowId xmlns:a16="http://schemas.microsoft.com/office/drawing/2014/main" val="3558804258"/>
                  </a:ext>
                </a:extLst>
              </a:tr>
              <a:tr h="518583">
                <a:tc>
                  <a:txBody>
                    <a:bodyPr/>
                    <a:lstStyle/>
                    <a:p>
                      <a:pPr algn="ctr"/>
                      <a:r>
                        <a:rPr lang="en-US" sz="2800" dirty="0">
                          <a:solidFill>
                            <a:schemeClr val="tx1"/>
                          </a:solidFill>
                        </a:rPr>
                        <a:t>C</a:t>
                      </a:r>
                    </a:p>
                  </a:txBody>
                  <a:tcPr/>
                </a:tc>
                <a:tc>
                  <a:txBody>
                    <a:bodyPr/>
                    <a:lstStyle/>
                    <a:p>
                      <a:pPr algn="ctr"/>
                      <a:r>
                        <a:rPr lang="en-US" sz="2800" dirty="0">
                          <a:solidFill>
                            <a:schemeClr val="tx1"/>
                          </a:solidFill>
                        </a:rPr>
                        <a:t>E</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solidFill>
                            <a:srgbClr val="FF0000"/>
                          </a:solidFill>
                        </a:rPr>
                        <a:t>A</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t>F</a:t>
                      </a:r>
                    </a:p>
                  </a:txBody>
                  <a:tcPr/>
                </a:tc>
                <a:extLst>
                  <a:ext uri="{0D108BD9-81ED-4DB2-BD59-A6C34878D82A}">
                    <a16:rowId xmlns:a16="http://schemas.microsoft.com/office/drawing/2014/main" val="4197867003"/>
                  </a:ext>
                </a:extLst>
              </a:tr>
              <a:tr h="518583">
                <a:tc>
                  <a:txBody>
                    <a:bodyPr/>
                    <a:lstStyle/>
                    <a:p>
                      <a:pPr algn="ctr"/>
                      <a:r>
                        <a:rPr lang="en-US" sz="2800" dirty="0">
                          <a:solidFill>
                            <a:schemeClr val="tx1"/>
                          </a:solidFill>
                        </a:rPr>
                        <a:t>H</a:t>
                      </a:r>
                    </a:p>
                  </a:txBody>
                  <a:tcPr/>
                </a:tc>
                <a:tc>
                  <a:txBody>
                    <a:bodyPr/>
                    <a:lstStyle/>
                    <a:p>
                      <a:pPr algn="ctr"/>
                      <a:r>
                        <a:rPr lang="en-US" sz="2800" dirty="0">
                          <a:solidFill>
                            <a:schemeClr val="tx1"/>
                          </a:solidFill>
                        </a:rPr>
                        <a:t>H</a:t>
                      </a:r>
                    </a:p>
                  </a:txBody>
                  <a:tcPr/>
                </a:tc>
                <a:tc>
                  <a:txBody>
                    <a:bodyPr/>
                    <a:lstStyle/>
                    <a:p>
                      <a:pPr algn="ctr"/>
                      <a:r>
                        <a:rPr lang="en-US" sz="2800" dirty="0"/>
                        <a:t>D</a:t>
                      </a:r>
                    </a:p>
                  </a:txBody>
                  <a:tcPr/>
                </a:tc>
                <a:tc>
                  <a:txBody>
                    <a:bodyPr/>
                    <a:lstStyle/>
                    <a:p>
                      <a:pPr algn="ctr"/>
                      <a:r>
                        <a:rPr lang="en-US" sz="2800" dirty="0">
                          <a:solidFill>
                            <a:srgbClr val="FF0000"/>
                          </a:solidFill>
                        </a:rPr>
                        <a:t>C</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solidFill>
                            <a:srgbClr val="FF0000"/>
                          </a:solidFill>
                        </a:rPr>
                        <a:t>H</a:t>
                      </a:r>
                    </a:p>
                  </a:txBody>
                  <a:tcPr/>
                </a:tc>
                <a:tc>
                  <a:txBody>
                    <a:bodyPr/>
                    <a:lstStyle/>
                    <a:p>
                      <a:pPr algn="ctr"/>
                      <a:r>
                        <a:rPr lang="en-US" sz="2800" dirty="0"/>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F</a:t>
                      </a:r>
                    </a:p>
                  </a:txBody>
                  <a:tcPr/>
                </a:tc>
                <a:tc>
                  <a:txBody>
                    <a:bodyPr/>
                    <a:lstStyle/>
                    <a:p>
                      <a:pPr algn="ctr"/>
                      <a:r>
                        <a:rPr lang="en-US" sz="2800" dirty="0"/>
                        <a:t>D</a:t>
                      </a:r>
                    </a:p>
                  </a:txBody>
                  <a:tcPr/>
                </a:tc>
                <a:tc>
                  <a:txBody>
                    <a:bodyPr/>
                    <a:lstStyle/>
                    <a:p>
                      <a:pPr algn="ctr"/>
                      <a:r>
                        <a:rPr lang="en-US" sz="2800" dirty="0">
                          <a:solidFill>
                            <a:srgbClr val="FF0000"/>
                          </a:solidFill>
                        </a:rPr>
                        <a:t>D</a:t>
                      </a:r>
                    </a:p>
                  </a:txBody>
                  <a:tcPr/>
                </a:tc>
                <a:tc>
                  <a:txBody>
                    <a:bodyPr/>
                    <a:lstStyle/>
                    <a:p>
                      <a:pPr algn="ctr"/>
                      <a:r>
                        <a:rPr lang="en-US" sz="2800" dirty="0"/>
                        <a:t>E</a:t>
                      </a:r>
                    </a:p>
                  </a:txBody>
                  <a:tcPr/>
                </a:tc>
                <a:tc>
                  <a:txBody>
                    <a:bodyPr/>
                    <a:lstStyle/>
                    <a:p>
                      <a:pPr algn="ctr"/>
                      <a:r>
                        <a:rPr lang="en-US" sz="2800" dirty="0"/>
                        <a:t>H</a:t>
                      </a:r>
                    </a:p>
                  </a:txBody>
                  <a:tcPr/>
                </a:tc>
                <a:extLst>
                  <a:ext uri="{0D108BD9-81ED-4DB2-BD59-A6C34878D82A}">
                    <a16:rowId xmlns:a16="http://schemas.microsoft.com/office/drawing/2014/main" val="1160203582"/>
                  </a:ext>
                </a:extLst>
              </a:tr>
            </a:tbl>
          </a:graphicData>
        </a:graphic>
      </p:graphicFrame>
    </p:spTree>
    <p:extLst>
      <p:ext uri="{BB962C8B-B14F-4D97-AF65-F5344CB8AC3E}">
        <p14:creationId xmlns:p14="http://schemas.microsoft.com/office/powerpoint/2010/main" val="384193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p:txBody>
          <a:bodyPr/>
          <a:lstStyle/>
          <a:p>
            <a:endParaRPr lang="en-US" dirty="0"/>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1F</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2G</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3E</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4C</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6D</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7H</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8B</a:t>
            </a:r>
          </a:p>
        </p:txBody>
      </p:sp>
      <p:cxnSp>
        <p:nvCxnSpPr>
          <p:cNvPr id="17" name="Straight Arrow Connector 16">
            <a:extLst>
              <a:ext uri="{FF2B5EF4-FFF2-40B4-BE49-F238E27FC236}">
                <a16:creationId xmlns:a16="http://schemas.microsoft.com/office/drawing/2014/main" id="{4143ADA6-7F3D-D745-AED7-E3D07122B64B}"/>
              </a:ext>
            </a:extLst>
          </p:cNvPr>
          <p:cNvCxnSpPr>
            <a:cxnSpLocks/>
            <a:stCxn id="4" idx="5"/>
          </p:cNvCxnSpPr>
          <p:nvPr/>
        </p:nvCxnSpPr>
        <p:spPr>
          <a:xfrm>
            <a:off x="1269023" y="3432231"/>
            <a:ext cx="2798669" cy="2514382"/>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F8EF5AB-4189-E841-B9C0-51B281FCE290}"/>
              </a:ext>
            </a:extLst>
          </p:cNvPr>
          <p:cNvCxnSpPr>
            <a:cxnSpLocks/>
            <a:stCxn id="7" idx="3"/>
          </p:cNvCxnSpPr>
          <p:nvPr/>
        </p:nvCxnSpPr>
        <p:spPr>
          <a:xfrm flipH="1">
            <a:off x="2394857" y="3426788"/>
            <a:ext cx="2845772" cy="2519825"/>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42DCF7-8134-544B-96EF-6CDC637AE9CF}"/>
              </a:ext>
            </a:extLst>
          </p:cNvPr>
          <p:cNvCxnSpPr>
            <a:cxnSpLocks/>
            <a:endCxn id="13" idx="0"/>
          </p:cNvCxnSpPr>
          <p:nvPr/>
        </p:nvCxnSpPr>
        <p:spPr>
          <a:xfrm flipH="1">
            <a:off x="968826" y="2230500"/>
            <a:ext cx="1230088" cy="2338101"/>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74AE47-F314-724C-B0E1-8F16A3B0DB9C}"/>
              </a:ext>
            </a:extLst>
          </p:cNvPr>
          <p:cNvCxnSpPr>
            <a:cxnSpLocks/>
            <a:stCxn id="6" idx="2"/>
          </p:cNvCxnSpPr>
          <p:nvPr/>
        </p:nvCxnSpPr>
        <p:spPr>
          <a:xfrm flipH="1" flipV="1">
            <a:off x="2683326" y="1690688"/>
            <a:ext cx="1260020" cy="29258"/>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7D3F75-5A2D-C54B-A2D4-4D3E53ECAC12}"/>
              </a:ext>
            </a:extLst>
          </p:cNvPr>
          <p:cNvCxnSpPr>
            <a:cxnSpLocks/>
            <a:stCxn id="8" idx="2"/>
            <a:endCxn id="13" idx="6"/>
          </p:cNvCxnSpPr>
          <p:nvPr/>
        </p:nvCxnSpPr>
        <p:spPr>
          <a:xfrm flipH="1">
            <a:off x="1393369" y="4987701"/>
            <a:ext cx="3722914" cy="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1A95756-4140-1144-8D9C-5FEFE6DB120C}"/>
              </a:ext>
            </a:extLst>
          </p:cNvPr>
          <p:cNvCxnSpPr>
            <a:cxnSpLocks/>
            <a:stCxn id="10" idx="7"/>
          </p:cNvCxnSpPr>
          <p:nvPr/>
        </p:nvCxnSpPr>
        <p:spPr>
          <a:xfrm flipV="1">
            <a:off x="4668086" y="5225143"/>
            <a:ext cx="572543" cy="72147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C42FCA-2C8C-6046-9DDE-2B80F6109F0D}"/>
              </a:ext>
            </a:extLst>
          </p:cNvPr>
          <p:cNvCxnSpPr>
            <a:cxnSpLocks/>
            <a:endCxn id="10" idx="2"/>
          </p:cNvCxnSpPr>
          <p:nvPr/>
        </p:nvCxnSpPr>
        <p:spPr>
          <a:xfrm>
            <a:off x="2683326" y="6242961"/>
            <a:ext cx="1260020" cy="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0727C55-BAE8-224B-8D0B-18ED166B20FC}"/>
              </a:ext>
            </a:extLst>
          </p:cNvPr>
          <p:cNvCxnSpPr>
            <a:cxnSpLocks/>
            <a:stCxn id="13" idx="7"/>
            <a:endCxn id="7" idx="2"/>
          </p:cNvCxnSpPr>
          <p:nvPr/>
        </p:nvCxnSpPr>
        <p:spPr>
          <a:xfrm flipV="1">
            <a:off x="1269023" y="3130440"/>
            <a:ext cx="3847260" cy="1560913"/>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5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p:txBody>
          <a:bodyPr/>
          <a:lstStyle/>
          <a:p>
            <a:endParaRPr lang="en-US" dirty="0"/>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1F</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2G</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3E</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4H</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5B</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7D</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cxnSp>
        <p:nvCxnSpPr>
          <p:cNvPr id="17" name="Straight Arrow Connector 16">
            <a:extLst>
              <a:ext uri="{FF2B5EF4-FFF2-40B4-BE49-F238E27FC236}">
                <a16:creationId xmlns:a16="http://schemas.microsoft.com/office/drawing/2014/main" id="{4143ADA6-7F3D-D745-AED7-E3D07122B64B}"/>
              </a:ext>
            </a:extLst>
          </p:cNvPr>
          <p:cNvCxnSpPr>
            <a:cxnSpLocks/>
            <a:stCxn id="4" idx="6"/>
            <a:endCxn id="5" idx="4"/>
          </p:cNvCxnSpPr>
          <p:nvPr/>
        </p:nvCxnSpPr>
        <p:spPr>
          <a:xfrm flipV="1">
            <a:off x="1393369" y="2139046"/>
            <a:ext cx="865414" cy="996837"/>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42DCF7-8134-544B-96EF-6CDC637AE9CF}"/>
              </a:ext>
            </a:extLst>
          </p:cNvPr>
          <p:cNvCxnSpPr>
            <a:cxnSpLocks/>
            <a:endCxn id="4" idx="0"/>
          </p:cNvCxnSpPr>
          <p:nvPr/>
        </p:nvCxnSpPr>
        <p:spPr>
          <a:xfrm flipH="1">
            <a:off x="968826" y="1719946"/>
            <a:ext cx="865414" cy="996837"/>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74AE47-F314-724C-B0E1-8F16A3B0DB9C}"/>
              </a:ext>
            </a:extLst>
          </p:cNvPr>
          <p:cNvCxnSpPr>
            <a:cxnSpLocks/>
            <a:stCxn id="6" idx="2"/>
          </p:cNvCxnSpPr>
          <p:nvPr/>
        </p:nvCxnSpPr>
        <p:spPr>
          <a:xfrm flipH="1" flipV="1">
            <a:off x="2683326" y="1690688"/>
            <a:ext cx="1260020" cy="29258"/>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8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p:txBody>
          <a:bodyPr/>
          <a:lstStyle/>
          <a:p>
            <a:endParaRPr lang="en-US" dirty="0"/>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1G</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2F</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3E</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4H</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5B</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7D</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spTree>
    <p:extLst>
      <p:ext uri="{BB962C8B-B14F-4D97-AF65-F5344CB8AC3E}">
        <p14:creationId xmlns:p14="http://schemas.microsoft.com/office/powerpoint/2010/main" val="251603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t>D</a:t>
                      </a:r>
                    </a:p>
                  </a:txBody>
                  <a:tcPr/>
                </a:tc>
                <a:tc>
                  <a:txBody>
                    <a:bodyPr/>
                    <a:lstStyle/>
                    <a:p>
                      <a:pPr algn="ctr"/>
                      <a:r>
                        <a:rPr lang="en-US" sz="2800" dirty="0"/>
                        <a:t>B</a:t>
                      </a:r>
                    </a:p>
                  </a:txBody>
                  <a:tcPr/>
                </a:tc>
                <a:tc>
                  <a:txBody>
                    <a:bodyPr/>
                    <a:lstStyle/>
                    <a:p>
                      <a:pPr algn="ctr"/>
                      <a:r>
                        <a:rPr lang="en-US" sz="2800" dirty="0"/>
                        <a:t>G</a:t>
                      </a:r>
                    </a:p>
                  </a:txBody>
                  <a:tcPr/>
                </a:tc>
                <a:tc>
                  <a:txBody>
                    <a:bodyPr/>
                    <a:lstStyle/>
                    <a:p>
                      <a:pPr algn="ctr"/>
                      <a:r>
                        <a:rPr lang="en-US" sz="2800" dirty="0">
                          <a:solidFill>
                            <a:srgbClr val="FF0000"/>
                          </a:solidFill>
                        </a:rPr>
                        <a:t>H</a:t>
                      </a:r>
                    </a:p>
                  </a:txBody>
                  <a:tcPr/>
                </a:tc>
                <a:tc>
                  <a:txBody>
                    <a:bodyPr/>
                    <a:lstStyle/>
                    <a:p>
                      <a:pPr algn="ctr"/>
                      <a:r>
                        <a:rPr lang="en-US" sz="2800" dirty="0">
                          <a:solidFill>
                            <a:srgbClr val="FF0000"/>
                          </a:solidFill>
                        </a:rPr>
                        <a:t>B</a:t>
                      </a:r>
                    </a:p>
                  </a:txBody>
                  <a:tcPr/>
                </a:tc>
                <a:tc>
                  <a:txBody>
                    <a:bodyPr/>
                    <a:lstStyle/>
                    <a:p>
                      <a:pPr algn="ctr"/>
                      <a:r>
                        <a:rPr lang="en-US" sz="2800" dirty="0">
                          <a:solidFill>
                            <a:srgbClr val="FF0000"/>
                          </a:solidFill>
                        </a:rPr>
                        <a:t>A</a:t>
                      </a:r>
                    </a:p>
                  </a:txBody>
                  <a:tcPr/>
                </a:tc>
                <a:tc>
                  <a:txBody>
                    <a:bodyPr/>
                    <a:lstStyle/>
                    <a:p>
                      <a:pPr algn="ctr"/>
                      <a:r>
                        <a:rPr lang="en-US" sz="2800" dirty="0">
                          <a:solidFill>
                            <a:srgbClr val="FF0000"/>
                          </a:solidFill>
                        </a:rPr>
                        <a:t>D</a:t>
                      </a:r>
                    </a:p>
                  </a:txBody>
                  <a:tcPr/>
                </a:tc>
                <a:tc>
                  <a:txBody>
                    <a:bodyPr/>
                    <a:lstStyle/>
                    <a:p>
                      <a:pPr algn="ctr"/>
                      <a:r>
                        <a:rPr lang="en-US" sz="2800" dirty="0">
                          <a:solidFill>
                            <a:srgbClr val="FF0000"/>
                          </a:solidFill>
                        </a:rPr>
                        <a:t>C</a:t>
                      </a:r>
                    </a:p>
                  </a:txBody>
                  <a:tcPr/>
                </a:tc>
                <a:extLst>
                  <a:ext uri="{0D108BD9-81ED-4DB2-BD59-A6C34878D82A}">
                    <a16:rowId xmlns:a16="http://schemas.microsoft.com/office/drawing/2014/main" val="1339385339"/>
                  </a:ext>
                </a:extLst>
              </a:tr>
              <a:tr h="518583">
                <a:tc>
                  <a:txBody>
                    <a:bodyPr/>
                    <a:lstStyle/>
                    <a:p>
                      <a:pPr algn="ctr"/>
                      <a:r>
                        <a:rPr lang="en-US" sz="2800" dirty="0">
                          <a:solidFill>
                            <a:srgbClr val="FF0000"/>
                          </a:solidFill>
                        </a:rPr>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C</a:t>
                      </a:r>
                    </a:p>
                  </a:txBody>
                  <a:tcPr/>
                </a:tc>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G</a:t>
                      </a:r>
                    </a:p>
                  </a:txBody>
                  <a:tcPr/>
                </a:tc>
                <a:tc>
                  <a:txBody>
                    <a:bodyPr/>
                    <a:lstStyle/>
                    <a:p>
                      <a:pPr algn="ctr"/>
                      <a:r>
                        <a:rPr lang="en-US" sz="2800" dirty="0"/>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solidFill>
                            <a:srgbClr val="FF0000"/>
                          </a:solidFill>
                        </a:rPr>
                        <a:t>F</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H</a:t>
                      </a:r>
                    </a:p>
                  </a:txBody>
                  <a:tcPr/>
                </a:tc>
                <a:tc>
                  <a:txBody>
                    <a:bodyPr/>
                    <a:lstStyle/>
                    <a:p>
                      <a:pPr algn="ctr"/>
                      <a:r>
                        <a:rPr lang="en-US" sz="2800" dirty="0">
                          <a:solidFill>
                            <a:schemeClr val="tx1"/>
                          </a:solidFill>
                        </a:rPr>
                        <a:t>G</a:t>
                      </a:r>
                    </a:p>
                  </a:txBody>
                  <a:tcPr/>
                </a:tc>
                <a:tc>
                  <a:txBody>
                    <a:bodyPr/>
                    <a:lstStyle/>
                    <a:p>
                      <a:pPr algn="ctr"/>
                      <a:r>
                        <a:rPr lang="en-US" sz="2800" dirty="0">
                          <a:solidFill>
                            <a:schemeClr val="tx1"/>
                          </a:solidFill>
                        </a:rPr>
                        <a:t>G</a:t>
                      </a:r>
                    </a:p>
                  </a:txBody>
                  <a:tcPr/>
                </a:tc>
                <a:extLst>
                  <a:ext uri="{0D108BD9-81ED-4DB2-BD59-A6C34878D82A}">
                    <a16:rowId xmlns:a16="http://schemas.microsoft.com/office/drawing/2014/main" val="3658496025"/>
                  </a:ext>
                </a:extLst>
              </a:tr>
              <a:tr h="518583">
                <a:tc>
                  <a:txBody>
                    <a:bodyPr/>
                    <a:lstStyle/>
                    <a:p>
                      <a:pPr algn="ctr"/>
                      <a:r>
                        <a:rPr lang="en-US" sz="2800" dirty="0">
                          <a:solidFill>
                            <a:schemeClr val="tx1"/>
                          </a:solidFill>
                        </a:rPr>
                        <a:t>F</a:t>
                      </a:r>
                    </a:p>
                  </a:txBody>
                  <a:tcPr/>
                </a:tc>
                <a:tc>
                  <a:txBody>
                    <a:bodyPr/>
                    <a:lstStyle/>
                    <a:p>
                      <a:pPr algn="ctr"/>
                      <a:r>
                        <a:rPr lang="en-US" sz="2800" dirty="0">
                          <a:solidFill>
                            <a:schemeClr val="tx1"/>
                          </a:solidFill>
                        </a:rPr>
                        <a:t>G</a:t>
                      </a:r>
                    </a:p>
                  </a:txBody>
                  <a:tcPr/>
                </a:tc>
                <a:tc>
                  <a:txBody>
                    <a:bodyPr/>
                    <a:lstStyle/>
                    <a:p>
                      <a:pPr algn="ctr"/>
                      <a:r>
                        <a:rPr lang="en-US" sz="2800" dirty="0">
                          <a:solidFill>
                            <a:srgbClr val="FF0000"/>
                          </a:solidFill>
                        </a:rPr>
                        <a:t>E</a:t>
                      </a:r>
                    </a:p>
                  </a:txBody>
                  <a:tcPr/>
                </a:tc>
                <a:tc>
                  <a:txBody>
                    <a:bodyPr/>
                    <a:lstStyle/>
                    <a:p>
                      <a:pPr algn="ctr"/>
                      <a:r>
                        <a:rPr lang="en-US" sz="2800" dirty="0">
                          <a:solidFill>
                            <a:schemeClr val="tx1"/>
                          </a:solidFill>
                        </a:rPr>
                        <a:t>G</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B</a:t>
                      </a:r>
                    </a:p>
                  </a:txBody>
                  <a:tcPr/>
                </a:tc>
                <a:tc>
                  <a:txBody>
                    <a:bodyPr/>
                    <a:lstStyle/>
                    <a:p>
                      <a:pPr algn="ctr"/>
                      <a:r>
                        <a:rPr lang="en-US" sz="2800" dirty="0">
                          <a:solidFill>
                            <a:schemeClr val="tx1"/>
                          </a:solidFill>
                        </a:rPr>
                        <a:t>B</a:t>
                      </a:r>
                    </a:p>
                  </a:txBody>
                  <a:tcPr/>
                </a:tc>
                <a:extLst>
                  <a:ext uri="{0D108BD9-81ED-4DB2-BD59-A6C34878D82A}">
                    <a16:rowId xmlns:a16="http://schemas.microsoft.com/office/drawing/2014/main" val="3558804258"/>
                  </a:ext>
                </a:extLst>
              </a:tr>
              <a:tr h="518583">
                <a:tc>
                  <a:txBody>
                    <a:bodyPr/>
                    <a:lstStyle/>
                    <a:p>
                      <a:pPr algn="ctr"/>
                      <a:r>
                        <a:rPr lang="en-US" sz="2800" dirty="0">
                          <a:solidFill>
                            <a:schemeClr val="tx1"/>
                          </a:solidFill>
                        </a:rPr>
                        <a:t>C</a:t>
                      </a:r>
                    </a:p>
                  </a:txBody>
                  <a:tcPr/>
                </a:tc>
                <a:tc>
                  <a:txBody>
                    <a:bodyPr/>
                    <a:lstStyle/>
                    <a:p>
                      <a:pPr algn="ctr"/>
                      <a:r>
                        <a:rPr lang="en-US" sz="2800" dirty="0">
                          <a:solidFill>
                            <a:schemeClr val="tx1"/>
                          </a:solidFill>
                        </a:rPr>
                        <a:t>E</a:t>
                      </a:r>
                    </a:p>
                  </a:txBody>
                  <a:tcPr/>
                </a:tc>
                <a:tc>
                  <a:txBody>
                    <a:bodyPr/>
                    <a:lstStyle/>
                    <a:p>
                      <a:pPr algn="ctr"/>
                      <a:r>
                        <a:rPr lang="en-US" sz="2800" dirty="0"/>
                        <a:t>H</a:t>
                      </a:r>
                    </a:p>
                  </a:txBody>
                  <a:tcPr/>
                </a:tc>
                <a:tc>
                  <a:txBody>
                    <a:bodyPr/>
                    <a:lstStyle/>
                    <a:p>
                      <a:pPr algn="ctr"/>
                      <a:r>
                        <a:rPr lang="en-US" sz="2800" dirty="0">
                          <a:solidFill>
                            <a:schemeClr val="tx1"/>
                          </a:solidFill>
                        </a:rPr>
                        <a:t>B</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F</a:t>
                      </a:r>
                    </a:p>
                  </a:txBody>
                  <a:tcPr/>
                </a:tc>
                <a:extLst>
                  <a:ext uri="{0D108BD9-81ED-4DB2-BD59-A6C34878D82A}">
                    <a16:rowId xmlns:a16="http://schemas.microsoft.com/office/drawing/2014/main" val="4197867003"/>
                  </a:ext>
                </a:extLst>
              </a:tr>
              <a:tr h="518583">
                <a:tc>
                  <a:txBody>
                    <a:bodyPr/>
                    <a:lstStyle/>
                    <a:p>
                      <a:pPr algn="ctr"/>
                      <a:r>
                        <a:rPr lang="en-US" sz="2800" dirty="0">
                          <a:solidFill>
                            <a:schemeClr val="tx1"/>
                          </a:solidFill>
                        </a:rPr>
                        <a:t>H</a:t>
                      </a:r>
                    </a:p>
                  </a:txBody>
                  <a:tcPr/>
                </a:tc>
                <a:tc>
                  <a:txBody>
                    <a:bodyPr/>
                    <a:lstStyle/>
                    <a:p>
                      <a:pPr algn="ctr"/>
                      <a:r>
                        <a:rPr lang="en-US" sz="2800" dirty="0">
                          <a:solidFill>
                            <a:schemeClr val="tx1"/>
                          </a:solidFill>
                        </a:rPr>
                        <a:t>H</a:t>
                      </a:r>
                    </a:p>
                  </a:txBody>
                  <a:tcPr/>
                </a:tc>
                <a:tc>
                  <a:txBody>
                    <a:bodyPr/>
                    <a:lstStyle/>
                    <a:p>
                      <a:pPr algn="ctr"/>
                      <a:r>
                        <a:rPr lang="en-US" sz="2800" dirty="0"/>
                        <a:t>D</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H</a:t>
                      </a:r>
                    </a:p>
                  </a:txBody>
                  <a:tcPr/>
                </a:tc>
                <a:tc>
                  <a:txBody>
                    <a:bodyPr/>
                    <a:lstStyle/>
                    <a:p>
                      <a:pPr algn="ctr"/>
                      <a:r>
                        <a:rPr lang="en-US" sz="2800" dirty="0">
                          <a:solidFill>
                            <a:schemeClr val="tx1"/>
                          </a:solidFill>
                        </a:rPr>
                        <a:t>B</a:t>
                      </a:r>
                    </a:p>
                  </a:txBody>
                  <a:tcPr/>
                </a:tc>
                <a:tc>
                  <a:txBody>
                    <a:bodyPr/>
                    <a:lstStyle/>
                    <a:p>
                      <a:pPr algn="ctr"/>
                      <a:r>
                        <a:rPr lang="en-US" sz="2800" dirty="0">
                          <a:solidFill>
                            <a:schemeClr val="tx1"/>
                          </a:solidFill>
                        </a:rPr>
                        <a:t>H</a:t>
                      </a:r>
                    </a:p>
                  </a:txBody>
                  <a:tcPr/>
                </a:tc>
                <a:tc>
                  <a:txBody>
                    <a:bodyPr/>
                    <a:lstStyle/>
                    <a:p>
                      <a:pPr algn="ctr"/>
                      <a:r>
                        <a:rPr lang="en-US" sz="2800" dirty="0">
                          <a:solidFill>
                            <a:schemeClr val="tx1"/>
                          </a:solidFill>
                        </a:rPr>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H</a:t>
                      </a:r>
                    </a:p>
                  </a:txBody>
                  <a:tcPr/>
                </a:tc>
                <a:extLst>
                  <a:ext uri="{0D108BD9-81ED-4DB2-BD59-A6C34878D82A}">
                    <a16:rowId xmlns:a16="http://schemas.microsoft.com/office/drawing/2014/main" val="1160203582"/>
                  </a:ext>
                </a:extLst>
              </a:tr>
            </a:tbl>
          </a:graphicData>
        </a:graphic>
      </p:graphicFrame>
    </p:spTree>
    <p:extLst>
      <p:ext uri="{BB962C8B-B14F-4D97-AF65-F5344CB8AC3E}">
        <p14:creationId xmlns:p14="http://schemas.microsoft.com/office/powerpoint/2010/main" val="25970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B06E-019E-C157-8E3D-9F95434802AE}"/>
              </a:ext>
            </a:extLst>
          </p:cNvPr>
          <p:cNvSpPr>
            <a:spLocks noGrp="1"/>
          </p:cNvSpPr>
          <p:nvPr>
            <p:ph type="title"/>
          </p:nvPr>
        </p:nvSpPr>
        <p:spPr/>
        <p:txBody>
          <a:bodyPr/>
          <a:lstStyle/>
          <a:p>
            <a:r>
              <a:rPr lang="en-US" dirty="0"/>
              <a:t>Checking if an Allocation is PE</a:t>
            </a:r>
          </a:p>
        </p:txBody>
      </p:sp>
      <p:sp>
        <p:nvSpPr>
          <p:cNvPr id="3" name="Content Placeholder 2">
            <a:extLst>
              <a:ext uri="{FF2B5EF4-FFF2-40B4-BE49-F238E27FC236}">
                <a16:creationId xmlns:a16="http://schemas.microsoft.com/office/drawing/2014/main" id="{0A76ED22-C36B-1806-CFDC-EAC7CC30704E}"/>
              </a:ext>
            </a:extLst>
          </p:cNvPr>
          <p:cNvSpPr>
            <a:spLocks noGrp="1"/>
          </p:cNvSpPr>
          <p:nvPr>
            <p:ph idx="1"/>
          </p:nvPr>
        </p:nvSpPr>
        <p:spPr>
          <a:xfrm>
            <a:off x="838200" y="1698880"/>
            <a:ext cx="4337304" cy="4351338"/>
          </a:xfrm>
        </p:spPr>
        <p:txBody>
          <a:bodyPr/>
          <a:lstStyle/>
          <a:p>
            <a:pPr marL="0" indent="0">
              <a:buNone/>
            </a:pPr>
            <a:r>
              <a:rPr lang="en-US" b="1" dirty="0"/>
              <a:t>Before: </a:t>
            </a:r>
            <a:r>
              <a:rPr lang="en-US" dirty="0"/>
              <a:t>see if there is some order for serial dictatorship that produces it.</a:t>
            </a:r>
          </a:p>
          <a:p>
            <a:pPr marL="0" indent="0">
              <a:buNone/>
            </a:pPr>
            <a:endParaRPr lang="en-US" dirty="0"/>
          </a:p>
          <a:p>
            <a:pPr marL="0" indent="0">
              <a:buNone/>
            </a:pPr>
            <a:endParaRPr lang="en-US" dirty="0"/>
          </a:p>
          <a:p>
            <a:pPr marL="0" indent="0">
              <a:buNone/>
            </a:pPr>
            <a:endParaRPr lang="en-US" dirty="0"/>
          </a:p>
          <a:p>
            <a:pPr marL="0" indent="0">
              <a:buNone/>
            </a:pPr>
            <a:r>
              <a:rPr lang="en-US" b="1" dirty="0"/>
              <a:t>Now: </a:t>
            </a:r>
            <a:r>
              <a:rPr lang="en-US" dirty="0"/>
              <a:t>run TTC from this allocation, see if we get the same allocation back.</a:t>
            </a:r>
            <a:endParaRPr lang="en-US" b="1" dirty="0"/>
          </a:p>
        </p:txBody>
      </p:sp>
      <p:pic>
        <p:nvPicPr>
          <p:cNvPr id="4" name="Picture 3">
            <a:extLst>
              <a:ext uri="{FF2B5EF4-FFF2-40B4-BE49-F238E27FC236}">
                <a16:creationId xmlns:a16="http://schemas.microsoft.com/office/drawing/2014/main" id="{58D6F92F-A5BA-C4D5-DC3C-257C9BC9554A}"/>
              </a:ext>
            </a:extLst>
          </p:cNvPr>
          <p:cNvPicPr>
            <a:picLocks noChangeAspect="1"/>
          </p:cNvPicPr>
          <p:nvPr/>
        </p:nvPicPr>
        <p:blipFill>
          <a:blip r:embed="rId2"/>
          <a:stretch>
            <a:fillRect/>
          </a:stretch>
        </p:blipFill>
        <p:spPr>
          <a:xfrm>
            <a:off x="5175504" y="1690688"/>
            <a:ext cx="6711696" cy="4891906"/>
          </a:xfrm>
          <a:prstGeom prst="rect">
            <a:avLst/>
          </a:prstGeom>
        </p:spPr>
      </p:pic>
    </p:spTree>
    <p:extLst>
      <p:ext uri="{BB962C8B-B14F-4D97-AF65-F5344CB8AC3E}">
        <p14:creationId xmlns:p14="http://schemas.microsoft.com/office/powerpoint/2010/main" val="30231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475B-6301-C84E-986B-D7B93B42A577}"/>
              </a:ext>
            </a:extLst>
          </p:cNvPr>
          <p:cNvSpPr>
            <a:spLocks noGrp="1"/>
          </p:cNvSpPr>
          <p:nvPr>
            <p:ph type="title"/>
          </p:nvPr>
        </p:nvSpPr>
        <p:spPr/>
        <p:txBody>
          <a:bodyPr/>
          <a:lstStyle/>
          <a:p>
            <a:r>
              <a:rPr lang="en-US" dirty="0"/>
              <a:t>Nice Features of Top Trading Cycles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5A39E5-B590-9E4D-92AD-6FB917529227}"/>
                  </a:ext>
                </a:extLst>
              </p:cNvPr>
              <p:cNvSpPr>
                <a:spLocks noGrp="1"/>
              </p:cNvSpPr>
              <p:nvPr>
                <p:ph idx="1"/>
              </p:nvPr>
            </p:nvSpPr>
            <p:spPr>
              <a:xfrm>
                <a:off x="838200" y="1994959"/>
                <a:ext cx="10515600" cy="4351338"/>
              </a:xfrm>
            </p:spPr>
            <p:txBody>
              <a:bodyPr/>
              <a:lstStyle/>
              <a:p>
                <a:pPr marL="514350" indent="-514350">
                  <a:buFont typeface="+mj-lt"/>
                  <a:buAutoNum type="arabicPeriod"/>
                </a:pPr>
                <a:r>
                  <a:rPr lang="en-US" dirty="0"/>
                  <a:t>It produces the unique allocation in the core.</a:t>
                </a:r>
              </a:p>
              <a:p>
                <a:pPr marL="914400" lvl="2" indent="0">
                  <a:buNone/>
                </a:pPr>
                <a:r>
                  <a:rPr lang="en-US" sz="2800" dirty="0"/>
                  <a:t>(</a:t>
                </a:r>
                <a14:m>
                  <m:oMath xmlns:m="http://schemas.openxmlformats.org/officeDocument/2006/math">
                    <m:r>
                      <a:rPr lang="en-US" sz="2800" b="0" i="1" dirty="0" smtClean="0">
                        <a:latin typeface="Cambria Math" panose="02040503050406030204" pitchFamily="18" charset="0"/>
                      </a:rPr>
                      <m:t>⇒</m:t>
                    </m:r>
                  </m:oMath>
                </a14:m>
                <a:r>
                  <a:rPr lang="en-US" sz="2800" dirty="0"/>
                  <a:t> Pareto efficient, Individually rational)</a:t>
                </a:r>
              </a:p>
              <a:p>
                <a:pPr marL="914400" lvl="2" indent="0">
                  <a:buNone/>
                </a:pPr>
                <a:endParaRPr lang="en-US" sz="2800" dirty="0"/>
              </a:p>
              <a:p>
                <a:pPr marL="514350" indent="-514350">
                  <a:buFont typeface="+mj-lt"/>
                  <a:buAutoNum type="arabicPeriod"/>
                </a:pPr>
                <a:r>
                  <a:rPr lang="en-US" dirty="0"/>
                  <a:t>It is truthful! </a:t>
                </a:r>
              </a:p>
              <a:p>
                <a:pPr marL="514350" indent="-514350">
                  <a:buFont typeface="+mj-lt"/>
                  <a:buAutoNum type="arabicPeriod"/>
                </a:pPr>
                <a:endParaRPr lang="en-US" dirty="0"/>
              </a:p>
              <a:p>
                <a:pPr marL="514350" indent="-514350">
                  <a:buFont typeface="+mj-lt"/>
                  <a:buAutoNum type="arabicPeriod"/>
                </a:pPr>
                <a:r>
                  <a:rPr lang="en-US" dirty="0"/>
                  <a:t>It is the </a:t>
                </a:r>
                <a:r>
                  <a:rPr lang="en-US" b="1" dirty="0"/>
                  <a:t>only</a:t>
                </a:r>
                <a:r>
                  <a:rPr lang="en-US" dirty="0"/>
                  <a:t> mechanism that is Pareto efficient, individually rational, and truthful. (</a:t>
                </a:r>
                <a:r>
                  <a:rPr lang="en-US" i="1" dirty="0"/>
                  <a:t>Ma 1994: Strategy-Proofness and the Strict Core in a Market with Indivisibilities</a:t>
                </a:r>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A5A39E5-B590-9E4D-92AD-6FB917529227}"/>
                  </a:ext>
                </a:extLst>
              </p:cNvPr>
              <p:cNvSpPr>
                <a:spLocks noGrp="1" noRot="1" noChangeAspect="1" noMove="1" noResize="1" noEditPoints="1" noAdjustHandles="1" noChangeArrowheads="1" noChangeShapeType="1" noTextEdit="1"/>
              </p:cNvSpPr>
              <p:nvPr>
                <p:ph idx="1"/>
              </p:nvPr>
            </p:nvSpPr>
            <p:spPr>
              <a:xfrm>
                <a:off x="838200" y="1994959"/>
                <a:ext cx="10515600" cy="4351338"/>
              </a:xfrm>
              <a:blipFill>
                <a:blip r:embed="rId3"/>
                <a:stretch>
                  <a:fillRect l="-1206" t="-261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C244383-B3AF-F37E-D354-794D962A09A3}"/>
              </a:ext>
            </a:extLst>
          </p:cNvPr>
          <p:cNvSpPr txBox="1"/>
          <p:nvPr/>
        </p:nvSpPr>
        <p:spPr>
          <a:xfrm>
            <a:off x="8595361" y="1994959"/>
            <a:ext cx="2999232" cy="1077218"/>
          </a:xfrm>
          <a:prstGeom prst="rect">
            <a:avLst/>
          </a:prstGeom>
          <a:noFill/>
        </p:spPr>
        <p:txBody>
          <a:bodyPr wrap="square" rtlCol="0">
            <a:spAutoFit/>
          </a:bodyPr>
          <a:lstStyle/>
          <a:p>
            <a:r>
              <a:rPr lang="en-US" sz="3200" dirty="0">
                <a:solidFill>
                  <a:schemeClr val="accent6"/>
                </a:solidFill>
              </a:rPr>
              <a:t>A core allocation always exists!</a:t>
            </a:r>
          </a:p>
        </p:txBody>
      </p:sp>
    </p:spTree>
    <p:extLst>
      <p:ext uri="{BB962C8B-B14F-4D97-AF65-F5344CB8AC3E}">
        <p14:creationId xmlns:p14="http://schemas.microsoft.com/office/powerpoint/2010/main" val="23184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609C-DFF6-9623-663B-759A5123D961}"/>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0997F8C4-BD84-552D-C79E-74D349B2139F}"/>
              </a:ext>
            </a:extLst>
          </p:cNvPr>
          <p:cNvSpPr>
            <a:spLocks noGrp="1"/>
          </p:cNvSpPr>
          <p:nvPr>
            <p:ph idx="1"/>
          </p:nvPr>
        </p:nvSpPr>
        <p:spPr/>
        <p:txBody>
          <a:bodyPr/>
          <a:lstStyle/>
          <a:p>
            <a:pPr marL="0" indent="0">
              <a:buNone/>
            </a:pPr>
            <a:r>
              <a:rPr lang="en-US" dirty="0"/>
              <a:t>An allocation is </a:t>
            </a:r>
            <a:r>
              <a:rPr lang="en-US" i="1" dirty="0"/>
              <a:t>blocked </a:t>
            </a:r>
            <a:r>
              <a:rPr lang="en-US" dirty="0"/>
              <a:t>by a coalition of agents if that coalition can deviate and implement a solution that </a:t>
            </a:r>
          </a:p>
          <a:p>
            <a:pPr marL="571500" indent="-571500">
              <a:buAutoNum type="romanLcParenBoth"/>
            </a:pPr>
            <a:r>
              <a:rPr lang="en-US" dirty="0"/>
              <a:t>they all like at least as much, and </a:t>
            </a:r>
          </a:p>
          <a:p>
            <a:pPr marL="571500" indent="-571500">
              <a:buAutoNum type="romanLcParenBoth"/>
            </a:pPr>
            <a:r>
              <a:rPr lang="en-US" dirty="0"/>
              <a:t>some of them like better.</a:t>
            </a:r>
          </a:p>
          <a:p>
            <a:pPr marL="571500" indent="-571500">
              <a:buAutoNum type="romanLcParenBoth"/>
            </a:pPr>
            <a:endParaRPr lang="en-US" dirty="0"/>
          </a:p>
          <a:p>
            <a:pPr marL="0" indent="0">
              <a:buNone/>
            </a:pPr>
            <a:r>
              <a:rPr lang="en-US" b="1" dirty="0"/>
              <a:t>Pareto Efficient </a:t>
            </a:r>
            <a:r>
              <a:rPr lang="en-US" dirty="0"/>
              <a:t>= Not blocked by the coalition of all agents </a:t>
            </a:r>
          </a:p>
          <a:p>
            <a:pPr marL="0" indent="0">
              <a:buNone/>
            </a:pPr>
            <a:r>
              <a:rPr lang="en-US" b="1" dirty="0"/>
              <a:t>Individually Rational </a:t>
            </a:r>
            <a:r>
              <a:rPr lang="en-US" dirty="0"/>
              <a:t>= Not blocked by any single agent</a:t>
            </a:r>
          </a:p>
          <a:p>
            <a:pPr marL="0" indent="0">
              <a:buNone/>
            </a:pPr>
            <a:r>
              <a:rPr lang="en-US" b="1" dirty="0"/>
              <a:t>Core </a:t>
            </a:r>
            <a:r>
              <a:rPr lang="en-US" dirty="0"/>
              <a:t>= Not blocked by </a:t>
            </a:r>
            <a:r>
              <a:rPr lang="en-US" u="sng" dirty="0"/>
              <a:t>any</a:t>
            </a:r>
            <a:r>
              <a:rPr lang="en-US" dirty="0"/>
              <a:t> coalition</a:t>
            </a:r>
            <a:endParaRPr lang="en-US" b="1" dirty="0"/>
          </a:p>
        </p:txBody>
      </p:sp>
    </p:spTree>
    <p:extLst>
      <p:ext uri="{BB962C8B-B14F-4D97-AF65-F5344CB8AC3E}">
        <p14:creationId xmlns:p14="http://schemas.microsoft.com/office/powerpoint/2010/main" val="1509546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2DA2-6CF4-C0F8-136F-B6D10B2EE19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E7C303-81AF-2E58-F2C0-8549EDE5036D}"/>
              </a:ext>
            </a:extLst>
          </p:cNvPr>
          <p:cNvSpPr>
            <a:spLocks noGrp="1"/>
          </p:cNvSpPr>
          <p:nvPr>
            <p:ph idx="1"/>
          </p:nvPr>
        </p:nvSpPr>
        <p:spPr>
          <a:xfrm>
            <a:off x="838200" y="1825625"/>
            <a:ext cx="4127695" cy="4351338"/>
          </a:xfrm>
        </p:spPr>
        <p:txBody>
          <a:bodyPr/>
          <a:lstStyle/>
          <a:p>
            <a:pPr marL="0" indent="0">
              <a:buNone/>
            </a:pPr>
            <a:r>
              <a:rPr lang="en-US" dirty="0"/>
              <a:t>On this profile, mechanism M recommends CBA: </a:t>
            </a:r>
          </a:p>
        </p:txBody>
      </p:sp>
      <p:graphicFrame>
        <p:nvGraphicFramePr>
          <p:cNvPr id="4" name="Table 3">
            <a:extLst>
              <a:ext uri="{FF2B5EF4-FFF2-40B4-BE49-F238E27FC236}">
                <a16:creationId xmlns:a16="http://schemas.microsoft.com/office/drawing/2014/main" id="{8134FBFA-3016-3CDA-E224-C6CD4A886D40}"/>
              </a:ext>
            </a:extLst>
          </p:cNvPr>
          <p:cNvGraphicFramePr>
            <a:graphicFrameLocks/>
          </p:cNvGraphicFramePr>
          <p:nvPr>
            <p:extLst>
              <p:ext uri="{D42A27DB-BD31-4B8C-83A1-F6EECF244321}">
                <p14:modId xmlns:p14="http://schemas.microsoft.com/office/powerpoint/2010/main" val="2568068926"/>
              </p:ext>
            </p:extLst>
          </p:nvPr>
        </p:nvGraphicFramePr>
        <p:xfrm>
          <a:off x="838200" y="2734772"/>
          <a:ext cx="3364692" cy="3577128"/>
        </p:xfrm>
        <a:graphic>
          <a:graphicData uri="http://schemas.openxmlformats.org/drawingml/2006/table">
            <a:tbl>
              <a:tblPr firstRow="1" bandRow="1">
                <a:tableStyleId>{5C22544A-7EE6-4342-B048-85BDC9FD1C3A}</a:tableStyleId>
              </a:tblPr>
              <a:tblGrid>
                <a:gridCol w="1121564">
                  <a:extLst>
                    <a:ext uri="{9D8B030D-6E8A-4147-A177-3AD203B41FA5}">
                      <a16:colId xmlns:a16="http://schemas.microsoft.com/office/drawing/2014/main" val="2064708436"/>
                    </a:ext>
                  </a:extLst>
                </a:gridCol>
                <a:gridCol w="1121564">
                  <a:extLst>
                    <a:ext uri="{9D8B030D-6E8A-4147-A177-3AD203B41FA5}">
                      <a16:colId xmlns:a16="http://schemas.microsoft.com/office/drawing/2014/main" val="1617757461"/>
                    </a:ext>
                  </a:extLst>
                </a:gridCol>
                <a:gridCol w="1121564">
                  <a:extLst>
                    <a:ext uri="{9D8B030D-6E8A-4147-A177-3AD203B41FA5}">
                      <a16:colId xmlns:a16="http://schemas.microsoft.com/office/drawing/2014/main" val="340240555"/>
                    </a:ext>
                  </a:extLst>
                </a:gridCol>
              </a:tblGrid>
              <a:tr h="395865">
                <a:tc>
                  <a:txBody>
                    <a:bodyPr/>
                    <a:lstStyle/>
                    <a:p>
                      <a:pPr algn="ctr"/>
                      <a:r>
                        <a:rPr lang="en-US" sz="2400" dirty="0"/>
                        <a:t>1</a:t>
                      </a:r>
                    </a:p>
                  </a:txBody>
                  <a:tcPr>
                    <a:lnB w="38100" cmpd="sng">
                      <a:noFill/>
                    </a:lnB>
                  </a:tcPr>
                </a:tc>
                <a:tc>
                  <a:txBody>
                    <a:bodyPr/>
                    <a:lstStyle/>
                    <a:p>
                      <a:pPr algn="ctr"/>
                      <a:r>
                        <a:rPr lang="en-US" sz="2400" dirty="0"/>
                        <a:t>2</a:t>
                      </a:r>
                    </a:p>
                  </a:txBody>
                  <a:tcPr>
                    <a:lnB w="38100" cmpd="sng">
                      <a:noFill/>
                    </a:lnB>
                  </a:tcPr>
                </a:tc>
                <a:tc>
                  <a:txBody>
                    <a:bodyPr/>
                    <a:lstStyle/>
                    <a:p>
                      <a:pPr algn="ctr"/>
                      <a:r>
                        <a:rPr lang="en-US" sz="2400" dirty="0"/>
                        <a:t>3</a:t>
                      </a:r>
                    </a:p>
                  </a:txBody>
                  <a:tcPr>
                    <a:lnB w="38100" cmpd="sng">
                      <a:noFill/>
                    </a:lnB>
                  </a:tcPr>
                </a:tc>
                <a:extLst>
                  <a:ext uri="{0D108BD9-81ED-4DB2-BD59-A6C34878D82A}">
                    <a16:rowId xmlns:a16="http://schemas.microsoft.com/office/drawing/2014/main" val="1005084101"/>
                  </a:ext>
                </a:extLst>
              </a:tr>
              <a:tr h="1052172">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723064536"/>
                  </a:ext>
                </a:extLst>
              </a:tr>
              <a:tr h="1033878">
                <a:tc>
                  <a:txBody>
                    <a:bodyPr/>
                    <a:lstStyle/>
                    <a:p>
                      <a:endParaRPr lang="en-US" dirty="0"/>
                    </a:p>
                  </a:txBody>
                  <a:tcPr>
                    <a:lnL w="12700" cmpd="sng">
                      <a:noFill/>
                    </a:lnL>
                    <a:lnR w="76200" cap="flat" cmpd="sng" algn="ctr">
                      <a:solidFill>
                        <a:schemeClr val="tx1"/>
                      </a:solidFill>
                      <a:prstDash val="solid"/>
                      <a:round/>
                      <a:headEnd type="none" w="med" len="med"/>
                      <a:tailEnd type="none" w="med" len="med"/>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960690686"/>
                  </a:ext>
                </a:extLst>
              </a:tr>
              <a:tr h="1033878">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48305855"/>
                  </a:ext>
                </a:extLst>
              </a:tr>
            </a:tbl>
          </a:graphicData>
        </a:graphic>
      </p:graphicFrame>
      <p:sp>
        <p:nvSpPr>
          <p:cNvPr id="5" name="Content Placeholder 2">
            <a:extLst>
              <a:ext uri="{FF2B5EF4-FFF2-40B4-BE49-F238E27FC236}">
                <a16:creationId xmlns:a16="http://schemas.microsoft.com/office/drawing/2014/main" id="{D05362B7-7855-13E6-6ADD-B4231EA1CBF3}"/>
              </a:ext>
            </a:extLst>
          </p:cNvPr>
          <p:cNvSpPr txBox="1">
            <a:spLocks/>
          </p:cNvSpPr>
          <p:nvPr/>
        </p:nvSpPr>
        <p:spPr>
          <a:xfrm>
            <a:off x="5162259" y="1825625"/>
            <a:ext cx="41276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M is Pareto Efficient + Individually Rational, show that M is not Truthful</a:t>
            </a:r>
          </a:p>
        </p:txBody>
      </p:sp>
      <p:graphicFrame>
        <p:nvGraphicFramePr>
          <p:cNvPr id="6" name="Table 5">
            <a:extLst>
              <a:ext uri="{FF2B5EF4-FFF2-40B4-BE49-F238E27FC236}">
                <a16:creationId xmlns:a16="http://schemas.microsoft.com/office/drawing/2014/main" id="{BBBA0E98-F9AC-F2BB-1C0D-568DB736D950}"/>
              </a:ext>
            </a:extLst>
          </p:cNvPr>
          <p:cNvGraphicFramePr>
            <a:graphicFrameLocks/>
          </p:cNvGraphicFramePr>
          <p:nvPr>
            <p:extLst>
              <p:ext uri="{D42A27DB-BD31-4B8C-83A1-F6EECF244321}">
                <p14:modId xmlns:p14="http://schemas.microsoft.com/office/powerpoint/2010/main" val="676238208"/>
              </p:ext>
            </p:extLst>
          </p:nvPr>
        </p:nvGraphicFramePr>
        <p:xfrm>
          <a:off x="5162259" y="3140390"/>
          <a:ext cx="3364692" cy="3577128"/>
        </p:xfrm>
        <a:graphic>
          <a:graphicData uri="http://schemas.openxmlformats.org/drawingml/2006/table">
            <a:tbl>
              <a:tblPr firstRow="1" bandRow="1">
                <a:tableStyleId>{5C22544A-7EE6-4342-B048-85BDC9FD1C3A}</a:tableStyleId>
              </a:tblPr>
              <a:tblGrid>
                <a:gridCol w="1121564">
                  <a:extLst>
                    <a:ext uri="{9D8B030D-6E8A-4147-A177-3AD203B41FA5}">
                      <a16:colId xmlns:a16="http://schemas.microsoft.com/office/drawing/2014/main" val="2064708436"/>
                    </a:ext>
                  </a:extLst>
                </a:gridCol>
                <a:gridCol w="1121564">
                  <a:extLst>
                    <a:ext uri="{9D8B030D-6E8A-4147-A177-3AD203B41FA5}">
                      <a16:colId xmlns:a16="http://schemas.microsoft.com/office/drawing/2014/main" val="1617757461"/>
                    </a:ext>
                  </a:extLst>
                </a:gridCol>
                <a:gridCol w="1121564">
                  <a:extLst>
                    <a:ext uri="{9D8B030D-6E8A-4147-A177-3AD203B41FA5}">
                      <a16:colId xmlns:a16="http://schemas.microsoft.com/office/drawing/2014/main" val="340240555"/>
                    </a:ext>
                  </a:extLst>
                </a:gridCol>
              </a:tblGrid>
              <a:tr h="395865">
                <a:tc>
                  <a:txBody>
                    <a:bodyPr/>
                    <a:lstStyle/>
                    <a:p>
                      <a:pPr algn="ctr"/>
                      <a:r>
                        <a:rPr lang="en-US" sz="2400" dirty="0"/>
                        <a:t>1</a:t>
                      </a:r>
                    </a:p>
                  </a:txBody>
                  <a:tcPr>
                    <a:lnB w="38100" cmpd="sng">
                      <a:noFill/>
                    </a:lnB>
                  </a:tcPr>
                </a:tc>
                <a:tc>
                  <a:txBody>
                    <a:bodyPr/>
                    <a:lstStyle/>
                    <a:p>
                      <a:pPr algn="ctr"/>
                      <a:r>
                        <a:rPr lang="en-US" sz="2400" dirty="0"/>
                        <a:t>2</a:t>
                      </a:r>
                    </a:p>
                  </a:txBody>
                  <a:tcPr>
                    <a:lnB w="38100" cmpd="sng">
                      <a:noFill/>
                    </a:lnB>
                  </a:tcPr>
                </a:tc>
                <a:tc>
                  <a:txBody>
                    <a:bodyPr/>
                    <a:lstStyle/>
                    <a:p>
                      <a:pPr algn="ctr"/>
                      <a:r>
                        <a:rPr lang="en-US" sz="2400" dirty="0"/>
                        <a:t>3</a:t>
                      </a:r>
                    </a:p>
                  </a:txBody>
                  <a:tcPr>
                    <a:lnB w="38100" cmpd="sng">
                      <a:noFill/>
                    </a:lnB>
                  </a:tcPr>
                </a:tc>
                <a:extLst>
                  <a:ext uri="{0D108BD9-81ED-4DB2-BD59-A6C34878D82A}">
                    <a16:rowId xmlns:a16="http://schemas.microsoft.com/office/drawing/2014/main" val="1005084101"/>
                  </a:ext>
                </a:extLst>
              </a:tr>
              <a:tr h="1052172">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723064536"/>
                  </a:ext>
                </a:extLst>
              </a:tr>
              <a:tr h="1033878">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960690686"/>
                  </a:ext>
                </a:extLst>
              </a:tr>
              <a:tr h="1033878">
                <a:tc>
                  <a:txBody>
                    <a:bodyPr/>
                    <a:lstStyle/>
                    <a:p>
                      <a:endParaRPr lang="en-US" dirty="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48305855"/>
                  </a:ext>
                </a:extLst>
              </a:tr>
            </a:tbl>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35C41C6-6033-9CCF-C771-5DA07BA56F2F}"/>
                  </a:ext>
                </a:extLst>
              </p:cNvPr>
              <p:cNvSpPr txBox="1">
                <a:spLocks/>
              </p:cNvSpPr>
              <p:nvPr/>
            </p:nvSpPr>
            <p:spPr>
              <a:xfrm>
                <a:off x="8723315" y="3140390"/>
                <a:ext cx="41276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M is Truthful, show that M is not (PE + IR)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 truthful </a:t>
                </a:r>
                <a14:m>
                  <m:oMath xmlns:m="http://schemas.openxmlformats.org/officeDocument/2006/math">
                    <m:r>
                      <a:rPr lang="en-US" b="0" i="1" smtClean="0">
                        <a:latin typeface="Cambria Math" panose="02040503050406030204" pitchFamily="18" charset="0"/>
                      </a:rPr>
                      <m:t>⇒</m:t>
                    </m:r>
                  </m:oMath>
                </a14:m>
                <a:r>
                  <a:rPr lang="en-US" dirty="0"/>
                  <a:t> 1 gets B or C.</a:t>
                </a:r>
              </a:p>
              <a:p>
                <a:pPr marL="0" indent="0">
                  <a:buFont typeface="Arial" panose="020B0604020202020204" pitchFamily="34" charset="0"/>
                  <a:buNone/>
                </a:pPr>
                <a:r>
                  <a:rPr lang="en-US" dirty="0"/>
                  <a:t>Either way, outcome is not PE + IR.</a:t>
                </a:r>
              </a:p>
            </p:txBody>
          </p:sp>
        </mc:Choice>
        <mc:Fallback xmlns="">
          <p:sp>
            <p:nvSpPr>
              <p:cNvPr id="7" name="Content Placeholder 2">
                <a:extLst>
                  <a:ext uri="{FF2B5EF4-FFF2-40B4-BE49-F238E27FC236}">
                    <a16:creationId xmlns:a16="http://schemas.microsoft.com/office/drawing/2014/main" id="{A35C41C6-6033-9CCF-C771-5DA07BA56F2F}"/>
                  </a:ext>
                </a:extLst>
              </p:cNvPr>
              <p:cNvSpPr txBox="1">
                <a:spLocks noRot="1" noChangeAspect="1" noMove="1" noResize="1" noEditPoints="1" noAdjustHandles="1" noChangeArrowheads="1" noChangeShapeType="1" noTextEdit="1"/>
              </p:cNvSpPr>
              <p:nvPr/>
            </p:nvSpPr>
            <p:spPr>
              <a:xfrm>
                <a:off x="8723315" y="3140390"/>
                <a:ext cx="4127695" cy="4351338"/>
              </a:xfrm>
              <a:prstGeom prst="rect">
                <a:avLst/>
              </a:prstGeom>
              <a:blipFill>
                <a:blip r:embed="rId5"/>
                <a:stretch>
                  <a:fillRect l="-3067" t="-2332" r="-920"/>
                </a:stretch>
              </a:blipFill>
            </p:spPr>
            <p:txBody>
              <a:bodyPr/>
              <a:lstStyle/>
              <a:p>
                <a:r>
                  <a:rPr lang="en-US">
                    <a:noFill/>
                  </a:rPr>
                  <a:t> </a:t>
                </a:r>
              </a:p>
            </p:txBody>
          </p:sp>
        </mc:Fallback>
      </mc:AlternateContent>
    </p:spTree>
    <p:extLst>
      <p:ext uri="{BB962C8B-B14F-4D97-AF65-F5344CB8AC3E}">
        <p14:creationId xmlns:p14="http://schemas.microsoft.com/office/powerpoint/2010/main" val="241416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475B-6301-C84E-986B-D7B93B42A577}"/>
              </a:ext>
            </a:extLst>
          </p:cNvPr>
          <p:cNvSpPr>
            <a:spLocks noGrp="1"/>
          </p:cNvSpPr>
          <p:nvPr>
            <p:ph type="title"/>
          </p:nvPr>
        </p:nvSpPr>
        <p:spPr/>
        <p:txBody>
          <a:bodyPr/>
          <a:lstStyle/>
          <a:p>
            <a:r>
              <a:rPr lang="en-US" dirty="0"/>
              <a:t>An Amazing Fact!</a:t>
            </a:r>
          </a:p>
        </p:txBody>
      </p:sp>
      <p:sp>
        <p:nvSpPr>
          <p:cNvPr id="4" name="TextBox 3">
            <a:extLst>
              <a:ext uri="{FF2B5EF4-FFF2-40B4-BE49-F238E27FC236}">
                <a16:creationId xmlns:a16="http://schemas.microsoft.com/office/drawing/2014/main" id="{AC244383-B3AF-F37E-D354-794D962A09A3}"/>
              </a:ext>
            </a:extLst>
          </p:cNvPr>
          <p:cNvSpPr txBox="1"/>
          <p:nvPr/>
        </p:nvSpPr>
        <p:spPr>
          <a:xfrm>
            <a:off x="6525624" y="1545818"/>
            <a:ext cx="5453016" cy="3539430"/>
          </a:xfrm>
          <a:prstGeom prst="rect">
            <a:avLst/>
          </a:prstGeom>
          <a:noFill/>
        </p:spPr>
        <p:txBody>
          <a:bodyPr wrap="square" rtlCol="0">
            <a:spAutoFit/>
          </a:bodyPr>
          <a:lstStyle/>
          <a:p>
            <a:r>
              <a:rPr lang="en-US" sz="2800" dirty="0"/>
              <a:t>Suppose that on this instance, we wish to recommend DABC.</a:t>
            </a:r>
          </a:p>
          <a:p>
            <a:endParaRPr lang="en-US" sz="2800" dirty="0"/>
          </a:p>
          <a:p>
            <a:r>
              <a:rPr lang="en-US" sz="2800" dirty="0"/>
              <a:t>Then either</a:t>
            </a:r>
          </a:p>
          <a:p>
            <a:pPr marL="457200" indent="-457200">
              <a:buFont typeface="Arial" panose="020B0604020202020204" pitchFamily="34" charset="0"/>
              <a:buChar char="•"/>
            </a:pPr>
            <a:r>
              <a:rPr lang="en-US" sz="2800" dirty="0"/>
              <a:t>Our mechanism is not truthful.</a:t>
            </a:r>
          </a:p>
          <a:p>
            <a:r>
              <a:rPr lang="en-US" sz="2800" dirty="0"/>
              <a:t>OR</a:t>
            </a:r>
          </a:p>
          <a:p>
            <a:pPr marL="457200" indent="-457200">
              <a:buFont typeface="Arial" panose="020B0604020202020204" pitchFamily="34" charset="0"/>
              <a:buChar char="•"/>
            </a:pPr>
            <a:r>
              <a:rPr lang="en-US" sz="2800" dirty="0"/>
              <a:t>On some other instance, it fails to select a PE + IR allocation.</a:t>
            </a:r>
          </a:p>
        </p:txBody>
      </p:sp>
      <p:graphicFrame>
        <p:nvGraphicFramePr>
          <p:cNvPr id="6" name="Table 5">
            <a:extLst>
              <a:ext uri="{FF2B5EF4-FFF2-40B4-BE49-F238E27FC236}">
                <a16:creationId xmlns:a16="http://schemas.microsoft.com/office/drawing/2014/main" id="{A0650A81-BE5E-2E03-3BF3-39E5702D5200}"/>
              </a:ext>
            </a:extLst>
          </p:cNvPr>
          <p:cNvGraphicFramePr>
            <a:graphicFrameLocks/>
          </p:cNvGraphicFramePr>
          <p:nvPr/>
        </p:nvGraphicFramePr>
        <p:xfrm>
          <a:off x="928512" y="1545818"/>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Tree>
    <p:extLst>
      <p:ext uri="{BB962C8B-B14F-4D97-AF65-F5344CB8AC3E}">
        <p14:creationId xmlns:p14="http://schemas.microsoft.com/office/powerpoint/2010/main" val="40484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E3F1-418B-A7BE-CC1F-21DC64F75D53}"/>
              </a:ext>
            </a:extLst>
          </p:cNvPr>
          <p:cNvSpPr>
            <a:spLocks noGrp="1"/>
          </p:cNvSpPr>
          <p:nvPr>
            <p:ph type="title"/>
          </p:nvPr>
        </p:nvSpPr>
        <p:spPr/>
        <p:txBody>
          <a:bodyPr>
            <a:normAutofit/>
          </a:bodyPr>
          <a:lstStyle/>
          <a:p>
            <a:pPr marL="0" indent="0"/>
            <a:r>
              <a:rPr lang="en-US" dirty="0"/>
              <a:t>Board game trades use Trade Maximizer.</a:t>
            </a:r>
            <a:br>
              <a:rPr lang="en-US" dirty="0"/>
            </a:br>
            <a:r>
              <a:rPr lang="en-US" dirty="0"/>
              <a:t>Should they switch to Top Trading Cycles? </a:t>
            </a:r>
          </a:p>
        </p:txBody>
      </p:sp>
      <p:sp>
        <p:nvSpPr>
          <p:cNvPr id="3" name="Content Placeholder 2">
            <a:extLst>
              <a:ext uri="{FF2B5EF4-FFF2-40B4-BE49-F238E27FC236}">
                <a16:creationId xmlns:a16="http://schemas.microsoft.com/office/drawing/2014/main" id="{576741E2-7038-488D-4605-5F8B7B156F07}"/>
              </a:ext>
            </a:extLst>
          </p:cNvPr>
          <p:cNvSpPr>
            <a:spLocks noGrp="1"/>
          </p:cNvSpPr>
          <p:nvPr>
            <p:ph idx="1"/>
          </p:nvPr>
        </p:nvSpPr>
        <p:spPr/>
        <p:txBody>
          <a:bodyPr/>
          <a:lstStyle/>
          <a:p>
            <a:pPr marL="0" indent="0">
              <a:buNone/>
            </a:pPr>
            <a:r>
              <a:rPr lang="en-US" dirty="0"/>
              <a:t>Data from 82 math trades from 2016-2022</a:t>
            </a:r>
          </a:p>
          <a:p>
            <a:pPr marL="0" indent="0">
              <a:buNone/>
            </a:pPr>
            <a:r>
              <a:rPr lang="en-US" dirty="0"/>
              <a:t>65 of them involve &gt; 4,000 games.</a:t>
            </a:r>
          </a:p>
        </p:txBody>
      </p:sp>
      <p:pic>
        <p:nvPicPr>
          <p:cNvPr id="5" name="Picture 4" descr="Chart, scatter chart&#10;&#10;Description automatically generated">
            <a:extLst>
              <a:ext uri="{FF2B5EF4-FFF2-40B4-BE49-F238E27FC236}">
                <a16:creationId xmlns:a16="http://schemas.microsoft.com/office/drawing/2014/main" id="{3BA45F97-8439-6454-A0AE-513426315B82}"/>
              </a:ext>
            </a:extLst>
          </p:cNvPr>
          <p:cNvPicPr>
            <a:picLocks noChangeAspect="1"/>
          </p:cNvPicPr>
          <p:nvPr/>
        </p:nvPicPr>
        <p:blipFill>
          <a:blip r:embed="rId2"/>
          <a:stretch>
            <a:fillRect/>
          </a:stretch>
        </p:blipFill>
        <p:spPr>
          <a:xfrm>
            <a:off x="838198" y="2905713"/>
            <a:ext cx="6118428" cy="3707404"/>
          </a:xfrm>
          <a:prstGeom prst="rect">
            <a:avLst/>
          </a:prstGeom>
        </p:spPr>
      </p:pic>
      <p:pic>
        <p:nvPicPr>
          <p:cNvPr id="7" name="Picture 6" descr="Chart, bar chart&#10;&#10;Description automatically generated">
            <a:extLst>
              <a:ext uri="{FF2B5EF4-FFF2-40B4-BE49-F238E27FC236}">
                <a16:creationId xmlns:a16="http://schemas.microsoft.com/office/drawing/2014/main" id="{C4A3E2A4-D5F2-C801-2BDB-2E19A736AAF0}"/>
              </a:ext>
            </a:extLst>
          </p:cNvPr>
          <p:cNvPicPr>
            <a:picLocks noChangeAspect="1"/>
          </p:cNvPicPr>
          <p:nvPr/>
        </p:nvPicPr>
        <p:blipFill>
          <a:blip r:embed="rId3"/>
          <a:stretch>
            <a:fillRect/>
          </a:stretch>
        </p:blipFill>
        <p:spPr>
          <a:xfrm>
            <a:off x="6956626" y="2330601"/>
            <a:ext cx="4942169" cy="2493050"/>
          </a:xfrm>
          <a:prstGeom prst="rect">
            <a:avLst/>
          </a:prstGeom>
        </p:spPr>
      </p:pic>
    </p:spTree>
    <p:extLst>
      <p:ext uri="{BB962C8B-B14F-4D97-AF65-F5344CB8AC3E}">
        <p14:creationId xmlns:p14="http://schemas.microsoft.com/office/powerpoint/2010/main" val="51948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89FF-48BE-1B4B-9747-E2957BA38945}"/>
              </a:ext>
            </a:extLst>
          </p:cNvPr>
          <p:cNvSpPr>
            <a:spLocks noGrp="1"/>
          </p:cNvSpPr>
          <p:nvPr>
            <p:ph type="title"/>
          </p:nvPr>
        </p:nvSpPr>
        <p:spPr/>
        <p:txBody>
          <a:bodyPr/>
          <a:lstStyle/>
          <a:p>
            <a:r>
              <a:rPr lang="en-US" dirty="0"/>
              <a:t>What if people bring multiple games?</a:t>
            </a:r>
          </a:p>
        </p:txBody>
      </p:sp>
      <p:sp>
        <p:nvSpPr>
          <p:cNvPr id="3" name="Content Placeholder 2">
            <a:extLst>
              <a:ext uri="{FF2B5EF4-FFF2-40B4-BE49-F238E27FC236}">
                <a16:creationId xmlns:a16="http://schemas.microsoft.com/office/drawing/2014/main" id="{2CF4F161-1DF7-E44E-9DAD-DE1A506DC795}"/>
              </a:ext>
            </a:extLst>
          </p:cNvPr>
          <p:cNvSpPr>
            <a:spLocks noGrp="1"/>
          </p:cNvSpPr>
          <p:nvPr>
            <p:ph idx="1"/>
          </p:nvPr>
        </p:nvSpPr>
        <p:spPr/>
        <p:txBody>
          <a:bodyPr/>
          <a:lstStyle/>
          <a:p>
            <a:pPr marL="0" indent="0">
              <a:buNone/>
            </a:pPr>
            <a:endParaRPr lang="en-US" dirty="0"/>
          </a:p>
          <a:p>
            <a:pPr marL="0" indent="0">
              <a:buNone/>
            </a:pPr>
            <a:r>
              <a:rPr lang="en-US" dirty="0"/>
              <a:t>Not sure this is worth going into. (Relevant for application, but not as relevant for future of course.) </a:t>
            </a:r>
          </a:p>
          <a:p>
            <a:pPr marL="0" indent="0">
              <a:buNone/>
            </a:pPr>
            <a:endParaRPr lang="en-US" dirty="0"/>
          </a:p>
          <a:p>
            <a:pPr marL="0" indent="0">
              <a:buNone/>
            </a:pPr>
            <a:r>
              <a:rPr lang="en-US" dirty="0"/>
              <a:t>Could also ask, what if we have fewer games than people (Less relevant for application, more relevant for future </a:t>
            </a:r>
            <a:r>
              <a:rPr lang="en-US"/>
              <a:t>of course.) </a:t>
            </a:r>
            <a:endParaRPr lang="en-US" dirty="0"/>
          </a:p>
        </p:txBody>
      </p:sp>
    </p:spTree>
    <p:extLst>
      <p:ext uri="{BB962C8B-B14F-4D97-AF65-F5344CB8AC3E}">
        <p14:creationId xmlns:p14="http://schemas.microsoft.com/office/powerpoint/2010/main" val="250788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E60E-F479-584C-A7E9-30FF6A6EA624}"/>
              </a:ext>
            </a:extLst>
          </p:cNvPr>
          <p:cNvSpPr>
            <a:spLocks noGrp="1"/>
          </p:cNvSpPr>
          <p:nvPr>
            <p:ph type="title"/>
          </p:nvPr>
        </p:nvSpPr>
        <p:spPr/>
        <p:txBody>
          <a:bodyPr/>
          <a:lstStyle/>
          <a:p>
            <a:r>
              <a:rPr lang="en-US" dirty="0"/>
              <a:t>Could We Use Top Trading Cycles </a:t>
            </a:r>
            <a:br>
              <a:rPr lang="en-US" dirty="0"/>
            </a:br>
            <a:r>
              <a:rPr lang="en-US" dirty="0"/>
              <a:t>When Nobody Owns Anything?</a:t>
            </a:r>
          </a:p>
        </p:txBody>
      </p:sp>
      <p:sp>
        <p:nvSpPr>
          <p:cNvPr id="3" name="Content Placeholder 2">
            <a:extLst>
              <a:ext uri="{FF2B5EF4-FFF2-40B4-BE49-F238E27FC236}">
                <a16:creationId xmlns:a16="http://schemas.microsoft.com/office/drawing/2014/main" id="{AAD06C94-94F4-9045-AB88-61C074B074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991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560B-813F-1A43-9C69-C24D1BA34464}"/>
              </a:ext>
            </a:extLst>
          </p:cNvPr>
          <p:cNvSpPr>
            <a:spLocks noGrp="1"/>
          </p:cNvSpPr>
          <p:nvPr>
            <p:ph type="title"/>
          </p:nvPr>
        </p:nvSpPr>
        <p:spPr/>
        <p:txBody>
          <a:bodyPr/>
          <a:lstStyle/>
          <a:p>
            <a:r>
              <a:rPr lang="en-US" dirty="0"/>
              <a:t>Making “Fair” Versions of </a:t>
            </a:r>
            <a:br>
              <a:rPr lang="en-US" dirty="0"/>
            </a:br>
            <a:r>
              <a:rPr lang="en-US" dirty="0"/>
              <a:t>Serial Dictatorship and Top Trading Cycles</a:t>
            </a:r>
          </a:p>
        </p:txBody>
      </p:sp>
      <p:sp>
        <p:nvSpPr>
          <p:cNvPr id="4" name="Content Placeholder 2">
            <a:extLst>
              <a:ext uri="{FF2B5EF4-FFF2-40B4-BE49-F238E27FC236}">
                <a16:creationId xmlns:a16="http://schemas.microsoft.com/office/drawing/2014/main" id="{1E402288-3289-CD4B-A020-AB18D5CCE64A}"/>
              </a:ext>
            </a:extLst>
          </p:cNvPr>
          <p:cNvSpPr>
            <a:spLocks noGrp="1"/>
          </p:cNvSpPr>
          <p:nvPr>
            <p:ph idx="1"/>
          </p:nvPr>
        </p:nvSpPr>
        <p:spPr>
          <a:xfrm>
            <a:off x="838200" y="1919288"/>
            <a:ext cx="10515600" cy="4802186"/>
          </a:xfrm>
        </p:spPr>
        <p:txBody>
          <a:bodyPr>
            <a:normAutofit/>
          </a:bodyPr>
          <a:lstStyle/>
          <a:p>
            <a:pPr marL="0" indent="0">
              <a:buNone/>
            </a:pPr>
            <a:r>
              <a:rPr lang="en-US" dirty="0"/>
              <a:t>Serial Dictatorship is not fair: </a:t>
            </a:r>
          </a:p>
          <a:p>
            <a:pPr marL="0" indent="0">
              <a:buNone/>
            </a:pPr>
            <a:r>
              <a:rPr lang="en-US" dirty="0"/>
              <a:t>	the person who goes first gets an advantage!</a:t>
            </a:r>
          </a:p>
          <a:p>
            <a:pPr marL="0" indent="0">
              <a:buNone/>
            </a:pPr>
            <a:endParaRPr lang="en-US" dirty="0"/>
          </a:p>
          <a:p>
            <a:pPr marL="0" indent="0">
              <a:buNone/>
            </a:pPr>
            <a:r>
              <a:rPr lang="en-US" dirty="0"/>
              <a:t>Top Trading Cycles from an arbitrary endowment is also not fair: </a:t>
            </a:r>
          </a:p>
          <a:p>
            <a:pPr marL="0" indent="0">
              <a:buNone/>
            </a:pPr>
            <a:r>
              <a:rPr lang="en-US" dirty="0"/>
              <a:t>	someone might start with the “best” object!</a:t>
            </a:r>
          </a:p>
          <a:p>
            <a:pPr marL="0" indent="0">
              <a:buNone/>
            </a:pPr>
            <a:endParaRPr lang="en-US" dirty="0"/>
          </a:p>
          <a:p>
            <a:pPr marL="0" indent="0">
              <a:buNone/>
            </a:pPr>
            <a:r>
              <a:rPr lang="en-US" dirty="0"/>
              <a:t>How could we make these fair?</a:t>
            </a:r>
          </a:p>
          <a:p>
            <a:pPr lvl="1"/>
            <a:r>
              <a:rPr lang="en-US" dirty="0"/>
              <a:t>Random Serial Dictatorship (RSD): have people choose in a random order.</a:t>
            </a:r>
          </a:p>
          <a:p>
            <a:pPr lvl="1"/>
            <a:r>
              <a:rPr lang="en-US" dirty="0"/>
              <a:t>Top Trading Cycles from Random Endowments (TTC-RE): give items randomly, then run TTC.</a:t>
            </a:r>
          </a:p>
        </p:txBody>
      </p:sp>
    </p:spTree>
    <p:extLst>
      <p:ext uri="{BB962C8B-B14F-4D97-AF65-F5344CB8AC3E}">
        <p14:creationId xmlns:p14="http://schemas.microsoft.com/office/powerpoint/2010/main" val="9431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r>
              <a:rPr lang="en-US" dirty="0"/>
              <a:t>Top Trading Cycles HW Problem</a:t>
            </a:r>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t>D</a:t>
                      </a:r>
                    </a:p>
                  </a:txBody>
                  <a:tcPr/>
                </a:tc>
                <a:tc>
                  <a:txBody>
                    <a:bodyPr/>
                    <a:lstStyle/>
                    <a:p>
                      <a:pPr algn="ctr"/>
                      <a:r>
                        <a:rPr lang="en-US" sz="2800" dirty="0"/>
                        <a:t>B</a:t>
                      </a:r>
                    </a:p>
                  </a:txBody>
                  <a:tcPr/>
                </a:tc>
                <a:tc>
                  <a:txBody>
                    <a:bodyPr/>
                    <a:lstStyle/>
                    <a:p>
                      <a:pPr algn="ctr"/>
                      <a:r>
                        <a:rPr lang="en-US" sz="2800" dirty="0"/>
                        <a:t>G</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t>A</a:t>
                      </a:r>
                    </a:p>
                  </a:txBody>
                  <a:tcPr/>
                </a:tc>
                <a:tc>
                  <a:txBody>
                    <a:bodyPr/>
                    <a:lstStyle/>
                    <a:p>
                      <a:pPr algn="ctr"/>
                      <a:r>
                        <a:rPr lang="en-US" sz="2800" dirty="0"/>
                        <a:t>D</a:t>
                      </a:r>
                    </a:p>
                  </a:txBody>
                  <a:tcPr/>
                </a:tc>
                <a:tc>
                  <a:txBody>
                    <a:bodyPr/>
                    <a:lstStyle/>
                    <a:p>
                      <a:pPr algn="ctr"/>
                      <a:r>
                        <a:rPr lang="en-US" sz="2800" dirty="0">
                          <a:solidFill>
                            <a:schemeClr val="tx1"/>
                          </a:solidFill>
                        </a:rPr>
                        <a:t>C</a:t>
                      </a:r>
                    </a:p>
                  </a:txBody>
                  <a:tcPr/>
                </a:tc>
                <a:extLst>
                  <a:ext uri="{0D108BD9-81ED-4DB2-BD59-A6C34878D82A}">
                    <a16:rowId xmlns:a16="http://schemas.microsoft.com/office/drawing/2014/main" val="1339385339"/>
                  </a:ext>
                </a:extLst>
              </a:tr>
              <a:tr h="518583">
                <a:tc>
                  <a:txBody>
                    <a:bodyPr/>
                    <a:lstStyle/>
                    <a:p>
                      <a:pPr algn="ctr"/>
                      <a:r>
                        <a:rPr lang="en-US" sz="2800" dirty="0"/>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C</a:t>
                      </a:r>
                    </a:p>
                  </a:txBody>
                  <a:tcPr/>
                </a:tc>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G</a:t>
                      </a:r>
                    </a:p>
                  </a:txBody>
                  <a:tcPr/>
                </a:tc>
                <a:tc>
                  <a:txBody>
                    <a:bodyPr/>
                    <a:lstStyle/>
                    <a:p>
                      <a:pPr algn="ctr"/>
                      <a:r>
                        <a:rPr lang="en-US" sz="2800" dirty="0"/>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C</a:t>
                      </a:r>
                    </a:p>
                  </a:txBody>
                  <a:tcPr/>
                </a:tc>
                <a:tc>
                  <a:txBody>
                    <a:bodyPr/>
                    <a:lstStyle/>
                    <a:p>
                      <a:pPr algn="ctr"/>
                      <a:r>
                        <a:rPr lang="en-US" sz="2800" dirty="0"/>
                        <a:t>A</a:t>
                      </a:r>
                    </a:p>
                  </a:txBody>
                  <a:tcPr/>
                </a:tc>
                <a:tc>
                  <a:txBody>
                    <a:bodyPr/>
                    <a:lstStyle/>
                    <a:p>
                      <a:pPr algn="ctr"/>
                      <a:r>
                        <a:rPr lang="en-US" sz="2800" dirty="0"/>
                        <a:t>E</a:t>
                      </a:r>
                    </a:p>
                  </a:txBody>
                  <a:tcPr/>
                </a:tc>
                <a:tc>
                  <a:txBody>
                    <a:bodyPr/>
                    <a:lstStyle/>
                    <a:p>
                      <a:pPr algn="ctr"/>
                      <a:r>
                        <a:rPr lang="en-US" sz="2800" dirty="0"/>
                        <a:t>H</a:t>
                      </a:r>
                    </a:p>
                  </a:txBody>
                  <a:tcPr/>
                </a:tc>
                <a:tc>
                  <a:txBody>
                    <a:bodyPr/>
                    <a:lstStyle/>
                    <a:p>
                      <a:pPr algn="ctr"/>
                      <a:r>
                        <a:rPr lang="en-US" sz="2800" dirty="0"/>
                        <a:t>G</a:t>
                      </a:r>
                    </a:p>
                  </a:txBody>
                  <a:tcPr/>
                </a:tc>
                <a:tc>
                  <a:txBody>
                    <a:bodyPr/>
                    <a:lstStyle/>
                    <a:p>
                      <a:pPr algn="ctr"/>
                      <a:r>
                        <a:rPr lang="en-US" sz="2800" dirty="0"/>
                        <a:t>G</a:t>
                      </a:r>
                    </a:p>
                  </a:txBody>
                  <a:tcPr/>
                </a:tc>
                <a:extLst>
                  <a:ext uri="{0D108BD9-81ED-4DB2-BD59-A6C34878D82A}">
                    <a16:rowId xmlns:a16="http://schemas.microsoft.com/office/drawing/2014/main" val="3658496025"/>
                  </a:ext>
                </a:extLst>
              </a:tr>
              <a:tr h="518583">
                <a:tc>
                  <a:txBody>
                    <a:bodyPr/>
                    <a:lstStyle/>
                    <a:p>
                      <a:pPr algn="ctr"/>
                      <a:r>
                        <a:rPr lang="en-US" sz="2800" dirty="0">
                          <a:solidFill>
                            <a:srgbClr val="FF0000"/>
                          </a:solidFill>
                        </a:rPr>
                        <a:t>F</a:t>
                      </a:r>
                    </a:p>
                  </a:txBody>
                  <a:tcPr/>
                </a:tc>
                <a:tc>
                  <a:txBody>
                    <a:bodyPr/>
                    <a:lstStyle/>
                    <a:p>
                      <a:pPr algn="ctr"/>
                      <a:r>
                        <a:rPr lang="en-US" sz="2800" dirty="0">
                          <a:solidFill>
                            <a:srgbClr val="FF0000"/>
                          </a:solidFill>
                        </a:rPr>
                        <a:t>G</a:t>
                      </a:r>
                    </a:p>
                  </a:txBody>
                  <a:tcPr/>
                </a:tc>
                <a:tc>
                  <a:txBody>
                    <a:bodyPr/>
                    <a:lstStyle/>
                    <a:p>
                      <a:pPr algn="ctr"/>
                      <a:r>
                        <a:rPr lang="en-US" sz="2800" dirty="0">
                          <a:solidFill>
                            <a:srgbClr val="FF0000"/>
                          </a:solidFill>
                        </a:rPr>
                        <a:t>E</a:t>
                      </a:r>
                    </a:p>
                  </a:txBody>
                  <a:tcPr/>
                </a:tc>
                <a:tc>
                  <a:txBody>
                    <a:bodyPr/>
                    <a:lstStyle/>
                    <a:p>
                      <a:pPr algn="ctr"/>
                      <a:r>
                        <a:rPr lang="en-US" sz="2800" dirty="0"/>
                        <a:t>G</a:t>
                      </a:r>
                    </a:p>
                  </a:txBody>
                  <a:tcPr/>
                </a:tc>
                <a:tc>
                  <a:txBody>
                    <a:bodyPr/>
                    <a:lstStyle/>
                    <a:p>
                      <a:pPr algn="ctr"/>
                      <a:r>
                        <a:rPr lang="en-US" sz="2800" dirty="0"/>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B</a:t>
                      </a:r>
                    </a:p>
                  </a:txBody>
                  <a:tcPr/>
                </a:tc>
                <a:tc>
                  <a:txBody>
                    <a:bodyPr/>
                    <a:lstStyle/>
                    <a:p>
                      <a:pPr algn="ctr"/>
                      <a:r>
                        <a:rPr lang="en-US" sz="2800" dirty="0">
                          <a:solidFill>
                            <a:srgbClr val="FF0000"/>
                          </a:solidFill>
                        </a:rPr>
                        <a:t>B</a:t>
                      </a:r>
                    </a:p>
                  </a:txBody>
                  <a:tcPr/>
                </a:tc>
                <a:extLst>
                  <a:ext uri="{0D108BD9-81ED-4DB2-BD59-A6C34878D82A}">
                    <a16:rowId xmlns:a16="http://schemas.microsoft.com/office/drawing/2014/main" val="3558804258"/>
                  </a:ext>
                </a:extLst>
              </a:tr>
              <a:tr h="518583">
                <a:tc>
                  <a:txBody>
                    <a:bodyPr/>
                    <a:lstStyle/>
                    <a:p>
                      <a:pPr algn="ctr"/>
                      <a:r>
                        <a:rPr lang="en-US" sz="2800" dirty="0">
                          <a:solidFill>
                            <a:schemeClr val="tx1"/>
                          </a:solidFill>
                        </a:rPr>
                        <a:t>C</a:t>
                      </a:r>
                    </a:p>
                  </a:txBody>
                  <a:tcPr/>
                </a:tc>
                <a:tc>
                  <a:txBody>
                    <a:bodyPr/>
                    <a:lstStyle/>
                    <a:p>
                      <a:pPr algn="ctr"/>
                      <a:r>
                        <a:rPr lang="en-US" sz="2800" dirty="0">
                          <a:solidFill>
                            <a:schemeClr val="tx1"/>
                          </a:solidFill>
                        </a:rPr>
                        <a:t>E</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solidFill>
                            <a:srgbClr val="FF0000"/>
                          </a:solidFill>
                        </a:rPr>
                        <a:t>A</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t>F</a:t>
                      </a:r>
                    </a:p>
                  </a:txBody>
                  <a:tcPr/>
                </a:tc>
                <a:extLst>
                  <a:ext uri="{0D108BD9-81ED-4DB2-BD59-A6C34878D82A}">
                    <a16:rowId xmlns:a16="http://schemas.microsoft.com/office/drawing/2014/main" val="4197867003"/>
                  </a:ext>
                </a:extLst>
              </a:tr>
              <a:tr h="518583">
                <a:tc>
                  <a:txBody>
                    <a:bodyPr/>
                    <a:lstStyle/>
                    <a:p>
                      <a:pPr algn="ctr"/>
                      <a:r>
                        <a:rPr lang="en-US" sz="2800" dirty="0">
                          <a:solidFill>
                            <a:schemeClr val="tx1"/>
                          </a:solidFill>
                        </a:rPr>
                        <a:t>H</a:t>
                      </a:r>
                    </a:p>
                  </a:txBody>
                  <a:tcPr/>
                </a:tc>
                <a:tc>
                  <a:txBody>
                    <a:bodyPr/>
                    <a:lstStyle/>
                    <a:p>
                      <a:pPr algn="ctr"/>
                      <a:r>
                        <a:rPr lang="en-US" sz="2800" dirty="0">
                          <a:solidFill>
                            <a:schemeClr val="tx1"/>
                          </a:solidFill>
                        </a:rPr>
                        <a:t>H</a:t>
                      </a:r>
                    </a:p>
                  </a:txBody>
                  <a:tcPr/>
                </a:tc>
                <a:tc>
                  <a:txBody>
                    <a:bodyPr/>
                    <a:lstStyle/>
                    <a:p>
                      <a:pPr algn="ctr"/>
                      <a:r>
                        <a:rPr lang="en-US" sz="2800" dirty="0"/>
                        <a:t>D</a:t>
                      </a:r>
                    </a:p>
                  </a:txBody>
                  <a:tcPr/>
                </a:tc>
                <a:tc>
                  <a:txBody>
                    <a:bodyPr/>
                    <a:lstStyle/>
                    <a:p>
                      <a:pPr algn="ctr"/>
                      <a:r>
                        <a:rPr lang="en-US" sz="2800" dirty="0">
                          <a:solidFill>
                            <a:srgbClr val="FF0000"/>
                          </a:solidFill>
                        </a:rPr>
                        <a:t>C</a:t>
                      </a:r>
                    </a:p>
                  </a:txBody>
                  <a:tcPr/>
                </a:tc>
                <a:tc>
                  <a:txBody>
                    <a:bodyPr/>
                    <a:lstStyle/>
                    <a:p>
                      <a:pPr algn="ctr"/>
                      <a:r>
                        <a:rPr lang="en-US" sz="2800" dirty="0"/>
                        <a:t>H</a:t>
                      </a:r>
                    </a:p>
                  </a:txBody>
                  <a:tcPr/>
                </a:tc>
                <a:tc>
                  <a:txBody>
                    <a:bodyPr/>
                    <a:lstStyle/>
                    <a:p>
                      <a:pPr algn="ctr"/>
                      <a:r>
                        <a:rPr lang="en-US" sz="2800" dirty="0"/>
                        <a:t>B</a:t>
                      </a:r>
                    </a:p>
                  </a:txBody>
                  <a:tcPr/>
                </a:tc>
                <a:tc>
                  <a:txBody>
                    <a:bodyPr/>
                    <a:lstStyle/>
                    <a:p>
                      <a:pPr algn="ctr"/>
                      <a:r>
                        <a:rPr lang="en-US" sz="2800" dirty="0">
                          <a:solidFill>
                            <a:srgbClr val="FF0000"/>
                          </a:solidFill>
                        </a:rPr>
                        <a:t>H</a:t>
                      </a:r>
                    </a:p>
                  </a:txBody>
                  <a:tcPr/>
                </a:tc>
                <a:tc>
                  <a:txBody>
                    <a:bodyPr/>
                    <a:lstStyle/>
                    <a:p>
                      <a:pPr algn="ctr"/>
                      <a:r>
                        <a:rPr lang="en-US" sz="2800" dirty="0"/>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F</a:t>
                      </a:r>
                    </a:p>
                  </a:txBody>
                  <a:tcPr/>
                </a:tc>
                <a:tc>
                  <a:txBody>
                    <a:bodyPr/>
                    <a:lstStyle/>
                    <a:p>
                      <a:pPr algn="ctr"/>
                      <a:r>
                        <a:rPr lang="en-US" sz="2800" dirty="0"/>
                        <a:t>D</a:t>
                      </a:r>
                    </a:p>
                  </a:txBody>
                  <a:tcPr/>
                </a:tc>
                <a:tc>
                  <a:txBody>
                    <a:bodyPr/>
                    <a:lstStyle/>
                    <a:p>
                      <a:pPr algn="ctr"/>
                      <a:r>
                        <a:rPr lang="en-US" sz="2800" dirty="0">
                          <a:solidFill>
                            <a:srgbClr val="FF0000"/>
                          </a:solidFill>
                        </a:rPr>
                        <a:t>D</a:t>
                      </a:r>
                    </a:p>
                  </a:txBody>
                  <a:tcPr/>
                </a:tc>
                <a:tc>
                  <a:txBody>
                    <a:bodyPr/>
                    <a:lstStyle/>
                    <a:p>
                      <a:pPr algn="ctr"/>
                      <a:r>
                        <a:rPr lang="en-US" sz="2800" dirty="0"/>
                        <a:t>E</a:t>
                      </a:r>
                    </a:p>
                  </a:txBody>
                  <a:tcPr/>
                </a:tc>
                <a:tc>
                  <a:txBody>
                    <a:bodyPr/>
                    <a:lstStyle/>
                    <a:p>
                      <a:pPr algn="ctr"/>
                      <a:r>
                        <a:rPr lang="en-US" sz="2800" dirty="0"/>
                        <a:t>H</a:t>
                      </a:r>
                    </a:p>
                  </a:txBody>
                  <a:tcPr/>
                </a:tc>
                <a:extLst>
                  <a:ext uri="{0D108BD9-81ED-4DB2-BD59-A6C34878D82A}">
                    <a16:rowId xmlns:a16="http://schemas.microsoft.com/office/drawing/2014/main" val="1160203582"/>
                  </a:ext>
                </a:extLst>
              </a:tr>
            </a:tbl>
          </a:graphicData>
        </a:graphic>
      </p:graphicFrame>
    </p:spTree>
    <p:extLst>
      <p:ext uri="{BB962C8B-B14F-4D97-AF65-F5344CB8AC3E}">
        <p14:creationId xmlns:p14="http://schemas.microsoft.com/office/powerpoint/2010/main" val="2189585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p:txBody>
          <a:bodyPr/>
          <a:lstStyle/>
          <a:p>
            <a:endParaRPr lang="en-US" dirty="0"/>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1F</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2G</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3E</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4C</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6D</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7H</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8B</a:t>
            </a:r>
          </a:p>
        </p:txBody>
      </p:sp>
      <p:cxnSp>
        <p:nvCxnSpPr>
          <p:cNvPr id="17" name="Straight Arrow Connector 16">
            <a:extLst>
              <a:ext uri="{FF2B5EF4-FFF2-40B4-BE49-F238E27FC236}">
                <a16:creationId xmlns:a16="http://schemas.microsoft.com/office/drawing/2014/main" id="{4143ADA6-7F3D-D745-AED7-E3D07122B64B}"/>
              </a:ext>
            </a:extLst>
          </p:cNvPr>
          <p:cNvCxnSpPr>
            <a:cxnSpLocks/>
            <a:stCxn id="4" idx="5"/>
          </p:cNvCxnSpPr>
          <p:nvPr/>
        </p:nvCxnSpPr>
        <p:spPr>
          <a:xfrm>
            <a:off x="1269023" y="3432231"/>
            <a:ext cx="2798669" cy="2514382"/>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F8EF5AB-4189-E841-B9C0-51B281FCE290}"/>
              </a:ext>
            </a:extLst>
          </p:cNvPr>
          <p:cNvCxnSpPr>
            <a:cxnSpLocks/>
            <a:stCxn id="7" idx="3"/>
          </p:cNvCxnSpPr>
          <p:nvPr/>
        </p:nvCxnSpPr>
        <p:spPr>
          <a:xfrm flipH="1">
            <a:off x="2394857" y="3426788"/>
            <a:ext cx="2845772" cy="2519825"/>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42DCF7-8134-544B-96EF-6CDC637AE9CF}"/>
              </a:ext>
            </a:extLst>
          </p:cNvPr>
          <p:cNvCxnSpPr>
            <a:cxnSpLocks/>
            <a:endCxn id="13" idx="0"/>
          </p:cNvCxnSpPr>
          <p:nvPr/>
        </p:nvCxnSpPr>
        <p:spPr>
          <a:xfrm flipH="1">
            <a:off x="968826" y="2230500"/>
            <a:ext cx="1230088" cy="2338101"/>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74AE47-F314-724C-B0E1-8F16A3B0DB9C}"/>
              </a:ext>
            </a:extLst>
          </p:cNvPr>
          <p:cNvCxnSpPr>
            <a:cxnSpLocks/>
            <a:stCxn id="6" idx="2"/>
          </p:cNvCxnSpPr>
          <p:nvPr/>
        </p:nvCxnSpPr>
        <p:spPr>
          <a:xfrm flipH="1" flipV="1">
            <a:off x="2683326" y="1690688"/>
            <a:ext cx="1260020" cy="29258"/>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7D3F75-5A2D-C54B-A2D4-4D3E53ECAC12}"/>
              </a:ext>
            </a:extLst>
          </p:cNvPr>
          <p:cNvCxnSpPr>
            <a:cxnSpLocks/>
            <a:stCxn id="8" idx="2"/>
            <a:endCxn id="13" idx="6"/>
          </p:cNvCxnSpPr>
          <p:nvPr/>
        </p:nvCxnSpPr>
        <p:spPr>
          <a:xfrm flipH="1">
            <a:off x="1393369" y="4987701"/>
            <a:ext cx="3722914" cy="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1A95756-4140-1144-8D9C-5FEFE6DB120C}"/>
              </a:ext>
            </a:extLst>
          </p:cNvPr>
          <p:cNvCxnSpPr>
            <a:cxnSpLocks/>
            <a:stCxn id="10" idx="7"/>
          </p:cNvCxnSpPr>
          <p:nvPr/>
        </p:nvCxnSpPr>
        <p:spPr>
          <a:xfrm flipV="1">
            <a:off x="4668086" y="5225143"/>
            <a:ext cx="572543" cy="72147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C42FCA-2C8C-6046-9DDE-2B80F6109F0D}"/>
              </a:ext>
            </a:extLst>
          </p:cNvPr>
          <p:cNvCxnSpPr>
            <a:cxnSpLocks/>
            <a:endCxn id="10" idx="2"/>
          </p:cNvCxnSpPr>
          <p:nvPr/>
        </p:nvCxnSpPr>
        <p:spPr>
          <a:xfrm>
            <a:off x="2683326" y="6242961"/>
            <a:ext cx="1260020" cy="0"/>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0727C55-BAE8-224B-8D0B-18ED166B20FC}"/>
              </a:ext>
            </a:extLst>
          </p:cNvPr>
          <p:cNvCxnSpPr>
            <a:cxnSpLocks/>
            <a:stCxn id="13" idx="7"/>
            <a:endCxn id="7" idx="2"/>
          </p:cNvCxnSpPr>
          <p:nvPr/>
        </p:nvCxnSpPr>
        <p:spPr>
          <a:xfrm flipV="1">
            <a:off x="1269023" y="3130440"/>
            <a:ext cx="3847260" cy="1560913"/>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080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p:txBody>
          <a:bodyPr/>
          <a:lstStyle/>
          <a:p>
            <a:endParaRPr lang="en-US" dirty="0"/>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1F</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2G</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3E</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4H</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5B</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7D</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cxnSp>
        <p:nvCxnSpPr>
          <p:cNvPr id="17" name="Straight Arrow Connector 16">
            <a:extLst>
              <a:ext uri="{FF2B5EF4-FFF2-40B4-BE49-F238E27FC236}">
                <a16:creationId xmlns:a16="http://schemas.microsoft.com/office/drawing/2014/main" id="{4143ADA6-7F3D-D745-AED7-E3D07122B64B}"/>
              </a:ext>
            </a:extLst>
          </p:cNvPr>
          <p:cNvCxnSpPr>
            <a:cxnSpLocks/>
            <a:stCxn id="4" idx="6"/>
            <a:endCxn id="5" idx="4"/>
          </p:cNvCxnSpPr>
          <p:nvPr/>
        </p:nvCxnSpPr>
        <p:spPr>
          <a:xfrm flipV="1">
            <a:off x="1393369" y="2139046"/>
            <a:ext cx="865414" cy="996837"/>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42DCF7-8134-544B-96EF-6CDC637AE9CF}"/>
              </a:ext>
            </a:extLst>
          </p:cNvPr>
          <p:cNvCxnSpPr>
            <a:cxnSpLocks/>
            <a:endCxn id="4" idx="0"/>
          </p:cNvCxnSpPr>
          <p:nvPr/>
        </p:nvCxnSpPr>
        <p:spPr>
          <a:xfrm flipH="1">
            <a:off x="968826" y="1719946"/>
            <a:ext cx="865414" cy="996837"/>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74AE47-F314-724C-B0E1-8F16A3B0DB9C}"/>
              </a:ext>
            </a:extLst>
          </p:cNvPr>
          <p:cNvCxnSpPr>
            <a:cxnSpLocks/>
            <a:stCxn id="6" idx="2"/>
          </p:cNvCxnSpPr>
          <p:nvPr/>
        </p:nvCxnSpPr>
        <p:spPr>
          <a:xfrm flipH="1" flipV="1">
            <a:off x="2683326" y="1690688"/>
            <a:ext cx="1260020" cy="29258"/>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017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6BC-E0D1-A74C-A448-861A4F5C7FF7}"/>
              </a:ext>
            </a:extLst>
          </p:cNvPr>
          <p:cNvSpPr>
            <a:spLocks noGrp="1"/>
          </p:cNvSpPr>
          <p:nvPr>
            <p:ph type="title"/>
          </p:nvPr>
        </p:nvSpPr>
        <p:spPr/>
        <p:txBody>
          <a:bodyPr/>
          <a:lstStyle/>
          <a:p>
            <a:endParaRPr lang="en-US" dirty="0"/>
          </a:p>
        </p:txBody>
      </p:sp>
      <p:sp>
        <p:nvSpPr>
          <p:cNvPr id="4" name="Oval 3">
            <a:extLst>
              <a:ext uri="{FF2B5EF4-FFF2-40B4-BE49-F238E27FC236}">
                <a16:creationId xmlns:a16="http://schemas.microsoft.com/office/drawing/2014/main" id="{CB5E0600-5E60-5F40-8AA7-4D9E305F7C77}"/>
              </a:ext>
            </a:extLst>
          </p:cNvPr>
          <p:cNvSpPr/>
          <p:nvPr/>
        </p:nvSpPr>
        <p:spPr>
          <a:xfrm>
            <a:off x="544283" y="2716783"/>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1G</a:t>
            </a:r>
          </a:p>
        </p:txBody>
      </p:sp>
      <p:sp>
        <p:nvSpPr>
          <p:cNvPr id="5" name="Oval 4">
            <a:extLst>
              <a:ext uri="{FF2B5EF4-FFF2-40B4-BE49-F238E27FC236}">
                <a16:creationId xmlns:a16="http://schemas.microsoft.com/office/drawing/2014/main" id="{1DC6A512-ED50-904D-BF18-79D663AC7654}"/>
              </a:ext>
            </a:extLst>
          </p:cNvPr>
          <p:cNvSpPr/>
          <p:nvPr/>
        </p:nvSpPr>
        <p:spPr>
          <a:xfrm>
            <a:off x="1834240" y="1300846"/>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2F</a:t>
            </a:r>
          </a:p>
        </p:txBody>
      </p:sp>
      <p:sp>
        <p:nvSpPr>
          <p:cNvPr id="6" name="Oval 5">
            <a:extLst>
              <a:ext uri="{FF2B5EF4-FFF2-40B4-BE49-F238E27FC236}">
                <a16:creationId xmlns:a16="http://schemas.microsoft.com/office/drawing/2014/main" id="{2F40B672-EA48-6A49-91BE-8C58FB045252}"/>
              </a:ext>
            </a:extLst>
          </p:cNvPr>
          <p:cNvSpPr/>
          <p:nvPr/>
        </p:nvSpPr>
        <p:spPr>
          <a:xfrm>
            <a:off x="3943346" y="1300846"/>
            <a:ext cx="849086"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3E</a:t>
            </a:r>
          </a:p>
        </p:txBody>
      </p:sp>
      <p:sp>
        <p:nvSpPr>
          <p:cNvPr id="7" name="Oval 6">
            <a:extLst>
              <a:ext uri="{FF2B5EF4-FFF2-40B4-BE49-F238E27FC236}">
                <a16:creationId xmlns:a16="http://schemas.microsoft.com/office/drawing/2014/main" id="{8738B6FE-2E05-E848-A86A-C98CFCDE16A7}"/>
              </a:ext>
            </a:extLst>
          </p:cNvPr>
          <p:cNvSpPr/>
          <p:nvPr/>
        </p:nvSpPr>
        <p:spPr>
          <a:xfrm>
            <a:off x="5116283" y="2711340"/>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4H</a:t>
            </a:r>
          </a:p>
        </p:txBody>
      </p:sp>
      <p:sp>
        <p:nvSpPr>
          <p:cNvPr id="8" name="Oval 7">
            <a:extLst>
              <a:ext uri="{FF2B5EF4-FFF2-40B4-BE49-F238E27FC236}">
                <a16:creationId xmlns:a16="http://schemas.microsoft.com/office/drawing/2014/main" id="{15B4CF26-7347-C345-9FAC-AA016D5C1486}"/>
              </a:ext>
            </a:extLst>
          </p:cNvPr>
          <p:cNvSpPr/>
          <p:nvPr/>
        </p:nvSpPr>
        <p:spPr>
          <a:xfrm>
            <a:off x="5116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5B</a:t>
            </a:r>
          </a:p>
        </p:txBody>
      </p:sp>
      <p:sp>
        <p:nvSpPr>
          <p:cNvPr id="10" name="Oval 9">
            <a:extLst>
              <a:ext uri="{FF2B5EF4-FFF2-40B4-BE49-F238E27FC236}">
                <a16:creationId xmlns:a16="http://schemas.microsoft.com/office/drawing/2014/main" id="{9B07DF0D-E1B8-BB4D-A8FC-BF329AD1B98B}"/>
              </a:ext>
            </a:extLst>
          </p:cNvPr>
          <p:cNvSpPr/>
          <p:nvPr/>
        </p:nvSpPr>
        <p:spPr>
          <a:xfrm>
            <a:off x="3943346"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a:t>
            </a:r>
          </a:p>
        </p:txBody>
      </p:sp>
      <p:sp>
        <p:nvSpPr>
          <p:cNvPr id="11" name="Oval 10">
            <a:extLst>
              <a:ext uri="{FF2B5EF4-FFF2-40B4-BE49-F238E27FC236}">
                <a16:creationId xmlns:a16="http://schemas.microsoft.com/office/drawing/2014/main" id="{3FBADAFC-75C7-0C48-B9F4-B263816F8E65}"/>
              </a:ext>
            </a:extLst>
          </p:cNvPr>
          <p:cNvSpPr/>
          <p:nvPr/>
        </p:nvSpPr>
        <p:spPr>
          <a:xfrm>
            <a:off x="1834240" y="582386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7D</a:t>
            </a:r>
          </a:p>
        </p:txBody>
      </p:sp>
      <p:sp>
        <p:nvSpPr>
          <p:cNvPr id="13" name="Oval 12">
            <a:extLst>
              <a:ext uri="{FF2B5EF4-FFF2-40B4-BE49-F238E27FC236}">
                <a16:creationId xmlns:a16="http://schemas.microsoft.com/office/drawing/2014/main" id="{4FB3F35E-4104-684B-BA77-D7B054D8594F}"/>
              </a:ext>
            </a:extLst>
          </p:cNvPr>
          <p:cNvSpPr/>
          <p:nvPr/>
        </p:nvSpPr>
        <p:spPr>
          <a:xfrm>
            <a:off x="544283" y="4568601"/>
            <a:ext cx="849086" cy="838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8C</a:t>
            </a:r>
          </a:p>
        </p:txBody>
      </p:sp>
    </p:spTree>
    <p:extLst>
      <p:ext uri="{BB962C8B-B14F-4D97-AF65-F5344CB8AC3E}">
        <p14:creationId xmlns:p14="http://schemas.microsoft.com/office/powerpoint/2010/main" val="361626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5C0E-8091-A217-3116-99DADF254F7E}"/>
              </a:ext>
            </a:extLst>
          </p:cNvPr>
          <p:cNvSpPr>
            <a:spLocks noGrp="1"/>
          </p:cNvSpPr>
          <p:nvPr>
            <p:ph type="title"/>
          </p:nvPr>
        </p:nvSpPr>
        <p:spPr/>
        <p:txBody>
          <a:bodyPr/>
          <a:lstStyle/>
          <a:p>
            <a:r>
              <a:rPr lang="en-US" dirty="0"/>
              <a:t>Extra Credit</a:t>
            </a:r>
          </a:p>
        </p:txBody>
      </p:sp>
      <p:sp>
        <p:nvSpPr>
          <p:cNvPr id="3" name="Content Placeholder 2">
            <a:extLst>
              <a:ext uri="{FF2B5EF4-FFF2-40B4-BE49-F238E27FC236}">
                <a16:creationId xmlns:a16="http://schemas.microsoft.com/office/drawing/2014/main" id="{CBA89A64-F4E6-487C-8552-9EE524E96090}"/>
              </a:ext>
            </a:extLst>
          </p:cNvPr>
          <p:cNvSpPr>
            <a:spLocks noGrp="1"/>
          </p:cNvSpPr>
          <p:nvPr>
            <p:ph idx="1"/>
          </p:nvPr>
        </p:nvSpPr>
        <p:spPr>
          <a:xfrm>
            <a:off x="4934711" y="779430"/>
            <a:ext cx="10515600" cy="496951"/>
          </a:xfrm>
        </p:spPr>
        <p:txBody>
          <a:bodyPr/>
          <a:lstStyle/>
          <a:p>
            <a:pPr marL="0" indent="0">
              <a:buNone/>
            </a:pPr>
            <a:r>
              <a:rPr lang="en-US" dirty="0"/>
              <a:t>Lots of you attempted it!</a:t>
            </a:r>
          </a:p>
        </p:txBody>
      </p:sp>
      <p:sp>
        <p:nvSpPr>
          <p:cNvPr id="5" name="TextBox 4">
            <a:extLst>
              <a:ext uri="{FF2B5EF4-FFF2-40B4-BE49-F238E27FC236}">
                <a16:creationId xmlns:a16="http://schemas.microsoft.com/office/drawing/2014/main" id="{16289FB0-5A52-F41A-9DF7-642CFCDD7FE9}"/>
              </a:ext>
            </a:extLst>
          </p:cNvPr>
          <p:cNvSpPr txBox="1"/>
          <p:nvPr/>
        </p:nvSpPr>
        <p:spPr>
          <a:xfrm>
            <a:off x="838199" y="1482982"/>
            <a:ext cx="8945880" cy="2308324"/>
          </a:xfrm>
          <a:prstGeom prst="rect">
            <a:avLst/>
          </a:prstGeom>
          <a:solidFill>
            <a:schemeClr val="bg2">
              <a:lumMod val="90000"/>
            </a:schemeClr>
          </a:solidFill>
        </p:spPr>
        <p:txBody>
          <a:bodyPr wrap="square">
            <a:spAutoFit/>
          </a:bodyPr>
          <a:lstStyle/>
          <a:p>
            <a:pPr algn="l"/>
            <a:r>
              <a:rPr lang="en-US" b="0" i="0" dirty="0">
                <a:solidFill>
                  <a:srgbClr val="2D3B45"/>
                </a:solidFill>
                <a:effectLst/>
                <a:latin typeface="LatoWeb"/>
              </a:rPr>
              <a:t>Consider the following algorithm for board game trades:</a:t>
            </a:r>
          </a:p>
          <a:p>
            <a:pPr algn="l"/>
            <a:r>
              <a:rPr lang="en-US" b="0" i="0" dirty="0">
                <a:solidFill>
                  <a:srgbClr val="2D3B45"/>
                </a:solidFill>
                <a:effectLst/>
                <a:latin typeface="LatoWeb"/>
              </a:rPr>
              <a:t> </a:t>
            </a:r>
          </a:p>
          <a:p>
            <a:pPr algn="l"/>
            <a:r>
              <a:rPr lang="en-US" b="0" i="0" dirty="0">
                <a:solidFill>
                  <a:srgbClr val="2D3B45"/>
                </a:solidFill>
                <a:effectLst/>
                <a:latin typeface="LatoWeb"/>
              </a:rPr>
              <a:t>1. Start with the initial allocation, and look for mutually beneficial pairwise swaps.</a:t>
            </a:r>
          </a:p>
          <a:p>
            <a:pPr lvl="1"/>
            <a:r>
              <a:rPr lang="en-US" b="0" i="0" dirty="0">
                <a:solidFill>
                  <a:srgbClr val="2D3B45"/>
                </a:solidFill>
                <a:effectLst/>
                <a:latin typeface="LatoWeb"/>
              </a:rPr>
              <a:t>a) If there are no such swaps, terminate and produce the current allocation.</a:t>
            </a:r>
          </a:p>
          <a:p>
            <a:pPr lvl="1"/>
            <a:r>
              <a:rPr lang="en-US" b="0" i="0" dirty="0">
                <a:solidFill>
                  <a:srgbClr val="2D3B45"/>
                </a:solidFill>
                <a:effectLst/>
                <a:latin typeface="LatoWeb"/>
              </a:rPr>
              <a:t>b) If there is one mutually beneficial pairwise swap, execute it.</a:t>
            </a:r>
          </a:p>
          <a:p>
            <a:pPr lvl="1"/>
            <a:r>
              <a:rPr lang="en-US" b="0" i="0" dirty="0">
                <a:solidFill>
                  <a:srgbClr val="2D3B45"/>
                </a:solidFill>
                <a:effectLst/>
                <a:latin typeface="LatoWeb"/>
              </a:rPr>
              <a:t>c) If there are multiple mutually beneficial pairwise swaps, execute the one that improves the total sum of ranks the most. Break ties in favor of low-index agents.</a:t>
            </a:r>
          </a:p>
          <a:p>
            <a:pPr algn="l"/>
            <a:r>
              <a:rPr lang="en-US" b="0" i="0" dirty="0">
                <a:solidFill>
                  <a:srgbClr val="2D3B45"/>
                </a:solidFill>
                <a:effectLst/>
                <a:latin typeface="LatoWeb"/>
              </a:rPr>
              <a:t>2. Repeat step 1, with treating the current allocation as the "new" initial allocation.</a:t>
            </a:r>
          </a:p>
        </p:txBody>
      </p:sp>
      <p:sp>
        <p:nvSpPr>
          <p:cNvPr id="6" name="TextBox 5">
            <a:extLst>
              <a:ext uri="{FF2B5EF4-FFF2-40B4-BE49-F238E27FC236}">
                <a16:creationId xmlns:a16="http://schemas.microsoft.com/office/drawing/2014/main" id="{72AC097D-B022-449C-B9C1-B58338A7D7DF}"/>
              </a:ext>
            </a:extLst>
          </p:cNvPr>
          <p:cNvSpPr txBox="1"/>
          <p:nvPr/>
        </p:nvSpPr>
        <p:spPr>
          <a:xfrm>
            <a:off x="892781" y="3899853"/>
            <a:ext cx="5203219" cy="1697068"/>
          </a:xfrm>
          <a:prstGeom prst="rect">
            <a:avLst/>
          </a:prstGeom>
          <a:noFill/>
        </p:spPr>
        <p:txBody>
          <a:bodyPr wrap="none" rtlCol="0">
            <a:spAutoFit/>
          </a:bodyPr>
          <a:lstStyle/>
          <a:p>
            <a:pPr>
              <a:lnSpc>
                <a:spcPct val="150000"/>
              </a:lnSpc>
            </a:pPr>
            <a:r>
              <a:rPr lang="en-US" sz="2400" dirty="0"/>
              <a:t>Is outcome always Individually Rational?</a:t>
            </a:r>
          </a:p>
          <a:p>
            <a:pPr>
              <a:lnSpc>
                <a:spcPct val="150000"/>
              </a:lnSpc>
            </a:pPr>
            <a:r>
              <a:rPr lang="en-US" sz="2400" dirty="0"/>
              <a:t>Is outcome always Pareto Efficient?</a:t>
            </a:r>
          </a:p>
          <a:p>
            <a:pPr>
              <a:lnSpc>
                <a:spcPct val="150000"/>
              </a:lnSpc>
            </a:pPr>
            <a:r>
              <a:rPr lang="en-US" sz="2400" dirty="0"/>
              <a:t>Is this mechanism Truthful?</a:t>
            </a:r>
          </a:p>
        </p:txBody>
      </p:sp>
      <p:sp>
        <p:nvSpPr>
          <p:cNvPr id="10" name="TextBox 9">
            <a:extLst>
              <a:ext uri="{FF2B5EF4-FFF2-40B4-BE49-F238E27FC236}">
                <a16:creationId xmlns:a16="http://schemas.microsoft.com/office/drawing/2014/main" id="{EC215901-51AF-C529-0E5D-D367E54BF226}"/>
              </a:ext>
            </a:extLst>
          </p:cNvPr>
          <p:cNvSpPr txBox="1"/>
          <p:nvPr/>
        </p:nvSpPr>
        <p:spPr>
          <a:xfrm>
            <a:off x="6150582" y="3954911"/>
            <a:ext cx="6473217" cy="2031325"/>
          </a:xfrm>
          <a:prstGeom prst="rect">
            <a:avLst/>
          </a:prstGeom>
          <a:noFill/>
        </p:spPr>
        <p:txBody>
          <a:bodyPr wrap="square">
            <a:spAutoFit/>
          </a:bodyPr>
          <a:lstStyle/>
          <a:p>
            <a:pPr algn="l"/>
            <a:r>
              <a:rPr lang="en-US" b="1" i="0" dirty="0">
                <a:solidFill>
                  <a:srgbClr val="FF0000"/>
                </a:solidFill>
                <a:effectLst/>
                <a:latin typeface="LatoWeb"/>
              </a:rPr>
              <a:t>Proof by counter example</a:t>
            </a:r>
          </a:p>
          <a:p>
            <a:pPr algn="l"/>
            <a:r>
              <a:rPr lang="en-US" b="0" i="0" dirty="0">
                <a:solidFill>
                  <a:srgbClr val="2D3B45"/>
                </a:solidFill>
                <a:effectLst/>
                <a:latin typeface="LatoWeb"/>
              </a:rPr>
              <a:t>     Agent 1 : A &gt; B &gt; C</a:t>
            </a:r>
          </a:p>
          <a:p>
            <a:pPr algn="l"/>
            <a:r>
              <a:rPr lang="en-US" b="0" i="0" dirty="0">
                <a:solidFill>
                  <a:srgbClr val="2D3B45"/>
                </a:solidFill>
                <a:effectLst/>
                <a:latin typeface="LatoWeb"/>
              </a:rPr>
              <a:t>     Agent 2:  B &gt; C &gt; A</a:t>
            </a:r>
          </a:p>
          <a:p>
            <a:pPr algn="l"/>
            <a:r>
              <a:rPr lang="en-US" b="0" i="0" dirty="0">
                <a:solidFill>
                  <a:srgbClr val="2D3B45"/>
                </a:solidFill>
                <a:effectLst/>
                <a:latin typeface="LatoWeb"/>
              </a:rPr>
              <a:t>     Agent 3:  C &gt; A &gt; B</a:t>
            </a:r>
          </a:p>
          <a:p>
            <a:pPr algn="l"/>
            <a:r>
              <a:rPr lang="en-US" b="0" i="0" dirty="0">
                <a:solidFill>
                  <a:srgbClr val="2D3B45"/>
                </a:solidFill>
                <a:effectLst/>
                <a:latin typeface="LatoWeb"/>
              </a:rPr>
              <a:t>The best allocation is ABC where everyone gets their top choice. But if we start with BCA then no one can make a mutually beneficial trade.</a:t>
            </a:r>
          </a:p>
        </p:txBody>
      </p:sp>
      <p:pic>
        <p:nvPicPr>
          <p:cNvPr id="11" name="Picture 10" descr="A green leaf with a white background&#10;&#10;Description automatically generated with low confidence">
            <a:extLst>
              <a:ext uri="{FF2B5EF4-FFF2-40B4-BE49-F238E27FC236}">
                <a16:creationId xmlns:a16="http://schemas.microsoft.com/office/drawing/2014/main" id="{8AD726EA-FB24-A705-BB83-3193F7F3E2CE}"/>
              </a:ext>
            </a:extLst>
          </p:cNvPr>
          <p:cNvPicPr>
            <a:picLocks noChangeAspect="1"/>
          </p:cNvPicPr>
          <p:nvPr/>
        </p:nvPicPr>
        <p:blipFill>
          <a:blip r:embed="rId2"/>
          <a:stretch>
            <a:fillRect/>
          </a:stretch>
        </p:blipFill>
        <p:spPr>
          <a:xfrm>
            <a:off x="446538" y="3978646"/>
            <a:ext cx="391661" cy="49657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07B7B5E6-D2D1-A782-B704-91E75862931D}"/>
              </a:ext>
            </a:extLst>
          </p:cNvPr>
          <p:cNvPicPr>
            <a:picLocks noChangeAspect="1"/>
          </p:cNvPicPr>
          <p:nvPr/>
        </p:nvPicPr>
        <p:blipFill>
          <a:blip r:embed="rId3"/>
          <a:stretch>
            <a:fillRect/>
          </a:stretch>
        </p:blipFill>
        <p:spPr>
          <a:xfrm>
            <a:off x="446536" y="4589516"/>
            <a:ext cx="391662" cy="44302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5CF0691C-9CD4-0943-DB59-6D1297EB55C3}"/>
              </a:ext>
            </a:extLst>
          </p:cNvPr>
          <p:cNvPicPr>
            <a:picLocks noChangeAspect="1"/>
          </p:cNvPicPr>
          <p:nvPr/>
        </p:nvPicPr>
        <p:blipFill>
          <a:blip r:embed="rId3"/>
          <a:stretch>
            <a:fillRect/>
          </a:stretch>
        </p:blipFill>
        <p:spPr>
          <a:xfrm>
            <a:off x="446536" y="5153893"/>
            <a:ext cx="391662" cy="443028"/>
          </a:xfrm>
          <a:prstGeom prst="rect">
            <a:avLst/>
          </a:prstGeom>
        </p:spPr>
      </p:pic>
    </p:spTree>
    <p:extLst>
      <p:ext uri="{BB962C8B-B14F-4D97-AF65-F5344CB8AC3E}">
        <p14:creationId xmlns:p14="http://schemas.microsoft.com/office/powerpoint/2010/main" val="9057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95F-81ED-5544-AAC4-0D9E79FFF636}"/>
              </a:ext>
            </a:extLst>
          </p:cNvPr>
          <p:cNvSpPr>
            <a:spLocks noGrp="1"/>
          </p:cNvSpPr>
          <p:nvPr>
            <p:ph type="title"/>
          </p:nvPr>
        </p:nvSpPr>
        <p:spPr/>
        <p:txBody>
          <a:bodyPr/>
          <a:lstStyle/>
          <a:p>
            <a:r>
              <a:rPr lang="en-US" dirty="0"/>
              <a:t>Final Allocation</a:t>
            </a:r>
          </a:p>
        </p:txBody>
      </p:sp>
      <p:graphicFrame>
        <p:nvGraphicFramePr>
          <p:cNvPr id="4" name="Table 4">
            <a:extLst>
              <a:ext uri="{FF2B5EF4-FFF2-40B4-BE49-F238E27FC236}">
                <a16:creationId xmlns:a16="http://schemas.microsoft.com/office/drawing/2014/main" id="{2CA3B283-86C0-774C-841F-A71DF96E57A6}"/>
              </a:ext>
            </a:extLst>
          </p:cNvPr>
          <p:cNvGraphicFramePr>
            <a:graphicFrameLocks noGrp="1"/>
          </p:cNvGraphicFramePr>
          <p:nvPr>
            <p:ph idx="1"/>
          </p:nvPr>
        </p:nvGraphicFramePr>
        <p:xfrm>
          <a:off x="838200" y="1825624"/>
          <a:ext cx="5467048" cy="4667247"/>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7</a:t>
                      </a:r>
                    </a:p>
                  </a:txBody>
                  <a:tcPr/>
                </a:tc>
                <a:tc>
                  <a:txBody>
                    <a:bodyPr/>
                    <a:lstStyle/>
                    <a:p>
                      <a:pPr algn="ctr"/>
                      <a:r>
                        <a:rPr lang="en-US" sz="2800" dirty="0"/>
                        <a:t>8</a:t>
                      </a:r>
                    </a:p>
                  </a:txBody>
                  <a:tcPr/>
                </a:tc>
                <a:extLst>
                  <a:ext uri="{0D108BD9-81ED-4DB2-BD59-A6C34878D82A}">
                    <a16:rowId xmlns:a16="http://schemas.microsoft.com/office/drawing/2014/main" val="965763515"/>
                  </a:ext>
                </a:extLst>
              </a:tr>
              <a:tr h="518583">
                <a:tc>
                  <a:txBody>
                    <a:bodyPr/>
                    <a:lstStyle/>
                    <a:p>
                      <a:pPr algn="ctr"/>
                      <a:r>
                        <a:rPr lang="en-US" sz="2800" dirty="0"/>
                        <a:t>D</a:t>
                      </a:r>
                    </a:p>
                  </a:txBody>
                  <a:tcPr/>
                </a:tc>
                <a:tc>
                  <a:txBody>
                    <a:bodyPr/>
                    <a:lstStyle/>
                    <a:p>
                      <a:pPr algn="ctr"/>
                      <a:r>
                        <a:rPr lang="en-US" sz="2800" dirty="0"/>
                        <a:t>B</a:t>
                      </a:r>
                    </a:p>
                  </a:txBody>
                  <a:tcPr/>
                </a:tc>
                <a:tc>
                  <a:txBody>
                    <a:bodyPr/>
                    <a:lstStyle/>
                    <a:p>
                      <a:pPr algn="ctr"/>
                      <a:r>
                        <a:rPr lang="en-US" sz="2800" dirty="0"/>
                        <a:t>G</a:t>
                      </a:r>
                    </a:p>
                  </a:txBody>
                  <a:tcPr/>
                </a:tc>
                <a:tc>
                  <a:txBody>
                    <a:bodyPr/>
                    <a:lstStyle/>
                    <a:p>
                      <a:pPr algn="ctr"/>
                      <a:r>
                        <a:rPr lang="en-US" sz="2800" dirty="0">
                          <a:solidFill>
                            <a:srgbClr val="FF0000"/>
                          </a:solidFill>
                        </a:rPr>
                        <a:t>H</a:t>
                      </a:r>
                    </a:p>
                  </a:txBody>
                  <a:tcPr/>
                </a:tc>
                <a:tc>
                  <a:txBody>
                    <a:bodyPr/>
                    <a:lstStyle/>
                    <a:p>
                      <a:pPr algn="ctr"/>
                      <a:r>
                        <a:rPr lang="en-US" sz="2800" dirty="0">
                          <a:solidFill>
                            <a:srgbClr val="FF0000"/>
                          </a:solidFill>
                        </a:rPr>
                        <a:t>B</a:t>
                      </a:r>
                    </a:p>
                  </a:txBody>
                  <a:tcPr/>
                </a:tc>
                <a:tc>
                  <a:txBody>
                    <a:bodyPr/>
                    <a:lstStyle/>
                    <a:p>
                      <a:pPr algn="ctr"/>
                      <a:r>
                        <a:rPr lang="en-US" sz="2800" dirty="0">
                          <a:solidFill>
                            <a:srgbClr val="FF0000"/>
                          </a:solidFill>
                        </a:rPr>
                        <a:t>A</a:t>
                      </a:r>
                    </a:p>
                  </a:txBody>
                  <a:tcPr/>
                </a:tc>
                <a:tc>
                  <a:txBody>
                    <a:bodyPr/>
                    <a:lstStyle/>
                    <a:p>
                      <a:pPr algn="ctr"/>
                      <a:r>
                        <a:rPr lang="en-US" sz="2800" dirty="0">
                          <a:solidFill>
                            <a:srgbClr val="FF0000"/>
                          </a:solidFill>
                        </a:rPr>
                        <a:t>D</a:t>
                      </a:r>
                    </a:p>
                  </a:txBody>
                  <a:tcPr/>
                </a:tc>
                <a:tc>
                  <a:txBody>
                    <a:bodyPr/>
                    <a:lstStyle/>
                    <a:p>
                      <a:pPr algn="ctr"/>
                      <a:r>
                        <a:rPr lang="en-US" sz="2800" dirty="0">
                          <a:solidFill>
                            <a:srgbClr val="FF0000"/>
                          </a:solidFill>
                        </a:rPr>
                        <a:t>C</a:t>
                      </a:r>
                    </a:p>
                  </a:txBody>
                  <a:tcPr/>
                </a:tc>
                <a:extLst>
                  <a:ext uri="{0D108BD9-81ED-4DB2-BD59-A6C34878D82A}">
                    <a16:rowId xmlns:a16="http://schemas.microsoft.com/office/drawing/2014/main" val="1339385339"/>
                  </a:ext>
                </a:extLst>
              </a:tr>
              <a:tr h="518583">
                <a:tc>
                  <a:txBody>
                    <a:bodyPr/>
                    <a:lstStyle/>
                    <a:p>
                      <a:pPr algn="ctr"/>
                      <a:r>
                        <a:rPr lang="en-US" sz="2800" dirty="0">
                          <a:solidFill>
                            <a:srgbClr val="FF0000"/>
                          </a:solidFill>
                        </a:rPr>
                        <a:t>G</a:t>
                      </a:r>
                    </a:p>
                  </a:txBody>
                  <a:tcPr/>
                </a:tc>
                <a:tc>
                  <a:txBody>
                    <a:bodyPr/>
                    <a:lstStyle/>
                    <a:p>
                      <a:pPr algn="ctr"/>
                      <a:r>
                        <a:rPr lang="en-US" sz="2800" dirty="0"/>
                        <a:t>D</a:t>
                      </a:r>
                    </a:p>
                  </a:txBody>
                  <a:tcPr/>
                </a:tc>
                <a:tc>
                  <a:txBody>
                    <a:bodyPr/>
                    <a:lstStyle/>
                    <a:p>
                      <a:pPr algn="ctr"/>
                      <a:r>
                        <a:rPr lang="en-US" sz="2800" dirty="0"/>
                        <a:t>F</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C</a:t>
                      </a:r>
                    </a:p>
                  </a:txBody>
                  <a:tcPr/>
                </a:tc>
                <a:tc>
                  <a:txBody>
                    <a:bodyPr/>
                    <a:lstStyle/>
                    <a:p>
                      <a:pPr algn="ctr"/>
                      <a:r>
                        <a:rPr lang="en-US" sz="2800" dirty="0"/>
                        <a:t>E</a:t>
                      </a:r>
                    </a:p>
                  </a:txBody>
                  <a:tcPr/>
                </a:tc>
                <a:tc>
                  <a:txBody>
                    <a:bodyPr/>
                    <a:lstStyle/>
                    <a:p>
                      <a:pPr algn="ctr"/>
                      <a:r>
                        <a:rPr lang="en-US" sz="2800" dirty="0"/>
                        <a:t>F</a:t>
                      </a:r>
                    </a:p>
                  </a:txBody>
                  <a:tcPr/>
                </a:tc>
                <a:tc>
                  <a:txBody>
                    <a:bodyPr/>
                    <a:lstStyle/>
                    <a:p>
                      <a:pPr algn="ctr"/>
                      <a:r>
                        <a:rPr lang="en-US" sz="2800" dirty="0"/>
                        <a:t>E</a:t>
                      </a:r>
                    </a:p>
                  </a:txBody>
                  <a:tcPr/>
                </a:tc>
                <a:extLst>
                  <a:ext uri="{0D108BD9-81ED-4DB2-BD59-A6C34878D82A}">
                    <a16:rowId xmlns:a16="http://schemas.microsoft.com/office/drawing/2014/main" val="828747693"/>
                  </a:ext>
                </a:extLst>
              </a:tr>
              <a:tr h="518583">
                <a:tc>
                  <a:txBody>
                    <a:bodyPr/>
                    <a:lstStyle/>
                    <a:p>
                      <a:pPr algn="ctr"/>
                      <a:r>
                        <a:rPr lang="en-US" sz="2800" dirty="0"/>
                        <a:t>B</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G</a:t>
                      </a:r>
                    </a:p>
                  </a:txBody>
                  <a:tcPr/>
                </a:tc>
                <a:tc>
                  <a:txBody>
                    <a:bodyPr/>
                    <a:lstStyle/>
                    <a:p>
                      <a:pPr algn="ctr"/>
                      <a:r>
                        <a:rPr lang="en-US" sz="2800" dirty="0"/>
                        <a:t>G</a:t>
                      </a:r>
                    </a:p>
                  </a:txBody>
                  <a:tcPr/>
                </a:tc>
                <a:tc>
                  <a:txBody>
                    <a:bodyPr/>
                    <a:lstStyle/>
                    <a:p>
                      <a:pPr algn="ctr"/>
                      <a:r>
                        <a:rPr lang="en-US" sz="2800" dirty="0"/>
                        <a:t>A</a:t>
                      </a:r>
                    </a:p>
                  </a:txBody>
                  <a:tcPr/>
                </a:tc>
                <a:tc>
                  <a:txBody>
                    <a:bodyPr/>
                    <a:lstStyle/>
                    <a:p>
                      <a:pPr algn="ctr"/>
                      <a:r>
                        <a:rPr lang="en-US" sz="2800" dirty="0"/>
                        <a:t>D</a:t>
                      </a:r>
                    </a:p>
                  </a:txBody>
                  <a:tcPr/>
                </a:tc>
                <a:extLst>
                  <a:ext uri="{0D108BD9-81ED-4DB2-BD59-A6C34878D82A}">
                    <a16:rowId xmlns:a16="http://schemas.microsoft.com/office/drawing/2014/main" val="4242280731"/>
                  </a:ext>
                </a:extLst>
              </a:tr>
              <a:tr h="518583">
                <a:tc>
                  <a:txBody>
                    <a:bodyPr/>
                    <a:lstStyle/>
                    <a:p>
                      <a:pPr algn="ctr"/>
                      <a:r>
                        <a:rPr lang="en-US" sz="2800" dirty="0"/>
                        <a:t>E</a:t>
                      </a:r>
                    </a:p>
                  </a:txBody>
                  <a:tcPr/>
                </a:tc>
                <a:tc>
                  <a:txBody>
                    <a:bodyPr/>
                    <a:lstStyle/>
                    <a:p>
                      <a:pPr algn="ctr"/>
                      <a:r>
                        <a:rPr lang="en-US" sz="2800" dirty="0">
                          <a:solidFill>
                            <a:srgbClr val="FF0000"/>
                          </a:solidFill>
                        </a:rPr>
                        <a:t>F</a:t>
                      </a:r>
                    </a:p>
                  </a:txBody>
                  <a:tcPr/>
                </a:tc>
                <a:tc>
                  <a:txBody>
                    <a:bodyPr/>
                    <a:lstStyle/>
                    <a:p>
                      <a:pPr algn="ctr"/>
                      <a:r>
                        <a:rPr lang="en-US" sz="2800" dirty="0"/>
                        <a:t>C</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H</a:t>
                      </a:r>
                    </a:p>
                  </a:txBody>
                  <a:tcPr/>
                </a:tc>
                <a:tc>
                  <a:txBody>
                    <a:bodyPr/>
                    <a:lstStyle/>
                    <a:p>
                      <a:pPr algn="ctr"/>
                      <a:r>
                        <a:rPr lang="en-US" sz="2800" dirty="0">
                          <a:solidFill>
                            <a:schemeClr val="tx1"/>
                          </a:solidFill>
                        </a:rPr>
                        <a:t>G</a:t>
                      </a:r>
                    </a:p>
                  </a:txBody>
                  <a:tcPr/>
                </a:tc>
                <a:tc>
                  <a:txBody>
                    <a:bodyPr/>
                    <a:lstStyle/>
                    <a:p>
                      <a:pPr algn="ctr"/>
                      <a:r>
                        <a:rPr lang="en-US" sz="2800" dirty="0">
                          <a:solidFill>
                            <a:schemeClr val="tx1"/>
                          </a:solidFill>
                        </a:rPr>
                        <a:t>G</a:t>
                      </a:r>
                    </a:p>
                  </a:txBody>
                  <a:tcPr/>
                </a:tc>
                <a:extLst>
                  <a:ext uri="{0D108BD9-81ED-4DB2-BD59-A6C34878D82A}">
                    <a16:rowId xmlns:a16="http://schemas.microsoft.com/office/drawing/2014/main" val="3658496025"/>
                  </a:ext>
                </a:extLst>
              </a:tr>
              <a:tr h="518583">
                <a:tc>
                  <a:txBody>
                    <a:bodyPr/>
                    <a:lstStyle/>
                    <a:p>
                      <a:pPr algn="ctr"/>
                      <a:r>
                        <a:rPr lang="en-US" sz="2800" dirty="0">
                          <a:solidFill>
                            <a:schemeClr val="tx1"/>
                          </a:solidFill>
                        </a:rPr>
                        <a:t>F</a:t>
                      </a:r>
                    </a:p>
                  </a:txBody>
                  <a:tcPr/>
                </a:tc>
                <a:tc>
                  <a:txBody>
                    <a:bodyPr/>
                    <a:lstStyle/>
                    <a:p>
                      <a:pPr algn="ctr"/>
                      <a:r>
                        <a:rPr lang="en-US" sz="2800" dirty="0">
                          <a:solidFill>
                            <a:schemeClr val="tx1"/>
                          </a:solidFill>
                        </a:rPr>
                        <a:t>G</a:t>
                      </a:r>
                    </a:p>
                  </a:txBody>
                  <a:tcPr/>
                </a:tc>
                <a:tc>
                  <a:txBody>
                    <a:bodyPr/>
                    <a:lstStyle/>
                    <a:p>
                      <a:pPr algn="ctr"/>
                      <a:r>
                        <a:rPr lang="en-US" sz="2800" dirty="0">
                          <a:solidFill>
                            <a:srgbClr val="FF0000"/>
                          </a:solidFill>
                        </a:rPr>
                        <a:t>E</a:t>
                      </a:r>
                    </a:p>
                  </a:txBody>
                  <a:tcPr/>
                </a:tc>
                <a:tc>
                  <a:txBody>
                    <a:bodyPr/>
                    <a:lstStyle/>
                    <a:p>
                      <a:pPr algn="ctr"/>
                      <a:r>
                        <a:rPr lang="en-US" sz="2800" dirty="0">
                          <a:solidFill>
                            <a:schemeClr val="tx1"/>
                          </a:solidFill>
                        </a:rPr>
                        <a:t>G</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B</a:t>
                      </a:r>
                    </a:p>
                  </a:txBody>
                  <a:tcPr/>
                </a:tc>
                <a:tc>
                  <a:txBody>
                    <a:bodyPr/>
                    <a:lstStyle/>
                    <a:p>
                      <a:pPr algn="ctr"/>
                      <a:r>
                        <a:rPr lang="en-US" sz="2800" dirty="0">
                          <a:solidFill>
                            <a:schemeClr val="tx1"/>
                          </a:solidFill>
                        </a:rPr>
                        <a:t>B</a:t>
                      </a:r>
                    </a:p>
                  </a:txBody>
                  <a:tcPr/>
                </a:tc>
                <a:extLst>
                  <a:ext uri="{0D108BD9-81ED-4DB2-BD59-A6C34878D82A}">
                    <a16:rowId xmlns:a16="http://schemas.microsoft.com/office/drawing/2014/main" val="3558804258"/>
                  </a:ext>
                </a:extLst>
              </a:tr>
              <a:tr h="518583">
                <a:tc>
                  <a:txBody>
                    <a:bodyPr/>
                    <a:lstStyle/>
                    <a:p>
                      <a:pPr algn="ctr"/>
                      <a:r>
                        <a:rPr lang="en-US" sz="2800" dirty="0">
                          <a:solidFill>
                            <a:schemeClr val="tx1"/>
                          </a:solidFill>
                        </a:rPr>
                        <a:t>C</a:t>
                      </a:r>
                    </a:p>
                  </a:txBody>
                  <a:tcPr/>
                </a:tc>
                <a:tc>
                  <a:txBody>
                    <a:bodyPr/>
                    <a:lstStyle/>
                    <a:p>
                      <a:pPr algn="ctr"/>
                      <a:r>
                        <a:rPr lang="en-US" sz="2800" dirty="0">
                          <a:solidFill>
                            <a:schemeClr val="tx1"/>
                          </a:solidFill>
                        </a:rPr>
                        <a:t>E</a:t>
                      </a:r>
                    </a:p>
                  </a:txBody>
                  <a:tcPr/>
                </a:tc>
                <a:tc>
                  <a:txBody>
                    <a:bodyPr/>
                    <a:lstStyle/>
                    <a:p>
                      <a:pPr algn="ctr"/>
                      <a:r>
                        <a:rPr lang="en-US" sz="2800" dirty="0"/>
                        <a:t>H</a:t>
                      </a:r>
                    </a:p>
                  </a:txBody>
                  <a:tcPr/>
                </a:tc>
                <a:tc>
                  <a:txBody>
                    <a:bodyPr/>
                    <a:lstStyle/>
                    <a:p>
                      <a:pPr algn="ctr"/>
                      <a:r>
                        <a:rPr lang="en-US" sz="2800" dirty="0">
                          <a:solidFill>
                            <a:schemeClr val="tx1"/>
                          </a:solidFill>
                        </a:rPr>
                        <a:t>B</a:t>
                      </a:r>
                    </a:p>
                  </a:txBody>
                  <a:tcPr/>
                </a:tc>
                <a:tc>
                  <a:txBody>
                    <a:bodyPr/>
                    <a:lstStyle/>
                    <a:p>
                      <a:pPr algn="ctr"/>
                      <a:r>
                        <a:rPr lang="en-US" sz="2800" dirty="0">
                          <a:solidFill>
                            <a:schemeClr val="tx1"/>
                          </a:solidFill>
                        </a:rPr>
                        <a:t>A</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F</a:t>
                      </a:r>
                    </a:p>
                  </a:txBody>
                  <a:tcPr/>
                </a:tc>
                <a:extLst>
                  <a:ext uri="{0D108BD9-81ED-4DB2-BD59-A6C34878D82A}">
                    <a16:rowId xmlns:a16="http://schemas.microsoft.com/office/drawing/2014/main" val="4197867003"/>
                  </a:ext>
                </a:extLst>
              </a:tr>
              <a:tr h="518583">
                <a:tc>
                  <a:txBody>
                    <a:bodyPr/>
                    <a:lstStyle/>
                    <a:p>
                      <a:pPr algn="ctr"/>
                      <a:r>
                        <a:rPr lang="en-US" sz="2800" dirty="0">
                          <a:solidFill>
                            <a:schemeClr val="tx1"/>
                          </a:solidFill>
                        </a:rPr>
                        <a:t>H</a:t>
                      </a:r>
                    </a:p>
                  </a:txBody>
                  <a:tcPr/>
                </a:tc>
                <a:tc>
                  <a:txBody>
                    <a:bodyPr/>
                    <a:lstStyle/>
                    <a:p>
                      <a:pPr algn="ctr"/>
                      <a:r>
                        <a:rPr lang="en-US" sz="2800" dirty="0">
                          <a:solidFill>
                            <a:schemeClr val="tx1"/>
                          </a:solidFill>
                        </a:rPr>
                        <a:t>H</a:t>
                      </a:r>
                    </a:p>
                  </a:txBody>
                  <a:tcPr/>
                </a:tc>
                <a:tc>
                  <a:txBody>
                    <a:bodyPr/>
                    <a:lstStyle/>
                    <a:p>
                      <a:pPr algn="ctr"/>
                      <a:r>
                        <a:rPr lang="en-US" sz="2800" dirty="0"/>
                        <a:t>D</a:t>
                      </a:r>
                    </a:p>
                  </a:txBody>
                  <a:tcPr/>
                </a:tc>
                <a:tc>
                  <a:txBody>
                    <a:bodyPr/>
                    <a:lstStyle/>
                    <a:p>
                      <a:pPr algn="ctr"/>
                      <a:r>
                        <a:rPr lang="en-US" sz="2800" dirty="0">
                          <a:solidFill>
                            <a:schemeClr val="tx1"/>
                          </a:solidFill>
                        </a:rPr>
                        <a:t>C</a:t>
                      </a:r>
                    </a:p>
                  </a:txBody>
                  <a:tcPr/>
                </a:tc>
                <a:tc>
                  <a:txBody>
                    <a:bodyPr/>
                    <a:lstStyle/>
                    <a:p>
                      <a:pPr algn="ctr"/>
                      <a:r>
                        <a:rPr lang="en-US" sz="2800" dirty="0">
                          <a:solidFill>
                            <a:schemeClr val="tx1"/>
                          </a:solidFill>
                        </a:rPr>
                        <a:t>H</a:t>
                      </a:r>
                    </a:p>
                  </a:txBody>
                  <a:tcPr/>
                </a:tc>
                <a:tc>
                  <a:txBody>
                    <a:bodyPr/>
                    <a:lstStyle/>
                    <a:p>
                      <a:pPr algn="ctr"/>
                      <a:r>
                        <a:rPr lang="en-US" sz="2800" dirty="0">
                          <a:solidFill>
                            <a:schemeClr val="tx1"/>
                          </a:solidFill>
                        </a:rPr>
                        <a:t>B</a:t>
                      </a:r>
                    </a:p>
                  </a:txBody>
                  <a:tcPr/>
                </a:tc>
                <a:tc>
                  <a:txBody>
                    <a:bodyPr/>
                    <a:lstStyle/>
                    <a:p>
                      <a:pPr algn="ctr"/>
                      <a:r>
                        <a:rPr lang="en-US" sz="2800" dirty="0">
                          <a:solidFill>
                            <a:schemeClr val="tx1"/>
                          </a:solidFill>
                        </a:rPr>
                        <a:t>H</a:t>
                      </a:r>
                    </a:p>
                  </a:txBody>
                  <a:tcPr/>
                </a:tc>
                <a:tc>
                  <a:txBody>
                    <a:bodyPr/>
                    <a:lstStyle/>
                    <a:p>
                      <a:pPr algn="ctr"/>
                      <a:r>
                        <a:rPr lang="en-US" sz="2800" dirty="0">
                          <a:solidFill>
                            <a:schemeClr val="tx1"/>
                          </a:solidFill>
                        </a:rPr>
                        <a:t>A</a:t>
                      </a:r>
                    </a:p>
                  </a:txBody>
                  <a:tcPr/>
                </a:tc>
                <a:extLst>
                  <a:ext uri="{0D108BD9-81ED-4DB2-BD59-A6C34878D82A}">
                    <a16:rowId xmlns:a16="http://schemas.microsoft.com/office/drawing/2014/main" val="282275194"/>
                  </a:ext>
                </a:extLst>
              </a:tr>
              <a:tr h="518583">
                <a:tc>
                  <a:txBody>
                    <a:bodyPr/>
                    <a:lstStyle/>
                    <a:p>
                      <a:pPr algn="ctr"/>
                      <a:r>
                        <a:rPr lang="en-US" sz="2800" dirty="0"/>
                        <a:t>A</a:t>
                      </a:r>
                    </a:p>
                  </a:txBody>
                  <a:tcPr/>
                </a:tc>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solidFill>
                            <a:schemeClr val="tx1"/>
                          </a:solidFill>
                        </a:rPr>
                        <a:t>F</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D</a:t>
                      </a:r>
                    </a:p>
                  </a:txBody>
                  <a:tcPr/>
                </a:tc>
                <a:tc>
                  <a:txBody>
                    <a:bodyPr/>
                    <a:lstStyle/>
                    <a:p>
                      <a:pPr algn="ctr"/>
                      <a:r>
                        <a:rPr lang="en-US" sz="2800" dirty="0">
                          <a:solidFill>
                            <a:schemeClr val="tx1"/>
                          </a:solidFill>
                        </a:rPr>
                        <a:t>E</a:t>
                      </a:r>
                    </a:p>
                  </a:txBody>
                  <a:tcPr/>
                </a:tc>
                <a:tc>
                  <a:txBody>
                    <a:bodyPr/>
                    <a:lstStyle/>
                    <a:p>
                      <a:pPr algn="ctr"/>
                      <a:r>
                        <a:rPr lang="en-US" sz="2800" dirty="0">
                          <a:solidFill>
                            <a:schemeClr val="tx1"/>
                          </a:solidFill>
                        </a:rPr>
                        <a:t>H</a:t>
                      </a:r>
                    </a:p>
                  </a:txBody>
                  <a:tcPr/>
                </a:tc>
                <a:extLst>
                  <a:ext uri="{0D108BD9-81ED-4DB2-BD59-A6C34878D82A}">
                    <a16:rowId xmlns:a16="http://schemas.microsoft.com/office/drawing/2014/main" val="1160203582"/>
                  </a:ext>
                </a:extLst>
              </a:tr>
            </a:tbl>
          </a:graphicData>
        </a:graphic>
      </p:graphicFrame>
    </p:spTree>
    <p:extLst>
      <p:ext uri="{BB962C8B-B14F-4D97-AF65-F5344CB8AC3E}">
        <p14:creationId xmlns:p14="http://schemas.microsoft.com/office/powerpoint/2010/main" val="4146663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3BA7-BA0B-2043-B91C-8FAC9676DAB4}"/>
              </a:ext>
            </a:extLst>
          </p:cNvPr>
          <p:cNvSpPr>
            <a:spLocks noGrp="1"/>
          </p:cNvSpPr>
          <p:nvPr>
            <p:ph type="title"/>
          </p:nvPr>
        </p:nvSpPr>
        <p:spPr/>
        <p:txBody>
          <a:bodyPr>
            <a:normAutofit/>
          </a:bodyPr>
          <a:lstStyle/>
          <a:p>
            <a:r>
              <a:rPr lang="en-US" dirty="0"/>
              <a:t>Top Trading Cycles:</a:t>
            </a:r>
            <a:br>
              <a:rPr lang="en-US" dirty="0"/>
            </a:br>
            <a:r>
              <a:rPr lang="en-US" dirty="0"/>
              <a:t>Dynamic vs Direct Implementations</a:t>
            </a:r>
          </a:p>
        </p:txBody>
      </p:sp>
      <p:sp>
        <p:nvSpPr>
          <p:cNvPr id="3" name="Content Placeholder 2">
            <a:extLst>
              <a:ext uri="{FF2B5EF4-FFF2-40B4-BE49-F238E27FC236}">
                <a16:creationId xmlns:a16="http://schemas.microsoft.com/office/drawing/2014/main" id="{B25707F3-2543-5844-87EA-BEF71D19AAC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04422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C1AD-5AB5-7347-B791-5B0161EE4D53}"/>
              </a:ext>
            </a:extLst>
          </p:cNvPr>
          <p:cNvSpPr>
            <a:spLocks noGrp="1"/>
          </p:cNvSpPr>
          <p:nvPr>
            <p:ph type="title"/>
          </p:nvPr>
        </p:nvSpPr>
        <p:spPr/>
        <p:txBody>
          <a:bodyPr/>
          <a:lstStyle/>
          <a:p>
            <a:r>
              <a:rPr lang="en-US" dirty="0"/>
              <a:t>Allocations vs Mechanisms</a:t>
            </a:r>
          </a:p>
        </p:txBody>
      </p:sp>
      <p:sp>
        <p:nvSpPr>
          <p:cNvPr id="3" name="Content Placeholder 2">
            <a:extLst>
              <a:ext uri="{FF2B5EF4-FFF2-40B4-BE49-F238E27FC236}">
                <a16:creationId xmlns:a16="http://schemas.microsoft.com/office/drawing/2014/main" id="{D346EED8-3505-7146-8B95-9727B96C34FD}"/>
              </a:ext>
            </a:extLst>
          </p:cNvPr>
          <p:cNvSpPr>
            <a:spLocks noGrp="1"/>
          </p:cNvSpPr>
          <p:nvPr>
            <p:ph idx="1"/>
          </p:nvPr>
        </p:nvSpPr>
        <p:spPr>
          <a:xfrm>
            <a:off x="838200" y="1690688"/>
            <a:ext cx="10904621" cy="5032375"/>
          </a:xfrm>
        </p:spPr>
        <p:txBody>
          <a:bodyPr>
            <a:normAutofit/>
          </a:bodyPr>
          <a:lstStyle/>
          <a:p>
            <a:pPr marL="0" indent="0">
              <a:buNone/>
            </a:pPr>
            <a:r>
              <a:rPr lang="en-US" dirty="0"/>
              <a:t>The following are properties of </a:t>
            </a:r>
            <a:r>
              <a:rPr lang="en-US" b="1" dirty="0"/>
              <a:t>allocations</a:t>
            </a:r>
            <a:r>
              <a:rPr lang="en-US" dirty="0"/>
              <a:t>:</a:t>
            </a:r>
          </a:p>
          <a:p>
            <a:r>
              <a:rPr lang="en-US" dirty="0"/>
              <a:t>Pareto efficient.</a:t>
            </a:r>
          </a:p>
          <a:p>
            <a:r>
              <a:rPr lang="en-US" dirty="0"/>
              <a:t>Individually rational.</a:t>
            </a:r>
          </a:p>
          <a:p>
            <a:r>
              <a:rPr lang="en-US" dirty="0"/>
              <a:t>Core.</a:t>
            </a:r>
          </a:p>
          <a:p>
            <a:endParaRPr lang="en-US" sz="1000" dirty="0"/>
          </a:p>
          <a:p>
            <a:pPr marL="0" indent="0">
              <a:buNone/>
            </a:pPr>
            <a:r>
              <a:rPr lang="en-US" dirty="0"/>
              <a:t>Can an allocation be </a:t>
            </a:r>
            <a:r>
              <a:rPr lang="en-US" i="1" dirty="0"/>
              <a:t>truthful</a:t>
            </a:r>
            <a:r>
              <a:rPr lang="en-US" dirty="0"/>
              <a:t>? </a:t>
            </a:r>
            <a:r>
              <a:rPr lang="en-US" b="1" dirty="0"/>
              <a:t>No. </a:t>
            </a:r>
            <a:endParaRPr lang="en-US" dirty="0"/>
          </a:p>
          <a:p>
            <a:pPr marL="0" indent="0">
              <a:buNone/>
            </a:pPr>
            <a:r>
              <a:rPr lang="en-US" dirty="0"/>
              <a:t>Truthfulness depends on what </a:t>
            </a:r>
            <a:r>
              <a:rPr lang="en-US" i="1" dirty="0"/>
              <a:t>would have happened with different preferences. </a:t>
            </a:r>
            <a:r>
              <a:rPr lang="en-US" dirty="0"/>
              <a:t>In other words, truthfulness is a property of a </a:t>
            </a:r>
            <a:r>
              <a:rPr lang="en-US" b="1" dirty="0"/>
              <a:t>mechanism. </a:t>
            </a:r>
          </a:p>
          <a:p>
            <a:pPr marL="0" indent="0">
              <a:buNone/>
            </a:pPr>
            <a:endParaRPr lang="en-US" dirty="0"/>
          </a:p>
        </p:txBody>
      </p:sp>
      <p:sp>
        <p:nvSpPr>
          <p:cNvPr id="5" name="TextBox 4">
            <a:extLst>
              <a:ext uri="{FF2B5EF4-FFF2-40B4-BE49-F238E27FC236}">
                <a16:creationId xmlns:a16="http://schemas.microsoft.com/office/drawing/2014/main" id="{1C9E8EB9-9728-A580-2968-66D29EC8B29C}"/>
              </a:ext>
            </a:extLst>
          </p:cNvPr>
          <p:cNvSpPr txBox="1"/>
          <p:nvPr/>
        </p:nvSpPr>
        <p:spPr>
          <a:xfrm>
            <a:off x="838200" y="5768956"/>
            <a:ext cx="10515600" cy="954107"/>
          </a:xfrm>
          <a:prstGeom prst="rect">
            <a:avLst/>
          </a:prstGeom>
          <a:solidFill>
            <a:schemeClr val="accent1">
              <a:lumMod val="20000"/>
              <a:lumOff val="80000"/>
            </a:schemeClr>
          </a:solidFill>
        </p:spPr>
        <p:txBody>
          <a:bodyPr wrap="square">
            <a:spAutoFit/>
          </a:bodyPr>
          <a:lstStyle/>
          <a:p>
            <a:pPr marL="0" indent="0">
              <a:buNone/>
            </a:pPr>
            <a:r>
              <a:rPr lang="en-US" sz="2800" dirty="0"/>
              <a:t>We say that a mechanism is {Pareto efficient, individually rational, core} if it always selects an allocation with these properties.</a:t>
            </a:r>
          </a:p>
        </p:txBody>
      </p:sp>
    </p:spTree>
    <p:extLst>
      <p:ext uri="{BB962C8B-B14F-4D97-AF65-F5344CB8AC3E}">
        <p14:creationId xmlns:p14="http://schemas.microsoft.com/office/powerpoint/2010/main" val="40116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C651-D640-F94E-8A9F-E8423AF21741}"/>
              </a:ext>
            </a:extLst>
          </p:cNvPr>
          <p:cNvSpPr>
            <a:spLocks noGrp="1"/>
          </p:cNvSpPr>
          <p:nvPr>
            <p:ph type="title"/>
          </p:nvPr>
        </p:nvSpPr>
        <p:spPr/>
        <p:txBody>
          <a:bodyPr/>
          <a:lstStyle/>
          <a:p>
            <a:r>
              <a:rPr lang="en-US" dirty="0"/>
              <a:t>Answering Essay Questions</a:t>
            </a:r>
          </a:p>
        </p:txBody>
      </p:sp>
      <p:sp>
        <p:nvSpPr>
          <p:cNvPr id="3" name="Content Placeholder 2">
            <a:extLst>
              <a:ext uri="{FF2B5EF4-FFF2-40B4-BE49-F238E27FC236}">
                <a16:creationId xmlns:a16="http://schemas.microsoft.com/office/drawing/2014/main" id="{6CCCB370-1E30-0E49-912E-8FBDCBB0A602}"/>
              </a:ext>
            </a:extLst>
          </p:cNvPr>
          <p:cNvSpPr>
            <a:spLocks noGrp="1"/>
          </p:cNvSpPr>
          <p:nvPr>
            <p:ph idx="1"/>
          </p:nvPr>
        </p:nvSpPr>
        <p:spPr>
          <a:xfrm>
            <a:off x="838200" y="3824736"/>
            <a:ext cx="5257800" cy="899215"/>
          </a:xfrm>
        </p:spPr>
        <p:txBody>
          <a:bodyPr/>
          <a:lstStyle/>
          <a:p>
            <a:pPr marL="0" indent="0">
              <a:buNone/>
            </a:pPr>
            <a:r>
              <a:rPr lang="en-US" dirty="0"/>
              <a:t>Tell me which properties you think are most important, and why!</a:t>
            </a:r>
          </a:p>
        </p:txBody>
      </p:sp>
      <p:pic>
        <p:nvPicPr>
          <p:cNvPr id="4" name="Picture 3">
            <a:extLst>
              <a:ext uri="{FF2B5EF4-FFF2-40B4-BE49-F238E27FC236}">
                <a16:creationId xmlns:a16="http://schemas.microsoft.com/office/drawing/2014/main" id="{AC765CBB-06C4-6542-9085-338219D795CE}"/>
              </a:ext>
            </a:extLst>
          </p:cNvPr>
          <p:cNvPicPr>
            <a:picLocks noChangeAspect="1"/>
          </p:cNvPicPr>
          <p:nvPr/>
        </p:nvPicPr>
        <p:blipFill rotWithShape="1">
          <a:blip r:embed="rId2"/>
          <a:srcRect l="126" t="7706" r="39692" b="4928"/>
          <a:stretch/>
        </p:blipFill>
        <p:spPr>
          <a:xfrm>
            <a:off x="4481385" y="1403730"/>
            <a:ext cx="6672648" cy="5454270"/>
          </a:xfrm>
          <a:prstGeom prst="triangle">
            <a:avLst/>
          </a:prstGeom>
        </p:spPr>
      </p:pic>
      <p:sp>
        <p:nvSpPr>
          <p:cNvPr id="7" name="Content Placeholder 2">
            <a:extLst>
              <a:ext uri="{FF2B5EF4-FFF2-40B4-BE49-F238E27FC236}">
                <a16:creationId xmlns:a16="http://schemas.microsoft.com/office/drawing/2014/main" id="{8D65C317-91D9-E242-A05E-581051169232}"/>
              </a:ext>
            </a:extLst>
          </p:cNvPr>
          <p:cNvSpPr txBox="1">
            <a:spLocks/>
          </p:cNvSpPr>
          <p:nvPr/>
        </p:nvSpPr>
        <p:spPr>
          <a:xfrm>
            <a:off x="838200" y="5500411"/>
            <a:ext cx="3807941" cy="899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Name an algorithm, and state its properties.</a:t>
            </a:r>
          </a:p>
        </p:txBody>
      </p:sp>
    </p:spTree>
    <p:extLst>
      <p:ext uri="{BB962C8B-B14F-4D97-AF65-F5344CB8AC3E}">
        <p14:creationId xmlns:p14="http://schemas.microsoft.com/office/powerpoint/2010/main" val="34242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1321-AEEC-194D-AD16-F0040E8640E3}"/>
              </a:ext>
            </a:extLst>
          </p:cNvPr>
          <p:cNvSpPr>
            <a:spLocks noGrp="1"/>
          </p:cNvSpPr>
          <p:nvPr>
            <p:ph type="title"/>
          </p:nvPr>
        </p:nvSpPr>
        <p:spPr/>
        <p:txBody>
          <a:bodyPr/>
          <a:lstStyle/>
          <a:p>
            <a:r>
              <a:rPr lang="en-US" dirty="0"/>
              <a:t>Two Settings</a:t>
            </a:r>
          </a:p>
        </p:txBody>
      </p:sp>
      <p:sp>
        <p:nvSpPr>
          <p:cNvPr id="3" name="Content Placeholder 2">
            <a:extLst>
              <a:ext uri="{FF2B5EF4-FFF2-40B4-BE49-F238E27FC236}">
                <a16:creationId xmlns:a16="http://schemas.microsoft.com/office/drawing/2014/main" id="{5E614E8B-C7D9-E942-8DED-BA198317C734}"/>
              </a:ext>
            </a:extLst>
          </p:cNvPr>
          <p:cNvSpPr>
            <a:spLocks noGrp="1"/>
          </p:cNvSpPr>
          <p:nvPr>
            <p:ph idx="1"/>
          </p:nvPr>
        </p:nvSpPr>
        <p:spPr>
          <a:xfrm>
            <a:off x="838200" y="1875053"/>
            <a:ext cx="5214551" cy="4351338"/>
          </a:xfrm>
        </p:spPr>
        <p:txBody>
          <a:bodyPr>
            <a:normAutofit/>
          </a:bodyPr>
          <a:lstStyle/>
          <a:p>
            <a:pPr marL="0" indent="0">
              <a:lnSpc>
                <a:spcPct val="100000"/>
              </a:lnSpc>
              <a:spcBef>
                <a:spcPts val="0"/>
              </a:spcBef>
              <a:buNone/>
            </a:pPr>
            <a:r>
              <a:rPr lang="en-US" b="1" dirty="0"/>
              <a:t>Designer controls all items</a:t>
            </a:r>
          </a:p>
          <a:p>
            <a:pPr marL="0" indent="0">
              <a:lnSpc>
                <a:spcPct val="100000"/>
              </a:lnSpc>
              <a:spcBef>
                <a:spcPts val="0"/>
              </a:spcBef>
              <a:buNone/>
            </a:pPr>
            <a:endParaRPr lang="en-US" b="1" dirty="0"/>
          </a:p>
          <a:p>
            <a:pPr marL="0" indent="0">
              <a:lnSpc>
                <a:spcPct val="100000"/>
              </a:lnSpc>
              <a:spcBef>
                <a:spcPts val="0"/>
              </a:spcBef>
              <a:buNone/>
            </a:pPr>
            <a:r>
              <a:rPr lang="en-US" dirty="0"/>
              <a:t>Algorithm: Serial Dictatorship</a:t>
            </a:r>
          </a:p>
          <a:p>
            <a:pPr>
              <a:lnSpc>
                <a:spcPct val="100000"/>
              </a:lnSpc>
              <a:spcBef>
                <a:spcPts val="0"/>
              </a:spcBef>
            </a:pPr>
            <a:r>
              <a:rPr lang="en-US" dirty="0"/>
              <a:t>Every order of agents is Pareto efficient and truthful.</a:t>
            </a:r>
          </a:p>
          <a:p>
            <a:pPr>
              <a:lnSpc>
                <a:spcPct val="100000"/>
              </a:lnSpc>
              <a:spcBef>
                <a:spcPts val="0"/>
              </a:spcBef>
            </a:pPr>
            <a:r>
              <a:rPr lang="en-US" dirty="0"/>
              <a:t>Can find any Pareto efficient allocation (with some order).</a:t>
            </a:r>
          </a:p>
          <a:p>
            <a:pPr>
              <a:lnSpc>
                <a:spcPct val="100000"/>
              </a:lnSpc>
              <a:spcBef>
                <a:spcPts val="0"/>
              </a:spcBef>
            </a:pPr>
            <a:endParaRPr lang="en-US" dirty="0"/>
          </a:p>
          <a:p>
            <a:pPr marL="0" indent="0">
              <a:lnSpc>
                <a:spcPct val="100000"/>
              </a:lnSpc>
              <a:spcBef>
                <a:spcPts val="0"/>
              </a:spcBef>
              <a:buNone/>
            </a:pPr>
            <a:r>
              <a:rPr lang="en-US" dirty="0">
                <a:solidFill>
                  <a:schemeClr val="accent1"/>
                </a:solidFill>
              </a:rPr>
              <a:t>Could we use Top Trading Cycles?</a:t>
            </a:r>
          </a:p>
        </p:txBody>
      </p:sp>
      <p:sp>
        <p:nvSpPr>
          <p:cNvPr id="4" name="Content Placeholder 2">
            <a:extLst>
              <a:ext uri="{FF2B5EF4-FFF2-40B4-BE49-F238E27FC236}">
                <a16:creationId xmlns:a16="http://schemas.microsoft.com/office/drawing/2014/main" id="{77506DAF-9FA7-7443-991F-968072FD9F76}"/>
              </a:ext>
            </a:extLst>
          </p:cNvPr>
          <p:cNvSpPr txBox="1">
            <a:spLocks/>
          </p:cNvSpPr>
          <p:nvPr/>
        </p:nvSpPr>
        <p:spPr>
          <a:xfrm>
            <a:off x="6139251" y="1875053"/>
            <a:ext cx="521455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Each item owned by an agent</a:t>
            </a:r>
          </a:p>
          <a:p>
            <a:pPr marL="0" indent="0">
              <a:lnSpc>
                <a:spcPct val="100000"/>
              </a:lnSpc>
              <a:spcBef>
                <a:spcPts val="0"/>
              </a:spcBef>
              <a:buNone/>
            </a:pPr>
            <a:endParaRPr lang="en-US" b="1" dirty="0"/>
          </a:p>
          <a:p>
            <a:pPr marL="0" indent="0">
              <a:lnSpc>
                <a:spcPct val="100000"/>
              </a:lnSpc>
              <a:spcBef>
                <a:spcPts val="0"/>
              </a:spcBef>
              <a:buNone/>
            </a:pPr>
            <a:r>
              <a:rPr lang="en-US" dirty="0"/>
              <a:t>Algorithm: Top Trading Cycles</a:t>
            </a:r>
          </a:p>
          <a:p>
            <a:pPr>
              <a:lnSpc>
                <a:spcPct val="100000"/>
              </a:lnSpc>
              <a:spcBef>
                <a:spcPts val="0"/>
              </a:spcBef>
            </a:pPr>
            <a:r>
              <a:rPr lang="en-US" dirty="0"/>
              <a:t>Pareto efficient, truthful, and individually rational.</a:t>
            </a:r>
          </a:p>
          <a:p>
            <a:pPr>
              <a:lnSpc>
                <a:spcPct val="100000"/>
              </a:lnSpc>
              <a:spcBef>
                <a:spcPts val="0"/>
              </a:spcBef>
            </a:pPr>
            <a:r>
              <a:rPr lang="en-US" dirty="0"/>
              <a:t>Finds the unique core allocation.</a:t>
            </a:r>
          </a:p>
          <a:p>
            <a:pPr>
              <a:lnSpc>
                <a:spcPct val="100000"/>
              </a:lnSpc>
              <a:spcBef>
                <a:spcPts val="0"/>
              </a:spcBef>
            </a:pPr>
            <a:endParaRPr lang="en-US" dirty="0"/>
          </a:p>
          <a:p>
            <a:pPr>
              <a:lnSpc>
                <a:spcPct val="100000"/>
              </a:lnSpc>
              <a:spcBef>
                <a:spcPts val="0"/>
              </a:spcBef>
            </a:pPr>
            <a:endParaRPr lang="en-US" dirty="0"/>
          </a:p>
          <a:p>
            <a:pPr marL="0" indent="0">
              <a:lnSpc>
                <a:spcPct val="100000"/>
              </a:lnSpc>
              <a:spcBef>
                <a:spcPts val="0"/>
              </a:spcBef>
              <a:buNone/>
            </a:pPr>
            <a:r>
              <a:rPr lang="en-US" dirty="0">
                <a:solidFill>
                  <a:schemeClr val="accent1"/>
                </a:solidFill>
              </a:rPr>
              <a:t>Could we use Serial Dictatorship?</a:t>
            </a:r>
          </a:p>
        </p:txBody>
      </p:sp>
    </p:spTree>
    <p:extLst>
      <p:ext uri="{BB962C8B-B14F-4D97-AF65-F5344CB8AC3E}">
        <p14:creationId xmlns:p14="http://schemas.microsoft.com/office/powerpoint/2010/main" val="42064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49CE-FD91-5940-899C-F9440AEB5902}"/>
              </a:ext>
            </a:extLst>
          </p:cNvPr>
          <p:cNvSpPr>
            <a:spLocks noGrp="1"/>
          </p:cNvSpPr>
          <p:nvPr>
            <p:ph type="title"/>
          </p:nvPr>
        </p:nvSpPr>
        <p:spPr/>
        <p:txBody>
          <a:bodyPr/>
          <a:lstStyle/>
          <a:p>
            <a:r>
              <a:rPr lang="en-US" dirty="0"/>
              <a:t>Today’s Goal: Define Fairness</a:t>
            </a:r>
          </a:p>
        </p:txBody>
      </p:sp>
      <p:sp>
        <p:nvSpPr>
          <p:cNvPr id="3" name="Content Placeholder 2">
            <a:extLst>
              <a:ext uri="{FF2B5EF4-FFF2-40B4-BE49-F238E27FC236}">
                <a16:creationId xmlns:a16="http://schemas.microsoft.com/office/drawing/2014/main" id="{F183B8BC-BE9D-D745-B170-A404002AFC9C}"/>
              </a:ext>
            </a:extLst>
          </p:cNvPr>
          <p:cNvSpPr>
            <a:spLocks noGrp="1"/>
          </p:cNvSpPr>
          <p:nvPr>
            <p:ph idx="1"/>
          </p:nvPr>
        </p:nvSpPr>
        <p:spPr/>
        <p:txBody>
          <a:bodyPr/>
          <a:lstStyle/>
          <a:p>
            <a:pPr marL="0" indent="0">
              <a:buNone/>
            </a:pPr>
            <a:endParaRPr lang="en-US" dirty="0"/>
          </a:p>
          <a:p>
            <a:pPr marL="0" indent="0">
              <a:buNone/>
            </a:pPr>
            <a:r>
              <a:rPr lang="en-US" dirty="0"/>
              <a:t>Intuitive definition: treat people equally!</a:t>
            </a:r>
          </a:p>
          <a:p>
            <a:pPr marL="0" indent="0">
              <a:buNone/>
            </a:pPr>
            <a:endParaRPr lang="en-US" dirty="0"/>
          </a:p>
          <a:p>
            <a:pPr marL="0" indent="0">
              <a:buNone/>
            </a:pPr>
            <a:r>
              <a:rPr lang="en-US" dirty="0"/>
              <a:t>This generally requires randomization. </a:t>
            </a:r>
          </a:p>
        </p:txBody>
      </p:sp>
    </p:spTree>
    <p:extLst>
      <p:ext uri="{BB962C8B-B14F-4D97-AF65-F5344CB8AC3E}">
        <p14:creationId xmlns:p14="http://schemas.microsoft.com/office/powerpoint/2010/main" val="12724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E266-983F-1D4C-A378-C92D64926E2D}"/>
              </a:ext>
            </a:extLst>
          </p:cNvPr>
          <p:cNvSpPr>
            <a:spLocks noGrp="1"/>
          </p:cNvSpPr>
          <p:nvPr>
            <p:ph type="title"/>
          </p:nvPr>
        </p:nvSpPr>
        <p:spPr/>
        <p:txBody>
          <a:bodyPr/>
          <a:lstStyle/>
          <a:p>
            <a:r>
              <a:rPr lang="en-US" dirty="0"/>
              <a:t>How To Define Fairness?</a:t>
            </a:r>
          </a:p>
        </p:txBody>
      </p:sp>
      <p:sp>
        <p:nvSpPr>
          <p:cNvPr id="3" name="Content Placeholder 2">
            <a:extLst>
              <a:ext uri="{FF2B5EF4-FFF2-40B4-BE49-F238E27FC236}">
                <a16:creationId xmlns:a16="http://schemas.microsoft.com/office/drawing/2014/main" id="{97385BAC-ED1A-2243-8FDF-045A2F074EFC}"/>
              </a:ext>
            </a:extLst>
          </p:cNvPr>
          <p:cNvSpPr>
            <a:spLocks noGrp="1"/>
          </p:cNvSpPr>
          <p:nvPr>
            <p:ph idx="1"/>
          </p:nvPr>
        </p:nvSpPr>
        <p:spPr>
          <a:xfrm>
            <a:off x="838199" y="1825624"/>
            <a:ext cx="11085095" cy="4803775"/>
          </a:xfrm>
        </p:spPr>
        <p:txBody>
          <a:bodyPr>
            <a:normAutofit lnSpcReduction="10000"/>
          </a:bodyPr>
          <a:lstStyle/>
          <a:p>
            <a:pPr marL="0" indent="0">
              <a:buNone/>
            </a:pPr>
            <a:r>
              <a:rPr lang="en-US" dirty="0"/>
              <a:t>“Treat People Equally” Could Mean:</a:t>
            </a:r>
          </a:p>
          <a:p>
            <a:pPr marL="0" indent="0">
              <a:buNone/>
            </a:pPr>
            <a:endParaRPr lang="en-US" dirty="0"/>
          </a:p>
          <a:p>
            <a:r>
              <a:rPr lang="en-US" b="1" dirty="0"/>
              <a:t>Equal Allocation. </a:t>
            </a:r>
            <a:r>
              <a:rPr lang="en-US" dirty="0"/>
              <a:t>People have the same chance of receiving each item</a:t>
            </a:r>
          </a:p>
          <a:p>
            <a:r>
              <a:rPr lang="en-US" b="1" dirty="0"/>
              <a:t>Equal Rank Distribution. </a:t>
            </a:r>
            <a:r>
              <a:rPr lang="en-US" dirty="0"/>
              <a:t>People have identical chance of receiving their first, second, third choice…</a:t>
            </a:r>
          </a:p>
          <a:p>
            <a:r>
              <a:rPr lang="en-US" b="1" dirty="0"/>
              <a:t>Symmetry. </a:t>
            </a:r>
            <a:r>
              <a:rPr lang="en-US" dirty="0"/>
              <a:t>(Defined on next slides.) </a:t>
            </a:r>
          </a:p>
          <a:p>
            <a:endParaRPr lang="en-US" b="1" dirty="0"/>
          </a:p>
          <a:p>
            <a:pPr marL="0" indent="0">
              <a:buNone/>
            </a:pPr>
            <a:r>
              <a:rPr lang="en-US" dirty="0"/>
              <a:t>Other Definitions of Fairness (not discussed today):</a:t>
            </a:r>
          </a:p>
          <a:p>
            <a:r>
              <a:rPr lang="en-US" dirty="0"/>
              <a:t>Equal treatment of equals</a:t>
            </a:r>
          </a:p>
          <a:p>
            <a:r>
              <a:rPr lang="en-US" dirty="0"/>
              <a:t>Envy-Free</a:t>
            </a:r>
          </a:p>
        </p:txBody>
      </p:sp>
    </p:spTree>
    <p:extLst>
      <p:ext uri="{BB962C8B-B14F-4D97-AF65-F5344CB8AC3E}">
        <p14:creationId xmlns:p14="http://schemas.microsoft.com/office/powerpoint/2010/main" val="8358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B400-3FD4-6E62-8E24-DC93A12BF0F5}"/>
              </a:ext>
            </a:extLst>
          </p:cNvPr>
          <p:cNvSpPr>
            <a:spLocks noGrp="1"/>
          </p:cNvSpPr>
          <p:nvPr>
            <p:ph type="title"/>
          </p:nvPr>
        </p:nvSpPr>
        <p:spPr/>
        <p:txBody>
          <a:bodyPr/>
          <a:lstStyle/>
          <a:p>
            <a:endParaRPr lang="en-US"/>
          </a:p>
        </p:txBody>
      </p:sp>
      <p:graphicFrame>
        <p:nvGraphicFramePr>
          <p:cNvPr id="5" name="Table 5">
            <a:extLst>
              <a:ext uri="{FF2B5EF4-FFF2-40B4-BE49-F238E27FC236}">
                <a16:creationId xmlns:a16="http://schemas.microsoft.com/office/drawing/2014/main" id="{6D6EBF43-BB2F-46DB-0F76-BF72331004FD}"/>
              </a:ext>
            </a:extLst>
          </p:cNvPr>
          <p:cNvGraphicFramePr>
            <a:graphicFrameLocks noGrp="1"/>
          </p:cNvGraphicFramePr>
          <p:nvPr>
            <p:ph idx="1"/>
            <p:extLst>
              <p:ext uri="{D42A27DB-BD31-4B8C-83A1-F6EECF244321}">
                <p14:modId xmlns:p14="http://schemas.microsoft.com/office/powerpoint/2010/main" val="2585687284"/>
              </p:ext>
            </p:extLst>
          </p:nvPr>
        </p:nvGraphicFramePr>
        <p:xfrm>
          <a:off x="838201" y="1825624"/>
          <a:ext cx="3002280" cy="2490344"/>
        </p:xfrm>
        <a:graphic>
          <a:graphicData uri="http://schemas.openxmlformats.org/drawingml/2006/table">
            <a:tbl>
              <a:tblPr firstRow="1" bandRow="1">
                <a:tableStyleId>{5C22544A-7EE6-4342-B048-85BDC9FD1C3A}</a:tableStyleId>
              </a:tblPr>
              <a:tblGrid>
                <a:gridCol w="1000760">
                  <a:extLst>
                    <a:ext uri="{9D8B030D-6E8A-4147-A177-3AD203B41FA5}">
                      <a16:colId xmlns:a16="http://schemas.microsoft.com/office/drawing/2014/main" val="3470435446"/>
                    </a:ext>
                  </a:extLst>
                </a:gridCol>
                <a:gridCol w="1000760">
                  <a:extLst>
                    <a:ext uri="{9D8B030D-6E8A-4147-A177-3AD203B41FA5}">
                      <a16:colId xmlns:a16="http://schemas.microsoft.com/office/drawing/2014/main" val="1313849908"/>
                    </a:ext>
                  </a:extLst>
                </a:gridCol>
                <a:gridCol w="1000760">
                  <a:extLst>
                    <a:ext uri="{9D8B030D-6E8A-4147-A177-3AD203B41FA5}">
                      <a16:colId xmlns:a16="http://schemas.microsoft.com/office/drawing/2014/main" val="3130162760"/>
                    </a:ext>
                  </a:extLst>
                </a:gridCol>
              </a:tblGrid>
              <a:tr h="622586">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extLst>
                  <a:ext uri="{0D108BD9-81ED-4DB2-BD59-A6C34878D82A}">
                    <a16:rowId xmlns:a16="http://schemas.microsoft.com/office/drawing/2014/main" val="799311026"/>
                  </a:ext>
                </a:extLst>
              </a:tr>
              <a:tr h="622586">
                <a:tc>
                  <a:txBody>
                    <a:bodyPr/>
                    <a:lstStyle/>
                    <a:p>
                      <a:pPr algn="ctr"/>
                      <a:r>
                        <a:rPr lang="en-US" sz="3200" dirty="0"/>
                        <a:t>A</a:t>
                      </a:r>
                    </a:p>
                  </a:txBody>
                  <a:tcPr/>
                </a:tc>
                <a:tc>
                  <a:txBody>
                    <a:bodyPr/>
                    <a:lstStyle/>
                    <a:p>
                      <a:pPr algn="ctr"/>
                      <a:r>
                        <a:rPr lang="en-US" sz="3200" dirty="0"/>
                        <a:t>A</a:t>
                      </a:r>
                    </a:p>
                  </a:txBody>
                  <a:tcPr/>
                </a:tc>
                <a:tc>
                  <a:txBody>
                    <a:bodyPr/>
                    <a:lstStyle/>
                    <a:p>
                      <a:pPr algn="ctr"/>
                      <a:r>
                        <a:rPr lang="en-US" sz="3200" dirty="0"/>
                        <a:t>C</a:t>
                      </a:r>
                    </a:p>
                  </a:txBody>
                  <a:tcPr/>
                </a:tc>
                <a:extLst>
                  <a:ext uri="{0D108BD9-81ED-4DB2-BD59-A6C34878D82A}">
                    <a16:rowId xmlns:a16="http://schemas.microsoft.com/office/drawing/2014/main" val="83686934"/>
                  </a:ext>
                </a:extLst>
              </a:tr>
              <a:tr h="622586">
                <a:tc>
                  <a:txBody>
                    <a:bodyPr/>
                    <a:lstStyle/>
                    <a:p>
                      <a:pPr algn="ctr"/>
                      <a:r>
                        <a:rPr lang="en-US" sz="3200" dirty="0"/>
                        <a:t>B</a:t>
                      </a:r>
                    </a:p>
                  </a:txBody>
                  <a:tcPr/>
                </a:tc>
                <a:tc>
                  <a:txBody>
                    <a:bodyPr/>
                    <a:lstStyle/>
                    <a:p>
                      <a:pPr algn="ctr"/>
                      <a:r>
                        <a:rPr lang="en-US" sz="3200" dirty="0"/>
                        <a:t>B</a:t>
                      </a:r>
                    </a:p>
                  </a:txBody>
                  <a:tcPr/>
                </a:tc>
                <a:tc>
                  <a:txBody>
                    <a:bodyPr/>
                    <a:lstStyle/>
                    <a:p>
                      <a:pPr algn="ctr"/>
                      <a:r>
                        <a:rPr lang="en-US" sz="3200" dirty="0"/>
                        <a:t>B</a:t>
                      </a:r>
                    </a:p>
                  </a:txBody>
                  <a:tcPr/>
                </a:tc>
                <a:extLst>
                  <a:ext uri="{0D108BD9-81ED-4DB2-BD59-A6C34878D82A}">
                    <a16:rowId xmlns:a16="http://schemas.microsoft.com/office/drawing/2014/main" val="2847917951"/>
                  </a:ext>
                </a:extLst>
              </a:tr>
              <a:tr h="622586">
                <a:tc>
                  <a:txBody>
                    <a:bodyPr/>
                    <a:lstStyle/>
                    <a:p>
                      <a:pPr algn="ctr"/>
                      <a:r>
                        <a:rPr lang="en-US" sz="3200" dirty="0"/>
                        <a:t>C</a:t>
                      </a:r>
                    </a:p>
                  </a:txBody>
                  <a:tcPr/>
                </a:tc>
                <a:tc>
                  <a:txBody>
                    <a:bodyPr/>
                    <a:lstStyle/>
                    <a:p>
                      <a:pPr algn="ctr"/>
                      <a:r>
                        <a:rPr lang="en-US" sz="3200" dirty="0"/>
                        <a:t>C</a:t>
                      </a:r>
                    </a:p>
                  </a:txBody>
                  <a:tcPr/>
                </a:tc>
                <a:tc>
                  <a:txBody>
                    <a:bodyPr/>
                    <a:lstStyle/>
                    <a:p>
                      <a:pPr algn="ctr"/>
                      <a:r>
                        <a:rPr lang="en-US" sz="3200" dirty="0"/>
                        <a:t>A</a:t>
                      </a:r>
                    </a:p>
                  </a:txBody>
                  <a:tcPr/>
                </a:tc>
                <a:extLst>
                  <a:ext uri="{0D108BD9-81ED-4DB2-BD59-A6C34878D82A}">
                    <a16:rowId xmlns:a16="http://schemas.microsoft.com/office/drawing/2014/main" val="282073912"/>
                  </a:ext>
                </a:extLst>
              </a:tr>
            </a:tbl>
          </a:graphicData>
        </a:graphic>
      </p:graphicFrame>
      <p:sp>
        <p:nvSpPr>
          <p:cNvPr id="6" name="TextBox 5">
            <a:extLst>
              <a:ext uri="{FF2B5EF4-FFF2-40B4-BE49-F238E27FC236}">
                <a16:creationId xmlns:a16="http://schemas.microsoft.com/office/drawing/2014/main" id="{601B9F55-0569-EB83-DEED-CA55058F6E77}"/>
              </a:ext>
            </a:extLst>
          </p:cNvPr>
          <p:cNvSpPr txBox="1"/>
          <p:nvPr/>
        </p:nvSpPr>
        <p:spPr>
          <a:xfrm>
            <a:off x="2630551" y="4784715"/>
            <a:ext cx="3291840" cy="3416320"/>
          </a:xfrm>
          <a:prstGeom prst="rect">
            <a:avLst/>
          </a:prstGeom>
          <a:noFill/>
        </p:spPr>
        <p:txBody>
          <a:bodyPr wrap="square" rtlCol="0">
            <a:spAutoFit/>
          </a:bodyPr>
          <a:lstStyle/>
          <a:p>
            <a:r>
              <a:rPr lang="en-US" dirty="0"/>
              <a:t>Choose a completely random allocation</a:t>
            </a:r>
          </a:p>
          <a:p>
            <a:endParaRPr lang="en-US" dirty="0"/>
          </a:p>
          <a:p>
            <a:r>
              <a:rPr lang="en-US" dirty="0"/>
              <a:t>(My initial method)</a:t>
            </a:r>
          </a:p>
          <a:p>
            <a:endParaRPr lang="en-US" dirty="0"/>
          </a:p>
          <a:p>
            <a:r>
              <a:rPr lang="en-US" dirty="0"/>
              <a:t>ABC</a:t>
            </a:r>
          </a:p>
          <a:p>
            <a:r>
              <a:rPr lang="en-US" dirty="0"/>
              <a:t>ACB</a:t>
            </a:r>
          </a:p>
          <a:p>
            <a:r>
              <a:rPr lang="en-US" dirty="0"/>
              <a:t>BAC</a:t>
            </a:r>
          </a:p>
          <a:p>
            <a:r>
              <a:rPr lang="en-US" dirty="0"/>
              <a:t>BCA</a:t>
            </a:r>
          </a:p>
          <a:p>
            <a:r>
              <a:rPr lang="en-US" dirty="0"/>
              <a:t>CAB</a:t>
            </a:r>
          </a:p>
          <a:p>
            <a:r>
              <a:rPr lang="en-US" dirty="0"/>
              <a:t>CBA</a:t>
            </a:r>
            <a:endParaRPr lang="en-US" b="0" dirty="0"/>
          </a:p>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42C15D-4C62-795C-EE33-0F195294CF47}"/>
                  </a:ext>
                </a:extLst>
              </p:cNvPr>
              <p:cNvSpPr txBox="1"/>
              <p:nvPr/>
            </p:nvSpPr>
            <p:spPr>
              <a:xfrm>
                <a:off x="5700522" y="5842337"/>
                <a:ext cx="790956" cy="203132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mtClean="0">
                          <a:latin typeface="Cambria Math" panose="02040503050406030204" pitchFamily="18" charset="0"/>
                        </a:rPr>
                        <m:t>A</m:t>
                      </m:r>
                      <m:r>
                        <m:rPr>
                          <m:sty m:val="p"/>
                        </m:rPr>
                        <a:rPr lang="en-US" b="0" i="0" smtClean="0">
                          <a:latin typeface="Cambria Math" panose="02040503050406030204" pitchFamily="18" charset="0"/>
                        </a:rPr>
                        <m:t>BC</m:t>
                      </m:r>
                    </m:oMath>
                  </m:oMathPara>
                </a14:m>
                <a:endParaRPr lang="en-US" b="0" dirty="0"/>
              </a:p>
              <a:p>
                <a:r>
                  <a:rPr lang="en-US" b="0" dirty="0"/>
                  <a:t>A</a:t>
                </a:r>
                <a14:m>
                  <m:oMath xmlns:m="http://schemas.openxmlformats.org/officeDocument/2006/math">
                    <m:r>
                      <m:rPr>
                        <m:sty m:val="p"/>
                      </m:rPr>
                      <a:rPr lang="en-US" b="0" i="0" smtClean="0">
                        <a:latin typeface="Cambria Math" panose="02040503050406030204" pitchFamily="18" charset="0"/>
                      </a:rPr>
                      <m:t>BC</m:t>
                    </m:r>
                  </m:oMath>
                </a14:m>
                <a:endParaRPr lang="en-US" b="0" dirty="0"/>
              </a:p>
              <a:p>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oMath>
                </a14:m>
                <a:r>
                  <a:rPr lang="en-US" dirty="0"/>
                  <a:t>B</a:t>
                </a:r>
                <a:endParaRPr lang="en-US" b="0" dirty="0"/>
              </a:p>
              <a:p>
                <a14:m>
                  <m:oMath xmlns:m="http://schemas.openxmlformats.org/officeDocument/2006/math">
                    <m:r>
                      <a:rPr lang="en-US" b="0" i="0" smtClean="0">
                        <a:latin typeface="Cambria Math" panose="02040503050406030204" pitchFamily="18" charset="0"/>
                      </a:rPr>
                      <m:t>∅</m:t>
                    </m:r>
                  </m:oMath>
                </a14:m>
                <a:r>
                  <a:rPr lang="en-US" dirty="0"/>
                  <a:t>AB</a:t>
                </a:r>
                <a:endParaRPr lang="en-US" b="0" dirty="0"/>
              </a:p>
              <a:p>
                <a:pPr/>
                <a14:m>
                  <m:oMathPara xmlns:m="http://schemas.openxmlformats.org/officeDocument/2006/math">
                    <m:oMathParaPr>
                      <m:jc m:val="left"/>
                    </m:oMathParaPr>
                    <m:oMath xmlns:m="http://schemas.openxmlformats.org/officeDocument/2006/math">
                      <m:r>
                        <m:rPr>
                          <m:sty m:val="p"/>
                        </m:rPr>
                        <a:rPr lang="en-US" i="0" smtClean="0">
                          <a:latin typeface="Cambria Math" panose="02040503050406030204" pitchFamily="18" charset="0"/>
                        </a:rPr>
                        <m:t>B</m:t>
                      </m:r>
                      <m:r>
                        <m:rPr>
                          <m:sty m:val="p"/>
                        </m:rPr>
                        <a:rPr lang="en-US" b="0" i="0" smtClean="0">
                          <a:latin typeface="Cambria Math" panose="02040503050406030204" pitchFamily="18" charset="0"/>
                        </a:rPr>
                        <m:t>AC</m:t>
                      </m:r>
                    </m:oMath>
                  </m:oMathPara>
                </a14:m>
                <a:endParaRPr lang="en-US" b="0" dirty="0"/>
              </a:p>
              <a:p>
                <a:r>
                  <a:rPr lang="en-US" b="0" dirty="0"/>
                  <a:t>B</a:t>
                </a: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oMath>
                </a14:m>
                <a:endParaRPr lang="en-US" b="0" dirty="0"/>
              </a:p>
              <a:p>
                <a:endParaRPr lang="en-US" b="0" dirty="0"/>
              </a:p>
            </p:txBody>
          </p:sp>
        </mc:Choice>
        <mc:Fallback xmlns="">
          <p:sp>
            <p:nvSpPr>
              <p:cNvPr id="8" name="TextBox 7">
                <a:extLst>
                  <a:ext uri="{FF2B5EF4-FFF2-40B4-BE49-F238E27FC236}">
                    <a16:creationId xmlns:a16="http://schemas.microsoft.com/office/drawing/2014/main" id="{4642C15D-4C62-795C-EE33-0F195294CF47}"/>
                  </a:ext>
                </a:extLst>
              </p:cNvPr>
              <p:cNvSpPr txBox="1">
                <a:spLocks noRot="1" noChangeAspect="1" noMove="1" noResize="1" noEditPoints="1" noAdjustHandles="1" noChangeArrowheads="1" noChangeShapeType="1" noTextEdit="1"/>
              </p:cNvSpPr>
              <p:nvPr/>
            </p:nvSpPr>
            <p:spPr>
              <a:xfrm>
                <a:off x="5700522" y="5842337"/>
                <a:ext cx="790956" cy="2031325"/>
              </a:xfrm>
              <a:prstGeom prst="rect">
                <a:avLst/>
              </a:prstGeom>
              <a:blipFill>
                <a:blip r:embed="rId2"/>
                <a:stretch>
                  <a:fillRect l="-6250"/>
                </a:stretch>
              </a:blipFill>
            </p:spPr>
            <p:txBody>
              <a:bodyPr/>
              <a:lstStyle/>
              <a:p>
                <a:r>
                  <a:rPr lang="en-US">
                    <a:noFill/>
                  </a:rPr>
                  <a:t> </a:t>
                </a:r>
              </a:p>
            </p:txBody>
          </p:sp>
        </mc:Fallback>
      </mc:AlternateContent>
      <p:graphicFrame>
        <p:nvGraphicFramePr>
          <p:cNvPr id="11" name="Table 5">
            <a:extLst>
              <a:ext uri="{FF2B5EF4-FFF2-40B4-BE49-F238E27FC236}">
                <a16:creationId xmlns:a16="http://schemas.microsoft.com/office/drawing/2014/main" id="{D4E42F68-FC7D-3484-0785-4CDE4CFF435D}"/>
              </a:ext>
            </a:extLst>
          </p:cNvPr>
          <p:cNvGraphicFramePr>
            <a:graphicFrameLocks/>
          </p:cNvGraphicFramePr>
          <p:nvPr>
            <p:extLst>
              <p:ext uri="{D42A27DB-BD31-4B8C-83A1-F6EECF244321}">
                <p14:modId xmlns:p14="http://schemas.microsoft.com/office/powerpoint/2010/main" val="239708015"/>
              </p:ext>
            </p:extLst>
          </p:nvPr>
        </p:nvGraphicFramePr>
        <p:xfrm>
          <a:off x="4276471" y="1825624"/>
          <a:ext cx="1000760" cy="2490344"/>
        </p:xfrm>
        <a:graphic>
          <a:graphicData uri="http://schemas.openxmlformats.org/drawingml/2006/table">
            <a:tbl>
              <a:tblPr firstRow="1" bandRow="1">
                <a:tableStyleId>{5C22544A-7EE6-4342-B048-85BDC9FD1C3A}</a:tableStyleId>
              </a:tblPr>
              <a:tblGrid>
                <a:gridCol w="1000760">
                  <a:extLst>
                    <a:ext uri="{9D8B030D-6E8A-4147-A177-3AD203B41FA5}">
                      <a16:colId xmlns:a16="http://schemas.microsoft.com/office/drawing/2014/main" val="3470435446"/>
                    </a:ext>
                  </a:extLst>
                </a:gridCol>
              </a:tblGrid>
              <a:tr h="622586">
                <a:tc>
                  <a:txBody>
                    <a:bodyPr/>
                    <a:lstStyle/>
                    <a:p>
                      <a:pPr algn="ctr"/>
                      <a:endParaRPr lang="en-US" sz="3200" dirty="0"/>
                    </a:p>
                  </a:txBody>
                  <a:tcPr>
                    <a:noFill/>
                  </a:tcPr>
                </a:tc>
                <a:extLst>
                  <a:ext uri="{0D108BD9-81ED-4DB2-BD59-A6C34878D82A}">
                    <a16:rowId xmlns:a16="http://schemas.microsoft.com/office/drawing/2014/main" val="799311026"/>
                  </a:ext>
                </a:extLst>
              </a:tr>
              <a:tr h="622586">
                <a:tc>
                  <a:txBody>
                    <a:bodyPr/>
                    <a:lstStyle/>
                    <a:p>
                      <a:pPr algn="ctr"/>
                      <a:r>
                        <a:rPr lang="en-US" sz="3200" dirty="0"/>
                        <a:t>1/3</a:t>
                      </a:r>
                    </a:p>
                  </a:txBody>
                  <a:tcPr>
                    <a:noFill/>
                  </a:tcPr>
                </a:tc>
                <a:extLst>
                  <a:ext uri="{0D108BD9-81ED-4DB2-BD59-A6C34878D82A}">
                    <a16:rowId xmlns:a16="http://schemas.microsoft.com/office/drawing/2014/main" val="83686934"/>
                  </a:ext>
                </a:extLst>
              </a:tr>
              <a:tr h="622586">
                <a:tc>
                  <a:txBody>
                    <a:bodyPr/>
                    <a:lstStyle/>
                    <a:p>
                      <a:pPr algn="ctr"/>
                      <a:r>
                        <a:rPr lang="en-US" sz="3200" dirty="0"/>
                        <a:t>1/3</a:t>
                      </a:r>
                    </a:p>
                  </a:txBody>
                  <a:tcPr>
                    <a:noFill/>
                  </a:tcPr>
                </a:tc>
                <a:extLst>
                  <a:ext uri="{0D108BD9-81ED-4DB2-BD59-A6C34878D82A}">
                    <a16:rowId xmlns:a16="http://schemas.microsoft.com/office/drawing/2014/main" val="2847917951"/>
                  </a:ext>
                </a:extLst>
              </a:tr>
              <a:tr h="622586">
                <a:tc>
                  <a:txBody>
                    <a:bodyPr/>
                    <a:lstStyle/>
                    <a:p>
                      <a:pPr algn="ctr"/>
                      <a:r>
                        <a:rPr lang="en-US" sz="3200" dirty="0"/>
                        <a:t>1/3</a:t>
                      </a:r>
                    </a:p>
                  </a:txBody>
                  <a:tcPr>
                    <a:noFill/>
                  </a:tcPr>
                </a:tc>
                <a:extLst>
                  <a:ext uri="{0D108BD9-81ED-4DB2-BD59-A6C34878D82A}">
                    <a16:rowId xmlns:a16="http://schemas.microsoft.com/office/drawing/2014/main" val="282073912"/>
                  </a:ext>
                </a:extLst>
              </a:tr>
            </a:tbl>
          </a:graphicData>
        </a:graphic>
      </p:graphicFrame>
      <p:graphicFrame>
        <p:nvGraphicFramePr>
          <p:cNvPr id="12" name="Table 5">
            <a:extLst>
              <a:ext uri="{FF2B5EF4-FFF2-40B4-BE49-F238E27FC236}">
                <a16:creationId xmlns:a16="http://schemas.microsoft.com/office/drawing/2014/main" id="{46A6E77A-2E89-F0EC-5CDD-8C0BD56A95C9}"/>
              </a:ext>
            </a:extLst>
          </p:cNvPr>
          <p:cNvGraphicFramePr>
            <a:graphicFrameLocks/>
          </p:cNvGraphicFramePr>
          <p:nvPr>
            <p:extLst>
              <p:ext uri="{D42A27DB-BD31-4B8C-83A1-F6EECF244321}">
                <p14:modId xmlns:p14="http://schemas.microsoft.com/office/powerpoint/2010/main" val="2169901790"/>
              </p:ext>
            </p:extLst>
          </p:nvPr>
        </p:nvGraphicFramePr>
        <p:xfrm>
          <a:off x="5319903" y="1825624"/>
          <a:ext cx="1000760" cy="2490344"/>
        </p:xfrm>
        <a:graphic>
          <a:graphicData uri="http://schemas.openxmlformats.org/drawingml/2006/table">
            <a:tbl>
              <a:tblPr firstRow="1" bandRow="1">
                <a:tableStyleId>{5C22544A-7EE6-4342-B048-85BDC9FD1C3A}</a:tableStyleId>
              </a:tblPr>
              <a:tblGrid>
                <a:gridCol w="1000760">
                  <a:extLst>
                    <a:ext uri="{9D8B030D-6E8A-4147-A177-3AD203B41FA5}">
                      <a16:colId xmlns:a16="http://schemas.microsoft.com/office/drawing/2014/main" val="3470435446"/>
                    </a:ext>
                  </a:extLst>
                </a:gridCol>
              </a:tblGrid>
              <a:tr h="622586">
                <a:tc>
                  <a:txBody>
                    <a:bodyPr/>
                    <a:lstStyle/>
                    <a:p>
                      <a:pPr algn="ctr"/>
                      <a:endParaRPr lang="en-US" sz="3200" dirty="0"/>
                    </a:p>
                  </a:txBody>
                  <a:tcPr>
                    <a:noFill/>
                  </a:tcPr>
                </a:tc>
                <a:extLst>
                  <a:ext uri="{0D108BD9-81ED-4DB2-BD59-A6C34878D82A}">
                    <a16:rowId xmlns:a16="http://schemas.microsoft.com/office/drawing/2014/main" val="799311026"/>
                  </a:ext>
                </a:extLst>
              </a:tr>
              <a:tr h="622586">
                <a:tc>
                  <a:txBody>
                    <a:bodyPr/>
                    <a:lstStyle/>
                    <a:p>
                      <a:pPr algn="ctr"/>
                      <a:r>
                        <a:rPr lang="en-US" sz="3200" dirty="0"/>
                        <a:t>1/2</a:t>
                      </a:r>
                    </a:p>
                  </a:txBody>
                  <a:tcPr>
                    <a:noFill/>
                  </a:tcPr>
                </a:tc>
                <a:extLst>
                  <a:ext uri="{0D108BD9-81ED-4DB2-BD59-A6C34878D82A}">
                    <a16:rowId xmlns:a16="http://schemas.microsoft.com/office/drawing/2014/main" val="83686934"/>
                  </a:ext>
                </a:extLst>
              </a:tr>
              <a:tr h="622586">
                <a:tc>
                  <a:txBody>
                    <a:bodyPr/>
                    <a:lstStyle/>
                    <a:p>
                      <a:pPr algn="ctr"/>
                      <a:r>
                        <a:rPr lang="en-US" sz="3200" dirty="0"/>
                        <a:t>1/3</a:t>
                      </a:r>
                    </a:p>
                  </a:txBody>
                  <a:tcPr>
                    <a:noFill/>
                  </a:tcPr>
                </a:tc>
                <a:extLst>
                  <a:ext uri="{0D108BD9-81ED-4DB2-BD59-A6C34878D82A}">
                    <a16:rowId xmlns:a16="http://schemas.microsoft.com/office/drawing/2014/main" val="2847917951"/>
                  </a:ext>
                </a:extLst>
              </a:tr>
              <a:tr h="622586">
                <a:tc>
                  <a:txBody>
                    <a:bodyPr/>
                    <a:lstStyle/>
                    <a:p>
                      <a:pPr algn="ctr"/>
                      <a:r>
                        <a:rPr lang="en-US" sz="3200" dirty="0"/>
                        <a:t>0</a:t>
                      </a:r>
                    </a:p>
                  </a:txBody>
                  <a:tcPr>
                    <a:noFill/>
                  </a:tcPr>
                </a:tc>
                <a:extLst>
                  <a:ext uri="{0D108BD9-81ED-4DB2-BD59-A6C34878D82A}">
                    <a16:rowId xmlns:a16="http://schemas.microsoft.com/office/drawing/2014/main" val="282073912"/>
                  </a:ext>
                </a:extLst>
              </a:tr>
            </a:tbl>
          </a:graphicData>
        </a:graphic>
      </p:graphicFrame>
      <p:graphicFrame>
        <p:nvGraphicFramePr>
          <p:cNvPr id="13" name="Table 5">
            <a:extLst>
              <a:ext uri="{FF2B5EF4-FFF2-40B4-BE49-F238E27FC236}">
                <a16:creationId xmlns:a16="http://schemas.microsoft.com/office/drawing/2014/main" id="{682A3DE2-A891-5430-266B-6C28487EB147}"/>
              </a:ext>
            </a:extLst>
          </p:cNvPr>
          <p:cNvGraphicFramePr>
            <a:graphicFrameLocks/>
          </p:cNvGraphicFramePr>
          <p:nvPr>
            <p:extLst>
              <p:ext uri="{D42A27DB-BD31-4B8C-83A1-F6EECF244321}">
                <p14:modId xmlns:p14="http://schemas.microsoft.com/office/powerpoint/2010/main" val="416648662"/>
              </p:ext>
            </p:extLst>
          </p:nvPr>
        </p:nvGraphicFramePr>
        <p:xfrm>
          <a:off x="7153657" y="1847286"/>
          <a:ext cx="3002280" cy="2490344"/>
        </p:xfrm>
        <a:graphic>
          <a:graphicData uri="http://schemas.openxmlformats.org/drawingml/2006/table">
            <a:tbl>
              <a:tblPr firstRow="1" bandRow="1">
                <a:tableStyleId>{5C22544A-7EE6-4342-B048-85BDC9FD1C3A}</a:tableStyleId>
              </a:tblPr>
              <a:tblGrid>
                <a:gridCol w="1000760">
                  <a:extLst>
                    <a:ext uri="{9D8B030D-6E8A-4147-A177-3AD203B41FA5}">
                      <a16:colId xmlns:a16="http://schemas.microsoft.com/office/drawing/2014/main" val="3470435446"/>
                    </a:ext>
                  </a:extLst>
                </a:gridCol>
                <a:gridCol w="1000760">
                  <a:extLst>
                    <a:ext uri="{9D8B030D-6E8A-4147-A177-3AD203B41FA5}">
                      <a16:colId xmlns:a16="http://schemas.microsoft.com/office/drawing/2014/main" val="1313849908"/>
                    </a:ext>
                  </a:extLst>
                </a:gridCol>
                <a:gridCol w="1000760">
                  <a:extLst>
                    <a:ext uri="{9D8B030D-6E8A-4147-A177-3AD203B41FA5}">
                      <a16:colId xmlns:a16="http://schemas.microsoft.com/office/drawing/2014/main" val="3130162760"/>
                    </a:ext>
                  </a:extLst>
                </a:gridCol>
              </a:tblGrid>
              <a:tr h="622586">
                <a:tc>
                  <a:txBody>
                    <a:bodyPr/>
                    <a:lstStyle/>
                    <a:p>
                      <a:pPr algn="ctr"/>
                      <a:r>
                        <a:rPr lang="en-US" sz="3200" dirty="0"/>
                        <a:t>1</a:t>
                      </a:r>
                    </a:p>
                  </a:txBody>
                  <a:tcPr/>
                </a:tc>
                <a:tc>
                  <a:txBody>
                    <a:bodyPr/>
                    <a:lstStyle/>
                    <a:p>
                      <a:pPr algn="ctr"/>
                      <a:r>
                        <a:rPr lang="en-US" sz="3200" dirty="0"/>
                        <a:t>2</a:t>
                      </a:r>
                    </a:p>
                  </a:txBody>
                  <a:tcPr/>
                </a:tc>
                <a:tc>
                  <a:txBody>
                    <a:bodyPr/>
                    <a:lstStyle/>
                    <a:p>
                      <a:pPr algn="ctr"/>
                      <a:r>
                        <a:rPr lang="en-US" sz="3200" dirty="0"/>
                        <a:t>3</a:t>
                      </a:r>
                    </a:p>
                  </a:txBody>
                  <a:tcPr/>
                </a:tc>
                <a:extLst>
                  <a:ext uri="{0D108BD9-81ED-4DB2-BD59-A6C34878D82A}">
                    <a16:rowId xmlns:a16="http://schemas.microsoft.com/office/drawing/2014/main" val="799311026"/>
                  </a:ext>
                </a:extLst>
              </a:tr>
              <a:tr h="622586">
                <a:tc>
                  <a:txBody>
                    <a:bodyPr/>
                    <a:lstStyle/>
                    <a:p>
                      <a:pPr algn="ctr"/>
                      <a:r>
                        <a:rPr lang="en-US" sz="3200" dirty="0"/>
                        <a:t>1/2</a:t>
                      </a:r>
                    </a:p>
                  </a:txBody>
                  <a:tcPr/>
                </a:tc>
                <a:tc>
                  <a:txBody>
                    <a:bodyPr/>
                    <a:lstStyle/>
                    <a:p>
                      <a:pPr algn="ctr"/>
                      <a:r>
                        <a:rPr lang="en-US" sz="3200" dirty="0"/>
                        <a:t>1/2</a:t>
                      </a:r>
                    </a:p>
                  </a:txBody>
                  <a:tcPr/>
                </a:tc>
                <a:tc>
                  <a:txBody>
                    <a:bodyPr/>
                    <a:lstStyle/>
                    <a:p>
                      <a:pPr algn="ctr"/>
                      <a:r>
                        <a:rPr lang="en-US" sz="3200" dirty="0"/>
                        <a:t>1</a:t>
                      </a:r>
                    </a:p>
                  </a:txBody>
                  <a:tcPr/>
                </a:tc>
                <a:extLst>
                  <a:ext uri="{0D108BD9-81ED-4DB2-BD59-A6C34878D82A}">
                    <a16:rowId xmlns:a16="http://schemas.microsoft.com/office/drawing/2014/main" val="83686934"/>
                  </a:ext>
                </a:extLst>
              </a:tr>
              <a:tr h="622586">
                <a:tc>
                  <a:txBody>
                    <a:bodyPr/>
                    <a:lstStyle/>
                    <a:p>
                      <a:pPr algn="ctr"/>
                      <a:r>
                        <a:rPr lang="en-US" sz="3200" dirty="0"/>
                        <a:t>1/2</a:t>
                      </a:r>
                    </a:p>
                  </a:txBody>
                  <a:tcPr/>
                </a:tc>
                <a:tc>
                  <a:txBody>
                    <a:bodyPr/>
                    <a:lstStyle/>
                    <a:p>
                      <a:pPr algn="ctr"/>
                      <a:r>
                        <a:rPr lang="en-US" sz="3200" dirty="0"/>
                        <a:t>1/2</a:t>
                      </a:r>
                    </a:p>
                  </a:txBody>
                  <a:tcPr/>
                </a:tc>
                <a:tc>
                  <a:txBody>
                    <a:bodyPr/>
                    <a:lstStyle/>
                    <a:p>
                      <a:pPr algn="ctr"/>
                      <a:r>
                        <a:rPr lang="en-US" sz="3200" dirty="0"/>
                        <a:t>0</a:t>
                      </a:r>
                    </a:p>
                  </a:txBody>
                  <a:tcPr/>
                </a:tc>
                <a:extLst>
                  <a:ext uri="{0D108BD9-81ED-4DB2-BD59-A6C34878D82A}">
                    <a16:rowId xmlns:a16="http://schemas.microsoft.com/office/drawing/2014/main" val="2847917951"/>
                  </a:ext>
                </a:extLst>
              </a:tr>
              <a:tr h="622586">
                <a:tc>
                  <a:txBody>
                    <a:bodyPr/>
                    <a:lstStyle/>
                    <a:p>
                      <a:pPr algn="ctr"/>
                      <a:r>
                        <a:rPr lang="en-US" sz="3200" dirty="0"/>
                        <a:t>0</a:t>
                      </a:r>
                    </a:p>
                  </a:txBody>
                  <a:tcPr/>
                </a:tc>
                <a:tc>
                  <a:txBody>
                    <a:bodyPr/>
                    <a:lstStyle/>
                    <a:p>
                      <a:pPr algn="ctr"/>
                      <a:r>
                        <a:rPr lang="en-US" sz="3200" dirty="0"/>
                        <a:t>0</a:t>
                      </a:r>
                    </a:p>
                  </a:txBody>
                  <a:tcPr/>
                </a:tc>
                <a:tc>
                  <a:txBody>
                    <a:bodyPr/>
                    <a:lstStyle/>
                    <a:p>
                      <a:pPr algn="ctr"/>
                      <a:r>
                        <a:rPr lang="en-US" sz="3200" dirty="0"/>
                        <a:t>0</a:t>
                      </a:r>
                    </a:p>
                  </a:txBody>
                  <a:tcPr/>
                </a:tc>
                <a:extLst>
                  <a:ext uri="{0D108BD9-81ED-4DB2-BD59-A6C34878D82A}">
                    <a16:rowId xmlns:a16="http://schemas.microsoft.com/office/drawing/2014/main" val="282073912"/>
                  </a:ext>
                </a:extLst>
              </a:tr>
            </a:tbl>
          </a:graphicData>
        </a:graphic>
      </p:graphicFrame>
    </p:spTree>
    <p:extLst>
      <p:ext uri="{BB962C8B-B14F-4D97-AF65-F5344CB8AC3E}">
        <p14:creationId xmlns:p14="http://schemas.microsoft.com/office/powerpoint/2010/main" val="203140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8072-94A6-D842-84FE-0772637AF65C}"/>
              </a:ext>
            </a:extLst>
          </p:cNvPr>
          <p:cNvSpPr>
            <a:spLocks noGrp="1"/>
          </p:cNvSpPr>
          <p:nvPr>
            <p:ph type="title"/>
          </p:nvPr>
        </p:nvSpPr>
        <p:spPr/>
        <p:txBody>
          <a:bodyPr/>
          <a:lstStyle/>
          <a:p>
            <a:r>
              <a:rPr lang="en-US" dirty="0"/>
              <a:t>Random Mechanisms</a:t>
            </a:r>
          </a:p>
        </p:txBody>
      </p:sp>
      <p:sp>
        <p:nvSpPr>
          <p:cNvPr id="3" name="Content Placeholder 2">
            <a:extLst>
              <a:ext uri="{FF2B5EF4-FFF2-40B4-BE49-F238E27FC236}">
                <a16:creationId xmlns:a16="http://schemas.microsoft.com/office/drawing/2014/main" id="{53AE8F2B-3F9D-AD48-AC06-4732ADDC6E47}"/>
              </a:ext>
            </a:extLst>
          </p:cNvPr>
          <p:cNvSpPr>
            <a:spLocks noGrp="1"/>
          </p:cNvSpPr>
          <p:nvPr>
            <p:ph idx="1"/>
          </p:nvPr>
        </p:nvSpPr>
        <p:spPr>
          <a:xfrm>
            <a:off x="838200" y="1825624"/>
            <a:ext cx="10515600" cy="2686218"/>
          </a:xfrm>
          <a:solidFill>
            <a:schemeClr val="accent1">
              <a:lumMod val="20000"/>
              <a:lumOff val="80000"/>
            </a:schemeClr>
          </a:solidFill>
        </p:spPr>
        <p:txBody>
          <a:bodyPr>
            <a:normAutofit/>
          </a:bodyPr>
          <a:lstStyle/>
          <a:p>
            <a:pPr marL="0" indent="0">
              <a:buNone/>
            </a:pPr>
            <a:r>
              <a:rPr lang="en-US" dirty="0"/>
              <a:t>A </a:t>
            </a:r>
            <a:r>
              <a:rPr lang="en-US" b="1" dirty="0"/>
              <a:t>random mechanism </a:t>
            </a:r>
            <a:r>
              <a:rPr lang="en-US" dirty="0"/>
              <a:t>is a probability distribution over deterministic mechanisms.</a:t>
            </a:r>
          </a:p>
          <a:p>
            <a:r>
              <a:rPr lang="en-US" dirty="0"/>
              <a:t>A random mechanism is </a:t>
            </a:r>
            <a:r>
              <a:rPr lang="en-US" b="1" dirty="0"/>
              <a:t>Pareto efficient </a:t>
            </a:r>
            <a:r>
              <a:rPr lang="en-US" dirty="0"/>
              <a:t>if all of the deterministic mechanisms which it might choose are Pareto efficient.</a:t>
            </a:r>
          </a:p>
          <a:p>
            <a:r>
              <a:rPr lang="en-US" dirty="0"/>
              <a:t>A random mechanism is </a:t>
            </a:r>
            <a:r>
              <a:rPr lang="en-US" b="1" dirty="0"/>
              <a:t>truthful </a:t>
            </a:r>
            <a:r>
              <a:rPr lang="en-US" dirty="0"/>
              <a:t>(strategy-proof)</a:t>
            </a:r>
            <a:r>
              <a:rPr lang="en-US" b="1" dirty="0"/>
              <a:t> </a:t>
            </a:r>
            <a:r>
              <a:rPr lang="en-US" dirty="0"/>
              <a:t>if all of the deterministic mechanisms which it might choose are truthful.</a:t>
            </a:r>
          </a:p>
        </p:txBody>
      </p:sp>
      <p:sp>
        <p:nvSpPr>
          <p:cNvPr id="4" name="TextBox 3">
            <a:extLst>
              <a:ext uri="{FF2B5EF4-FFF2-40B4-BE49-F238E27FC236}">
                <a16:creationId xmlns:a16="http://schemas.microsoft.com/office/drawing/2014/main" id="{94DCC1D0-DBCD-FD47-ADAB-12F5A145A012}"/>
              </a:ext>
            </a:extLst>
          </p:cNvPr>
          <p:cNvSpPr txBox="1"/>
          <p:nvPr/>
        </p:nvSpPr>
        <p:spPr>
          <a:xfrm>
            <a:off x="838201" y="5005136"/>
            <a:ext cx="10515600" cy="954107"/>
          </a:xfrm>
          <a:prstGeom prst="rect">
            <a:avLst/>
          </a:prstGeom>
          <a:noFill/>
        </p:spPr>
        <p:txBody>
          <a:bodyPr wrap="square" rtlCol="0">
            <a:spAutoFit/>
          </a:bodyPr>
          <a:lstStyle/>
          <a:p>
            <a:r>
              <a:rPr lang="en-US" sz="2800" dirty="0"/>
              <a:t>There are other ways to define efficiency and truthfulness for random mechanisms, but today we will focus on the definitions above.</a:t>
            </a:r>
          </a:p>
        </p:txBody>
      </p:sp>
    </p:spTree>
    <p:extLst>
      <p:ext uri="{BB962C8B-B14F-4D97-AF65-F5344CB8AC3E}">
        <p14:creationId xmlns:p14="http://schemas.microsoft.com/office/powerpoint/2010/main" val="940053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436E-575F-5F44-93E9-1B5416D23FA7}"/>
              </a:ext>
            </a:extLst>
          </p:cNvPr>
          <p:cNvSpPr>
            <a:spLocks noGrp="1"/>
          </p:cNvSpPr>
          <p:nvPr>
            <p:ph type="title"/>
          </p:nvPr>
        </p:nvSpPr>
        <p:spPr>
          <a:xfrm>
            <a:off x="838200" y="167413"/>
            <a:ext cx="10515600" cy="1325563"/>
          </a:xfrm>
        </p:spPr>
        <p:txBody>
          <a:bodyPr/>
          <a:lstStyle/>
          <a:p>
            <a:r>
              <a:rPr lang="en-US" dirty="0"/>
              <a:t>Transposing Preferences</a:t>
            </a:r>
          </a:p>
        </p:txBody>
      </p:sp>
      <p:sp>
        <p:nvSpPr>
          <p:cNvPr id="3" name="Content Placeholder 2">
            <a:extLst>
              <a:ext uri="{FF2B5EF4-FFF2-40B4-BE49-F238E27FC236}">
                <a16:creationId xmlns:a16="http://schemas.microsoft.com/office/drawing/2014/main" id="{D003F695-DB87-5B4D-A48D-6BC5F308E729}"/>
              </a:ext>
            </a:extLst>
          </p:cNvPr>
          <p:cNvSpPr>
            <a:spLocks noGrp="1"/>
          </p:cNvSpPr>
          <p:nvPr>
            <p:ph idx="1"/>
          </p:nvPr>
        </p:nvSpPr>
        <p:spPr>
          <a:xfrm>
            <a:off x="838200" y="1631123"/>
            <a:ext cx="6390503" cy="485089"/>
          </a:xfrm>
          <a:solidFill>
            <a:schemeClr val="accent1">
              <a:lumMod val="20000"/>
              <a:lumOff val="80000"/>
            </a:schemeClr>
          </a:solidFill>
        </p:spPr>
        <p:txBody>
          <a:bodyPr/>
          <a:lstStyle/>
          <a:p>
            <a:pPr marL="0" indent="0">
              <a:buNone/>
            </a:pPr>
            <a:r>
              <a:rPr lang="en-US" dirty="0"/>
              <a:t>A </a:t>
            </a:r>
            <a:r>
              <a:rPr lang="en-US" b="1" dirty="0"/>
              <a:t>transposition </a:t>
            </a:r>
            <a:r>
              <a:rPr lang="en-US" dirty="0"/>
              <a:t>is a swap of two positions.</a:t>
            </a:r>
          </a:p>
        </p:txBody>
      </p:sp>
      <p:sp>
        <p:nvSpPr>
          <p:cNvPr id="20" name="Arc 19">
            <a:extLst>
              <a:ext uri="{FF2B5EF4-FFF2-40B4-BE49-F238E27FC236}">
                <a16:creationId xmlns:a16="http://schemas.microsoft.com/office/drawing/2014/main" id="{AE3866C4-6F16-8441-94A5-32CDFD2A16E9}"/>
              </a:ext>
            </a:extLst>
          </p:cNvPr>
          <p:cNvSpPr/>
          <p:nvPr/>
        </p:nvSpPr>
        <p:spPr>
          <a:xfrm>
            <a:off x="8115299" y="1051781"/>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graphicFrame>
        <p:nvGraphicFramePr>
          <p:cNvPr id="21" name="Table 20">
            <a:extLst>
              <a:ext uri="{FF2B5EF4-FFF2-40B4-BE49-F238E27FC236}">
                <a16:creationId xmlns:a16="http://schemas.microsoft.com/office/drawing/2014/main" id="{FF567896-6D5F-7142-AA6D-E42DB27892E8}"/>
              </a:ext>
            </a:extLst>
          </p:cNvPr>
          <p:cNvGraphicFramePr>
            <a:graphicFrameLocks/>
          </p:cNvGraphicFramePr>
          <p:nvPr>
            <p:extLst>
              <p:ext uri="{D42A27DB-BD31-4B8C-83A1-F6EECF244321}">
                <p14:modId xmlns:p14="http://schemas.microsoft.com/office/powerpoint/2010/main" val="560800277"/>
              </p:ext>
            </p:extLst>
          </p:nvPr>
        </p:nvGraphicFramePr>
        <p:xfrm>
          <a:off x="838200" y="3220272"/>
          <a:ext cx="3931508" cy="3543258"/>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062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52766">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652766">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652766">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901395">
                <a:tc>
                  <a:txBody>
                    <a:bodyPr/>
                    <a:lstStyle/>
                    <a:p>
                      <a:pPr algn="ctr"/>
                      <a:endParaRPr lang="en-US" sz="2800" dirty="0"/>
                    </a:p>
                    <a:p>
                      <a:pPr algn="ctr"/>
                      <a:endParaRPr lang="en-US" sz="2800" dirty="0"/>
                    </a:p>
                  </a:txBody>
                  <a:tcP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24" name="TextBox 23">
            <a:extLst>
              <a:ext uri="{FF2B5EF4-FFF2-40B4-BE49-F238E27FC236}">
                <a16:creationId xmlns:a16="http://schemas.microsoft.com/office/drawing/2014/main" id="{2737E487-72FE-3F42-9B22-CE0D51A91C75}"/>
              </a:ext>
            </a:extLst>
          </p:cNvPr>
          <p:cNvSpPr txBox="1"/>
          <p:nvPr/>
        </p:nvSpPr>
        <p:spPr>
          <a:xfrm>
            <a:off x="778646" y="2303508"/>
            <a:ext cx="8443273" cy="523220"/>
          </a:xfrm>
          <a:prstGeom prst="rect">
            <a:avLst/>
          </a:prstGeom>
          <a:noFill/>
        </p:spPr>
        <p:txBody>
          <a:bodyPr wrap="square" rtlCol="0">
            <a:spAutoFit/>
          </a:bodyPr>
          <a:lstStyle/>
          <a:p>
            <a:r>
              <a:rPr lang="en-US" sz="2800" dirty="0"/>
              <a:t>We can apply transposition </a:t>
            </a:r>
            <a:r>
              <a:rPr lang="en-US" sz="2800" b="1" dirty="0">
                <a:solidFill>
                  <a:schemeClr val="accent2"/>
                </a:solidFill>
              </a:rPr>
              <a:t>T</a:t>
            </a:r>
            <a:r>
              <a:rPr lang="en-US" sz="2800" dirty="0"/>
              <a:t> to any preference profile </a:t>
            </a:r>
            <a:r>
              <a:rPr lang="en-US" sz="2800" b="1" dirty="0">
                <a:solidFill>
                  <a:schemeClr val="accent1"/>
                </a:solidFill>
              </a:rPr>
              <a:t>P</a:t>
            </a:r>
            <a:r>
              <a:rPr lang="en-US" sz="2800" dirty="0"/>
              <a:t>:</a:t>
            </a:r>
            <a:endParaRPr lang="en-US" sz="2800" b="1" dirty="0">
              <a:solidFill>
                <a:schemeClr val="accent1"/>
              </a:solidFill>
            </a:endParaRPr>
          </a:p>
        </p:txBody>
      </p:sp>
      <p:graphicFrame>
        <p:nvGraphicFramePr>
          <p:cNvPr id="25" name="Table 24">
            <a:extLst>
              <a:ext uri="{FF2B5EF4-FFF2-40B4-BE49-F238E27FC236}">
                <a16:creationId xmlns:a16="http://schemas.microsoft.com/office/drawing/2014/main" id="{A8C9509C-6665-164A-99BA-6EA42EBC0910}"/>
              </a:ext>
            </a:extLst>
          </p:cNvPr>
          <p:cNvGraphicFramePr>
            <a:graphicFrameLocks/>
          </p:cNvGraphicFramePr>
          <p:nvPr>
            <p:extLst>
              <p:ext uri="{D42A27DB-BD31-4B8C-83A1-F6EECF244321}">
                <p14:modId xmlns:p14="http://schemas.microsoft.com/office/powerpoint/2010/main" val="4262797470"/>
              </p:ext>
            </p:extLst>
          </p:nvPr>
        </p:nvGraphicFramePr>
        <p:xfrm>
          <a:off x="7632356" y="3220274"/>
          <a:ext cx="3931508" cy="3553653"/>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35881">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56231">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656231">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656231">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938682">
                <a:tc>
                  <a:txBody>
                    <a:bodyPr/>
                    <a:lstStyle/>
                    <a:p>
                      <a:pPr algn="ctr"/>
                      <a:endParaRPr lang="en-US" sz="2800" dirty="0"/>
                    </a:p>
                    <a:p>
                      <a:pPr algn="ctr"/>
                      <a:endParaRPr lang="en-US" sz="2800" dirty="0"/>
                    </a:p>
                  </a:txBody>
                  <a:tcP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graphicFrame>
        <p:nvGraphicFramePr>
          <p:cNvPr id="26" name="Table 25">
            <a:extLst>
              <a:ext uri="{FF2B5EF4-FFF2-40B4-BE49-F238E27FC236}">
                <a16:creationId xmlns:a16="http://schemas.microsoft.com/office/drawing/2014/main" id="{C796138C-2B08-8F4B-9FF8-9954A53A92EC}"/>
              </a:ext>
            </a:extLst>
          </p:cNvPr>
          <p:cNvGraphicFramePr>
            <a:graphicFrameLocks/>
          </p:cNvGraphicFramePr>
          <p:nvPr>
            <p:extLst>
              <p:ext uri="{D42A27DB-BD31-4B8C-83A1-F6EECF244321}">
                <p14:modId xmlns:p14="http://schemas.microsoft.com/office/powerpoint/2010/main" val="2976040421"/>
              </p:ext>
            </p:extLst>
          </p:nvPr>
        </p:nvGraphicFramePr>
        <p:xfrm>
          <a:off x="7632356" y="1528702"/>
          <a:ext cx="3931508" cy="640080"/>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bl>
          </a:graphicData>
        </a:graphic>
      </p:graphicFrame>
      <p:sp>
        <p:nvSpPr>
          <p:cNvPr id="27" name="Arc 26">
            <a:extLst>
              <a:ext uri="{FF2B5EF4-FFF2-40B4-BE49-F238E27FC236}">
                <a16:creationId xmlns:a16="http://schemas.microsoft.com/office/drawing/2014/main" id="{453D1349-2B31-2A42-BE8D-66498636451E}"/>
              </a:ext>
            </a:extLst>
          </p:cNvPr>
          <p:cNvSpPr/>
          <p:nvPr/>
        </p:nvSpPr>
        <p:spPr>
          <a:xfrm>
            <a:off x="1347915" y="2767227"/>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70699BD-5326-E84C-BB67-D9E8184A1D1F}"/>
                  </a:ext>
                </a:extLst>
              </p:cNvPr>
              <p:cNvSpPr txBox="1"/>
              <p:nvPr/>
            </p:nvSpPr>
            <p:spPr>
              <a:xfrm>
                <a:off x="5033318" y="4715970"/>
                <a:ext cx="2335427" cy="646331"/>
              </a:xfrm>
              <a:prstGeom prst="rect">
                <a:avLst/>
              </a:prstGeom>
              <a:noFill/>
              <a:ln>
                <a:noFill/>
              </a:ln>
            </p:spPr>
            <p:txBody>
              <a:bodyPr wrap="square" rtlCol="0">
                <a:spAutoFit/>
              </a:bodyPr>
              <a:lstStyle/>
              <a:p>
                <a:r>
                  <a:rPr lang="en-US" sz="3600" b="1" dirty="0">
                    <a:solidFill>
                      <a:schemeClr val="accent1"/>
                    </a:solidFill>
                  </a:rPr>
                  <a:t>P</a:t>
                </a:r>
                <a:r>
                  <a:rPr lang="en-US" sz="3600" dirty="0"/>
                  <a:t> </a:t>
                </a:r>
                <a14:m>
                  <m:oMath xmlns:m="http://schemas.openxmlformats.org/officeDocument/2006/math">
                    <m:r>
                      <a:rPr lang="en-US" sz="3600" b="0" i="0" smtClean="0">
                        <a:latin typeface="Cambria Math" panose="02040503050406030204" pitchFamily="18" charset="0"/>
                      </a:rPr>
                      <m:t>   </m:t>
                    </m:r>
                    <m:r>
                      <a:rPr lang="en-US" sz="3600" i="1">
                        <a:latin typeface="Cambria Math" panose="02040503050406030204" pitchFamily="18" charset="0"/>
                      </a:rPr>
                      <m:t>⇒</m:t>
                    </m:r>
                  </m:oMath>
                </a14:m>
                <a:r>
                  <a:rPr lang="en-US" sz="3600" dirty="0"/>
                  <a:t>   </a:t>
                </a:r>
                <a:r>
                  <a:rPr lang="en-US" sz="3600" b="1" dirty="0">
                    <a:solidFill>
                      <a:schemeClr val="accent2"/>
                    </a:solidFill>
                  </a:rPr>
                  <a:t>T</a:t>
                </a:r>
                <a:r>
                  <a:rPr lang="en-US" sz="3600" dirty="0"/>
                  <a:t>(</a:t>
                </a:r>
                <a:r>
                  <a:rPr lang="en-US" sz="3600" b="1" dirty="0">
                    <a:solidFill>
                      <a:schemeClr val="accent1"/>
                    </a:solidFill>
                  </a:rPr>
                  <a:t>P</a:t>
                </a:r>
                <a:r>
                  <a:rPr lang="en-US" sz="3600" dirty="0"/>
                  <a:t>) </a:t>
                </a:r>
              </a:p>
            </p:txBody>
          </p:sp>
        </mc:Choice>
        <mc:Fallback xmlns="">
          <p:sp>
            <p:nvSpPr>
              <p:cNvPr id="28" name="TextBox 27">
                <a:extLst>
                  <a:ext uri="{FF2B5EF4-FFF2-40B4-BE49-F238E27FC236}">
                    <a16:creationId xmlns:a16="http://schemas.microsoft.com/office/drawing/2014/main" id="{870699BD-5326-E84C-BB67-D9E8184A1D1F}"/>
                  </a:ext>
                </a:extLst>
              </p:cNvPr>
              <p:cNvSpPr txBox="1">
                <a:spLocks noRot="1" noChangeAspect="1" noMove="1" noResize="1" noEditPoints="1" noAdjustHandles="1" noChangeArrowheads="1" noChangeShapeType="1" noTextEdit="1"/>
              </p:cNvSpPr>
              <p:nvPr/>
            </p:nvSpPr>
            <p:spPr>
              <a:xfrm>
                <a:off x="5033318" y="4715970"/>
                <a:ext cx="2335427" cy="646331"/>
              </a:xfrm>
              <a:prstGeom prst="rect">
                <a:avLst/>
              </a:prstGeom>
              <a:blipFill>
                <a:blip r:embed="rId6"/>
                <a:stretch>
                  <a:fillRect l="-8108" t="-15385" r="-9730" b="-346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6827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5C0E-8091-A217-3116-99DADF254F7E}"/>
              </a:ext>
            </a:extLst>
          </p:cNvPr>
          <p:cNvSpPr>
            <a:spLocks noGrp="1"/>
          </p:cNvSpPr>
          <p:nvPr>
            <p:ph type="title"/>
          </p:nvPr>
        </p:nvSpPr>
        <p:spPr/>
        <p:txBody>
          <a:bodyPr/>
          <a:lstStyle/>
          <a:p>
            <a:r>
              <a:rPr lang="en-US" dirty="0"/>
              <a:t>Extra Credit</a:t>
            </a:r>
          </a:p>
        </p:txBody>
      </p:sp>
      <p:sp>
        <p:nvSpPr>
          <p:cNvPr id="3" name="Content Placeholder 2">
            <a:extLst>
              <a:ext uri="{FF2B5EF4-FFF2-40B4-BE49-F238E27FC236}">
                <a16:creationId xmlns:a16="http://schemas.microsoft.com/office/drawing/2014/main" id="{CBA89A64-F4E6-487C-8552-9EE524E96090}"/>
              </a:ext>
            </a:extLst>
          </p:cNvPr>
          <p:cNvSpPr>
            <a:spLocks noGrp="1"/>
          </p:cNvSpPr>
          <p:nvPr>
            <p:ph idx="1"/>
          </p:nvPr>
        </p:nvSpPr>
        <p:spPr>
          <a:xfrm>
            <a:off x="4934711" y="779430"/>
            <a:ext cx="10515600" cy="496951"/>
          </a:xfrm>
        </p:spPr>
        <p:txBody>
          <a:bodyPr/>
          <a:lstStyle/>
          <a:p>
            <a:pPr marL="0" indent="0">
              <a:buNone/>
            </a:pPr>
            <a:r>
              <a:rPr lang="en-US" dirty="0"/>
              <a:t>Lots of you attempted it!</a:t>
            </a:r>
          </a:p>
        </p:txBody>
      </p:sp>
      <p:sp>
        <p:nvSpPr>
          <p:cNvPr id="5" name="TextBox 4">
            <a:extLst>
              <a:ext uri="{FF2B5EF4-FFF2-40B4-BE49-F238E27FC236}">
                <a16:creationId xmlns:a16="http://schemas.microsoft.com/office/drawing/2014/main" id="{16289FB0-5A52-F41A-9DF7-642CFCDD7FE9}"/>
              </a:ext>
            </a:extLst>
          </p:cNvPr>
          <p:cNvSpPr txBox="1"/>
          <p:nvPr/>
        </p:nvSpPr>
        <p:spPr>
          <a:xfrm>
            <a:off x="838199" y="1482982"/>
            <a:ext cx="8945880" cy="2308324"/>
          </a:xfrm>
          <a:prstGeom prst="rect">
            <a:avLst/>
          </a:prstGeom>
          <a:solidFill>
            <a:schemeClr val="bg2">
              <a:lumMod val="90000"/>
            </a:schemeClr>
          </a:solidFill>
        </p:spPr>
        <p:txBody>
          <a:bodyPr wrap="square">
            <a:spAutoFit/>
          </a:bodyPr>
          <a:lstStyle/>
          <a:p>
            <a:pPr algn="l"/>
            <a:r>
              <a:rPr lang="en-US" b="0" i="0" dirty="0">
                <a:solidFill>
                  <a:srgbClr val="2D3B45"/>
                </a:solidFill>
                <a:effectLst/>
                <a:latin typeface="LatoWeb"/>
              </a:rPr>
              <a:t>Consider the following algorithm for board game trades:</a:t>
            </a:r>
          </a:p>
          <a:p>
            <a:pPr algn="l"/>
            <a:r>
              <a:rPr lang="en-US" b="0" i="0" dirty="0">
                <a:solidFill>
                  <a:srgbClr val="2D3B45"/>
                </a:solidFill>
                <a:effectLst/>
                <a:latin typeface="LatoWeb"/>
              </a:rPr>
              <a:t> </a:t>
            </a:r>
          </a:p>
          <a:p>
            <a:pPr algn="l"/>
            <a:r>
              <a:rPr lang="en-US" b="0" i="0" dirty="0">
                <a:solidFill>
                  <a:srgbClr val="2D3B45"/>
                </a:solidFill>
                <a:effectLst/>
                <a:latin typeface="LatoWeb"/>
              </a:rPr>
              <a:t>1. Start with the initial allocation, and look for mutually beneficial pairwise swaps.</a:t>
            </a:r>
          </a:p>
          <a:p>
            <a:pPr lvl="1"/>
            <a:r>
              <a:rPr lang="en-US" b="0" i="0" dirty="0">
                <a:solidFill>
                  <a:srgbClr val="2D3B45"/>
                </a:solidFill>
                <a:effectLst/>
                <a:latin typeface="LatoWeb"/>
              </a:rPr>
              <a:t>a) If there are no such swaps, terminate and produce the current allocation.</a:t>
            </a:r>
          </a:p>
          <a:p>
            <a:pPr lvl="1"/>
            <a:r>
              <a:rPr lang="en-US" b="0" i="0" dirty="0">
                <a:solidFill>
                  <a:srgbClr val="2D3B45"/>
                </a:solidFill>
                <a:effectLst/>
                <a:latin typeface="LatoWeb"/>
              </a:rPr>
              <a:t>b) If there is one mutually beneficial pairwise swap, execute it.</a:t>
            </a:r>
          </a:p>
          <a:p>
            <a:pPr lvl="1"/>
            <a:r>
              <a:rPr lang="en-US" b="0" i="0" dirty="0">
                <a:solidFill>
                  <a:srgbClr val="2D3B45"/>
                </a:solidFill>
                <a:effectLst/>
                <a:latin typeface="LatoWeb"/>
              </a:rPr>
              <a:t>c) If there are multiple mutually beneficial pairwise swaps, execute the one that improves the total sum of ranks the most. Break ties in favor of low-index agents.</a:t>
            </a:r>
          </a:p>
          <a:p>
            <a:pPr algn="l"/>
            <a:r>
              <a:rPr lang="en-US" b="0" i="0" dirty="0">
                <a:solidFill>
                  <a:srgbClr val="2D3B45"/>
                </a:solidFill>
                <a:effectLst/>
                <a:latin typeface="LatoWeb"/>
              </a:rPr>
              <a:t>2. Repeat step 1, with treating the current allocation as the "new" initial allocation.</a:t>
            </a:r>
          </a:p>
        </p:txBody>
      </p:sp>
      <p:sp>
        <p:nvSpPr>
          <p:cNvPr id="6" name="TextBox 5">
            <a:extLst>
              <a:ext uri="{FF2B5EF4-FFF2-40B4-BE49-F238E27FC236}">
                <a16:creationId xmlns:a16="http://schemas.microsoft.com/office/drawing/2014/main" id="{72AC097D-B022-449C-B9C1-B58338A7D7DF}"/>
              </a:ext>
            </a:extLst>
          </p:cNvPr>
          <p:cNvSpPr txBox="1"/>
          <p:nvPr/>
        </p:nvSpPr>
        <p:spPr>
          <a:xfrm>
            <a:off x="892781" y="3899853"/>
            <a:ext cx="5203219" cy="1697068"/>
          </a:xfrm>
          <a:prstGeom prst="rect">
            <a:avLst/>
          </a:prstGeom>
          <a:noFill/>
        </p:spPr>
        <p:txBody>
          <a:bodyPr wrap="none" rtlCol="0">
            <a:spAutoFit/>
          </a:bodyPr>
          <a:lstStyle/>
          <a:p>
            <a:pPr>
              <a:lnSpc>
                <a:spcPct val="150000"/>
              </a:lnSpc>
            </a:pPr>
            <a:r>
              <a:rPr lang="en-US" sz="2400" dirty="0"/>
              <a:t>Is outcome always Individually Rational?</a:t>
            </a:r>
          </a:p>
          <a:p>
            <a:pPr>
              <a:lnSpc>
                <a:spcPct val="150000"/>
              </a:lnSpc>
            </a:pPr>
            <a:r>
              <a:rPr lang="en-US" sz="2400" dirty="0"/>
              <a:t>Is outcome always Pareto Efficient?</a:t>
            </a:r>
          </a:p>
          <a:p>
            <a:pPr>
              <a:lnSpc>
                <a:spcPct val="150000"/>
              </a:lnSpc>
            </a:pPr>
            <a:r>
              <a:rPr lang="en-US" sz="2400" dirty="0"/>
              <a:t>Is this mechanism Truthful?</a:t>
            </a:r>
          </a:p>
        </p:txBody>
      </p:sp>
      <p:sp>
        <p:nvSpPr>
          <p:cNvPr id="10" name="TextBox 9">
            <a:extLst>
              <a:ext uri="{FF2B5EF4-FFF2-40B4-BE49-F238E27FC236}">
                <a16:creationId xmlns:a16="http://schemas.microsoft.com/office/drawing/2014/main" id="{EC215901-51AF-C529-0E5D-D367E54BF226}"/>
              </a:ext>
            </a:extLst>
          </p:cNvPr>
          <p:cNvSpPr txBox="1"/>
          <p:nvPr/>
        </p:nvSpPr>
        <p:spPr>
          <a:xfrm>
            <a:off x="6150583" y="3954911"/>
            <a:ext cx="5828058" cy="2862322"/>
          </a:xfrm>
          <a:prstGeom prst="rect">
            <a:avLst/>
          </a:prstGeom>
          <a:noFill/>
        </p:spPr>
        <p:txBody>
          <a:bodyPr wrap="square">
            <a:spAutoFit/>
          </a:bodyPr>
          <a:lstStyle/>
          <a:p>
            <a:pPr algn="l"/>
            <a:r>
              <a:rPr lang="en-US" b="1" i="0" dirty="0">
                <a:solidFill>
                  <a:srgbClr val="FF0000"/>
                </a:solidFill>
                <a:effectLst/>
                <a:latin typeface="LatoWeb"/>
              </a:rPr>
              <a:t>Proof by counter example</a:t>
            </a:r>
          </a:p>
          <a:p>
            <a:pPr algn="l"/>
            <a:r>
              <a:rPr lang="en-US" b="0" i="0" dirty="0">
                <a:solidFill>
                  <a:srgbClr val="2D3B45"/>
                </a:solidFill>
                <a:effectLst/>
                <a:latin typeface="LatoWeb"/>
              </a:rPr>
              <a:t>     Agent 1 : A &gt; B &gt; C</a:t>
            </a:r>
          </a:p>
          <a:p>
            <a:pPr algn="l"/>
            <a:r>
              <a:rPr lang="en-US" b="0" i="0" dirty="0">
                <a:solidFill>
                  <a:srgbClr val="2D3B45"/>
                </a:solidFill>
                <a:effectLst/>
                <a:latin typeface="LatoWeb"/>
              </a:rPr>
              <a:t>     Agent 2:  B &gt; C &gt; A</a:t>
            </a:r>
          </a:p>
          <a:p>
            <a:pPr algn="l"/>
            <a:r>
              <a:rPr lang="en-US" b="0" i="0" dirty="0">
                <a:solidFill>
                  <a:srgbClr val="2D3B45"/>
                </a:solidFill>
                <a:effectLst/>
                <a:latin typeface="LatoWeb"/>
              </a:rPr>
              <a:t>     Agent 3:  C &gt; A &gt; B</a:t>
            </a:r>
          </a:p>
          <a:p>
            <a:pPr algn="l"/>
            <a:r>
              <a:rPr lang="en-US" b="0" i="0" dirty="0">
                <a:solidFill>
                  <a:srgbClr val="2D3B45"/>
                </a:solidFill>
                <a:effectLst/>
                <a:latin typeface="LatoWeb"/>
              </a:rPr>
              <a:t>Take the above assignment as the true preferences. Now suppose that Agent 1 reports instead</a:t>
            </a:r>
          </a:p>
          <a:p>
            <a:pPr algn="l"/>
            <a:r>
              <a:rPr lang="en-US" b="0" i="0" dirty="0">
                <a:solidFill>
                  <a:srgbClr val="2D3B45"/>
                </a:solidFill>
                <a:effectLst/>
                <a:latin typeface="LatoWeb"/>
              </a:rPr>
              <a:t>	Agent 1: A &gt; C &gt; B </a:t>
            </a:r>
          </a:p>
          <a:p>
            <a:pPr algn="l"/>
            <a:r>
              <a:rPr lang="en-US" b="0" i="0" dirty="0">
                <a:solidFill>
                  <a:srgbClr val="2D3B45"/>
                </a:solidFill>
                <a:effectLst/>
                <a:latin typeface="LatoWeb"/>
              </a:rPr>
              <a:t>This allows a trade to happen between agent 1 and 2 resulting in CBA. Then a trade between agent 1 and 3 resulting in ABC which is better than the honest report.</a:t>
            </a:r>
          </a:p>
        </p:txBody>
      </p:sp>
      <p:pic>
        <p:nvPicPr>
          <p:cNvPr id="11" name="Picture 10" descr="A green leaf with a white background&#10;&#10;Description automatically generated with low confidence">
            <a:extLst>
              <a:ext uri="{FF2B5EF4-FFF2-40B4-BE49-F238E27FC236}">
                <a16:creationId xmlns:a16="http://schemas.microsoft.com/office/drawing/2014/main" id="{8AD726EA-FB24-A705-BB83-3193F7F3E2CE}"/>
              </a:ext>
            </a:extLst>
          </p:cNvPr>
          <p:cNvPicPr>
            <a:picLocks noChangeAspect="1"/>
          </p:cNvPicPr>
          <p:nvPr/>
        </p:nvPicPr>
        <p:blipFill>
          <a:blip r:embed="rId2"/>
          <a:stretch>
            <a:fillRect/>
          </a:stretch>
        </p:blipFill>
        <p:spPr>
          <a:xfrm>
            <a:off x="446538" y="3978646"/>
            <a:ext cx="391661" cy="49657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07B7B5E6-D2D1-A782-B704-91E75862931D}"/>
              </a:ext>
            </a:extLst>
          </p:cNvPr>
          <p:cNvPicPr>
            <a:picLocks noChangeAspect="1"/>
          </p:cNvPicPr>
          <p:nvPr/>
        </p:nvPicPr>
        <p:blipFill>
          <a:blip r:embed="rId3"/>
          <a:stretch>
            <a:fillRect/>
          </a:stretch>
        </p:blipFill>
        <p:spPr>
          <a:xfrm>
            <a:off x="446536" y="4589516"/>
            <a:ext cx="391662" cy="44302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5CF0691C-9CD4-0943-DB59-6D1297EB55C3}"/>
              </a:ext>
            </a:extLst>
          </p:cNvPr>
          <p:cNvPicPr>
            <a:picLocks noChangeAspect="1"/>
          </p:cNvPicPr>
          <p:nvPr/>
        </p:nvPicPr>
        <p:blipFill>
          <a:blip r:embed="rId3"/>
          <a:stretch>
            <a:fillRect/>
          </a:stretch>
        </p:blipFill>
        <p:spPr>
          <a:xfrm>
            <a:off x="446536" y="5153893"/>
            <a:ext cx="391662" cy="443028"/>
          </a:xfrm>
          <a:prstGeom prst="rect">
            <a:avLst/>
          </a:prstGeom>
        </p:spPr>
      </p:pic>
    </p:spTree>
    <p:extLst>
      <p:ext uri="{BB962C8B-B14F-4D97-AF65-F5344CB8AC3E}">
        <p14:creationId xmlns:p14="http://schemas.microsoft.com/office/powerpoint/2010/main" val="6836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436E-575F-5F44-93E9-1B5416D23FA7}"/>
              </a:ext>
            </a:extLst>
          </p:cNvPr>
          <p:cNvSpPr>
            <a:spLocks noGrp="1"/>
          </p:cNvSpPr>
          <p:nvPr>
            <p:ph type="title"/>
          </p:nvPr>
        </p:nvSpPr>
        <p:spPr>
          <a:xfrm>
            <a:off x="838200" y="167413"/>
            <a:ext cx="10515600" cy="1325563"/>
          </a:xfrm>
        </p:spPr>
        <p:txBody>
          <a:bodyPr/>
          <a:lstStyle/>
          <a:p>
            <a:r>
              <a:rPr lang="en-US" dirty="0"/>
              <a:t>Transposing Allocations</a:t>
            </a:r>
          </a:p>
        </p:txBody>
      </p:sp>
      <p:sp>
        <p:nvSpPr>
          <p:cNvPr id="3" name="Content Placeholder 2">
            <a:extLst>
              <a:ext uri="{FF2B5EF4-FFF2-40B4-BE49-F238E27FC236}">
                <a16:creationId xmlns:a16="http://schemas.microsoft.com/office/drawing/2014/main" id="{D003F695-DB87-5B4D-A48D-6BC5F308E729}"/>
              </a:ext>
            </a:extLst>
          </p:cNvPr>
          <p:cNvSpPr>
            <a:spLocks noGrp="1"/>
          </p:cNvSpPr>
          <p:nvPr>
            <p:ph idx="1"/>
          </p:nvPr>
        </p:nvSpPr>
        <p:spPr>
          <a:xfrm>
            <a:off x="838200" y="1631123"/>
            <a:ext cx="6390503" cy="485089"/>
          </a:xfrm>
          <a:solidFill>
            <a:schemeClr val="accent1">
              <a:lumMod val="20000"/>
              <a:lumOff val="80000"/>
            </a:schemeClr>
          </a:solidFill>
        </p:spPr>
        <p:txBody>
          <a:bodyPr/>
          <a:lstStyle/>
          <a:p>
            <a:pPr marL="0" indent="0">
              <a:buNone/>
            </a:pPr>
            <a:r>
              <a:rPr lang="en-US" dirty="0"/>
              <a:t>A </a:t>
            </a:r>
            <a:r>
              <a:rPr lang="en-US" b="1" dirty="0"/>
              <a:t>transposition </a:t>
            </a:r>
            <a:r>
              <a:rPr lang="en-US" dirty="0"/>
              <a:t>is a swap of two positions.</a:t>
            </a:r>
          </a:p>
        </p:txBody>
      </p:sp>
      <p:sp>
        <p:nvSpPr>
          <p:cNvPr id="20" name="Arc 19">
            <a:extLst>
              <a:ext uri="{FF2B5EF4-FFF2-40B4-BE49-F238E27FC236}">
                <a16:creationId xmlns:a16="http://schemas.microsoft.com/office/drawing/2014/main" id="{AE3866C4-6F16-8441-94A5-32CDFD2A16E9}"/>
              </a:ext>
            </a:extLst>
          </p:cNvPr>
          <p:cNvSpPr/>
          <p:nvPr/>
        </p:nvSpPr>
        <p:spPr>
          <a:xfrm>
            <a:off x="8115299" y="1051781"/>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graphicFrame>
        <p:nvGraphicFramePr>
          <p:cNvPr id="21" name="Table 20">
            <a:extLst>
              <a:ext uri="{FF2B5EF4-FFF2-40B4-BE49-F238E27FC236}">
                <a16:creationId xmlns:a16="http://schemas.microsoft.com/office/drawing/2014/main" id="{FF567896-6D5F-7142-AA6D-E42DB27892E8}"/>
              </a:ext>
            </a:extLst>
          </p:cNvPr>
          <p:cNvGraphicFramePr>
            <a:graphicFrameLocks/>
          </p:cNvGraphicFramePr>
          <p:nvPr>
            <p:extLst>
              <p:ext uri="{D42A27DB-BD31-4B8C-83A1-F6EECF244321}">
                <p14:modId xmlns:p14="http://schemas.microsoft.com/office/powerpoint/2010/main" val="2363442630"/>
              </p:ext>
            </p:extLst>
          </p:nvPr>
        </p:nvGraphicFramePr>
        <p:xfrm>
          <a:off x="838200" y="3257343"/>
          <a:ext cx="3931508" cy="1324336"/>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84256">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bl>
          </a:graphicData>
        </a:graphic>
      </p:graphicFrame>
      <p:sp>
        <p:nvSpPr>
          <p:cNvPr id="24" name="TextBox 23">
            <a:extLst>
              <a:ext uri="{FF2B5EF4-FFF2-40B4-BE49-F238E27FC236}">
                <a16:creationId xmlns:a16="http://schemas.microsoft.com/office/drawing/2014/main" id="{2737E487-72FE-3F42-9B22-CE0D51A91C75}"/>
              </a:ext>
            </a:extLst>
          </p:cNvPr>
          <p:cNvSpPr txBox="1"/>
          <p:nvPr/>
        </p:nvSpPr>
        <p:spPr>
          <a:xfrm>
            <a:off x="778646" y="2303508"/>
            <a:ext cx="8443273" cy="523220"/>
          </a:xfrm>
          <a:prstGeom prst="rect">
            <a:avLst/>
          </a:prstGeom>
          <a:noFill/>
        </p:spPr>
        <p:txBody>
          <a:bodyPr wrap="square" rtlCol="0">
            <a:spAutoFit/>
          </a:bodyPr>
          <a:lstStyle/>
          <a:p>
            <a:r>
              <a:rPr lang="en-US" sz="2800" dirty="0"/>
              <a:t>We can also apply transposition </a:t>
            </a:r>
            <a:r>
              <a:rPr lang="en-US" sz="2800" b="1" dirty="0">
                <a:solidFill>
                  <a:schemeClr val="accent2"/>
                </a:solidFill>
              </a:rPr>
              <a:t>T</a:t>
            </a:r>
            <a:r>
              <a:rPr lang="en-US" sz="2800" dirty="0"/>
              <a:t> to any allocation </a:t>
            </a:r>
            <a:r>
              <a:rPr lang="en-US" sz="2800" b="1" dirty="0">
                <a:solidFill>
                  <a:schemeClr val="accent6"/>
                </a:solidFill>
              </a:rPr>
              <a:t>A</a:t>
            </a:r>
            <a:r>
              <a:rPr lang="en-US" sz="2800" dirty="0"/>
              <a:t>:</a:t>
            </a:r>
            <a:endParaRPr lang="en-US" sz="2800" b="1" dirty="0">
              <a:solidFill>
                <a:schemeClr val="accent1"/>
              </a:solidFill>
            </a:endParaRPr>
          </a:p>
        </p:txBody>
      </p:sp>
      <p:graphicFrame>
        <p:nvGraphicFramePr>
          <p:cNvPr id="26" name="Table 25">
            <a:extLst>
              <a:ext uri="{FF2B5EF4-FFF2-40B4-BE49-F238E27FC236}">
                <a16:creationId xmlns:a16="http://schemas.microsoft.com/office/drawing/2014/main" id="{C796138C-2B08-8F4B-9FF8-9954A53A92EC}"/>
              </a:ext>
            </a:extLst>
          </p:cNvPr>
          <p:cNvGraphicFramePr>
            <a:graphicFrameLocks/>
          </p:cNvGraphicFramePr>
          <p:nvPr/>
        </p:nvGraphicFramePr>
        <p:xfrm>
          <a:off x="7632356" y="1528702"/>
          <a:ext cx="3931508" cy="640080"/>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bl>
          </a:graphicData>
        </a:graphic>
      </p:graphicFrame>
      <p:sp>
        <p:nvSpPr>
          <p:cNvPr id="27" name="Arc 26">
            <a:extLst>
              <a:ext uri="{FF2B5EF4-FFF2-40B4-BE49-F238E27FC236}">
                <a16:creationId xmlns:a16="http://schemas.microsoft.com/office/drawing/2014/main" id="{453D1349-2B31-2A42-BE8D-66498636451E}"/>
              </a:ext>
            </a:extLst>
          </p:cNvPr>
          <p:cNvSpPr/>
          <p:nvPr/>
        </p:nvSpPr>
        <p:spPr>
          <a:xfrm>
            <a:off x="1347915" y="2791941"/>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70699BD-5326-E84C-BB67-D9E8184A1D1F}"/>
                  </a:ext>
                </a:extLst>
              </p:cNvPr>
              <p:cNvSpPr txBox="1"/>
              <p:nvPr/>
            </p:nvSpPr>
            <p:spPr>
              <a:xfrm>
                <a:off x="5000282" y="3596345"/>
                <a:ext cx="2599038" cy="646331"/>
              </a:xfrm>
              <a:prstGeom prst="rect">
                <a:avLst/>
              </a:prstGeom>
              <a:noFill/>
              <a:ln>
                <a:noFill/>
              </a:ln>
            </p:spPr>
            <p:txBody>
              <a:bodyPr wrap="square" rtlCol="0">
                <a:spAutoFit/>
              </a:bodyPr>
              <a:lstStyle/>
              <a:p>
                <a:r>
                  <a:rPr lang="en-US" sz="3600" b="1" dirty="0">
                    <a:solidFill>
                      <a:schemeClr val="accent6"/>
                    </a:solidFill>
                  </a:rPr>
                  <a:t>A</a:t>
                </a:r>
                <a:r>
                  <a:rPr lang="en-US" sz="3600" dirty="0"/>
                  <a:t> </a:t>
                </a:r>
                <a14:m>
                  <m:oMath xmlns:m="http://schemas.openxmlformats.org/officeDocument/2006/math">
                    <m:r>
                      <a:rPr lang="en-US" sz="3600" b="0" i="0" smtClean="0">
                        <a:latin typeface="Cambria Math" panose="02040503050406030204" pitchFamily="18" charset="0"/>
                      </a:rPr>
                      <m:t>   </m:t>
                    </m:r>
                    <m:r>
                      <a:rPr lang="en-US" sz="3600" i="1">
                        <a:latin typeface="Cambria Math" panose="02040503050406030204" pitchFamily="18" charset="0"/>
                      </a:rPr>
                      <m:t>⇒</m:t>
                    </m:r>
                  </m:oMath>
                </a14:m>
                <a:r>
                  <a:rPr lang="en-US" sz="3600" dirty="0"/>
                  <a:t>   </a:t>
                </a:r>
                <a:r>
                  <a:rPr lang="en-US" sz="3600" b="1" dirty="0">
                    <a:solidFill>
                      <a:schemeClr val="accent2"/>
                    </a:solidFill>
                  </a:rPr>
                  <a:t>T</a:t>
                </a:r>
                <a:r>
                  <a:rPr lang="en-US" sz="3600" dirty="0"/>
                  <a:t>(</a:t>
                </a:r>
                <a:r>
                  <a:rPr lang="en-US" sz="3600" b="1" dirty="0">
                    <a:solidFill>
                      <a:schemeClr val="accent6"/>
                    </a:solidFill>
                  </a:rPr>
                  <a:t>A</a:t>
                </a:r>
                <a:r>
                  <a:rPr lang="en-US" sz="3600" dirty="0"/>
                  <a:t>) </a:t>
                </a:r>
              </a:p>
            </p:txBody>
          </p:sp>
        </mc:Choice>
        <mc:Fallback xmlns="">
          <p:sp>
            <p:nvSpPr>
              <p:cNvPr id="28" name="TextBox 27">
                <a:extLst>
                  <a:ext uri="{FF2B5EF4-FFF2-40B4-BE49-F238E27FC236}">
                    <a16:creationId xmlns:a16="http://schemas.microsoft.com/office/drawing/2014/main" id="{870699BD-5326-E84C-BB67-D9E8184A1D1F}"/>
                  </a:ext>
                </a:extLst>
              </p:cNvPr>
              <p:cNvSpPr txBox="1">
                <a:spLocks noRot="1" noChangeAspect="1" noMove="1" noResize="1" noEditPoints="1" noAdjustHandles="1" noChangeArrowheads="1" noChangeShapeType="1" noTextEdit="1"/>
              </p:cNvSpPr>
              <p:nvPr/>
            </p:nvSpPr>
            <p:spPr>
              <a:xfrm>
                <a:off x="5000282" y="3596345"/>
                <a:ext cx="2599038" cy="646331"/>
              </a:xfrm>
              <a:prstGeom prst="rect">
                <a:avLst/>
              </a:prstGeom>
              <a:blipFill>
                <a:blip r:embed="rId6"/>
                <a:stretch>
                  <a:fillRect l="-6796" t="-13462" r="-1456" b="-34615"/>
                </a:stretch>
              </a:blipFill>
              <a:ln>
                <a:noFill/>
              </a:ln>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CC6D216F-622F-E544-A6D3-A19804AF7C8C}"/>
              </a:ext>
            </a:extLst>
          </p:cNvPr>
          <p:cNvGraphicFramePr>
            <a:graphicFrameLocks/>
          </p:cNvGraphicFramePr>
          <p:nvPr>
            <p:extLst>
              <p:ext uri="{D42A27DB-BD31-4B8C-83A1-F6EECF244321}">
                <p14:modId xmlns:p14="http://schemas.microsoft.com/office/powerpoint/2010/main" val="256892536"/>
              </p:ext>
            </p:extLst>
          </p:nvPr>
        </p:nvGraphicFramePr>
        <p:xfrm>
          <a:off x="7632356" y="3335797"/>
          <a:ext cx="3931508" cy="1324336"/>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84256">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bl>
          </a:graphicData>
        </a:graphic>
      </p:graphicFrame>
    </p:spTree>
    <p:extLst>
      <p:ext uri="{BB962C8B-B14F-4D97-AF65-F5344CB8AC3E}">
        <p14:creationId xmlns:p14="http://schemas.microsoft.com/office/powerpoint/2010/main" val="254216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63E9-06A7-D945-BD2B-3BB322B55EBD}"/>
              </a:ext>
            </a:extLst>
          </p:cNvPr>
          <p:cNvSpPr>
            <a:spLocks noGrp="1"/>
          </p:cNvSpPr>
          <p:nvPr>
            <p:ph type="title"/>
          </p:nvPr>
        </p:nvSpPr>
        <p:spPr/>
        <p:txBody>
          <a:bodyPr/>
          <a:lstStyle/>
          <a:p>
            <a:r>
              <a:rPr lang="en-US" dirty="0"/>
              <a:t>Defining Symmetry</a:t>
            </a:r>
          </a:p>
        </p:txBody>
      </p:sp>
      <p:sp>
        <p:nvSpPr>
          <p:cNvPr id="4" name="Content Placeholder 3">
            <a:extLst>
              <a:ext uri="{FF2B5EF4-FFF2-40B4-BE49-F238E27FC236}">
                <a16:creationId xmlns:a16="http://schemas.microsoft.com/office/drawing/2014/main" id="{9E924836-B983-E647-AC81-44E6202B7D1C}"/>
              </a:ext>
            </a:extLst>
          </p:cNvPr>
          <p:cNvSpPr txBox="1">
            <a:spLocks noGrp="1"/>
          </p:cNvSpPr>
          <p:nvPr>
            <p:ph idx="1"/>
          </p:nvPr>
        </p:nvSpPr>
        <p:spPr>
          <a:xfrm>
            <a:off x="838200" y="1825625"/>
            <a:ext cx="10515600" cy="1448089"/>
          </a:xfrm>
          <a:prstGeom prst="rect">
            <a:avLst/>
          </a:prstGeom>
          <a:solidFill>
            <a:schemeClr val="accent1">
              <a:lumMod val="20000"/>
              <a:lumOff val="80000"/>
            </a:schemeClr>
          </a:solidFill>
        </p:spPr>
        <p:txBody>
          <a:bodyPr wrap="square" rtlCol="0">
            <a:spAutoFit/>
          </a:bodyPr>
          <a:lstStyle/>
          <a:p>
            <a:pPr marL="0" indent="0">
              <a:buNone/>
            </a:pPr>
            <a:r>
              <a:rPr lang="en-US" sz="2800" dirty="0"/>
              <a:t>A random mechanism </a:t>
            </a:r>
            <a:r>
              <a:rPr lang="en-US" sz="2800" b="1" dirty="0"/>
              <a:t>M </a:t>
            </a:r>
            <a:r>
              <a:rPr lang="en-US" sz="2800" dirty="0"/>
              <a:t>is </a:t>
            </a:r>
            <a:r>
              <a:rPr lang="en-US" sz="2800" b="1" dirty="0"/>
              <a:t>symmetric </a:t>
            </a:r>
            <a:r>
              <a:rPr lang="en-US" sz="2800" dirty="0"/>
              <a:t>if for </a:t>
            </a:r>
            <a:r>
              <a:rPr lang="en-US" sz="2800" i="1" dirty="0"/>
              <a:t>any </a:t>
            </a:r>
          </a:p>
          <a:p>
            <a:pPr marL="457200" lvl="1" indent="0">
              <a:buNone/>
            </a:pPr>
            <a:r>
              <a:rPr lang="en-US" sz="2800" dirty="0"/>
              <a:t>Preference profile </a:t>
            </a:r>
            <a:r>
              <a:rPr lang="en-US" sz="2800" b="1" dirty="0">
                <a:solidFill>
                  <a:schemeClr val="accent1"/>
                </a:solidFill>
              </a:rPr>
              <a:t>P</a:t>
            </a:r>
            <a:r>
              <a:rPr lang="en-US" sz="2800" dirty="0"/>
              <a:t>,</a:t>
            </a:r>
            <a:r>
              <a:rPr lang="en-US" sz="2800" b="1" dirty="0"/>
              <a:t> </a:t>
            </a:r>
            <a:r>
              <a:rPr lang="en-US" sz="2800" dirty="0"/>
              <a:t>Allocation</a:t>
            </a:r>
            <a:r>
              <a:rPr lang="en-US" sz="2800" b="1" dirty="0"/>
              <a:t> </a:t>
            </a:r>
            <a:r>
              <a:rPr lang="en-US" sz="2800" b="1" dirty="0">
                <a:solidFill>
                  <a:schemeClr val="accent6"/>
                </a:solidFill>
              </a:rPr>
              <a:t>A</a:t>
            </a:r>
            <a:r>
              <a:rPr lang="en-US" sz="2800" dirty="0"/>
              <a:t>, and Transposition</a:t>
            </a:r>
            <a:r>
              <a:rPr lang="en-US" sz="2800" b="1" dirty="0"/>
              <a:t> </a:t>
            </a:r>
            <a:r>
              <a:rPr lang="en-US" sz="2800" b="1" dirty="0">
                <a:solidFill>
                  <a:schemeClr val="accent2"/>
                </a:solidFill>
              </a:rPr>
              <a:t>T</a:t>
            </a:r>
            <a:r>
              <a:rPr lang="en-US" sz="2800" dirty="0"/>
              <a:t>:</a:t>
            </a:r>
            <a:endParaRPr lang="en-US" sz="2800" b="1" dirty="0"/>
          </a:p>
          <a:p>
            <a:pPr marL="0" indent="0" algn="ctr">
              <a:buNone/>
            </a:pPr>
            <a:r>
              <a:rPr lang="en-US" dirty="0"/>
              <a:t>Prob(</a:t>
            </a:r>
            <a:r>
              <a:rPr lang="en-US" b="1" dirty="0"/>
              <a:t>M</a:t>
            </a:r>
            <a:r>
              <a:rPr lang="en-US" dirty="0"/>
              <a:t>(</a:t>
            </a:r>
            <a:r>
              <a:rPr lang="en-US" b="1" dirty="0">
                <a:solidFill>
                  <a:schemeClr val="accent1"/>
                </a:solidFill>
              </a:rPr>
              <a:t>P</a:t>
            </a:r>
            <a:r>
              <a:rPr lang="en-US" dirty="0"/>
              <a:t>)</a:t>
            </a:r>
            <a:r>
              <a:rPr lang="en-US" b="1" dirty="0">
                <a:solidFill>
                  <a:schemeClr val="accent2"/>
                </a:solidFill>
              </a:rPr>
              <a:t> </a:t>
            </a:r>
            <a:r>
              <a:rPr lang="en-US" dirty="0"/>
              <a:t>=</a:t>
            </a:r>
            <a:r>
              <a:rPr lang="en-US" b="1" dirty="0">
                <a:solidFill>
                  <a:schemeClr val="accent2"/>
                </a:solidFill>
              </a:rPr>
              <a:t> </a:t>
            </a:r>
            <a:r>
              <a:rPr lang="en-US" b="1" dirty="0">
                <a:solidFill>
                  <a:schemeClr val="accent6"/>
                </a:solidFill>
              </a:rPr>
              <a:t>A</a:t>
            </a:r>
            <a:r>
              <a:rPr lang="en-US" dirty="0"/>
              <a:t>)</a:t>
            </a:r>
            <a:r>
              <a:rPr lang="en-US" dirty="0">
                <a:solidFill>
                  <a:schemeClr val="accent2"/>
                </a:solidFill>
              </a:rPr>
              <a:t> </a:t>
            </a:r>
            <a:r>
              <a:rPr lang="en-US" dirty="0"/>
              <a:t>=</a:t>
            </a:r>
            <a:r>
              <a:rPr lang="en-US" b="1" dirty="0">
                <a:solidFill>
                  <a:schemeClr val="accent2"/>
                </a:solidFill>
              </a:rPr>
              <a:t> </a:t>
            </a:r>
            <a:r>
              <a:rPr lang="en-US" dirty="0"/>
              <a:t>Prob(</a:t>
            </a:r>
            <a:r>
              <a:rPr lang="en-US" b="1" dirty="0"/>
              <a:t>M</a:t>
            </a:r>
            <a:r>
              <a:rPr lang="en-US" dirty="0"/>
              <a:t>(</a:t>
            </a:r>
            <a:r>
              <a:rPr lang="en-US" b="1" dirty="0">
                <a:solidFill>
                  <a:schemeClr val="accent2"/>
                </a:solidFill>
              </a:rPr>
              <a:t>T</a:t>
            </a:r>
            <a:r>
              <a:rPr lang="en-US" dirty="0"/>
              <a:t>(</a:t>
            </a:r>
            <a:r>
              <a:rPr lang="en-US" b="1" dirty="0">
                <a:solidFill>
                  <a:schemeClr val="accent1"/>
                </a:solidFill>
              </a:rPr>
              <a:t>P</a:t>
            </a:r>
            <a:r>
              <a:rPr lang="en-US" dirty="0"/>
              <a:t>))</a:t>
            </a:r>
            <a:r>
              <a:rPr lang="en-US" b="1" dirty="0">
                <a:solidFill>
                  <a:schemeClr val="accent2"/>
                </a:solidFill>
              </a:rPr>
              <a:t> </a:t>
            </a:r>
            <a:r>
              <a:rPr lang="en-US" dirty="0"/>
              <a:t>=</a:t>
            </a:r>
            <a:r>
              <a:rPr lang="en-US" b="1" dirty="0">
                <a:solidFill>
                  <a:schemeClr val="accent2"/>
                </a:solidFill>
              </a:rPr>
              <a:t> T</a:t>
            </a:r>
            <a:r>
              <a:rPr lang="en-US" dirty="0"/>
              <a:t>(</a:t>
            </a:r>
            <a:r>
              <a:rPr lang="en-US" b="1" dirty="0">
                <a:solidFill>
                  <a:schemeClr val="accent6"/>
                </a:solidFill>
              </a:rPr>
              <a:t>A</a:t>
            </a:r>
            <a:r>
              <a:rPr lang="en-US" dirty="0"/>
              <a:t>)).</a:t>
            </a:r>
            <a:endParaRPr lang="en-US" sz="2800" dirty="0"/>
          </a:p>
        </p:txBody>
      </p:sp>
      <p:sp>
        <p:nvSpPr>
          <p:cNvPr id="5" name="TextBox 4">
            <a:extLst>
              <a:ext uri="{FF2B5EF4-FFF2-40B4-BE49-F238E27FC236}">
                <a16:creationId xmlns:a16="http://schemas.microsoft.com/office/drawing/2014/main" id="{CEFAEE0A-3A33-3045-A820-90883E802202}"/>
              </a:ext>
            </a:extLst>
          </p:cNvPr>
          <p:cNvSpPr txBox="1"/>
          <p:nvPr/>
        </p:nvSpPr>
        <p:spPr>
          <a:xfrm>
            <a:off x="838200" y="3697901"/>
            <a:ext cx="10857038" cy="1384995"/>
          </a:xfrm>
          <a:prstGeom prst="rect">
            <a:avLst/>
          </a:prstGeom>
          <a:noFill/>
        </p:spPr>
        <p:txBody>
          <a:bodyPr wrap="square" rtlCol="0">
            <a:spAutoFit/>
          </a:bodyPr>
          <a:lstStyle/>
          <a:p>
            <a:r>
              <a:rPr lang="en-US" sz="2800" b="1" dirty="0"/>
              <a:t>Intuition: </a:t>
            </a:r>
          </a:p>
          <a:p>
            <a:r>
              <a:rPr lang="en-US" sz="2800" dirty="0"/>
              <a:t>We are not systematically favoring one agent over another.</a:t>
            </a:r>
          </a:p>
          <a:p>
            <a:r>
              <a:rPr lang="en-US" sz="2800" dirty="0"/>
              <a:t>Swapping two agent’s preferences should just swap the final allocation.</a:t>
            </a:r>
          </a:p>
        </p:txBody>
      </p:sp>
      <p:sp>
        <p:nvSpPr>
          <p:cNvPr id="6" name="TextBox 5">
            <a:extLst>
              <a:ext uri="{FF2B5EF4-FFF2-40B4-BE49-F238E27FC236}">
                <a16:creationId xmlns:a16="http://schemas.microsoft.com/office/drawing/2014/main" id="{AEA43FAC-C317-9E46-B5BB-CAA858A33A15}"/>
              </a:ext>
            </a:extLst>
          </p:cNvPr>
          <p:cNvSpPr txBox="1"/>
          <p:nvPr/>
        </p:nvSpPr>
        <p:spPr>
          <a:xfrm>
            <a:off x="838200" y="5427848"/>
            <a:ext cx="10515600" cy="954107"/>
          </a:xfrm>
          <a:prstGeom prst="rect">
            <a:avLst/>
          </a:prstGeom>
          <a:noFill/>
        </p:spPr>
        <p:txBody>
          <a:bodyPr wrap="square" rtlCol="0">
            <a:spAutoFit/>
          </a:bodyPr>
          <a:lstStyle/>
          <a:p>
            <a:r>
              <a:rPr lang="en-US" sz="2800" b="1" dirty="0"/>
              <a:t>Note: </a:t>
            </a:r>
            <a:r>
              <a:rPr lang="en-US" sz="2800" dirty="0"/>
              <a:t>An equivalent definition says that this must hold for any permutation (possibly involving more than two agents).  </a:t>
            </a:r>
          </a:p>
        </p:txBody>
      </p:sp>
    </p:spTree>
    <p:extLst>
      <p:ext uri="{BB962C8B-B14F-4D97-AF65-F5344CB8AC3E}">
        <p14:creationId xmlns:p14="http://schemas.microsoft.com/office/powerpoint/2010/main" val="38654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9C85-9AA2-ED4B-ADDB-698F357BD024}"/>
              </a:ext>
            </a:extLst>
          </p:cNvPr>
          <p:cNvSpPr>
            <a:spLocks noGrp="1"/>
          </p:cNvSpPr>
          <p:nvPr>
            <p:ph type="title"/>
          </p:nvPr>
        </p:nvSpPr>
        <p:spPr/>
        <p:txBody>
          <a:bodyPr/>
          <a:lstStyle/>
          <a:p>
            <a:r>
              <a:rPr lang="en-US" dirty="0"/>
              <a:t>How to design symmetric mechanisms?</a:t>
            </a:r>
          </a:p>
        </p:txBody>
      </p:sp>
      <p:sp>
        <p:nvSpPr>
          <p:cNvPr id="3" name="Content Placeholder 2">
            <a:extLst>
              <a:ext uri="{FF2B5EF4-FFF2-40B4-BE49-F238E27FC236}">
                <a16:creationId xmlns:a16="http://schemas.microsoft.com/office/drawing/2014/main" id="{BDF140C7-3F57-9A44-BA36-1A5F105BBFF7}"/>
              </a:ext>
            </a:extLst>
          </p:cNvPr>
          <p:cNvSpPr>
            <a:spLocks noGrp="1"/>
          </p:cNvSpPr>
          <p:nvPr>
            <p:ph idx="1"/>
          </p:nvPr>
        </p:nvSpPr>
        <p:spPr/>
        <p:txBody>
          <a:bodyPr/>
          <a:lstStyle/>
          <a:p>
            <a:pPr marL="0" indent="0">
              <a:buNone/>
            </a:pPr>
            <a:r>
              <a:rPr lang="en-US" b="1" dirty="0"/>
              <a:t>Best Approach: </a:t>
            </a:r>
            <a:r>
              <a:rPr lang="en-US" dirty="0"/>
              <a:t>Create deterministic mechanisms with different “roles”, and assign agents randomly to roles.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39906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3D4F-FDCC-E94F-A97F-2705BEE110AA}"/>
              </a:ext>
            </a:extLst>
          </p:cNvPr>
          <p:cNvSpPr>
            <a:spLocks noGrp="1"/>
          </p:cNvSpPr>
          <p:nvPr>
            <p:ph type="title"/>
          </p:nvPr>
        </p:nvSpPr>
        <p:spPr>
          <a:xfrm>
            <a:off x="838200" y="365125"/>
            <a:ext cx="10748058" cy="1325563"/>
          </a:xfrm>
        </p:spPr>
        <p:txBody>
          <a:bodyPr/>
          <a:lstStyle/>
          <a:p>
            <a:r>
              <a:rPr lang="en-US" dirty="0"/>
              <a:t>Top Trading Cycles from Random Endowments</a:t>
            </a:r>
          </a:p>
        </p:txBody>
      </p:sp>
      <p:sp>
        <p:nvSpPr>
          <p:cNvPr id="3" name="Content Placeholder 2">
            <a:extLst>
              <a:ext uri="{FF2B5EF4-FFF2-40B4-BE49-F238E27FC236}">
                <a16:creationId xmlns:a16="http://schemas.microsoft.com/office/drawing/2014/main" id="{472D424C-CDF6-6C4F-86BA-CB40059483D8}"/>
              </a:ext>
            </a:extLst>
          </p:cNvPr>
          <p:cNvSpPr>
            <a:spLocks noGrp="1"/>
          </p:cNvSpPr>
          <p:nvPr>
            <p:ph idx="1"/>
          </p:nvPr>
        </p:nvSpPr>
        <p:spPr/>
        <p:txBody>
          <a:bodyPr/>
          <a:lstStyle/>
          <a:p>
            <a:pPr marL="514350" indent="-514350">
              <a:buFont typeface="+mj-lt"/>
              <a:buAutoNum type="arabicPeriod"/>
            </a:pPr>
            <a:r>
              <a:rPr lang="en-US" dirty="0"/>
              <a:t>Start from a uniformly random allocation.</a:t>
            </a:r>
          </a:p>
          <a:p>
            <a:pPr marL="514350" indent="-514350">
              <a:buFont typeface="+mj-lt"/>
              <a:buAutoNum type="arabicPeriod"/>
            </a:pPr>
            <a:r>
              <a:rPr lang="en-US" dirty="0"/>
              <a:t>Apply top trading cycles.</a:t>
            </a:r>
          </a:p>
        </p:txBody>
      </p:sp>
    </p:spTree>
    <p:extLst>
      <p:ext uri="{BB962C8B-B14F-4D97-AF65-F5344CB8AC3E}">
        <p14:creationId xmlns:p14="http://schemas.microsoft.com/office/powerpoint/2010/main" val="3404660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3D4F-FDCC-E94F-A97F-2705BEE110AA}"/>
              </a:ext>
            </a:extLst>
          </p:cNvPr>
          <p:cNvSpPr>
            <a:spLocks noGrp="1"/>
          </p:cNvSpPr>
          <p:nvPr>
            <p:ph type="title"/>
          </p:nvPr>
        </p:nvSpPr>
        <p:spPr/>
        <p:txBody>
          <a:bodyPr/>
          <a:lstStyle/>
          <a:p>
            <a:r>
              <a:rPr lang="en-US" dirty="0"/>
              <a:t>Random Serial Dictatorship</a:t>
            </a:r>
          </a:p>
        </p:txBody>
      </p:sp>
      <p:sp>
        <p:nvSpPr>
          <p:cNvPr id="3" name="Content Placeholder 2">
            <a:extLst>
              <a:ext uri="{FF2B5EF4-FFF2-40B4-BE49-F238E27FC236}">
                <a16:creationId xmlns:a16="http://schemas.microsoft.com/office/drawing/2014/main" id="{472D424C-CDF6-6C4F-86BA-CB40059483D8}"/>
              </a:ext>
            </a:extLst>
          </p:cNvPr>
          <p:cNvSpPr>
            <a:spLocks noGrp="1"/>
          </p:cNvSpPr>
          <p:nvPr>
            <p:ph idx="1"/>
          </p:nvPr>
        </p:nvSpPr>
        <p:spPr/>
        <p:txBody>
          <a:bodyPr/>
          <a:lstStyle/>
          <a:p>
            <a:pPr marL="514350" indent="-514350">
              <a:buFont typeface="+mj-lt"/>
              <a:buAutoNum type="arabicPeriod"/>
            </a:pPr>
            <a:r>
              <a:rPr lang="en-US" dirty="0"/>
              <a:t>Place people in a uniform random order.</a:t>
            </a:r>
          </a:p>
          <a:p>
            <a:pPr marL="514350" indent="-514350">
              <a:buFont typeface="+mj-lt"/>
              <a:buAutoNum type="arabicPeriod"/>
            </a:pPr>
            <a:r>
              <a:rPr lang="en-US" dirty="0"/>
              <a:t>Apply serial dictatorship.</a:t>
            </a:r>
          </a:p>
        </p:txBody>
      </p:sp>
    </p:spTree>
    <p:extLst>
      <p:ext uri="{BB962C8B-B14F-4D97-AF65-F5344CB8AC3E}">
        <p14:creationId xmlns:p14="http://schemas.microsoft.com/office/powerpoint/2010/main" val="767606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C281-5F32-FB47-917B-33B46E769936}"/>
              </a:ext>
            </a:extLst>
          </p:cNvPr>
          <p:cNvSpPr>
            <a:spLocks noGrp="1"/>
          </p:cNvSpPr>
          <p:nvPr>
            <p:ph type="title"/>
          </p:nvPr>
        </p:nvSpPr>
        <p:spPr/>
        <p:txBody>
          <a:bodyPr/>
          <a:lstStyle/>
          <a:p>
            <a:r>
              <a:rPr lang="en-US" dirty="0"/>
              <a:t>A New Mechanism</a:t>
            </a:r>
          </a:p>
        </p:txBody>
      </p:sp>
      <p:sp>
        <p:nvSpPr>
          <p:cNvPr id="3" name="Content Placeholder 2">
            <a:extLst>
              <a:ext uri="{FF2B5EF4-FFF2-40B4-BE49-F238E27FC236}">
                <a16:creationId xmlns:a16="http://schemas.microsoft.com/office/drawing/2014/main" id="{DE2060E8-CD1F-9142-BEEE-E5A3B20A6044}"/>
              </a:ext>
            </a:extLst>
          </p:cNvPr>
          <p:cNvSpPr>
            <a:spLocks noGrp="1"/>
          </p:cNvSpPr>
          <p:nvPr>
            <p:ph idx="1"/>
          </p:nvPr>
        </p:nvSpPr>
        <p:spPr>
          <a:xfrm>
            <a:off x="648083" y="1853977"/>
            <a:ext cx="6069227" cy="4351338"/>
          </a:xfrm>
        </p:spPr>
        <p:txBody>
          <a:bodyPr>
            <a:normAutofit/>
          </a:bodyPr>
          <a:lstStyle/>
          <a:p>
            <a:pPr marL="514350" indent="-514350">
              <a:buFont typeface="+mj-lt"/>
              <a:buAutoNum type="arabicPeriod"/>
            </a:pPr>
            <a:r>
              <a:rPr lang="en-US" sz="2400" dirty="0"/>
              <a:t>Give Apple, Banana, and Durian to Role 1.</a:t>
            </a:r>
          </a:p>
          <a:p>
            <a:pPr marL="514350" indent="-514350">
              <a:buFont typeface="+mj-lt"/>
              <a:buAutoNum type="arabicPeriod"/>
            </a:pPr>
            <a:r>
              <a:rPr lang="en-US" sz="2400" dirty="0"/>
              <a:t>Give the Cantaloupe to Role 4.</a:t>
            </a:r>
          </a:p>
          <a:p>
            <a:pPr marL="514350" indent="-514350">
              <a:buFont typeface="+mj-lt"/>
              <a:buAutoNum type="arabicPeriod"/>
            </a:pPr>
            <a:r>
              <a:rPr lang="en-US" sz="2400" dirty="0"/>
              <a:t>Roles 1 and 4 play TTC.</a:t>
            </a:r>
          </a:p>
          <a:p>
            <a:pPr marL="514350" indent="-514350">
              <a:buFont typeface="+mj-lt"/>
              <a:buAutoNum type="arabicPeriod"/>
            </a:pPr>
            <a:r>
              <a:rPr lang="en-US" sz="2400" dirty="0"/>
              <a:t>Once Role 1 matches, pass their excess fruit to Role 2. Have Roles 2 and 4 play TTC.</a:t>
            </a:r>
          </a:p>
          <a:p>
            <a:pPr marL="514350" indent="-514350">
              <a:buFont typeface="+mj-lt"/>
              <a:buAutoNum type="arabicPeriod"/>
            </a:pPr>
            <a:r>
              <a:rPr lang="en-US" sz="2400" dirty="0"/>
              <a:t>Once Role 2 matches, pass their excess fruit to Role 3. Have Roles 3 and 4 play TTC.</a:t>
            </a:r>
          </a:p>
        </p:txBody>
      </p:sp>
      <p:graphicFrame>
        <p:nvGraphicFramePr>
          <p:cNvPr id="4" name="Table 3">
            <a:extLst>
              <a:ext uri="{FF2B5EF4-FFF2-40B4-BE49-F238E27FC236}">
                <a16:creationId xmlns:a16="http://schemas.microsoft.com/office/drawing/2014/main" id="{64E7F3AA-E011-4E44-B8E9-4CDE3AB8AF25}"/>
              </a:ext>
            </a:extLst>
          </p:cNvPr>
          <p:cNvGraphicFramePr>
            <a:graphicFrameLocks/>
          </p:cNvGraphicFramePr>
          <p:nvPr/>
        </p:nvGraphicFramePr>
        <p:xfrm>
          <a:off x="6997728" y="1853977"/>
          <a:ext cx="4931764" cy="4638897"/>
        </p:xfrm>
        <a:graphic>
          <a:graphicData uri="http://schemas.openxmlformats.org/drawingml/2006/table">
            <a:tbl>
              <a:tblPr firstRow="1" bandRow="1">
                <a:tableStyleId>{5C22544A-7EE6-4342-B048-85BDC9FD1C3A}</a:tableStyleId>
              </a:tblPr>
              <a:tblGrid>
                <a:gridCol w="1232941">
                  <a:extLst>
                    <a:ext uri="{9D8B030D-6E8A-4147-A177-3AD203B41FA5}">
                      <a16:colId xmlns:a16="http://schemas.microsoft.com/office/drawing/2014/main" val="1855051841"/>
                    </a:ext>
                  </a:extLst>
                </a:gridCol>
                <a:gridCol w="1232941">
                  <a:extLst>
                    <a:ext uri="{9D8B030D-6E8A-4147-A177-3AD203B41FA5}">
                      <a16:colId xmlns:a16="http://schemas.microsoft.com/office/drawing/2014/main" val="2861130570"/>
                    </a:ext>
                  </a:extLst>
                </a:gridCol>
                <a:gridCol w="1232941">
                  <a:extLst>
                    <a:ext uri="{9D8B030D-6E8A-4147-A177-3AD203B41FA5}">
                      <a16:colId xmlns:a16="http://schemas.microsoft.com/office/drawing/2014/main" val="3482518017"/>
                    </a:ext>
                  </a:extLst>
                </a:gridCol>
                <a:gridCol w="1232941">
                  <a:extLst>
                    <a:ext uri="{9D8B030D-6E8A-4147-A177-3AD203B41FA5}">
                      <a16:colId xmlns:a16="http://schemas.microsoft.com/office/drawing/2014/main" val="2860092677"/>
                    </a:ext>
                  </a:extLst>
                </a:gridCol>
              </a:tblGrid>
              <a:tr h="738650">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936620">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936620">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936620">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90387">
                <a:tc>
                  <a:txBody>
                    <a:bodyPr/>
                    <a:lstStyle/>
                    <a:p>
                      <a:pPr algn="ctr"/>
                      <a:endParaRPr lang="en-US" sz="2800" dirty="0"/>
                    </a:p>
                    <a:p>
                      <a:pPr algn="ctr"/>
                      <a:endParaRPr lang="en-US" sz="2800" dirty="0"/>
                    </a:p>
                  </a:txBody>
                  <a:tcP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5" name="Content Placeholder 2">
            <a:extLst>
              <a:ext uri="{FF2B5EF4-FFF2-40B4-BE49-F238E27FC236}">
                <a16:creationId xmlns:a16="http://schemas.microsoft.com/office/drawing/2014/main" id="{0BF06A3B-2DEB-0F4D-8929-1337F7595555}"/>
              </a:ext>
            </a:extLst>
          </p:cNvPr>
          <p:cNvSpPr txBox="1">
            <a:spLocks/>
          </p:cNvSpPr>
          <p:nvPr/>
        </p:nvSpPr>
        <p:spPr>
          <a:xfrm>
            <a:off x="648084" y="4950318"/>
            <a:ext cx="6069227" cy="1787366"/>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Group Work: </a:t>
            </a:r>
          </a:p>
          <a:p>
            <a:pPr marL="0" indent="0">
              <a:buNone/>
            </a:pPr>
            <a:r>
              <a:rPr lang="en-US" dirty="0"/>
              <a:t>If we assign agents randomly to roles</a:t>
            </a:r>
          </a:p>
          <a:p>
            <a:pPr lvl="1"/>
            <a:r>
              <a:rPr lang="en-US" dirty="0"/>
              <a:t>What are the possible final assignments?</a:t>
            </a:r>
          </a:p>
          <a:p>
            <a:pPr lvl="1"/>
            <a:r>
              <a:rPr lang="en-US" dirty="0"/>
              <a:t>What is the probability of each?</a:t>
            </a:r>
          </a:p>
          <a:p>
            <a:pPr marL="514350" indent="-514350">
              <a:buFont typeface="+mj-lt"/>
              <a:buAutoNum type="arabicPeriod"/>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50100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pPr marL="0" indent="0">
              <a:buNone/>
            </a:pPr>
            <a:r>
              <a:rPr lang="en-US" dirty="0"/>
              <a:t>All known mechanisms which are Pareto efficient, strategy-proof and symmetric are equivalent to Random Serial Dictatorship!</a:t>
            </a:r>
          </a:p>
          <a:p>
            <a:pPr marL="0" indent="0">
              <a:buNone/>
            </a:pPr>
            <a:endParaRPr lang="en-US" dirty="0"/>
          </a:p>
          <a:p>
            <a:pPr marL="0" indent="0">
              <a:buNone/>
            </a:pPr>
            <a:r>
              <a:rPr lang="en-US" dirty="0"/>
              <a:t>Despite (and </a:t>
            </a:r>
            <a:r>
              <a:rPr lang="en-US"/>
              <a:t>sometimes because of) its simplicity, Random </a:t>
            </a:r>
            <a:r>
              <a:rPr lang="en-US" dirty="0"/>
              <a:t>Serial Dictatorship is a reasonable solution in many cases.</a:t>
            </a:r>
          </a:p>
        </p:txBody>
      </p:sp>
    </p:spTree>
    <p:extLst>
      <p:ext uri="{BB962C8B-B14F-4D97-AF65-F5344CB8AC3E}">
        <p14:creationId xmlns:p14="http://schemas.microsoft.com/office/powerpoint/2010/main" val="3372485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43AC-2CFA-344F-A73F-BDD488A4F074}"/>
              </a:ext>
            </a:extLst>
          </p:cNvPr>
          <p:cNvSpPr>
            <a:spLocks noGrp="1"/>
          </p:cNvSpPr>
          <p:nvPr>
            <p:ph type="title"/>
          </p:nvPr>
        </p:nvSpPr>
        <p:spPr>
          <a:xfrm>
            <a:off x="643330" y="365125"/>
            <a:ext cx="10515600" cy="1325563"/>
          </a:xfrm>
        </p:spPr>
        <p:txBody>
          <a:bodyPr/>
          <a:lstStyle/>
          <a:p>
            <a:r>
              <a:rPr lang="en-US" dirty="0"/>
              <a:t>Session 3 Study Guide</a:t>
            </a:r>
          </a:p>
        </p:txBody>
      </p:sp>
      <p:sp>
        <p:nvSpPr>
          <p:cNvPr id="3" name="Content Placeholder 2">
            <a:extLst>
              <a:ext uri="{FF2B5EF4-FFF2-40B4-BE49-F238E27FC236}">
                <a16:creationId xmlns:a16="http://schemas.microsoft.com/office/drawing/2014/main" id="{800CCB5C-A3C1-9041-B866-4C9DC5BD9209}"/>
              </a:ext>
            </a:extLst>
          </p:cNvPr>
          <p:cNvSpPr>
            <a:spLocks noGrp="1"/>
          </p:cNvSpPr>
          <p:nvPr>
            <p:ph idx="1"/>
          </p:nvPr>
        </p:nvSpPr>
        <p:spPr>
          <a:xfrm>
            <a:off x="628340" y="1749634"/>
            <a:ext cx="5257800" cy="5340714"/>
          </a:xfrm>
        </p:spPr>
        <p:txBody>
          <a:bodyPr numCol="1">
            <a:normAutofit/>
          </a:bodyPr>
          <a:lstStyle/>
          <a:p>
            <a:pPr marL="0" indent="0">
              <a:buNone/>
            </a:pPr>
            <a:r>
              <a:rPr lang="en-US" b="1" dirty="0"/>
              <a:t>Concepts</a:t>
            </a:r>
          </a:p>
          <a:p>
            <a:r>
              <a:rPr lang="en-US" dirty="0"/>
              <a:t>Random Mechanism</a:t>
            </a:r>
          </a:p>
          <a:p>
            <a:r>
              <a:rPr lang="en-US" dirty="0"/>
              <a:t>Transposition</a:t>
            </a:r>
          </a:p>
          <a:p>
            <a:r>
              <a:rPr lang="en-US" dirty="0"/>
              <a:t>Symmetry</a:t>
            </a:r>
          </a:p>
          <a:p>
            <a:endParaRPr lang="en-US" dirty="0"/>
          </a:p>
          <a:p>
            <a:endParaRPr lang="en-US" dirty="0"/>
          </a:p>
        </p:txBody>
      </p:sp>
      <p:sp>
        <p:nvSpPr>
          <p:cNvPr id="5" name="Content Placeholder 2">
            <a:extLst>
              <a:ext uri="{FF2B5EF4-FFF2-40B4-BE49-F238E27FC236}">
                <a16:creationId xmlns:a16="http://schemas.microsoft.com/office/drawing/2014/main" id="{F6EA8FA1-A204-A646-86B2-ED29EC8027EF}"/>
              </a:ext>
            </a:extLst>
          </p:cNvPr>
          <p:cNvSpPr txBox="1">
            <a:spLocks/>
          </p:cNvSpPr>
          <p:nvPr/>
        </p:nvSpPr>
        <p:spPr>
          <a:xfrm>
            <a:off x="4077092" y="1759744"/>
            <a:ext cx="3648075"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Algorithms</a:t>
            </a:r>
          </a:p>
          <a:p>
            <a:r>
              <a:rPr lang="en-US" dirty="0"/>
              <a:t>TTC</a:t>
            </a:r>
          </a:p>
          <a:p>
            <a:r>
              <a:rPr lang="en-US" dirty="0"/>
              <a:t>TTC-RE</a:t>
            </a:r>
          </a:p>
          <a:p>
            <a:r>
              <a:rPr lang="en-US" dirty="0"/>
              <a:t>RSD</a:t>
            </a:r>
          </a:p>
          <a:p>
            <a:endParaRPr lang="en-US" dirty="0"/>
          </a:p>
          <a:p>
            <a:endParaRPr lang="en-US" dirty="0"/>
          </a:p>
        </p:txBody>
      </p:sp>
      <p:sp>
        <p:nvSpPr>
          <p:cNvPr id="6" name="Content Placeholder 2">
            <a:extLst>
              <a:ext uri="{FF2B5EF4-FFF2-40B4-BE49-F238E27FC236}">
                <a16:creationId xmlns:a16="http://schemas.microsoft.com/office/drawing/2014/main" id="{BEE37425-47BE-F140-B2B0-8D879072DD35}"/>
              </a:ext>
            </a:extLst>
          </p:cNvPr>
          <p:cNvSpPr txBox="1">
            <a:spLocks/>
          </p:cNvSpPr>
          <p:nvPr/>
        </p:nvSpPr>
        <p:spPr>
          <a:xfrm>
            <a:off x="6394092" y="1754689"/>
            <a:ext cx="5169568" cy="4351338"/>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Facts</a:t>
            </a:r>
          </a:p>
          <a:p>
            <a:r>
              <a:rPr lang="en-US" dirty="0"/>
              <a:t>Top Trading Cycles gives the unique allocation in the core</a:t>
            </a:r>
          </a:p>
          <a:p>
            <a:r>
              <a:rPr lang="en-US" dirty="0"/>
              <a:t>Top Trading Cycles is PE, SP, IR.</a:t>
            </a:r>
          </a:p>
          <a:p>
            <a:r>
              <a:rPr lang="en-US" dirty="0"/>
              <a:t>Top Trading Cycles is the </a:t>
            </a:r>
            <a:r>
              <a:rPr lang="en-US" b="1" dirty="0"/>
              <a:t>only </a:t>
            </a:r>
            <a:r>
              <a:rPr lang="en-US" dirty="0"/>
              <a:t>algorithm with these properties.</a:t>
            </a:r>
          </a:p>
          <a:p>
            <a:r>
              <a:rPr lang="en-US" dirty="0"/>
              <a:t>TTC-RE Pareto efficient,    truthful and symmetric.</a:t>
            </a:r>
          </a:p>
          <a:p>
            <a:r>
              <a:rPr lang="en-US" dirty="0"/>
              <a:t>RSD is Pareto efficient,     truthful and symmetric.</a:t>
            </a:r>
          </a:p>
          <a:p>
            <a:endParaRPr lang="en-US" dirty="0"/>
          </a:p>
        </p:txBody>
      </p:sp>
    </p:spTree>
    <p:extLst>
      <p:ext uri="{BB962C8B-B14F-4D97-AF65-F5344CB8AC3E}">
        <p14:creationId xmlns:p14="http://schemas.microsoft.com/office/powerpoint/2010/main" val="3944071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endParaRPr lang="en-US" dirty="0"/>
          </a:p>
          <a:p>
            <a:r>
              <a:rPr lang="en-US" dirty="0"/>
              <a:t>Concept Check (due tomorrow at midnight)</a:t>
            </a:r>
          </a:p>
          <a:p>
            <a:r>
              <a:rPr lang="en-US" dirty="0"/>
              <a:t>Reflection and Critical Thinking (due next Monday </a:t>
            </a:r>
            <a:r>
              <a:rPr lang="en-US"/>
              <a:t>at midnight)</a:t>
            </a:r>
            <a:endParaRPr lang="en-US" dirty="0"/>
          </a:p>
        </p:txBody>
      </p:sp>
    </p:spTree>
    <p:extLst>
      <p:ext uri="{BB962C8B-B14F-4D97-AF65-F5344CB8AC3E}">
        <p14:creationId xmlns:p14="http://schemas.microsoft.com/office/powerpoint/2010/main" val="270798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7957-FE06-2648-B5D0-AB15E4A7C876}"/>
              </a:ext>
            </a:extLst>
          </p:cNvPr>
          <p:cNvSpPr>
            <a:spLocks noGrp="1"/>
          </p:cNvSpPr>
          <p:nvPr>
            <p:ph type="title"/>
          </p:nvPr>
        </p:nvSpPr>
        <p:spPr/>
        <p:txBody>
          <a:bodyPr/>
          <a:lstStyle/>
          <a:p>
            <a:r>
              <a:rPr lang="en-US" dirty="0"/>
              <a:t>Questions from Last Class</a:t>
            </a:r>
          </a:p>
        </p:txBody>
      </p:sp>
      <p:sp>
        <p:nvSpPr>
          <p:cNvPr id="3" name="Content Placeholder 2">
            <a:extLst>
              <a:ext uri="{FF2B5EF4-FFF2-40B4-BE49-F238E27FC236}">
                <a16:creationId xmlns:a16="http://schemas.microsoft.com/office/drawing/2014/main" id="{B4371301-64A3-EF41-990D-D4EDFCAFA0CA}"/>
              </a:ext>
            </a:extLst>
          </p:cNvPr>
          <p:cNvSpPr>
            <a:spLocks noGrp="1"/>
          </p:cNvSpPr>
          <p:nvPr>
            <p:ph idx="1"/>
          </p:nvPr>
        </p:nvSpPr>
        <p:spPr>
          <a:xfrm>
            <a:off x="838200" y="1988911"/>
            <a:ext cx="10515600" cy="4351338"/>
          </a:xfrm>
        </p:spPr>
        <p:txBody>
          <a:bodyPr/>
          <a:lstStyle/>
          <a:p>
            <a:pPr marL="514350" indent="-514350">
              <a:buFont typeface="+mj-lt"/>
              <a:buAutoNum type="arabicPeriod"/>
            </a:pPr>
            <a:r>
              <a:rPr lang="en-US" dirty="0"/>
              <a:t>Is there always an allocation in the core?</a:t>
            </a:r>
          </a:p>
          <a:p>
            <a:pPr marL="514350" indent="-514350">
              <a:buFont typeface="+mj-lt"/>
              <a:buAutoNum type="arabicPeriod"/>
            </a:pPr>
            <a:r>
              <a:rPr lang="en-US" dirty="0"/>
              <a:t>Can there be more than one allocation in the core?</a:t>
            </a:r>
          </a:p>
          <a:p>
            <a:pPr marL="514350" indent="-514350">
              <a:buFont typeface="+mj-lt"/>
              <a:buAutoNum type="arabicPeriod"/>
            </a:pPr>
            <a:r>
              <a:rPr lang="en-US" dirty="0"/>
              <a:t>How can we find an allocation in the core?</a:t>
            </a:r>
          </a:p>
          <a:p>
            <a:pPr marL="514350" indent="-514350">
              <a:buFont typeface="+mj-lt"/>
              <a:buAutoNum type="arabicPeriod"/>
            </a:pPr>
            <a:r>
              <a:rPr lang="en-US" dirty="0"/>
              <a:t>Can we find this allocation in a way that is truthful?</a:t>
            </a:r>
          </a:p>
          <a:p>
            <a:pPr marL="0" indent="0">
              <a:buNone/>
            </a:pPr>
            <a:endParaRPr lang="en-US" dirty="0"/>
          </a:p>
        </p:txBody>
      </p:sp>
    </p:spTree>
    <p:extLst>
      <p:ext uri="{BB962C8B-B14F-4D97-AF65-F5344CB8AC3E}">
        <p14:creationId xmlns:p14="http://schemas.microsoft.com/office/powerpoint/2010/main" val="8282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3AC6-EF13-B643-8AF0-1232D183FA7D}"/>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EDAF62C4-19BD-D64A-9785-6DF597078631}"/>
              </a:ext>
            </a:extLst>
          </p:cNvPr>
          <p:cNvSpPr>
            <a:spLocks noGrp="1"/>
          </p:cNvSpPr>
          <p:nvPr>
            <p:ph idx="1"/>
          </p:nvPr>
        </p:nvSpPr>
        <p:spPr/>
        <p:txBody>
          <a:bodyPr/>
          <a:lstStyle/>
          <a:p>
            <a:pPr marL="514350" indent="-514350">
              <a:buAutoNum type="arabicPeriod"/>
            </a:pPr>
            <a:endParaRPr lang="en-US" dirty="0"/>
          </a:p>
          <a:p>
            <a:pPr marL="514350" indent="-514350">
              <a:buAutoNum type="arabicPeriod"/>
            </a:pPr>
            <a:r>
              <a:rPr lang="en-US" dirty="0"/>
              <a:t>Top Trading Cycles Algorithm</a:t>
            </a:r>
          </a:p>
          <a:p>
            <a:pPr marL="514350" indent="-514350">
              <a:buAutoNum type="arabicPeriod"/>
            </a:pPr>
            <a:endParaRPr lang="en-US" dirty="0"/>
          </a:p>
          <a:p>
            <a:pPr marL="514350" indent="-514350">
              <a:buFont typeface="Arial" panose="020B0604020202020204" pitchFamily="34" charset="0"/>
              <a:buAutoNum type="arabicPeriod"/>
            </a:pPr>
            <a:r>
              <a:rPr lang="en-US" dirty="0"/>
              <a:t>Defining “fairness”</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419087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D030-CAC0-704B-BBD2-E3FF69570D91}"/>
              </a:ext>
            </a:extLst>
          </p:cNvPr>
          <p:cNvSpPr>
            <a:spLocks noGrp="1"/>
          </p:cNvSpPr>
          <p:nvPr>
            <p:ph type="title"/>
          </p:nvPr>
        </p:nvSpPr>
        <p:spPr/>
        <p:txBody>
          <a:bodyPr/>
          <a:lstStyle/>
          <a:p>
            <a:r>
              <a:rPr lang="en-US" dirty="0"/>
              <a:t>Top Trading Cycles</a:t>
            </a:r>
          </a:p>
        </p:txBody>
      </p:sp>
      <p:sp>
        <p:nvSpPr>
          <p:cNvPr id="3" name="Content Placeholder 2">
            <a:extLst>
              <a:ext uri="{FF2B5EF4-FFF2-40B4-BE49-F238E27FC236}">
                <a16:creationId xmlns:a16="http://schemas.microsoft.com/office/drawing/2014/main" id="{CDA05C8D-D90C-D04D-8FD9-E4E3824E865B}"/>
              </a:ext>
            </a:extLst>
          </p:cNvPr>
          <p:cNvSpPr>
            <a:spLocks noGrp="1"/>
          </p:cNvSpPr>
          <p:nvPr>
            <p:ph idx="1"/>
          </p:nvPr>
        </p:nvSpPr>
        <p:spPr>
          <a:xfrm>
            <a:off x="850702" y="1453092"/>
            <a:ext cx="5858357" cy="4450801"/>
          </a:xfrm>
        </p:spPr>
        <p:txBody>
          <a:bodyPr>
            <a:normAutofit lnSpcReduction="10000"/>
          </a:bodyPr>
          <a:lstStyle/>
          <a:p>
            <a:pPr marL="0" indent="0">
              <a:lnSpc>
                <a:spcPct val="100000"/>
              </a:lnSpc>
              <a:spcBef>
                <a:spcPts val="0"/>
              </a:spcBef>
              <a:buNone/>
            </a:pPr>
            <a:r>
              <a:rPr lang="en-US" b="1" dirty="0"/>
              <a:t>Observation: </a:t>
            </a:r>
            <a:r>
              <a:rPr lang="en-US" dirty="0"/>
              <a:t>if a group can trade with each other and all get their favorite game, then if you recommend anything else, they will ignore you.</a:t>
            </a:r>
          </a:p>
          <a:p>
            <a:pPr marL="0" indent="0">
              <a:lnSpc>
                <a:spcPct val="100000"/>
              </a:lnSpc>
              <a:spcBef>
                <a:spcPts val="0"/>
              </a:spcBef>
              <a:buNone/>
            </a:pPr>
            <a:endParaRPr lang="en-US" dirty="0"/>
          </a:p>
          <a:p>
            <a:pPr marL="0" indent="0">
              <a:lnSpc>
                <a:spcPct val="100000"/>
              </a:lnSpc>
              <a:spcBef>
                <a:spcPts val="0"/>
              </a:spcBef>
              <a:buNone/>
            </a:pPr>
            <a:r>
              <a:rPr lang="en-US" b="1" dirty="0"/>
              <a:t>Algorithm: </a:t>
            </a:r>
          </a:p>
          <a:p>
            <a:pPr marL="514350" indent="-514350">
              <a:lnSpc>
                <a:spcPct val="100000"/>
              </a:lnSpc>
              <a:spcBef>
                <a:spcPts val="0"/>
              </a:spcBef>
              <a:buFont typeface="+mj-lt"/>
              <a:buAutoNum type="arabicPeriod"/>
            </a:pPr>
            <a:r>
              <a:rPr lang="en-US" dirty="0"/>
              <a:t>Each person “points” to their favorite remaining game.</a:t>
            </a:r>
          </a:p>
          <a:p>
            <a:pPr marL="514350" indent="-514350">
              <a:lnSpc>
                <a:spcPct val="100000"/>
              </a:lnSpc>
              <a:spcBef>
                <a:spcPts val="0"/>
              </a:spcBef>
              <a:buFont typeface="+mj-lt"/>
              <a:buAutoNum type="arabicPeriod"/>
            </a:pPr>
            <a:r>
              <a:rPr lang="en-US" dirty="0"/>
              <a:t>Everyone that is part of a “loop” gets the game they are pointing to.</a:t>
            </a:r>
          </a:p>
          <a:p>
            <a:pPr marL="514350" indent="-514350">
              <a:lnSpc>
                <a:spcPct val="100000"/>
              </a:lnSpc>
              <a:spcBef>
                <a:spcPts val="0"/>
              </a:spcBef>
              <a:buFont typeface="+mj-lt"/>
              <a:buAutoNum type="arabicPeriod"/>
            </a:pPr>
            <a:r>
              <a:rPr lang="en-US" dirty="0"/>
              <a:t>Return to Step 1. </a:t>
            </a:r>
          </a:p>
          <a:p>
            <a:pPr marL="514350" indent="-514350">
              <a:buFont typeface="+mj-lt"/>
              <a:buAutoNum type="arabicPeriod"/>
            </a:pPr>
            <a:endParaRPr lang="en-US" dirty="0"/>
          </a:p>
        </p:txBody>
      </p:sp>
      <p:sp>
        <p:nvSpPr>
          <p:cNvPr id="4" name="TextBox 3">
            <a:extLst>
              <a:ext uri="{FF2B5EF4-FFF2-40B4-BE49-F238E27FC236}">
                <a16:creationId xmlns:a16="http://schemas.microsoft.com/office/drawing/2014/main" id="{78AD97F4-EBD3-E248-B153-29736DB98559}"/>
              </a:ext>
            </a:extLst>
          </p:cNvPr>
          <p:cNvSpPr txBox="1"/>
          <p:nvPr/>
        </p:nvSpPr>
        <p:spPr>
          <a:xfrm>
            <a:off x="6883405" y="2956046"/>
            <a:ext cx="2413733" cy="461665"/>
          </a:xfrm>
          <a:prstGeom prst="rect">
            <a:avLst/>
          </a:prstGeom>
          <a:noFill/>
        </p:spPr>
        <p:txBody>
          <a:bodyPr wrap="square" rtlCol="0">
            <a:spAutoFit/>
          </a:bodyPr>
          <a:lstStyle/>
          <a:p>
            <a:r>
              <a:rPr lang="en-US" sz="2400" dirty="0"/>
              <a:t>1: A &gt; C &gt; B</a:t>
            </a:r>
          </a:p>
        </p:txBody>
      </p:sp>
      <p:sp>
        <p:nvSpPr>
          <p:cNvPr id="5" name="TextBox 4">
            <a:extLst>
              <a:ext uri="{FF2B5EF4-FFF2-40B4-BE49-F238E27FC236}">
                <a16:creationId xmlns:a16="http://schemas.microsoft.com/office/drawing/2014/main" id="{6CBF4384-24B8-1C4E-87CA-77B5A9581ADE}"/>
              </a:ext>
            </a:extLst>
          </p:cNvPr>
          <p:cNvSpPr txBox="1"/>
          <p:nvPr/>
        </p:nvSpPr>
        <p:spPr>
          <a:xfrm>
            <a:off x="10457258" y="2928447"/>
            <a:ext cx="2413733" cy="461665"/>
          </a:xfrm>
          <a:prstGeom prst="rect">
            <a:avLst/>
          </a:prstGeom>
          <a:noFill/>
        </p:spPr>
        <p:txBody>
          <a:bodyPr wrap="square" rtlCol="0">
            <a:spAutoFit/>
          </a:bodyPr>
          <a:lstStyle/>
          <a:p>
            <a:r>
              <a:rPr lang="en-US" sz="2400" dirty="0"/>
              <a:t>3: A &gt; B &gt; C</a:t>
            </a:r>
          </a:p>
        </p:txBody>
      </p:sp>
      <p:pic>
        <p:nvPicPr>
          <p:cNvPr id="6" name="Picture 5" descr="Calendar&#10;&#10;Description automatically generated">
            <a:extLst>
              <a:ext uri="{FF2B5EF4-FFF2-40B4-BE49-F238E27FC236}">
                <a16:creationId xmlns:a16="http://schemas.microsoft.com/office/drawing/2014/main" id="{F9AB3C4A-71A4-1B49-BFCD-660DF27327CD}"/>
              </a:ext>
            </a:extLst>
          </p:cNvPr>
          <p:cNvPicPr>
            <a:picLocks noChangeAspect="1"/>
          </p:cNvPicPr>
          <p:nvPr/>
        </p:nvPicPr>
        <p:blipFill>
          <a:blip r:embed="rId3"/>
          <a:stretch>
            <a:fillRect/>
          </a:stretch>
        </p:blipFill>
        <p:spPr>
          <a:xfrm>
            <a:off x="10543053" y="1331962"/>
            <a:ext cx="1300364" cy="1596486"/>
          </a:xfrm>
          <a:prstGeom prst="rect">
            <a:avLst/>
          </a:prstGeom>
        </p:spPr>
      </p:pic>
      <p:pic>
        <p:nvPicPr>
          <p:cNvPr id="7" name="Picture 6" descr="A picture containing text, colorful, fabric&#10;&#10;Description automatically generated">
            <a:extLst>
              <a:ext uri="{FF2B5EF4-FFF2-40B4-BE49-F238E27FC236}">
                <a16:creationId xmlns:a16="http://schemas.microsoft.com/office/drawing/2014/main" id="{F7FEC67C-00B1-214E-B7CF-D949C88E77DA}"/>
              </a:ext>
            </a:extLst>
          </p:cNvPr>
          <p:cNvPicPr>
            <a:picLocks noChangeAspect="1"/>
          </p:cNvPicPr>
          <p:nvPr/>
        </p:nvPicPr>
        <p:blipFill>
          <a:blip r:embed="rId4"/>
          <a:stretch>
            <a:fillRect/>
          </a:stretch>
        </p:blipFill>
        <p:spPr>
          <a:xfrm>
            <a:off x="8231822" y="4380089"/>
            <a:ext cx="1711401" cy="1711401"/>
          </a:xfrm>
          <a:prstGeom prst="rect">
            <a:avLst/>
          </a:prstGeom>
        </p:spPr>
      </p:pic>
      <p:sp>
        <p:nvSpPr>
          <p:cNvPr id="8" name="TextBox 7">
            <a:extLst>
              <a:ext uri="{FF2B5EF4-FFF2-40B4-BE49-F238E27FC236}">
                <a16:creationId xmlns:a16="http://schemas.microsoft.com/office/drawing/2014/main" id="{9D70E5B4-82D9-B14E-85AA-6E3D528B05BB}"/>
              </a:ext>
            </a:extLst>
          </p:cNvPr>
          <p:cNvSpPr txBox="1"/>
          <p:nvPr/>
        </p:nvSpPr>
        <p:spPr>
          <a:xfrm>
            <a:off x="8112849" y="6031210"/>
            <a:ext cx="1711400" cy="461665"/>
          </a:xfrm>
          <a:prstGeom prst="rect">
            <a:avLst/>
          </a:prstGeom>
          <a:noFill/>
        </p:spPr>
        <p:txBody>
          <a:bodyPr wrap="square" rtlCol="0">
            <a:spAutoFit/>
          </a:bodyPr>
          <a:lstStyle/>
          <a:p>
            <a:r>
              <a:rPr lang="en-US" sz="2400" dirty="0"/>
              <a:t>2: B &gt; A &gt; C</a:t>
            </a:r>
          </a:p>
        </p:txBody>
      </p:sp>
      <p:pic>
        <p:nvPicPr>
          <p:cNvPr id="9" name="Picture 8" descr="Diagram&#10;&#10;Description automatically generated">
            <a:extLst>
              <a:ext uri="{FF2B5EF4-FFF2-40B4-BE49-F238E27FC236}">
                <a16:creationId xmlns:a16="http://schemas.microsoft.com/office/drawing/2014/main" id="{251B6BAB-9EF4-134F-9EE8-77E3F5C28EAD}"/>
              </a:ext>
            </a:extLst>
          </p:cNvPr>
          <p:cNvPicPr>
            <a:picLocks noChangeAspect="1"/>
          </p:cNvPicPr>
          <p:nvPr/>
        </p:nvPicPr>
        <p:blipFill>
          <a:blip r:embed="rId5"/>
          <a:stretch>
            <a:fillRect/>
          </a:stretch>
        </p:blipFill>
        <p:spPr>
          <a:xfrm>
            <a:off x="7000132" y="1274504"/>
            <a:ext cx="1231690" cy="1711401"/>
          </a:xfrm>
          <a:prstGeom prst="rect">
            <a:avLst/>
          </a:prstGeom>
        </p:spPr>
      </p:pic>
      <p:cxnSp>
        <p:nvCxnSpPr>
          <p:cNvPr id="10" name="Straight Arrow Connector 9">
            <a:extLst>
              <a:ext uri="{FF2B5EF4-FFF2-40B4-BE49-F238E27FC236}">
                <a16:creationId xmlns:a16="http://schemas.microsoft.com/office/drawing/2014/main" id="{1A340333-D538-F24E-9A62-6C828F21ACFC}"/>
              </a:ext>
            </a:extLst>
          </p:cNvPr>
          <p:cNvCxnSpPr>
            <a:cxnSpLocks/>
          </p:cNvCxnSpPr>
          <p:nvPr/>
        </p:nvCxnSpPr>
        <p:spPr>
          <a:xfrm>
            <a:off x="7615977" y="3429000"/>
            <a:ext cx="496872" cy="17074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6682AC-430E-5C44-9939-FA69FE471332}"/>
              </a:ext>
            </a:extLst>
          </p:cNvPr>
          <p:cNvCxnSpPr>
            <a:cxnSpLocks/>
          </p:cNvCxnSpPr>
          <p:nvPr/>
        </p:nvCxnSpPr>
        <p:spPr>
          <a:xfrm flipH="1">
            <a:off x="10062197" y="3429000"/>
            <a:ext cx="1131038" cy="18067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2B638A-814F-DF44-A5FE-3B4C9BBE0CC4}"/>
              </a:ext>
            </a:extLst>
          </p:cNvPr>
          <p:cNvCxnSpPr>
            <a:cxnSpLocks/>
          </p:cNvCxnSpPr>
          <p:nvPr/>
        </p:nvCxnSpPr>
        <p:spPr>
          <a:xfrm flipH="1" flipV="1">
            <a:off x="8428746" y="2216596"/>
            <a:ext cx="655524" cy="2066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5C527F3-1D39-684F-9EF3-0E61F6670BF8}"/>
              </a:ext>
            </a:extLst>
          </p:cNvPr>
          <p:cNvSpPr/>
          <p:nvPr/>
        </p:nvSpPr>
        <p:spPr>
          <a:xfrm>
            <a:off x="798707" y="5903893"/>
            <a:ext cx="6671733" cy="954107"/>
          </a:xfrm>
          <a:prstGeom prst="rect">
            <a:avLst/>
          </a:prstGeom>
        </p:spPr>
        <p:txBody>
          <a:bodyPr wrap="square">
            <a:spAutoFit/>
          </a:bodyPr>
          <a:lstStyle/>
          <a:p>
            <a:r>
              <a:rPr lang="en-US" sz="2800" b="1" dirty="0"/>
              <a:t>Note: </a:t>
            </a:r>
            <a:r>
              <a:rPr lang="en-US" sz="2800" dirty="0"/>
              <a:t>People can point to their own game.</a:t>
            </a:r>
          </a:p>
          <a:p>
            <a:r>
              <a:rPr lang="en-US" sz="2800" b="1" dirty="0"/>
              <a:t>Question: </a:t>
            </a:r>
            <a:r>
              <a:rPr lang="en-US" sz="2800" dirty="0"/>
              <a:t>Is there always a loop?</a:t>
            </a:r>
            <a:endParaRPr lang="en-US" sz="2800" b="1" dirty="0"/>
          </a:p>
        </p:txBody>
      </p:sp>
      <p:sp>
        <p:nvSpPr>
          <p:cNvPr id="22" name="U-Turn Arrow 21">
            <a:extLst>
              <a:ext uri="{FF2B5EF4-FFF2-40B4-BE49-F238E27FC236}">
                <a16:creationId xmlns:a16="http://schemas.microsoft.com/office/drawing/2014/main" id="{66FDF5C9-54CC-FE46-BC2A-27E90AD7D940}"/>
              </a:ext>
            </a:extLst>
          </p:cNvPr>
          <p:cNvSpPr/>
          <p:nvPr/>
        </p:nvSpPr>
        <p:spPr>
          <a:xfrm rot="16200000">
            <a:off x="9391846" y="2115430"/>
            <a:ext cx="1207166" cy="880534"/>
          </a:xfrm>
          <a:prstGeom prst="uturnArrow">
            <a:avLst>
              <a:gd name="adj1" fmla="val 5769"/>
              <a:gd name="adj2" fmla="val 9615"/>
              <a:gd name="adj3" fmla="val 17308"/>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descr="A picture containing text, kitchenware&#10;&#10;Description automatically generated">
            <a:extLst>
              <a:ext uri="{FF2B5EF4-FFF2-40B4-BE49-F238E27FC236}">
                <a16:creationId xmlns:a16="http://schemas.microsoft.com/office/drawing/2014/main" id="{BDA42942-E63C-254C-9F13-76641503A21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000" b="97273" l="6987" r="94760">
                        <a14:foregroundMark x1="5677" y1="66364" x2="20961" y2="97273"/>
                        <a14:foregroundMark x1="20961" y1="97273" x2="6987" y2="64091"/>
                        <a14:foregroundMark x1="85590" y1="5000" x2="94760" y2="6364"/>
                      </a14:backgroundRemoval>
                    </a14:imgEffect>
                  </a14:imgLayer>
                </a14:imgProps>
              </a:ext>
            </a:extLst>
          </a:blip>
          <a:stretch>
            <a:fillRect/>
          </a:stretch>
        </p:blipFill>
        <p:spPr>
          <a:xfrm>
            <a:off x="5741995" y="6335038"/>
            <a:ext cx="455605" cy="439619"/>
          </a:xfrm>
          <a:prstGeom prst="rect">
            <a:avLst/>
          </a:prstGeom>
        </p:spPr>
      </p:pic>
    </p:spTree>
    <p:extLst>
      <p:ext uri="{BB962C8B-B14F-4D97-AF65-F5344CB8AC3E}">
        <p14:creationId xmlns:p14="http://schemas.microsoft.com/office/powerpoint/2010/main" val="34315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48097C-09E1-D9D7-063C-53ABA96FE26F}"/>
              </a:ext>
            </a:extLst>
          </p:cNvPr>
          <p:cNvGraphicFramePr>
            <a:graphicFrameLocks/>
          </p:cNvGraphicFramePr>
          <p:nvPr/>
        </p:nvGraphicFramePr>
        <p:xfrm>
          <a:off x="928512" y="1545817"/>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solidFill>
                        <a:schemeClr val="accent6"/>
                      </a:solidFill>
                      <a:prstDash val="solid"/>
                      <a:round/>
                      <a:headEnd type="none" w="med" len="med"/>
                      <a:tailEnd type="none" w="med" len="med"/>
                    </a:lnB>
                  </a:tcPr>
                </a:tc>
                <a:tc>
                  <a:txBody>
                    <a:bodyPr/>
                    <a:lstStyle/>
                    <a:p>
                      <a:pPr algn="ctr"/>
                      <a:r>
                        <a:rPr lang="en-US" sz="3600" dirty="0"/>
                        <a:t>3</a:t>
                      </a:r>
                    </a:p>
                  </a:txBody>
                  <a:tcPr>
                    <a:lnB w="57150" cap="flat" cmpd="sng" algn="ctr">
                      <a:solidFill>
                        <a:schemeClr val="accent6"/>
                      </a:solidFill>
                      <a:prstDash val="solid"/>
                      <a:round/>
                      <a:headEnd type="none" w="med" len="med"/>
                      <a:tailEnd type="none" w="med" len="med"/>
                    </a:lnB>
                  </a:tcPr>
                </a:tc>
                <a:tc>
                  <a:txBody>
                    <a:bodyPr/>
                    <a:lstStyle/>
                    <a:p>
                      <a:pPr algn="ctr"/>
                      <a:r>
                        <a:rPr lang="en-US" sz="3600" dirty="0"/>
                        <a:t>4</a:t>
                      </a:r>
                    </a:p>
                  </a:txBody>
                  <a:tcPr>
                    <a:lnB w="571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graphicFrame>
        <p:nvGraphicFramePr>
          <p:cNvPr id="7" name="Table 6">
            <a:extLst>
              <a:ext uri="{FF2B5EF4-FFF2-40B4-BE49-F238E27FC236}">
                <a16:creationId xmlns:a16="http://schemas.microsoft.com/office/drawing/2014/main" id="{4BB3F614-6563-44D4-77FA-5EDB98B4E793}"/>
              </a:ext>
            </a:extLst>
          </p:cNvPr>
          <p:cNvGraphicFramePr>
            <a:graphicFrameLocks/>
          </p:cNvGraphicFramePr>
          <p:nvPr/>
        </p:nvGraphicFramePr>
        <p:xfrm>
          <a:off x="928512" y="1545817"/>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solidFill>
                        <a:schemeClr val="accent6"/>
                      </a:solid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2" name="Title 1">
            <a:extLst>
              <a:ext uri="{FF2B5EF4-FFF2-40B4-BE49-F238E27FC236}">
                <a16:creationId xmlns:a16="http://schemas.microsoft.com/office/drawing/2014/main" id="{9D314E60-232A-094E-8291-A2B3459BC103}"/>
              </a:ext>
            </a:extLst>
          </p:cNvPr>
          <p:cNvSpPr>
            <a:spLocks noGrp="1"/>
          </p:cNvSpPr>
          <p:nvPr>
            <p:ph type="title"/>
          </p:nvPr>
        </p:nvSpPr>
        <p:spPr>
          <a:xfrm>
            <a:off x="747888" y="365125"/>
            <a:ext cx="10515600" cy="1325563"/>
          </a:xfrm>
        </p:spPr>
        <p:txBody>
          <a:bodyPr/>
          <a:lstStyle/>
          <a:p>
            <a:r>
              <a:rPr lang="en-US" dirty="0"/>
              <a:t>Top Trading Cycles Practice</a:t>
            </a:r>
          </a:p>
        </p:txBody>
      </p:sp>
      <p:sp>
        <p:nvSpPr>
          <p:cNvPr id="3" name="Content Placeholder 2">
            <a:extLst>
              <a:ext uri="{FF2B5EF4-FFF2-40B4-BE49-F238E27FC236}">
                <a16:creationId xmlns:a16="http://schemas.microsoft.com/office/drawing/2014/main" id="{9DE82E00-393B-9247-893A-8D0DED50E4AB}"/>
              </a:ext>
            </a:extLst>
          </p:cNvPr>
          <p:cNvSpPr>
            <a:spLocks noGrp="1"/>
          </p:cNvSpPr>
          <p:nvPr>
            <p:ph idx="1"/>
          </p:nvPr>
        </p:nvSpPr>
        <p:spPr>
          <a:xfrm>
            <a:off x="6962421" y="1742818"/>
            <a:ext cx="4783667" cy="2840471"/>
          </a:xfrm>
          <a:solidFill>
            <a:schemeClr val="accent4"/>
          </a:solidFill>
        </p:spPr>
        <p:txBody>
          <a:bodyPr>
            <a:normAutofit/>
          </a:bodyPr>
          <a:lstStyle/>
          <a:p>
            <a:pPr marL="0" indent="0">
              <a:buNone/>
            </a:pPr>
            <a:r>
              <a:rPr lang="en-US" b="1" dirty="0"/>
              <a:t>Group Work:</a:t>
            </a:r>
          </a:p>
          <a:p>
            <a:pPr marL="0" indent="0">
              <a:buNone/>
            </a:pPr>
            <a:r>
              <a:rPr lang="en-US" dirty="0"/>
              <a:t>Suppose we start from the allocation shown, and apply Top Trading Cycles. </a:t>
            </a:r>
          </a:p>
          <a:p>
            <a:pPr marL="514350" indent="-514350">
              <a:buFont typeface="+mj-lt"/>
              <a:buAutoNum type="arabicPeriod"/>
            </a:pPr>
            <a:r>
              <a:rPr lang="en-US" dirty="0"/>
              <a:t>What cycle clears first?</a:t>
            </a:r>
          </a:p>
          <a:p>
            <a:pPr marL="514350" indent="-514350">
              <a:buFont typeface="+mj-lt"/>
              <a:buAutoNum type="arabicPeriod"/>
            </a:pPr>
            <a:r>
              <a:rPr lang="en-US" dirty="0"/>
              <a:t>What is our final allocation?</a:t>
            </a:r>
          </a:p>
        </p:txBody>
      </p:sp>
      <p:graphicFrame>
        <p:nvGraphicFramePr>
          <p:cNvPr id="5" name="Table 4">
            <a:extLst>
              <a:ext uri="{FF2B5EF4-FFF2-40B4-BE49-F238E27FC236}">
                <a16:creationId xmlns:a16="http://schemas.microsoft.com/office/drawing/2014/main" id="{43D5FB34-82E3-2B1C-4112-817ED49A6036}"/>
              </a:ext>
            </a:extLst>
          </p:cNvPr>
          <p:cNvGraphicFramePr>
            <a:graphicFrameLocks/>
          </p:cNvGraphicFramePr>
          <p:nvPr/>
        </p:nvGraphicFramePr>
        <p:xfrm>
          <a:off x="928512" y="1545818"/>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Tree>
    <p:extLst>
      <p:ext uri="{BB962C8B-B14F-4D97-AF65-F5344CB8AC3E}">
        <p14:creationId xmlns:p14="http://schemas.microsoft.com/office/powerpoint/2010/main" val="32317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87B8DAFA-909C-CD4C-A7C6-7800A8228C77}" vid="{9EB4B81C-741B-D640-A2C6-B64B8C751E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4425</TotalTime>
  <Words>4016</Words>
  <Application>Microsoft Macintosh PowerPoint</Application>
  <PresentationFormat>Widescreen</PresentationFormat>
  <Paragraphs>1838</Paragraphs>
  <Slides>58</Slides>
  <Notes>15</Notes>
  <HiddenSlides>25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Cambria Math</vt:lpstr>
      <vt:lpstr>LatoWeb</vt:lpstr>
      <vt:lpstr>Office Theme</vt:lpstr>
      <vt:lpstr>Engineering Systems for  Allocating Public Goods</vt:lpstr>
      <vt:lpstr>Warm Up</vt:lpstr>
      <vt:lpstr>Key Concepts</vt:lpstr>
      <vt:lpstr>Extra Credit</vt:lpstr>
      <vt:lpstr>Extra Credit</vt:lpstr>
      <vt:lpstr>Questions from Last Class</vt:lpstr>
      <vt:lpstr>Plan for Today</vt:lpstr>
      <vt:lpstr>Top Trading Cycles</vt:lpstr>
      <vt:lpstr>Top Trading Cycles Practice</vt:lpstr>
      <vt:lpstr>Top Trading Cycles  Practice</vt:lpstr>
      <vt:lpstr>Top Trading Cycles Practice</vt:lpstr>
      <vt:lpstr>Top Trading Cycles Practice</vt:lpstr>
      <vt:lpstr>Top Trading Cycles  Practice</vt:lpstr>
      <vt:lpstr>Top Trading Cycles Practice</vt:lpstr>
      <vt:lpstr>Top Trading Cycles Practice</vt:lpstr>
      <vt:lpstr>PowerPoint Presentation</vt:lpstr>
      <vt:lpstr>Top Trading Cycles Practice</vt:lpstr>
      <vt:lpstr>Initial Pointing</vt:lpstr>
      <vt:lpstr>After removing initial cycles</vt:lpstr>
      <vt:lpstr>After two rounds of removing cycles</vt:lpstr>
      <vt:lpstr>Final Allocation</vt:lpstr>
      <vt:lpstr>Top Trading Cycles Incentives</vt:lpstr>
      <vt:lpstr>PowerPoint Presentation</vt:lpstr>
      <vt:lpstr>PowerPoint Presentation</vt:lpstr>
      <vt:lpstr>PowerPoint Presentation</vt:lpstr>
      <vt:lpstr>PowerPoint Presentation</vt:lpstr>
      <vt:lpstr>PowerPoint Presentation</vt:lpstr>
      <vt:lpstr>Checking if an Allocation is PE</vt:lpstr>
      <vt:lpstr>Nice Features of Top Trading Cycles</vt:lpstr>
      <vt:lpstr>PowerPoint Presentation</vt:lpstr>
      <vt:lpstr>An Amazing Fact!</vt:lpstr>
      <vt:lpstr>Board game trades use Trade Maximizer. Should they switch to Top Trading Cycles? </vt:lpstr>
      <vt:lpstr>What if people bring multiple games?</vt:lpstr>
      <vt:lpstr>Could We Use Top Trading Cycles  When Nobody Owns Anything?</vt:lpstr>
      <vt:lpstr>Making “Fair” Versions of  Serial Dictatorship and Top Trading Cycles</vt:lpstr>
      <vt:lpstr>Top Trading Cycles HW Problem</vt:lpstr>
      <vt:lpstr>PowerPoint Presentation</vt:lpstr>
      <vt:lpstr>PowerPoint Presentation</vt:lpstr>
      <vt:lpstr>PowerPoint Presentation</vt:lpstr>
      <vt:lpstr>Final Allocation</vt:lpstr>
      <vt:lpstr>Top Trading Cycles: Dynamic vs Direct Implementations</vt:lpstr>
      <vt:lpstr>Allocations vs Mechanisms</vt:lpstr>
      <vt:lpstr>Answering Essay Questions</vt:lpstr>
      <vt:lpstr>Two Settings</vt:lpstr>
      <vt:lpstr>Today’s Goal: Define Fairness</vt:lpstr>
      <vt:lpstr>How To Define Fairness?</vt:lpstr>
      <vt:lpstr>PowerPoint Presentation</vt:lpstr>
      <vt:lpstr>Random Mechanisms</vt:lpstr>
      <vt:lpstr>Transposing Preferences</vt:lpstr>
      <vt:lpstr>Transposing Allocations</vt:lpstr>
      <vt:lpstr>Defining Symmetry</vt:lpstr>
      <vt:lpstr>How to design symmetric mechanisms?</vt:lpstr>
      <vt:lpstr>Top Trading Cycles from Random Endowments</vt:lpstr>
      <vt:lpstr>Random Serial Dictatorship</vt:lpstr>
      <vt:lpstr>A New Mechanism</vt:lpstr>
      <vt:lpstr>Summary</vt:lpstr>
      <vt:lpstr>Session 3 Study Guide</vt:lpstr>
      <vt:lpstr>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for  Allocating Public Goods</dc:title>
  <dc:creator>Nicholas A Arnosti</dc:creator>
  <cp:lastModifiedBy>Nick Arnosti</cp:lastModifiedBy>
  <cp:revision>169</cp:revision>
  <cp:lastPrinted>2023-01-24T05:20:18Z</cp:lastPrinted>
  <dcterms:created xsi:type="dcterms:W3CDTF">2021-12-05T15:57:10Z</dcterms:created>
  <dcterms:modified xsi:type="dcterms:W3CDTF">2024-01-25T14:31:14Z</dcterms:modified>
</cp:coreProperties>
</file>