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439" r:id="rId2"/>
    <p:sldId id="441" r:id="rId3"/>
    <p:sldId id="440" r:id="rId4"/>
    <p:sldId id="342" r:id="rId5"/>
    <p:sldId id="256" r:id="rId6"/>
    <p:sldId id="331" r:id="rId7"/>
    <p:sldId id="467" r:id="rId8"/>
    <p:sldId id="466" r:id="rId9"/>
    <p:sldId id="471" r:id="rId10"/>
    <p:sldId id="472" r:id="rId11"/>
    <p:sldId id="424" r:id="rId12"/>
    <p:sldId id="423" r:id="rId13"/>
    <p:sldId id="333" r:id="rId14"/>
    <p:sldId id="408" r:id="rId15"/>
    <p:sldId id="437" r:id="rId16"/>
    <p:sldId id="479" r:id="rId17"/>
    <p:sldId id="428" r:id="rId18"/>
    <p:sldId id="317" r:id="rId19"/>
    <p:sldId id="293" r:id="rId20"/>
    <p:sldId id="296" r:id="rId21"/>
    <p:sldId id="461" r:id="rId22"/>
    <p:sldId id="433" r:id="rId23"/>
    <p:sldId id="286" r:id="rId24"/>
    <p:sldId id="477" r:id="rId25"/>
    <p:sldId id="453" r:id="rId26"/>
    <p:sldId id="451" r:id="rId27"/>
    <p:sldId id="450" r:id="rId28"/>
    <p:sldId id="417" r:id="rId29"/>
    <p:sldId id="459" r:id="rId30"/>
    <p:sldId id="454" r:id="rId31"/>
    <p:sldId id="457" r:id="rId32"/>
    <p:sldId id="456" r:id="rId33"/>
    <p:sldId id="458" r:id="rId34"/>
    <p:sldId id="460" r:id="rId35"/>
    <p:sldId id="464" r:id="rId36"/>
    <p:sldId id="473" r:id="rId37"/>
    <p:sldId id="474" r:id="rId38"/>
    <p:sldId id="436" r:id="rId39"/>
    <p:sldId id="427" r:id="rId40"/>
    <p:sldId id="478" r:id="rId41"/>
    <p:sldId id="465" r:id="rId42"/>
    <p:sldId id="432" r:id="rId43"/>
    <p:sldId id="295" r:id="rId44"/>
    <p:sldId id="426" r:id="rId45"/>
    <p:sldId id="429" r:id="rId46"/>
    <p:sldId id="475" r:id="rId47"/>
    <p:sldId id="419" r:id="rId48"/>
    <p:sldId id="301" r:id="rId49"/>
    <p:sldId id="265" r:id="rId50"/>
    <p:sldId id="285" r:id="rId51"/>
    <p:sldId id="336" r:id="rId52"/>
    <p:sldId id="341" r:id="rId53"/>
    <p:sldId id="335" r:id="rId54"/>
    <p:sldId id="280" r:id="rId55"/>
    <p:sldId id="281" r:id="rId56"/>
    <p:sldId id="283" r:id="rId57"/>
    <p:sldId id="338" r:id="rId58"/>
    <p:sldId id="270" r:id="rId59"/>
    <p:sldId id="271" r:id="rId60"/>
    <p:sldId id="343" r:id="rId61"/>
    <p:sldId id="435" r:id="rId62"/>
    <p:sldId id="261"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689"/>
    <p:restoredTop sz="95775"/>
  </p:normalViewPr>
  <p:slideViewPr>
    <p:cSldViewPr snapToGrid="0" snapToObjects="1">
      <p:cViewPr varScale="1">
        <p:scale>
          <a:sx n="89" d="100"/>
          <a:sy n="89" d="100"/>
        </p:scale>
        <p:origin x="184" y="8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B5503-A5D6-1E40-8164-14CEF6AAB850}" type="datetimeFigureOut">
              <a:rPr lang="en-US" smtClean="0"/>
              <a:t>1/28/25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5FA52-D83C-7548-9E8E-7799220140DD}" type="slidenum">
              <a:rPr lang="en-US" smtClean="0"/>
              <a:t>‹#›</a:t>
            </a:fld>
            <a:endParaRPr lang="en-US"/>
          </a:p>
        </p:txBody>
      </p:sp>
    </p:spTree>
    <p:extLst>
      <p:ext uri="{BB962C8B-B14F-4D97-AF65-F5344CB8AC3E}">
        <p14:creationId xmlns:p14="http://schemas.microsoft.com/office/powerpoint/2010/main" val="422573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97BECB-A304-294D-A408-68983C0E0AB9}" type="slidenum">
              <a:rPr lang="en-US" smtClean="0"/>
              <a:t>18</a:t>
            </a:fld>
            <a:endParaRPr lang="en-US"/>
          </a:p>
        </p:txBody>
      </p:sp>
    </p:spTree>
    <p:extLst>
      <p:ext uri="{BB962C8B-B14F-4D97-AF65-F5344CB8AC3E}">
        <p14:creationId xmlns:p14="http://schemas.microsoft.com/office/powerpoint/2010/main" val="292770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97BECB-A304-294D-A408-68983C0E0AB9}" type="slidenum">
              <a:rPr lang="en-US" smtClean="0"/>
              <a:t>19</a:t>
            </a:fld>
            <a:endParaRPr lang="en-US"/>
          </a:p>
        </p:txBody>
      </p:sp>
    </p:spTree>
    <p:extLst>
      <p:ext uri="{BB962C8B-B14F-4D97-AF65-F5344CB8AC3E}">
        <p14:creationId xmlns:p14="http://schemas.microsoft.com/office/powerpoint/2010/main" val="2855071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TTC-RE:</a:t>
            </a:r>
          </a:p>
          <a:p>
            <a:r>
              <a:rPr lang="en-US" dirty="0"/>
              <a:t>Initial allocations that lead to final allocation of DABC: 2 starts with A or 1 starts with D (10), CBAD, BCDA.</a:t>
            </a:r>
          </a:p>
          <a:p>
            <a:r>
              <a:rPr lang="en-US" dirty="0"/>
              <a:t>Initial allocations that lead to final allocation of ADBC: 2 starts with D (6): ADBC, ADCB, BDAC, CDAB, CDBA, BDCA.</a:t>
            </a:r>
          </a:p>
          <a:p>
            <a:r>
              <a:rPr lang="en-US" dirty="0"/>
              <a:t>Initial allocations that lead to final allocation of ABCD: ABCD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Initial allocations that lead to final allocation of ACBD: ACBD, BCAD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Initial allocations that lead to final allocation of ABDC: ABDC, ACDB, CBDA</a:t>
            </a:r>
          </a:p>
          <a:p>
            <a:endParaRPr lang="en-US" dirty="0"/>
          </a:p>
          <a:p>
            <a:r>
              <a:rPr lang="en-US" dirty="0"/>
              <a:t>Note that whoever gets the apple always ends up with their first choice.</a:t>
            </a:r>
          </a:p>
          <a:p>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4A97BECB-A304-294D-A408-68983C0E0AB9}" type="slidenum">
              <a:rPr lang="en-US" smtClean="0"/>
              <a:t>20</a:t>
            </a:fld>
            <a:endParaRPr lang="en-US"/>
          </a:p>
        </p:txBody>
      </p:sp>
    </p:spTree>
    <p:extLst>
      <p:ext uri="{BB962C8B-B14F-4D97-AF65-F5344CB8AC3E}">
        <p14:creationId xmlns:p14="http://schemas.microsoft.com/office/powerpoint/2010/main" val="129953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DB8FD-158D-30A6-9B72-8C9BD26A7F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8CA25-2E9D-3878-3CA2-9019B31EE8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D05B23-CBBC-82B1-BE40-ED8EA83EB8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566DE1-DA65-CA59-BAA6-D8A00BD8D83C}"/>
              </a:ext>
            </a:extLst>
          </p:cNvPr>
          <p:cNvSpPr>
            <a:spLocks noGrp="1"/>
          </p:cNvSpPr>
          <p:nvPr>
            <p:ph type="sldNum" sz="quarter" idx="5"/>
          </p:nvPr>
        </p:nvSpPr>
        <p:spPr/>
        <p:txBody>
          <a:bodyPr/>
          <a:lstStyle/>
          <a:p>
            <a:fld id="{4A97BECB-A304-294D-A408-68983C0E0AB9}" type="slidenum">
              <a:rPr lang="en-US" smtClean="0"/>
              <a:t>35</a:t>
            </a:fld>
            <a:endParaRPr lang="en-US"/>
          </a:p>
        </p:txBody>
      </p:sp>
    </p:spTree>
    <p:extLst>
      <p:ext uri="{BB962C8B-B14F-4D97-AF65-F5344CB8AC3E}">
        <p14:creationId xmlns:p14="http://schemas.microsoft.com/office/powerpoint/2010/main" val="3073352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97BECB-A304-294D-A408-68983C0E0AB9}" type="slidenum">
              <a:rPr lang="en-US" smtClean="0"/>
              <a:t>43</a:t>
            </a:fld>
            <a:endParaRPr lang="en-US"/>
          </a:p>
        </p:txBody>
      </p:sp>
    </p:spTree>
    <p:extLst>
      <p:ext uri="{BB962C8B-B14F-4D97-AF65-F5344CB8AC3E}">
        <p14:creationId xmlns:p14="http://schemas.microsoft.com/office/powerpoint/2010/main" val="2152501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97BECB-A304-294D-A408-68983C0E0AB9}" type="slidenum">
              <a:rPr lang="en-US" smtClean="0"/>
              <a:t>44</a:t>
            </a:fld>
            <a:endParaRPr lang="en-US"/>
          </a:p>
        </p:txBody>
      </p:sp>
    </p:spTree>
    <p:extLst>
      <p:ext uri="{BB962C8B-B14F-4D97-AF65-F5344CB8AC3E}">
        <p14:creationId xmlns:p14="http://schemas.microsoft.com/office/powerpoint/2010/main" val="2605401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97BECB-A304-294D-A408-68983C0E0AB9}" type="slidenum">
              <a:rPr lang="en-US" smtClean="0"/>
              <a:t>49</a:t>
            </a:fld>
            <a:endParaRPr lang="en-US"/>
          </a:p>
        </p:txBody>
      </p:sp>
    </p:spTree>
    <p:extLst>
      <p:ext uri="{BB962C8B-B14F-4D97-AF65-F5344CB8AC3E}">
        <p14:creationId xmlns:p14="http://schemas.microsoft.com/office/powerpoint/2010/main" val="2446988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option: Envy Free. However, to even define it we need agents to be able to compare randomized bundles (or describe how they do this). In addition, depending on how this is defined, RSD is not envy-free (see paper by Alex </a:t>
            </a:r>
            <a:r>
              <a:rPr lang="en-US" dirty="0" err="1"/>
              <a:t>Nesterov</a:t>
            </a:r>
            <a:r>
              <a:rPr lang="en-US" dirty="0"/>
              <a:t>).</a:t>
            </a:r>
          </a:p>
        </p:txBody>
      </p:sp>
      <p:sp>
        <p:nvSpPr>
          <p:cNvPr id="4" name="Slide Number Placeholder 3"/>
          <p:cNvSpPr>
            <a:spLocks noGrp="1"/>
          </p:cNvSpPr>
          <p:nvPr>
            <p:ph type="sldNum" sz="quarter" idx="5"/>
          </p:nvPr>
        </p:nvSpPr>
        <p:spPr/>
        <p:txBody>
          <a:bodyPr/>
          <a:lstStyle/>
          <a:p>
            <a:fld id="{7E05FA52-D83C-7548-9E8E-7799220140DD}" type="slidenum">
              <a:rPr lang="en-US" smtClean="0"/>
              <a:t>52</a:t>
            </a:fld>
            <a:endParaRPr lang="en-US"/>
          </a:p>
        </p:txBody>
      </p:sp>
    </p:spTree>
    <p:extLst>
      <p:ext uri="{BB962C8B-B14F-4D97-AF65-F5344CB8AC3E}">
        <p14:creationId xmlns:p14="http://schemas.microsoft.com/office/powerpoint/2010/main" val="393868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Probably good to cover SD in first class, to split these ideas up.</a:t>
            </a:r>
          </a:p>
          <a:p>
            <a:endParaRPr lang="en-US" dirty="0"/>
          </a:p>
        </p:txBody>
      </p:sp>
      <p:sp>
        <p:nvSpPr>
          <p:cNvPr id="4" name="Slide Number Placeholder 3"/>
          <p:cNvSpPr>
            <a:spLocks noGrp="1"/>
          </p:cNvSpPr>
          <p:nvPr>
            <p:ph type="sldNum" sz="quarter" idx="5"/>
          </p:nvPr>
        </p:nvSpPr>
        <p:spPr/>
        <p:txBody>
          <a:bodyPr/>
          <a:lstStyle/>
          <a:p>
            <a:fld id="{4A97BECB-A304-294D-A408-68983C0E0AB9}" type="slidenum">
              <a:rPr lang="en-US" smtClean="0"/>
              <a:t>60</a:t>
            </a:fld>
            <a:endParaRPr lang="en-US"/>
          </a:p>
        </p:txBody>
      </p:sp>
    </p:spTree>
    <p:extLst>
      <p:ext uri="{BB962C8B-B14F-4D97-AF65-F5344CB8AC3E}">
        <p14:creationId xmlns:p14="http://schemas.microsoft.com/office/powerpoint/2010/main" val="278422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0023-B2A6-0B45-B6CA-E5557E2574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9B0F6D-4743-7646-988E-32893E42FE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1E4E9-A2B9-6242-9F54-4C3168E9F648}"/>
              </a:ext>
            </a:extLst>
          </p:cNvPr>
          <p:cNvSpPr>
            <a:spLocks noGrp="1"/>
          </p:cNvSpPr>
          <p:nvPr>
            <p:ph type="dt" sz="half" idx="10"/>
          </p:nvPr>
        </p:nvSpPr>
        <p:spPr/>
        <p:txBody>
          <a:bodyPr/>
          <a:lstStyle/>
          <a:p>
            <a:fld id="{D97B5EFF-7F3C-1943-9633-AEC9863BFF08}" type="datetime1">
              <a:rPr lang="en-US" smtClean="0"/>
              <a:t>1/28/25</a:t>
            </a:fld>
            <a:endParaRPr lang="en-US"/>
          </a:p>
        </p:txBody>
      </p:sp>
      <p:sp>
        <p:nvSpPr>
          <p:cNvPr id="5" name="Footer Placeholder 4">
            <a:extLst>
              <a:ext uri="{FF2B5EF4-FFF2-40B4-BE49-F238E27FC236}">
                <a16:creationId xmlns:a16="http://schemas.microsoft.com/office/drawing/2014/main" id="{3CC15CFE-2DEA-9D41-BDBA-619E5F5E5C04}"/>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91789FD3-35B4-E94A-976A-E6C2E581E843}"/>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07471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2DAA-91A2-A94C-9F1B-221E358748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AFAB38-7601-4F4E-A198-B71A801595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231E0-093C-9E4E-95BB-191821A341F7}"/>
              </a:ext>
            </a:extLst>
          </p:cNvPr>
          <p:cNvSpPr>
            <a:spLocks noGrp="1"/>
          </p:cNvSpPr>
          <p:nvPr>
            <p:ph type="dt" sz="half" idx="10"/>
          </p:nvPr>
        </p:nvSpPr>
        <p:spPr/>
        <p:txBody>
          <a:bodyPr/>
          <a:lstStyle/>
          <a:p>
            <a:fld id="{0B893D9C-DB0D-7343-BBE0-75B6A04E4F47}" type="datetime1">
              <a:rPr lang="en-US" smtClean="0"/>
              <a:t>1/28/25</a:t>
            </a:fld>
            <a:endParaRPr lang="en-US"/>
          </a:p>
        </p:txBody>
      </p:sp>
      <p:sp>
        <p:nvSpPr>
          <p:cNvPr id="5" name="Footer Placeholder 4">
            <a:extLst>
              <a:ext uri="{FF2B5EF4-FFF2-40B4-BE49-F238E27FC236}">
                <a16:creationId xmlns:a16="http://schemas.microsoft.com/office/drawing/2014/main" id="{AD3C4375-FF03-E741-B002-B742D83412AC}"/>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285ABED1-FD4A-F44F-BF2B-40BB680DFC0C}"/>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44112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1DBEB-77EB-A746-ADDD-2B659ABBF7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A3E27D-1F98-E24E-B60B-C05D839A17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4E269-B011-1B45-939F-FFE3C73CF603}"/>
              </a:ext>
            </a:extLst>
          </p:cNvPr>
          <p:cNvSpPr>
            <a:spLocks noGrp="1"/>
          </p:cNvSpPr>
          <p:nvPr>
            <p:ph type="dt" sz="half" idx="10"/>
          </p:nvPr>
        </p:nvSpPr>
        <p:spPr/>
        <p:txBody>
          <a:bodyPr/>
          <a:lstStyle/>
          <a:p>
            <a:fld id="{FF30034D-C3F7-D34B-B01A-4CB3088622F7}" type="datetime1">
              <a:rPr lang="en-US" smtClean="0"/>
              <a:t>1/28/25</a:t>
            </a:fld>
            <a:endParaRPr lang="en-US"/>
          </a:p>
        </p:txBody>
      </p:sp>
      <p:sp>
        <p:nvSpPr>
          <p:cNvPr id="5" name="Footer Placeholder 4">
            <a:extLst>
              <a:ext uri="{FF2B5EF4-FFF2-40B4-BE49-F238E27FC236}">
                <a16:creationId xmlns:a16="http://schemas.microsoft.com/office/drawing/2014/main" id="{78F4CFF6-576C-F64B-9F32-FB2FA04F6D93}"/>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4DFD72E9-EC23-3643-8BF4-8A59634B1E1F}"/>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342307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1724-6235-0E48-84D4-8690A58EFE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539034-8CE7-9E4F-AF97-A96CDAB887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DC4B3-7C3C-F046-8C66-3980A0DD243C}"/>
              </a:ext>
            </a:extLst>
          </p:cNvPr>
          <p:cNvSpPr>
            <a:spLocks noGrp="1"/>
          </p:cNvSpPr>
          <p:nvPr>
            <p:ph type="dt" sz="half" idx="10"/>
          </p:nvPr>
        </p:nvSpPr>
        <p:spPr/>
        <p:txBody>
          <a:bodyPr/>
          <a:lstStyle/>
          <a:p>
            <a:fld id="{78C70D7F-502A-1C47-B4BB-BA499F81306D}" type="datetime1">
              <a:rPr lang="en-US" smtClean="0"/>
              <a:t>1/28/25</a:t>
            </a:fld>
            <a:endParaRPr lang="en-US" dirty="0"/>
          </a:p>
        </p:txBody>
      </p:sp>
      <p:sp>
        <p:nvSpPr>
          <p:cNvPr id="5" name="Footer Placeholder 4">
            <a:extLst>
              <a:ext uri="{FF2B5EF4-FFF2-40B4-BE49-F238E27FC236}">
                <a16:creationId xmlns:a16="http://schemas.microsoft.com/office/drawing/2014/main" id="{624598E5-F986-0D46-9659-B9CBCDFD2B7A}"/>
              </a:ext>
            </a:extLst>
          </p:cNvPr>
          <p:cNvSpPr>
            <a:spLocks noGrp="1"/>
          </p:cNvSpPr>
          <p:nvPr>
            <p:ph type="ftr" sz="quarter" idx="11"/>
          </p:nvPr>
        </p:nvSpPr>
        <p:spPr/>
        <p:txBody>
          <a:bodyPr/>
          <a:lstStyle/>
          <a:p>
            <a:r>
              <a:rPr lang="en-US"/>
              <a:t>(c) Nick Arnosti</a:t>
            </a:r>
            <a:endParaRPr lang="en-US" dirty="0"/>
          </a:p>
        </p:txBody>
      </p:sp>
      <p:sp>
        <p:nvSpPr>
          <p:cNvPr id="6" name="Slide Number Placeholder 5">
            <a:extLst>
              <a:ext uri="{FF2B5EF4-FFF2-40B4-BE49-F238E27FC236}">
                <a16:creationId xmlns:a16="http://schemas.microsoft.com/office/drawing/2014/main" id="{C72DAAF1-C999-4444-9421-F2CAAB49CCF0}"/>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14354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7525-5028-7A45-AA4A-2C54D820C8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A85AAF-1D2D-2B46-877C-7D41E69E37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443158-BD7A-ED4D-A1D5-1292CE684C34}"/>
              </a:ext>
            </a:extLst>
          </p:cNvPr>
          <p:cNvSpPr>
            <a:spLocks noGrp="1"/>
          </p:cNvSpPr>
          <p:nvPr>
            <p:ph type="dt" sz="half" idx="10"/>
          </p:nvPr>
        </p:nvSpPr>
        <p:spPr/>
        <p:txBody>
          <a:bodyPr/>
          <a:lstStyle/>
          <a:p>
            <a:fld id="{FA4A5578-8BEC-9643-953F-F582DAD1A71A}" type="datetime1">
              <a:rPr lang="en-US" smtClean="0"/>
              <a:t>1/28/25</a:t>
            </a:fld>
            <a:endParaRPr lang="en-US"/>
          </a:p>
        </p:txBody>
      </p:sp>
      <p:sp>
        <p:nvSpPr>
          <p:cNvPr id="5" name="Footer Placeholder 4">
            <a:extLst>
              <a:ext uri="{FF2B5EF4-FFF2-40B4-BE49-F238E27FC236}">
                <a16:creationId xmlns:a16="http://schemas.microsoft.com/office/drawing/2014/main" id="{D5E809F6-E3CC-B44B-9B88-60C3A4BF6DF0}"/>
              </a:ext>
            </a:extLst>
          </p:cNvPr>
          <p:cNvSpPr>
            <a:spLocks noGrp="1"/>
          </p:cNvSpPr>
          <p:nvPr>
            <p:ph type="ftr" sz="quarter" idx="11"/>
          </p:nvPr>
        </p:nvSpPr>
        <p:spPr/>
        <p:txBody>
          <a:bodyPr/>
          <a:lstStyle/>
          <a:p>
            <a:r>
              <a:rPr lang="en-US"/>
              <a:t>(c) Nick Arnosti</a:t>
            </a:r>
          </a:p>
        </p:txBody>
      </p:sp>
      <p:sp>
        <p:nvSpPr>
          <p:cNvPr id="6" name="Slide Number Placeholder 5">
            <a:extLst>
              <a:ext uri="{FF2B5EF4-FFF2-40B4-BE49-F238E27FC236}">
                <a16:creationId xmlns:a16="http://schemas.microsoft.com/office/drawing/2014/main" id="{F298AD54-8342-B74A-81F7-E0A36F533730}"/>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44165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6DA9-8F91-C645-8749-2E416C72D1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A999DD-A876-9245-9BFE-D5BFE652AE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4E8588-63DB-CC43-8F5F-B3D2D958A3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3629A-8EAF-7247-BEC6-9B05D27E24CB}"/>
              </a:ext>
            </a:extLst>
          </p:cNvPr>
          <p:cNvSpPr>
            <a:spLocks noGrp="1"/>
          </p:cNvSpPr>
          <p:nvPr>
            <p:ph type="dt" sz="half" idx="10"/>
          </p:nvPr>
        </p:nvSpPr>
        <p:spPr/>
        <p:txBody>
          <a:bodyPr/>
          <a:lstStyle/>
          <a:p>
            <a:fld id="{3FF33999-F10F-0245-B417-7BD0FAB7542F}" type="datetime1">
              <a:rPr lang="en-US" smtClean="0"/>
              <a:t>1/28/25</a:t>
            </a:fld>
            <a:endParaRPr lang="en-US"/>
          </a:p>
        </p:txBody>
      </p:sp>
      <p:sp>
        <p:nvSpPr>
          <p:cNvPr id="6" name="Footer Placeholder 5">
            <a:extLst>
              <a:ext uri="{FF2B5EF4-FFF2-40B4-BE49-F238E27FC236}">
                <a16:creationId xmlns:a16="http://schemas.microsoft.com/office/drawing/2014/main" id="{CF84DB71-A5F3-D444-B593-41CC4C04BD30}"/>
              </a:ext>
            </a:extLst>
          </p:cNvPr>
          <p:cNvSpPr>
            <a:spLocks noGrp="1"/>
          </p:cNvSpPr>
          <p:nvPr>
            <p:ph type="ftr" sz="quarter" idx="11"/>
          </p:nvPr>
        </p:nvSpPr>
        <p:spPr/>
        <p:txBody>
          <a:bodyPr/>
          <a:lstStyle/>
          <a:p>
            <a:r>
              <a:rPr lang="en-US"/>
              <a:t>(c) Nick Arnosti</a:t>
            </a:r>
          </a:p>
        </p:txBody>
      </p:sp>
      <p:sp>
        <p:nvSpPr>
          <p:cNvPr id="7" name="Slide Number Placeholder 6">
            <a:extLst>
              <a:ext uri="{FF2B5EF4-FFF2-40B4-BE49-F238E27FC236}">
                <a16:creationId xmlns:a16="http://schemas.microsoft.com/office/drawing/2014/main" id="{8681C2A8-1825-F94A-AEBE-206E67AB415B}"/>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2676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FCE8-9A8A-F241-BB36-73ADF68507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EB7D9D-0ECF-984E-A584-40A613BB46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C57D5C-6FE7-D746-B203-6B2DEC0AE7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69F657-4550-CC46-8AE3-866C2DB488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E6CE6E-B77E-CB42-86E8-B6BBA49B0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3B4D32-D577-FB41-8790-E90E1DD88C8E}"/>
              </a:ext>
            </a:extLst>
          </p:cNvPr>
          <p:cNvSpPr>
            <a:spLocks noGrp="1"/>
          </p:cNvSpPr>
          <p:nvPr>
            <p:ph type="dt" sz="half" idx="10"/>
          </p:nvPr>
        </p:nvSpPr>
        <p:spPr/>
        <p:txBody>
          <a:bodyPr/>
          <a:lstStyle/>
          <a:p>
            <a:fld id="{00EBE9EC-F189-2946-A049-893FEB5E6D4C}" type="datetime1">
              <a:rPr lang="en-US" smtClean="0"/>
              <a:t>1/28/25</a:t>
            </a:fld>
            <a:endParaRPr lang="en-US"/>
          </a:p>
        </p:txBody>
      </p:sp>
      <p:sp>
        <p:nvSpPr>
          <p:cNvPr id="8" name="Footer Placeholder 7">
            <a:extLst>
              <a:ext uri="{FF2B5EF4-FFF2-40B4-BE49-F238E27FC236}">
                <a16:creationId xmlns:a16="http://schemas.microsoft.com/office/drawing/2014/main" id="{712A591D-C011-1F4C-9E52-3CB5899A0B1D}"/>
              </a:ext>
            </a:extLst>
          </p:cNvPr>
          <p:cNvSpPr>
            <a:spLocks noGrp="1"/>
          </p:cNvSpPr>
          <p:nvPr>
            <p:ph type="ftr" sz="quarter" idx="11"/>
          </p:nvPr>
        </p:nvSpPr>
        <p:spPr/>
        <p:txBody>
          <a:bodyPr/>
          <a:lstStyle/>
          <a:p>
            <a:r>
              <a:rPr lang="en-US"/>
              <a:t>(c) Nick Arnosti</a:t>
            </a:r>
          </a:p>
        </p:txBody>
      </p:sp>
      <p:sp>
        <p:nvSpPr>
          <p:cNvPr id="9" name="Slide Number Placeholder 8">
            <a:extLst>
              <a:ext uri="{FF2B5EF4-FFF2-40B4-BE49-F238E27FC236}">
                <a16:creationId xmlns:a16="http://schemas.microsoft.com/office/drawing/2014/main" id="{AD416B6F-BE2B-E74A-835C-2F7E7A0A140A}"/>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63933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25C5-C4C8-3C43-96C4-262CDA4B3E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3A49BD-B027-CB44-91CD-EFF163AD9469}"/>
              </a:ext>
            </a:extLst>
          </p:cNvPr>
          <p:cNvSpPr>
            <a:spLocks noGrp="1"/>
          </p:cNvSpPr>
          <p:nvPr>
            <p:ph type="dt" sz="half" idx="10"/>
          </p:nvPr>
        </p:nvSpPr>
        <p:spPr/>
        <p:txBody>
          <a:bodyPr/>
          <a:lstStyle/>
          <a:p>
            <a:fld id="{E040C282-B17C-264A-9D08-CEF715C9F64A}" type="datetime1">
              <a:rPr lang="en-US" smtClean="0"/>
              <a:t>1/28/25</a:t>
            </a:fld>
            <a:endParaRPr lang="en-US"/>
          </a:p>
        </p:txBody>
      </p:sp>
      <p:sp>
        <p:nvSpPr>
          <p:cNvPr id="4" name="Footer Placeholder 3">
            <a:extLst>
              <a:ext uri="{FF2B5EF4-FFF2-40B4-BE49-F238E27FC236}">
                <a16:creationId xmlns:a16="http://schemas.microsoft.com/office/drawing/2014/main" id="{97B94B9F-9D46-274B-9715-44335B41328D}"/>
              </a:ext>
            </a:extLst>
          </p:cNvPr>
          <p:cNvSpPr>
            <a:spLocks noGrp="1"/>
          </p:cNvSpPr>
          <p:nvPr>
            <p:ph type="ftr" sz="quarter" idx="11"/>
          </p:nvPr>
        </p:nvSpPr>
        <p:spPr/>
        <p:txBody>
          <a:bodyPr/>
          <a:lstStyle/>
          <a:p>
            <a:r>
              <a:rPr lang="en-US"/>
              <a:t>(c) Nick Arnosti</a:t>
            </a:r>
          </a:p>
        </p:txBody>
      </p:sp>
      <p:sp>
        <p:nvSpPr>
          <p:cNvPr id="5" name="Slide Number Placeholder 4">
            <a:extLst>
              <a:ext uri="{FF2B5EF4-FFF2-40B4-BE49-F238E27FC236}">
                <a16:creationId xmlns:a16="http://schemas.microsoft.com/office/drawing/2014/main" id="{5D08D7EF-2AAB-994B-B6E7-0B52C21FB1A5}"/>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380170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1CC018-85CF-444D-AF1A-3EA3BBA52215}"/>
              </a:ext>
            </a:extLst>
          </p:cNvPr>
          <p:cNvSpPr>
            <a:spLocks noGrp="1"/>
          </p:cNvSpPr>
          <p:nvPr>
            <p:ph type="dt" sz="half" idx="10"/>
          </p:nvPr>
        </p:nvSpPr>
        <p:spPr/>
        <p:txBody>
          <a:bodyPr/>
          <a:lstStyle/>
          <a:p>
            <a:fld id="{4BA91F06-633E-6A4B-AAC6-9EF2821DCD2A}" type="datetime1">
              <a:rPr lang="en-US" smtClean="0"/>
              <a:t>1/28/25</a:t>
            </a:fld>
            <a:endParaRPr lang="en-US"/>
          </a:p>
        </p:txBody>
      </p:sp>
      <p:sp>
        <p:nvSpPr>
          <p:cNvPr id="3" name="Footer Placeholder 2">
            <a:extLst>
              <a:ext uri="{FF2B5EF4-FFF2-40B4-BE49-F238E27FC236}">
                <a16:creationId xmlns:a16="http://schemas.microsoft.com/office/drawing/2014/main" id="{4D61A4B1-E8D8-194A-B07E-7F3D59C28178}"/>
              </a:ext>
            </a:extLst>
          </p:cNvPr>
          <p:cNvSpPr>
            <a:spLocks noGrp="1"/>
          </p:cNvSpPr>
          <p:nvPr>
            <p:ph type="ftr" sz="quarter" idx="11"/>
          </p:nvPr>
        </p:nvSpPr>
        <p:spPr/>
        <p:txBody>
          <a:bodyPr/>
          <a:lstStyle/>
          <a:p>
            <a:r>
              <a:rPr lang="en-US"/>
              <a:t>(c) Nick Arnosti</a:t>
            </a:r>
          </a:p>
        </p:txBody>
      </p:sp>
      <p:sp>
        <p:nvSpPr>
          <p:cNvPr id="4" name="Slide Number Placeholder 3">
            <a:extLst>
              <a:ext uri="{FF2B5EF4-FFF2-40B4-BE49-F238E27FC236}">
                <a16:creationId xmlns:a16="http://schemas.microsoft.com/office/drawing/2014/main" id="{A0D0EF50-6E96-E648-8BF9-1A2C95F6698D}"/>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75666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C3F9-6F04-A64F-8752-82CBC246A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B814C3-19B2-1B48-87D1-CB3FA30B4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8D9915-8975-134D-A109-B53FE9FD5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40AD5-B0CA-A042-97CA-F9CEB384B9D7}"/>
              </a:ext>
            </a:extLst>
          </p:cNvPr>
          <p:cNvSpPr>
            <a:spLocks noGrp="1"/>
          </p:cNvSpPr>
          <p:nvPr>
            <p:ph type="dt" sz="half" idx="10"/>
          </p:nvPr>
        </p:nvSpPr>
        <p:spPr/>
        <p:txBody>
          <a:bodyPr/>
          <a:lstStyle/>
          <a:p>
            <a:fld id="{E507A829-4A59-2045-B650-C100E09B2D49}" type="datetime1">
              <a:rPr lang="en-US" smtClean="0"/>
              <a:t>1/28/25</a:t>
            </a:fld>
            <a:endParaRPr lang="en-US"/>
          </a:p>
        </p:txBody>
      </p:sp>
      <p:sp>
        <p:nvSpPr>
          <p:cNvPr id="6" name="Footer Placeholder 5">
            <a:extLst>
              <a:ext uri="{FF2B5EF4-FFF2-40B4-BE49-F238E27FC236}">
                <a16:creationId xmlns:a16="http://schemas.microsoft.com/office/drawing/2014/main" id="{4CEC8328-8104-7B49-879C-8357F0A5EF40}"/>
              </a:ext>
            </a:extLst>
          </p:cNvPr>
          <p:cNvSpPr>
            <a:spLocks noGrp="1"/>
          </p:cNvSpPr>
          <p:nvPr>
            <p:ph type="ftr" sz="quarter" idx="11"/>
          </p:nvPr>
        </p:nvSpPr>
        <p:spPr/>
        <p:txBody>
          <a:bodyPr/>
          <a:lstStyle/>
          <a:p>
            <a:r>
              <a:rPr lang="en-US"/>
              <a:t>(c) Nick Arnosti</a:t>
            </a:r>
          </a:p>
        </p:txBody>
      </p:sp>
      <p:sp>
        <p:nvSpPr>
          <p:cNvPr id="7" name="Slide Number Placeholder 6">
            <a:extLst>
              <a:ext uri="{FF2B5EF4-FFF2-40B4-BE49-F238E27FC236}">
                <a16:creationId xmlns:a16="http://schemas.microsoft.com/office/drawing/2014/main" id="{626D9EC5-CE74-1E44-9ACF-2C1F1A769777}"/>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173008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11A3-256A-B846-8558-53AC061C5E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88676-FE55-9E4F-8D73-A2BCEFA2D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08C5AC3-EB6F-B34D-88C9-34B6BDEFE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FAF9F-138B-BA43-BFD4-8863FC3DAADD}"/>
              </a:ext>
            </a:extLst>
          </p:cNvPr>
          <p:cNvSpPr>
            <a:spLocks noGrp="1"/>
          </p:cNvSpPr>
          <p:nvPr>
            <p:ph type="dt" sz="half" idx="10"/>
          </p:nvPr>
        </p:nvSpPr>
        <p:spPr/>
        <p:txBody>
          <a:bodyPr/>
          <a:lstStyle/>
          <a:p>
            <a:fld id="{9E4C2469-3F6E-7C4A-AE66-BACB4D2F8946}" type="datetime1">
              <a:rPr lang="en-US" smtClean="0"/>
              <a:t>1/28/25</a:t>
            </a:fld>
            <a:endParaRPr lang="en-US"/>
          </a:p>
        </p:txBody>
      </p:sp>
      <p:sp>
        <p:nvSpPr>
          <p:cNvPr id="6" name="Footer Placeholder 5">
            <a:extLst>
              <a:ext uri="{FF2B5EF4-FFF2-40B4-BE49-F238E27FC236}">
                <a16:creationId xmlns:a16="http://schemas.microsoft.com/office/drawing/2014/main" id="{550D406A-D034-EC41-992B-5783C850577E}"/>
              </a:ext>
            </a:extLst>
          </p:cNvPr>
          <p:cNvSpPr>
            <a:spLocks noGrp="1"/>
          </p:cNvSpPr>
          <p:nvPr>
            <p:ph type="ftr" sz="quarter" idx="11"/>
          </p:nvPr>
        </p:nvSpPr>
        <p:spPr/>
        <p:txBody>
          <a:bodyPr/>
          <a:lstStyle/>
          <a:p>
            <a:r>
              <a:rPr lang="en-US"/>
              <a:t>(c) Nick Arnosti</a:t>
            </a:r>
          </a:p>
        </p:txBody>
      </p:sp>
      <p:sp>
        <p:nvSpPr>
          <p:cNvPr id="7" name="Slide Number Placeholder 6">
            <a:extLst>
              <a:ext uri="{FF2B5EF4-FFF2-40B4-BE49-F238E27FC236}">
                <a16:creationId xmlns:a16="http://schemas.microsoft.com/office/drawing/2014/main" id="{6AFC2ED1-E077-D74F-9323-FE75407629A5}"/>
              </a:ext>
            </a:extLst>
          </p:cNvPr>
          <p:cNvSpPr>
            <a:spLocks noGrp="1"/>
          </p:cNvSpPr>
          <p:nvPr>
            <p:ph type="sldNum" sz="quarter" idx="12"/>
          </p:nvPr>
        </p:nvSpPr>
        <p:spPr/>
        <p:txBody>
          <a:bodyPr/>
          <a:lstStyle/>
          <a:p>
            <a:fld id="{9E969584-4773-A84E-8391-EEC4BE76D611}" type="slidenum">
              <a:rPr lang="en-US" smtClean="0"/>
              <a:t>‹#›</a:t>
            </a:fld>
            <a:endParaRPr lang="en-US"/>
          </a:p>
        </p:txBody>
      </p:sp>
    </p:spTree>
    <p:extLst>
      <p:ext uri="{BB962C8B-B14F-4D97-AF65-F5344CB8AC3E}">
        <p14:creationId xmlns:p14="http://schemas.microsoft.com/office/powerpoint/2010/main" val="236861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577D7-94AD-4F4A-A845-2658631504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55BA6B-2F28-7D43-9892-D1CBB0BF5C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F1BB9-8EAF-6147-8BC9-47FAC6669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660C6-A011-AE4A-B26C-7A414DF91AF6}" type="datetime1">
              <a:rPr lang="en-US" smtClean="0"/>
              <a:t>1/28/25</a:t>
            </a:fld>
            <a:endParaRPr lang="en-US" dirty="0"/>
          </a:p>
        </p:txBody>
      </p:sp>
      <p:sp>
        <p:nvSpPr>
          <p:cNvPr id="5" name="Footer Placeholder 4">
            <a:extLst>
              <a:ext uri="{FF2B5EF4-FFF2-40B4-BE49-F238E27FC236}">
                <a16:creationId xmlns:a16="http://schemas.microsoft.com/office/drawing/2014/main" id="{427EAFC9-F0EE-BA46-AEBD-6E8232A382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(c) Nick Arnosti</a:t>
            </a:r>
            <a:endParaRPr lang="en-US" dirty="0"/>
          </a:p>
        </p:txBody>
      </p:sp>
      <p:sp>
        <p:nvSpPr>
          <p:cNvPr id="6" name="Slide Number Placeholder 5">
            <a:extLst>
              <a:ext uri="{FF2B5EF4-FFF2-40B4-BE49-F238E27FC236}">
                <a16:creationId xmlns:a16="http://schemas.microsoft.com/office/drawing/2014/main" id="{2ABD5E2D-6B01-1E47-BE43-B5559600A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69584-4773-A84E-8391-EEC4BE76D611}" type="slidenum">
              <a:rPr lang="en-US" smtClean="0"/>
              <a:t>‹#›</a:t>
            </a:fld>
            <a:endParaRPr lang="en-US"/>
          </a:p>
        </p:txBody>
      </p:sp>
    </p:spTree>
    <p:extLst>
      <p:ext uri="{BB962C8B-B14F-4D97-AF65-F5344CB8AC3E}">
        <p14:creationId xmlns:p14="http://schemas.microsoft.com/office/powerpoint/2010/main" val="41475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4.jpg"/><Relationship Id="rId4" Type="http://schemas.openxmlformats.org/officeDocument/2006/relationships/image" Target="../media/image3.jpg"/></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3.jpg"/><Relationship Id="rId4" Type="http://schemas.openxmlformats.org/officeDocument/2006/relationships/image" Target="../media/image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A13E8-0517-171F-A402-B718BF00AA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3464D-7CFE-D3EB-A3D1-DA1D962DF7C2}"/>
              </a:ext>
            </a:extLst>
          </p:cNvPr>
          <p:cNvSpPr>
            <a:spLocks noGrp="1"/>
          </p:cNvSpPr>
          <p:nvPr>
            <p:ph type="title"/>
          </p:nvPr>
        </p:nvSpPr>
        <p:spPr>
          <a:xfrm>
            <a:off x="928512" y="220255"/>
            <a:ext cx="10515600" cy="1325563"/>
          </a:xfrm>
        </p:spPr>
        <p:txBody>
          <a:bodyPr/>
          <a:lstStyle/>
          <a:p>
            <a:r>
              <a:rPr lang="en-US" dirty="0"/>
              <a:t>Warm Up</a:t>
            </a:r>
          </a:p>
        </p:txBody>
      </p:sp>
      <p:sp>
        <p:nvSpPr>
          <p:cNvPr id="3" name="Content Placeholder 2">
            <a:extLst>
              <a:ext uri="{FF2B5EF4-FFF2-40B4-BE49-F238E27FC236}">
                <a16:creationId xmlns:a16="http://schemas.microsoft.com/office/drawing/2014/main" id="{50D1DEC0-83AD-C9BF-845E-75A3BB20F465}"/>
              </a:ext>
            </a:extLst>
          </p:cNvPr>
          <p:cNvSpPr>
            <a:spLocks noGrp="1"/>
          </p:cNvSpPr>
          <p:nvPr>
            <p:ph idx="1"/>
          </p:nvPr>
        </p:nvSpPr>
        <p:spPr>
          <a:xfrm>
            <a:off x="6250272" y="1348869"/>
            <a:ext cx="5376672" cy="5312182"/>
          </a:xfrm>
        </p:spPr>
        <p:txBody>
          <a:bodyPr>
            <a:normAutofit lnSpcReduction="10000"/>
          </a:bodyPr>
          <a:lstStyle/>
          <a:p>
            <a:pPr marL="0" indent="0">
              <a:buNone/>
            </a:pPr>
            <a:r>
              <a:rPr lang="en-US" dirty="0"/>
              <a:t>Consider the allocation ABCD. Is it</a:t>
            </a:r>
          </a:p>
          <a:p>
            <a:pPr>
              <a:buFont typeface="Wingdings" pitchFamily="2" charset="2"/>
              <a:buChar char="q"/>
            </a:pPr>
            <a:r>
              <a:rPr lang="en-US" dirty="0"/>
              <a:t>Pareto Efficient?</a:t>
            </a:r>
          </a:p>
          <a:p>
            <a:pPr>
              <a:buFont typeface="Wingdings" pitchFamily="2" charset="2"/>
              <a:buChar char="q"/>
            </a:pPr>
            <a:r>
              <a:rPr lang="en-US" dirty="0"/>
              <a:t>Individually Rational?</a:t>
            </a:r>
          </a:p>
          <a:p>
            <a:pPr>
              <a:buFont typeface="Wingdings" pitchFamily="2" charset="2"/>
              <a:buChar char="q"/>
            </a:pPr>
            <a:r>
              <a:rPr lang="en-US" dirty="0"/>
              <a:t>Core?</a:t>
            </a:r>
          </a:p>
          <a:p>
            <a:endParaRPr lang="en-US" dirty="0"/>
          </a:p>
          <a:p>
            <a:pPr marL="0" indent="0">
              <a:buNone/>
            </a:pPr>
            <a:r>
              <a:rPr lang="en-US" dirty="0"/>
              <a:t>Consider the allocation DABC. Is it</a:t>
            </a:r>
          </a:p>
          <a:p>
            <a:pPr>
              <a:buFont typeface="Wingdings" pitchFamily="2" charset="2"/>
              <a:buChar char="q"/>
            </a:pPr>
            <a:r>
              <a:rPr lang="en-US" dirty="0"/>
              <a:t>Pareto Efficient?</a:t>
            </a:r>
          </a:p>
          <a:p>
            <a:pPr>
              <a:buFont typeface="Wingdings" pitchFamily="2" charset="2"/>
              <a:buChar char="q"/>
            </a:pPr>
            <a:r>
              <a:rPr lang="en-US" dirty="0"/>
              <a:t>Individually Rational?</a:t>
            </a:r>
          </a:p>
          <a:p>
            <a:pPr>
              <a:buFont typeface="Wingdings" pitchFamily="2" charset="2"/>
              <a:buChar char="q"/>
            </a:pPr>
            <a:r>
              <a:rPr lang="en-US" dirty="0"/>
              <a:t>Core?</a:t>
            </a:r>
          </a:p>
          <a:p>
            <a:endParaRPr lang="en-US" dirty="0"/>
          </a:p>
          <a:p>
            <a:pPr marL="0" indent="0">
              <a:buNone/>
            </a:pPr>
            <a:r>
              <a:rPr lang="en-US" dirty="0"/>
              <a:t>What allocations are in the core? </a:t>
            </a:r>
          </a:p>
          <a:p>
            <a:endParaRPr lang="en-US" dirty="0"/>
          </a:p>
        </p:txBody>
      </p:sp>
      <p:graphicFrame>
        <p:nvGraphicFramePr>
          <p:cNvPr id="4" name="Table 3">
            <a:extLst>
              <a:ext uri="{FF2B5EF4-FFF2-40B4-BE49-F238E27FC236}">
                <a16:creationId xmlns:a16="http://schemas.microsoft.com/office/drawing/2014/main" id="{422FE284-4317-8050-99E8-9CBF0E362731}"/>
              </a:ext>
            </a:extLst>
          </p:cNvPr>
          <p:cNvGraphicFramePr>
            <a:graphicFrameLocks/>
          </p:cNvGraphicFramePr>
          <p:nvPr/>
        </p:nvGraphicFramePr>
        <p:xfrm>
          <a:off x="928512" y="1348869"/>
          <a:ext cx="5158628" cy="4994925"/>
        </p:xfrm>
        <a:graphic>
          <a:graphicData uri="http://schemas.openxmlformats.org/drawingml/2006/table">
            <a:tbl>
              <a:tblPr firstRow="1" bandRow="1">
                <a:tableStyleId>{5C22544A-7EE6-4342-B048-85BDC9FD1C3A}</a:tableStyleId>
              </a:tblPr>
              <a:tblGrid>
                <a:gridCol w="1289657">
                  <a:extLst>
                    <a:ext uri="{9D8B030D-6E8A-4147-A177-3AD203B41FA5}">
                      <a16:colId xmlns:a16="http://schemas.microsoft.com/office/drawing/2014/main" val="1855051841"/>
                    </a:ext>
                  </a:extLst>
                </a:gridCol>
                <a:gridCol w="1289657">
                  <a:extLst>
                    <a:ext uri="{9D8B030D-6E8A-4147-A177-3AD203B41FA5}">
                      <a16:colId xmlns:a16="http://schemas.microsoft.com/office/drawing/2014/main" val="2861130570"/>
                    </a:ext>
                  </a:extLst>
                </a:gridCol>
                <a:gridCol w="1289657">
                  <a:extLst>
                    <a:ext uri="{9D8B030D-6E8A-4147-A177-3AD203B41FA5}">
                      <a16:colId xmlns:a16="http://schemas.microsoft.com/office/drawing/2014/main" val="3482518017"/>
                    </a:ext>
                  </a:extLst>
                </a:gridCol>
                <a:gridCol w="1289657">
                  <a:extLst>
                    <a:ext uri="{9D8B030D-6E8A-4147-A177-3AD203B41FA5}">
                      <a16:colId xmlns:a16="http://schemas.microsoft.com/office/drawing/2014/main" val="2860092677"/>
                    </a:ext>
                  </a:extLst>
                </a:gridCol>
              </a:tblGrid>
              <a:tr h="781377">
                <a:tc>
                  <a:txBody>
                    <a:bodyPr/>
                    <a:lstStyle/>
                    <a:p>
                      <a:pPr algn="ctr"/>
                      <a:r>
                        <a:rPr lang="en-US" sz="3600" dirty="0"/>
                        <a:t>1</a:t>
                      </a:r>
                    </a:p>
                  </a:txBody>
                  <a:tcPr>
                    <a:lnB w="57150" cap="flat" cmpd="sng" algn="ctr">
                      <a:noFill/>
                      <a:prstDash val="solid"/>
                      <a:round/>
                      <a:headEnd type="none" w="med" len="med"/>
                      <a:tailEnd type="none" w="med" len="med"/>
                    </a:lnB>
                  </a:tcPr>
                </a:tc>
                <a:tc>
                  <a:txBody>
                    <a:bodyPr/>
                    <a:lstStyle/>
                    <a:p>
                      <a:pPr algn="ctr"/>
                      <a:r>
                        <a:rPr lang="en-US" sz="3600" dirty="0"/>
                        <a:t>2</a:t>
                      </a:r>
                    </a:p>
                  </a:txBody>
                  <a:tcPr>
                    <a:lnB w="57150" cap="flat" cmpd="sng" algn="ctr">
                      <a:noFill/>
                      <a:prstDash val="solid"/>
                      <a:round/>
                      <a:headEnd type="none" w="med" len="med"/>
                      <a:tailEnd type="none" w="med" len="med"/>
                    </a:lnB>
                  </a:tcPr>
                </a:tc>
                <a:tc>
                  <a:txBody>
                    <a:bodyPr/>
                    <a:lstStyle/>
                    <a:p>
                      <a:pPr algn="ctr"/>
                      <a:r>
                        <a:rPr lang="en-US" sz="3600" dirty="0"/>
                        <a:t>3</a:t>
                      </a:r>
                    </a:p>
                  </a:txBody>
                  <a:tcPr>
                    <a:lnB w="57150" cap="flat" cmpd="sng" algn="ctr">
                      <a:noFill/>
                      <a:prstDash val="solid"/>
                      <a:round/>
                      <a:headEnd type="none" w="med" len="med"/>
                      <a:tailEnd type="none" w="med" len="med"/>
                    </a:lnB>
                  </a:tcPr>
                </a:tc>
                <a:tc>
                  <a:txBody>
                    <a:bodyPr/>
                    <a:lstStyle/>
                    <a:p>
                      <a:pPr algn="ctr"/>
                      <a:r>
                        <a:rPr lang="en-US" sz="3600" dirty="0"/>
                        <a:t>4</a:t>
                      </a:r>
                    </a:p>
                  </a:txBody>
                  <a:tcPr>
                    <a:lnB w="57150" cap="flat" cmpd="sng" algn="ctr">
                      <a:noFill/>
                      <a:prstDash val="solid"/>
                      <a:round/>
                      <a:headEnd type="none" w="med" len="med"/>
                      <a:tailEnd type="none" w="med" len="med"/>
                    </a:lnB>
                  </a:tcPr>
                </a:tc>
                <a:extLst>
                  <a:ext uri="{0D108BD9-81ED-4DB2-BD59-A6C34878D82A}">
                    <a16:rowId xmlns:a16="http://schemas.microsoft.com/office/drawing/2014/main" val="3717564203"/>
                  </a:ext>
                </a:extLst>
              </a:tr>
              <a:tr h="1053387">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r h="1053387">
                <a:tc>
                  <a:txBody>
                    <a:bodyPr/>
                    <a:lstStyle/>
                    <a:p>
                      <a:pPr algn="ctr"/>
                      <a:endParaRPr lang="en-US" sz="2800" dirty="0"/>
                    </a:p>
                  </a:txBody>
                  <a:tcPr>
                    <a:lnL w="57150" cap="flat" cmpd="sng" algn="ctr">
                      <a:no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730154760"/>
                  </a:ext>
                </a:extLst>
              </a:tr>
              <a:tr h="1053387">
                <a:tc>
                  <a:txBody>
                    <a:bodyPr/>
                    <a:lstStyle/>
                    <a:p>
                      <a:pPr algn="ctr"/>
                      <a:endParaRPr lang="en-US" sz="2800" dirty="0"/>
                    </a:p>
                  </a:txBody>
                  <a:tcPr>
                    <a:lnL w="285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248226320"/>
                  </a:ext>
                </a:extLst>
              </a:tr>
              <a:tr h="1053387">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988498595"/>
                  </a:ext>
                </a:extLst>
              </a:tr>
            </a:tbl>
          </a:graphicData>
        </a:graphic>
      </p:graphicFrame>
      <p:sp>
        <p:nvSpPr>
          <p:cNvPr id="9" name="TextBox 8">
            <a:extLst>
              <a:ext uri="{FF2B5EF4-FFF2-40B4-BE49-F238E27FC236}">
                <a16:creationId xmlns:a16="http://schemas.microsoft.com/office/drawing/2014/main" id="{DFCC98D4-0AD2-FE3C-A111-D1E8DCEB1F85}"/>
              </a:ext>
            </a:extLst>
          </p:cNvPr>
          <p:cNvSpPr txBox="1"/>
          <p:nvPr/>
        </p:nvSpPr>
        <p:spPr>
          <a:xfrm>
            <a:off x="6290603" y="6467885"/>
            <a:ext cx="5962115" cy="369332"/>
          </a:xfrm>
          <a:prstGeom prst="rect">
            <a:avLst/>
          </a:prstGeom>
          <a:noFill/>
        </p:spPr>
        <p:txBody>
          <a:bodyPr wrap="square" rtlCol="0">
            <a:spAutoFit/>
          </a:bodyPr>
          <a:lstStyle/>
          <a:p>
            <a:r>
              <a:rPr lang="en-US" dirty="0"/>
              <a:t>__________________________________________________</a:t>
            </a:r>
          </a:p>
        </p:txBody>
      </p:sp>
      <p:sp>
        <p:nvSpPr>
          <p:cNvPr id="14" name="TextBox 13">
            <a:extLst>
              <a:ext uri="{FF2B5EF4-FFF2-40B4-BE49-F238E27FC236}">
                <a16:creationId xmlns:a16="http://schemas.microsoft.com/office/drawing/2014/main" id="{16E21F25-620E-175D-E418-43FD479C92C3}"/>
              </a:ext>
            </a:extLst>
          </p:cNvPr>
          <p:cNvSpPr txBox="1"/>
          <p:nvPr/>
        </p:nvSpPr>
        <p:spPr>
          <a:xfrm>
            <a:off x="4724220" y="517"/>
            <a:ext cx="7489551" cy="1200329"/>
          </a:xfrm>
          <a:prstGeom prst="rect">
            <a:avLst/>
          </a:prstGeom>
          <a:solidFill>
            <a:schemeClr val="accent3">
              <a:lumMod val="20000"/>
              <a:lumOff val="80000"/>
            </a:schemeClr>
          </a:solidFill>
        </p:spPr>
        <p:txBody>
          <a:bodyPr wrap="none" rtlCol="0">
            <a:spAutoFit/>
          </a:bodyPr>
          <a:lstStyle/>
          <a:p>
            <a:endParaRPr lang="en-US" sz="3600" dirty="0"/>
          </a:p>
          <a:p>
            <a:r>
              <a:rPr lang="en-US" sz="3600" dirty="0"/>
              <a:t>Name: __________________________</a:t>
            </a:r>
          </a:p>
        </p:txBody>
      </p:sp>
    </p:spTree>
    <p:extLst>
      <p:ext uri="{BB962C8B-B14F-4D97-AF65-F5344CB8AC3E}">
        <p14:creationId xmlns:p14="http://schemas.microsoft.com/office/powerpoint/2010/main" val="292641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14CBB-33D5-53E6-6D97-482311D17E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C20EC2-23AF-12C3-F9A4-953120327A1E}"/>
              </a:ext>
            </a:extLst>
          </p:cNvPr>
          <p:cNvSpPr>
            <a:spLocks noGrp="1"/>
          </p:cNvSpPr>
          <p:nvPr>
            <p:ph type="title"/>
          </p:nvPr>
        </p:nvSpPr>
        <p:spPr>
          <a:xfrm>
            <a:off x="928512" y="220255"/>
            <a:ext cx="10515600" cy="1325563"/>
          </a:xfrm>
        </p:spPr>
        <p:txBody>
          <a:bodyPr/>
          <a:lstStyle/>
          <a:p>
            <a:r>
              <a:rPr lang="en-US" dirty="0"/>
              <a:t>Concept Check Q6</a:t>
            </a:r>
          </a:p>
        </p:txBody>
      </p:sp>
      <p:graphicFrame>
        <p:nvGraphicFramePr>
          <p:cNvPr id="4" name="Table 3">
            <a:extLst>
              <a:ext uri="{FF2B5EF4-FFF2-40B4-BE49-F238E27FC236}">
                <a16:creationId xmlns:a16="http://schemas.microsoft.com/office/drawing/2014/main" id="{DEEF2DCD-307F-FFB2-50B2-FFBFE5B04967}"/>
              </a:ext>
            </a:extLst>
          </p:cNvPr>
          <p:cNvGraphicFramePr>
            <a:graphicFrameLocks/>
          </p:cNvGraphicFramePr>
          <p:nvPr/>
        </p:nvGraphicFramePr>
        <p:xfrm>
          <a:off x="928512" y="1348870"/>
          <a:ext cx="4000676" cy="3522136"/>
        </p:xfrm>
        <a:graphic>
          <a:graphicData uri="http://schemas.openxmlformats.org/drawingml/2006/table">
            <a:tbl>
              <a:tblPr firstRow="1" bandRow="1">
                <a:tableStyleId>{5C22544A-7EE6-4342-B048-85BDC9FD1C3A}</a:tableStyleId>
              </a:tblPr>
              <a:tblGrid>
                <a:gridCol w="1000169">
                  <a:extLst>
                    <a:ext uri="{9D8B030D-6E8A-4147-A177-3AD203B41FA5}">
                      <a16:colId xmlns:a16="http://schemas.microsoft.com/office/drawing/2014/main" val="1855051841"/>
                    </a:ext>
                  </a:extLst>
                </a:gridCol>
                <a:gridCol w="1000169">
                  <a:extLst>
                    <a:ext uri="{9D8B030D-6E8A-4147-A177-3AD203B41FA5}">
                      <a16:colId xmlns:a16="http://schemas.microsoft.com/office/drawing/2014/main" val="2861130570"/>
                    </a:ext>
                  </a:extLst>
                </a:gridCol>
                <a:gridCol w="1000169">
                  <a:extLst>
                    <a:ext uri="{9D8B030D-6E8A-4147-A177-3AD203B41FA5}">
                      <a16:colId xmlns:a16="http://schemas.microsoft.com/office/drawing/2014/main" val="3482518017"/>
                    </a:ext>
                  </a:extLst>
                </a:gridCol>
                <a:gridCol w="1000169">
                  <a:extLst>
                    <a:ext uri="{9D8B030D-6E8A-4147-A177-3AD203B41FA5}">
                      <a16:colId xmlns:a16="http://schemas.microsoft.com/office/drawing/2014/main" val="2860092677"/>
                    </a:ext>
                  </a:extLst>
                </a:gridCol>
              </a:tblGrid>
              <a:tr h="555388">
                <a:tc>
                  <a:txBody>
                    <a:bodyPr/>
                    <a:lstStyle/>
                    <a:p>
                      <a:pPr algn="ctr"/>
                      <a:r>
                        <a:rPr lang="en-US" sz="3600" dirty="0"/>
                        <a:t>1</a:t>
                      </a:r>
                    </a:p>
                  </a:txBody>
                  <a:tcPr>
                    <a:lnB w="38100" cap="flat" cmpd="sng" algn="ctr">
                      <a:noFill/>
                      <a:prstDash val="solid"/>
                      <a:round/>
                      <a:headEnd type="none" w="med" len="med"/>
                      <a:tailEnd type="none" w="med" len="med"/>
                    </a:lnB>
                  </a:tcPr>
                </a:tc>
                <a:tc>
                  <a:txBody>
                    <a:bodyPr/>
                    <a:lstStyle/>
                    <a:p>
                      <a:pPr algn="ctr"/>
                      <a:r>
                        <a:rPr lang="en-US" sz="3600" dirty="0"/>
                        <a:t>2</a:t>
                      </a:r>
                    </a:p>
                  </a:txBody>
                  <a:tcPr>
                    <a:lnB w="38100" cap="flat" cmpd="sng" algn="ctr">
                      <a:noFill/>
                      <a:prstDash val="solid"/>
                      <a:round/>
                      <a:headEnd type="none" w="med" len="med"/>
                      <a:tailEnd type="none" w="med" len="med"/>
                    </a:lnB>
                  </a:tcPr>
                </a:tc>
                <a:tc>
                  <a:txBody>
                    <a:bodyPr/>
                    <a:lstStyle/>
                    <a:p>
                      <a:pPr algn="ctr"/>
                      <a:r>
                        <a:rPr lang="en-US" sz="3600" dirty="0"/>
                        <a:t>3</a:t>
                      </a:r>
                    </a:p>
                  </a:txBody>
                  <a:tcPr>
                    <a:lnB w="38100" cap="flat" cmpd="sng" algn="ctr">
                      <a:noFill/>
                      <a:prstDash val="solid"/>
                      <a:round/>
                      <a:headEnd type="none" w="med" len="med"/>
                      <a:tailEnd type="none" w="med" len="med"/>
                    </a:lnB>
                  </a:tcPr>
                </a:tc>
                <a:tc>
                  <a:txBody>
                    <a:bodyPr/>
                    <a:lstStyle/>
                    <a:p>
                      <a:pPr algn="ctr"/>
                      <a:r>
                        <a:rPr lang="en-US" sz="3600" dirty="0"/>
                        <a:t>4</a:t>
                      </a:r>
                    </a:p>
                  </a:txBody>
                  <a:tcPr>
                    <a:lnB w="38100" cap="flat" cmpd="sng" algn="ctr">
                      <a:noFill/>
                      <a:prstDash val="solid"/>
                      <a:round/>
                      <a:headEnd type="none" w="med" len="med"/>
                      <a:tailEnd type="none" w="med" len="med"/>
                    </a:lnB>
                  </a:tcPr>
                </a:tc>
                <a:extLst>
                  <a:ext uri="{0D108BD9-81ED-4DB2-BD59-A6C34878D82A}">
                    <a16:rowId xmlns:a16="http://schemas.microsoft.com/office/drawing/2014/main" val="3717564203"/>
                  </a:ext>
                </a:extLst>
              </a:tr>
              <a:tr h="720514">
                <a:tc>
                  <a:txBody>
                    <a:bodyPr/>
                    <a:lstStyle/>
                    <a:p>
                      <a:pPr algn="ctr"/>
                      <a:r>
                        <a:rPr lang="en-US" sz="2800" dirty="0">
                          <a:ln>
                            <a:noFill/>
                          </a:ln>
                          <a:solidFill>
                            <a:schemeClr val="tx1"/>
                          </a:solidFill>
                        </a:rPr>
                        <a:t>A</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B</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B</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368441"/>
                  </a:ext>
                </a:extLst>
              </a:tr>
              <a:tr h="720514">
                <a:tc>
                  <a:txBody>
                    <a:bodyPr/>
                    <a:lstStyle/>
                    <a:p>
                      <a:pPr algn="ctr"/>
                      <a:r>
                        <a:rPr lang="en-US" sz="2800" dirty="0"/>
                        <a:t>B</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D</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C</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154760"/>
                  </a:ext>
                </a:extLst>
              </a:tr>
              <a:tr h="720514">
                <a:tc>
                  <a:txBody>
                    <a:bodyPr/>
                    <a:lstStyle/>
                    <a:p>
                      <a:pPr algn="ctr"/>
                      <a:r>
                        <a:rPr lang="en-US" sz="2800" dirty="0"/>
                        <a:t>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C</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D</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226320"/>
                  </a:ext>
                </a:extLst>
              </a:tr>
              <a:tr h="720514">
                <a:tc>
                  <a:txBody>
                    <a:bodyPr/>
                    <a:lstStyle/>
                    <a:p>
                      <a:pPr algn="ctr"/>
                      <a:r>
                        <a:rPr lang="en-US" sz="2800" dirty="0"/>
                        <a:t>D</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B</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C</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8498595"/>
                  </a:ext>
                </a:extLst>
              </a:tr>
            </a:tbl>
          </a:graphicData>
        </a:graphic>
      </p:graphicFrame>
      <p:sp>
        <p:nvSpPr>
          <p:cNvPr id="14" name="TextBox 13">
            <a:extLst>
              <a:ext uri="{FF2B5EF4-FFF2-40B4-BE49-F238E27FC236}">
                <a16:creationId xmlns:a16="http://schemas.microsoft.com/office/drawing/2014/main" id="{EF678592-CE3D-EFB2-7A8E-95C484CCDE98}"/>
              </a:ext>
            </a:extLst>
          </p:cNvPr>
          <p:cNvSpPr txBox="1"/>
          <p:nvPr/>
        </p:nvSpPr>
        <p:spPr>
          <a:xfrm>
            <a:off x="1199974" y="4985910"/>
            <a:ext cx="3729214" cy="523220"/>
          </a:xfrm>
          <a:prstGeom prst="rect">
            <a:avLst/>
          </a:prstGeom>
          <a:noFill/>
        </p:spPr>
        <p:txBody>
          <a:bodyPr wrap="square" rtlCol="0">
            <a:spAutoFit/>
          </a:bodyPr>
          <a:lstStyle/>
          <a:p>
            <a:r>
              <a:rPr lang="en-US" sz="2800" dirty="0"/>
              <a:t>Initial Allocation</a:t>
            </a:r>
          </a:p>
        </p:txBody>
      </p:sp>
      <p:sp>
        <p:nvSpPr>
          <p:cNvPr id="18" name="TextBox 17">
            <a:extLst>
              <a:ext uri="{FF2B5EF4-FFF2-40B4-BE49-F238E27FC236}">
                <a16:creationId xmlns:a16="http://schemas.microsoft.com/office/drawing/2014/main" id="{C554995F-DF5D-F16E-E28C-D1DB55A80EE8}"/>
              </a:ext>
            </a:extLst>
          </p:cNvPr>
          <p:cNvSpPr txBox="1"/>
          <p:nvPr/>
        </p:nvSpPr>
        <p:spPr>
          <a:xfrm>
            <a:off x="6186312" y="1362730"/>
            <a:ext cx="5633981" cy="4031873"/>
          </a:xfrm>
          <a:prstGeom prst="rect">
            <a:avLst/>
          </a:prstGeom>
          <a:noFill/>
        </p:spPr>
        <p:txBody>
          <a:bodyPr wrap="square" rtlCol="0">
            <a:spAutoFit/>
          </a:bodyPr>
          <a:lstStyle/>
          <a:p>
            <a:r>
              <a:rPr lang="en-US" sz="3200" dirty="0"/>
              <a:t>Suppose two agents start with each other’s favorite object.</a:t>
            </a:r>
          </a:p>
          <a:p>
            <a:endParaRPr lang="en-US" sz="3200" dirty="0"/>
          </a:p>
          <a:p>
            <a:r>
              <a:rPr lang="en-US" sz="3200" dirty="0"/>
              <a:t>Can there be a Pareto efficient assignment in which neither gets their first choice? </a:t>
            </a:r>
          </a:p>
          <a:p>
            <a:endParaRPr lang="en-US" sz="3200" dirty="0"/>
          </a:p>
          <a:p>
            <a:r>
              <a:rPr lang="en-US" sz="3200" b="1" dirty="0"/>
              <a:t>Yes! </a:t>
            </a:r>
            <a:r>
              <a:rPr lang="en-US" sz="3200" dirty="0"/>
              <a:t>ADCB</a:t>
            </a:r>
          </a:p>
        </p:txBody>
      </p:sp>
    </p:spTree>
    <p:extLst>
      <p:ext uri="{BB962C8B-B14F-4D97-AF65-F5344CB8AC3E}">
        <p14:creationId xmlns:p14="http://schemas.microsoft.com/office/powerpoint/2010/main" val="315584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5C0E-8091-A217-3116-99DADF254F7E}"/>
              </a:ext>
            </a:extLst>
          </p:cNvPr>
          <p:cNvSpPr>
            <a:spLocks noGrp="1"/>
          </p:cNvSpPr>
          <p:nvPr>
            <p:ph type="title"/>
          </p:nvPr>
        </p:nvSpPr>
        <p:spPr/>
        <p:txBody>
          <a:bodyPr/>
          <a:lstStyle/>
          <a:p>
            <a:r>
              <a:rPr lang="en-US" dirty="0"/>
              <a:t>Q7 &amp; Q8 Extra Credit</a:t>
            </a:r>
          </a:p>
        </p:txBody>
      </p:sp>
      <p:sp>
        <p:nvSpPr>
          <p:cNvPr id="3" name="Content Placeholder 2">
            <a:extLst>
              <a:ext uri="{FF2B5EF4-FFF2-40B4-BE49-F238E27FC236}">
                <a16:creationId xmlns:a16="http://schemas.microsoft.com/office/drawing/2014/main" id="{CBA89A64-F4E6-487C-8552-9EE524E96090}"/>
              </a:ext>
            </a:extLst>
          </p:cNvPr>
          <p:cNvSpPr>
            <a:spLocks noGrp="1"/>
          </p:cNvSpPr>
          <p:nvPr>
            <p:ph idx="1"/>
          </p:nvPr>
        </p:nvSpPr>
        <p:spPr>
          <a:xfrm>
            <a:off x="6150582" y="779430"/>
            <a:ext cx="10515600" cy="496951"/>
          </a:xfrm>
        </p:spPr>
        <p:txBody>
          <a:bodyPr/>
          <a:lstStyle/>
          <a:p>
            <a:pPr marL="0" indent="0">
              <a:buNone/>
            </a:pPr>
            <a:r>
              <a:rPr lang="en-US" dirty="0"/>
              <a:t>Almost everyone attempted it!</a:t>
            </a:r>
          </a:p>
        </p:txBody>
      </p:sp>
      <p:sp>
        <p:nvSpPr>
          <p:cNvPr id="5" name="TextBox 4">
            <a:extLst>
              <a:ext uri="{FF2B5EF4-FFF2-40B4-BE49-F238E27FC236}">
                <a16:creationId xmlns:a16="http://schemas.microsoft.com/office/drawing/2014/main" id="{16289FB0-5A52-F41A-9DF7-642CFCDD7FE9}"/>
              </a:ext>
            </a:extLst>
          </p:cNvPr>
          <p:cNvSpPr txBox="1"/>
          <p:nvPr/>
        </p:nvSpPr>
        <p:spPr>
          <a:xfrm>
            <a:off x="838199" y="1482982"/>
            <a:ext cx="8945880" cy="2308324"/>
          </a:xfrm>
          <a:prstGeom prst="rect">
            <a:avLst/>
          </a:prstGeom>
          <a:solidFill>
            <a:schemeClr val="bg2">
              <a:lumMod val="90000"/>
            </a:schemeClr>
          </a:solidFill>
        </p:spPr>
        <p:txBody>
          <a:bodyPr wrap="square">
            <a:spAutoFit/>
          </a:bodyPr>
          <a:lstStyle/>
          <a:p>
            <a:pPr algn="l"/>
            <a:r>
              <a:rPr lang="en-US" b="0" i="0" dirty="0">
                <a:solidFill>
                  <a:srgbClr val="2D3B45"/>
                </a:solidFill>
                <a:effectLst/>
                <a:latin typeface="LatoWeb"/>
              </a:rPr>
              <a:t>Consider the following algorithm for board game trades:</a:t>
            </a:r>
          </a:p>
          <a:p>
            <a:pPr algn="l"/>
            <a:r>
              <a:rPr lang="en-US" b="0" i="0" dirty="0">
                <a:solidFill>
                  <a:srgbClr val="2D3B45"/>
                </a:solidFill>
                <a:effectLst/>
                <a:latin typeface="LatoWeb"/>
              </a:rPr>
              <a:t> </a:t>
            </a:r>
          </a:p>
          <a:p>
            <a:pPr algn="l"/>
            <a:r>
              <a:rPr lang="en-US" b="0" i="0" dirty="0">
                <a:solidFill>
                  <a:srgbClr val="2D3B45"/>
                </a:solidFill>
                <a:effectLst/>
                <a:latin typeface="LatoWeb"/>
              </a:rPr>
              <a:t>1. Start with the initial allocation, and look for mutually beneficial pairwise swaps.</a:t>
            </a:r>
          </a:p>
          <a:p>
            <a:pPr lvl="1"/>
            <a:r>
              <a:rPr lang="en-US" b="0" i="0" dirty="0">
                <a:solidFill>
                  <a:srgbClr val="2D3B45"/>
                </a:solidFill>
                <a:effectLst/>
                <a:latin typeface="LatoWeb"/>
              </a:rPr>
              <a:t>a) If there are no such swaps, terminate and produce the current allocation.</a:t>
            </a:r>
          </a:p>
          <a:p>
            <a:pPr lvl="1"/>
            <a:r>
              <a:rPr lang="en-US" b="0" i="0" dirty="0">
                <a:solidFill>
                  <a:srgbClr val="2D3B45"/>
                </a:solidFill>
                <a:effectLst/>
                <a:latin typeface="LatoWeb"/>
              </a:rPr>
              <a:t>b) If there is one mutually beneficial pairwise swap, execute it.</a:t>
            </a:r>
          </a:p>
          <a:p>
            <a:pPr lvl="1"/>
            <a:r>
              <a:rPr lang="en-US" b="0" i="0" dirty="0">
                <a:solidFill>
                  <a:srgbClr val="2D3B45"/>
                </a:solidFill>
                <a:effectLst/>
                <a:latin typeface="LatoWeb"/>
              </a:rPr>
              <a:t>c) If there are multiple mutually beneficial pairwise swaps, execute the one that improves the total sum of ranks the most. Break ties in favor of low-index agents.</a:t>
            </a:r>
          </a:p>
          <a:p>
            <a:pPr algn="l"/>
            <a:r>
              <a:rPr lang="en-US" b="0" i="0" dirty="0">
                <a:solidFill>
                  <a:srgbClr val="2D3B45"/>
                </a:solidFill>
                <a:effectLst/>
                <a:latin typeface="LatoWeb"/>
              </a:rPr>
              <a:t>2. Repeat step 1, with treating the current allocation as the "new" initial allocation.</a:t>
            </a:r>
          </a:p>
        </p:txBody>
      </p:sp>
      <p:sp>
        <p:nvSpPr>
          <p:cNvPr id="6" name="TextBox 5">
            <a:extLst>
              <a:ext uri="{FF2B5EF4-FFF2-40B4-BE49-F238E27FC236}">
                <a16:creationId xmlns:a16="http://schemas.microsoft.com/office/drawing/2014/main" id="{72AC097D-B022-449C-B9C1-B58338A7D7DF}"/>
              </a:ext>
            </a:extLst>
          </p:cNvPr>
          <p:cNvSpPr txBox="1"/>
          <p:nvPr/>
        </p:nvSpPr>
        <p:spPr>
          <a:xfrm>
            <a:off x="892781" y="3899853"/>
            <a:ext cx="5203219" cy="1697068"/>
          </a:xfrm>
          <a:prstGeom prst="rect">
            <a:avLst/>
          </a:prstGeom>
          <a:noFill/>
        </p:spPr>
        <p:txBody>
          <a:bodyPr wrap="none" rtlCol="0">
            <a:spAutoFit/>
          </a:bodyPr>
          <a:lstStyle/>
          <a:p>
            <a:pPr>
              <a:lnSpc>
                <a:spcPct val="150000"/>
              </a:lnSpc>
            </a:pPr>
            <a:r>
              <a:rPr lang="en-US" sz="2400" dirty="0"/>
              <a:t>Is outcome always Individually Rational?</a:t>
            </a:r>
          </a:p>
          <a:p>
            <a:pPr>
              <a:lnSpc>
                <a:spcPct val="150000"/>
              </a:lnSpc>
            </a:pPr>
            <a:r>
              <a:rPr lang="en-US" sz="2400" dirty="0"/>
              <a:t>Is outcome always Pareto Efficient?</a:t>
            </a:r>
          </a:p>
          <a:p>
            <a:pPr>
              <a:lnSpc>
                <a:spcPct val="150000"/>
              </a:lnSpc>
            </a:pPr>
            <a:r>
              <a:rPr lang="en-US" sz="2400" dirty="0"/>
              <a:t>Is this mechanism Truthful?</a:t>
            </a:r>
          </a:p>
        </p:txBody>
      </p:sp>
      <p:sp>
        <p:nvSpPr>
          <p:cNvPr id="10" name="TextBox 9">
            <a:extLst>
              <a:ext uri="{FF2B5EF4-FFF2-40B4-BE49-F238E27FC236}">
                <a16:creationId xmlns:a16="http://schemas.microsoft.com/office/drawing/2014/main" id="{EC215901-51AF-C529-0E5D-D367E54BF226}"/>
              </a:ext>
            </a:extLst>
          </p:cNvPr>
          <p:cNvSpPr txBox="1"/>
          <p:nvPr/>
        </p:nvSpPr>
        <p:spPr>
          <a:xfrm>
            <a:off x="6150582" y="3954911"/>
            <a:ext cx="6473217" cy="2031325"/>
          </a:xfrm>
          <a:prstGeom prst="rect">
            <a:avLst/>
          </a:prstGeom>
          <a:noFill/>
        </p:spPr>
        <p:txBody>
          <a:bodyPr wrap="square">
            <a:spAutoFit/>
          </a:bodyPr>
          <a:lstStyle/>
          <a:p>
            <a:pPr algn="l"/>
            <a:r>
              <a:rPr lang="en-US" b="1" i="0" dirty="0">
                <a:solidFill>
                  <a:srgbClr val="FF0000"/>
                </a:solidFill>
                <a:effectLst/>
                <a:latin typeface="LatoWeb"/>
              </a:rPr>
              <a:t>Proof by counter example</a:t>
            </a:r>
          </a:p>
          <a:p>
            <a:pPr algn="l"/>
            <a:r>
              <a:rPr lang="en-US" b="0" i="0" dirty="0">
                <a:solidFill>
                  <a:srgbClr val="2D3B45"/>
                </a:solidFill>
                <a:effectLst/>
                <a:latin typeface="LatoWeb"/>
              </a:rPr>
              <a:t>     Agent 1 : A &gt; B &gt; C</a:t>
            </a:r>
          </a:p>
          <a:p>
            <a:pPr algn="l"/>
            <a:r>
              <a:rPr lang="en-US" b="0" i="0" dirty="0">
                <a:solidFill>
                  <a:srgbClr val="2D3B45"/>
                </a:solidFill>
                <a:effectLst/>
                <a:latin typeface="LatoWeb"/>
              </a:rPr>
              <a:t>     Agent 2:  B &gt; C &gt; A</a:t>
            </a:r>
          </a:p>
          <a:p>
            <a:pPr algn="l"/>
            <a:r>
              <a:rPr lang="en-US" b="0" i="0" dirty="0">
                <a:solidFill>
                  <a:srgbClr val="2D3B45"/>
                </a:solidFill>
                <a:effectLst/>
                <a:latin typeface="LatoWeb"/>
              </a:rPr>
              <a:t>     Agent 3:  C &gt; A &gt; B</a:t>
            </a:r>
          </a:p>
          <a:p>
            <a:pPr algn="l"/>
            <a:r>
              <a:rPr lang="en-US" b="0" i="0" dirty="0">
                <a:solidFill>
                  <a:srgbClr val="2D3B45"/>
                </a:solidFill>
                <a:effectLst/>
                <a:latin typeface="LatoWeb"/>
              </a:rPr>
              <a:t>The best allocation is ABC where everyone gets their top choice. But if we start with BCA then no one can make a mutually beneficial trade.</a:t>
            </a:r>
          </a:p>
        </p:txBody>
      </p:sp>
      <p:pic>
        <p:nvPicPr>
          <p:cNvPr id="11" name="Picture 10" descr="A green leaf with a white background&#10;&#10;Description automatically generated with low confidence">
            <a:extLst>
              <a:ext uri="{FF2B5EF4-FFF2-40B4-BE49-F238E27FC236}">
                <a16:creationId xmlns:a16="http://schemas.microsoft.com/office/drawing/2014/main" id="{8AD726EA-FB24-A705-BB83-3193F7F3E2CE}"/>
              </a:ext>
            </a:extLst>
          </p:cNvPr>
          <p:cNvPicPr>
            <a:picLocks noChangeAspect="1"/>
          </p:cNvPicPr>
          <p:nvPr/>
        </p:nvPicPr>
        <p:blipFill>
          <a:blip r:embed="rId2"/>
          <a:stretch>
            <a:fillRect/>
          </a:stretch>
        </p:blipFill>
        <p:spPr>
          <a:xfrm>
            <a:off x="446538" y="3978646"/>
            <a:ext cx="391661" cy="496570"/>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07B7B5E6-D2D1-A782-B704-91E75862931D}"/>
              </a:ext>
            </a:extLst>
          </p:cNvPr>
          <p:cNvPicPr>
            <a:picLocks noChangeAspect="1"/>
          </p:cNvPicPr>
          <p:nvPr/>
        </p:nvPicPr>
        <p:blipFill>
          <a:blip r:embed="rId3"/>
          <a:stretch>
            <a:fillRect/>
          </a:stretch>
        </p:blipFill>
        <p:spPr>
          <a:xfrm>
            <a:off x="446536" y="4589516"/>
            <a:ext cx="391662" cy="443028"/>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5CF0691C-9CD4-0943-DB59-6D1297EB55C3}"/>
              </a:ext>
            </a:extLst>
          </p:cNvPr>
          <p:cNvPicPr>
            <a:picLocks noChangeAspect="1"/>
          </p:cNvPicPr>
          <p:nvPr/>
        </p:nvPicPr>
        <p:blipFill>
          <a:blip r:embed="rId3"/>
          <a:stretch>
            <a:fillRect/>
          </a:stretch>
        </p:blipFill>
        <p:spPr>
          <a:xfrm>
            <a:off x="446536" y="5153893"/>
            <a:ext cx="391662" cy="443028"/>
          </a:xfrm>
          <a:prstGeom prst="rect">
            <a:avLst/>
          </a:prstGeom>
        </p:spPr>
      </p:pic>
    </p:spTree>
    <p:extLst>
      <p:ext uri="{BB962C8B-B14F-4D97-AF65-F5344CB8AC3E}">
        <p14:creationId xmlns:p14="http://schemas.microsoft.com/office/powerpoint/2010/main" val="9057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289FB0-5A52-F41A-9DF7-642CFCDD7FE9}"/>
              </a:ext>
            </a:extLst>
          </p:cNvPr>
          <p:cNvSpPr txBox="1"/>
          <p:nvPr/>
        </p:nvSpPr>
        <p:spPr>
          <a:xfrm>
            <a:off x="838199" y="1482982"/>
            <a:ext cx="8945880" cy="2308324"/>
          </a:xfrm>
          <a:prstGeom prst="rect">
            <a:avLst/>
          </a:prstGeom>
          <a:solidFill>
            <a:schemeClr val="bg2">
              <a:lumMod val="90000"/>
            </a:schemeClr>
          </a:solidFill>
        </p:spPr>
        <p:txBody>
          <a:bodyPr wrap="square">
            <a:spAutoFit/>
          </a:bodyPr>
          <a:lstStyle/>
          <a:p>
            <a:pPr algn="l"/>
            <a:r>
              <a:rPr lang="en-US" b="0" i="0" dirty="0">
                <a:solidFill>
                  <a:srgbClr val="2D3B45"/>
                </a:solidFill>
                <a:effectLst/>
                <a:latin typeface="LatoWeb"/>
              </a:rPr>
              <a:t>Consider the following algorithm for board game trades:</a:t>
            </a:r>
          </a:p>
          <a:p>
            <a:pPr algn="l"/>
            <a:r>
              <a:rPr lang="en-US" b="0" i="0" dirty="0">
                <a:solidFill>
                  <a:srgbClr val="2D3B45"/>
                </a:solidFill>
                <a:effectLst/>
                <a:latin typeface="LatoWeb"/>
              </a:rPr>
              <a:t> </a:t>
            </a:r>
          </a:p>
          <a:p>
            <a:pPr algn="l"/>
            <a:r>
              <a:rPr lang="en-US" b="0" i="0" dirty="0">
                <a:solidFill>
                  <a:srgbClr val="2D3B45"/>
                </a:solidFill>
                <a:effectLst/>
                <a:latin typeface="LatoWeb"/>
              </a:rPr>
              <a:t>1. Start with the initial allocation, and look for mutually beneficial pairwise swaps.</a:t>
            </a:r>
          </a:p>
          <a:p>
            <a:pPr lvl="1"/>
            <a:r>
              <a:rPr lang="en-US" b="0" i="0" dirty="0">
                <a:solidFill>
                  <a:srgbClr val="2D3B45"/>
                </a:solidFill>
                <a:effectLst/>
                <a:latin typeface="LatoWeb"/>
              </a:rPr>
              <a:t>a) If there are no such swaps, terminate and produce the current allocation.</a:t>
            </a:r>
          </a:p>
          <a:p>
            <a:pPr lvl="1"/>
            <a:r>
              <a:rPr lang="en-US" b="0" i="0" dirty="0">
                <a:solidFill>
                  <a:srgbClr val="2D3B45"/>
                </a:solidFill>
                <a:effectLst/>
                <a:latin typeface="LatoWeb"/>
              </a:rPr>
              <a:t>b) If there is one mutually beneficial pairwise swap, execute it.</a:t>
            </a:r>
          </a:p>
          <a:p>
            <a:pPr lvl="1"/>
            <a:r>
              <a:rPr lang="en-US" b="0" i="0" dirty="0">
                <a:solidFill>
                  <a:srgbClr val="2D3B45"/>
                </a:solidFill>
                <a:effectLst/>
                <a:latin typeface="LatoWeb"/>
              </a:rPr>
              <a:t>c) If there are multiple mutually beneficial pairwise swaps, execute the one that improves the total sum of ranks the most. Break ties in favor of low-index agents.</a:t>
            </a:r>
          </a:p>
          <a:p>
            <a:pPr algn="l"/>
            <a:r>
              <a:rPr lang="en-US" b="0" i="0" dirty="0">
                <a:solidFill>
                  <a:srgbClr val="2D3B45"/>
                </a:solidFill>
                <a:effectLst/>
                <a:latin typeface="LatoWeb"/>
              </a:rPr>
              <a:t>2. Repeat step 1, with treating the current allocation as the "new" initial allocation.</a:t>
            </a:r>
          </a:p>
        </p:txBody>
      </p:sp>
      <p:sp>
        <p:nvSpPr>
          <p:cNvPr id="6" name="TextBox 5">
            <a:extLst>
              <a:ext uri="{FF2B5EF4-FFF2-40B4-BE49-F238E27FC236}">
                <a16:creationId xmlns:a16="http://schemas.microsoft.com/office/drawing/2014/main" id="{72AC097D-B022-449C-B9C1-B58338A7D7DF}"/>
              </a:ext>
            </a:extLst>
          </p:cNvPr>
          <p:cNvSpPr txBox="1"/>
          <p:nvPr/>
        </p:nvSpPr>
        <p:spPr>
          <a:xfrm>
            <a:off x="892781" y="3899853"/>
            <a:ext cx="5203219" cy="1697068"/>
          </a:xfrm>
          <a:prstGeom prst="rect">
            <a:avLst/>
          </a:prstGeom>
          <a:noFill/>
        </p:spPr>
        <p:txBody>
          <a:bodyPr wrap="none" rtlCol="0">
            <a:spAutoFit/>
          </a:bodyPr>
          <a:lstStyle/>
          <a:p>
            <a:pPr>
              <a:lnSpc>
                <a:spcPct val="150000"/>
              </a:lnSpc>
            </a:pPr>
            <a:r>
              <a:rPr lang="en-US" sz="2400" dirty="0"/>
              <a:t>Is outcome always Individually Rational?</a:t>
            </a:r>
          </a:p>
          <a:p>
            <a:pPr>
              <a:lnSpc>
                <a:spcPct val="150000"/>
              </a:lnSpc>
            </a:pPr>
            <a:r>
              <a:rPr lang="en-US" sz="2400" dirty="0"/>
              <a:t>Is outcome always Pareto Efficient?</a:t>
            </a:r>
          </a:p>
          <a:p>
            <a:pPr>
              <a:lnSpc>
                <a:spcPct val="150000"/>
              </a:lnSpc>
            </a:pPr>
            <a:r>
              <a:rPr lang="en-US" sz="2400" dirty="0"/>
              <a:t>Is this mechanism Truthful?</a:t>
            </a:r>
          </a:p>
        </p:txBody>
      </p:sp>
      <p:sp>
        <p:nvSpPr>
          <p:cNvPr id="10" name="TextBox 9">
            <a:extLst>
              <a:ext uri="{FF2B5EF4-FFF2-40B4-BE49-F238E27FC236}">
                <a16:creationId xmlns:a16="http://schemas.microsoft.com/office/drawing/2014/main" id="{EC215901-51AF-C529-0E5D-D367E54BF226}"/>
              </a:ext>
            </a:extLst>
          </p:cNvPr>
          <p:cNvSpPr txBox="1"/>
          <p:nvPr/>
        </p:nvSpPr>
        <p:spPr>
          <a:xfrm>
            <a:off x="6150583" y="3954911"/>
            <a:ext cx="5828058" cy="2862322"/>
          </a:xfrm>
          <a:prstGeom prst="rect">
            <a:avLst/>
          </a:prstGeom>
          <a:noFill/>
        </p:spPr>
        <p:txBody>
          <a:bodyPr wrap="square">
            <a:spAutoFit/>
          </a:bodyPr>
          <a:lstStyle/>
          <a:p>
            <a:pPr algn="l"/>
            <a:r>
              <a:rPr lang="en-US" b="1" i="0" dirty="0">
                <a:solidFill>
                  <a:srgbClr val="FF0000"/>
                </a:solidFill>
                <a:effectLst/>
                <a:latin typeface="LatoWeb"/>
              </a:rPr>
              <a:t>Proof by counter example</a:t>
            </a:r>
          </a:p>
          <a:p>
            <a:pPr algn="l"/>
            <a:r>
              <a:rPr lang="en-US" b="0" i="0" dirty="0">
                <a:solidFill>
                  <a:srgbClr val="2D3B45"/>
                </a:solidFill>
                <a:effectLst/>
                <a:latin typeface="LatoWeb"/>
              </a:rPr>
              <a:t>     Agent 1 : A &gt; B &gt; C</a:t>
            </a:r>
          </a:p>
          <a:p>
            <a:pPr algn="l"/>
            <a:r>
              <a:rPr lang="en-US" b="0" i="0" dirty="0">
                <a:solidFill>
                  <a:srgbClr val="2D3B45"/>
                </a:solidFill>
                <a:effectLst/>
                <a:latin typeface="LatoWeb"/>
              </a:rPr>
              <a:t>     Agent 2:  B &gt; C &gt; A</a:t>
            </a:r>
          </a:p>
          <a:p>
            <a:pPr algn="l"/>
            <a:r>
              <a:rPr lang="en-US" b="0" i="0" dirty="0">
                <a:solidFill>
                  <a:srgbClr val="2D3B45"/>
                </a:solidFill>
                <a:effectLst/>
                <a:latin typeface="LatoWeb"/>
              </a:rPr>
              <a:t>     Agent 3:  C &gt; A &gt; B</a:t>
            </a:r>
          </a:p>
          <a:p>
            <a:pPr algn="l"/>
            <a:r>
              <a:rPr lang="en-US" b="0" i="0" dirty="0">
                <a:solidFill>
                  <a:srgbClr val="2D3B45"/>
                </a:solidFill>
                <a:effectLst/>
                <a:latin typeface="LatoWeb"/>
              </a:rPr>
              <a:t>Take the above assignment as the true preferences. Now suppose that Agent 1 reports instead</a:t>
            </a:r>
          </a:p>
          <a:p>
            <a:pPr algn="l"/>
            <a:r>
              <a:rPr lang="en-US" b="0" i="0" dirty="0">
                <a:solidFill>
                  <a:srgbClr val="2D3B45"/>
                </a:solidFill>
                <a:effectLst/>
                <a:latin typeface="LatoWeb"/>
              </a:rPr>
              <a:t>	Agent 1: A &gt; C &gt; B </a:t>
            </a:r>
          </a:p>
          <a:p>
            <a:pPr algn="l"/>
            <a:r>
              <a:rPr lang="en-US" b="0" i="0" dirty="0">
                <a:solidFill>
                  <a:srgbClr val="2D3B45"/>
                </a:solidFill>
                <a:effectLst/>
                <a:latin typeface="LatoWeb"/>
              </a:rPr>
              <a:t>This allows a trade to happen between agent 1 and 2 resulting in CBA. Then a trade between agent 1 and 3 resulting in ABC which is better than the honest report.</a:t>
            </a:r>
          </a:p>
        </p:txBody>
      </p:sp>
      <p:pic>
        <p:nvPicPr>
          <p:cNvPr id="11" name="Picture 10" descr="A green leaf with a white background&#10;&#10;Description automatically generated with low confidence">
            <a:extLst>
              <a:ext uri="{FF2B5EF4-FFF2-40B4-BE49-F238E27FC236}">
                <a16:creationId xmlns:a16="http://schemas.microsoft.com/office/drawing/2014/main" id="{8AD726EA-FB24-A705-BB83-3193F7F3E2CE}"/>
              </a:ext>
            </a:extLst>
          </p:cNvPr>
          <p:cNvPicPr>
            <a:picLocks noChangeAspect="1"/>
          </p:cNvPicPr>
          <p:nvPr/>
        </p:nvPicPr>
        <p:blipFill>
          <a:blip r:embed="rId2"/>
          <a:stretch>
            <a:fillRect/>
          </a:stretch>
        </p:blipFill>
        <p:spPr>
          <a:xfrm>
            <a:off x="446538" y="3978646"/>
            <a:ext cx="391661" cy="496570"/>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07B7B5E6-D2D1-A782-B704-91E75862931D}"/>
              </a:ext>
            </a:extLst>
          </p:cNvPr>
          <p:cNvPicPr>
            <a:picLocks noChangeAspect="1"/>
          </p:cNvPicPr>
          <p:nvPr/>
        </p:nvPicPr>
        <p:blipFill>
          <a:blip r:embed="rId3"/>
          <a:stretch>
            <a:fillRect/>
          </a:stretch>
        </p:blipFill>
        <p:spPr>
          <a:xfrm>
            <a:off x="446536" y="4589516"/>
            <a:ext cx="391662" cy="443028"/>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5CF0691C-9CD4-0943-DB59-6D1297EB55C3}"/>
              </a:ext>
            </a:extLst>
          </p:cNvPr>
          <p:cNvPicPr>
            <a:picLocks noChangeAspect="1"/>
          </p:cNvPicPr>
          <p:nvPr/>
        </p:nvPicPr>
        <p:blipFill>
          <a:blip r:embed="rId3"/>
          <a:stretch>
            <a:fillRect/>
          </a:stretch>
        </p:blipFill>
        <p:spPr>
          <a:xfrm>
            <a:off x="446536" y="5153893"/>
            <a:ext cx="391662" cy="443028"/>
          </a:xfrm>
          <a:prstGeom prst="rect">
            <a:avLst/>
          </a:prstGeom>
        </p:spPr>
      </p:pic>
      <p:sp>
        <p:nvSpPr>
          <p:cNvPr id="14" name="Title 1">
            <a:extLst>
              <a:ext uri="{FF2B5EF4-FFF2-40B4-BE49-F238E27FC236}">
                <a16:creationId xmlns:a16="http://schemas.microsoft.com/office/drawing/2014/main" id="{A1012D13-FEE9-9D1A-8237-AF306FC504B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Q7 &amp; Q8 Extra Credit</a:t>
            </a:r>
            <a:endParaRPr lang="en-US" dirty="0"/>
          </a:p>
        </p:txBody>
      </p:sp>
      <p:sp>
        <p:nvSpPr>
          <p:cNvPr id="15" name="Content Placeholder 2">
            <a:extLst>
              <a:ext uri="{FF2B5EF4-FFF2-40B4-BE49-F238E27FC236}">
                <a16:creationId xmlns:a16="http://schemas.microsoft.com/office/drawing/2014/main" id="{E0016D8B-086B-457A-4A1B-613F3C2D07C4}"/>
              </a:ext>
            </a:extLst>
          </p:cNvPr>
          <p:cNvSpPr txBox="1">
            <a:spLocks/>
          </p:cNvSpPr>
          <p:nvPr/>
        </p:nvSpPr>
        <p:spPr>
          <a:xfrm>
            <a:off x="6150582" y="779430"/>
            <a:ext cx="10515600" cy="49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Almost everyone attempted it!</a:t>
            </a:r>
            <a:endParaRPr lang="en-US" dirty="0"/>
          </a:p>
        </p:txBody>
      </p:sp>
    </p:spTree>
    <p:extLst>
      <p:ext uri="{BB962C8B-B14F-4D97-AF65-F5344CB8AC3E}">
        <p14:creationId xmlns:p14="http://schemas.microsoft.com/office/powerpoint/2010/main" val="68369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232B-3B8F-9941-BA4E-D48578255075}"/>
              </a:ext>
            </a:extLst>
          </p:cNvPr>
          <p:cNvSpPr>
            <a:spLocks noGrp="1"/>
          </p:cNvSpPr>
          <p:nvPr>
            <p:ph type="title"/>
          </p:nvPr>
        </p:nvSpPr>
        <p:spPr/>
        <p:txBody>
          <a:bodyPr/>
          <a:lstStyle/>
          <a:p>
            <a:r>
              <a:rPr lang="en-US" dirty="0"/>
              <a:t>Reflection and Critical Thinking Review</a:t>
            </a:r>
          </a:p>
        </p:txBody>
      </p:sp>
      <p:sp>
        <p:nvSpPr>
          <p:cNvPr id="3" name="Content Placeholder 2">
            <a:extLst>
              <a:ext uri="{FF2B5EF4-FFF2-40B4-BE49-F238E27FC236}">
                <a16:creationId xmlns:a16="http://schemas.microsoft.com/office/drawing/2014/main" id="{D316D0AF-B5A1-314C-BD97-6354F2A49774}"/>
              </a:ext>
            </a:extLst>
          </p:cNvPr>
          <p:cNvSpPr>
            <a:spLocks noGrp="1"/>
          </p:cNvSpPr>
          <p:nvPr>
            <p:ph idx="1"/>
          </p:nvPr>
        </p:nvSpPr>
        <p:spPr>
          <a:xfrm>
            <a:off x="838200" y="1825625"/>
            <a:ext cx="10515600" cy="2593975"/>
          </a:xfrm>
        </p:spPr>
        <p:txBody>
          <a:bodyPr/>
          <a:lstStyle/>
          <a:p>
            <a:pPr marL="514350" indent="-514350">
              <a:buFont typeface="+mj-lt"/>
              <a:buAutoNum type="arabicPeriod"/>
            </a:pPr>
            <a:r>
              <a:rPr lang="en-US" dirty="0"/>
              <a:t>Only one Pareto efficient allocation?</a:t>
            </a:r>
          </a:p>
          <a:p>
            <a:pPr marL="457200" lvl="1" indent="0">
              <a:buNone/>
            </a:pPr>
            <a:r>
              <a:rPr lang="en-US" sz="2800" dirty="0"/>
              <a:t> If (and only if) it is possible to give everyone their first choice.</a:t>
            </a:r>
          </a:p>
          <a:p>
            <a:pPr marL="514350" indent="-514350">
              <a:buFont typeface="+mj-lt"/>
              <a:buAutoNum type="arabicPeriod"/>
            </a:pPr>
            <a:endParaRPr lang="en-US" dirty="0"/>
          </a:p>
          <a:p>
            <a:pPr marL="514350" indent="-514350">
              <a:buFont typeface="+mj-lt"/>
              <a:buAutoNum type="arabicPeriod"/>
            </a:pPr>
            <a:r>
              <a:rPr lang="en-US" dirty="0"/>
              <a:t>Every feasible allocation is Pareto efficient? </a:t>
            </a:r>
          </a:p>
          <a:p>
            <a:pPr marL="457200" lvl="1" indent="0">
              <a:buNone/>
            </a:pPr>
            <a:r>
              <a:rPr lang="en-US" sz="2800" dirty="0"/>
              <a:t> If (and only if) everyone has the same preferences.</a:t>
            </a:r>
          </a:p>
          <a:p>
            <a:pPr marL="457200" lvl="1" indent="0">
              <a:buNone/>
            </a:pPr>
            <a:endParaRPr lang="en-US" sz="2800" dirty="0"/>
          </a:p>
        </p:txBody>
      </p:sp>
      <p:sp>
        <p:nvSpPr>
          <p:cNvPr id="4" name="TextBox 3">
            <a:extLst>
              <a:ext uri="{FF2B5EF4-FFF2-40B4-BE49-F238E27FC236}">
                <a16:creationId xmlns:a16="http://schemas.microsoft.com/office/drawing/2014/main" id="{23E90BA0-2E1E-B24C-8503-88A5A29FBE87}"/>
              </a:ext>
            </a:extLst>
          </p:cNvPr>
          <p:cNvSpPr txBox="1"/>
          <p:nvPr/>
        </p:nvSpPr>
        <p:spPr>
          <a:xfrm>
            <a:off x="838200" y="5107880"/>
            <a:ext cx="10166181" cy="1384995"/>
          </a:xfrm>
          <a:prstGeom prst="rect">
            <a:avLst/>
          </a:prstGeom>
          <a:noFill/>
        </p:spPr>
        <p:txBody>
          <a:bodyPr wrap="none" rtlCol="0">
            <a:spAutoFit/>
          </a:bodyPr>
          <a:lstStyle/>
          <a:p>
            <a:r>
              <a:rPr lang="en-US" sz="2800" dirty="0"/>
              <a:t>Intuition: </a:t>
            </a:r>
          </a:p>
          <a:p>
            <a:pPr marL="285750" indent="-285750">
              <a:buFont typeface="Arial" panose="020B0604020202020204" pitchFamily="34" charset="0"/>
              <a:buChar char="•"/>
            </a:pPr>
            <a:r>
              <a:rPr lang="en-US" sz="2800" dirty="0"/>
              <a:t>When people have different preferences, not many PE allocations. </a:t>
            </a:r>
          </a:p>
          <a:p>
            <a:pPr marL="285750" indent="-285750">
              <a:buFont typeface="Arial" panose="020B0604020202020204" pitchFamily="34" charset="0"/>
              <a:buChar char="•"/>
            </a:pPr>
            <a:r>
              <a:rPr lang="en-US" sz="2800" dirty="0"/>
              <a:t>When people have similar preferences, many PE allocations.</a:t>
            </a:r>
          </a:p>
        </p:txBody>
      </p:sp>
    </p:spTree>
    <p:extLst>
      <p:ext uri="{BB962C8B-B14F-4D97-AF65-F5344CB8AC3E}">
        <p14:creationId xmlns:p14="http://schemas.microsoft.com/office/powerpoint/2010/main" val="334140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E0E60-9887-3F43-B37E-5794FCD0CD71}"/>
              </a:ext>
            </a:extLst>
          </p:cNvPr>
          <p:cNvSpPr>
            <a:spLocks noGrp="1"/>
          </p:cNvSpPr>
          <p:nvPr>
            <p:ph type="title"/>
          </p:nvPr>
        </p:nvSpPr>
        <p:spPr/>
        <p:txBody>
          <a:bodyPr/>
          <a:lstStyle/>
          <a:p>
            <a:r>
              <a:rPr lang="en-US" dirty="0"/>
              <a:t>Can Serial Dictatorship find </a:t>
            </a:r>
            <a:r>
              <a:rPr lang="en-US" b="1" dirty="0"/>
              <a:t>EVERY </a:t>
            </a:r>
            <a:br>
              <a:rPr lang="en-US" b="1" dirty="0"/>
            </a:br>
            <a:r>
              <a:rPr lang="en-US" dirty="0"/>
              <a:t>Pareto Efficient Allocation?	(Extra Credit)</a:t>
            </a:r>
          </a:p>
        </p:txBody>
      </p:sp>
      <p:sp>
        <p:nvSpPr>
          <p:cNvPr id="3" name="Content Placeholder 2">
            <a:extLst>
              <a:ext uri="{FF2B5EF4-FFF2-40B4-BE49-F238E27FC236}">
                <a16:creationId xmlns:a16="http://schemas.microsoft.com/office/drawing/2014/main" id="{3353798D-329D-774A-BE6D-30EBD95C4F0B}"/>
              </a:ext>
            </a:extLst>
          </p:cNvPr>
          <p:cNvSpPr>
            <a:spLocks noGrp="1"/>
          </p:cNvSpPr>
          <p:nvPr>
            <p:ph idx="1"/>
          </p:nvPr>
        </p:nvSpPr>
        <p:spPr/>
        <p:txBody>
          <a:bodyPr/>
          <a:lstStyle/>
          <a:p>
            <a:endParaRPr lang="en-US" dirty="0"/>
          </a:p>
          <a:p>
            <a:pPr marL="0" indent="0">
              <a:buNone/>
            </a:pPr>
            <a:r>
              <a:rPr lang="en-US" dirty="0"/>
              <a:t>If you believe the answer is NO: </a:t>
            </a:r>
          </a:p>
          <a:p>
            <a:pPr marL="457200" lvl="1" indent="0">
              <a:buNone/>
            </a:pPr>
            <a:r>
              <a:rPr lang="en-US" dirty="0"/>
              <a:t>Find a Pareto efficient allocation that cannot be found by Serial Dictatorship.</a:t>
            </a:r>
          </a:p>
          <a:p>
            <a:pPr marL="457200" lvl="1" indent="0">
              <a:buNone/>
            </a:pPr>
            <a:r>
              <a:rPr lang="en-US" dirty="0"/>
              <a:t>(For example, a Pareto efficient allocation where nobody gets their first choice.)</a:t>
            </a:r>
          </a:p>
          <a:p>
            <a:pPr marL="457200" lvl="1" indent="0">
              <a:buNone/>
            </a:pPr>
            <a:endParaRPr lang="en-US" dirty="0"/>
          </a:p>
          <a:p>
            <a:pPr marL="457200" lvl="1" indent="0">
              <a:buNone/>
            </a:pPr>
            <a:endParaRPr lang="en-US" dirty="0"/>
          </a:p>
          <a:p>
            <a:pPr marL="0" indent="0">
              <a:buNone/>
            </a:pPr>
            <a:r>
              <a:rPr lang="en-US" dirty="0"/>
              <a:t>If you believe the answer is YES: </a:t>
            </a:r>
            <a:endParaRPr lang="en-US" b="1" dirty="0"/>
          </a:p>
          <a:p>
            <a:pPr marL="457200" lvl="1" indent="0">
              <a:buNone/>
            </a:pPr>
            <a:r>
              <a:rPr lang="en-US" dirty="0"/>
              <a:t>Given any Pareto efficient allocation, show that Serial Dictatorship with some choosing order finds this allocation.</a:t>
            </a:r>
          </a:p>
        </p:txBody>
      </p:sp>
      <p:sp>
        <p:nvSpPr>
          <p:cNvPr id="4" name="TextBox 3">
            <a:extLst>
              <a:ext uri="{FF2B5EF4-FFF2-40B4-BE49-F238E27FC236}">
                <a16:creationId xmlns:a16="http://schemas.microsoft.com/office/drawing/2014/main" id="{7425D7F9-8B72-1846-03BA-3E7242615810}"/>
              </a:ext>
            </a:extLst>
          </p:cNvPr>
          <p:cNvSpPr txBox="1"/>
          <p:nvPr/>
        </p:nvSpPr>
        <p:spPr>
          <a:xfrm>
            <a:off x="7501181" y="3908356"/>
            <a:ext cx="3252365" cy="523220"/>
          </a:xfrm>
          <a:prstGeom prst="rect">
            <a:avLst/>
          </a:prstGeom>
          <a:noFill/>
        </p:spPr>
        <p:txBody>
          <a:bodyPr wrap="none" rtlCol="0">
            <a:spAutoFit/>
          </a:bodyPr>
          <a:lstStyle/>
          <a:p>
            <a:r>
              <a:rPr lang="en-US" sz="2800" dirty="0">
                <a:solidFill>
                  <a:schemeClr val="accent1"/>
                </a:solidFill>
              </a:rPr>
              <a:t>Is this even possible?</a:t>
            </a:r>
          </a:p>
        </p:txBody>
      </p:sp>
      <p:sp>
        <p:nvSpPr>
          <p:cNvPr id="5" name="Right Arrow 4">
            <a:extLst>
              <a:ext uri="{FF2B5EF4-FFF2-40B4-BE49-F238E27FC236}">
                <a16:creationId xmlns:a16="http://schemas.microsoft.com/office/drawing/2014/main" id="{5BD1D6DC-669B-C457-FD82-01B1BA91C27C}"/>
              </a:ext>
            </a:extLst>
          </p:cNvPr>
          <p:cNvSpPr/>
          <p:nvPr/>
        </p:nvSpPr>
        <p:spPr>
          <a:xfrm rot="16200000">
            <a:off x="7886363" y="3607892"/>
            <a:ext cx="376507" cy="2479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23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5CA12-0515-F701-F9B6-503104DC99D4}"/>
              </a:ext>
            </a:extLst>
          </p:cNvPr>
          <p:cNvSpPr>
            <a:spLocks noGrp="1"/>
          </p:cNvSpPr>
          <p:nvPr>
            <p:ph type="title"/>
          </p:nvPr>
        </p:nvSpPr>
        <p:spPr/>
        <p:txBody>
          <a:bodyPr/>
          <a:lstStyle/>
          <a:p>
            <a:r>
              <a:rPr lang="en-US" dirty="0"/>
              <a:t>Can There Be a Pareto Efficient Allocation In Which Nobody Gets Their First Choice?</a:t>
            </a:r>
          </a:p>
        </p:txBody>
      </p:sp>
      <p:sp>
        <p:nvSpPr>
          <p:cNvPr id="3" name="Content Placeholder 2">
            <a:extLst>
              <a:ext uri="{FF2B5EF4-FFF2-40B4-BE49-F238E27FC236}">
                <a16:creationId xmlns:a16="http://schemas.microsoft.com/office/drawing/2014/main" id="{DFE598A4-0F65-2F78-54F5-4F57336768B3}"/>
              </a:ext>
            </a:extLst>
          </p:cNvPr>
          <p:cNvSpPr>
            <a:spLocks noGrp="1"/>
          </p:cNvSpPr>
          <p:nvPr>
            <p:ph idx="1"/>
          </p:nvPr>
        </p:nvSpPr>
        <p:spPr/>
        <p:txBody>
          <a:bodyPr>
            <a:normAutofit lnSpcReduction="10000"/>
          </a:bodyPr>
          <a:lstStyle/>
          <a:p>
            <a:pPr marL="0" indent="0">
              <a:buNone/>
            </a:pPr>
            <a:r>
              <a:rPr lang="en-US" b="1" dirty="0"/>
              <a:t>Claim: </a:t>
            </a:r>
          </a:p>
          <a:p>
            <a:pPr marL="0" indent="0">
              <a:buNone/>
            </a:pPr>
            <a:r>
              <a:rPr lang="en-US" dirty="0"/>
              <a:t>In every Pareto efficient allocation, some agent gets their first choice.</a:t>
            </a:r>
          </a:p>
          <a:p>
            <a:pPr marL="0" indent="0">
              <a:buNone/>
            </a:pPr>
            <a:endParaRPr lang="en-US" dirty="0"/>
          </a:p>
          <a:p>
            <a:pPr marL="0" indent="0">
              <a:buNone/>
            </a:pPr>
            <a:r>
              <a:rPr lang="en-US" b="1" dirty="0"/>
              <a:t>Equivalent Claim: </a:t>
            </a:r>
          </a:p>
          <a:p>
            <a:pPr marL="0" indent="0">
              <a:buNone/>
            </a:pPr>
            <a:r>
              <a:rPr lang="en-US" dirty="0"/>
              <a:t>If no agent gets their first choice, the allocation is not Pareto efficient.</a:t>
            </a:r>
          </a:p>
          <a:p>
            <a:pPr marL="0" indent="0">
              <a:buNone/>
            </a:pPr>
            <a:endParaRPr lang="en-US" b="1" dirty="0"/>
          </a:p>
          <a:p>
            <a:pPr marL="0" indent="0">
              <a:buNone/>
            </a:pPr>
            <a:r>
              <a:rPr lang="en-US" b="1" dirty="0"/>
              <a:t>Proof Approach:</a:t>
            </a:r>
          </a:p>
          <a:p>
            <a:pPr marL="0" indent="0">
              <a:buNone/>
            </a:pPr>
            <a:r>
              <a:rPr lang="en-US" dirty="0"/>
              <a:t>Argue that if nobody gets their first choice, the allocation is not PE.</a:t>
            </a:r>
          </a:p>
          <a:p>
            <a:pPr marL="0" indent="0">
              <a:buNone/>
            </a:pPr>
            <a:r>
              <a:rPr lang="en-US" dirty="0"/>
              <a:t>How? Look for a trade that doesn’t make anybody worse off.</a:t>
            </a:r>
          </a:p>
        </p:txBody>
      </p:sp>
    </p:spTree>
    <p:extLst>
      <p:ext uri="{BB962C8B-B14F-4D97-AF65-F5344CB8AC3E}">
        <p14:creationId xmlns:p14="http://schemas.microsoft.com/office/powerpoint/2010/main" val="345349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3E7A6-BCB8-50E5-3781-F78F3CA8D5D1}"/>
              </a:ext>
            </a:extLst>
          </p:cNvPr>
          <p:cNvSpPr>
            <a:spLocks noGrp="1"/>
          </p:cNvSpPr>
          <p:nvPr>
            <p:ph type="title"/>
          </p:nvPr>
        </p:nvSpPr>
        <p:spPr/>
        <p:txBody>
          <a:bodyPr/>
          <a:lstStyle/>
          <a:p>
            <a:r>
              <a:rPr lang="en-US" dirty="0"/>
              <a:t>Proof Demonstration</a:t>
            </a:r>
          </a:p>
        </p:txBody>
      </p:sp>
      <p:sp>
        <p:nvSpPr>
          <p:cNvPr id="3" name="Content Placeholder 2">
            <a:extLst>
              <a:ext uri="{FF2B5EF4-FFF2-40B4-BE49-F238E27FC236}">
                <a16:creationId xmlns:a16="http://schemas.microsoft.com/office/drawing/2014/main" id="{C55932A3-79DA-2992-801B-BB1E5D0D615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14776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4C76B-C58B-5698-A55E-C3BC5E3C0E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86DD9-03A3-9D21-FCAB-869045A116E0}"/>
              </a:ext>
            </a:extLst>
          </p:cNvPr>
          <p:cNvSpPr>
            <a:spLocks noGrp="1"/>
          </p:cNvSpPr>
          <p:nvPr>
            <p:ph type="title"/>
          </p:nvPr>
        </p:nvSpPr>
        <p:spPr/>
        <p:txBody>
          <a:bodyPr/>
          <a:lstStyle/>
          <a:p>
            <a:r>
              <a:rPr lang="en-US" dirty="0"/>
              <a:t>Recall: our definition of the core</a:t>
            </a:r>
          </a:p>
        </p:txBody>
      </p:sp>
      <p:sp>
        <p:nvSpPr>
          <p:cNvPr id="4" name="Content Placeholder 2">
            <a:extLst>
              <a:ext uri="{FF2B5EF4-FFF2-40B4-BE49-F238E27FC236}">
                <a16:creationId xmlns:a16="http://schemas.microsoft.com/office/drawing/2014/main" id="{9B31A16F-B801-AC99-628A-8B7F9B180B97}"/>
              </a:ext>
            </a:extLst>
          </p:cNvPr>
          <p:cNvSpPr txBox="1">
            <a:spLocks/>
          </p:cNvSpPr>
          <p:nvPr/>
        </p:nvSpPr>
        <p:spPr>
          <a:xfrm>
            <a:off x="838198" y="1585845"/>
            <a:ext cx="10704443" cy="3130688"/>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 proposed allocation is </a:t>
            </a:r>
            <a:r>
              <a:rPr lang="en-US" b="1" dirty="0"/>
              <a:t>blocked </a:t>
            </a:r>
            <a:r>
              <a:rPr lang="en-US" dirty="0"/>
              <a:t>by a coalition of agents if the coalition “can benefit from ignoring the proposal.” </a:t>
            </a:r>
          </a:p>
          <a:p>
            <a:pPr marL="0" indent="0">
              <a:buFont typeface="Arial" panose="020B0604020202020204" pitchFamily="34" charset="0"/>
              <a:buNone/>
            </a:pPr>
            <a:r>
              <a:rPr lang="en-US" dirty="0"/>
              <a:t>Formally, the coalition can distribute its initial games in a way that:</a:t>
            </a:r>
          </a:p>
          <a:p>
            <a:r>
              <a:rPr lang="en-US" dirty="0"/>
              <a:t>everyone in the coalition agrees is at least as good as the proposal, and</a:t>
            </a:r>
          </a:p>
          <a:p>
            <a:r>
              <a:rPr lang="en-US" dirty="0"/>
              <a:t>someone in the coalition prefers to the proposal.</a:t>
            </a:r>
          </a:p>
          <a:p>
            <a:endParaRPr lang="en-US" sz="800" dirty="0"/>
          </a:p>
          <a:p>
            <a:pPr marL="0" indent="0">
              <a:buFont typeface="Arial" panose="020B0604020202020204" pitchFamily="34" charset="0"/>
              <a:buNone/>
            </a:pPr>
            <a:r>
              <a:rPr lang="en-US" dirty="0"/>
              <a:t>A proposed allocation is in the </a:t>
            </a:r>
            <a:r>
              <a:rPr lang="en-US" b="1" dirty="0"/>
              <a:t>core </a:t>
            </a:r>
            <a:r>
              <a:rPr lang="en-US" dirty="0"/>
              <a:t>if no coalition blocks it.</a:t>
            </a:r>
          </a:p>
        </p:txBody>
      </p:sp>
      <p:sp>
        <p:nvSpPr>
          <p:cNvPr id="6" name="TextBox 5">
            <a:extLst>
              <a:ext uri="{FF2B5EF4-FFF2-40B4-BE49-F238E27FC236}">
                <a16:creationId xmlns:a16="http://schemas.microsoft.com/office/drawing/2014/main" id="{4FCA6680-5A8A-1FFB-59B6-949C0F073DB8}"/>
              </a:ext>
            </a:extLst>
          </p:cNvPr>
          <p:cNvSpPr txBox="1"/>
          <p:nvPr/>
        </p:nvSpPr>
        <p:spPr>
          <a:xfrm>
            <a:off x="838198" y="5152423"/>
            <a:ext cx="10704443" cy="1569660"/>
          </a:xfrm>
          <a:prstGeom prst="rect">
            <a:avLst/>
          </a:prstGeom>
          <a:noFill/>
        </p:spPr>
        <p:txBody>
          <a:bodyPr wrap="square">
            <a:spAutoFit/>
          </a:bodyPr>
          <a:lstStyle/>
          <a:p>
            <a:r>
              <a:rPr lang="en-US" sz="2400" b="1" dirty="0"/>
              <a:t>Individually Rational: </a:t>
            </a:r>
            <a:r>
              <a:rPr lang="en-US" sz="2400" dirty="0"/>
              <a:t>no </a:t>
            </a:r>
            <a:r>
              <a:rPr lang="en-US" sz="2400" i="1" dirty="0"/>
              <a:t>individual</a:t>
            </a:r>
            <a:r>
              <a:rPr lang="en-US" sz="2400" dirty="0"/>
              <a:t> can block (benefit from ignoring our proposal).</a:t>
            </a:r>
          </a:p>
          <a:p>
            <a:r>
              <a:rPr lang="en-US" sz="2400" b="1" dirty="0"/>
              <a:t>Pareto Efficient</a:t>
            </a:r>
            <a:r>
              <a:rPr lang="en-US" sz="2400" dirty="0"/>
              <a:t>: the </a:t>
            </a:r>
            <a:r>
              <a:rPr lang="en-US" sz="2400" i="1" dirty="0"/>
              <a:t>entire group </a:t>
            </a:r>
            <a:r>
              <a:rPr lang="en-US" sz="2400" dirty="0"/>
              <a:t>cannot block (benefit from ignoring our proposal).</a:t>
            </a:r>
          </a:p>
          <a:p>
            <a:r>
              <a:rPr lang="en-US" sz="2400" b="1" dirty="0"/>
              <a:t>Core</a:t>
            </a:r>
            <a:r>
              <a:rPr lang="en-US" sz="2400" dirty="0"/>
              <a:t>: no </a:t>
            </a:r>
            <a:r>
              <a:rPr lang="en-US" sz="2400" i="1" dirty="0"/>
              <a:t>subset of agents </a:t>
            </a:r>
            <a:r>
              <a:rPr lang="en-US" sz="2400" dirty="0"/>
              <a:t>can benefit from ignoring our suggestion.</a:t>
            </a:r>
          </a:p>
          <a:p>
            <a:pPr marL="0" indent="0">
              <a:buFont typeface="Arial" panose="020B0604020202020204" pitchFamily="34" charset="0"/>
              <a:buNone/>
            </a:pPr>
            <a:r>
              <a:rPr lang="en-US" sz="2400" dirty="0"/>
              <a:t>Therefore, </a:t>
            </a:r>
            <a:r>
              <a:rPr lang="en-US" sz="2400" u="sng" dirty="0"/>
              <a:t>all core allocations are individually rational + Pareto efficient</a:t>
            </a:r>
            <a:r>
              <a:rPr lang="en-US" sz="2400" dirty="0"/>
              <a:t>.</a:t>
            </a:r>
          </a:p>
        </p:txBody>
      </p:sp>
    </p:spTree>
    <p:extLst>
      <p:ext uri="{BB962C8B-B14F-4D97-AF65-F5344CB8AC3E}">
        <p14:creationId xmlns:p14="http://schemas.microsoft.com/office/powerpoint/2010/main" val="201586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27957-FE06-2648-B5D0-AB15E4A7C876}"/>
              </a:ext>
            </a:extLst>
          </p:cNvPr>
          <p:cNvSpPr>
            <a:spLocks noGrp="1"/>
          </p:cNvSpPr>
          <p:nvPr>
            <p:ph type="title"/>
          </p:nvPr>
        </p:nvSpPr>
        <p:spPr/>
        <p:txBody>
          <a:bodyPr/>
          <a:lstStyle/>
          <a:p>
            <a:r>
              <a:rPr lang="en-US" dirty="0"/>
              <a:t>Questions from Last Class (Answered!)</a:t>
            </a:r>
          </a:p>
        </p:txBody>
      </p:sp>
      <p:sp>
        <p:nvSpPr>
          <p:cNvPr id="3" name="Content Placeholder 2">
            <a:extLst>
              <a:ext uri="{FF2B5EF4-FFF2-40B4-BE49-F238E27FC236}">
                <a16:creationId xmlns:a16="http://schemas.microsoft.com/office/drawing/2014/main" id="{B4371301-64A3-EF41-990D-D4EDFCAFA0CA}"/>
              </a:ext>
            </a:extLst>
          </p:cNvPr>
          <p:cNvSpPr>
            <a:spLocks noGrp="1"/>
          </p:cNvSpPr>
          <p:nvPr>
            <p:ph idx="1"/>
          </p:nvPr>
        </p:nvSpPr>
        <p:spPr>
          <a:xfrm>
            <a:off x="838200" y="1988911"/>
            <a:ext cx="8194288" cy="2159343"/>
          </a:xfrm>
        </p:spPr>
        <p:txBody>
          <a:bodyPr/>
          <a:lstStyle/>
          <a:p>
            <a:pPr marL="514350" indent="-514350">
              <a:buFont typeface="+mj-lt"/>
              <a:buAutoNum type="arabicPeriod"/>
            </a:pPr>
            <a:r>
              <a:rPr lang="en-US" dirty="0"/>
              <a:t>Is there always an allocation in the core?</a:t>
            </a:r>
          </a:p>
          <a:p>
            <a:pPr marL="514350" indent="-514350">
              <a:lnSpc>
                <a:spcPct val="100000"/>
              </a:lnSpc>
              <a:buFont typeface="+mj-lt"/>
              <a:buAutoNum type="arabicPeriod"/>
            </a:pPr>
            <a:r>
              <a:rPr lang="en-US" dirty="0"/>
              <a:t>Can there be more than one allocation in the core?</a:t>
            </a:r>
          </a:p>
          <a:p>
            <a:pPr marL="514350" indent="-514350">
              <a:buFont typeface="+mj-lt"/>
              <a:buAutoNum type="arabicPeriod"/>
            </a:pPr>
            <a:r>
              <a:rPr lang="en-US" dirty="0"/>
              <a:t>How can we find an allocation in the core?</a:t>
            </a:r>
          </a:p>
          <a:p>
            <a:pPr marL="514350" indent="-514350">
              <a:buFont typeface="+mj-lt"/>
              <a:buAutoNum type="arabicPeriod"/>
            </a:pPr>
            <a:r>
              <a:rPr lang="en-US" dirty="0"/>
              <a:t>Can we find this allocation in a way that is truthful?</a:t>
            </a:r>
          </a:p>
          <a:p>
            <a:pPr marL="0" indent="0">
              <a:buNone/>
            </a:pPr>
            <a:endParaRPr lang="en-US" dirty="0"/>
          </a:p>
        </p:txBody>
      </p:sp>
      <p:sp>
        <p:nvSpPr>
          <p:cNvPr id="4" name="TextBox 3">
            <a:extLst>
              <a:ext uri="{FF2B5EF4-FFF2-40B4-BE49-F238E27FC236}">
                <a16:creationId xmlns:a16="http://schemas.microsoft.com/office/drawing/2014/main" id="{AC769648-343A-FB9A-EC61-013302566FBF}"/>
              </a:ext>
            </a:extLst>
          </p:cNvPr>
          <p:cNvSpPr txBox="1"/>
          <p:nvPr/>
        </p:nvSpPr>
        <p:spPr>
          <a:xfrm>
            <a:off x="9269790" y="1891406"/>
            <a:ext cx="2980944" cy="2200602"/>
          </a:xfrm>
          <a:prstGeom prst="rect">
            <a:avLst/>
          </a:prstGeom>
          <a:noFill/>
        </p:spPr>
        <p:txBody>
          <a:bodyPr wrap="none" rtlCol="0">
            <a:spAutoFit/>
          </a:bodyPr>
          <a:lstStyle/>
          <a:p>
            <a:pPr>
              <a:spcBef>
                <a:spcPts val="1000"/>
              </a:spcBef>
            </a:pPr>
            <a:r>
              <a:rPr lang="en-US" sz="2800" b="1" dirty="0">
                <a:solidFill>
                  <a:srgbClr val="00B050"/>
                </a:solidFill>
              </a:rPr>
              <a:t>Yes</a:t>
            </a:r>
          </a:p>
          <a:p>
            <a:pPr>
              <a:spcBef>
                <a:spcPts val="1000"/>
              </a:spcBef>
            </a:pPr>
            <a:r>
              <a:rPr lang="en-US" sz="2800" b="1" dirty="0">
                <a:solidFill>
                  <a:srgbClr val="FF0000"/>
                </a:solidFill>
              </a:rPr>
              <a:t>No</a:t>
            </a:r>
          </a:p>
          <a:p>
            <a:pPr>
              <a:spcBef>
                <a:spcPts val="1000"/>
              </a:spcBef>
            </a:pPr>
            <a:r>
              <a:rPr lang="en-US" sz="2800" b="1" dirty="0"/>
              <a:t>Top Trading Cycles </a:t>
            </a:r>
          </a:p>
          <a:p>
            <a:pPr>
              <a:spcBef>
                <a:spcPts val="1000"/>
              </a:spcBef>
            </a:pPr>
            <a:r>
              <a:rPr lang="en-US" sz="2800" b="1" dirty="0">
                <a:solidFill>
                  <a:srgbClr val="00B050"/>
                </a:solidFill>
              </a:rPr>
              <a:t>Yes</a:t>
            </a:r>
          </a:p>
        </p:txBody>
      </p:sp>
    </p:spTree>
    <p:extLst>
      <p:ext uri="{BB962C8B-B14F-4D97-AF65-F5344CB8AC3E}">
        <p14:creationId xmlns:p14="http://schemas.microsoft.com/office/powerpoint/2010/main" val="8282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3D030-CAC0-704B-BBD2-E3FF69570D91}"/>
              </a:ext>
            </a:extLst>
          </p:cNvPr>
          <p:cNvSpPr>
            <a:spLocks noGrp="1"/>
          </p:cNvSpPr>
          <p:nvPr>
            <p:ph type="title"/>
          </p:nvPr>
        </p:nvSpPr>
        <p:spPr/>
        <p:txBody>
          <a:bodyPr/>
          <a:lstStyle/>
          <a:p>
            <a:r>
              <a:rPr lang="en-US" dirty="0"/>
              <a:t>Top Trading Cycles</a:t>
            </a:r>
          </a:p>
        </p:txBody>
      </p:sp>
      <p:sp>
        <p:nvSpPr>
          <p:cNvPr id="3" name="Content Placeholder 2">
            <a:extLst>
              <a:ext uri="{FF2B5EF4-FFF2-40B4-BE49-F238E27FC236}">
                <a16:creationId xmlns:a16="http://schemas.microsoft.com/office/drawing/2014/main" id="{CDA05C8D-D90C-D04D-8FD9-E4E3824E865B}"/>
              </a:ext>
            </a:extLst>
          </p:cNvPr>
          <p:cNvSpPr>
            <a:spLocks noGrp="1"/>
          </p:cNvSpPr>
          <p:nvPr>
            <p:ph idx="1"/>
          </p:nvPr>
        </p:nvSpPr>
        <p:spPr>
          <a:xfrm>
            <a:off x="850702" y="1453092"/>
            <a:ext cx="5858357" cy="4450801"/>
          </a:xfrm>
        </p:spPr>
        <p:txBody>
          <a:bodyPr>
            <a:normAutofit fontScale="92500"/>
          </a:bodyPr>
          <a:lstStyle/>
          <a:p>
            <a:pPr marL="0" indent="0">
              <a:lnSpc>
                <a:spcPct val="100000"/>
              </a:lnSpc>
              <a:spcBef>
                <a:spcPts val="0"/>
              </a:spcBef>
              <a:buNone/>
            </a:pPr>
            <a:r>
              <a:rPr lang="en-US" b="1" dirty="0"/>
              <a:t>Observation: </a:t>
            </a:r>
            <a:r>
              <a:rPr lang="en-US" dirty="0"/>
              <a:t>if a group can trade with each other and all get their favorite game, then if you recommend anything else, they will block your recommendation.</a:t>
            </a:r>
          </a:p>
          <a:p>
            <a:pPr marL="0" indent="0">
              <a:lnSpc>
                <a:spcPct val="100000"/>
              </a:lnSpc>
              <a:spcBef>
                <a:spcPts val="0"/>
              </a:spcBef>
              <a:buNone/>
            </a:pPr>
            <a:endParaRPr lang="en-US" dirty="0"/>
          </a:p>
          <a:p>
            <a:pPr marL="0" indent="0">
              <a:lnSpc>
                <a:spcPct val="100000"/>
              </a:lnSpc>
              <a:spcBef>
                <a:spcPts val="0"/>
              </a:spcBef>
              <a:buNone/>
            </a:pPr>
            <a:r>
              <a:rPr lang="en-US" b="1" dirty="0"/>
              <a:t>Algorithm: </a:t>
            </a:r>
          </a:p>
          <a:p>
            <a:pPr marL="514350" indent="-514350">
              <a:lnSpc>
                <a:spcPct val="100000"/>
              </a:lnSpc>
              <a:spcBef>
                <a:spcPts val="0"/>
              </a:spcBef>
              <a:buFont typeface="+mj-lt"/>
              <a:buAutoNum type="arabicPeriod"/>
            </a:pPr>
            <a:r>
              <a:rPr lang="en-US" dirty="0"/>
              <a:t>Each person “points” to their favorite remaining game.</a:t>
            </a:r>
          </a:p>
          <a:p>
            <a:pPr marL="514350" indent="-514350">
              <a:lnSpc>
                <a:spcPct val="100000"/>
              </a:lnSpc>
              <a:spcBef>
                <a:spcPts val="0"/>
              </a:spcBef>
              <a:buFont typeface="+mj-lt"/>
              <a:buAutoNum type="arabicPeriod"/>
            </a:pPr>
            <a:r>
              <a:rPr lang="en-US" dirty="0"/>
              <a:t>Everyone that is part of a “loop” gets the game they are pointing to.</a:t>
            </a:r>
          </a:p>
          <a:p>
            <a:pPr marL="514350" indent="-514350">
              <a:lnSpc>
                <a:spcPct val="100000"/>
              </a:lnSpc>
              <a:spcBef>
                <a:spcPts val="0"/>
              </a:spcBef>
              <a:buFont typeface="+mj-lt"/>
              <a:buAutoNum type="arabicPeriod"/>
            </a:pPr>
            <a:r>
              <a:rPr lang="en-US" dirty="0"/>
              <a:t>Return to Step 1. </a:t>
            </a:r>
          </a:p>
          <a:p>
            <a:pPr marL="514350" indent="-514350">
              <a:buFont typeface="+mj-lt"/>
              <a:buAutoNum type="arabicPeriod"/>
            </a:pPr>
            <a:endParaRPr lang="en-US" dirty="0"/>
          </a:p>
        </p:txBody>
      </p:sp>
      <p:sp>
        <p:nvSpPr>
          <p:cNvPr id="4" name="TextBox 3">
            <a:extLst>
              <a:ext uri="{FF2B5EF4-FFF2-40B4-BE49-F238E27FC236}">
                <a16:creationId xmlns:a16="http://schemas.microsoft.com/office/drawing/2014/main" id="{78AD97F4-EBD3-E248-B153-29736DB98559}"/>
              </a:ext>
            </a:extLst>
          </p:cNvPr>
          <p:cNvSpPr txBox="1"/>
          <p:nvPr/>
        </p:nvSpPr>
        <p:spPr>
          <a:xfrm>
            <a:off x="6883405" y="2956046"/>
            <a:ext cx="2413733" cy="461665"/>
          </a:xfrm>
          <a:prstGeom prst="rect">
            <a:avLst/>
          </a:prstGeom>
          <a:noFill/>
        </p:spPr>
        <p:txBody>
          <a:bodyPr wrap="square" rtlCol="0">
            <a:spAutoFit/>
          </a:bodyPr>
          <a:lstStyle/>
          <a:p>
            <a:r>
              <a:rPr lang="en-US" sz="2400" dirty="0"/>
              <a:t>1: A &gt; C &gt; B</a:t>
            </a:r>
          </a:p>
        </p:txBody>
      </p:sp>
      <p:sp>
        <p:nvSpPr>
          <p:cNvPr id="5" name="TextBox 4">
            <a:extLst>
              <a:ext uri="{FF2B5EF4-FFF2-40B4-BE49-F238E27FC236}">
                <a16:creationId xmlns:a16="http://schemas.microsoft.com/office/drawing/2014/main" id="{6CBF4384-24B8-1C4E-87CA-77B5A9581ADE}"/>
              </a:ext>
            </a:extLst>
          </p:cNvPr>
          <p:cNvSpPr txBox="1"/>
          <p:nvPr/>
        </p:nvSpPr>
        <p:spPr>
          <a:xfrm>
            <a:off x="10457258" y="2928447"/>
            <a:ext cx="2413733" cy="461665"/>
          </a:xfrm>
          <a:prstGeom prst="rect">
            <a:avLst/>
          </a:prstGeom>
          <a:noFill/>
        </p:spPr>
        <p:txBody>
          <a:bodyPr wrap="square" rtlCol="0">
            <a:spAutoFit/>
          </a:bodyPr>
          <a:lstStyle/>
          <a:p>
            <a:r>
              <a:rPr lang="en-US" sz="2400" dirty="0"/>
              <a:t>3: A &gt; B &gt; C</a:t>
            </a:r>
          </a:p>
        </p:txBody>
      </p:sp>
      <p:pic>
        <p:nvPicPr>
          <p:cNvPr id="6" name="Picture 5" descr="Calendar&#10;&#10;Description automatically generated">
            <a:extLst>
              <a:ext uri="{FF2B5EF4-FFF2-40B4-BE49-F238E27FC236}">
                <a16:creationId xmlns:a16="http://schemas.microsoft.com/office/drawing/2014/main" id="{F9AB3C4A-71A4-1B49-BFCD-660DF27327CD}"/>
              </a:ext>
            </a:extLst>
          </p:cNvPr>
          <p:cNvPicPr>
            <a:picLocks noChangeAspect="1"/>
          </p:cNvPicPr>
          <p:nvPr/>
        </p:nvPicPr>
        <p:blipFill>
          <a:blip r:embed="rId3"/>
          <a:stretch>
            <a:fillRect/>
          </a:stretch>
        </p:blipFill>
        <p:spPr>
          <a:xfrm>
            <a:off x="10543053" y="1331962"/>
            <a:ext cx="1300364" cy="1596486"/>
          </a:xfrm>
          <a:prstGeom prst="rect">
            <a:avLst/>
          </a:prstGeom>
        </p:spPr>
      </p:pic>
      <p:pic>
        <p:nvPicPr>
          <p:cNvPr id="7" name="Picture 6" descr="A picture containing text, colorful, fabric&#10;&#10;Description automatically generated">
            <a:extLst>
              <a:ext uri="{FF2B5EF4-FFF2-40B4-BE49-F238E27FC236}">
                <a16:creationId xmlns:a16="http://schemas.microsoft.com/office/drawing/2014/main" id="{F7FEC67C-00B1-214E-B7CF-D949C88E77DA}"/>
              </a:ext>
            </a:extLst>
          </p:cNvPr>
          <p:cNvPicPr>
            <a:picLocks noChangeAspect="1"/>
          </p:cNvPicPr>
          <p:nvPr/>
        </p:nvPicPr>
        <p:blipFill>
          <a:blip r:embed="rId4"/>
          <a:stretch>
            <a:fillRect/>
          </a:stretch>
        </p:blipFill>
        <p:spPr>
          <a:xfrm>
            <a:off x="8231822" y="4380089"/>
            <a:ext cx="1711401" cy="1711401"/>
          </a:xfrm>
          <a:prstGeom prst="rect">
            <a:avLst/>
          </a:prstGeom>
        </p:spPr>
      </p:pic>
      <p:sp>
        <p:nvSpPr>
          <p:cNvPr id="8" name="TextBox 7">
            <a:extLst>
              <a:ext uri="{FF2B5EF4-FFF2-40B4-BE49-F238E27FC236}">
                <a16:creationId xmlns:a16="http://schemas.microsoft.com/office/drawing/2014/main" id="{9D70E5B4-82D9-B14E-85AA-6E3D528B05BB}"/>
              </a:ext>
            </a:extLst>
          </p:cNvPr>
          <p:cNvSpPr txBox="1"/>
          <p:nvPr/>
        </p:nvSpPr>
        <p:spPr>
          <a:xfrm>
            <a:off x="8112849" y="6031210"/>
            <a:ext cx="1711400" cy="461665"/>
          </a:xfrm>
          <a:prstGeom prst="rect">
            <a:avLst/>
          </a:prstGeom>
          <a:noFill/>
        </p:spPr>
        <p:txBody>
          <a:bodyPr wrap="square" rtlCol="0">
            <a:spAutoFit/>
          </a:bodyPr>
          <a:lstStyle/>
          <a:p>
            <a:r>
              <a:rPr lang="en-US" sz="2400" dirty="0"/>
              <a:t>2: B &gt; A &gt; C</a:t>
            </a:r>
          </a:p>
        </p:txBody>
      </p:sp>
      <p:pic>
        <p:nvPicPr>
          <p:cNvPr id="9" name="Picture 8" descr="Diagram&#10;&#10;Description automatically generated">
            <a:extLst>
              <a:ext uri="{FF2B5EF4-FFF2-40B4-BE49-F238E27FC236}">
                <a16:creationId xmlns:a16="http://schemas.microsoft.com/office/drawing/2014/main" id="{251B6BAB-9EF4-134F-9EE8-77E3F5C28EAD}"/>
              </a:ext>
            </a:extLst>
          </p:cNvPr>
          <p:cNvPicPr>
            <a:picLocks noChangeAspect="1"/>
          </p:cNvPicPr>
          <p:nvPr/>
        </p:nvPicPr>
        <p:blipFill>
          <a:blip r:embed="rId5"/>
          <a:stretch>
            <a:fillRect/>
          </a:stretch>
        </p:blipFill>
        <p:spPr>
          <a:xfrm>
            <a:off x="7000132" y="1274504"/>
            <a:ext cx="1231690" cy="1711401"/>
          </a:xfrm>
          <a:prstGeom prst="rect">
            <a:avLst/>
          </a:prstGeom>
        </p:spPr>
      </p:pic>
      <p:cxnSp>
        <p:nvCxnSpPr>
          <p:cNvPr id="10" name="Straight Arrow Connector 9">
            <a:extLst>
              <a:ext uri="{FF2B5EF4-FFF2-40B4-BE49-F238E27FC236}">
                <a16:creationId xmlns:a16="http://schemas.microsoft.com/office/drawing/2014/main" id="{1A340333-D538-F24E-9A62-6C828F21ACFC}"/>
              </a:ext>
            </a:extLst>
          </p:cNvPr>
          <p:cNvCxnSpPr>
            <a:cxnSpLocks/>
          </p:cNvCxnSpPr>
          <p:nvPr/>
        </p:nvCxnSpPr>
        <p:spPr>
          <a:xfrm>
            <a:off x="7615977" y="3429000"/>
            <a:ext cx="496872" cy="17074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B6682AC-430E-5C44-9939-FA69FE471332}"/>
              </a:ext>
            </a:extLst>
          </p:cNvPr>
          <p:cNvCxnSpPr>
            <a:cxnSpLocks/>
          </p:cNvCxnSpPr>
          <p:nvPr/>
        </p:nvCxnSpPr>
        <p:spPr>
          <a:xfrm flipH="1">
            <a:off x="10062197" y="3429000"/>
            <a:ext cx="1131038" cy="18067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22B638A-814F-DF44-A5FE-3B4C9BBE0CC4}"/>
              </a:ext>
            </a:extLst>
          </p:cNvPr>
          <p:cNvCxnSpPr>
            <a:cxnSpLocks/>
          </p:cNvCxnSpPr>
          <p:nvPr/>
        </p:nvCxnSpPr>
        <p:spPr>
          <a:xfrm flipH="1" flipV="1">
            <a:off x="8428746" y="2216596"/>
            <a:ext cx="655524" cy="20661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5C527F3-1D39-684F-9EF3-0E61F6670BF8}"/>
              </a:ext>
            </a:extLst>
          </p:cNvPr>
          <p:cNvSpPr/>
          <p:nvPr/>
        </p:nvSpPr>
        <p:spPr>
          <a:xfrm>
            <a:off x="798707" y="5903893"/>
            <a:ext cx="6671733" cy="954107"/>
          </a:xfrm>
          <a:prstGeom prst="rect">
            <a:avLst/>
          </a:prstGeom>
        </p:spPr>
        <p:txBody>
          <a:bodyPr wrap="square">
            <a:spAutoFit/>
          </a:bodyPr>
          <a:lstStyle/>
          <a:p>
            <a:r>
              <a:rPr lang="en-US" sz="2800" b="1" dirty="0"/>
              <a:t>Note: </a:t>
            </a:r>
            <a:r>
              <a:rPr lang="en-US" sz="2800" dirty="0"/>
              <a:t>People can point to their own game.</a:t>
            </a:r>
          </a:p>
          <a:p>
            <a:r>
              <a:rPr lang="en-US" sz="2800" b="1" dirty="0"/>
              <a:t>Question: </a:t>
            </a:r>
            <a:r>
              <a:rPr lang="en-US" sz="2800" dirty="0"/>
              <a:t>Is there always a loop?</a:t>
            </a:r>
            <a:endParaRPr lang="en-US" sz="2800" b="1" dirty="0"/>
          </a:p>
        </p:txBody>
      </p:sp>
      <p:sp>
        <p:nvSpPr>
          <p:cNvPr id="22" name="U-Turn Arrow 21">
            <a:extLst>
              <a:ext uri="{FF2B5EF4-FFF2-40B4-BE49-F238E27FC236}">
                <a16:creationId xmlns:a16="http://schemas.microsoft.com/office/drawing/2014/main" id="{66FDF5C9-54CC-FE46-BC2A-27E90AD7D940}"/>
              </a:ext>
            </a:extLst>
          </p:cNvPr>
          <p:cNvSpPr/>
          <p:nvPr/>
        </p:nvSpPr>
        <p:spPr>
          <a:xfrm rot="16200000">
            <a:off x="9391846" y="2115430"/>
            <a:ext cx="1207166" cy="880534"/>
          </a:xfrm>
          <a:prstGeom prst="uturnArrow">
            <a:avLst>
              <a:gd name="adj1" fmla="val 5769"/>
              <a:gd name="adj2" fmla="val 9615"/>
              <a:gd name="adj3" fmla="val 17308"/>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23" descr="A picture containing text, kitchenware&#10;&#10;Description automatically generated">
            <a:extLst>
              <a:ext uri="{FF2B5EF4-FFF2-40B4-BE49-F238E27FC236}">
                <a16:creationId xmlns:a16="http://schemas.microsoft.com/office/drawing/2014/main" id="{BDA42942-E63C-254C-9F13-76641503A21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000" b="97273" l="6987" r="94760">
                        <a14:foregroundMark x1="5677" y1="66364" x2="20961" y2="97273"/>
                        <a14:foregroundMark x1="20961" y1="97273" x2="6987" y2="64091"/>
                        <a14:foregroundMark x1="85590" y1="5000" x2="94760" y2="6364"/>
                      </a14:backgroundRemoval>
                    </a14:imgEffect>
                  </a14:imgLayer>
                </a14:imgProps>
              </a:ext>
            </a:extLst>
          </a:blip>
          <a:stretch>
            <a:fillRect/>
          </a:stretch>
        </p:blipFill>
        <p:spPr>
          <a:xfrm>
            <a:off x="5741995" y="6335038"/>
            <a:ext cx="455605" cy="439619"/>
          </a:xfrm>
          <a:prstGeom prst="rect">
            <a:avLst/>
          </a:prstGeom>
        </p:spPr>
      </p:pic>
    </p:spTree>
    <p:extLst>
      <p:ext uri="{BB962C8B-B14F-4D97-AF65-F5344CB8AC3E}">
        <p14:creationId xmlns:p14="http://schemas.microsoft.com/office/powerpoint/2010/main" val="343159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8" grpId="0"/>
      <p:bldP spid="8" grpId="1"/>
      <p:bldP spid="22" grpId="0" animBg="1"/>
      <p:bldP spid="2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94436-BB21-FAC1-10F1-EA72C8EB0B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AE5EE-BFA9-E62F-BC0A-54090EFD185A}"/>
              </a:ext>
            </a:extLst>
          </p:cNvPr>
          <p:cNvSpPr>
            <a:spLocks noGrp="1"/>
          </p:cNvSpPr>
          <p:nvPr>
            <p:ph type="title"/>
          </p:nvPr>
        </p:nvSpPr>
        <p:spPr>
          <a:xfrm>
            <a:off x="928512" y="220255"/>
            <a:ext cx="10515600" cy="1325563"/>
          </a:xfrm>
        </p:spPr>
        <p:txBody>
          <a:bodyPr/>
          <a:lstStyle/>
          <a:p>
            <a:r>
              <a:rPr lang="en-US" dirty="0"/>
              <a:t>Warm Up</a:t>
            </a:r>
          </a:p>
        </p:txBody>
      </p:sp>
      <p:sp>
        <p:nvSpPr>
          <p:cNvPr id="3" name="Content Placeholder 2">
            <a:extLst>
              <a:ext uri="{FF2B5EF4-FFF2-40B4-BE49-F238E27FC236}">
                <a16:creationId xmlns:a16="http://schemas.microsoft.com/office/drawing/2014/main" id="{3FDA9046-D8EC-43D4-2E8C-2157B550D8D2}"/>
              </a:ext>
            </a:extLst>
          </p:cNvPr>
          <p:cNvSpPr>
            <a:spLocks noGrp="1"/>
          </p:cNvSpPr>
          <p:nvPr>
            <p:ph idx="1"/>
          </p:nvPr>
        </p:nvSpPr>
        <p:spPr>
          <a:xfrm>
            <a:off x="6250272" y="1348869"/>
            <a:ext cx="5376672" cy="5312182"/>
          </a:xfrm>
        </p:spPr>
        <p:txBody>
          <a:bodyPr>
            <a:normAutofit lnSpcReduction="10000"/>
          </a:bodyPr>
          <a:lstStyle/>
          <a:p>
            <a:pPr marL="0" indent="0">
              <a:buNone/>
            </a:pPr>
            <a:r>
              <a:rPr lang="en-US" dirty="0"/>
              <a:t>Consider the allocation ABCD. Is it</a:t>
            </a:r>
          </a:p>
          <a:p>
            <a:pPr>
              <a:buFont typeface="Wingdings" pitchFamily="2" charset="2"/>
              <a:buChar char="q"/>
            </a:pPr>
            <a:r>
              <a:rPr lang="en-US" dirty="0"/>
              <a:t>Pareto Efficient?</a:t>
            </a:r>
          </a:p>
          <a:p>
            <a:pPr>
              <a:buFont typeface="Wingdings" pitchFamily="2" charset="2"/>
              <a:buChar char="q"/>
            </a:pPr>
            <a:r>
              <a:rPr lang="en-US" dirty="0"/>
              <a:t>Individually Rational?</a:t>
            </a:r>
          </a:p>
          <a:p>
            <a:pPr>
              <a:buFont typeface="Wingdings" pitchFamily="2" charset="2"/>
              <a:buChar char="q"/>
            </a:pPr>
            <a:r>
              <a:rPr lang="en-US" dirty="0"/>
              <a:t>Core?</a:t>
            </a:r>
          </a:p>
          <a:p>
            <a:endParaRPr lang="en-US" dirty="0"/>
          </a:p>
          <a:p>
            <a:pPr marL="0" indent="0">
              <a:buNone/>
            </a:pPr>
            <a:r>
              <a:rPr lang="en-US" dirty="0"/>
              <a:t>Consider the allocation DABC. Is it</a:t>
            </a:r>
          </a:p>
          <a:p>
            <a:pPr>
              <a:buFont typeface="Wingdings" pitchFamily="2" charset="2"/>
              <a:buChar char="q"/>
            </a:pPr>
            <a:r>
              <a:rPr lang="en-US" dirty="0"/>
              <a:t>Pareto Efficient?</a:t>
            </a:r>
          </a:p>
          <a:p>
            <a:pPr>
              <a:buFont typeface="Wingdings" pitchFamily="2" charset="2"/>
              <a:buChar char="q"/>
            </a:pPr>
            <a:r>
              <a:rPr lang="en-US" dirty="0"/>
              <a:t>Individually Rational?</a:t>
            </a:r>
          </a:p>
          <a:p>
            <a:pPr>
              <a:buFont typeface="Wingdings" pitchFamily="2" charset="2"/>
              <a:buChar char="q"/>
            </a:pPr>
            <a:r>
              <a:rPr lang="en-US" dirty="0"/>
              <a:t>Core?</a:t>
            </a:r>
          </a:p>
          <a:p>
            <a:endParaRPr lang="en-US" dirty="0"/>
          </a:p>
          <a:p>
            <a:pPr marL="0" indent="0">
              <a:buNone/>
            </a:pPr>
            <a:r>
              <a:rPr lang="en-US" dirty="0"/>
              <a:t>What allocations are in the core? </a:t>
            </a:r>
          </a:p>
          <a:p>
            <a:endParaRPr lang="en-US" dirty="0"/>
          </a:p>
        </p:txBody>
      </p:sp>
      <p:graphicFrame>
        <p:nvGraphicFramePr>
          <p:cNvPr id="4" name="Table 3">
            <a:extLst>
              <a:ext uri="{FF2B5EF4-FFF2-40B4-BE49-F238E27FC236}">
                <a16:creationId xmlns:a16="http://schemas.microsoft.com/office/drawing/2014/main" id="{AB531C1E-725E-B4C7-E71E-952F9DA7F4AD}"/>
              </a:ext>
            </a:extLst>
          </p:cNvPr>
          <p:cNvGraphicFramePr>
            <a:graphicFrameLocks/>
          </p:cNvGraphicFramePr>
          <p:nvPr/>
        </p:nvGraphicFramePr>
        <p:xfrm>
          <a:off x="928512" y="1348869"/>
          <a:ext cx="5158628" cy="4994925"/>
        </p:xfrm>
        <a:graphic>
          <a:graphicData uri="http://schemas.openxmlformats.org/drawingml/2006/table">
            <a:tbl>
              <a:tblPr firstRow="1" bandRow="1">
                <a:tableStyleId>{5C22544A-7EE6-4342-B048-85BDC9FD1C3A}</a:tableStyleId>
              </a:tblPr>
              <a:tblGrid>
                <a:gridCol w="1289657">
                  <a:extLst>
                    <a:ext uri="{9D8B030D-6E8A-4147-A177-3AD203B41FA5}">
                      <a16:colId xmlns:a16="http://schemas.microsoft.com/office/drawing/2014/main" val="1855051841"/>
                    </a:ext>
                  </a:extLst>
                </a:gridCol>
                <a:gridCol w="1289657">
                  <a:extLst>
                    <a:ext uri="{9D8B030D-6E8A-4147-A177-3AD203B41FA5}">
                      <a16:colId xmlns:a16="http://schemas.microsoft.com/office/drawing/2014/main" val="2861130570"/>
                    </a:ext>
                  </a:extLst>
                </a:gridCol>
                <a:gridCol w="1289657">
                  <a:extLst>
                    <a:ext uri="{9D8B030D-6E8A-4147-A177-3AD203B41FA5}">
                      <a16:colId xmlns:a16="http://schemas.microsoft.com/office/drawing/2014/main" val="3482518017"/>
                    </a:ext>
                  </a:extLst>
                </a:gridCol>
                <a:gridCol w="1289657">
                  <a:extLst>
                    <a:ext uri="{9D8B030D-6E8A-4147-A177-3AD203B41FA5}">
                      <a16:colId xmlns:a16="http://schemas.microsoft.com/office/drawing/2014/main" val="2860092677"/>
                    </a:ext>
                  </a:extLst>
                </a:gridCol>
              </a:tblGrid>
              <a:tr h="781377">
                <a:tc>
                  <a:txBody>
                    <a:bodyPr/>
                    <a:lstStyle/>
                    <a:p>
                      <a:pPr algn="ctr"/>
                      <a:r>
                        <a:rPr lang="en-US" sz="3600" dirty="0"/>
                        <a:t>1</a:t>
                      </a:r>
                    </a:p>
                  </a:txBody>
                  <a:tcPr>
                    <a:lnB w="57150" cap="flat" cmpd="sng" algn="ctr">
                      <a:noFill/>
                      <a:prstDash val="solid"/>
                      <a:round/>
                      <a:headEnd type="none" w="med" len="med"/>
                      <a:tailEnd type="none" w="med" len="med"/>
                    </a:lnB>
                  </a:tcPr>
                </a:tc>
                <a:tc>
                  <a:txBody>
                    <a:bodyPr/>
                    <a:lstStyle/>
                    <a:p>
                      <a:pPr algn="ctr"/>
                      <a:r>
                        <a:rPr lang="en-US" sz="3600" dirty="0"/>
                        <a:t>2</a:t>
                      </a:r>
                    </a:p>
                  </a:txBody>
                  <a:tcPr>
                    <a:lnB w="57150" cap="flat" cmpd="sng" algn="ctr">
                      <a:noFill/>
                      <a:prstDash val="solid"/>
                      <a:round/>
                      <a:headEnd type="none" w="med" len="med"/>
                      <a:tailEnd type="none" w="med" len="med"/>
                    </a:lnB>
                  </a:tcPr>
                </a:tc>
                <a:tc>
                  <a:txBody>
                    <a:bodyPr/>
                    <a:lstStyle/>
                    <a:p>
                      <a:pPr algn="ctr"/>
                      <a:r>
                        <a:rPr lang="en-US" sz="3600" dirty="0"/>
                        <a:t>3</a:t>
                      </a:r>
                    </a:p>
                  </a:txBody>
                  <a:tcPr>
                    <a:lnB w="57150" cap="flat" cmpd="sng" algn="ctr">
                      <a:noFill/>
                      <a:prstDash val="solid"/>
                      <a:round/>
                      <a:headEnd type="none" w="med" len="med"/>
                      <a:tailEnd type="none" w="med" len="med"/>
                    </a:lnB>
                  </a:tcPr>
                </a:tc>
                <a:tc>
                  <a:txBody>
                    <a:bodyPr/>
                    <a:lstStyle/>
                    <a:p>
                      <a:pPr algn="ctr"/>
                      <a:r>
                        <a:rPr lang="en-US" sz="3600" dirty="0"/>
                        <a:t>4</a:t>
                      </a:r>
                    </a:p>
                  </a:txBody>
                  <a:tcPr>
                    <a:lnB w="57150" cap="flat" cmpd="sng" algn="ctr">
                      <a:noFill/>
                      <a:prstDash val="solid"/>
                      <a:round/>
                      <a:headEnd type="none" w="med" len="med"/>
                      <a:tailEnd type="none" w="med" len="med"/>
                    </a:lnB>
                  </a:tcPr>
                </a:tc>
                <a:extLst>
                  <a:ext uri="{0D108BD9-81ED-4DB2-BD59-A6C34878D82A}">
                    <a16:rowId xmlns:a16="http://schemas.microsoft.com/office/drawing/2014/main" val="3717564203"/>
                  </a:ext>
                </a:extLst>
              </a:tr>
              <a:tr h="1053387">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r h="1053387">
                <a:tc>
                  <a:txBody>
                    <a:bodyPr/>
                    <a:lstStyle/>
                    <a:p>
                      <a:pPr algn="ctr"/>
                      <a:endParaRPr lang="en-US" sz="2800" dirty="0"/>
                    </a:p>
                  </a:txBody>
                  <a:tcPr>
                    <a:lnL w="57150" cap="flat" cmpd="sng" algn="ctr">
                      <a:no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730154760"/>
                  </a:ext>
                </a:extLst>
              </a:tr>
              <a:tr h="1053387">
                <a:tc>
                  <a:txBody>
                    <a:bodyPr/>
                    <a:lstStyle/>
                    <a:p>
                      <a:pPr algn="ctr"/>
                      <a:endParaRPr lang="en-US" sz="2800" dirty="0"/>
                    </a:p>
                  </a:txBody>
                  <a:tcPr>
                    <a:lnL w="285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248226320"/>
                  </a:ext>
                </a:extLst>
              </a:tr>
              <a:tr h="1053387">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988498595"/>
                  </a:ext>
                </a:extLst>
              </a:tr>
            </a:tbl>
          </a:graphicData>
        </a:graphic>
      </p:graphicFrame>
      <p:sp>
        <p:nvSpPr>
          <p:cNvPr id="9" name="TextBox 8">
            <a:extLst>
              <a:ext uri="{FF2B5EF4-FFF2-40B4-BE49-F238E27FC236}">
                <a16:creationId xmlns:a16="http://schemas.microsoft.com/office/drawing/2014/main" id="{117E72CA-7B36-9DA0-8F58-318205569FD5}"/>
              </a:ext>
            </a:extLst>
          </p:cNvPr>
          <p:cNvSpPr txBox="1"/>
          <p:nvPr/>
        </p:nvSpPr>
        <p:spPr>
          <a:xfrm>
            <a:off x="6290603" y="6467885"/>
            <a:ext cx="5962115" cy="369332"/>
          </a:xfrm>
          <a:prstGeom prst="rect">
            <a:avLst/>
          </a:prstGeom>
          <a:noFill/>
        </p:spPr>
        <p:txBody>
          <a:bodyPr wrap="square" rtlCol="0">
            <a:spAutoFit/>
          </a:bodyPr>
          <a:lstStyle/>
          <a:p>
            <a:r>
              <a:rPr lang="en-US" dirty="0"/>
              <a:t>__________________________________________________</a:t>
            </a:r>
          </a:p>
        </p:txBody>
      </p:sp>
      <p:sp>
        <p:nvSpPr>
          <p:cNvPr id="14" name="TextBox 13">
            <a:extLst>
              <a:ext uri="{FF2B5EF4-FFF2-40B4-BE49-F238E27FC236}">
                <a16:creationId xmlns:a16="http://schemas.microsoft.com/office/drawing/2014/main" id="{6255A2D2-CED9-FB89-DA2E-0AF86D34A51D}"/>
              </a:ext>
            </a:extLst>
          </p:cNvPr>
          <p:cNvSpPr txBox="1"/>
          <p:nvPr/>
        </p:nvSpPr>
        <p:spPr>
          <a:xfrm>
            <a:off x="4724220" y="517"/>
            <a:ext cx="7489551" cy="1200329"/>
          </a:xfrm>
          <a:prstGeom prst="rect">
            <a:avLst/>
          </a:prstGeom>
          <a:solidFill>
            <a:schemeClr val="accent3">
              <a:lumMod val="20000"/>
              <a:lumOff val="80000"/>
            </a:schemeClr>
          </a:solidFill>
        </p:spPr>
        <p:txBody>
          <a:bodyPr wrap="none" rtlCol="0">
            <a:spAutoFit/>
          </a:bodyPr>
          <a:lstStyle/>
          <a:p>
            <a:endParaRPr lang="en-US" sz="3600" dirty="0"/>
          </a:p>
          <a:p>
            <a:r>
              <a:rPr lang="en-US" sz="3600" dirty="0"/>
              <a:t>Name: __________________________</a:t>
            </a:r>
          </a:p>
        </p:txBody>
      </p:sp>
    </p:spTree>
    <p:extLst>
      <p:ext uri="{BB962C8B-B14F-4D97-AF65-F5344CB8AC3E}">
        <p14:creationId xmlns:p14="http://schemas.microsoft.com/office/powerpoint/2010/main" val="5911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C48097C-09E1-D9D7-063C-53ABA96FE26F}"/>
              </a:ext>
            </a:extLst>
          </p:cNvPr>
          <p:cNvGraphicFramePr>
            <a:graphicFrameLocks/>
          </p:cNvGraphicFramePr>
          <p:nvPr/>
        </p:nvGraphicFramePr>
        <p:xfrm>
          <a:off x="928512" y="1545817"/>
          <a:ext cx="5158628" cy="4994925"/>
        </p:xfrm>
        <a:graphic>
          <a:graphicData uri="http://schemas.openxmlformats.org/drawingml/2006/table">
            <a:tbl>
              <a:tblPr firstRow="1" bandRow="1">
                <a:tableStyleId>{5C22544A-7EE6-4342-B048-85BDC9FD1C3A}</a:tableStyleId>
              </a:tblPr>
              <a:tblGrid>
                <a:gridCol w="1289657">
                  <a:extLst>
                    <a:ext uri="{9D8B030D-6E8A-4147-A177-3AD203B41FA5}">
                      <a16:colId xmlns:a16="http://schemas.microsoft.com/office/drawing/2014/main" val="1855051841"/>
                    </a:ext>
                  </a:extLst>
                </a:gridCol>
                <a:gridCol w="1289657">
                  <a:extLst>
                    <a:ext uri="{9D8B030D-6E8A-4147-A177-3AD203B41FA5}">
                      <a16:colId xmlns:a16="http://schemas.microsoft.com/office/drawing/2014/main" val="2861130570"/>
                    </a:ext>
                  </a:extLst>
                </a:gridCol>
                <a:gridCol w="1289657">
                  <a:extLst>
                    <a:ext uri="{9D8B030D-6E8A-4147-A177-3AD203B41FA5}">
                      <a16:colId xmlns:a16="http://schemas.microsoft.com/office/drawing/2014/main" val="3482518017"/>
                    </a:ext>
                  </a:extLst>
                </a:gridCol>
                <a:gridCol w="1289657">
                  <a:extLst>
                    <a:ext uri="{9D8B030D-6E8A-4147-A177-3AD203B41FA5}">
                      <a16:colId xmlns:a16="http://schemas.microsoft.com/office/drawing/2014/main" val="2860092677"/>
                    </a:ext>
                  </a:extLst>
                </a:gridCol>
              </a:tblGrid>
              <a:tr h="781377">
                <a:tc>
                  <a:txBody>
                    <a:bodyPr/>
                    <a:lstStyle/>
                    <a:p>
                      <a:pPr algn="ctr"/>
                      <a:r>
                        <a:rPr lang="en-US" sz="3600" dirty="0"/>
                        <a:t>1</a:t>
                      </a:r>
                    </a:p>
                  </a:txBody>
                  <a:tcPr>
                    <a:lnB w="57150" cap="flat" cmpd="sng" algn="ctr">
                      <a:noFill/>
                      <a:prstDash val="solid"/>
                      <a:round/>
                      <a:headEnd type="none" w="med" len="med"/>
                      <a:tailEnd type="none" w="med" len="med"/>
                    </a:lnB>
                  </a:tcPr>
                </a:tc>
                <a:tc>
                  <a:txBody>
                    <a:bodyPr/>
                    <a:lstStyle/>
                    <a:p>
                      <a:pPr algn="ctr"/>
                      <a:r>
                        <a:rPr lang="en-US" sz="3600" dirty="0"/>
                        <a:t>2</a:t>
                      </a:r>
                    </a:p>
                  </a:txBody>
                  <a:tcPr>
                    <a:lnB w="57150" cap="flat" cmpd="sng" algn="ctr">
                      <a:solidFill>
                        <a:schemeClr val="accent6"/>
                      </a:solidFill>
                      <a:prstDash val="solid"/>
                      <a:round/>
                      <a:headEnd type="none" w="med" len="med"/>
                      <a:tailEnd type="none" w="med" len="med"/>
                    </a:lnB>
                  </a:tcPr>
                </a:tc>
                <a:tc>
                  <a:txBody>
                    <a:bodyPr/>
                    <a:lstStyle/>
                    <a:p>
                      <a:pPr algn="ctr"/>
                      <a:r>
                        <a:rPr lang="en-US" sz="3600" dirty="0"/>
                        <a:t>3</a:t>
                      </a:r>
                    </a:p>
                  </a:txBody>
                  <a:tcPr>
                    <a:lnB w="57150" cap="flat" cmpd="sng" algn="ctr">
                      <a:solidFill>
                        <a:schemeClr val="accent6"/>
                      </a:solidFill>
                      <a:prstDash val="solid"/>
                      <a:round/>
                      <a:headEnd type="none" w="med" len="med"/>
                      <a:tailEnd type="none" w="med" len="med"/>
                    </a:lnB>
                  </a:tcPr>
                </a:tc>
                <a:tc>
                  <a:txBody>
                    <a:bodyPr/>
                    <a:lstStyle/>
                    <a:p>
                      <a:pPr algn="ctr"/>
                      <a:r>
                        <a:rPr lang="en-US" sz="3600" dirty="0"/>
                        <a:t>4</a:t>
                      </a:r>
                    </a:p>
                  </a:txBody>
                  <a:tcPr>
                    <a:lnB w="571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717564203"/>
                  </a:ext>
                </a:extLst>
              </a:tr>
              <a:tr h="1053387">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r h="1053387">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730154760"/>
                  </a:ext>
                </a:extLst>
              </a:tr>
              <a:tr h="1053387">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248226320"/>
                  </a:ext>
                </a:extLst>
              </a:tr>
              <a:tr h="1053387">
                <a:tc>
                  <a:txBody>
                    <a:bodyPr/>
                    <a:lstStyle/>
                    <a:p>
                      <a:pPr algn="ctr"/>
                      <a:endParaRPr lang="en-US" sz="2800" dirty="0"/>
                    </a:p>
                  </a:txBody>
                  <a:tcPr>
                    <a:lnL w="57150" cap="flat" cmpd="sng" algn="ctr">
                      <a:noFill/>
                      <a:prstDash val="solid"/>
                      <a:round/>
                      <a:headEnd type="none" w="med" len="med"/>
                      <a:tailEnd type="none" w="med" len="med"/>
                    </a:lnL>
                    <a:lnR w="12700" cmpd="sng">
                      <a:noFill/>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mpd="sng">
                      <a:noFill/>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988498595"/>
                  </a:ext>
                </a:extLst>
              </a:tr>
            </a:tbl>
          </a:graphicData>
        </a:graphic>
      </p:graphicFrame>
      <p:graphicFrame>
        <p:nvGraphicFramePr>
          <p:cNvPr id="7" name="Table 6">
            <a:extLst>
              <a:ext uri="{FF2B5EF4-FFF2-40B4-BE49-F238E27FC236}">
                <a16:creationId xmlns:a16="http://schemas.microsoft.com/office/drawing/2014/main" id="{4BB3F614-6563-44D4-77FA-5EDB98B4E793}"/>
              </a:ext>
            </a:extLst>
          </p:cNvPr>
          <p:cNvGraphicFramePr>
            <a:graphicFrameLocks/>
          </p:cNvGraphicFramePr>
          <p:nvPr/>
        </p:nvGraphicFramePr>
        <p:xfrm>
          <a:off x="928512" y="1545817"/>
          <a:ext cx="5158628" cy="4994925"/>
        </p:xfrm>
        <a:graphic>
          <a:graphicData uri="http://schemas.openxmlformats.org/drawingml/2006/table">
            <a:tbl>
              <a:tblPr firstRow="1" bandRow="1">
                <a:tableStyleId>{5C22544A-7EE6-4342-B048-85BDC9FD1C3A}</a:tableStyleId>
              </a:tblPr>
              <a:tblGrid>
                <a:gridCol w="1289657">
                  <a:extLst>
                    <a:ext uri="{9D8B030D-6E8A-4147-A177-3AD203B41FA5}">
                      <a16:colId xmlns:a16="http://schemas.microsoft.com/office/drawing/2014/main" val="1855051841"/>
                    </a:ext>
                  </a:extLst>
                </a:gridCol>
                <a:gridCol w="1289657">
                  <a:extLst>
                    <a:ext uri="{9D8B030D-6E8A-4147-A177-3AD203B41FA5}">
                      <a16:colId xmlns:a16="http://schemas.microsoft.com/office/drawing/2014/main" val="2861130570"/>
                    </a:ext>
                  </a:extLst>
                </a:gridCol>
                <a:gridCol w="1289657">
                  <a:extLst>
                    <a:ext uri="{9D8B030D-6E8A-4147-A177-3AD203B41FA5}">
                      <a16:colId xmlns:a16="http://schemas.microsoft.com/office/drawing/2014/main" val="3482518017"/>
                    </a:ext>
                  </a:extLst>
                </a:gridCol>
                <a:gridCol w="1289657">
                  <a:extLst>
                    <a:ext uri="{9D8B030D-6E8A-4147-A177-3AD203B41FA5}">
                      <a16:colId xmlns:a16="http://schemas.microsoft.com/office/drawing/2014/main" val="2860092677"/>
                    </a:ext>
                  </a:extLst>
                </a:gridCol>
              </a:tblGrid>
              <a:tr h="781377">
                <a:tc>
                  <a:txBody>
                    <a:bodyPr/>
                    <a:lstStyle/>
                    <a:p>
                      <a:pPr algn="ctr"/>
                      <a:r>
                        <a:rPr lang="en-US" sz="3600" dirty="0"/>
                        <a:t>1</a:t>
                      </a:r>
                    </a:p>
                  </a:txBody>
                  <a:tcPr>
                    <a:lnB w="57150" cap="flat" cmpd="sng" algn="ctr">
                      <a:noFill/>
                      <a:prstDash val="solid"/>
                      <a:round/>
                      <a:headEnd type="none" w="med" len="med"/>
                      <a:tailEnd type="none" w="med" len="med"/>
                    </a:lnB>
                  </a:tcPr>
                </a:tc>
                <a:tc>
                  <a:txBody>
                    <a:bodyPr/>
                    <a:lstStyle/>
                    <a:p>
                      <a:pPr algn="ctr"/>
                      <a:r>
                        <a:rPr lang="en-US" sz="3600" dirty="0"/>
                        <a:t>2</a:t>
                      </a:r>
                    </a:p>
                  </a:txBody>
                  <a:tcPr>
                    <a:lnB w="57150" cap="flat" cmpd="sng" algn="ctr">
                      <a:solidFill>
                        <a:schemeClr val="accent6"/>
                      </a:solidFill>
                      <a:prstDash val="solid"/>
                      <a:round/>
                      <a:headEnd type="none" w="med" len="med"/>
                      <a:tailEnd type="none" w="med" len="med"/>
                    </a:lnB>
                  </a:tcPr>
                </a:tc>
                <a:tc>
                  <a:txBody>
                    <a:bodyPr/>
                    <a:lstStyle/>
                    <a:p>
                      <a:pPr algn="ctr"/>
                      <a:r>
                        <a:rPr lang="en-US" sz="3600" dirty="0"/>
                        <a:t>3</a:t>
                      </a:r>
                    </a:p>
                  </a:txBody>
                  <a:tcPr>
                    <a:lnB w="57150" cap="flat" cmpd="sng" algn="ctr">
                      <a:noFill/>
                      <a:prstDash val="solid"/>
                      <a:round/>
                      <a:headEnd type="none" w="med" len="med"/>
                      <a:tailEnd type="none" w="med" len="med"/>
                    </a:lnB>
                  </a:tcPr>
                </a:tc>
                <a:tc>
                  <a:txBody>
                    <a:bodyPr/>
                    <a:lstStyle/>
                    <a:p>
                      <a:pPr algn="ctr"/>
                      <a:r>
                        <a:rPr lang="en-US" sz="3600" dirty="0"/>
                        <a:t>4</a:t>
                      </a:r>
                    </a:p>
                  </a:txBody>
                  <a:tcPr>
                    <a:lnB w="571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717564203"/>
                  </a:ext>
                </a:extLst>
              </a:tr>
              <a:tr h="1053387">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r h="1053387">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730154760"/>
                  </a:ext>
                </a:extLst>
              </a:tr>
              <a:tr h="1053387">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248226320"/>
                  </a:ext>
                </a:extLst>
              </a:tr>
              <a:tr h="1053387">
                <a:tc>
                  <a:txBody>
                    <a:bodyPr/>
                    <a:lstStyle/>
                    <a:p>
                      <a:pPr algn="ctr"/>
                      <a:endParaRPr lang="en-US" sz="2800" dirty="0"/>
                    </a:p>
                  </a:txBody>
                  <a:tcPr>
                    <a:lnL w="57150" cap="flat" cmpd="sng" algn="ctr">
                      <a:noFill/>
                      <a:prstDash val="solid"/>
                      <a:round/>
                      <a:headEnd type="none" w="med" len="med"/>
                      <a:tailEnd type="none" w="med" len="med"/>
                    </a:lnL>
                    <a:lnR w="12700" cmpd="sng">
                      <a:noFill/>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mpd="sng">
                      <a:noFill/>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988498595"/>
                  </a:ext>
                </a:extLst>
              </a:tr>
            </a:tbl>
          </a:graphicData>
        </a:graphic>
      </p:graphicFrame>
      <p:sp>
        <p:nvSpPr>
          <p:cNvPr id="2" name="Title 1">
            <a:extLst>
              <a:ext uri="{FF2B5EF4-FFF2-40B4-BE49-F238E27FC236}">
                <a16:creationId xmlns:a16="http://schemas.microsoft.com/office/drawing/2014/main" id="{9D314E60-232A-094E-8291-A2B3459BC103}"/>
              </a:ext>
            </a:extLst>
          </p:cNvPr>
          <p:cNvSpPr>
            <a:spLocks noGrp="1"/>
          </p:cNvSpPr>
          <p:nvPr>
            <p:ph type="title"/>
          </p:nvPr>
        </p:nvSpPr>
        <p:spPr>
          <a:xfrm>
            <a:off x="747888" y="365125"/>
            <a:ext cx="10515600" cy="1325563"/>
          </a:xfrm>
        </p:spPr>
        <p:txBody>
          <a:bodyPr/>
          <a:lstStyle/>
          <a:p>
            <a:r>
              <a:rPr lang="en-US" dirty="0"/>
              <a:t>Top Trading Cycles Practice</a:t>
            </a:r>
          </a:p>
        </p:txBody>
      </p:sp>
      <p:sp>
        <p:nvSpPr>
          <p:cNvPr id="3" name="Content Placeholder 2">
            <a:extLst>
              <a:ext uri="{FF2B5EF4-FFF2-40B4-BE49-F238E27FC236}">
                <a16:creationId xmlns:a16="http://schemas.microsoft.com/office/drawing/2014/main" id="{9DE82E00-393B-9247-893A-8D0DED50E4AB}"/>
              </a:ext>
            </a:extLst>
          </p:cNvPr>
          <p:cNvSpPr>
            <a:spLocks noGrp="1"/>
          </p:cNvSpPr>
          <p:nvPr>
            <p:ph idx="1"/>
          </p:nvPr>
        </p:nvSpPr>
        <p:spPr>
          <a:xfrm>
            <a:off x="6962421" y="1742818"/>
            <a:ext cx="4783667" cy="2840471"/>
          </a:xfrm>
          <a:solidFill>
            <a:schemeClr val="accent4"/>
          </a:solidFill>
        </p:spPr>
        <p:txBody>
          <a:bodyPr>
            <a:normAutofit/>
          </a:bodyPr>
          <a:lstStyle/>
          <a:p>
            <a:pPr marL="0" indent="0">
              <a:buNone/>
            </a:pPr>
            <a:r>
              <a:rPr lang="en-US" b="1" dirty="0"/>
              <a:t>Group Work:</a:t>
            </a:r>
          </a:p>
          <a:p>
            <a:pPr marL="0" indent="0">
              <a:buNone/>
            </a:pPr>
            <a:r>
              <a:rPr lang="en-US" dirty="0"/>
              <a:t>Suppose we start from the allocation shown, and apply Top Trading Cycles. </a:t>
            </a:r>
          </a:p>
          <a:p>
            <a:pPr marL="514350" indent="-514350">
              <a:buFont typeface="+mj-lt"/>
              <a:buAutoNum type="arabicPeriod"/>
            </a:pPr>
            <a:r>
              <a:rPr lang="en-US" dirty="0"/>
              <a:t>What cycle clears first?</a:t>
            </a:r>
          </a:p>
          <a:p>
            <a:pPr marL="514350" indent="-514350">
              <a:buFont typeface="+mj-lt"/>
              <a:buAutoNum type="arabicPeriod"/>
            </a:pPr>
            <a:r>
              <a:rPr lang="en-US" dirty="0"/>
              <a:t>What is our final allocation?</a:t>
            </a:r>
          </a:p>
        </p:txBody>
      </p:sp>
      <p:graphicFrame>
        <p:nvGraphicFramePr>
          <p:cNvPr id="5" name="Table 4">
            <a:extLst>
              <a:ext uri="{FF2B5EF4-FFF2-40B4-BE49-F238E27FC236}">
                <a16:creationId xmlns:a16="http://schemas.microsoft.com/office/drawing/2014/main" id="{43D5FB34-82E3-2B1C-4112-817ED49A6036}"/>
              </a:ext>
            </a:extLst>
          </p:cNvPr>
          <p:cNvGraphicFramePr>
            <a:graphicFrameLocks/>
          </p:cNvGraphicFramePr>
          <p:nvPr>
            <p:extLst>
              <p:ext uri="{D42A27DB-BD31-4B8C-83A1-F6EECF244321}">
                <p14:modId xmlns:p14="http://schemas.microsoft.com/office/powerpoint/2010/main" val="3118376505"/>
              </p:ext>
            </p:extLst>
          </p:nvPr>
        </p:nvGraphicFramePr>
        <p:xfrm>
          <a:off x="928512" y="1545818"/>
          <a:ext cx="5158628" cy="4994925"/>
        </p:xfrm>
        <a:graphic>
          <a:graphicData uri="http://schemas.openxmlformats.org/drawingml/2006/table">
            <a:tbl>
              <a:tblPr firstRow="1" bandRow="1">
                <a:tableStyleId>{5C22544A-7EE6-4342-B048-85BDC9FD1C3A}</a:tableStyleId>
              </a:tblPr>
              <a:tblGrid>
                <a:gridCol w="1289657">
                  <a:extLst>
                    <a:ext uri="{9D8B030D-6E8A-4147-A177-3AD203B41FA5}">
                      <a16:colId xmlns:a16="http://schemas.microsoft.com/office/drawing/2014/main" val="1855051841"/>
                    </a:ext>
                  </a:extLst>
                </a:gridCol>
                <a:gridCol w="1289657">
                  <a:extLst>
                    <a:ext uri="{9D8B030D-6E8A-4147-A177-3AD203B41FA5}">
                      <a16:colId xmlns:a16="http://schemas.microsoft.com/office/drawing/2014/main" val="2861130570"/>
                    </a:ext>
                  </a:extLst>
                </a:gridCol>
                <a:gridCol w="1289657">
                  <a:extLst>
                    <a:ext uri="{9D8B030D-6E8A-4147-A177-3AD203B41FA5}">
                      <a16:colId xmlns:a16="http://schemas.microsoft.com/office/drawing/2014/main" val="3482518017"/>
                    </a:ext>
                  </a:extLst>
                </a:gridCol>
                <a:gridCol w="1289657">
                  <a:extLst>
                    <a:ext uri="{9D8B030D-6E8A-4147-A177-3AD203B41FA5}">
                      <a16:colId xmlns:a16="http://schemas.microsoft.com/office/drawing/2014/main" val="2860092677"/>
                    </a:ext>
                  </a:extLst>
                </a:gridCol>
              </a:tblGrid>
              <a:tr h="781377">
                <a:tc>
                  <a:txBody>
                    <a:bodyPr/>
                    <a:lstStyle/>
                    <a:p>
                      <a:pPr algn="ctr"/>
                      <a:r>
                        <a:rPr lang="en-US" sz="3600" dirty="0"/>
                        <a:t>1</a:t>
                      </a:r>
                    </a:p>
                  </a:txBody>
                  <a:tcPr>
                    <a:lnB w="57150" cap="flat" cmpd="sng" algn="ctr">
                      <a:noFill/>
                      <a:prstDash val="solid"/>
                      <a:round/>
                      <a:headEnd type="none" w="med" len="med"/>
                      <a:tailEnd type="none" w="med" len="med"/>
                    </a:lnB>
                  </a:tcPr>
                </a:tc>
                <a:tc>
                  <a:txBody>
                    <a:bodyPr/>
                    <a:lstStyle/>
                    <a:p>
                      <a:pPr algn="ctr"/>
                      <a:r>
                        <a:rPr lang="en-US" sz="3600" dirty="0"/>
                        <a:t>2</a:t>
                      </a:r>
                    </a:p>
                  </a:txBody>
                  <a:tcPr>
                    <a:lnB w="57150" cap="flat" cmpd="sng" algn="ctr">
                      <a:noFill/>
                      <a:prstDash val="solid"/>
                      <a:round/>
                      <a:headEnd type="none" w="med" len="med"/>
                      <a:tailEnd type="none" w="med" len="med"/>
                    </a:lnB>
                  </a:tcPr>
                </a:tc>
                <a:tc>
                  <a:txBody>
                    <a:bodyPr/>
                    <a:lstStyle/>
                    <a:p>
                      <a:pPr algn="ctr"/>
                      <a:r>
                        <a:rPr lang="en-US" sz="3600" dirty="0"/>
                        <a:t>3</a:t>
                      </a:r>
                    </a:p>
                  </a:txBody>
                  <a:tcPr>
                    <a:lnB w="57150" cap="flat" cmpd="sng" algn="ctr">
                      <a:noFill/>
                      <a:prstDash val="solid"/>
                      <a:round/>
                      <a:headEnd type="none" w="med" len="med"/>
                      <a:tailEnd type="none" w="med" len="med"/>
                    </a:lnB>
                  </a:tcPr>
                </a:tc>
                <a:tc>
                  <a:txBody>
                    <a:bodyPr/>
                    <a:lstStyle/>
                    <a:p>
                      <a:pPr algn="ctr"/>
                      <a:r>
                        <a:rPr lang="en-US" sz="3600" dirty="0"/>
                        <a:t>4</a:t>
                      </a:r>
                    </a:p>
                  </a:txBody>
                  <a:tcPr>
                    <a:lnB w="57150" cap="flat" cmpd="sng" algn="ctr">
                      <a:noFill/>
                      <a:prstDash val="solid"/>
                      <a:round/>
                      <a:headEnd type="none" w="med" len="med"/>
                      <a:tailEnd type="none" w="med" len="med"/>
                    </a:lnB>
                  </a:tcPr>
                </a:tc>
                <a:extLst>
                  <a:ext uri="{0D108BD9-81ED-4DB2-BD59-A6C34878D82A}">
                    <a16:rowId xmlns:a16="http://schemas.microsoft.com/office/drawing/2014/main" val="3717564203"/>
                  </a:ext>
                </a:extLst>
              </a:tr>
              <a:tr h="1053387">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r h="1053387">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730154760"/>
                  </a:ext>
                </a:extLst>
              </a:tr>
              <a:tr h="1053387">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248226320"/>
                  </a:ext>
                </a:extLst>
              </a:tr>
              <a:tr h="1053387">
                <a:tc>
                  <a:txBody>
                    <a:bodyPr/>
                    <a:lstStyle/>
                    <a:p>
                      <a:pPr algn="ctr"/>
                      <a:endParaRPr lang="en-US" sz="2800" dirty="0"/>
                    </a:p>
                  </a:txBody>
                  <a:tcPr>
                    <a:lnL w="57150" cap="flat" cmpd="sng" algn="ctr">
                      <a:noFill/>
                      <a:prstDash val="solid"/>
                      <a:round/>
                      <a:headEnd type="none" w="med" len="med"/>
                      <a:tailEnd type="none" w="med" len="med"/>
                    </a:lnL>
                    <a:lnR w="12700" cmpd="sng">
                      <a:noFill/>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mpd="sng">
                      <a:noFill/>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988498595"/>
                  </a:ext>
                </a:extLst>
              </a:tr>
            </a:tbl>
          </a:graphicData>
        </a:graphic>
      </p:graphicFrame>
    </p:spTree>
    <p:extLst>
      <p:ext uri="{BB962C8B-B14F-4D97-AF65-F5344CB8AC3E}">
        <p14:creationId xmlns:p14="http://schemas.microsoft.com/office/powerpoint/2010/main" val="323174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74E15-ED41-A45B-FA5B-239C75CFE4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D86780-D1A6-667B-F2EE-F18A266FC3BB}"/>
              </a:ext>
            </a:extLst>
          </p:cNvPr>
          <p:cNvSpPr>
            <a:spLocks noGrp="1"/>
          </p:cNvSpPr>
          <p:nvPr>
            <p:ph type="title"/>
          </p:nvPr>
        </p:nvSpPr>
        <p:spPr>
          <a:xfrm>
            <a:off x="168512" y="153194"/>
            <a:ext cx="10515600" cy="1325563"/>
          </a:xfrm>
        </p:spPr>
        <p:txBody>
          <a:bodyPr/>
          <a:lstStyle/>
          <a:p>
            <a:r>
              <a:rPr lang="en-US" dirty="0"/>
              <a:t>Top Trading Cycles</a:t>
            </a:r>
            <a:br>
              <a:rPr lang="en-US" dirty="0"/>
            </a:br>
            <a:r>
              <a:rPr lang="en-US" dirty="0"/>
              <a:t>Practice (Example 1)</a:t>
            </a:r>
          </a:p>
        </p:txBody>
      </p:sp>
      <p:sp>
        <p:nvSpPr>
          <p:cNvPr id="6" name="TextBox 5">
            <a:extLst>
              <a:ext uri="{FF2B5EF4-FFF2-40B4-BE49-F238E27FC236}">
                <a16:creationId xmlns:a16="http://schemas.microsoft.com/office/drawing/2014/main" id="{5AE6C4D7-CBD6-7041-8B84-4DDACFCFCC9D}"/>
              </a:ext>
            </a:extLst>
          </p:cNvPr>
          <p:cNvSpPr txBox="1"/>
          <p:nvPr/>
        </p:nvSpPr>
        <p:spPr>
          <a:xfrm>
            <a:off x="2344420" y="6488112"/>
            <a:ext cx="1701876" cy="369332"/>
          </a:xfrm>
          <a:prstGeom prst="rect">
            <a:avLst/>
          </a:prstGeom>
          <a:noFill/>
        </p:spPr>
        <p:txBody>
          <a:bodyPr wrap="none" rtlCol="0">
            <a:spAutoFit/>
          </a:bodyPr>
          <a:lstStyle/>
          <a:p>
            <a:r>
              <a:rPr lang="en-US" dirty="0"/>
              <a:t>Initial Allocation</a:t>
            </a:r>
          </a:p>
        </p:txBody>
      </p:sp>
      <p:sp>
        <p:nvSpPr>
          <p:cNvPr id="7" name="TextBox 6">
            <a:extLst>
              <a:ext uri="{FF2B5EF4-FFF2-40B4-BE49-F238E27FC236}">
                <a16:creationId xmlns:a16="http://schemas.microsoft.com/office/drawing/2014/main" id="{5D94182C-5A6D-92CD-D268-080616F7F84D}"/>
              </a:ext>
            </a:extLst>
          </p:cNvPr>
          <p:cNvSpPr txBox="1"/>
          <p:nvPr/>
        </p:nvSpPr>
        <p:spPr>
          <a:xfrm>
            <a:off x="8501610" y="6488668"/>
            <a:ext cx="1620124" cy="369332"/>
          </a:xfrm>
          <a:prstGeom prst="rect">
            <a:avLst/>
          </a:prstGeom>
          <a:noFill/>
        </p:spPr>
        <p:txBody>
          <a:bodyPr wrap="none" rtlCol="0">
            <a:spAutoFit/>
          </a:bodyPr>
          <a:lstStyle/>
          <a:p>
            <a:r>
              <a:rPr lang="en-US" dirty="0"/>
              <a:t>Final Allocation</a:t>
            </a:r>
          </a:p>
        </p:txBody>
      </p:sp>
      <p:sp>
        <p:nvSpPr>
          <p:cNvPr id="3" name="Content Placeholder 2">
            <a:extLst>
              <a:ext uri="{FF2B5EF4-FFF2-40B4-BE49-F238E27FC236}">
                <a16:creationId xmlns:a16="http://schemas.microsoft.com/office/drawing/2014/main" id="{BF3B92ED-90C2-798B-B54B-A2EA491F6DE1}"/>
              </a:ext>
            </a:extLst>
          </p:cNvPr>
          <p:cNvSpPr txBox="1">
            <a:spLocks/>
          </p:cNvSpPr>
          <p:nvPr/>
        </p:nvSpPr>
        <p:spPr>
          <a:xfrm>
            <a:off x="5142433" y="153194"/>
            <a:ext cx="6718355" cy="1828800"/>
          </a:xfrm>
          <a:prstGeom prst="rect">
            <a:avLst/>
          </a:prstGeom>
          <a:solidFill>
            <a:schemeClr val="accent4"/>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t>Group Work: </a:t>
            </a:r>
            <a:r>
              <a:rPr lang="en-US" dirty="0"/>
              <a:t>If we start from the allocation shown, and apply Top Trading Cycles,</a:t>
            </a:r>
          </a:p>
          <a:p>
            <a:pPr marL="514350" indent="-514350">
              <a:lnSpc>
                <a:spcPct val="100000"/>
              </a:lnSpc>
              <a:spcBef>
                <a:spcPts val="0"/>
              </a:spcBef>
              <a:buFont typeface="+mj-lt"/>
              <a:buAutoNum type="arabicPeriod"/>
            </a:pPr>
            <a:r>
              <a:rPr lang="en-US" dirty="0"/>
              <a:t>What cycle clears first?</a:t>
            </a:r>
          </a:p>
          <a:p>
            <a:pPr marL="514350" indent="-514350">
              <a:lnSpc>
                <a:spcPct val="100000"/>
              </a:lnSpc>
              <a:spcBef>
                <a:spcPts val="0"/>
              </a:spcBef>
              <a:buFont typeface="+mj-lt"/>
              <a:buAutoNum type="arabicPeriod"/>
            </a:pPr>
            <a:r>
              <a:rPr lang="en-US" dirty="0"/>
              <a:t>What is our final allocation?</a:t>
            </a:r>
          </a:p>
        </p:txBody>
      </p:sp>
    </p:spTree>
    <p:extLst>
      <p:ext uri="{BB962C8B-B14F-4D97-AF65-F5344CB8AC3E}">
        <p14:creationId xmlns:p14="http://schemas.microsoft.com/office/powerpoint/2010/main" val="185590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8B7C-3CAD-56BB-6374-94B312485F29}"/>
              </a:ext>
            </a:extLst>
          </p:cNvPr>
          <p:cNvSpPr>
            <a:spLocks noGrp="1"/>
          </p:cNvSpPr>
          <p:nvPr>
            <p:ph type="title"/>
          </p:nvPr>
        </p:nvSpPr>
        <p:spPr>
          <a:xfrm>
            <a:off x="168512" y="153194"/>
            <a:ext cx="10515600" cy="1325563"/>
          </a:xfrm>
        </p:spPr>
        <p:txBody>
          <a:bodyPr/>
          <a:lstStyle/>
          <a:p>
            <a:r>
              <a:rPr lang="en-US" dirty="0"/>
              <a:t>Top Trading Cycles</a:t>
            </a:r>
            <a:br>
              <a:rPr lang="en-US" dirty="0"/>
            </a:br>
            <a:r>
              <a:rPr lang="en-US" dirty="0"/>
              <a:t>Practice (Example 2)</a:t>
            </a:r>
          </a:p>
        </p:txBody>
      </p:sp>
      <p:sp>
        <p:nvSpPr>
          <p:cNvPr id="6" name="TextBox 5">
            <a:extLst>
              <a:ext uri="{FF2B5EF4-FFF2-40B4-BE49-F238E27FC236}">
                <a16:creationId xmlns:a16="http://schemas.microsoft.com/office/drawing/2014/main" id="{43190200-5A27-7DAF-8953-D3000E91C96F}"/>
              </a:ext>
            </a:extLst>
          </p:cNvPr>
          <p:cNvSpPr txBox="1"/>
          <p:nvPr/>
        </p:nvSpPr>
        <p:spPr>
          <a:xfrm>
            <a:off x="2344420" y="6488112"/>
            <a:ext cx="1701876" cy="369332"/>
          </a:xfrm>
          <a:prstGeom prst="rect">
            <a:avLst/>
          </a:prstGeom>
          <a:noFill/>
        </p:spPr>
        <p:txBody>
          <a:bodyPr wrap="none" rtlCol="0">
            <a:spAutoFit/>
          </a:bodyPr>
          <a:lstStyle/>
          <a:p>
            <a:r>
              <a:rPr lang="en-US" dirty="0"/>
              <a:t>Initial Allocation</a:t>
            </a:r>
          </a:p>
        </p:txBody>
      </p:sp>
      <p:sp>
        <p:nvSpPr>
          <p:cNvPr id="7" name="TextBox 6">
            <a:extLst>
              <a:ext uri="{FF2B5EF4-FFF2-40B4-BE49-F238E27FC236}">
                <a16:creationId xmlns:a16="http://schemas.microsoft.com/office/drawing/2014/main" id="{01954662-9500-6783-41EE-549C591DB898}"/>
              </a:ext>
            </a:extLst>
          </p:cNvPr>
          <p:cNvSpPr txBox="1"/>
          <p:nvPr/>
        </p:nvSpPr>
        <p:spPr>
          <a:xfrm>
            <a:off x="8501610" y="6488668"/>
            <a:ext cx="1620124" cy="369332"/>
          </a:xfrm>
          <a:prstGeom prst="rect">
            <a:avLst/>
          </a:prstGeom>
          <a:noFill/>
        </p:spPr>
        <p:txBody>
          <a:bodyPr wrap="none" rtlCol="0">
            <a:spAutoFit/>
          </a:bodyPr>
          <a:lstStyle/>
          <a:p>
            <a:r>
              <a:rPr lang="en-US" dirty="0"/>
              <a:t>Final Allocation</a:t>
            </a:r>
          </a:p>
        </p:txBody>
      </p:sp>
      <p:sp>
        <p:nvSpPr>
          <p:cNvPr id="3" name="Content Placeholder 2">
            <a:extLst>
              <a:ext uri="{FF2B5EF4-FFF2-40B4-BE49-F238E27FC236}">
                <a16:creationId xmlns:a16="http://schemas.microsoft.com/office/drawing/2014/main" id="{12FD8F93-AFCE-5DDE-F687-28BAA4F0B79C}"/>
              </a:ext>
            </a:extLst>
          </p:cNvPr>
          <p:cNvSpPr txBox="1">
            <a:spLocks/>
          </p:cNvSpPr>
          <p:nvPr/>
        </p:nvSpPr>
        <p:spPr>
          <a:xfrm>
            <a:off x="5142433" y="153194"/>
            <a:ext cx="6718355" cy="1828800"/>
          </a:xfrm>
          <a:prstGeom prst="rect">
            <a:avLst/>
          </a:prstGeom>
          <a:solidFill>
            <a:schemeClr val="accent4"/>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t>Group Work: </a:t>
            </a:r>
            <a:r>
              <a:rPr lang="en-US" dirty="0"/>
              <a:t>If we start from the allocation shown, and apply Top Trading Cycles,</a:t>
            </a:r>
          </a:p>
          <a:p>
            <a:pPr marL="514350" indent="-514350">
              <a:lnSpc>
                <a:spcPct val="100000"/>
              </a:lnSpc>
              <a:spcBef>
                <a:spcPts val="0"/>
              </a:spcBef>
              <a:buFont typeface="+mj-lt"/>
              <a:buAutoNum type="arabicPeriod"/>
            </a:pPr>
            <a:r>
              <a:rPr lang="en-US" dirty="0"/>
              <a:t>What cycle clears first?</a:t>
            </a:r>
          </a:p>
          <a:p>
            <a:pPr marL="514350" indent="-514350">
              <a:lnSpc>
                <a:spcPct val="100000"/>
              </a:lnSpc>
              <a:spcBef>
                <a:spcPts val="0"/>
              </a:spcBef>
              <a:buFont typeface="+mj-lt"/>
              <a:buAutoNum type="arabicPeriod"/>
            </a:pPr>
            <a:r>
              <a:rPr lang="en-US" dirty="0"/>
              <a:t>What is our final allocation?</a:t>
            </a:r>
          </a:p>
        </p:txBody>
      </p:sp>
    </p:spTree>
    <p:extLst>
      <p:ext uri="{BB962C8B-B14F-4D97-AF65-F5344CB8AC3E}">
        <p14:creationId xmlns:p14="http://schemas.microsoft.com/office/powerpoint/2010/main" val="120022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F3BA7-BA0B-2043-B91C-8FAC9676DAB4}"/>
              </a:ext>
            </a:extLst>
          </p:cNvPr>
          <p:cNvSpPr>
            <a:spLocks noGrp="1"/>
          </p:cNvSpPr>
          <p:nvPr>
            <p:ph type="title"/>
          </p:nvPr>
        </p:nvSpPr>
        <p:spPr/>
        <p:txBody>
          <a:bodyPr>
            <a:normAutofit/>
          </a:bodyPr>
          <a:lstStyle/>
          <a:p>
            <a:r>
              <a:rPr lang="en-US" dirty="0"/>
              <a:t>Top Trading Cycles:</a:t>
            </a:r>
            <a:br>
              <a:rPr lang="en-US" dirty="0"/>
            </a:br>
            <a:r>
              <a:rPr lang="en-US" dirty="0"/>
              <a:t>Dynamic vs Direct Implementations</a:t>
            </a:r>
          </a:p>
        </p:txBody>
      </p:sp>
      <p:sp>
        <p:nvSpPr>
          <p:cNvPr id="3" name="Content Placeholder 2">
            <a:extLst>
              <a:ext uri="{FF2B5EF4-FFF2-40B4-BE49-F238E27FC236}">
                <a16:creationId xmlns:a16="http://schemas.microsoft.com/office/drawing/2014/main" id="{B25707F3-2543-5844-87EA-BEF71D19AACD}"/>
              </a:ext>
            </a:extLst>
          </p:cNvPr>
          <p:cNvSpPr>
            <a:spLocks noGrp="1"/>
          </p:cNvSpPr>
          <p:nvPr>
            <p:ph idx="1"/>
          </p:nvPr>
        </p:nvSpPr>
        <p:spPr/>
        <p:txBody>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3604422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C1957-E88C-689F-A1D9-9C8E4B148D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EF3BB3-1428-95F4-721C-444C06B6DBDA}"/>
              </a:ext>
            </a:extLst>
          </p:cNvPr>
          <p:cNvSpPr>
            <a:spLocks noGrp="1"/>
          </p:cNvSpPr>
          <p:nvPr>
            <p:ph type="title"/>
          </p:nvPr>
        </p:nvSpPr>
        <p:spPr>
          <a:xfrm>
            <a:off x="168512" y="153194"/>
            <a:ext cx="10515600" cy="1325563"/>
          </a:xfrm>
        </p:spPr>
        <p:txBody>
          <a:bodyPr/>
          <a:lstStyle/>
          <a:p>
            <a:r>
              <a:rPr lang="en-US" dirty="0"/>
              <a:t>Top Trading Cycles</a:t>
            </a:r>
            <a:br>
              <a:rPr lang="en-US" dirty="0"/>
            </a:br>
            <a:r>
              <a:rPr lang="en-US" dirty="0"/>
              <a:t>Practice</a:t>
            </a:r>
          </a:p>
        </p:txBody>
      </p:sp>
      <p:sp>
        <p:nvSpPr>
          <p:cNvPr id="6" name="TextBox 5">
            <a:extLst>
              <a:ext uri="{FF2B5EF4-FFF2-40B4-BE49-F238E27FC236}">
                <a16:creationId xmlns:a16="http://schemas.microsoft.com/office/drawing/2014/main" id="{E07A8E2C-DB7D-4643-40D1-6354CD8C70D3}"/>
              </a:ext>
            </a:extLst>
          </p:cNvPr>
          <p:cNvSpPr txBox="1"/>
          <p:nvPr/>
        </p:nvSpPr>
        <p:spPr>
          <a:xfrm>
            <a:off x="2344420" y="6488112"/>
            <a:ext cx="1701876" cy="369332"/>
          </a:xfrm>
          <a:prstGeom prst="rect">
            <a:avLst/>
          </a:prstGeom>
          <a:noFill/>
        </p:spPr>
        <p:txBody>
          <a:bodyPr wrap="none" rtlCol="0">
            <a:spAutoFit/>
          </a:bodyPr>
          <a:lstStyle/>
          <a:p>
            <a:r>
              <a:rPr lang="en-US" dirty="0"/>
              <a:t>Initial Allocation</a:t>
            </a:r>
          </a:p>
        </p:txBody>
      </p:sp>
      <p:sp>
        <p:nvSpPr>
          <p:cNvPr id="7" name="TextBox 6">
            <a:extLst>
              <a:ext uri="{FF2B5EF4-FFF2-40B4-BE49-F238E27FC236}">
                <a16:creationId xmlns:a16="http://schemas.microsoft.com/office/drawing/2014/main" id="{D643DF23-2211-0E36-5010-A3284C0300DB}"/>
              </a:ext>
            </a:extLst>
          </p:cNvPr>
          <p:cNvSpPr txBox="1"/>
          <p:nvPr/>
        </p:nvSpPr>
        <p:spPr>
          <a:xfrm>
            <a:off x="8501610" y="6488668"/>
            <a:ext cx="1620124" cy="369332"/>
          </a:xfrm>
          <a:prstGeom prst="rect">
            <a:avLst/>
          </a:prstGeom>
          <a:noFill/>
        </p:spPr>
        <p:txBody>
          <a:bodyPr wrap="none" rtlCol="0">
            <a:spAutoFit/>
          </a:bodyPr>
          <a:lstStyle/>
          <a:p>
            <a:r>
              <a:rPr lang="en-US" dirty="0"/>
              <a:t>Final Allocation</a:t>
            </a:r>
          </a:p>
        </p:txBody>
      </p:sp>
      <p:sp>
        <p:nvSpPr>
          <p:cNvPr id="3" name="Content Placeholder 2">
            <a:extLst>
              <a:ext uri="{FF2B5EF4-FFF2-40B4-BE49-F238E27FC236}">
                <a16:creationId xmlns:a16="http://schemas.microsoft.com/office/drawing/2014/main" id="{F6F66A9F-57E5-4139-1204-D48BFA3A9BBE}"/>
              </a:ext>
            </a:extLst>
          </p:cNvPr>
          <p:cNvSpPr txBox="1">
            <a:spLocks/>
          </p:cNvSpPr>
          <p:nvPr/>
        </p:nvSpPr>
        <p:spPr>
          <a:xfrm>
            <a:off x="5142433" y="153194"/>
            <a:ext cx="7049567" cy="1828800"/>
          </a:xfrm>
          <a:prstGeom prst="rect">
            <a:avLst/>
          </a:prstGeom>
          <a:solidFill>
            <a:schemeClr val="accent4"/>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t>Individual Work: </a:t>
            </a:r>
            <a:r>
              <a:rPr lang="en-US" dirty="0"/>
              <a:t>If we start from the allocation shown, and apply Top Trading Cycles,</a:t>
            </a:r>
          </a:p>
          <a:p>
            <a:pPr marL="514350" indent="-514350">
              <a:lnSpc>
                <a:spcPct val="100000"/>
              </a:lnSpc>
              <a:spcBef>
                <a:spcPts val="0"/>
              </a:spcBef>
              <a:buFont typeface="+mj-lt"/>
              <a:buAutoNum type="arabicPeriod"/>
            </a:pPr>
            <a:r>
              <a:rPr lang="en-US" dirty="0"/>
              <a:t>What cycle clears first?</a:t>
            </a:r>
          </a:p>
          <a:p>
            <a:pPr marL="514350" indent="-514350">
              <a:lnSpc>
                <a:spcPct val="100000"/>
              </a:lnSpc>
              <a:spcBef>
                <a:spcPts val="0"/>
              </a:spcBef>
              <a:buFont typeface="+mj-lt"/>
              <a:buAutoNum type="arabicPeriod"/>
            </a:pPr>
            <a:r>
              <a:rPr lang="en-US" dirty="0"/>
              <a:t>What is our final allocation?</a:t>
            </a:r>
          </a:p>
        </p:txBody>
      </p:sp>
    </p:spTree>
    <p:extLst>
      <p:ext uri="{BB962C8B-B14F-4D97-AF65-F5344CB8AC3E}">
        <p14:creationId xmlns:p14="http://schemas.microsoft.com/office/powerpoint/2010/main" val="233484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E2415-3778-9D46-E159-9E043BCB13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D38889-7CE5-746E-62B9-C1A4CCB5B6C5}"/>
              </a:ext>
            </a:extLst>
          </p:cNvPr>
          <p:cNvSpPr>
            <a:spLocks noGrp="1"/>
          </p:cNvSpPr>
          <p:nvPr>
            <p:ph type="title"/>
          </p:nvPr>
        </p:nvSpPr>
        <p:spPr>
          <a:xfrm>
            <a:off x="304800" y="-145259"/>
            <a:ext cx="5791200" cy="1325563"/>
          </a:xfrm>
        </p:spPr>
        <p:txBody>
          <a:bodyPr>
            <a:normAutofit/>
          </a:bodyPr>
          <a:lstStyle/>
          <a:p>
            <a:r>
              <a:rPr lang="en-US" sz="5000" dirty="0"/>
              <a:t>6 Person (Example 1)</a:t>
            </a:r>
          </a:p>
        </p:txBody>
      </p:sp>
      <p:graphicFrame>
        <p:nvGraphicFramePr>
          <p:cNvPr id="4" name="Content Placeholder 3">
            <a:extLst>
              <a:ext uri="{FF2B5EF4-FFF2-40B4-BE49-F238E27FC236}">
                <a16:creationId xmlns:a16="http://schemas.microsoft.com/office/drawing/2014/main" id="{C0D793CB-F859-88AD-9D38-562CF5922F64}"/>
              </a:ext>
            </a:extLst>
          </p:cNvPr>
          <p:cNvGraphicFramePr>
            <a:graphicFrameLocks noGrp="1"/>
          </p:cNvGraphicFramePr>
          <p:nvPr>
            <p:ph idx="1"/>
          </p:nvPr>
        </p:nvGraphicFramePr>
        <p:xfrm>
          <a:off x="304800" y="1027906"/>
          <a:ext cx="5791200" cy="5482590"/>
        </p:xfrm>
        <a:graphic>
          <a:graphicData uri="http://schemas.openxmlformats.org/drawingml/2006/table">
            <a:tbl>
              <a:tblPr firstRow="1" bandRow="1">
                <a:tableStyleId>{5C22544A-7EE6-4342-B048-85BDC9FD1C3A}</a:tableStyleId>
              </a:tblPr>
              <a:tblGrid>
                <a:gridCol w="965200">
                  <a:extLst>
                    <a:ext uri="{9D8B030D-6E8A-4147-A177-3AD203B41FA5}">
                      <a16:colId xmlns:a16="http://schemas.microsoft.com/office/drawing/2014/main" val="3788056396"/>
                    </a:ext>
                  </a:extLst>
                </a:gridCol>
                <a:gridCol w="965200">
                  <a:extLst>
                    <a:ext uri="{9D8B030D-6E8A-4147-A177-3AD203B41FA5}">
                      <a16:colId xmlns:a16="http://schemas.microsoft.com/office/drawing/2014/main" val="2791393734"/>
                    </a:ext>
                  </a:extLst>
                </a:gridCol>
                <a:gridCol w="965200">
                  <a:extLst>
                    <a:ext uri="{9D8B030D-6E8A-4147-A177-3AD203B41FA5}">
                      <a16:colId xmlns:a16="http://schemas.microsoft.com/office/drawing/2014/main" val="2324356077"/>
                    </a:ext>
                  </a:extLst>
                </a:gridCol>
                <a:gridCol w="965200">
                  <a:extLst>
                    <a:ext uri="{9D8B030D-6E8A-4147-A177-3AD203B41FA5}">
                      <a16:colId xmlns:a16="http://schemas.microsoft.com/office/drawing/2014/main" val="1844127161"/>
                    </a:ext>
                  </a:extLst>
                </a:gridCol>
                <a:gridCol w="965200">
                  <a:extLst>
                    <a:ext uri="{9D8B030D-6E8A-4147-A177-3AD203B41FA5}">
                      <a16:colId xmlns:a16="http://schemas.microsoft.com/office/drawing/2014/main" val="2756860799"/>
                    </a:ext>
                  </a:extLst>
                </a:gridCol>
                <a:gridCol w="965200">
                  <a:extLst>
                    <a:ext uri="{9D8B030D-6E8A-4147-A177-3AD203B41FA5}">
                      <a16:colId xmlns:a16="http://schemas.microsoft.com/office/drawing/2014/main" val="3124435121"/>
                    </a:ext>
                  </a:extLst>
                </a:gridCol>
              </a:tblGrid>
              <a:tr h="782571">
                <a:tc>
                  <a:txBody>
                    <a:bodyPr/>
                    <a:lstStyle/>
                    <a:p>
                      <a:pPr algn="ctr"/>
                      <a:r>
                        <a:rPr lang="en-US" sz="5000" dirty="0"/>
                        <a:t>1</a:t>
                      </a:r>
                    </a:p>
                  </a:txBody>
                  <a:tcPr/>
                </a:tc>
                <a:tc>
                  <a:txBody>
                    <a:bodyPr/>
                    <a:lstStyle/>
                    <a:p>
                      <a:pPr algn="ctr"/>
                      <a:r>
                        <a:rPr lang="en-US" sz="5000" dirty="0"/>
                        <a:t>2</a:t>
                      </a:r>
                    </a:p>
                  </a:txBody>
                  <a:tcPr/>
                </a:tc>
                <a:tc>
                  <a:txBody>
                    <a:bodyPr/>
                    <a:lstStyle/>
                    <a:p>
                      <a:pPr algn="ctr"/>
                      <a:r>
                        <a:rPr lang="en-US" sz="5000" dirty="0"/>
                        <a:t>3</a:t>
                      </a:r>
                    </a:p>
                  </a:txBody>
                  <a:tcPr/>
                </a:tc>
                <a:tc>
                  <a:txBody>
                    <a:bodyPr/>
                    <a:lstStyle/>
                    <a:p>
                      <a:pPr algn="ctr"/>
                      <a:r>
                        <a:rPr lang="en-US" sz="5000" dirty="0"/>
                        <a:t>4</a:t>
                      </a:r>
                    </a:p>
                  </a:txBody>
                  <a:tcPr/>
                </a:tc>
                <a:tc>
                  <a:txBody>
                    <a:bodyPr/>
                    <a:lstStyle/>
                    <a:p>
                      <a:pPr algn="ctr"/>
                      <a:r>
                        <a:rPr lang="en-US" sz="5000" dirty="0"/>
                        <a:t>5</a:t>
                      </a:r>
                    </a:p>
                  </a:txBody>
                  <a:tcPr/>
                </a:tc>
                <a:tc>
                  <a:txBody>
                    <a:bodyPr/>
                    <a:lstStyle/>
                    <a:p>
                      <a:pPr algn="ctr"/>
                      <a:r>
                        <a:rPr lang="en-US" sz="5000" dirty="0"/>
                        <a:t>6</a:t>
                      </a:r>
                    </a:p>
                  </a:txBody>
                  <a:tcPr/>
                </a:tc>
                <a:extLst>
                  <a:ext uri="{0D108BD9-81ED-4DB2-BD59-A6C34878D82A}">
                    <a16:rowId xmlns:a16="http://schemas.microsoft.com/office/drawing/2014/main" val="3446505141"/>
                  </a:ext>
                </a:extLst>
              </a:tr>
              <a:tr h="679709">
                <a:tc>
                  <a:txBody>
                    <a:bodyPr/>
                    <a:lstStyle/>
                    <a:p>
                      <a:pPr algn="ctr" fontAlgn="b"/>
                      <a:r>
                        <a:rPr lang="en-US" sz="5000" b="0" i="0" u="none" strike="noStrike" dirty="0">
                          <a:solidFill>
                            <a:srgbClr val="000000"/>
                          </a:solidFill>
                          <a:effectLst/>
                          <a:latin typeface="+mn-lt"/>
                        </a:rPr>
                        <a:t>E</a:t>
                      </a:r>
                    </a:p>
                  </a:txBody>
                  <a:tcPr marL="9525" marR="9525" marT="9525" marB="0" anchor="b"/>
                </a:tc>
                <a:tc>
                  <a:txBody>
                    <a:bodyPr/>
                    <a:lstStyle/>
                    <a:p>
                      <a:pPr algn="ctr" fontAlgn="b"/>
                      <a:r>
                        <a:rPr lang="en-US" sz="5000" b="0" i="0" u="none" strike="noStrike" dirty="0">
                          <a:solidFill>
                            <a:srgbClr val="000000"/>
                          </a:solidFill>
                          <a:effectLst/>
                          <a:latin typeface="+mn-lt"/>
                        </a:rPr>
                        <a:t>F</a:t>
                      </a:r>
                    </a:p>
                  </a:txBody>
                  <a:tcPr marL="9525" marR="9525" marT="9525" marB="0" anchor="b"/>
                </a:tc>
                <a:tc>
                  <a:txBody>
                    <a:bodyPr/>
                    <a:lstStyle/>
                    <a:p>
                      <a:pPr algn="ctr" fontAlgn="b"/>
                      <a:r>
                        <a:rPr lang="en-US" sz="5000" b="0" i="0" u="none" strike="noStrike" dirty="0">
                          <a:solidFill>
                            <a:srgbClr val="000000"/>
                          </a:solidFill>
                          <a:effectLst/>
                          <a:latin typeface="+mn-lt"/>
                        </a:rPr>
                        <a:t>C</a:t>
                      </a:r>
                    </a:p>
                  </a:txBody>
                  <a:tcPr marL="9525" marR="9525" marT="9525" marB="0" anchor="b"/>
                </a:tc>
                <a:tc>
                  <a:txBody>
                    <a:bodyPr/>
                    <a:lstStyle/>
                    <a:p>
                      <a:pPr algn="ctr" fontAlgn="b"/>
                      <a:r>
                        <a:rPr lang="en-US" sz="5000" b="0" i="0" u="none" strike="noStrike">
                          <a:solidFill>
                            <a:srgbClr val="000000"/>
                          </a:solidFill>
                          <a:effectLst/>
                          <a:latin typeface="+mn-lt"/>
                        </a:rPr>
                        <a:t>A</a:t>
                      </a:r>
                    </a:p>
                  </a:txBody>
                  <a:tcPr marL="9525" marR="9525" marT="9525" marB="0" anchor="b"/>
                </a:tc>
                <a:tc>
                  <a:txBody>
                    <a:bodyPr/>
                    <a:lstStyle/>
                    <a:p>
                      <a:pPr algn="ctr" fontAlgn="b"/>
                      <a:r>
                        <a:rPr lang="en-US" sz="5000" b="0" i="0" u="none" strike="noStrike" dirty="0">
                          <a:solidFill>
                            <a:srgbClr val="000000"/>
                          </a:solidFill>
                          <a:effectLst/>
                          <a:latin typeface="+mn-lt"/>
                        </a:rPr>
                        <a:t>F</a:t>
                      </a:r>
                    </a:p>
                  </a:txBody>
                  <a:tcPr marL="9525" marR="9525" marT="9525" marB="0" anchor="b"/>
                </a:tc>
                <a:tc>
                  <a:txBody>
                    <a:bodyPr/>
                    <a:lstStyle/>
                    <a:p>
                      <a:pPr algn="ctr" fontAlgn="b"/>
                      <a:r>
                        <a:rPr lang="en-US" sz="5000" b="0" i="0" u="none" strike="noStrike">
                          <a:solidFill>
                            <a:srgbClr val="000000"/>
                          </a:solidFill>
                          <a:effectLst/>
                          <a:latin typeface="+mn-lt"/>
                        </a:rPr>
                        <a:t>A</a:t>
                      </a:r>
                    </a:p>
                  </a:txBody>
                  <a:tcPr marL="9525" marR="9525" marT="9525" marB="0" anchor="b"/>
                </a:tc>
                <a:extLst>
                  <a:ext uri="{0D108BD9-81ED-4DB2-BD59-A6C34878D82A}">
                    <a16:rowId xmlns:a16="http://schemas.microsoft.com/office/drawing/2014/main" val="1210467076"/>
                  </a:ext>
                </a:extLst>
              </a:tr>
              <a:tr h="679709">
                <a:tc>
                  <a:txBody>
                    <a:bodyPr/>
                    <a:lstStyle/>
                    <a:p>
                      <a:pPr algn="ctr" fontAlgn="b"/>
                      <a:r>
                        <a:rPr lang="en-US" sz="5000" b="0" i="0" u="none" strike="noStrike" dirty="0">
                          <a:solidFill>
                            <a:srgbClr val="000000"/>
                          </a:solidFill>
                          <a:effectLst/>
                          <a:latin typeface="+mn-lt"/>
                        </a:rPr>
                        <a:t>C</a:t>
                      </a:r>
                    </a:p>
                  </a:txBody>
                  <a:tcPr marL="9525" marR="9525" marT="9525" marB="0" anchor="b"/>
                </a:tc>
                <a:tc>
                  <a:txBody>
                    <a:bodyPr/>
                    <a:lstStyle/>
                    <a:p>
                      <a:pPr algn="ctr" fontAlgn="b"/>
                      <a:r>
                        <a:rPr lang="en-US" sz="5000" b="0" i="0" u="none" strike="noStrike" dirty="0">
                          <a:solidFill>
                            <a:srgbClr val="000000"/>
                          </a:solidFill>
                          <a:effectLst/>
                          <a:latin typeface="+mn-lt"/>
                        </a:rPr>
                        <a:t>C</a:t>
                      </a:r>
                    </a:p>
                  </a:txBody>
                  <a:tcPr marL="9525" marR="9525" marT="9525" marB="0" anchor="b"/>
                </a:tc>
                <a:tc>
                  <a:txBody>
                    <a:bodyPr/>
                    <a:lstStyle/>
                    <a:p>
                      <a:pPr algn="ctr" fontAlgn="b"/>
                      <a:r>
                        <a:rPr lang="en-US" sz="5000" b="0" i="0" u="none" strike="noStrike" dirty="0">
                          <a:solidFill>
                            <a:srgbClr val="000000"/>
                          </a:solidFill>
                          <a:effectLst/>
                          <a:latin typeface="+mn-lt"/>
                        </a:rPr>
                        <a:t>A</a:t>
                      </a:r>
                    </a:p>
                  </a:txBody>
                  <a:tcPr marL="9525" marR="9525" marT="9525" marB="0" anchor="b"/>
                </a:tc>
                <a:tc>
                  <a:txBody>
                    <a:bodyPr/>
                    <a:lstStyle/>
                    <a:p>
                      <a:pPr algn="ctr" fontAlgn="b"/>
                      <a:r>
                        <a:rPr lang="en-US" sz="5000" b="0" i="0" u="none" strike="noStrike">
                          <a:solidFill>
                            <a:srgbClr val="000000"/>
                          </a:solidFill>
                          <a:effectLst/>
                          <a:latin typeface="+mn-lt"/>
                        </a:rPr>
                        <a:t>E</a:t>
                      </a:r>
                    </a:p>
                  </a:txBody>
                  <a:tcPr marL="9525" marR="9525" marT="9525" marB="0" anchor="b"/>
                </a:tc>
                <a:tc>
                  <a:txBody>
                    <a:bodyPr/>
                    <a:lstStyle/>
                    <a:p>
                      <a:pPr algn="ctr" fontAlgn="b"/>
                      <a:r>
                        <a:rPr lang="en-US" sz="5000" b="0" i="0" u="none" strike="noStrike">
                          <a:solidFill>
                            <a:srgbClr val="000000"/>
                          </a:solidFill>
                          <a:effectLst/>
                          <a:latin typeface="+mn-lt"/>
                        </a:rPr>
                        <a:t>B</a:t>
                      </a:r>
                    </a:p>
                  </a:txBody>
                  <a:tcPr marL="9525" marR="9525" marT="9525" marB="0" anchor="b"/>
                </a:tc>
                <a:tc>
                  <a:txBody>
                    <a:bodyPr/>
                    <a:lstStyle/>
                    <a:p>
                      <a:pPr algn="ctr" fontAlgn="b"/>
                      <a:r>
                        <a:rPr lang="en-US" sz="5000" b="0" i="0" u="none" strike="noStrike">
                          <a:solidFill>
                            <a:srgbClr val="000000"/>
                          </a:solidFill>
                          <a:effectLst/>
                          <a:latin typeface="+mn-lt"/>
                        </a:rPr>
                        <a:t>F</a:t>
                      </a:r>
                    </a:p>
                  </a:txBody>
                  <a:tcPr marL="9525" marR="9525" marT="9525" marB="0" anchor="b"/>
                </a:tc>
                <a:extLst>
                  <a:ext uri="{0D108BD9-81ED-4DB2-BD59-A6C34878D82A}">
                    <a16:rowId xmlns:a16="http://schemas.microsoft.com/office/drawing/2014/main" val="311435090"/>
                  </a:ext>
                </a:extLst>
              </a:tr>
              <a:tr h="679709">
                <a:tc>
                  <a:txBody>
                    <a:bodyPr/>
                    <a:lstStyle/>
                    <a:p>
                      <a:pPr algn="ctr" fontAlgn="b"/>
                      <a:r>
                        <a:rPr lang="en-US" sz="5000" b="0" i="0" u="none" strike="noStrike">
                          <a:solidFill>
                            <a:srgbClr val="000000"/>
                          </a:solidFill>
                          <a:effectLst/>
                          <a:latin typeface="+mn-lt"/>
                        </a:rPr>
                        <a:t>A</a:t>
                      </a:r>
                    </a:p>
                  </a:txBody>
                  <a:tcPr marL="9525" marR="9525" marT="9525" marB="0" anchor="b"/>
                </a:tc>
                <a:tc>
                  <a:txBody>
                    <a:bodyPr/>
                    <a:lstStyle/>
                    <a:p>
                      <a:pPr algn="ctr" fontAlgn="b"/>
                      <a:r>
                        <a:rPr lang="en-US" sz="5000" b="0" i="0" u="none" strike="noStrike">
                          <a:solidFill>
                            <a:srgbClr val="000000"/>
                          </a:solidFill>
                          <a:effectLst/>
                          <a:latin typeface="+mn-lt"/>
                        </a:rPr>
                        <a:t>E</a:t>
                      </a:r>
                    </a:p>
                  </a:txBody>
                  <a:tcPr marL="9525" marR="9525" marT="9525" marB="0" anchor="b"/>
                </a:tc>
                <a:tc>
                  <a:txBody>
                    <a:bodyPr/>
                    <a:lstStyle/>
                    <a:p>
                      <a:pPr algn="ctr" fontAlgn="b"/>
                      <a:r>
                        <a:rPr lang="en-US" sz="5000" b="0" i="0" u="none" strike="noStrike">
                          <a:solidFill>
                            <a:srgbClr val="000000"/>
                          </a:solidFill>
                          <a:effectLst/>
                          <a:latin typeface="+mn-lt"/>
                        </a:rPr>
                        <a:t>B</a:t>
                      </a:r>
                    </a:p>
                  </a:txBody>
                  <a:tcPr marL="9525" marR="9525" marT="9525" marB="0" anchor="b"/>
                </a:tc>
                <a:tc>
                  <a:txBody>
                    <a:bodyPr/>
                    <a:lstStyle/>
                    <a:p>
                      <a:pPr algn="ctr" fontAlgn="b"/>
                      <a:r>
                        <a:rPr lang="en-US" sz="5000" b="0" i="0" u="none" strike="noStrike" dirty="0">
                          <a:solidFill>
                            <a:srgbClr val="FF0000"/>
                          </a:solidFill>
                          <a:effectLst/>
                          <a:latin typeface="+mn-lt"/>
                        </a:rPr>
                        <a:t>F</a:t>
                      </a:r>
                    </a:p>
                  </a:txBody>
                  <a:tcPr marL="9525" marR="9525" marT="9525" marB="0" anchor="b"/>
                </a:tc>
                <a:tc>
                  <a:txBody>
                    <a:bodyPr/>
                    <a:lstStyle/>
                    <a:p>
                      <a:pPr algn="ctr" fontAlgn="b"/>
                      <a:r>
                        <a:rPr lang="en-US" sz="5000" b="0" i="0" u="none" strike="noStrike" dirty="0">
                          <a:solidFill>
                            <a:srgbClr val="FF0000"/>
                          </a:solidFill>
                          <a:effectLst/>
                          <a:latin typeface="+mn-lt"/>
                        </a:rPr>
                        <a:t>A</a:t>
                      </a:r>
                    </a:p>
                  </a:txBody>
                  <a:tcPr marL="9525" marR="9525" marT="9525" marB="0" anchor="b"/>
                </a:tc>
                <a:tc>
                  <a:txBody>
                    <a:bodyPr/>
                    <a:lstStyle/>
                    <a:p>
                      <a:pPr algn="ctr" fontAlgn="b"/>
                      <a:r>
                        <a:rPr lang="en-US" sz="5000" b="0" i="0" u="none" strike="noStrike">
                          <a:solidFill>
                            <a:srgbClr val="000000"/>
                          </a:solidFill>
                          <a:effectLst/>
                          <a:latin typeface="+mn-lt"/>
                        </a:rPr>
                        <a:t>E</a:t>
                      </a:r>
                    </a:p>
                  </a:txBody>
                  <a:tcPr marL="9525" marR="9525" marT="9525" marB="0" anchor="b"/>
                </a:tc>
                <a:extLst>
                  <a:ext uri="{0D108BD9-81ED-4DB2-BD59-A6C34878D82A}">
                    <a16:rowId xmlns:a16="http://schemas.microsoft.com/office/drawing/2014/main" val="4056864201"/>
                  </a:ext>
                </a:extLst>
              </a:tr>
              <a:tr h="679709">
                <a:tc>
                  <a:txBody>
                    <a:bodyPr/>
                    <a:lstStyle/>
                    <a:p>
                      <a:pPr algn="ctr" fontAlgn="b"/>
                      <a:r>
                        <a:rPr lang="en-US" sz="5000" b="0" i="0" u="none" strike="noStrike">
                          <a:solidFill>
                            <a:srgbClr val="000000"/>
                          </a:solidFill>
                          <a:effectLst/>
                          <a:latin typeface="+mn-lt"/>
                        </a:rPr>
                        <a:t>D</a:t>
                      </a:r>
                    </a:p>
                  </a:txBody>
                  <a:tcPr marL="9525" marR="9525" marT="9525" marB="0" anchor="b"/>
                </a:tc>
                <a:tc>
                  <a:txBody>
                    <a:bodyPr/>
                    <a:lstStyle/>
                    <a:p>
                      <a:pPr algn="ctr" fontAlgn="b"/>
                      <a:r>
                        <a:rPr lang="en-US" sz="5000" b="0" i="0" u="none" strike="noStrike">
                          <a:solidFill>
                            <a:srgbClr val="000000"/>
                          </a:solidFill>
                          <a:effectLst/>
                          <a:latin typeface="+mn-lt"/>
                        </a:rPr>
                        <a:t>A</a:t>
                      </a:r>
                    </a:p>
                  </a:txBody>
                  <a:tcPr marL="9525" marR="9525" marT="9525" marB="0" anchor="b"/>
                </a:tc>
                <a:tc>
                  <a:txBody>
                    <a:bodyPr/>
                    <a:lstStyle/>
                    <a:p>
                      <a:pPr algn="ctr" fontAlgn="b"/>
                      <a:r>
                        <a:rPr lang="en-US" sz="5000" b="0" i="0" u="none" strike="noStrike" dirty="0">
                          <a:solidFill>
                            <a:srgbClr val="FF0000"/>
                          </a:solidFill>
                          <a:effectLst/>
                          <a:latin typeface="+mn-lt"/>
                        </a:rPr>
                        <a:t>E</a:t>
                      </a:r>
                    </a:p>
                  </a:txBody>
                  <a:tcPr marL="9525" marR="9525" marT="9525" marB="0" anchor="b"/>
                </a:tc>
                <a:tc>
                  <a:txBody>
                    <a:bodyPr/>
                    <a:lstStyle/>
                    <a:p>
                      <a:pPr algn="ctr" fontAlgn="b"/>
                      <a:r>
                        <a:rPr lang="en-US" sz="5000" b="0" i="0" u="none" strike="noStrike" dirty="0">
                          <a:solidFill>
                            <a:srgbClr val="000000"/>
                          </a:solidFill>
                          <a:effectLst/>
                          <a:latin typeface="+mn-lt"/>
                        </a:rPr>
                        <a:t>B</a:t>
                      </a:r>
                    </a:p>
                  </a:txBody>
                  <a:tcPr marL="9525" marR="9525" marT="9525" marB="0" anchor="b"/>
                </a:tc>
                <a:tc>
                  <a:txBody>
                    <a:bodyPr/>
                    <a:lstStyle/>
                    <a:p>
                      <a:pPr algn="ctr" fontAlgn="b"/>
                      <a:r>
                        <a:rPr lang="en-US" sz="5000" b="0" i="0" u="none" strike="noStrike" dirty="0">
                          <a:solidFill>
                            <a:srgbClr val="000000"/>
                          </a:solidFill>
                          <a:effectLst/>
                          <a:latin typeface="+mn-lt"/>
                        </a:rPr>
                        <a:t>D</a:t>
                      </a:r>
                    </a:p>
                  </a:txBody>
                  <a:tcPr marL="9525" marR="9525" marT="9525" marB="0" anchor="b"/>
                </a:tc>
                <a:tc>
                  <a:txBody>
                    <a:bodyPr/>
                    <a:lstStyle/>
                    <a:p>
                      <a:pPr algn="ctr" fontAlgn="b"/>
                      <a:r>
                        <a:rPr lang="en-US" sz="5000" b="0" i="0" u="none" strike="noStrike" dirty="0">
                          <a:solidFill>
                            <a:srgbClr val="000000"/>
                          </a:solidFill>
                          <a:effectLst/>
                          <a:latin typeface="+mn-lt"/>
                        </a:rPr>
                        <a:t>D</a:t>
                      </a:r>
                    </a:p>
                  </a:txBody>
                  <a:tcPr marL="9525" marR="9525" marT="9525" marB="0" anchor="b"/>
                </a:tc>
                <a:extLst>
                  <a:ext uri="{0D108BD9-81ED-4DB2-BD59-A6C34878D82A}">
                    <a16:rowId xmlns:a16="http://schemas.microsoft.com/office/drawing/2014/main" val="1896512771"/>
                  </a:ext>
                </a:extLst>
              </a:tr>
              <a:tr h="679709">
                <a:tc>
                  <a:txBody>
                    <a:bodyPr/>
                    <a:lstStyle/>
                    <a:p>
                      <a:pPr algn="ctr" fontAlgn="b"/>
                      <a:r>
                        <a:rPr lang="en-US" sz="5000" b="0" i="0" u="none" strike="noStrike">
                          <a:solidFill>
                            <a:srgbClr val="000000"/>
                          </a:solidFill>
                          <a:effectLst/>
                          <a:latin typeface="+mn-lt"/>
                        </a:rPr>
                        <a:t>F</a:t>
                      </a:r>
                    </a:p>
                  </a:txBody>
                  <a:tcPr marL="9525" marR="9525" marT="9525" marB="0" anchor="b"/>
                </a:tc>
                <a:tc>
                  <a:txBody>
                    <a:bodyPr/>
                    <a:lstStyle/>
                    <a:p>
                      <a:pPr algn="ctr" fontAlgn="b"/>
                      <a:r>
                        <a:rPr lang="en-US" sz="5000" b="0" i="0" u="none" strike="noStrike" dirty="0">
                          <a:solidFill>
                            <a:srgbClr val="FF0000"/>
                          </a:solidFill>
                          <a:effectLst/>
                          <a:latin typeface="+mn-lt"/>
                        </a:rPr>
                        <a:t>D</a:t>
                      </a:r>
                    </a:p>
                  </a:txBody>
                  <a:tcPr marL="9525" marR="9525" marT="9525" marB="0" anchor="b"/>
                </a:tc>
                <a:tc>
                  <a:txBody>
                    <a:bodyPr/>
                    <a:lstStyle/>
                    <a:p>
                      <a:pPr algn="ctr" fontAlgn="b"/>
                      <a:r>
                        <a:rPr lang="en-US" sz="5000" b="0" i="0" u="none" strike="noStrike">
                          <a:solidFill>
                            <a:srgbClr val="000000"/>
                          </a:solidFill>
                          <a:effectLst/>
                          <a:latin typeface="+mn-lt"/>
                        </a:rPr>
                        <a:t>D</a:t>
                      </a:r>
                    </a:p>
                  </a:txBody>
                  <a:tcPr marL="9525" marR="9525" marT="9525" marB="0" anchor="b"/>
                </a:tc>
                <a:tc>
                  <a:txBody>
                    <a:bodyPr/>
                    <a:lstStyle/>
                    <a:p>
                      <a:pPr algn="ctr" fontAlgn="b"/>
                      <a:r>
                        <a:rPr lang="en-US" sz="5000" b="0" i="0" u="none" strike="noStrike" dirty="0">
                          <a:solidFill>
                            <a:schemeClr val="tx1"/>
                          </a:solidFill>
                          <a:effectLst/>
                          <a:latin typeface="+mn-lt"/>
                        </a:rPr>
                        <a:t>C</a:t>
                      </a:r>
                    </a:p>
                  </a:txBody>
                  <a:tcPr marL="9525" marR="9525" marT="9525" marB="0" anchor="b"/>
                </a:tc>
                <a:tc>
                  <a:txBody>
                    <a:bodyPr/>
                    <a:lstStyle/>
                    <a:p>
                      <a:pPr algn="ctr" fontAlgn="b"/>
                      <a:r>
                        <a:rPr lang="en-US" sz="5000" b="0" i="0" u="none" strike="noStrike" dirty="0">
                          <a:solidFill>
                            <a:srgbClr val="000000"/>
                          </a:solidFill>
                          <a:effectLst/>
                          <a:latin typeface="+mn-lt"/>
                        </a:rPr>
                        <a:t>E</a:t>
                      </a:r>
                    </a:p>
                  </a:txBody>
                  <a:tcPr marL="9525" marR="9525" marT="9525" marB="0" anchor="b"/>
                </a:tc>
                <a:tc>
                  <a:txBody>
                    <a:bodyPr/>
                    <a:lstStyle/>
                    <a:p>
                      <a:pPr algn="ctr" fontAlgn="b"/>
                      <a:r>
                        <a:rPr lang="en-US" sz="5000" b="0" i="0" u="none" strike="noStrike" dirty="0">
                          <a:solidFill>
                            <a:srgbClr val="000000"/>
                          </a:solidFill>
                          <a:effectLst/>
                          <a:latin typeface="+mn-lt"/>
                        </a:rPr>
                        <a:t>B</a:t>
                      </a:r>
                    </a:p>
                  </a:txBody>
                  <a:tcPr marL="9525" marR="9525" marT="9525" marB="0" anchor="b"/>
                </a:tc>
                <a:extLst>
                  <a:ext uri="{0D108BD9-81ED-4DB2-BD59-A6C34878D82A}">
                    <a16:rowId xmlns:a16="http://schemas.microsoft.com/office/drawing/2014/main" val="1534409048"/>
                  </a:ext>
                </a:extLst>
              </a:tr>
              <a:tr h="679709">
                <a:tc>
                  <a:txBody>
                    <a:bodyPr/>
                    <a:lstStyle/>
                    <a:p>
                      <a:pPr algn="ctr" fontAlgn="b"/>
                      <a:r>
                        <a:rPr lang="en-US" sz="5000" b="0" i="0" u="none" strike="noStrike" dirty="0">
                          <a:solidFill>
                            <a:srgbClr val="FF0000"/>
                          </a:solidFill>
                          <a:effectLst/>
                          <a:latin typeface="+mn-lt"/>
                        </a:rPr>
                        <a:t>B</a:t>
                      </a:r>
                    </a:p>
                  </a:txBody>
                  <a:tcPr marL="9525" marR="9525" marT="9525" marB="0" anchor="b"/>
                </a:tc>
                <a:tc>
                  <a:txBody>
                    <a:bodyPr/>
                    <a:lstStyle/>
                    <a:p>
                      <a:pPr algn="ctr" fontAlgn="b"/>
                      <a:r>
                        <a:rPr lang="en-US" sz="5000" b="0" i="0" u="none" strike="noStrike">
                          <a:solidFill>
                            <a:srgbClr val="000000"/>
                          </a:solidFill>
                          <a:effectLst/>
                          <a:latin typeface="+mn-lt"/>
                        </a:rPr>
                        <a:t>B</a:t>
                      </a:r>
                    </a:p>
                  </a:txBody>
                  <a:tcPr marL="9525" marR="9525" marT="9525" marB="0" anchor="b"/>
                </a:tc>
                <a:tc>
                  <a:txBody>
                    <a:bodyPr/>
                    <a:lstStyle/>
                    <a:p>
                      <a:pPr algn="ctr" fontAlgn="b"/>
                      <a:r>
                        <a:rPr lang="en-US" sz="5000" b="0" i="0" u="none" strike="noStrike">
                          <a:solidFill>
                            <a:srgbClr val="000000"/>
                          </a:solidFill>
                          <a:effectLst/>
                          <a:latin typeface="+mn-lt"/>
                        </a:rPr>
                        <a:t>F</a:t>
                      </a:r>
                    </a:p>
                  </a:txBody>
                  <a:tcPr marL="9525" marR="9525" marT="9525" marB="0" anchor="b"/>
                </a:tc>
                <a:tc>
                  <a:txBody>
                    <a:bodyPr/>
                    <a:lstStyle/>
                    <a:p>
                      <a:pPr algn="ctr" fontAlgn="b"/>
                      <a:r>
                        <a:rPr lang="en-US" sz="5000" b="0" i="0" u="none" strike="noStrike">
                          <a:solidFill>
                            <a:srgbClr val="000000"/>
                          </a:solidFill>
                          <a:effectLst/>
                          <a:latin typeface="+mn-lt"/>
                        </a:rPr>
                        <a:t>D</a:t>
                      </a:r>
                    </a:p>
                  </a:txBody>
                  <a:tcPr marL="9525" marR="9525" marT="9525" marB="0" anchor="b"/>
                </a:tc>
                <a:tc>
                  <a:txBody>
                    <a:bodyPr/>
                    <a:lstStyle/>
                    <a:p>
                      <a:pPr algn="ctr" fontAlgn="b"/>
                      <a:r>
                        <a:rPr lang="en-US" sz="5000" b="0" i="0" u="none" strike="noStrike">
                          <a:solidFill>
                            <a:srgbClr val="000000"/>
                          </a:solidFill>
                          <a:effectLst/>
                          <a:latin typeface="+mn-lt"/>
                        </a:rPr>
                        <a:t>C</a:t>
                      </a:r>
                    </a:p>
                  </a:txBody>
                  <a:tcPr marL="9525" marR="9525" marT="9525" marB="0" anchor="b"/>
                </a:tc>
                <a:tc>
                  <a:txBody>
                    <a:bodyPr/>
                    <a:lstStyle/>
                    <a:p>
                      <a:pPr algn="ctr" fontAlgn="b"/>
                      <a:r>
                        <a:rPr lang="en-US" sz="5000" b="0" i="0" u="none" strike="noStrike" dirty="0">
                          <a:solidFill>
                            <a:srgbClr val="FF0000"/>
                          </a:solidFill>
                          <a:effectLst/>
                          <a:latin typeface="+mn-lt"/>
                        </a:rPr>
                        <a:t>C</a:t>
                      </a:r>
                    </a:p>
                  </a:txBody>
                  <a:tcPr marL="9525" marR="9525" marT="9525" marB="0" anchor="b"/>
                </a:tc>
                <a:extLst>
                  <a:ext uri="{0D108BD9-81ED-4DB2-BD59-A6C34878D82A}">
                    <a16:rowId xmlns:a16="http://schemas.microsoft.com/office/drawing/2014/main" val="4160458725"/>
                  </a:ext>
                </a:extLst>
              </a:tr>
            </a:tbl>
          </a:graphicData>
        </a:graphic>
      </p:graphicFrame>
      <p:graphicFrame>
        <p:nvGraphicFramePr>
          <p:cNvPr id="3" name="Content Placeholder 3">
            <a:extLst>
              <a:ext uri="{FF2B5EF4-FFF2-40B4-BE49-F238E27FC236}">
                <a16:creationId xmlns:a16="http://schemas.microsoft.com/office/drawing/2014/main" id="{BC6F0A6C-9BBB-0C1E-EE0C-E014645754D0}"/>
              </a:ext>
            </a:extLst>
          </p:cNvPr>
          <p:cNvGraphicFramePr>
            <a:graphicFrameLocks/>
          </p:cNvGraphicFramePr>
          <p:nvPr>
            <p:extLst>
              <p:ext uri="{D42A27DB-BD31-4B8C-83A1-F6EECF244321}">
                <p14:modId xmlns:p14="http://schemas.microsoft.com/office/powerpoint/2010/main" val="2948919732"/>
              </p:ext>
            </p:extLst>
          </p:nvPr>
        </p:nvGraphicFramePr>
        <p:xfrm>
          <a:off x="6335484" y="1027906"/>
          <a:ext cx="5791200" cy="5482590"/>
        </p:xfrm>
        <a:graphic>
          <a:graphicData uri="http://schemas.openxmlformats.org/drawingml/2006/table">
            <a:tbl>
              <a:tblPr firstRow="1" bandRow="1">
                <a:tableStyleId>{5C22544A-7EE6-4342-B048-85BDC9FD1C3A}</a:tableStyleId>
              </a:tblPr>
              <a:tblGrid>
                <a:gridCol w="965200">
                  <a:extLst>
                    <a:ext uri="{9D8B030D-6E8A-4147-A177-3AD203B41FA5}">
                      <a16:colId xmlns:a16="http://schemas.microsoft.com/office/drawing/2014/main" val="3788056396"/>
                    </a:ext>
                  </a:extLst>
                </a:gridCol>
                <a:gridCol w="965200">
                  <a:extLst>
                    <a:ext uri="{9D8B030D-6E8A-4147-A177-3AD203B41FA5}">
                      <a16:colId xmlns:a16="http://schemas.microsoft.com/office/drawing/2014/main" val="2791393734"/>
                    </a:ext>
                  </a:extLst>
                </a:gridCol>
                <a:gridCol w="965200">
                  <a:extLst>
                    <a:ext uri="{9D8B030D-6E8A-4147-A177-3AD203B41FA5}">
                      <a16:colId xmlns:a16="http://schemas.microsoft.com/office/drawing/2014/main" val="2324356077"/>
                    </a:ext>
                  </a:extLst>
                </a:gridCol>
                <a:gridCol w="965200">
                  <a:extLst>
                    <a:ext uri="{9D8B030D-6E8A-4147-A177-3AD203B41FA5}">
                      <a16:colId xmlns:a16="http://schemas.microsoft.com/office/drawing/2014/main" val="1844127161"/>
                    </a:ext>
                  </a:extLst>
                </a:gridCol>
                <a:gridCol w="965200">
                  <a:extLst>
                    <a:ext uri="{9D8B030D-6E8A-4147-A177-3AD203B41FA5}">
                      <a16:colId xmlns:a16="http://schemas.microsoft.com/office/drawing/2014/main" val="2756860799"/>
                    </a:ext>
                  </a:extLst>
                </a:gridCol>
                <a:gridCol w="965200">
                  <a:extLst>
                    <a:ext uri="{9D8B030D-6E8A-4147-A177-3AD203B41FA5}">
                      <a16:colId xmlns:a16="http://schemas.microsoft.com/office/drawing/2014/main" val="3124435121"/>
                    </a:ext>
                  </a:extLst>
                </a:gridCol>
              </a:tblGrid>
              <a:tr h="370840">
                <a:tc>
                  <a:txBody>
                    <a:bodyPr/>
                    <a:lstStyle/>
                    <a:p>
                      <a:pPr algn="ctr"/>
                      <a:r>
                        <a:rPr lang="en-US" sz="5000" dirty="0"/>
                        <a:t>1</a:t>
                      </a:r>
                    </a:p>
                  </a:txBody>
                  <a:tcPr/>
                </a:tc>
                <a:tc>
                  <a:txBody>
                    <a:bodyPr/>
                    <a:lstStyle/>
                    <a:p>
                      <a:pPr algn="ctr"/>
                      <a:r>
                        <a:rPr lang="en-US" sz="5000" dirty="0"/>
                        <a:t>2</a:t>
                      </a:r>
                    </a:p>
                  </a:txBody>
                  <a:tcPr/>
                </a:tc>
                <a:tc>
                  <a:txBody>
                    <a:bodyPr/>
                    <a:lstStyle/>
                    <a:p>
                      <a:pPr algn="ctr"/>
                      <a:r>
                        <a:rPr lang="en-US" sz="5000" dirty="0"/>
                        <a:t>3</a:t>
                      </a:r>
                    </a:p>
                  </a:txBody>
                  <a:tcPr>
                    <a:lnB w="38100" cap="flat" cmpd="sng" algn="ctr">
                      <a:solidFill>
                        <a:schemeClr val="tx1"/>
                      </a:solidFill>
                      <a:prstDash val="solid"/>
                      <a:round/>
                      <a:headEnd type="none" w="med" len="med"/>
                      <a:tailEnd type="none" w="med" len="med"/>
                    </a:lnB>
                  </a:tcPr>
                </a:tc>
                <a:tc>
                  <a:txBody>
                    <a:bodyPr/>
                    <a:lstStyle/>
                    <a:p>
                      <a:pPr algn="ctr"/>
                      <a:r>
                        <a:rPr lang="en-US" sz="5000" dirty="0"/>
                        <a:t>4</a:t>
                      </a:r>
                    </a:p>
                  </a:txBody>
                  <a:tcPr>
                    <a:lnB w="38100" cap="flat" cmpd="sng" algn="ctr">
                      <a:solidFill>
                        <a:schemeClr val="tx1"/>
                      </a:solidFill>
                      <a:prstDash val="solid"/>
                      <a:round/>
                      <a:headEnd type="none" w="med" len="med"/>
                      <a:tailEnd type="none" w="med" len="med"/>
                    </a:lnB>
                  </a:tcPr>
                </a:tc>
                <a:tc>
                  <a:txBody>
                    <a:bodyPr/>
                    <a:lstStyle/>
                    <a:p>
                      <a:pPr algn="ctr"/>
                      <a:r>
                        <a:rPr lang="en-US" sz="5000" dirty="0"/>
                        <a:t>5</a:t>
                      </a:r>
                    </a:p>
                  </a:txBody>
                  <a:tcPr>
                    <a:lnB w="38100" cap="flat" cmpd="sng" algn="ctr">
                      <a:solidFill>
                        <a:schemeClr val="tx1"/>
                      </a:solidFill>
                      <a:prstDash val="solid"/>
                      <a:round/>
                      <a:headEnd type="none" w="med" len="med"/>
                      <a:tailEnd type="none" w="med" len="med"/>
                    </a:lnB>
                  </a:tcPr>
                </a:tc>
                <a:tc>
                  <a:txBody>
                    <a:bodyPr/>
                    <a:lstStyle/>
                    <a:p>
                      <a:pPr algn="ctr"/>
                      <a:r>
                        <a:rPr lang="en-US" sz="5000" dirty="0"/>
                        <a:t>6</a:t>
                      </a:r>
                    </a:p>
                  </a:txBody>
                  <a:tcPr/>
                </a:tc>
                <a:extLst>
                  <a:ext uri="{0D108BD9-81ED-4DB2-BD59-A6C34878D82A}">
                    <a16:rowId xmlns:a16="http://schemas.microsoft.com/office/drawing/2014/main" val="3446505141"/>
                  </a:ext>
                </a:extLst>
              </a:tr>
              <a:tr h="370840">
                <a:tc>
                  <a:txBody>
                    <a:bodyPr/>
                    <a:lstStyle/>
                    <a:p>
                      <a:pPr algn="ctr" fontAlgn="b"/>
                      <a:r>
                        <a:rPr lang="en-US" sz="5000" b="0" u="none" strike="noStrike" dirty="0">
                          <a:solidFill>
                            <a:srgbClr val="000000"/>
                          </a:solidFill>
                          <a:effectLst/>
                        </a:rPr>
                        <a:t>E</a:t>
                      </a:r>
                      <a:endParaRPr lang="en-US" sz="5000" b="0" i="0" u="none" strike="noStrike" dirty="0">
                        <a:solidFill>
                          <a:srgbClr val="000000"/>
                        </a:solidFill>
                        <a:effectLst/>
                        <a:latin typeface="+mn-lt"/>
                      </a:endParaRPr>
                    </a:p>
                  </a:txBody>
                  <a:tcPr marL="9525" marR="9525" marT="9525" marB="0" anchor="b"/>
                </a:tc>
                <a:tc>
                  <a:txBody>
                    <a:bodyPr/>
                    <a:lstStyle/>
                    <a:p>
                      <a:pPr algn="ctr" fontAlgn="b"/>
                      <a:r>
                        <a:rPr lang="en-US" sz="5000" b="0" u="none" strike="noStrike" dirty="0">
                          <a:solidFill>
                            <a:srgbClr val="000000"/>
                          </a:solidFill>
                          <a:effectLst/>
                        </a:rPr>
                        <a:t>F</a:t>
                      </a:r>
                      <a:endParaRPr lang="en-US" sz="5000" b="0" i="0" u="none" strike="noStrike" dirty="0">
                        <a:solidFill>
                          <a:srgbClr val="000000"/>
                        </a:solidFill>
                        <a:effectLst/>
                        <a:latin typeface="+mn-lt"/>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5000" b="0" u="none" strike="noStrike" dirty="0">
                          <a:solidFill>
                            <a:srgbClr val="000000"/>
                          </a:solidFill>
                          <a:effectLst/>
                        </a:rPr>
                        <a:t>C</a:t>
                      </a:r>
                      <a:endParaRPr lang="en-US" sz="5000" b="0" i="0" u="none" strike="noStrike" dirty="0">
                        <a:solidFill>
                          <a:srgbClr val="000000"/>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5000" b="0" u="none" strike="noStrike" dirty="0">
                          <a:solidFill>
                            <a:srgbClr val="000000"/>
                          </a:solidFill>
                          <a:effectLst/>
                        </a:rPr>
                        <a:t>A</a:t>
                      </a:r>
                      <a:endParaRPr lang="en-US" sz="5000" b="0" i="0" u="none" strike="noStrike" dirty="0">
                        <a:solidFill>
                          <a:srgbClr val="000000"/>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5000" b="0" u="none" strike="noStrike" dirty="0">
                          <a:solidFill>
                            <a:srgbClr val="000000"/>
                          </a:solidFill>
                          <a:effectLst/>
                        </a:rPr>
                        <a:t>F</a:t>
                      </a:r>
                      <a:endParaRPr lang="en-US" sz="5000" b="0" i="0" u="none" strike="noStrike" dirty="0">
                        <a:solidFill>
                          <a:srgbClr val="000000"/>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5000" b="0" u="none" strike="noStrike">
                          <a:solidFill>
                            <a:srgbClr val="000000"/>
                          </a:solidFill>
                          <a:effectLst/>
                        </a:rPr>
                        <a:t>A</a:t>
                      </a:r>
                      <a:endParaRPr lang="en-US" sz="5000" b="0" i="0" u="none" strike="noStrike">
                        <a:solidFill>
                          <a:srgbClr val="000000"/>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10467076"/>
                  </a:ext>
                </a:extLst>
              </a:tr>
              <a:tr h="370840">
                <a:tc>
                  <a:txBody>
                    <a:bodyPr/>
                    <a:lstStyle/>
                    <a:p>
                      <a:pPr algn="ctr" fontAlgn="b"/>
                      <a:r>
                        <a:rPr lang="en-US" sz="5000" b="0" u="none" strike="noStrike" dirty="0">
                          <a:solidFill>
                            <a:srgbClr val="000000"/>
                          </a:solidFill>
                          <a:effectLst/>
                        </a:rPr>
                        <a:t>C</a:t>
                      </a:r>
                      <a:endParaRPr lang="en-US" sz="5000" b="0" i="0" u="none" strike="noStrike" dirty="0">
                        <a:solidFill>
                          <a:srgbClr val="000000"/>
                        </a:solidFill>
                        <a:effectLst/>
                        <a:latin typeface="+mn-lt"/>
                      </a:endParaRPr>
                    </a:p>
                  </a:txBody>
                  <a:tcPr marL="9525" marR="9525" marT="9525" marB="0" anchor="b"/>
                </a:tc>
                <a:tc>
                  <a:txBody>
                    <a:bodyPr/>
                    <a:lstStyle/>
                    <a:p>
                      <a:pPr algn="ctr" fontAlgn="b"/>
                      <a:r>
                        <a:rPr lang="en-US" sz="5000" b="0" u="none" strike="noStrike" dirty="0">
                          <a:solidFill>
                            <a:srgbClr val="000000"/>
                          </a:solidFill>
                          <a:effectLst/>
                        </a:rPr>
                        <a:t>C</a:t>
                      </a:r>
                      <a:endParaRPr lang="en-US" sz="5000" b="0" i="0" u="none" strike="noStrike" dirty="0">
                        <a:solidFill>
                          <a:srgbClr val="000000"/>
                        </a:solidFill>
                        <a:effectLst/>
                        <a:latin typeface="+mn-lt"/>
                      </a:endParaRPr>
                    </a:p>
                  </a:txBody>
                  <a:tcPr marL="9525" marR="9525" marT="9525" marB="0" anchor="b"/>
                </a:tc>
                <a:tc>
                  <a:txBody>
                    <a:bodyPr/>
                    <a:lstStyle/>
                    <a:p>
                      <a:pPr algn="ctr" fontAlgn="b"/>
                      <a:r>
                        <a:rPr lang="en-US" sz="5000" b="0" u="none" strike="noStrike" dirty="0">
                          <a:solidFill>
                            <a:srgbClr val="000000"/>
                          </a:solidFill>
                          <a:effectLst/>
                        </a:rPr>
                        <a:t>A</a:t>
                      </a:r>
                      <a:endParaRPr lang="en-US" sz="5000" b="0" i="0" u="none" strike="noStrike" dirty="0">
                        <a:solidFill>
                          <a:srgbClr val="000000"/>
                        </a:solidFill>
                        <a:effectLst/>
                        <a:latin typeface="+mn-lt"/>
                      </a:endParaRPr>
                    </a:p>
                  </a:txBody>
                  <a:tcPr marL="9525" marR="9525" marT="9525" marB="0" anchor="b">
                    <a:lnT w="38100" cap="flat" cmpd="sng" algn="ctr">
                      <a:solidFill>
                        <a:schemeClr val="tx1"/>
                      </a:solidFill>
                      <a:prstDash val="solid"/>
                      <a:round/>
                      <a:headEnd type="none" w="med" len="med"/>
                      <a:tailEnd type="none" w="med" len="med"/>
                    </a:lnT>
                  </a:tcPr>
                </a:tc>
                <a:tc>
                  <a:txBody>
                    <a:bodyPr/>
                    <a:lstStyle/>
                    <a:p>
                      <a:pPr algn="ctr" fontAlgn="b"/>
                      <a:r>
                        <a:rPr lang="en-US" sz="5000" b="0" u="none" strike="noStrike">
                          <a:solidFill>
                            <a:srgbClr val="000000"/>
                          </a:solidFill>
                          <a:effectLst/>
                        </a:rPr>
                        <a:t>E</a:t>
                      </a:r>
                      <a:endParaRPr lang="en-US" sz="5000" b="0" i="0" u="none" strike="noStrike">
                        <a:solidFill>
                          <a:srgbClr val="000000"/>
                        </a:solidFill>
                        <a:effectLst/>
                        <a:latin typeface="+mn-lt"/>
                      </a:endParaRPr>
                    </a:p>
                  </a:txBody>
                  <a:tcPr marL="9525" marR="9525" marT="9525" marB="0" anchor="b">
                    <a:lnT w="38100" cap="flat" cmpd="sng" algn="ctr">
                      <a:solidFill>
                        <a:schemeClr val="tx1"/>
                      </a:solidFill>
                      <a:prstDash val="solid"/>
                      <a:round/>
                      <a:headEnd type="none" w="med" len="med"/>
                      <a:tailEnd type="none" w="med" len="med"/>
                    </a:lnT>
                  </a:tcPr>
                </a:tc>
                <a:tc>
                  <a:txBody>
                    <a:bodyPr/>
                    <a:lstStyle/>
                    <a:p>
                      <a:pPr algn="ctr" fontAlgn="b"/>
                      <a:r>
                        <a:rPr lang="en-US" sz="5000" b="0" u="none" strike="noStrike">
                          <a:solidFill>
                            <a:srgbClr val="000000"/>
                          </a:solidFill>
                          <a:effectLst/>
                        </a:rPr>
                        <a:t>B</a:t>
                      </a:r>
                      <a:endParaRPr lang="en-US" sz="5000" b="0" i="0" u="none" strike="noStrike">
                        <a:solidFill>
                          <a:srgbClr val="000000"/>
                        </a:solidFill>
                        <a:effectLst/>
                        <a:latin typeface="+mn-lt"/>
                      </a:endParaRPr>
                    </a:p>
                  </a:txBody>
                  <a:tcPr marL="9525" marR="9525" marT="9525" marB="0" anchor="b">
                    <a:lnT w="38100" cap="flat" cmpd="sng" algn="ctr">
                      <a:solidFill>
                        <a:schemeClr val="tx1"/>
                      </a:solidFill>
                      <a:prstDash val="solid"/>
                      <a:round/>
                      <a:headEnd type="none" w="med" len="med"/>
                      <a:tailEnd type="none" w="med" len="med"/>
                    </a:lnT>
                  </a:tcPr>
                </a:tc>
                <a:tc>
                  <a:txBody>
                    <a:bodyPr/>
                    <a:lstStyle/>
                    <a:p>
                      <a:pPr algn="ctr" fontAlgn="b"/>
                      <a:r>
                        <a:rPr lang="en-US" sz="5000" b="0" u="none" strike="noStrike">
                          <a:solidFill>
                            <a:srgbClr val="000000"/>
                          </a:solidFill>
                          <a:effectLst/>
                        </a:rPr>
                        <a:t>F</a:t>
                      </a:r>
                      <a:endParaRPr lang="en-US" sz="5000" b="0" i="0" u="none" strike="noStrike">
                        <a:solidFill>
                          <a:srgbClr val="000000"/>
                        </a:solidFill>
                        <a:effectLst/>
                        <a:latin typeface="+mn-lt"/>
                      </a:endParaRPr>
                    </a:p>
                  </a:txBody>
                  <a:tcPr marL="9525" marR="9525" marT="9525" marB="0" anchor="b">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435090"/>
                  </a:ext>
                </a:extLst>
              </a:tr>
              <a:tr h="370840">
                <a:tc>
                  <a:txBody>
                    <a:bodyPr/>
                    <a:lstStyle/>
                    <a:p>
                      <a:pPr algn="ctr" fontAlgn="b"/>
                      <a:r>
                        <a:rPr lang="en-US" sz="5000" b="0" u="none" strike="noStrike">
                          <a:solidFill>
                            <a:srgbClr val="000000"/>
                          </a:solidFill>
                          <a:effectLst/>
                        </a:rPr>
                        <a:t>A</a:t>
                      </a:r>
                      <a:endParaRPr lang="en-US" sz="5000" b="0" i="0" u="none" strike="noStrike">
                        <a:solidFill>
                          <a:srgbClr val="000000"/>
                        </a:solidFill>
                        <a:effectLst/>
                        <a:latin typeface="+mn-lt"/>
                      </a:endParaRPr>
                    </a:p>
                  </a:txBody>
                  <a:tcPr marL="9525" marR="9525" marT="9525" marB="0" anchor="b"/>
                </a:tc>
                <a:tc>
                  <a:txBody>
                    <a:bodyPr/>
                    <a:lstStyle/>
                    <a:p>
                      <a:pPr algn="ctr" fontAlgn="b"/>
                      <a:r>
                        <a:rPr lang="en-US" sz="5000" b="0" u="none" strike="noStrike">
                          <a:solidFill>
                            <a:srgbClr val="000000"/>
                          </a:solidFill>
                          <a:effectLst/>
                        </a:rPr>
                        <a:t>E</a:t>
                      </a:r>
                      <a:endParaRPr lang="en-US" sz="5000" b="0" i="0" u="none" strike="noStrike">
                        <a:solidFill>
                          <a:srgbClr val="000000"/>
                        </a:solidFill>
                        <a:effectLst/>
                        <a:latin typeface="+mn-lt"/>
                      </a:endParaRPr>
                    </a:p>
                  </a:txBody>
                  <a:tcPr marL="9525" marR="9525" marT="9525" marB="0" anchor="b"/>
                </a:tc>
                <a:tc>
                  <a:txBody>
                    <a:bodyPr/>
                    <a:lstStyle/>
                    <a:p>
                      <a:pPr algn="ctr" fontAlgn="b"/>
                      <a:r>
                        <a:rPr lang="en-US" sz="5000" b="0" u="none" strike="noStrike">
                          <a:solidFill>
                            <a:srgbClr val="000000"/>
                          </a:solidFill>
                          <a:effectLst/>
                        </a:rPr>
                        <a:t>B</a:t>
                      </a:r>
                      <a:endParaRPr lang="en-US" sz="5000" b="0" i="0" u="none" strike="noStrike">
                        <a:solidFill>
                          <a:srgbClr val="000000"/>
                        </a:solidFill>
                        <a:effectLst/>
                        <a:latin typeface="+mn-lt"/>
                      </a:endParaRPr>
                    </a:p>
                  </a:txBody>
                  <a:tcPr marL="9525" marR="9525" marT="9525" marB="0" anchor="b"/>
                </a:tc>
                <a:tc>
                  <a:txBody>
                    <a:bodyPr/>
                    <a:lstStyle/>
                    <a:p>
                      <a:pPr algn="ctr" fontAlgn="b"/>
                      <a:r>
                        <a:rPr lang="en-US" sz="5000" b="0" u="none" strike="noStrike" dirty="0">
                          <a:solidFill>
                            <a:srgbClr val="FF0000"/>
                          </a:solidFill>
                          <a:effectLst/>
                        </a:rPr>
                        <a:t>F</a:t>
                      </a:r>
                      <a:endParaRPr lang="en-US" sz="5000" b="0" i="0" u="none" strike="noStrike" dirty="0">
                        <a:solidFill>
                          <a:srgbClr val="FF0000"/>
                        </a:solidFill>
                        <a:effectLst/>
                        <a:latin typeface="+mn-lt"/>
                      </a:endParaRPr>
                    </a:p>
                  </a:txBody>
                  <a:tcPr marL="9525" marR="9525" marT="9525" marB="0" anchor="b"/>
                </a:tc>
                <a:tc>
                  <a:txBody>
                    <a:bodyPr/>
                    <a:lstStyle/>
                    <a:p>
                      <a:pPr algn="ctr" fontAlgn="b"/>
                      <a:r>
                        <a:rPr lang="en-US" sz="5000" b="0" u="none" strike="noStrike" dirty="0">
                          <a:solidFill>
                            <a:srgbClr val="FF0000"/>
                          </a:solidFill>
                          <a:effectLst/>
                        </a:rPr>
                        <a:t>A</a:t>
                      </a:r>
                      <a:endParaRPr lang="en-US" sz="5000" b="0" i="0" u="none" strike="noStrike" dirty="0">
                        <a:solidFill>
                          <a:srgbClr val="FF0000"/>
                        </a:solidFill>
                        <a:effectLst/>
                        <a:latin typeface="+mn-lt"/>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5000" b="0" u="none" strike="noStrike" dirty="0">
                          <a:solidFill>
                            <a:srgbClr val="000000"/>
                          </a:solidFill>
                          <a:effectLst/>
                        </a:rPr>
                        <a:t>E</a:t>
                      </a:r>
                      <a:endParaRPr lang="en-US" sz="5000" b="0" i="0" u="none" strike="noStrike" dirty="0">
                        <a:solidFill>
                          <a:srgbClr val="000000"/>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6864201"/>
                  </a:ext>
                </a:extLst>
              </a:tr>
              <a:tr h="370840">
                <a:tc>
                  <a:txBody>
                    <a:bodyPr/>
                    <a:lstStyle/>
                    <a:p>
                      <a:pPr algn="ctr" fontAlgn="b"/>
                      <a:r>
                        <a:rPr lang="en-US" sz="5000" b="0" u="none" strike="noStrike">
                          <a:solidFill>
                            <a:srgbClr val="000000"/>
                          </a:solidFill>
                          <a:effectLst/>
                        </a:rPr>
                        <a:t>D</a:t>
                      </a:r>
                      <a:endParaRPr lang="en-US" sz="5000" b="0" i="0" u="none" strike="noStrike">
                        <a:solidFill>
                          <a:srgbClr val="000000"/>
                        </a:solidFill>
                        <a:effectLst/>
                        <a:latin typeface="+mn-lt"/>
                      </a:endParaRPr>
                    </a:p>
                  </a:txBody>
                  <a:tcPr marL="9525" marR="9525" marT="9525" marB="0" anchor="b"/>
                </a:tc>
                <a:tc>
                  <a:txBody>
                    <a:bodyPr/>
                    <a:lstStyle/>
                    <a:p>
                      <a:pPr algn="ctr" fontAlgn="b"/>
                      <a:r>
                        <a:rPr lang="en-US" sz="5000" b="0" u="none" strike="noStrike">
                          <a:solidFill>
                            <a:srgbClr val="000000"/>
                          </a:solidFill>
                          <a:effectLst/>
                        </a:rPr>
                        <a:t>A</a:t>
                      </a:r>
                      <a:endParaRPr lang="en-US" sz="5000" b="0" i="0" u="none" strike="noStrike">
                        <a:solidFill>
                          <a:srgbClr val="000000"/>
                        </a:solidFill>
                        <a:effectLst/>
                        <a:latin typeface="+mn-lt"/>
                      </a:endParaRPr>
                    </a:p>
                  </a:txBody>
                  <a:tcPr marL="9525" marR="9525" marT="9525" marB="0" anchor="b">
                    <a:lnB w="38100" cap="flat" cmpd="sng" algn="ctr">
                      <a:solidFill>
                        <a:schemeClr val="tx1"/>
                      </a:solidFill>
                      <a:prstDash val="solid"/>
                      <a:round/>
                      <a:headEnd type="none" w="med" len="med"/>
                      <a:tailEnd type="none" w="med" len="med"/>
                    </a:lnB>
                  </a:tcPr>
                </a:tc>
                <a:tc>
                  <a:txBody>
                    <a:bodyPr/>
                    <a:lstStyle/>
                    <a:p>
                      <a:pPr algn="ctr" fontAlgn="b"/>
                      <a:r>
                        <a:rPr lang="en-US" sz="5000" b="0" u="none" strike="noStrike" dirty="0">
                          <a:solidFill>
                            <a:srgbClr val="FF0000"/>
                          </a:solidFill>
                          <a:effectLst/>
                        </a:rPr>
                        <a:t>E</a:t>
                      </a:r>
                      <a:endParaRPr lang="en-US" sz="5000" b="0" i="0" u="none" strike="noStrike" dirty="0">
                        <a:solidFill>
                          <a:srgbClr val="FF0000"/>
                        </a:solidFill>
                        <a:effectLst/>
                        <a:latin typeface="+mn-lt"/>
                      </a:endParaRPr>
                    </a:p>
                  </a:txBody>
                  <a:tcPr marL="9525" marR="9525" marT="9525" marB="0" anchor="b"/>
                </a:tc>
                <a:tc>
                  <a:txBody>
                    <a:bodyPr/>
                    <a:lstStyle/>
                    <a:p>
                      <a:pPr algn="ctr" fontAlgn="b"/>
                      <a:r>
                        <a:rPr lang="en-US" sz="5000" b="0" u="none" strike="noStrike" dirty="0">
                          <a:solidFill>
                            <a:srgbClr val="000000"/>
                          </a:solidFill>
                          <a:effectLst/>
                        </a:rPr>
                        <a:t>B</a:t>
                      </a:r>
                      <a:endParaRPr lang="en-US" sz="5000" b="0" i="0" u="none" strike="noStrike" dirty="0">
                        <a:solidFill>
                          <a:srgbClr val="000000"/>
                        </a:solidFill>
                        <a:effectLst/>
                        <a:latin typeface="+mn-lt"/>
                      </a:endParaRPr>
                    </a:p>
                  </a:txBody>
                  <a:tcPr marL="9525" marR="9525" marT="9525" marB="0" anchor="b"/>
                </a:tc>
                <a:tc>
                  <a:txBody>
                    <a:bodyPr/>
                    <a:lstStyle/>
                    <a:p>
                      <a:pPr algn="ctr" fontAlgn="b"/>
                      <a:r>
                        <a:rPr lang="en-US" sz="5000" b="0" u="none" strike="noStrike" dirty="0">
                          <a:solidFill>
                            <a:srgbClr val="000000"/>
                          </a:solidFill>
                          <a:effectLst/>
                        </a:rPr>
                        <a:t>D</a:t>
                      </a:r>
                      <a:endParaRPr lang="en-US" sz="5000" b="0" i="0" u="none" strike="noStrike" dirty="0">
                        <a:solidFill>
                          <a:srgbClr val="000000"/>
                        </a:solidFill>
                        <a:effectLst/>
                        <a:latin typeface="+mn-lt"/>
                      </a:endParaRPr>
                    </a:p>
                  </a:txBody>
                  <a:tcPr marL="9525" marR="9525" marT="9525" marB="0" anchor="b"/>
                </a:tc>
                <a:tc>
                  <a:txBody>
                    <a:bodyPr/>
                    <a:lstStyle/>
                    <a:p>
                      <a:pPr algn="ctr" fontAlgn="b"/>
                      <a:r>
                        <a:rPr lang="en-US" sz="5000" b="0" u="none" strike="noStrike" dirty="0">
                          <a:solidFill>
                            <a:srgbClr val="000000"/>
                          </a:solidFill>
                          <a:effectLst/>
                        </a:rPr>
                        <a:t>D</a:t>
                      </a:r>
                      <a:endParaRPr lang="en-US" sz="5000" b="0" i="0" u="none" strike="noStrike" dirty="0">
                        <a:solidFill>
                          <a:srgbClr val="000000"/>
                        </a:solidFill>
                        <a:effectLst/>
                        <a:latin typeface="+mn-lt"/>
                      </a:endParaRPr>
                    </a:p>
                  </a:txBody>
                  <a:tcPr marL="9525" marR="9525" marT="9525" marB="0" anchor="b">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96512771"/>
                  </a:ext>
                </a:extLst>
              </a:tr>
              <a:tr h="370840">
                <a:tc>
                  <a:txBody>
                    <a:bodyPr/>
                    <a:lstStyle/>
                    <a:p>
                      <a:pPr algn="ctr" fontAlgn="b"/>
                      <a:r>
                        <a:rPr lang="en-US" sz="5000" b="0" u="none" strike="noStrike">
                          <a:solidFill>
                            <a:srgbClr val="000000"/>
                          </a:solidFill>
                          <a:effectLst/>
                        </a:rPr>
                        <a:t>F</a:t>
                      </a:r>
                      <a:endParaRPr lang="en-US" sz="5000" b="0" i="0" u="none" strike="noStrike">
                        <a:solidFill>
                          <a:srgbClr val="000000"/>
                        </a:solidFill>
                        <a:effectLst/>
                        <a:latin typeface="+mn-lt"/>
                      </a:endParaRPr>
                    </a:p>
                  </a:txBody>
                  <a:tcPr marL="9525" marR="9525" marT="9525" marB="0" anchor="b">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fontAlgn="b"/>
                      <a:r>
                        <a:rPr lang="en-US" sz="5000" b="0" u="none" strike="noStrike" dirty="0">
                          <a:solidFill>
                            <a:srgbClr val="FF0000"/>
                          </a:solidFill>
                          <a:effectLst/>
                        </a:rPr>
                        <a:t>D</a:t>
                      </a:r>
                      <a:endParaRPr lang="en-US" sz="5000" b="0" i="0" u="none" strike="noStrike" dirty="0">
                        <a:solidFill>
                          <a:srgbClr val="FF0000"/>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5000" b="0" u="none" strike="noStrike">
                          <a:solidFill>
                            <a:srgbClr val="000000"/>
                          </a:solidFill>
                          <a:effectLst/>
                        </a:rPr>
                        <a:t>D</a:t>
                      </a:r>
                      <a:endParaRPr lang="en-US" sz="5000" b="0" i="0" u="none" strike="noStrike">
                        <a:solidFill>
                          <a:srgbClr val="000000"/>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ctr" fontAlgn="b"/>
                      <a:r>
                        <a:rPr lang="en-US" sz="5000" b="0" u="none" strike="noStrike" dirty="0">
                          <a:solidFill>
                            <a:schemeClr val="tx1"/>
                          </a:solidFill>
                          <a:effectLst/>
                        </a:rPr>
                        <a:t>C</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rgbClr val="000000"/>
                          </a:solidFill>
                          <a:effectLst/>
                        </a:rPr>
                        <a:t>E</a:t>
                      </a:r>
                      <a:endParaRPr lang="en-US" sz="5000" b="0" i="0" u="none" strike="noStrike" dirty="0">
                        <a:solidFill>
                          <a:srgbClr val="000000"/>
                        </a:solidFill>
                        <a:effectLst/>
                        <a:latin typeface="+mn-lt"/>
                      </a:endParaRPr>
                    </a:p>
                  </a:txBody>
                  <a:tcPr marL="9525" marR="9525" marT="9525" marB="0" anchor="b"/>
                </a:tc>
                <a:tc>
                  <a:txBody>
                    <a:bodyPr/>
                    <a:lstStyle/>
                    <a:p>
                      <a:pPr algn="ctr" fontAlgn="b"/>
                      <a:r>
                        <a:rPr lang="en-US" sz="5000" b="0" u="none" strike="noStrike" dirty="0">
                          <a:solidFill>
                            <a:srgbClr val="000000"/>
                          </a:solidFill>
                          <a:effectLst/>
                        </a:rPr>
                        <a:t>B</a:t>
                      </a:r>
                      <a:endParaRPr lang="en-US" sz="5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534409048"/>
                  </a:ext>
                </a:extLst>
              </a:tr>
              <a:tr h="370840">
                <a:tc>
                  <a:txBody>
                    <a:bodyPr/>
                    <a:lstStyle/>
                    <a:p>
                      <a:pPr algn="ctr" fontAlgn="b"/>
                      <a:r>
                        <a:rPr lang="en-US" sz="5000" b="0" u="none" strike="noStrike" dirty="0">
                          <a:solidFill>
                            <a:srgbClr val="FF0000"/>
                          </a:solidFill>
                          <a:effectLst/>
                        </a:rPr>
                        <a:t>B</a:t>
                      </a:r>
                      <a:endParaRPr lang="en-US" sz="5000" b="0" i="0" u="none" strike="noStrike" dirty="0">
                        <a:solidFill>
                          <a:srgbClr val="FF0000"/>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5000" b="0" u="none" strike="noStrike">
                          <a:solidFill>
                            <a:srgbClr val="000000"/>
                          </a:solidFill>
                          <a:effectLst/>
                        </a:rPr>
                        <a:t>B</a:t>
                      </a:r>
                      <a:endParaRPr lang="en-US" sz="5000" b="0" i="0" u="none" strike="noStrike">
                        <a:solidFill>
                          <a:srgbClr val="000000"/>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fontAlgn="b"/>
                      <a:r>
                        <a:rPr lang="en-US" sz="5000" b="0" u="none" strike="noStrike">
                          <a:solidFill>
                            <a:srgbClr val="000000"/>
                          </a:solidFill>
                          <a:effectLst/>
                        </a:rPr>
                        <a:t>F</a:t>
                      </a:r>
                      <a:endParaRPr lang="en-US" sz="5000" b="0" i="0" u="none" strike="noStrike">
                        <a:solidFill>
                          <a:srgbClr val="000000"/>
                        </a:solidFill>
                        <a:effectLst/>
                        <a:latin typeface="+mn-lt"/>
                      </a:endParaRPr>
                    </a:p>
                  </a:txBody>
                  <a:tcPr marL="9525" marR="9525" marT="9525" marB="0" anchor="b"/>
                </a:tc>
                <a:tc>
                  <a:txBody>
                    <a:bodyPr/>
                    <a:lstStyle/>
                    <a:p>
                      <a:pPr algn="ctr" fontAlgn="b"/>
                      <a:r>
                        <a:rPr lang="en-US" sz="5000" b="0" u="none" strike="noStrike">
                          <a:solidFill>
                            <a:srgbClr val="000000"/>
                          </a:solidFill>
                          <a:effectLst/>
                        </a:rPr>
                        <a:t>D</a:t>
                      </a:r>
                      <a:endParaRPr lang="en-US" sz="5000" b="0" i="0" u="none" strike="noStrike">
                        <a:solidFill>
                          <a:srgbClr val="000000"/>
                        </a:solidFill>
                        <a:effectLst/>
                        <a:latin typeface="+mn-lt"/>
                      </a:endParaRPr>
                    </a:p>
                  </a:txBody>
                  <a:tcPr marL="9525" marR="9525" marT="9525" marB="0" anchor="b"/>
                </a:tc>
                <a:tc>
                  <a:txBody>
                    <a:bodyPr/>
                    <a:lstStyle/>
                    <a:p>
                      <a:pPr algn="ctr" fontAlgn="b"/>
                      <a:r>
                        <a:rPr lang="en-US" sz="5000" b="0" u="none" strike="noStrike">
                          <a:solidFill>
                            <a:srgbClr val="000000"/>
                          </a:solidFill>
                          <a:effectLst/>
                        </a:rPr>
                        <a:t>C</a:t>
                      </a:r>
                      <a:endParaRPr lang="en-US" sz="5000" b="0" i="0" u="none" strike="noStrike">
                        <a:solidFill>
                          <a:srgbClr val="000000"/>
                        </a:solidFill>
                        <a:effectLst/>
                        <a:latin typeface="+mn-lt"/>
                      </a:endParaRPr>
                    </a:p>
                  </a:txBody>
                  <a:tcPr marL="9525" marR="9525" marT="9525" marB="0" anchor="b"/>
                </a:tc>
                <a:tc>
                  <a:txBody>
                    <a:bodyPr/>
                    <a:lstStyle/>
                    <a:p>
                      <a:pPr algn="ctr" fontAlgn="b"/>
                      <a:r>
                        <a:rPr lang="en-US" sz="5000" b="0" u="none" strike="noStrike" dirty="0">
                          <a:solidFill>
                            <a:srgbClr val="FF0000"/>
                          </a:solidFill>
                          <a:effectLst/>
                        </a:rPr>
                        <a:t>C</a:t>
                      </a:r>
                      <a:endParaRPr lang="en-US" sz="5000" b="0" i="0" u="none" strike="noStrike" dirty="0">
                        <a:solidFill>
                          <a:srgbClr val="FF0000"/>
                        </a:solidFill>
                        <a:effectLst/>
                        <a:latin typeface="+mn-lt"/>
                      </a:endParaRPr>
                    </a:p>
                  </a:txBody>
                  <a:tcPr marL="9525" marR="9525" marT="9525" marB="0" anchor="b"/>
                </a:tc>
                <a:extLst>
                  <a:ext uri="{0D108BD9-81ED-4DB2-BD59-A6C34878D82A}">
                    <a16:rowId xmlns:a16="http://schemas.microsoft.com/office/drawing/2014/main" val="4160458725"/>
                  </a:ext>
                </a:extLst>
              </a:tr>
            </a:tbl>
          </a:graphicData>
        </a:graphic>
      </p:graphicFrame>
      <p:sp>
        <p:nvSpPr>
          <p:cNvPr id="5" name="Title 1">
            <a:extLst>
              <a:ext uri="{FF2B5EF4-FFF2-40B4-BE49-F238E27FC236}">
                <a16:creationId xmlns:a16="http://schemas.microsoft.com/office/drawing/2014/main" id="{3359DA5F-8440-8B1A-F4BA-A42C6FD913FA}"/>
              </a:ext>
            </a:extLst>
          </p:cNvPr>
          <p:cNvSpPr txBox="1">
            <a:spLocks/>
          </p:cNvSpPr>
          <p:nvPr/>
        </p:nvSpPr>
        <p:spPr>
          <a:xfrm>
            <a:off x="6357260" y="-145259"/>
            <a:ext cx="5791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t>6 Person (Ex 1 </a:t>
            </a:r>
            <a:r>
              <a:rPr lang="en-US" sz="5000" dirty="0" err="1"/>
              <a:t>Soln</a:t>
            </a:r>
            <a:r>
              <a:rPr lang="en-US" sz="5000" dirty="0"/>
              <a:t>)</a:t>
            </a:r>
          </a:p>
        </p:txBody>
      </p:sp>
    </p:spTree>
    <p:extLst>
      <p:ext uri="{BB962C8B-B14F-4D97-AF65-F5344CB8AC3E}">
        <p14:creationId xmlns:p14="http://schemas.microsoft.com/office/powerpoint/2010/main" val="3282353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EAF90-2D56-7432-DBD6-8AFE658BC546}"/>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F6F77C3-2515-FFA0-B43A-D1D944347E99}"/>
              </a:ext>
            </a:extLst>
          </p:cNvPr>
          <p:cNvGraphicFramePr>
            <a:graphicFrameLocks noGrp="1"/>
          </p:cNvGraphicFramePr>
          <p:nvPr>
            <p:ph idx="1"/>
            <p:extLst>
              <p:ext uri="{D42A27DB-BD31-4B8C-83A1-F6EECF244321}">
                <p14:modId xmlns:p14="http://schemas.microsoft.com/office/powerpoint/2010/main" val="2847777359"/>
              </p:ext>
            </p:extLst>
          </p:nvPr>
        </p:nvGraphicFramePr>
        <p:xfrm>
          <a:off x="304800" y="1027906"/>
          <a:ext cx="5791200" cy="5482590"/>
        </p:xfrm>
        <a:graphic>
          <a:graphicData uri="http://schemas.openxmlformats.org/drawingml/2006/table">
            <a:tbl>
              <a:tblPr firstRow="1" bandRow="1">
                <a:tableStyleId>{00A15C55-8517-42AA-B614-E9B94910E393}</a:tableStyleId>
              </a:tblPr>
              <a:tblGrid>
                <a:gridCol w="965200">
                  <a:extLst>
                    <a:ext uri="{9D8B030D-6E8A-4147-A177-3AD203B41FA5}">
                      <a16:colId xmlns:a16="http://schemas.microsoft.com/office/drawing/2014/main" val="3788056396"/>
                    </a:ext>
                  </a:extLst>
                </a:gridCol>
                <a:gridCol w="965200">
                  <a:extLst>
                    <a:ext uri="{9D8B030D-6E8A-4147-A177-3AD203B41FA5}">
                      <a16:colId xmlns:a16="http://schemas.microsoft.com/office/drawing/2014/main" val="2791393734"/>
                    </a:ext>
                  </a:extLst>
                </a:gridCol>
                <a:gridCol w="965200">
                  <a:extLst>
                    <a:ext uri="{9D8B030D-6E8A-4147-A177-3AD203B41FA5}">
                      <a16:colId xmlns:a16="http://schemas.microsoft.com/office/drawing/2014/main" val="2324356077"/>
                    </a:ext>
                  </a:extLst>
                </a:gridCol>
                <a:gridCol w="965200">
                  <a:extLst>
                    <a:ext uri="{9D8B030D-6E8A-4147-A177-3AD203B41FA5}">
                      <a16:colId xmlns:a16="http://schemas.microsoft.com/office/drawing/2014/main" val="1844127161"/>
                    </a:ext>
                  </a:extLst>
                </a:gridCol>
                <a:gridCol w="965200">
                  <a:extLst>
                    <a:ext uri="{9D8B030D-6E8A-4147-A177-3AD203B41FA5}">
                      <a16:colId xmlns:a16="http://schemas.microsoft.com/office/drawing/2014/main" val="2756860799"/>
                    </a:ext>
                  </a:extLst>
                </a:gridCol>
                <a:gridCol w="965200">
                  <a:extLst>
                    <a:ext uri="{9D8B030D-6E8A-4147-A177-3AD203B41FA5}">
                      <a16:colId xmlns:a16="http://schemas.microsoft.com/office/drawing/2014/main" val="3124435121"/>
                    </a:ext>
                  </a:extLst>
                </a:gridCol>
              </a:tblGrid>
              <a:tr h="782571">
                <a:tc>
                  <a:txBody>
                    <a:bodyPr/>
                    <a:lstStyle/>
                    <a:p>
                      <a:pPr algn="ctr"/>
                      <a:r>
                        <a:rPr lang="en-US" sz="5000" dirty="0"/>
                        <a:t>1’</a:t>
                      </a:r>
                    </a:p>
                  </a:txBody>
                  <a:tcPr/>
                </a:tc>
                <a:tc>
                  <a:txBody>
                    <a:bodyPr/>
                    <a:lstStyle/>
                    <a:p>
                      <a:pPr algn="ctr"/>
                      <a:r>
                        <a:rPr lang="en-US" sz="5000" dirty="0"/>
                        <a:t>2’</a:t>
                      </a:r>
                    </a:p>
                  </a:txBody>
                  <a:tcPr/>
                </a:tc>
                <a:tc>
                  <a:txBody>
                    <a:bodyPr/>
                    <a:lstStyle/>
                    <a:p>
                      <a:pPr algn="ctr"/>
                      <a:r>
                        <a:rPr lang="en-US" sz="5000" dirty="0"/>
                        <a:t>3’</a:t>
                      </a:r>
                    </a:p>
                  </a:txBody>
                  <a:tcPr/>
                </a:tc>
                <a:tc>
                  <a:txBody>
                    <a:bodyPr/>
                    <a:lstStyle/>
                    <a:p>
                      <a:pPr algn="ctr"/>
                      <a:r>
                        <a:rPr lang="en-US" sz="5000" dirty="0"/>
                        <a:t>4’</a:t>
                      </a:r>
                    </a:p>
                  </a:txBody>
                  <a:tcPr/>
                </a:tc>
                <a:tc>
                  <a:txBody>
                    <a:bodyPr/>
                    <a:lstStyle/>
                    <a:p>
                      <a:pPr algn="ctr"/>
                      <a:r>
                        <a:rPr lang="en-US" sz="5000" dirty="0"/>
                        <a:t>5’</a:t>
                      </a:r>
                    </a:p>
                  </a:txBody>
                  <a:tcPr/>
                </a:tc>
                <a:tc>
                  <a:txBody>
                    <a:bodyPr/>
                    <a:lstStyle/>
                    <a:p>
                      <a:pPr algn="ctr"/>
                      <a:r>
                        <a:rPr lang="en-US" sz="5000" dirty="0"/>
                        <a:t>6’</a:t>
                      </a:r>
                    </a:p>
                  </a:txBody>
                  <a:tcPr/>
                </a:tc>
                <a:extLst>
                  <a:ext uri="{0D108BD9-81ED-4DB2-BD59-A6C34878D82A}">
                    <a16:rowId xmlns:a16="http://schemas.microsoft.com/office/drawing/2014/main" val="3446505141"/>
                  </a:ext>
                </a:extLst>
              </a:tr>
              <a:tr h="679709">
                <a:tc>
                  <a:txBody>
                    <a:bodyPr/>
                    <a:lstStyle/>
                    <a:p>
                      <a:pPr algn="ctr" fontAlgn="b"/>
                      <a:r>
                        <a:rPr lang="en-US" sz="5000" b="0" u="none" strike="noStrike" dirty="0">
                          <a:solidFill>
                            <a:schemeClr val="tx1"/>
                          </a:solidFill>
                          <a:effectLst/>
                        </a:rPr>
                        <a:t>E</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F</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C</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A</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a:solidFill>
                            <a:schemeClr val="tx1"/>
                          </a:solidFill>
                          <a:effectLst/>
                        </a:rPr>
                        <a:t>F</a:t>
                      </a:r>
                      <a:endParaRPr lang="en-US" sz="5000" b="0" i="0" u="none" strike="noStrike">
                        <a:solidFill>
                          <a:schemeClr val="tx1"/>
                        </a:solidFill>
                        <a:effectLst/>
                        <a:latin typeface="+mn-lt"/>
                      </a:endParaRPr>
                    </a:p>
                  </a:txBody>
                  <a:tcPr marL="9525" marR="9525" marT="9525" marB="0" anchor="b"/>
                </a:tc>
                <a:tc>
                  <a:txBody>
                    <a:bodyPr/>
                    <a:lstStyle/>
                    <a:p>
                      <a:pPr algn="ctr" fontAlgn="b"/>
                      <a:r>
                        <a:rPr lang="en-US" sz="5000" b="0" u="none" strike="noStrike">
                          <a:solidFill>
                            <a:schemeClr val="tx1"/>
                          </a:solidFill>
                          <a:effectLst/>
                        </a:rPr>
                        <a:t>A</a:t>
                      </a:r>
                      <a:endParaRPr lang="en-US" sz="50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1210467076"/>
                  </a:ext>
                </a:extLst>
              </a:tr>
              <a:tr h="679709">
                <a:tc>
                  <a:txBody>
                    <a:bodyPr/>
                    <a:lstStyle/>
                    <a:p>
                      <a:pPr algn="ctr" fontAlgn="b"/>
                      <a:r>
                        <a:rPr lang="en-US" sz="5000" b="0" u="none" strike="noStrike" dirty="0">
                          <a:solidFill>
                            <a:schemeClr val="tx1"/>
                          </a:solidFill>
                          <a:effectLst/>
                        </a:rPr>
                        <a:t>C</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C</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A</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E</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B</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a:solidFill>
                            <a:schemeClr val="tx1"/>
                          </a:solidFill>
                          <a:effectLst/>
                        </a:rPr>
                        <a:t>F</a:t>
                      </a:r>
                      <a:endParaRPr lang="en-US" sz="50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311435090"/>
                  </a:ext>
                </a:extLst>
              </a:tr>
              <a:tr h="679709">
                <a:tc>
                  <a:txBody>
                    <a:bodyPr/>
                    <a:lstStyle/>
                    <a:p>
                      <a:pPr algn="ctr" fontAlgn="b"/>
                      <a:r>
                        <a:rPr lang="en-US" sz="5000" b="0" u="none" strike="noStrike" dirty="0">
                          <a:solidFill>
                            <a:schemeClr val="tx1"/>
                          </a:solidFill>
                          <a:effectLst/>
                        </a:rPr>
                        <a:t>A</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a:solidFill>
                            <a:schemeClr val="tx1"/>
                          </a:solidFill>
                          <a:effectLst/>
                        </a:rPr>
                        <a:t>E</a:t>
                      </a:r>
                      <a:endParaRPr lang="en-US" sz="5000" b="0" i="0" u="none" strike="noStrike">
                        <a:solidFill>
                          <a:schemeClr val="tx1"/>
                        </a:solidFill>
                        <a:effectLst/>
                        <a:latin typeface="+mn-lt"/>
                      </a:endParaRPr>
                    </a:p>
                  </a:txBody>
                  <a:tcPr marL="9525" marR="9525" marT="9525" marB="0" anchor="b"/>
                </a:tc>
                <a:tc>
                  <a:txBody>
                    <a:bodyPr/>
                    <a:lstStyle/>
                    <a:p>
                      <a:pPr algn="ctr" fontAlgn="b"/>
                      <a:r>
                        <a:rPr lang="en-US" sz="5000" b="0" u="none" strike="noStrike">
                          <a:solidFill>
                            <a:schemeClr val="tx1"/>
                          </a:solidFill>
                          <a:effectLst/>
                        </a:rPr>
                        <a:t>B</a:t>
                      </a:r>
                      <a:endParaRPr lang="en-US" sz="5000" b="0" i="0" u="none" strike="noStrike">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F</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A</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E</a:t>
                      </a:r>
                      <a:endParaRPr lang="en-US" sz="50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4056864201"/>
                  </a:ext>
                </a:extLst>
              </a:tr>
              <a:tr h="679709">
                <a:tc>
                  <a:txBody>
                    <a:bodyPr/>
                    <a:lstStyle/>
                    <a:p>
                      <a:pPr algn="ctr" fontAlgn="b"/>
                      <a:r>
                        <a:rPr lang="en-US" sz="5000" b="0" u="none" strike="noStrike" dirty="0">
                          <a:solidFill>
                            <a:schemeClr val="tx1"/>
                          </a:solidFill>
                          <a:effectLst/>
                        </a:rPr>
                        <a:t>D</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rgbClr val="FF0000"/>
                          </a:solidFill>
                          <a:effectLst/>
                        </a:rPr>
                        <a:t>A</a:t>
                      </a:r>
                      <a:endParaRPr lang="en-US" sz="5000" b="0" i="0" u="none" strike="noStrike" dirty="0">
                        <a:solidFill>
                          <a:srgbClr val="FF0000"/>
                        </a:solidFill>
                        <a:effectLst/>
                        <a:latin typeface="+mn-lt"/>
                      </a:endParaRPr>
                    </a:p>
                  </a:txBody>
                  <a:tcPr marL="9525" marR="9525" marT="9525" marB="0" anchor="b"/>
                </a:tc>
                <a:tc>
                  <a:txBody>
                    <a:bodyPr/>
                    <a:lstStyle/>
                    <a:p>
                      <a:pPr algn="ctr" fontAlgn="b"/>
                      <a:r>
                        <a:rPr lang="en-US" sz="5000" b="0" u="none" strike="noStrike" dirty="0">
                          <a:solidFill>
                            <a:srgbClr val="FF0000"/>
                          </a:solidFill>
                          <a:effectLst/>
                        </a:rPr>
                        <a:t>E</a:t>
                      </a:r>
                      <a:endParaRPr lang="en-US" sz="5000" b="0" i="0" u="none" strike="noStrike" dirty="0">
                        <a:solidFill>
                          <a:srgbClr val="FF0000"/>
                        </a:solidFill>
                        <a:effectLst/>
                        <a:latin typeface="+mn-lt"/>
                      </a:endParaRPr>
                    </a:p>
                  </a:txBody>
                  <a:tcPr marL="9525" marR="9525" marT="9525" marB="0" anchor="b"/>
                </a:tc>
                <a:tc>
                  <a:txBody>
                    <a:bodyPr/>
                    <a:lstStyle/>
                    <a:p>
                      <a:pPr algn="ctr" fontAlgn="b"/>
                      <a:r>
                        <a:rPr lang="en-US" sz="5000" b="0" u="none" strike="noStrike">
                          <a:solidFill>
                            <a:schemeClr val="tx1"/>
                          </a:solidFill>
                          <a:effectLst/>
                        </a:rPr>
                        <a:t>B</a:t>
                      </a:r>
                      <a:endParaRPr lang="en-US" sz="5000" b="0" i="0" u="none" strike="noStrike">
                        <a:solidFill>
                          <a:schemeClr val="tx1"/>
                        </a:solidFill>
                        <a:effectLst/>
                        <a:latin typeface="+mn-lt"/>
                      </a:endParaRPr>
                    </a:p>
                  </a:txBody>
                  <a:tcPr marL="9525" marR="9525" marT="9525" marB="0" anchor="b"/>
                </a:tc>
                <a:tc>
                  <a:txBody>
                    <a:bodyPr/>
                    <a:lstStyle/>
                    <a:p>
                      <a:pPr algn="ctr" fontAlgn="b"/>
                      <a:r>
                        <a:rPr lang="en-US" sz="5000" b="0" u="none" strike="noStrike" dirty="0">
                          <a:solidFill>
                            <a:srgbClr val="FF0000"/>
                          </a:solidFill>
                          <a:effectLst/>
                        </a:rPr>
                        <a:t>D</a:t>
                      </a:r>
                      <a:endParaRPr lang="en-US" sz="5000" b="0" i="0" u="none" strike="noStrike" dirty="0">
                        <a:solidFill>
                          <a:srgbClr val="FF0000"/>
                        </a:solidFill>
                        <a:effectLst/>
                        <a:latin typeface="+mn-lt"/>
                      </a:endParaRPr>
                    </a:p>
                  </a:txBody>
                  <a:tcPr marL="9525" marR="9525" marT="9525" marB="0" anchor="b"/>
                </a:tc>
                <a:tc>
                  <a:txBody>
                    <a:bodyPr/>
                    <a:lstStyle/>
                    <a:p>
                      <a:pPr algn="ctr" fontAlgn="b"/>
                      <a:r>
                        <a:rPr lang="en-US" sz="5000" b="0" u="none" strike="noStrike">
                          <a:solidFill>
                            <a:schemeClr val="tx1"/>
                          </a:solidFill>
                          <a:effectLst/>
                        </a:rPr>
                        <a:t>D</a:t>
                      </a:r>
                      <a:endParaRPr lang="en-US" sz="50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1896512771"/>
                  </a:ext>
                </a:extLst>
              </a:tr>
              <a:tr h="679709">
                <a:tc>
                  <a:txBody>
                    <a:bodyPr/>
                    <a:lstStyle/>
                    <a:p>
                      <a:pPr algn="ctr" fontAlgn="b"/>
                      <a:r>
                        <a:rPr lang="en-US" sz="5000" b="0" u="none" strike="noStrike" dirty="0">
                          <a:solidFill>
                            <a:srgbClr val="FF0000"/>
                          </a:solidFill>
                          <a:effectLst/>
                        </a:rPr>
                        <a:t>F</a:t>
                      </a:r>
                      <a:endParaRPr lang="en-US" sz="5000" b="0" i="0" u="none" strike="noStrike" dirty="0">
                        <a:solidFill>
                          <a:srgbClr val="FF0000"/>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D</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a:solidFill>
                            <a:schemeClr val="tx1"/>
                          </a:solidFill>
                          <a:effectLst/>
                        </a:rPr>
                        <a:t>D</a:t>
                      </a:r>
                      <a:endParaRPr lang="en-US" sz="5000" b="0" i="0" u="none" strike="noStrike">
                        <a:solidFill>
                          <a:schemeClr val="tx1"/>
                        </a:solidFill>
                        <a:effectLst/>
                        <a:latin typeface="+mn-lt"/>
                      </a:endParaRPr>
                    </a:p>
                  </a:txBody>
                  <a:tcPr marL="9525" marR="9525" marT="9525" marB="0" anchor="b"/>
                </a:tc>
                <a:tc>
                  <a:txBody>
                    <a:bodyPr/>
                    <a:lstStyle/>
                    <a:p>
                      <a:pPr algn="ctr" fontAlgn="b"/>
                      <a:r>
                        <a:rPr lang="en-US" sz="5000" b="0" u="none" strike="noStrike" dirty="0">
                          <a:solidFill>
                            <a:srgbClr val="FF0000"/>
                          </a:solidFill>
                          <a:effectLst/>
                        </a:rPr>
                        <a:t>C</a:t>
                      </a:r>
                      <a:endParaRPr lang="en-US" sz="5000" b="0" i="0" u="none" strike="noStrike" dirty="0">
                        <a:solidFill>
                          <a:srgbClr val="FF0000"/>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E</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rgbClr val="FF0000"/>
                          </a:solidFill>
                          <a:effectLst/>
                        </a:rPr>
                        <a:t>B</a:t>
                      </a:r>
                      <a:endParaRPr lang="en-US" sz="5000" b="0" i="0" u="none" strike="noStrike" dirty="0">
                        <a:solidFill>
                          <a:srgbClr val="FF0000"/>
                        </a:solidFill>
                        <a:effectLst/>
                        <a:latin typeface="+mn-lt"/>
                      </a:endParaRPr>
                    </a:p>
                  </a:txBody>
                  <a:tcPr marL="9525" marR="9525" marT="9525" marB="0" anchor="b"/>
                </a:tc>
                <a:extLst>
                  <a:ext uri="{0D108BD9-81ED-4DB2-BD59-A6C34878D82A}">
                    <a16:rowId xmlns:a16="http://schemas.microsoft.com/office/drawing/2014/main" val="1534409048"/>
                  </a:ext>
                </a:extLst>
              </a:tr>
              <a:tr h="679709">
                <a:tc>
                  <a:txBody>
                    <a:bodyPr/>
                    <a:lstStyle/>
                    <a:p>
                      <a:pPr algn="ctr" fontAlgn="b"/>
                      <a:r>
                        <a:rPr lang="en-US" sz="5000" b="0" u="none" strike="noStrike" dirty="0">
                          <a:solidFill>
                            <a:schemeClr val="tx1"/>
                          </a:solidFill>
                          <a:effectLst/>
                        </a:rPr>
                        <a:t>B</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B</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F</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a:solidFill>
                            <a:schemeClr val="tx1"/>
                          </a:solidFill>
                          <a:effectLst/>
                        </a:rPr>
                        <a:t>D</a:t>
                      </a:r>
                      <a:endParaRPr lang="en-US" sz="5000" b="0" i="0" u="none" strike="noStrike">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C</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C</a:t>
                      </a:r>
                      <a:endParaRPr lang="en-US" sz="50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4160458725"/>
                  </a:ext>
                </a:extLst>
              </a:tr>
            </a:tbl>
          </a:graphicData>
        </a:graphic>
      </p:graphicFrame>
      <p:graphicFrame>
        <p:nvGraphicFramePr>
          <p:cNvPr id="3" name="Content Placeholder 3">
            <a:extLst>
              <a:ext uri="{FF2B5EF4-FFF2-40B4-BE49-F238E27FC236}">
                <a16:creationId xmlns:a16="http://schemas.microsoft.com/office/drawing/2014/main" id="{1E9F77CA-3E00-CCBB-6382-FC72338B1D56}"/>
              </a:ext>
            </a:extLst>
          </p:cNvPr>
          <p:cNvGraphicFramePr>
            <a:graphicFrameLocks/>
          </p:cNvGraphicFramePr>
          <p:nvPr>
            <p:extLst>
              <p:ext uri="{D42A27DB-BD31-4B8C-83A1-F6EECF244321}">
                <p14:modId xmlns:p14="http://schemas.microsoft.com/office/powerpoint/2010/main" val="1024608519"/>
              </p:ext>
            </p:extLst>
          </p:nvPr>
        </p:nvGraphicFramePr>
        <p:xfrm>
          <a:off x="6335484" y="1027906"/>
          <a:ext cx="5791200" cy="5482590"/>
        </p:xfrm>
        <a:graphic>
          <a:graphicData uri="http://schemas.openxmlformats.org/drawingml/2006/table">
            <a:tbl>
              <a:tblPr firstRow="1" bandRow="1">
                <a:tableStyleId>{00A15C55-8517-42AA-B614-E9B94910E393}</a:tableStyleId>
              </a:tblPr>
              <a:tblGrid>
                <a:gridCol w="965200">
                  <a:extLst>
                    <a:ext uri="{9D8B030D-6E8A-4147-A177-3AD203B41FA5}">
                      <a16:colId xmlns:a16="http://schemas.microsoft.com/office/drawing/2014/main" val="3788056396"/>
                    </a:ext>
                  </a:extLst>
                </a:gridCol>
                <a:gridCol w="965200">
                  <a:extLst>
                    <a:ext uri="{9D8B030D-6E8A-4147-A177-3AD203B41FA5}">
                      <a16:colId xmlns:a16="http://schemas.microsoft.com/office/drawing/2014/main" val="2791393734"/>
                    </a:ext>
                  </a:extLst>
                </a:gridCol>
                <a:gridCol w="965200">
                  <a:extLst>
                    <a:ext uri="{9D8B030D-6E8A-4147-A177-3AD203B41FA5}">
                      <a16:colId xmlns:a16="http://schemas.microsoft.com/office/drawing/2014/main" val="2324356077"/>
                    </a:ext>
                  </a:extLst>
                </a:gridCol>
                <a:gridCol w="965200">
                  <a:extLst>
                    <a:ext uri="{9D8B030D-6E8A-4147-A177-3AD203B41FA5}">
                      <a16:colId xmlns:a16="http://schemas.microsoft.com/office/drawing/2014/main" val="1844127161"/>
                    </a:ext>
                  </a:extLst>
                </a:gridCol>
                <a:gridCol w="965200">
                  <a:extLst>
                    <a:ext uri="{9D8B030D-6E8A-4147-A177-3AD203B41FA5}">
                      <a16:colId xmlns:a16="http://schemas.microsoft.com/office/drawing/2014/main" val="2756860799"/>
                    </a:ext>
                  </a:extLst>
                </a:gridCol>
                <a:gridCol w="965200">
                  <a:extLst>
                    <a:ext uri="{9D8B030D-6E8A-4147-A177-3AD203B41FA5}">
                      <a16:colId xmlns:a16="http://schemas.microsoft.com/office/drawing/2014/main" val="3124435121"/>
                    </a:ext>
                  </a:extLst>
                </a:gridCol>
              </a:tblGrid>
              <a:tr h="370840">
                <a:tc>
                  <a:txBody>
                    <a:bodyPr/>
                    <a:lstStyle/>
                    <a:p>
                      <a:pPr algn="ctr"/>
                      <a:r>
                        <a:rPr lang="en-US" sz="5000" dirty="0"/>
                        <a:t>1’</a:t>
                      </a:r>
                    </a:p>
                  </a:txBody>
                  <a:tcPr>
                    <a:lnB w="38100" cap="flat" cmpd="sng" algn="ctr">
                      <a:solidFill>
                        <a:schemeClr val="tx1"/>
                      </a:solidFill>
                      <a:prstDash val="solid"/>
                      <a:round/>
                      <a:headEnd type="none" w="med" len="med"/>
                      <a:tailEnd type="none" w="med" len="med"/>
                    </a:lnB>
                  </a:tcPr>
                </a:tc>
                <a:tc>
                  <a:txBody>
                    <a:bodyPr/>
                    <a:lstStyle/>
                    <a:p>
                      <a:pPr algn="ctr"/>
                      <a:r>
                        <a:rPr lang="en-US" sz="5000" dirty="0"/>
                        <a:t>2’</a:t>
                      </a:r>
                    </a:p>
                  </a:txBody>
                  <a:tcPr>
                    <a:lnB w="38100" cap="flat" cmpd="sng" algn="ctr">
                      <a:solidFill>
                        <a:schemeClr val="tx1"/>
                      </a:solidFill>
                      <a:prstDash val="solid"/>
                      <a:round/>
                      <a:headEnd type="none" w="med" len="med"/>
                      <a:tailEnd type="none" w="med" len="med"/>
                    </a:lnB>
                  </a:tcPr>
                </a:tc>
                <a:tc>
                  <a:txBody>
                    <a:bodyPr/>
                    <a:lstStyle/>
                    <a:p>
                      <a:pPr algn="ctr"/>
                      <a:r>
                        <a:rPr lang="en-US" sz="5000" dirty="0"/>
                        <a:t>3’</a:t>
                      </a:r>
                    </a:p>
                  </a:txBody>
                  <a:tcPr>
                    <a:lnB w="38100" cap="flat" cmpd="sng" algn="ctr">
                      <a:solidFill>
                        <a:schemeClr val="tx1"/>
                      </a:solidFill>
                      <a:prstDash val="solid"/>
                      <a:round/>
                      <a:headEnd type="none" w="med" len="med"/>
                      <a:tailEnd type="none" w="med" len="med"/>
                    </a:lnB>
                  </a:tcPr>
                </a:tc>
                <a:tc>
                  <a:txBody>
                    <a:bodyPr/>
                    <a:lstStyle/>
                    <a:p>
                      <a:pPr algn="ctr"/>
                      <a:r>
                        <a:rPr lang="en-US" sz="5000" dirty="0"/>
                        <a:t>4’</a:t>
                      </a:r>
                    </a:p>
                  </a:txBody>
                  <a:tcPr>
                    <a:lnB w="38100" cap="flat" cmpd="sng" algn="ctr">
                      <a:solidFill>
                        <a:schemeClr val="tx1"/>
                      </a:solidFill>
                      <a:prstDash val="solid"/>
                      <a:round/>
                      <a:headEnd type="none" w="med" len="med"/>
                      <a:tailEnd type="none" w="med" len="med"/>
                    </a:lnB>
                  </a:tcPr>
                </a:tc>
                <a:tc>
                  <a:txBody>
                    <a:bodyPr/>
                    <a:lstStyle/>
                    <a:p>
                      <a:pPr algn="ctr"/>
                      <a:r>
                        <a:rPr lang="en-US" sz="5000" dirty="0"/>
                        <a:t>5’</a:t>
                      </a:r>
                    </a:p>
                  </a:txBody>
                  <a:tcPr/>
                </a:tc>
                <a:tc>
                  <a:txBody>
                    <a:bodyPr/>
                    <a:lstStyle/>
                    <a:p>
                      <a:pPr algn="ctr"/>
                      <a:r>
                        <a:rPr lang="en-US" sz="5000" dirty="0"/>
                        <a:t>6’</a:t>
                      </a:r>
                    </a:p>
                  </a:txBody>
                  <a:tcPr/>
                </a:tc>
                <a:extLst>
                  <a:ext uri="{0D108BD9-81ED-4DB2-BD59-A6C34878D82A}">
                    <a16:rowId xmlns:a16="http://schemas.microsoft.com/office/drawing/2014/main" val="3446505141"/>
                  </a:ext>
                </a:extLst>
              </a:tr>
              <a:tr h="370840">
                <a:tc>
                  <a:txBody>
                    <a:bodyPr/>
                    <a:lstStyle/>
                    <a:p>
                      <a:pPr algn="ctr" fontAlgn="b"/>
                      <a:r>
                        <a:rPr lang="en-US" sz="5000" b="0" u="none" strike="noStrike" dirty="0">
                          <a:solidFill>
                            <a:schemeClr val="tx1"/>
                          </a:solidFill>
                          <a:effectLst/>
                        </a:rPr>
                        <a:t>E</a:t>
                      </a:r>
                      <a:endParaRPr lang="en-US" sz="5000" b="0" i="0" u="none" strike="noStrike" dirty="0">
                        <a:solidFill>
                          <a:schemeClr val="tx1"/>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5000" b="0" u="none" strike="noStrike" dirty="0">
                          <a:solidFill>
                            <a:schemeClr val="tx1"/>
                          </a:solidFill>
                          <a:effectLst/>
                        </a:rPr>
                        <a:t>F</a:t>
                      </a:r>
                      <a:endParaRPr lang="en-US" sz="5000" b="0" i="0" u="none" strike="noStrike" dirty="0">
                        <a:solidFill>
                          <a:schemeClr val="tx1"/>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5000" b="0" u="none" strike="noStrike" dirty="0">
                          <a:solidFill>
                            <a:schemeClr val="tx1"/>
                          </a:solidFill>
                          <a:effectLst/>
                        </a:rPr>
                        <a:t>C</a:t>
                      </a:r>
                      <a:endParaRPr lang="en-US" sz="5000" b="0" i="0" u="none" strike="noStrike" dirty="0">
                        <a:solidFill>
                          <a:schemeClr val="tx1"/>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5000" b="0" u="none" strike="noStrike" dirty="0">
                          <a:solidFill>
                            <a:schemeClr val="tx1"/>
                          </a:solidFill>
                          <a:effectLst/>
                        </a:rPr>
                        <a:t>A</a:t>
                      </a:r>
                      <a:endParaRPr lang="en-US" sz="5000" b="0" i="0" u="none" strike="noStrike" dirty="0">
                        <a:solidFill>
                          <a:schemeClr val="tx1"/>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5000" b="0" u="none" strike="noStrike" dirty="0">
                          <a:solidFill>
                            <a:schemeClr val="tx1"/>
                          </a:solidFill>
                          <a:effectLst/>
                        </a:rPr>
                        <a:t>F</a:t>
                      </a:r>
                      <a:endParaRPr lang="en-US" sz="5000" b="0" i="0" u="none" strike="noStrike" dirty="0">
                        <a:solidFill>
                          <a:schemeClr val="tx1"/>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fontAlgn="b"/>
                      <a:r>
                        <a:rPr lang="en-US" sz="5000" b="0" u="none" strike="noStrike">
                          <a:solidFill>
                            <a:schemeClr val="tx1"/>
                          </a:solidFill>
                          <a:effectLst/>
                        </a:rPr>
                        <a:t>A</a:t>
                      </a:r>
                      <a:endParaRPr lang="en-US" sz="50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1210467076"/>
                  </a:ext>
                </a:extLst>
              </a:tr>
              <a:tr h="370840">
                <a:tc>
                  <a:txBody>
                    <a:bodyPr/>
                    <a:lstStyle/>
                    <a:p>
                      <a:pPr algn="ctr" fontAlgn="b"/>
                      <a:r>
                        <a:rPr lang="en-US" sz="5000" b="0" u="none" strike="noStrike" dirty="0">
                          <a:solidFill>
                            <a:schemeClr val="tx1"/>
                          </a:solidFill>
                          <a:effectLst/>
                        </a:rPr>
                        <a:t>C</a:t>
                      </a:r>
                      <a:endParaRPr lang="en-US" sz="5000" b="0" i="0" u="none" strike="noStrike" dirty="0">
                        <a:solidFill>
                          <a:schemeClr val="tx1"/>
                        </a:solidFill>
                        <a:effectLst/>
                        <a:latin typeface="+mn-lt"/>
                      </a:endParaRPr>
                    </a:p>
                  </a:txBody>
                  <a:tcPr marL="9525" marR="9525" marT="9525" marB="0" anchor="b">
                    <a:lnT w="38100" cap="flat" cmpd="sng" algn="ctr">
                      <a:solidFill>
                        <a:schemeClr val="tx1"/>
                      </a:solidFill>
                      <a:prstDash val="solid"/>
                      <a:round/>
                      <a:headEnd type="none" w="med" len="med"/>
                      <a:tailEnd type="none" w="med" len="med"/>
                    </a:lnT>
                  </a:tcPr>
                </a:tc>
                <a:tc>
                  <a:txBody>
                    <a:bodyPr/>
                    <a:lstStyle/>
                    <a:p>
                      <a:pPr algn="ctr" fontAlgn="b"/>
                      <a:r>
                        <a:rPr lang="en-US" sz="5000" b="0" u="none" strike="noStrike" dirty="0">
                          <a:solidFill>
                            <a:schemeClr val="tx1"/>
                          </a:solidFill>
                          <a:effectLst/>
                        </a:rPr>
                        <a:t>C</a:t>
                      </a:r>
                      <a:endParaRPr lang="en-US" sz="5000" b="0" i="0" u="none" strike="noStrike" dirty="0">
                        <a:solidFill>
                          <a:schemeClr val="tx1"/>
                        </a:solidFill>
                        <a:effectLst/>
                        <a:latin typeface="+mn-lt"/>
                      </a:endParaRPr>
                    </a:p>
                  </a:txBody>
                  <a:tcPr marL="9525" marR="9525" marT="9525" marB="0" anchor="b">
                    <a:lnT w="38100" cap="flat" cmpd="sng" algn="ctr">
                      <a:solidFill>
                        <a:schemeClr val="tx1"/>
                      </a:solidFill>
                      <a:prstDash val="solid"/>
                      <a:round/>
                      <a:headEnd type="none" w="med" len="med"/>
                      <a:tailEnd type="none" w="med" len="med"/>
                    </a:lnT>
                  </a:tcPr>
                </a:tc>
                <a:tc>
                  <a:txBody>
                    <a:bodyPr/>
                    <a:lstStyle/>
                    <a:p>
                      <a:pPr algn="ctr" fontAlgn="b"/>
                      <a:r>
                        <a:rPr lang="en-US" sz="5000" b="0" u="none" strike="noStrike" dirty="0">
                          <a:solidFill>
                            <a:schemeClr val="tx1"/>
                          </a:solidFill>
                          <a:effectLst/>
                        </a:rPr>
                        <a:t>A</a:t>
                      </a:r>
                      <a:endParaRPr lang="en-US" sz="5000" b="0" i="0" u="none" strike="noStrike" dirty="0">
                        <a:solidFill>
                          <a:schemeClr val="tx1"/>
                        </a:solidFill>
                        <a:effectLst/>
                        <a:latin typeface="+mn-lt"/>
                      </a:endParaRPr>
                    </a:p>
                  </a:txBody>
                  <a:tcPr marL="9525" marR="9525" marT="9525" marB="0" anchor="b">
                    <a:lnT w="38100" cap="flat" cmpd="sng" algn="ctr">
                      <a:solidFill>
                        <a:schemeClr val="tx1"/>
                      </a:solidFill>
                      <a:prstDash val="solid"/>
                      <a:round/>
                      <a:headEnd type="none" w="med" len="med"/>
                      <a:tailEnd type="none" w="med" len="med"/>
                    </a:lnT>
                  </a:tcPr>
                </a:tc>
                <a:tc>
                  <a:txBody>
                    <a:bodyPr/>
                    <a:lstStyle/>
                    <a:p>
                      <a:pPr algn="ctr" fontAlgn="b"/>
                      <a:r>
                        <a:rPr lang="en-US" sz="5000" b="0" u="none" strike="noStrike" dirty="0">
                          <a:solidFill>
                            <a:schemeClr val="tx1"/>
                          </a:solidFill>
                          <a:effectLst/>
                        </a:rPr>
                        <a:t>E</a:t>
                      </a:r>
                      <a:endParaRPr lang="en-US" sz="5000" b="0" i="0" u="none" strike="noStrike" dirty="0">
                        <a:solidFill>
                          <a:schemeClr val="tx1"/>
                        </a:solidFill>
                        <a:effectLst/>
                        <a:latin typeface="+mn-lt"/>
                      </a:endParaRPr>
                    </a:p>
                  </a:txBody>
                  <a:tcPr marL="9525" marR="9525" marT="9525" marB="0" anchor="b">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fontAlgn="b"/>
                      <a:r>
                        <a:rPr lang="en-US" sz="5000" b="0" u="none" strike="noStrike" dirty="0">
                          <a:solidFill>
                            <a:schemeClr val="tx1"/>
                          </a:solidFill>
                          <a:effectLst/>
                        </a:rPr>
                        <a:t>B</a:t>
                      </a:r>
                      <a:endParaRPr lang="en-US" sz="5000" b="0" i="0" u="none" strike="noStrike" dirty="0">
                        <a:solidFill>
                          <a:schemeClr val="tx1"/>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5000" b="0" u="none" strike="noStrike">
                          <a:solidFill>
                            <a:schemeClr val="tx1"/>
                          </a:solidFill>
                          <a:effectLst/>
                        </a:rPr>
                        <a:t>F</a:t>
                      </a:r>
                      <a:endParaRPr lang="en-US" sz="5000" b="0" i="0" u="none" strike="noStrike">
                        <a:solidFill>
                          <a:schemeClr val="tx1"/>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435090"/>
                  </a:ext>
                </a:extLst>
              </a:tr>
              <a:tr h="370840">
                <a:tc>
                  <a:txBody>
                    <a:bodyPr/>
                    <a:lstStyle/>
                    <a:p>
                      <a:pPr algn="ctr" fontAlgn="b"/>
                      <a:r>
                        <a:rPr lang="en-US" sz="5000" b="0" u="none" strike="noStrike" dirty="0">
                          <a:solidFill>
                            <a:schemeClr val="tx1"/>
                          </a:solidFill>
                          <a:effectLst/>
                        </a:rPr>
                        <a:t>A</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a:solidFill>
                            <a:schemeClr val="tx1"/>
                          </a:solidFill>
                          <a:effectLst/>
                        </a:rPr>
                        <a:t>E</a:t>
                      </a:r>
                      <a:endParaRPr lang="en-US" sz="5000" b="0" i="0" u="none" strike="noStrike">
                        <a:solidFill>
                          <a:schemeClr val="tx1"/>
                        </a:solidFill>
                        <a:effectLst/>
                        <a:latin typeface="+mn-lt"/>
                      </a:endParaRPr>
                    </a:p>
                  </a:txBody>
                  <a:tcPr marL="9525" marR="9525" marT="9525" marB="0" anchor="b"/>
                </a:tc>
                <a:tc>
                  <a:txBody>
                    <a:bodyPr/>
                    <a:lstStyle/>
                    <a:p>
                      <a:pPr algn="ctr" fontAlgn="b"/>
                      <a:r>
                        <a:rPr lang="en-US" sz="5000" b="0" u="none" strike="noStrike">
                          <a:solidFill>
                            <a:schemeClr val="tx1"/>
                          </a:solidFill>
                          <a:effectLst/>
                        </a:rPr>
                        <a:t>B</a:t>
                      </a:r>
                      <a:endParaRPr lang="en-US" sz="5000" b="0" i="0" u="none" strike="noStrike">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F</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A</a:t>
                      </a:r>
                      <a:endParaRPr lang="en-US" sz="5000" b="0" i="0" u="none" strike="noStrike" dirty="0">
                        <a:solidFill>
                          <a:schemeClr val="tx1"/>
                        </a:solidFill>
                        <a:effectLst/>
                        <a:latin typeface="+mn-lt"/>
                      </a:endParaRPr>
                    </a:p>
                  </a:txBody>
                  <a:tcPr marL="9525" marR="9525" marT="9525" marB="0" anchor="b">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fontAlgn="b"/>
                      <a:r>
                        <a:rPr lang="en-US" sz="5000" b="0" u="none" strike="noStrike" dirty="0">
                          <a:solidFill>
                            <a:schemeClr val="tx1"/>
                          </a:solidFill>
                          <a:effectLst/>
                        </a:rPr>
                        <a:t>E</a:t>
                      </a:r>
                      <a:endParaRPr lang="en-US" sz="5000" b="0" i="0" u="none" strike="noStrike" dirty="0">
                        <a:solidFill>
                          <a:schemeClr val="tx1"/>
                        </a:solidFill>
                        <a:effectLst/>
                        <a:latin typeface="+mn-lt"/>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6864201"/>
                  </a:ext>
                </a:extLst>
              </a:tr>
              <a:tr h="370840">
                <a:tc>
                  <a:txBody>
                    <a:bodyPr/>
                    <a:lstStyle/>
                    <a:p>
                      <a:pPr algn="ctr" fontAlgn="b"/>
                      <a:r>
                        <a:rPr lang="en-US" sz="5000" b="0" u="none" strike="noStrike" dirty="0">
                          <a:solidFill>
                            <a:schemeClr val="tx1"/>
                          </a:solidFill>
                          <a:effectLst/>
                        </a:rPr>
                        <a:t>D</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rgbClr val="FF0000"/>
                          </a:solidFill>
                          <a:effectLst/>
                        </a:rPr>
                        <a:t>A</a:t>
                      </a:r>
                      <a:endParaRPr lang="en-US" sz="5000" b="0" i="0" u="none" strike="noStrike" dirty="0">
                        <a:solidFill>
                          <a:srgbClr val="FF0000"/>
                        </a:solidFill>
                        <a:effectLst/>
                        <a:latin typeface="+mn-lt"/>
                      </a:endParaRPr>
                    </a:p>
                  </a:txBody>
                  <a:tcPr marL="9525" marR="9525" marT="9525" marB="0" anchor="b"/>
                </a:tc>
                <a:tc>
                  <a:txBody>
                    <a:bodyPr/>
                    <a:lstStyle/>
                    <a:p>
                      <a:pPr algn="ctr" fontAlgn="b"/>
                      <a:r>
                        <a:rPr lang="en-US" sz="5000" b="0" u="none" strike="noStrike" dirty="0">
                          <a:solidFill>
                            <a:srgbClr val="FF0000"/>
                          </a:solidFill>
                          <a:effectLst/>
                        </a:rPr>
                        <a:t>E</a:t>
                      </a:r>
                      <a:endParaRPr lang="en-US" sz="5000" b="0" i="0" u="none" strike="noStrike" dirty="0">
                        <a:solidFill>
                          <a:srgbClr val="FF0000"/>
                        </a:solidFill>
                        <a:effectLst/>
                        <a:latin typeface="+mn-lt"/>
                      </a:endParaRPr>
                    </a:p>
                  </a:txBody>
                  <a:tcPr marL="9525" marR="9525" marT="9525" marB="0" anchor="b"/>
                </a:tc>
                <a:tc>
                  <a:txBody>
                    <a:bodyPr/>
                    <a:lstStyle/>
                    <a:p>
                      <a:pPr algn="ctr" fontAlgn="b"/>
                      <a:r>
                        <a:rPr lang="en-US" sz="5000" b="0" u="none" strike="noStrike">
                          <a:solidFill>
                            <a:schemeClr val="tx1"/>
                          </a:solidFill>
                          <a:effectLst/>
                        </a:rPr>
                        <a:t>B</a:t>
                      </a:r>
                      <a:endParaRPr lang="en-US" sz="5000" b="0" i="0" u="none" strike="noStrike">
                        <a:solidFill>
                          <a:schemeClr val="tx1"/>
                        </a:solidFill>
                        <a:effectLst/>
                        <a:latin typeface="+mn-lt"/>
                      </a:endParaRPr>
                    </a:p>
                  </a:txBody>
                  <a:tcPr marL="9525" marR="9525" marT="9525" marB="0" anchor="b"/>
                </a:tc>
                <a:tc>
                  <a:txBody>
                    <a:bodyPr/>
                    <a:lstStyle/>
                    <a:p>
                      <a:pPr algn="ctr" fontAlgn="b"/>
                      <a:r>
                        <a:rPr lang="en-US" sz="5000" b="0" u="none" strike="noStrike" dirty="0">
                          <a:solidFill>
                            <a:srgbClr val="FF0000"/>
                          </a:solidFill>
                          <a:effectLst/>
                        </a:rPr>
                        <a:t>D</a:t>
                      </a:r>
                      <a:endParaRPr lang="en-US" sz="5000" b="0" i="0" u="none" strike="noStrike" dirty="0">
                        <a:solidFill>
                          <a:srgbClr val="FF0000"/>
                        </a:solidFill>
                        <a:effectLst/>
                        <a:latin typeface="+mn-lt"/>
                      </a:endParaRPr>
                    </a:p>
                  </a:txBody>
                  <a:tcPr marL="9525" marR="9525" marT="9525" marB="0" anchor="b"/>
                </a:tc>
                <a:tc>
                  <a:txBody>
                    <a:bodyPr/>
                    <a:lstStyle/>
                    <a:p>
                      <a:pPr algn="ctr" fontAlgn="b"/>
                      <a:r>
                        <a:rPr lang="en-US" sz="5000" b="0" u="none" strike="noStrike">
                          <a:solidFill>
                            <a:schemeClr val="tx1"/>
                          </a:solidFill>
                          <a:effectLst/>
                        </a:rPr>
                        <a:t>D</a:t>
                      </a:r>
                      <a:endParaRPr lang="en-US" sz="5000" b="0" i="0" u="none" strike="noStrike">
                        <a:solidFill>
                          <a:schemeClr val="tx1"/>
                        </a:solidFill>
                        <a:effectLst/>
                        <a:latin typeface="+mn-lt"/>
                      </a:endParaRPr>
                    </a:p>
                  </a:txBody>
                  <a:tcPr marL="9525" marR="9525" marT="9525" marB="0" anchor="b">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96512771"/>
                  </a:ext>
                </a:extLst>
              </a:tr>
              <a:tr h="370840">
                <a:tc>
                  <a:txBody>
                    <a:bodyPr/>
                    <a:lstStyle/>
                    <a:p>
                      <a:pPr algn="ctr" fontAlgn="b"/>
                      <a:r>
                        <a:rPr lang="en-US" sz="5000" b="0" u="none" strike="noStrike" dirty="0">
                          <a:solidFill>
                            <a:srgbClr val="FF0000"/>
                          </a:solidFill>
                          <a:effectLst/>
                        </a:rPr>
                        <a:t>F</a:t>
                      </a:r>
                      <a:endParaRPr lang="en-US" sz="5000" b="0" i="0" u="none" strike="noStrike" dirty="0">
                        <a:solidFill>
                          <a:srgbClr val="FF0000"/>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D</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a:solidFill>
                            <a:schemeClr val="tx1"/>
                          </a:solidFill>
                          <a:effectLst/>
                        </a:rPr>
                        <a:t>D</a:t>
                      </a:r>
                      <a:endParaRPr lang="en-US" sz="5000" b="0" i="0" u="none" strike="noStrike">
                        <a:solidFill>
                          <a:schemeClr val="tx1"/>
                        </a:solidFill>
                        <a:effectLst/>
                        <a:latin typeface="+mn-lt"/>
                      </a:endParaRPr>
                    </a:p>
                  </a:txBody>
                  <a:tcPr marL="9525" marR="9525" marT="9525" marB="0" anchor="b"/>
                </a:tc>
                <a:tc>
                  <a:txBody>
                    <a:bodyPr/>
                    <a:lstStyle/>
                    <a:p>
                      <a:pPr algn="ctr" fontAlgn="b"/>
                      <a:r>
                        <a:rPr lang="en-US" sz="5000" b="0" u="none" strike="noStrike" dirty="0">
                          <a:solidFill>
                            <a:srgbClr val="FF0000"/>
                          </a:solidFill>
                          <a:effectLst/>
                        </a:rPr>
                        <a:t>C</a:t>
                      </a:r>
                      <a:endParaRPr lang="en-US" sz="5000" b="0" i="0" u="none" strike="noStrike" dirty="0">
                        <a:solidFill>
                          <a:srgbClr val="FF0000"/>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E</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rgbClr val="FF0000"/>
                          </a:solidFill>
                          <a:effectLst/>
                        </a:rPr>
                        <a:t>B</a:t>
                      </a:r>
                      <a:endParaRPr lang="en-US" sz="5000" b="0" i="0" u="none" strike="noStrike" dirty="0">
                        <a:solidFill>
                          <a:srgbClr val="FF0000"/>
                        </a:solidFill>
                        <a:effectLst/>
                        <a:latin typeface="+mn-lt"/>
                      </a:endParaRPr>
                    </a:p>
                  </a:txBody>
                  <a:tcPr marL="9525" marR="9525" marT="9525" marB="0" anchor="b"/>
                </a:tc>
                <a:extLst>
                  <a:ext uri="{0D108BD9-81ED-4DB2-BD59-A6C34878D82A}">
                    <a16:rowId xmlns:a16="http://schemas.microsoft.com/office/drawing/2014/main" val="1534409048"/>
                  </a:ext>
                </a:extLst>
              </a:tr>
              <a:tr h="370840">
                <a:tc>
                  <a:txBody>
                    <a:bodyPr/>
                    <a:lstStyle/>
                    <a:p>
                      <a:pPr algn="ctr" fontAlgn="b"/>
                      <a:r>
                        <a:rPr lang="en-US" sz="5000" b="0" u="none" strike="noStrike" dirty="0">
                          <a:solidFill>
                            <a:schemeClr val="tx1"/>
                          </a:solidFill>
                          <a:effectLst/>
                        </a:rPr>
                        <a:t>B</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B</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F</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a:solidFill>
                            <a:schemeClr val="tx1"/>
                          </a:solidFill>
                          <a:effectLst/>
                        </a:rPr>
                        <a:t>D</a:t>
                      </a:r>
                      <a:endParaRPr lang="en-US" sz="5000" b="0" i="0" u="none" strike="noStrike">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C</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C</a:t>
                      </a:r>
                      <a:endParaRPr lang="en-US" sz="50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4160458725"/>
                  </a:ext>
                </a:extLst>
              </a:tr>
            </a:tbl>
          </a:graphicData>
        </a:graphic>
      </p:graphicFrame>
      <p:sp>
        <p:nvSpPr>
          <p:cNvPr id="8" name="Title 1">
            <a:extLst>
              <a:ext uri="{FF2B5EF4-FFF2-40B4-BE49-F238E27FC236}">
                <a16:creationId xmlns:a16="http://schemas.microsoft.com/office/drawing/2014/main" id="{7B50729D-EB74-A450-6D52-E1375E06B806}"/>
              </a:ext>
            </a:extLst>
          </p:cNvPr>
          <p:cNvSpPr txBox="1">
            <a:spLocks/>
          </p:cNvSpPr>
          <p:nvPr/>
        </p:nvSpPr>
        <p:spPr>
          <a:xfrm>
            <a:off x="304800" y="-145259"/>
            <a:ext cx="5791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t>6 Person (Example 2)</a:t>
            </a:r>
          </a:p>
        </p:txBody>
      </p:sp>
      <p:sp>
        <p:nvSpPr>
          <p:cNvPr id="9" name="Title 1">
            <a:extLst>
              <a:ext uri="{FF2B5EF4-FFF2-40B4-BE49-F238E27FC236}">
                <a16:creationId xmlns:a16="http://schemas.microsoft.com/office/drawing/2014/main" id="{8E016D9A-8E91-611F-D011-8946AB47FC2C}"/>
              </a:ext>
            </a:extLst>
          </p:cNvPr>
          <p:cNvSpPr txBox="1">
            <a:spLocks/>
          </p:cNvSpPr>
          <p:nvPr/>
        </p:nvSpPr>
        <p:spPr>
          <a:xfrm>
            <a:off x="6357260" y="-145259"/>
            <a:ext cx="5791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t>6 Person (Ex 2 </a:t>
            </a:r>
            <a:r>
              <a:rPr lang="en-US" sz="5000" dirty="0" err="1"/>
              <a:t>Soln</a:t>
            </a:r>
            <a:r>
              <a:rPr lang="en-US" sz="5000" dirty="0"/>
              <a:t>)</a:t>
            </a:r>
          </a:p>
        </p:txBody>
      </p:sp>
    </p:spTree>
    <p:extLst>
      <p:ext uri="{BB962C8B-B14F-4D97-AF65-F5344CB8AC3E}">
        <p14:creationId xmlns:p14="http://schemas.microsoft.com/office/powerpoint/2010/main" val="1306124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AC892-A3BD-2EF2-EF52-2C98D01E69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CF8854-70E4-53EF-DA81-AC647313046C}"/>
              </a:ext>
            </a:extLst>
          </p:cNvPr>
          <p:cNvSpPr>
            <a:spLocks noGrp="1"/>
          </p:cNvSpPr>
          <p:nvPr>
            <p:ph type="title"/>
          </p:nvPr>
        </p:nvSpPr>
        <p:spPr>
          <a:xfrm>
            <a:off x="304800" y="-145259"/>
            <a:ext cx="4506684" cy="1325563"/>
          </a:xfrm>
        </p:spPr>
        <p:txBody>
          <a:bodyPr>
            <a:normAutofit/>
          </a:bodyPr>
          <a:lstStyle/>
          <a:p>
            <a:r>
              <a:rPr lang="en-US" sz="5000" dirty="0"/>
              <a:t>6 Person (Print)</a:t>
            </a:r>
          </a:p>
        </p:txBody>
      </p:sp>
      <p:graphicFrame>
        <p:nvGraphicFramePr>
          <p:cNvPr id="4" name="Content Placeholder 3">
            <a:extLst>
              <a:ext uri="{FF2B5EF4-FFF2-40B4-BE49-F238E27FC236}">
                <a16:creationId xmlns:a16="http://schemas.microsoft.com/office/drawing/2014/main" id="{E564219B-A7D3-8C0F-483D-754F778AB38D}"/>
              </a:ext>
            </a:extLst>
          </p:cNvPr>
          <p:cNvGraphicFramePr>
            <a:graphicFrameLocks noGrp="1"/>
          </p:cNvGraphicFramePr>
          <p:nvPr>
            <p:ph idx="1"/>
          </p:nvPr>
        </p:nvGraphicFramePr>
        <p:xfrm>
          <a:off x="304800" y="1027906"/>
          <a:ext cx="5791200" cy="5482590"/>
        </p:xfrm>
        <a:graphic>
          <a:graphicData uri="http://schemas.openxmlformats.org/drawingml/2006/table">
            <a:tbl>
              <a:tblPr firstRow="1" bandRow="1">
                <a:tableStyleId>{5C22544A-7EE6-4342-B048-85BDC9FD1C3A}</a:tableStyleId>
              </a:tblPr>
              <a:tblGrid>
                <a:gridCol w="965200">
                  <a:extLst>
                    <a:ext uri="{9D8B030D-6E8A-4147-A177-3AD203B41FA5}">
                      <a16:colId xmlns:a16="http://schemas.microsoft.com/office/drawing/2014/main" val="3788056396"/>
                    </a:ext>
                  </a:extLst>
                </a:gridCol>
                <a:gridCol w="965200">
                  <a:extLst>
                    <a:ext uri="{9D8B030D-6E8A-4147-A177-3AD203B41FA5}">
                      <a16:colId xmlns:a16="http://schemas.microsoft.com/office/drawing/2014/main" val="2791393734"/>
                    </a:ext>
                  </a:extLst>
                </a:gridCol>
                <a:gridCol w="965200">
                  <a:extLst>
                    <a:ext uri="{9D8B030D-6E8A-4147-A177-3AD203B41FA5}">
                      <a16:colId xmlns:a16="http://schemas.microsoft.com/office/drawing/2014/main" val="2324356077"/>
                    </a:ext>
                  </a:extLst>
                </a:gridCol>
                <a:gridCol w="965200">
                  <a:extLst>
                    <a:ext uri="{9D8B030D-6E8A-4147-A177-3AD203B41FA5}">
                      <a16:colId xmlns:a16="http://schemas.microsoft.com/office/drawing/2014/main" val="1844127161"/>
                    </a:ext>
                  </a:extLst>
                </a:gridCol>
                <a:gridCol w="965200">
                  <a:extLst>
                    <a:ext uri="{9D8B030D-6E8A-4147-A177-3AD203B41FA5}">
                      <a16:colId xmlns:a16="http://schemas.microsoft.com/office/drawing/2014/main" val="2756860799"/>
                    </a:ext>
                  </a:extLst>
                </a:gridCol>
                <a:gridCol w="965200">
                  <a:extLst>
                    <a:ext uri="{9D8B030D-6E8A-4147-A177-3AD203B41FA5}">
                      <a16:colId xmlns:a16="http://schemas.microsoft.com/office/drawing/2014/main" val="3124435121"/>
                    </a:ext>
                  </a:extLst>
                </a:gridCol>
              </a:tblGrid>
              <a:tr h="782571">
                <a:tc>
                  <a:txBody>
                    <a:bodyPr/>
                    <a:lstStyle/>
                    <a:p>
                      <a:pPr algn="ctr"/>
                      <a:r>
                        <a:rPr lang="en-US" sz="5000" dirty="0"/>
                        <a:t>1</a:t>
                      </a:r>
                    </a:p>
                  </a:txBody>
                  <a:tcPr/>
                </a:tc>
                <a:tc>
                  <a:txBody>
                    <a:bodyPr/>
                    <a:lstStyle/>
                    <a:p>
                      <a:pPr algn="ctr"/>
                      <a:r>
                        <a:rPr lang="en-US" sz="5000" dirty="0"/>
                        <a:t>2</a:t>
                      </a:r>
                    </a:p>
                  </a:txBody>
                  <a:tcPr/>
                </a:tc>
                <a:tc>
                  <a:txBody>
                    <a:bodyPr/>
                    <a:lstStyle/>
                    <a:p>
                      <a:pPr algn="ctr"/>
                      <a:r>
                        <a:rPr lang="en-US" sz="5000" dirty="0"/>
                        <a:t>3</a:t>
                      </a:r>
                    </a:p>
                  </a:txBody>
                  <a:tcPr/>
                </a:tc>
                <a:tc>
                  <a:txBody>
                    <a:bodyPr/>
                    <a:lstStyle/>
                    <a:p>
                      <a:pPr algn="ctr"/>
                      <a:r>
                        <a:rPr lang="en-US" sz="5000" dirty="0"/>
                        <a:t>4</a:t>
                      </a:r>
                    </a:p>
                  </a:txBody>
                  <a:tcPr/>
                </a:tc>
                <a:tc>
                  <a:txBody>
                    <a:bodyPr/>
                    <a:lstStyle/>
                    <a:p>
                      <a:pPr algn="ctr"/>
                      <a:r>
                        <a:rPr lang="en-US" sz="5000" dirty="0"/>
                        <a:t>5</a:t>
                      </a:r>
                    </a:p>
                  </a:txBody>
                  <a:tcPr/>
                </a:tc>
                <a:tc>
                  <a:txBody>
                    <a:bodyPr/>
                    <a:lstStyle/>
                    <a:p>
                      <a:pPr algn="ctr"/>
                      <a:r>
                        <a:rPr lang="en-US" sz="5000" dirty="0"/>
                        <a:t>6</a:t>
                      </a:r>
                    </a:p>
                  </a:txBody>
                  <a:tcPr/>
                </a:tc>
                <a:extLst>
                  <a:ext uri="{0D108BD9-81ED-4DB2-BD59-A6C34878D82A}">
                    <a16:rowId xmlns:a16="http://schemas.microsoft.com/office/drawing/2014/main" val="3446505141"/>
                  </a:ext>
                </a:extLst>
              </a:tr>
              <a:tr h="679709">
                <a:tc>
                  <a:txBody>
                    <a:bodyPr/>
                    <a:lstStyle/>
                    <a:p>
                      <a:pPr algn="ctr" fontAlgn="b"/>
                      <a:r>
                        <a:rPr lang="en-US" sz="5000" b="0" i="0" u="none" strike="noStrike" dirty="0">
                          <a:solidFill>
                            <a:srgbClr val="000000"/>
                          </a:solidFill>
                          <a:effectLst/>
                          <a:latin typeface="+mn-lt"/>
                        </a:rPr>
                        <a:t>E</a:t>
                      </a:r>
                    </a:p>
                  </a:txBody>
                  <a:tcPr marL="9525" marR="9525" marT="9525" marB="0" anchor="b"/>
                </a:tc>
                <a:tc>
                  <a:txBody>
                    <a:bodyPr/>
                    <a:lstStyle/>
                    <a:p>
                      <a:pPr algn="ctr" fontAlgn="b"/>
                      <a:r>
                        <a:rPr lang="en-US" sz="5000" b="0" i="0" u="none" strike="noStrike">
                          <a:solidFill>
                            <a:srgbClr val="000000"/>
                          </a:solidFill>
                          <a:effectLst/>
                          <a:latin typeface="+mn-lt"/>
                        </a:rPr>
                        <a:t>F</a:t>
                      </a:r>
                    </a:p>
                  </a:txBody>
                  <a:tcPr marL="9525" marR="9525" marT="9525" marB="0" anchor="b"/>
                </a:tc>
                <a:tc>
                  <a:txBody>
                    <a:bodyPr/>
                    <a:lstStyle/>
                    <a:p>
                      <a:pPr algn="ctr" fontAlgn="b"/>
                      <a:r>
                        <a:rPr lang="en-US" sz="5000" b="0" i="0" u="none" strike="noStrike" dirty="0">
                          <a:solidFill>
                            <a:srgbClr val="000000"/>
                          </a:solidFill>
                          <a:effectLst/>
                          <a:latin typeface="+mn-lt"/>
                        </a:rPr>
                        <a:t>C</a:t>
                      </a:r>
                    </a:p>
                  </a:txBody>
                  <a:tcPr marL="9525" marR="9525" marT="9525" marB="0" anchor="b"/>
                </a:tc>
                <a:tc>
                  <a:txBody>
                    <a:bodyPr/>
                    <a:lstStyle/>
                    <a:p>
                      <a:pPr algn="ctr" fontAlgn="b"/>
                      <a:r>
                        <a:rPr lang="en-US" sz="5000" b="0" i="0" u="none" strike="noStrike">
                          <a:solidFill>
                            <a:srgbClr val="000000"/>
                          </a:solidFill>
                          <a:effectLst/>
                          <a:latin typeface="+mn-lt"/>
                        </a:rPr>
                        <a:t>A</a:t>
                      </a:r>
                    </a:p>
                  </a:txBody>
                  <a:tcPr marL="9525" marR="9525" marT="9525" marB="0" anchor="b"/>
                </a:tc>
                <a:tc>
                  <a:txBody>
                    <a:bodyPr/>
                    <a:lstStyle/>
                    <a:p>
                      <a:pPr algn="ctr" fontAlgn="b"/>
                      <a:r>
                        <a:rPr lang="en-US" sz="5000" b="0" i="0" u="none" strike="noStrike" dirty="0">
                          <a:solidFill>
                            <a:srgbClr val="000000"/>
                          </a:solidFill>
                          <a:effectLst/>
                          <a:latin typeface="+mn-lt"/>
                        </a:rPr>
                        <a:t>F</a:t>
                      </a:r>
                    </a:p>
                  </a:txBody>
                  <a:tcPr marL="9525" marR="9525" marT="9525" marB="0" anchor="b"/>
                </a:tc>
                <a:tc>
                  <a:txBody>
                    <a:bodyPr/>
                    <a:lstStyle/>
                    <a:p>
                      <a:pPr algn="ctr" fontAlgn="b"/>
                      <a:r>
                        <a:rPr lang="en-US" sz="5000" b="0" i="0" u="none" strike="noStrike">
                          <a:solidFill>
                            <a:srgbClr val="000000"/>
                          </a:solidFill>
                          <a:effectLst/>
                          <a:latin typeface="+mn-lt"/>
                        </a:rPr>
                        <a:t>A</a:t>
                      </a:r>
                    </a:p>
                  </a:txBody>
                  <a:tcPr marL="9525" marR="9525" marT="9525" marB="0" anchor="b"/>
                </a:tc>
                <a:extLst>
                  <a:ext uri="{0D108BD9-81ED-4DB2-BD59-A6C34878D82A}">
                    <a16:rowId xmlns:a16="http://schemas.microsoft.com/office/drawing/2014/main" val="1210467076"/>
                  </a:ext>
                </a:extLst>
              </a:tr>
              <a:tr h="679709">
                <a:tc>
                  <a:txBody>
                    <a:bodyPr/>
                    <a:lstStyle/>
                    <a:p>
                      <a:pPr algn="ctr" fontAlgn="b"/>
                      <a:r>
                        <a:rPr lang="en-US" sz="5000" b="0" i="0" u="none" strike="noStrike" dirty="0">
                          <a:solidFill>
                            <a:srgbClr val="000000"/>
                          </a:solidFill>
                          <a:effectLst/>
                          <a:latin typeface="+mn-lt"/>
                        </a:rPr>
                        <a:t>C</a:t>
                      </a:r>
                    </a:p>
                  </a:txBody>
                  <a:tcPr marL="9525" marR="9525" marT="9525" marB="0" anchor="b"/>
                </a:tc>
                <a:tc>
                  <a:txBody>
                    <a:bodyPr/>
                    <a:lstStyle/>
                    <a:p>
                      <a:pPr algn="ctr" fontAlgn="b"/>
                      <a:r>
                        <a:rPr lang="en-US" sz="5000" b="0" i="0" u="none" strike="noStrike" dirty="0">
                          <a:solidFill>
                            <a:srgbClr val="000000"/>
                          </a:solidFill>
                          <a:effectLst/>
                          <a:latin typeface="+mn-lt"/>
                        </a:rPr>
                        <a:t>C</a:t>
                      </a:r>
                    </a:p>
                  </a:txBody>
                  <a:tcPr marL="9525" marR="9525" marT="9525" marB="0" anchor="b"/>
                </a:tc>
                <a:tc>
                  <a:txBody>
                    <a:bodyPr/>
                    <a:lstStyle/>
                    <a:p>
                      <a:pPr algn="ctr" fontAlgn="b"/>
                      <a:r>
                        <a:rPr lang="en-US" sz="5000" b="0" i="0" u="none" strike="noStrike">
                          <a:solidFill>
                            <a:srgbClr val="000000"/>
                          </a:solidFill>
                          <a:effectLst/>
                          <a:latin typeface="+mn-lt"/>
                        </a:rPr>
                        <a:t>A</a:t>
                      </a:r>
                    </a:p>
                  </a:txBody>
                  <a:tcPr marL="9525" marR="9525" marT="9525" marB="0" anchor="b"/>
                </a:tc>
                <a:tc>
                  <a:txBody>
                    <a:bodyPr/>
                    <a:lstStyle/>
                    <a:p>
                      <a:pPr algn="ctr" fontAlgn="b"/>
                      <a:r>
                        <a:rPr lang="en-US" sz="5000" b="0" i="0" u="none" strike="noStrike">
                          <a:solidFill>
                            <a:srgbClr val="000000"/>
                          </a:solidFill>
                          <a:effectLst/>
                          <a:latin typeface="+mn-lt"/>
                        </a:rPr>
                        <a:t>E</a:t>
                      </a:r>
                    </a:p>
                  </a:txBody>
                  <a:tcPr marL="9525" marR="9525" marT="9525" marB="0" anchor="b"/>
                </a:tc>
                <a:tc>
                  <a:txBody>
                    <a:bodyPr/>
                    <a:lstStyle/>
                    <a:p>
                      <a:pPr algn="ctr" fontAlgn="b"/>
                      <a:r>
                        <a:rPr lang="en-US" sz="5000" b="0" i="0" u="none" strike="noStrike">
                          <a:solidFill>
                            <a:srgbClr val="000000"/>
                          </a:solidFill>
                          <a:effectLst/>
                          <a:latin typeface="+mn-lt"/>
                        </a:rPr>
                        <a:t>B</a:t>
                      </a:r>
                    </a:p>
                  </a:txBody>
                  <a:tcPr marL="9525" marR="9525" marT="9525" marB="0" anchor="b"/>
                </a:tc>
                <a:tc>
                  <a:txBody>
                    <a:bodyPr/>
                    <a:lstStyle/>
                    <a:p>
                      <a:pPr algn="ctr" fontAlgn="b"/>
                      <a:r>
                        <a:rPr lang="en-US" sz="5000" b="0" i="0" u="none" strike="noStrike">
                          <a:solidFill>
                            <a:srgbClr val="000000"/>
                          </a:solidFill>
                          <a:effectLst/>
                          <a:latin typeface="+mn-lt"/>
                        </a:rPr>
                        <a:t>F</a:t>
                      </a:r>
                    </a:p>
                  </a:txBody>
                  <a:tcPr marL="9525" marR="9525" marT="9525" marB="0" anchor="b"/>
                </a:tc>
                <a:extLst>
                  <a:ext uri="{0D108BD9-81ED-4DB2-BD59-A6C34878D82A}">
                    <a16:rowId xmlns:a16="http://schemas.microsoft.com/office/drawing/2014/main" val="311435090"/>
                  </a:ext>
                </a:extLst>
              </a:tr>
              <a:tr h="679709">
                <a:tc>
                  <a:txBody>
                    <a:bodyPr/>
                    <a:lstStyle/>
                    <a:p>
                      <a:pPr algn="ctr" fontAlgn="b"/>
                      <a:r>
                        <a:rPr lang="en-US" sz="5000" b="0" i="0" u="none" strike="noStrike">
                          <a:solidFill>
                            <a:srgbClr val="000000"/>
                          </a:solidFill>
                          <a:effectLst/>
                          <a:latin typeface="+mn-lt"/>
                        </a:rPr>
                        <a:t>A</a:t>
                      </a:r>
                    </a:p>
                  </a:txBody>
                  <a:tcPr marL="9525" marR="9525" marT="9525" marB="0" anchor="b"/>
                </a:tc>
                <a:tc>
                  <a:txBody>
                    <a:bodyPr/>
                    <a:lstStyle/>
                    <a:p>
                      <a:pPr algn="ctr" fontAlgn="b"/>
                      <a:r>
                        <a:rPr lang="en-US" sz="5000" b="0" i="0" u="none" strike="noStrike">
                          <a:solidFill>
                            <a:srgbClr val="000000"/>
                          </a:solidFill>
                          <a:effectLst/>
                          <a:latin typeface="+mn-lt"/>
                        </a:rPr>
                        <a:t>E</a:t>
                      </a:r>
                    </a:p>
                  </a:txBody>
                  <a:tcPr marL="9525" marR="9525" marT="9525" marB="0" anchor="b"/>
                </a:tc>
                <a:tc>
                  <a:txBody>
                    <a:bodyPr/>
                    <a:lstStyle/>
                    <a:p>
                      <a:pPr algn="ctr" fontAlgn="b"/>
                      <a:r>
                        <a:rPr lang="en-US" sz="5000" b="0" i="0" u="none" strike="noStrike">
                          <a:solidFill>
                            <a:srgbClr val="000000"/>
                          </a:solidFill>
                          <a:effectLst/>
                          <a:latin typeface="+mn-lt"/>
                        </a:rPr>
                        <a:t>B</a:t>
                      </a:r>
                    </a:p>
                  </a:txBody>
                  <a:tcPr marL="9525" marR="9525" marT="9525" marB="0" anchor="b"/>
                </a:tc>
                <a:tc>
                  <a:txBody>
                    <a:bodyPr/>
                    <a:lstStyle/>
                    <a:p>
                      <a:pPr algn="ctr" fontAlgn="b"/>
                      <a:r>
                        <a:rPr lang="en-US" sz="5000" b="0" i="0" u="none" strike="noStrike" dirty="0">
                          <a:solidFill>
                            <a:srgbClr val="FF0000"/>
                          </a:solidFill>
                          <a:effectLst/>
                          <a:latin typeface="+mn-lt"/>
                        </a:rPr>
                        <a:t>F</a:t>
                      </a:r>
                    </a:p>
                  </a:txBody>
                  <a:tcPr marL="9525" marR="9525" marT="9525" marB="0" anchor="b"/>
                </a:tc>
                <a:tc>
                  <a:txBody>
                    <a:bodyPr/>
                    <a:lstStyle/>
                    <a:p>
                      <a:pPr algn="ctr" fontAlgn="b"/>
                      <a:r>
                        <a:rPr lang="en-US" sz="5000" b="0" i="0" u="none" strike="noStrike" dirty="0">
                          <a:solidFill>
                            <a:srgbClr val="FF0000"/>
                          </a:solidFill>
                          <a:effectLst/>
                          <a:latin typeface="+mn-lt"/>
                        </a:rPr>
                        <a:t>A</a:t>
                      </a:r>
                    </a:p>
                  </a:txBody>
                  <a:tcPr marL="9525" marR="9525" marT="9525" marB="0" anchor="b"/>
                </a:tc>
                <a:tc>
                  <a:txBody>
                    <a:bodyPr/>
                    <a:lstStyle/>
                    <a:p>
                      <a:pPr algn="ctr" fontAlgn="b"/>
                      <a:r>
                        <a:rPr lang="en-US" sz="5000" b="0" i="0" u="none" strike="noStrike">
                          <a:solidFill>
                            <a:srgbClr val="000000"/>
                          </a:solidFill>
                          <a:effectLst/>
                          <a:latin typeface="+mn-lt"/>
                        </a:rPr>
                        <a:t>E</a:t>
                      </a:r>
                    </a:p>
                  </a:txBody>
                  <a:tcPr marL="9525" marR="9525" marT="9525" marB="0" anchor="b"/>
                </a:tc>
                <a:extLst>
                  <a:ext uri="{0D108BD9-81ED-4DB2-BD59-A6C34878D82A}">
                    <a16:rowId xmlns:a16="http://schemas.microsoft.com/office/drawing/2014/main" val="4056864201"/>
                  </a:ext>
                </a:extLst>
              </a:tr>
              <a:tr h="679709">
                <a:tc>
                  <a:txBody>
                    <a:bodyPr/>
                    <a:lstStyle/>
                    <a:p>
                      <a:pPr algn="ctr" fontAlgn="b"/>
                      <a:r>
                        <a:rPr lang="en-US" sz="5000" b="0" i="0" u="none" strike="noStrike">
                          <a:solidFill>
                            <a:srgbClr val="000000"/>
                          </a:solidFill>
                          <a:effectLst/>
                          <a:latin typeface="+mn-lt"/>
                        </a:rPr>
                        <a:t>D</a:t>
                      </a:r>
                    </a:p>
                  </a:txBody>
                  <a:tcPr marL="9525" marR="9525" marT="9525" marB="0" anchor="b"/>
                </a:tc>
                <a:tc>
                  <a:txBody>
                    <a:bodyPr/>
                    <a:lstStyle/>
                    <a:p>
                      <a:pPr algn="ctr" fontAlgn="b"/>
                      <a:r>
                        <a:rPr lang="en-US" sz="5000" b="0" i="0" u="none" strike="noStrike">
                          <a:solidFill>
                            <a:srgbClr val="000000"/>
                          </a:solidFill>
                          <a:effectLst/>
                          <a:latin typeface="+mn-lt"/>
                        </a:rPr>
                        <a:t>A</a:t>
                      </a:r>
                    </a:p>
                  </a:txBody>
                  <a:tcPr marL="9525" marR="9525" marT="9525" marB="0" anchor="b"/>
                </a:tc>
                <a:tc>
                  <a:txBody>
                    <a:bodyPr/>
                    <a:lstStyle/>
                    <a:p>
                      <a:pPr algn="ctr" fontAlgn="b"/>
                      <a:r>
                        <a:rPr lang="en-US" sz="5000" b="0" i="0" u="none" strike="noStrike" dirty="0">
                          <a:solidFill>
                            <a:srgbClr val="FF0000"/>
                          </a:solidFill>
                          <a:effectLst/>
                          <a:latin typeface="+mn-lt"/>
                        </a:rPr>
                        <a:t>E</a:t>
                      </a:r>
                    </a:p>
                  </a:txBody>
                  <a:tcPr marL="9525" marR="9525" marT="9525" marB="0" anchor="b"/>
                </a:tc>
                <a:tc>
                  <a:txBody>
                    <a:bodyPr/>
                    <a:lstStyle/>
                    <a:p>
                      <a:pPr algn="ctr" fontAlgn="b"/>
                      <a:r>
                        <a:rPr lang="en-US" sz="5000" b="0" i="0" u="none" strike="noStrike" dirty="0">
                          <a:solidFill>
                            <a:srgbClr val="000000"/>
                          </a:solidFill>
                          <a:effectLst/>
                          <a:latin typeface="+mn-lt"/>
                        </a:rPr>
                        <a:t>B</a:t>
                      </a:r>
                    </a:p>
                  </a:txBody>
                  <a:tcPr marL="9525" marR="9525" marT="9525" marB="0" anchor="b"/>
                </a:tc>
                <a:tc>
                  <a:txBody>
                    <a:bodyPr/>
                    <a:lstStyle/>
                    <a:p>
                      <a:pPr algn="ctr" fontAlgn="b"/>
                      <a:r>
                        <a:rPr lang="en-US" sz="5000" b="0" i="0" u="none" strike="noStrike">
                          <a:solidFill>
                            <a:srgbClr val="000000"/>
                          </a:solidFill>
                          <a:effectLst/>
                          <a:latin typeface="+mn-lt"/>
                        </a:rPr>
                        <a:t>D</a:t>
                      </a:r>
                    </a:p>
                  </a:txBody>
                  <a:tcPr marL="9525" marR="9525" marT="9525" marB="0" anchor="b"/>
                </a:tc>
                <a:tc>
                  <a:txBody>
                    <a:bodyPr/>
                    <a:lstStyle/>
                    <a:p>
                      <a:pPr algn="ctr" fontAlgn="b"/>
                      <a:r>
                        <a:rPr lang="en-US" sz="5000" b="0" i="0" u="none" strike="noStrike" dirty="0">
                          <a:solidFill>
                            <a:srgbClr val="000000"/>
                          </a:solidFill>
                          <a:effectLst/>
                          <a:latin typeface="+mn-lt"/>
                        </a:rPr>
                        <a:t>D</a:t>
                      </a:r>
                    </a:p>
                  </a:txBody>
                  <a:tcPr marL="9525" marR="9525" marT="9525" marB="0" anchor="b"/>
                </a:tc>
                <a:extLst>
                  <a:ext uri="{0D108BD9-81ED-4DB2-BD59-A6C34878D82A}">
                    <a16:rowId xmlns:a16="http://schemas.microsoft.com/office/drawing/2014/main" val="1896512771"/>
                  </a:ext>
                </a:extLst>
              </a:tr>
              <a:tr h="679709">
                <a:tc>
                  <a:txBody>
                    <a:bodyPr/>
                    <a:lstStyle/>
                    <a:p>
                      <a:pPr algn="ctr" fontAlgn="b"/>
                      <a:r>
                        <a:rPr lang="en-US" sz="5000" b="0" i="0" u="none" strike="noStrike">
                          <a:solidFill>
                            <a:srgbClr val="000000"/>
                          </a:solidFill>
                          <a:effectLst/>
                          <a:latin typeface="+mn-lt"/>
                        </a:rPr>
                        <a:t>F</a:t>
                      </a:r>
                    </a:p>
                  </a:txBody>
                  <a:tcPr marL="9525" marR="9525" marT="9525" marB="0" anchor="b"/>
                </a:tc>
                <a:tc>
                  <a:txBody>
                    <a:bodyPr/>
                    <a:lstStyle/>
                    <a:p>
                      <a:pPr algn="ctr" fontAlgn="b"/>
                      <a:r>
                        <a:rPr lang="en-US" sz="5000" b="0" i="0" u="none" strike="noStrike" dirty="0">
                          <a:solidFill>
                            <a:srgbClr val="FF0000"/>
                          </a:solidFill>
                          <a:effectLst/>
                          <a:latin typeface="+mn-lt"/>
                        </a:rPr>
                        <a:t>D</a:t>
                      </a:r>
                    </a:p>
                  </a:txBody>
                  <a:tcPr marL="9525" marR="9525" marT="9525" marB="0" anchor="b"/>
                </a:tc>
                <a:tc>
                  <a:txBody>
                    <a:bodyPr/>
                    <a:lstStyle/>
                    <a:p>
                      <a:pPr algn="ctr" fontAlgn="b"/>
                      <a:r>
                        <a:rPr lang="en-US" sz="5000" b="0" i="0" u="none" strike="noStrike">
                          <a:solidFill>
                            <a:srgbClr val="000000"/>
                          </a:solidFill>
                          <a:effectLst/>
                          <a:latin typeface="+mn-lt"/>
                        </a:rPr>
                        <a:t>D</a:t>
                      </a:r>
                    </a:p>
                  </a:txBody>
                  <a:tcPr marL="9525" marR="9525" marT="9525" marB="0" anchor="b"/>
                </a:tc>
                <a:tc>
                  <a:txBody>
                    <a:bodyPr/>
                    <a:lstStyle/>
                    <a:p>
                      <a:pPr algn="ctr" fontAlgn="b"/>
                      <a:r>
                        <a:rPr lang="en-US" sz="5000" b="0" i="0" u="none" strike="noStrike" dirty="0">
                          <a:solidFill>
                            <a:schemeClr val="tx1"/>
                          </a:solidFill>
                          <a:effectLst/>
                          <a:latin typeface="+mn-lt"/>
                        </a:rPr>
                        <a:t>C</a:t>
                      </a:r>
                    </a:p>
                  </a:txBody>
                  <a:tcPr marL="9525" marR="9525" marT="9525" marB="0" anchor="b"/>
                </a:tc>
                <a:tc>
                  <a:txBody>
                    <a:bodyPr/>
                    <a:lstStyle/>
                    <a:p>
                      <a:pPr algn="ctr" fontAlgn="b"/>
                      <a:r>
                        <a:rPr lang="en-US" sz="5000" b="0" i="0" u="none" strike="noStrike">
                          <a:solidFill>
                            <a:srgbClr val="000000"/>
                          </a:solidFill>
                          <a:effectLst/>
                          <a:latin typeface="+mn-lt"/>
                        </a:rPr>
                        <a:t>E</a:t>
                      </a:r>
                    </a:p>
                  </a:txBody>
                  <a:tcPr marL="9525" marR="9525" marT="9525" marB="0" anchor="b"/>
                </a:tc>
                <a:tc>
                  <a:txBody>
                    <a:bodyPr/>
                    <a:lstStyle/>
                    <a:p>
                      <a:pPr algn="ctr" fontAlgn="b"/>
                      <a:r>
                        <a:rPr lang="en-US" sz="5000" b="0" i="0" u="none" strike="noStrike">
                          <a:solidFill>
                            <a:srgbClr val="000000"/>
                          </a:solidFill>
                          <a:effectLst/>
                          <a:latin typeface="+mn-lt"/>
                        </a:rPr>
                        <a:t>B</a:t>
                      </a:r>
                    </a:p>
                  </a:txBody>
                  <a:tcPr marL="9525" marR="9525" marT="9525" marB="0" anchor="b"/>
                </a:tc>
                <a:extLst>
                  <a:ext uri="{0D108BD9-81ED-4DB2-BD59-A6C34878D82A}">
                    <a16:rowId xmlns:a16="http://schemas.microsoft.com/office/drawing/2014/main" val="1534409048"/>
                  </a:ext>
                </a:extLst>
              </a:tr>
              <a:tr h="679709">
                <a:tc>
                  <a:txBody>
                    <a:bodyPr/>
                    <a:lstStyle/>
                    <a:p>
                      <a:pPr algn="ctr" fontAlgn="b"/>
                      <a:r>
                        <a:rPr lang="en-US" sz="5000" b="0" i="0" u="none" strike="noStrike" dirty="0">
                          <a:solidFill>
                            <a:srgbClr val="FF0000"/>
                          </a:solidFill>
                          <a:effectLst/>
                          <a:latin typeface="+mn-lt"/>
                        </a:rPr>
                        <a:t>B</a:t>
                      </a:r>
                    </a:p>
                  </a:txBody>
                  <a:tcPr marL="9525" marR="9525" marT="9525" marB="0" anchor="b"/>
                </a:tc>
                <a:tc>
                  <a:txBody>
                    <a:bodyPr/>
                    <a:lstStyle/>
                    <a:p>
                      <a:pPr algn="ctr" fontAlgn="b"/>
                      <a:r>
                        <a:rPr lang="en-US" sz="5000" b="0" i="0" u="none" strike="noStrike">
                          <a:solidFill>
                            <a:srgbClr val="000000"/>
                          </a:solidFill>
                          <a:effectLst/>
                          <a:latin typeface="+mn-lt"/>
                        </a:rPr>
                        <a:t>B</a:t>
                      </a:r>
                    </a:p>
                  </a:txBody>
                  <a:tcPr marL="9525" marR="9525" marT="9525" marB="0" anchor="b"/>
                </a:tc>
                <a:tc>
                  <a:txBody>
                    <a:bodyPr/>
                    <a:lstStyle/>
                    <a:p>
                      <a:pPr algn="ctr" fontAlgn="b"/>
                      <a:r>
                        <a:rPr lang="en-US" sz="5000" b="0" i="0" u="none" strike="noStrike">
                          <a:solidFill>
                            <a:srgbClr val="000000"/>
                          </a:solidFill>
                          <a:effectLst/>
                          <a:latin typeface="+mn-lt"/>
                        </a:rPr>
                        <a:t>F</a:t>
                      </a:r>
                    </a:p>
                  </a:txBody>
                  <a:tcPr marL="9525" marR="9525" marT="9525" marB="0" anchor="b"/>
                </a:tc>
                <a:tc>
                  <a:txBody>
                    <a:bodyPr/>
                    <a:lstStyle/>
                    <a:p>
                      <a:pPr algn="ctr" fontAlgn="b"/>
                      <a:r>
                        <a:rPr lang="en-US" sz="5000" b="0" i="0" u="none" strike="noStrike">
                          <a:solidFill>
                            <a:srgbClr val="000000"/>
                          </a:solidFill>
                          <a:effectLst/>
                          <a:latin typeface="+mn-lt"/>
                        </a:rPr>
                        <a:t>D</a:t>
                      </a:r>
                    </a:p>
                  </a:txBody>
                  <a:tcPr marL="9525" marR="9525" marT="9525" marB="0" anchor="b"/>
                </a:tc>
                <a:tc>
                  <a:txBody>
                    <a:bodyPr/>
                    <a:lstStyle/>
                    <a:p>
                      <a:pPr algn="ctr" fontAlgn="b"/>
                      <a:r>
                        <a:rPr lang="en-US" sz="5000" b="0" i="0" u="none" strike="noStrike">
                          <a:solidFill>
                            <a:srgbClr val="000000"/>
                          </a:solidFill>
                          <a:effectLst/>
                          <a:latin typeface="+mn-lt"/>
                        </a:rPr>
                        <a:t>C</a:t>
                      </a:r>
                    </a:p>
                  </a:txBody>
                  <a:tcPr marL="9525" marR="9525" marT="9525" marB="0" anchor="b"/>
                </a:tc>
                <a:tc>
                  <a:txBody>
                    <a:bodyPr/>
                    <a:lstStyle/>
                    <a:p>
                      <a:pPr algn="ctr" fontAlgn="b"/>
                      <a:r>
                        <a:rPr lang="en-US" sz="5000" b="0" i="0" u="none" strike="noStrike" dirty="0">
                          <a:solidFill>
                            <a:srgbClr val="FF0000"/>
                          </a:solidFill>
                          <a:effectLst/>
                          <a:latin typeface="+mn-lt"/>
                        </a:rPr>
                        <a:t>C</a:t>
                      </a:r>
                    </a:p>
                  </a:txBody>
                  <a:tcPr marL="9525" marR="9525" marT="9525" marB="0" anchor="b"/>
                </a:tc>
                <a:extLst>
                  <a:ext uri="{0D108BD9-81ED-4DB2-BD59-A6C34878D82A}">
                    <a16:rowId xmlns:a16="http://schemas.microsoft.com/office/drawing/2014/main" val="4160458725"/>
                  </a:ext>
                </a:extLst>
              </a:tr>
            </a:tbl>
          </a:graphicData>
        </a:graphic>
      </p:graphicFrame>
      <p:graphicFrame>
        <p:nvGraphicFramePr>
          <p:cNvPr id="3" name="Content Placeholder 3">
            <a:extLst>
              <a:ext uri="{FF2B5EF4-FFF2-40B4-BE49-F238E27FC236}">
                <a16:creationId xmlns:a16="http://schemas.microsoft.com/office/drawing/2014/main" id="{FFAF6551-6B3C-6575-7FEC-A27ABF3A4CD4}"/>
              </a:ext>
            </a:extLst>
          </p:cNvPr>
          <p:cNvGraphicFramePr>
            <a:graphicFrameLocks/>
          </p:cNvGraphicFramePr>
          <p:nvPr/>
        </p:nvGraphicFramePr>
        <p:xfrm>
          <a:off x="6335484" y="1027906"/>
          <a:ext cx="5791200" cy="5482590"/>
        </p:xfrm>
        <a:graphic>
          <a:graphicData uri="http://schemas.openxmlformats.org/drawingml/2006/table">
            <a:tbl>
              <a:tblPr firstRow="1" bandRow="1">
                <a:tableStyleId>{00A15C55-8517-42AA-B614-E9B94910E393}</a:tableStyleId>
              </a:tblPr>
              <a:tblGrid>
                <a:gridCol w="965200">
                  <a:extLst>
                    <a:ext uri="{9D8B030D-6E8A-4147-A177-3AD203B41FA5}">
                      <a16:colId xmlns:a16="http://schemas.microsoft.com/office/drawing/2014/main" val="3788056396"/>
                    </a:ext>
                  </a:extLst>
                </a:gridCol>
                <a:gridCol w="965200">
                  <a:extLst>
                    <a:ext uri="{9D8B030D-6E8A-4147-A177-3AD203B41FA5}">
                      <a16:colId xmlns:a16="http://schemas.microsoft.com/office/drawing/2014/main" val="2791393734"/>
                    </a:ext>
                  </a:extLst>
                </a:gridCol>
                <a:gridCol w="965200">
                  <a:extLst>
                    <a:ext uri="{9D8B030D-6E8A-4147-A177-3AD203B41FA5}">
                      <a16:colId xmlns:a16="http://schemas.microsoft.com/office/drawing/2014/main" val="2324356077"/>
                    </a:ext>
                  </a:extLst>
                </a:gridCol>
                <a:gridCol w="965200">
                  <a:extLst>
                    <a:ext uri="{9D8B030D-6E8A-4147-A177-3AD203B41FA5}">
                      <a16:colId xmlns:a16="http://schemas.microsoft.com/office/drawing/2014/main" val="1844127161"/>
                    </a:ext>
                  </a:extLst>
                </a:gridCol>
                <a:gridCol w="965200">
                  <a:extLst>
                    <a:ext uri="{9D8B030D-6E8A-4147-A177-3AD203B41FA5}">
                      <a16:colId xmlns:a16="http://schemas.microsoft.com/office/drawing/2014/main" val="2756860799"/>
                    </a:ext>
                  </a:extLst>
                </a:gridCol>
                <a:gridCol w="965200">
                  <a:extLst>
                    <a:ext uri="{9D8B030D-6E8A-4147-A177-3AD203B41FA5}">
                      <a16:colId xmlns:a16="http://schemas.microsoft.com/office/drawing/2014/main" val="3124435121"/>
                    </a:ext>
                  </a:extLst>
                </a:gridCol>
              </a:tblGrid>
              <a:tr h="370840">
                <a:tc>
                  <a:txBody>
                    <a:bodyPr/>
                    <a:lstStyle/>
                    <a:p>
                      <a:pPr algn="ctr"/>
                      <a:r>
                        <a:rPr lang="en-US" sz="5000" dirty="0"/>
                        <a:t>1’</a:t>
                      </a:r>
                    </a:p>
                  </a:txBody>
                  <a:tcPr/>
                </a:tc>
                <a:tc>
                  <a:txBody>
                    <a:bodyPr/>
                    <a:lstStyle/>
                    <a:p>
                      <a:pPr algn="ctr"/>
                      <a:r>
                        <a:rPr lang="en-US" sz="5000" dirty="0"/>
                        <a:t>2’</a:t>
                      </a:r>
                    </a:p>
                  </a:txBody>
                  <a:tcPr/>
                </a:tc>
                <a:tc>
                  <a:txBody>
                    <a:bodyPr/>
                    <a:lstStyle/>
                    <a:p>
                      <a:pPr algn="ctr"/>
                      <a:r>
                        <a:rPr lang="en-US" sz="5000" dirty="0"/>
                        <a:t>3’</a:t>
                      </a:r>
                    </a:p>
                  </a:txBody>
                  <a:tcPr/>
                </a:tc>
                <a:tc>
                  <a:txBody>
                    <a:bodyPr/>
                    <a:lstStyle/>
                    <a:p>
                      <a:pPr algn="ctr"/>
                      <a:r>
                        <a:rPr lang="en-US" sz="5000" dirty="0"/>
                        <a:t>4’</a:t>
                      </a:r>
                    </a:p>
                  </a:txBody>
                  <a:tcPr/>
                </a:tc>
                <a:tc>
                  <a:txBody>
                    <a:bodyPr/>
                    <a:lstStyle/>
                    <a:p>
                      <a:pPr algn="ctr"/>
                      <a:r>
                        <a:rPr lang="en-US" sz="5000" dirty="0"/>
                        <a:t>5’</a:t>
                      </a:r>
                    </a:p>
                  </a:txBody>
                  <a:tcPr/>
                </a:tc>
                <a:tc>
                  <a:txBody>
                    <a:bodyPr/>
                    <a:lstStyle/>
                    <a:p>
                      <a:pPr algn="ctr"/>
                      <a:r>
                        <a:rPr lang="en-US" sz="5000" dirty="0"/>
                        <a:t>6’</a:t>
                      </a:r>
                    </a:p>
                  </a:txBody>
                  <a:tcPr/>
                </a:tc>
                <a:extLst>
                  <a:ext uri="{0D108BD9-81ED-4DB2-BD59-A6C34878D82A}">
                    <a16:rowId xmlns:a16="http://schemas.microsoft.com/office/drawing/2014/main" val="3446505141"/>
                  </a:ext>
                </a:extLst>
              </a:tr>
              <a:tr h="370840">
                <a:tc>
                  <a:txBody>
                    <a:bodyPr/>
                    <a:lstStyle/>
                    <a:p>
                      <a:pPr algn="ctr" fontAlgn="b"/>
                      <a:r>
                        <a:rPr lang="en-US" sz="5000" b="0" u="none" strike="noStrike" dirty="0">
                          <a:solidFill>
                            <a:schemeClr val="tx1"/>
                          </a:solidFill>
                          <a:effectLst/>
                        </a:rPr>
                        <a:t>E</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F</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C</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A</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a:solidFill>
                            <a:schemeClr val="tx1"/>
                          </a:solidFill>
                          <a:effectLst/>
                        </a:rPr>
                        <a:t>F</a:t>
                      </a:r>
                      <a:endParaRPr lang="en-US" sz="5000" b="0" i="0" u="none" strike="noStrike">
                        <a:solidFill>
                          <a:schemeClr val="tx1"/>
                        </a:solidFill>
                        <a:effectLst/>
                        <a:latin typeface="+mn-lt"/>
                      </a:endParaRPr>
                    </a:p>
                  </a:txBody>
                  <a:tcPr marL="9525" marR="9525" marT="9525" marB="0" anchor="b"/>
                </a:tc>
                <a:tc>
                  <a:txBody>
                    <a:bodyPr/>
                    <a:lstStyle/>
                    <a:p>
                      <a:pPr algn="ctr" fontAlgn="b"/>
                      <a:r>
                        <a:rPr lang="en-US" sz="5000" b="0" u="none" strike="noStrike">
                          <a:solidFill>
                            <a:schemeClr val="tx1"/>
                          </a:solidFill>
                          <a:effectLst/>
                        </a:rPr>
                        <a:t>A</a:t>
                      </a:r>
                      <a:endParaRPr lang="en-US" sz="50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1210467076"/>
                  </a:ext>
                </a:extLst>
              </a:tr>
              <a:tr h="370840">
                <a:tc>
                  <a:txBody>
                    <a:bodyPr/>
                    <a:lstStyle/>
                    <a:p>
                      <a:pPr algn="ctr" fontAlgn="b"/>
                      <a:r>
                        <a:rPr lang="en-US" sz="5000" b="0" u="none" strike="noStrike" dirty="0">
                          <a:solidFill>
                            <a:schemeClr val="tx1"/>
                          </a:solidFill>
                          <a:effectLst/>
                        </a:rPr>
                        <a:t>C</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C</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A</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E</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B</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a:solidFill>
                            <a:schemeClr val="tx1"/>
                          </a:solidFill>
                          <a:effectLst/>
                        </a:rPr>
                        <a:t>F</a:t>
                      </a:r>
                      <a:endParaRPr lang="en-US" sz="50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311435090"/>
                  </a:ext>
                </a:extLst>
              </a:tr>
              <a:tr h="370840">
                <a:tc>
                  <a:txBody>
                    <a:bodyPr/>
                    <a:lstStyle/>
                    <a:p>
                      <a:pPr algn="ctr" fontAlgn="b"/>
                      <a:r>
                        <a:rPr lang="en-US" sz="5000" b="0" u="none" strike="noStrike" dirty="0">
                          <a:solidFill>
                            <a:schemeClr val="tx1"/>
                          </a:solidFill>
                          <a:effectLst/>
                        </a:rPr>
                        <a:t>A</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a:solidFill>
                            <a:schemeClr val="tx1"/>
                          </a:solidFill>
                          <a:effectLst/>
                        </a:rPr>
                        <a:t>E</a:t>
                      </a:r>
                      <a:endParaRPr lang="en-US" sz="5000" b="0" i="0" u="none" strike="noStrike">
                        <a:solidFill>
                          <a:schemeClr val="tx1"/>
                        </a:solidFill>
                        <a:effectLst/>
                        <a:latin typeface="+mn-lt"/>
                      </a:endParaRPr>
                    </a:p>
                  </a:txBody>
                  <a:tcPr marL="9525" marR="9525" marT="9525" marB="0" anchor="b"/>
                </a:tc>
                <a:tc>
                  <a:txBody>
                    <a:bodyPr/>
                    <a:lstStyle/>
                    <a:p>
                      <a:pPr algn="ctr" fontAlgn="b"/>
                      <a:r>
                        <a:rPr lang="en-US" sz="5000" b="0" u="none" strike="noStrike">
                          <a:solidFill>
                            <a:schemeClr val="tx1"/>
                          </a:solidFill>
                          <a:effectLst/>
                        </a:rPr>
                        <a:t>B</a:t>
                      </a:r>
                      <a:endParaRPr lang="en-US" sz="5000" b="0" i="0" u="none" strike="noStrike">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F</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A</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E</a:t>
                      </a:r>
                      <a:endParaRPr lang="en-US" sz="50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4056864201"/>
                  </a:ext>
                </a:extLst>
              </a:tr>
              <a:tr h="370840">
                <a:tc>
                  <a:txBody>
                    <a:bodyPr/>
                    <a:lstStyle/>
                    <a:p>
                      <a:pPr algn="ctr" fontAlgn="b"/>
                      <a:r>
                        <a:rPr lang="en-US" sz="5000" b="0" u="none" strike="noStrike" dirty="0">
                          <a:solidFill>
                            <a:schemeClr val="tx1"/>
                          </a:solidFill>
                          <a:effectLst/>
                        </a:rPr>
                        <a:t>D</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rgbClr val="FF0000"/>
                          </a:solidFill>
                          <a:effectLst/>
                        </a:rPr>
                        <a:t>A</a:t>
                      </a:r>
                      <a:endParaRPr lang="en-US" sz="5000" b="0" i="0" u="none" strike="noStrike" dirty="0">
                        <a:solidFill>
                          <a:srgbClr val="FF0000"/>
                        </a:solidFill>
                        <a:effectLst/>
                        <a:latin typeface="+mn-lt"/>
                      </a:endParaRPr>
                    </a:p>
                  </a:txBody>
                  <a:tcPr marL="9525" marR="9525" marT="9525" marB="0" anchor="b"/>
                </a:tc>
                <a:tc>
                  <a:txBody>
                    <a:bodyPr/>
                    <a:lstStyle/>
                    <a:p>
                      <a:pPr algn="ctr" fontAlgn="b"/>
                      <a:r>
                        <a:rPr lang="en-US" sz="5000" b="0" u="none" strike="noStrike" dirty="0">
                          <a:solidFill>
                            <a:srgbClr val="FF0000"/>
                          </a:solidFill>
                          <a:effectLst/>
                        </a:rPr>
                        <a:t>E</a:t>
                      </a:r>
                      <a:endParaRPr lang="en-US" sz="5000" b="0" i="0" u="none" strike="noStrike" dirty="0">
                        <a:solidFill>
                          <a:srgbClr val="FF0000"/>
                        </a:solidFill>
                        <a:effectLst/>
                        <a:latin typeface="+mn-lt"/>
                      </a:endParaRPr>
                    </a:p>
                  </a:txBody>
                  <a:tcPr marL="9525" marR="9525" marT="9525" marB="0" anchor="b"/>
                </a:tc>
                <a:tc>
                  <a:txBody>
                    <a:bodyPr/>
                    <a:lstStyle/>
                    <a:p>
                      <a:pPr algn="ctr" fontAlgn="b"/>
                      <a:r>
                        <a:rPr lang="en-US" sz="5000" b="0" u="none" strike="noStrike">
                          <a:solidFill>
                            <a:schemeClr val="tx1"/>
                          </a:solidFill>
                          <a:effectLst/>
                        </a:rPr>
                        <a:t>B</a:t>
                      </a:r>
                      <a:endParaRPr lang="en-US" sz="5000" b="0" i="0" u="none" strike="noStrike">
                        <a:solidFill>
                          <a:schemeClr val="tx1"/>
                        </a:solidFill>
                        <a:effectLst/>
                        <a:latin typeface="+mn-lt"/>
                      </a:endParaRPr>
                    </a:p>
                  </a:txBody>
                  <a:tcPr marL="9525" marR="9525" marT="9525" marB="0" anchor="b"/>
                </a:tc>
                <a:tc>
                  <a:txBody>
                    <a:bodyPr/>
                    <a:lstStyle/>
                    <a:p>
                      <a:pPr algn="ctr" fontAlgn="b"/>
                      <a:r>
                        <a:rPr lang="en-US" sz="5000" b="0" u="none" strike="noStrike" dirty="0">
                          <a:solidFill>
                            <a:srgbClr val="FF0000"/>
                          </a:solidFill>
                          <a:effectLst/>
                        </a:rPr>
                        <a:t>D</a:t>
                      </a:r>
                      <a:endParaRPr lang="en-US" sz="5000" b="0" i="0" u="none" strike="noStrike" dirty="0">
                        <a:solidFill>
                          <a:srgbClr val="FF0000"/>
                        </a:solidFill>
                        <a:effectLst/>
                        <a:latin typeface="+mn-lt"/>
                      </a:endParaRPr>
                    </a:p>
                  </a:txBody>
                  <a:tcPr marL="9525" marR="9525" marT="9525" marB="0" anchor="b"/>
                </a:tc>
                <a:tc>
                  <a:txBody>
                    <a:bodyPr/>
                    <a:lstStyle/>
                    <a:p>
                      <a:pPr algn="ctr" fontAlgn="b"/>
                      <a:r>
                        <a:rPr lang="en-US" sz="5000" b="0" u="none" strike="noStrike">
                          <a:solidFill>
                            <a:schemeClr val="tx1"/>
                          </a:solidFill>
                          <a:effectLst/>
                        </a:rPr>
                        <a:t>D</a:t>
                      </a:r>
                      <a:endParaRPr lang="en-US" sz="5000" b="0" i="0" u="none" strike="noStrike">
                        <a:solidFill>
                          <a:schemeClr val="tx1"/>
                        </a:solidFill>
                        <a:effectLst/>
                        <a:latin typeface="+mn-lt"/>
                      </a:endParaRPr>
                    </a:p>
                  </a:txBody>
                  <a:tcPr marL="9525" marR="9525" marT="9525" marB="0" anchor="b"/>
                </a:tc>
                <a:extLst>
                  <a:ext uri="{0D108BD9-81ED-4DB2-BD59-A6C34878D82A}">
                    <a16:rowId xmlns:a16="http://schemas.microsoft.com/office/drawing/2014/main" val="1896512771"/>
                  </a:ext>
                </a:extLst>
              </a:tr>
              <a:tr h="370840">
                <a:tc>
                  <a:txBody>
                    <a:bodyPr/>
                    <a:lstStyle/>
                    <a:p>
                      <a:pPr algn="ctr" fontAlgn="b"/>
                      <a:r>
                        <a:rPr lang="en-US" sz="5000" b="0" u="none" strike="noStrike" dirty="0">
                          <a:solidFill>
                            <a:srgbClr val="FF0000"/>
                          </a:solidFill>
                          <a:effectLst/>
                        </a:rPr>
                        <a:t>F</a:t>
                      </a:r>
                      <a:endParaRPr lang="en-US" sz="5000" b="0" i="0" u="none" strike="noStrike" dirty="0">
                        <a:solidFill>
                          <a:srgbClr val="FF0000"/>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D</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a:solidFill>
                            <a:schemeClr val="tx1"/>
                          </a:solidFill>
                          <a:effectLst/>
                        </a:rPr>
                        <a:t>D</a:t>
                      </a:r>
                      <a:endParaRPr lang="en-US" sz="5000" b="0" i="0" u="none" strike="noStrike">
                        <a:solidFill>
                          <a:schemeClr val="tx1"/>
                        </a:solidFill>
                        <a:effectLst/>
                        <a:latin typeface="+mn-lt"/>
                      </a:endParaRPr>
                    </a:p>
                  </a:txBody>
                  <a:tcPr marL="9525" marR="9525" marT="9525" marB="0" anchor="b"/>
                </a:tc>
                <a:tc>
                  <a:txBody>
                    <a:bodyPr/>
                    <a:lstStyle/>
                    <a:p>
                      <a:pPr algn="ctr" fontAlgn="b"/>
                      <a:r>
                        <a:rPr lang="en-US" sz="5000" b="0" u="none" strike="noStrike" dirty="0">
                          <a:solidFill>
                            <a:srgbClr val="FF0000"/>
                          </a:solidFill>
                          <a:effectLst/>
                        </a:rPr>
                        <a:t>C</a:t>
                      </a:r>
                      <a:endParaRPr lang="en-US" sz="5000" b="0" i="0" u="none" strike="noStrike" dirty="0">
                        <a:solidFill>
                          <a:srgbClr val="FF0000"/>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E</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rgbClr val="FF0000"/>
                          </a:solidFill>
                          <a:effectLst/>
                        </a:rPr>
                        <a:t>B</a:t>
                      </a:r>
                      <a:endParaRPr lang="en-US" sz="5000" b="0" i="0" u="none" strike="noStrike" dirty="0">
                        <a:solidFill>
                          <a:srgbClr val="FF0000"/>
                        </a:solidFill>
                        <a:effectLst/>
                        <a:latin typeface="+mn-lt"/>
                      </a:endParaRPr>
                    </a:p>
                  </a:txBody>
                  <a:tcPr marL="9525" marR="9525" marT="9525" marB="0" anchor="b"/>
                </a:tc>
                <a:extLst>
                  <a:ext uri="{0D108BD9-81ED-4DB2-BD59-A6C34878D82A}">
                    <a16:rowId xmlns:a16="http://schemas.microsoft.com/office/drawing/2014/main" val="1534409048"/>
                  </a:ext>
                </a:extLst>
              </a:tr>
              <a:tr h="370840">
                <a:tc>
                  <a:txBody>
                    <a:bodyPr/>
                    <a:lstStyle/>
                    <a:p>
                      <a:pPr algn="ctr" fontAlgn="b"/>
                      <a:r>
                        <a:rPr lang="en-US" sz="5000" b="0" u="none" strike="noStrike" dirty="0">
                          <a:solidFill>
                            <a:schemeClr val="tx1"/>
                          </a:solidFill>
                          <a:effectLst/>
                        </a:rPr>
                        <a:t>B</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B</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F</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a:solidFill>
                            <a:schemeClr val="tx1"/>
                          </a:solidFill>
                          <a:effectLst/>
                        </a:rPr>
                        <a:t>D</a:t>
                      </a:r>
                      <a:endParaRPr lang="en-US" sz="5000" b="0" i="0" u="none" strike="noStrike">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C</a:t>
                      </a:r>
                      <a:endParaRPr lang="en-US" sz="5000" b="0" i="0" u="none" strike="noStrike" dirty="0">
                        <a:solidFill>
                          <a:schemeClr val="tx1"/>
                        </a:solidFill>
                        <a:effectLst/>
                        <a:latin typeface="+mn-lt"/>
                      </a:endParaRPr>
                    </a:p>
                  </a:txBody>
                  <a:tcPr marL="9525" marR="9525" marT="9525" marB="0" anchor="b"/>
                </a:tc>
                <a:tc>
                  <a:txBody>
                    <a:bodyPr/>
                    <a:lstStyle/>
                    <a:p>
                      <a:pPr algn="ctr" fontAlgn="b"/>
                      <a:r>
                        <a:rPr lang="en-US" sz="5000" b="0" u="none" strike="noStrike" dirty="0">
                          <a:solidFill>
                            <a:schemeClr val="tx1"/>
                          </a:solidFill>
                          <a:effectLst/>
                        </a:rPr>
                        <a:t>C</a:t>
                      </a:r>
                      <a:endParaRPr lang="en-US" sz="5000" b="0" i="0" u="none" strike="noStrike" dirty="0">
                        <a:solidFill>
                          <a:schemeClr val="tx1"/>
                        </a:solidFill>
                        <a:effectLst/>
                        <a:latin typeface="+mn-lt"/>
                      </a:endParaRPr>
                    </a:p>
                  </a:txBody>
                  <a:tcPr marL="9525" marR="9525" marT="9525" marB="0" anchor="b"/>
                </a:tc>
                <a:extLst>
                  <a:ext uri="{0D108BD9-81ED-4DB2-BD59-A6C34878D82A}">
                    <a16:rowId xmlns:a16="http://schemas.microsoft.com/office/drawing/2014/main" val="4160458725"/>
                  </a:ext>
                </a:extLst>
              </a:tr>
            </a:tbl>
          </a:graphicData>
        </a:graphic>
      </p:graphicFrame>
    </p:spTree>
    <p:extLst>
      <p:ext uri="{BB962C8B-B14F-4D97-AF65-F5344CB8AC3E}">
        <p14:creationId xmlns:p14="http://schemas.microsoft.com/office/powerpoint/2010/main" val="3487019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975C-DAB5-19DB-E346-E1B50DD38CAA}"/>
              </a:ext>
            </a:extLst>
          </p:cNvPr>
          <p:cNvSpPr>
            <a:spLocks noGrp="1"/>
          </p:cNvSpPr>
          <p:nvPr>
            <p:ph type="title"/>
          </p:nvPr>
        </p:nvSpPr>
        <p:spPr/>
        <p:txBody>
          <a:bodyPr/>
          <a:lstStyle/>
          <a:p>
            <a:r>
              <a:rPr lang="en-US" dirty="0"/>
              <a:t>7 Person Example 1</a:t>
            </a:r>
          </a:p>
        </p:txBody>
      </p:sp>
      <p:graphicFrame>
        <p:nvGraphicFramePr>
          <p:cNvPr id="6" name="Table 4">
            <a:extLst>
              <a:ext uri="{FF2B5EF4-FFF2-40B4-BE49-F238E27FC236}">
                <a16:creationId xmlns:a16="http://schemas.microsoft.com/office/drawing/2014/main" id="{3A30F3B0-DDED-F591-9250-931E227EBC51}"/>
              </a:ext>
            </a:extLst>
          </p:cNvPr>
          <p:cNvGraphicFramePr>
            <a:graphicFrameLocks/>
          </p:cNvGraphicFramePr>
          <p:nvPr>
            <p:extLst>
              <p:ext uri="{D42A27DB-BD31-4B8C-83A1-F6EECF244321}">
                <p14:modId xmlns:p14="http://schemas.microsoft.com/office/powerpoint/2010/main" val="2970796237"/>
              </p:ext>
            </p:extLst>
          </p:nvPr>
        </p:nvGraphicFramePr>
        <p:xfrm>
          <a:off x="623099" y="1690688"/>
          <a:ext cx="5448303" cy="4219575"/>
        </p:xfrm>
        <a:graphic>
          <a:graphicData uri="http://schemas.openxmlformats.org/drawingml/2006/table">
            <a:tbl>
              <a:tblPr firstRow="1" bandRow="1">
                <a:tableStyleId>{5C22544A-7EE6-4342-B048-85BDC9FD1C3A}</a:tableStyleId>
              </a:tblPr>
              <a:tblGrid>
                <a:gridCol w="778329">
                  <a:extLst>
                    <a:ext uri="{9D8B030D-6E8A-4147-A177-3AD203B41FA5}">
                      <a16:colId xmlns:a16="http://schemas.microsoft.com/office/drawing/2014/main" val="1958927994"/>
                    </a:ext>
                  </a:extLst>
                </a:gridCol>
                <a:gridCol w="778329">
                  <a:extLst>
                    <a:ext uri="{9D8B030D-6E8A-4147-A177-3AD203B41FA5}">
                      <a16:colId xmlns:a16="http://schemas.microsoft.com/office/drawing/2014/main" val="1875295504"/>
                    </a:ext>
                  </a:extLst>
                </a:gridCol>
                <a:gridCol w="778329">
                  <a:extLst>
                    <a:ext uri="{9D8B030D-6E8A-4147-A177-3AD203B41FA5}">
                      <a16:colId xmlns:a16="http://schemas.microsoft.com/office/drawing/2014/main" val="2874677855"/>
                    </a:ext>
                  </a:extLst>
                </a:gridCol>
                <a:gridCol w="778329">
                  <a:extLst>
                    <a:ext uri="{9D8B030D-6E8A-4147-A177-3AD203B41FA5}">
                      <a16:colId xmlns:a16="http://schemas.microsoft.com/office/drawing/2014/main" val="696901153"/>
                    </a:ext>
                  </a:extLst>
                </a:gridCol>
                <a:gridCol w="778329">
                  <a:extLst>
                    <a:ext uri="{9D8B030D-6E8A-4147-A177-3AD203B41FA5}">
                      <a16:colId xmlns:a16="http://schemas.microsoft.com/office/drawing/2014/main" val="1586055035"/>
                    </a:ext>
                  </a:extLst>
                </a:gridCol>
                <a:gridCol w="778329">
                  <a:extLst>
                    <a:ext uri="{9D8B030D-6E8A-4147-A177-3AD203B41FA5}">
                      <a16:colId xmlns:a16="http://schemas.microsoft.com/office/drawing/2014/main" val="99783772"/>
                    </a:ext>
                  </a:extLst>
                </a:gridCol>
                <a:gridCol w="778329">
                  <a:extLst>
                    <a:ext uri="{9D8B030D-6E8A-4147-A177-3AD203B41FA5}">
                      <a16:colId xmlns:a16="http://schemas.microsoft.com/office/drawing/2014/main" val="3169596874"/>
                    </a:ext>
                  </a:extLst>
                </a:gridCol>
              </a:tblGrid>
              <a:tr h="601947">
                <a:tc>
                  <a:txBody>
                    <a:bodyPr/>
                    <a:lstStyle/>
                    <a:p>
                      <a:pPr algn="ctr"/>
                      <a:r>
                        <a:rPr lang="en-US" sz="3200" b="0" dirty="0"/>
                        <a:t>1</a:t>
                      </a:r>
                    </a:p>
                  </a:txBody>
                  <a:tcPr/>
                </a:tc>
                <a:tc>
                  <a:txBody>
                    <a:bodyPr/>
                    <a:lstStyle/>
                    <a:p>
                      <a:pPr algn="ctr"/>
                      <a:r>
                        <a:rPr lang="en-US" sz="3200" b="0" dirty="0"/>
                        <a:t>2</a:t>
                      </a:r>
                    </a:p>
                  </a:txBody>
                  <a:tcPr/>
                </a:tc>
                <a:tc>
                  <a:txBody>
                    <a:bodyPr/>
                    <a:lstStyle/>
                    <a:p>
                      <a:pPr algn="ctr"/>
                      <a:r>
                        <a:rPr lang="en-US" sz="3200" b="0" dirty="0"/>
                        <a:t>3</a:t>
                      </a:r>
                    </a:p>
                  </a:txBody>
                  <a:tcPr/>
                </a:tc>
                <a:tc>
                  <a:txBody>
                    <a:bodyPr/>
                    <a:lstStyle/>
                    <a:p>
                      <a:pPr algn="ctr"/>
                      <a:r>
                        <a:rPr lang="en-US" sz="3200" b="0" dirty="0"/>
                        <a:t>4</a:t>
                      </a:r>
                    </a:p>
                  </a:txBody>
                  <a:tcPr/>
                </a:tc>
                <a:tc>
                  <a:txBody>
                    <a:bodyPr/>
                    <a:lstStyle/>
                    <a:p>
                      <a:pPr algn="ctr"/>
                      <a:r>
                        <a:rPr lang="en-US" sz="3200" b="0" dirty="0"/>
                        <a:t>5</a:t>
                      </a:r>
                    </a:p>
                  </a:txBody>
                  <a:tcPr/>
                </a:tc>
                <a:tc>
                  <a:txBody>
                    <a:bodyPr/>
                    <a:lstStyle/>
                    <a:p>
                      <a:pPr algn="ctr"/>
                      <a:r>
                        <a:rPr lang="en-US" sz="3200" b="0" dirty="0"/>
                        <a:t>6</a:t>
                      </a:r>
                    </a:p>
                  </a:txBody>
                  <a:tcPr/>
                </a:tc>
                <a:tc>
                  <a:txBody>
                    <a:bodyPr/>
                    <a:lstStyle/>
                    <a:p>
                      <a:pPr algn="ctr"/>
                      <a:r>
                        <a:rPr lang="en-US" sz="3200" b="0" dirty="0"/>
                        <a:t>7</a:t>
                      </a:r>
                    </a:p>
                  </a:txBody>
                  <a:tcPr/>
                </a:tc>
                <a:extLst>
                  <a:ext uri="{0D108BD9-81ED-4DB2-BD59-A6C34878D82A}">
                    <a16:rowId xmlns:a16="http://schemas.microsoft.com/office/drawing/2014/main" val="2338606372"/>
                  </a:ext>
                </a:extLst>
              </a:tr>
              <a:tr h="516804">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extLst>
                  <a:ext uri="{0D108BD9-81ED-4DB2-BD59-A6C34878D82A}">
                    <a16:rowId xmlns:a16="http://schemas.microsoft.com/office/drawing/2014/main" val="2354251180"/>
                  </a:ext>
                </a:extLst>
              </a:tr>
              <a:tr h="516804">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extLst>
                  <a:ext uri="{0D108BD9-81ED-4DB2-BD59-A6C34878D82A}">
                    <a16:rowId xmlns:a16="http://schemas.microsoft.com/office/drawing/2014/main" val="55721270"/>
                  </a:ext>
                </a:extLst>
              </a:tr>
              <a:tr h="516804">
                <a:tc>
                  <a:txBody>
                    <a:bodyPr/>
                    <a:lstStyle/>
                    <a:p>
                      <a:pPr algn="ctr" fontAlgn="b"/>
                      <a:r>
                        <a:rPr lang="en-US" sz="3200" b="0" i="0" u="none" strike="noStrike" dirty="0">
                          <a:solidFill>
                            <a:srgbClr val="FF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extLst>
                  <a:ext uri="{0D108BD9-81ED-4DB2-BD59-A6C34878D82A}">
                    <a16:rowId xmlns:a16="http://schemas.microsoft.com/office/drawing/2014/main" val="442232109"/>
                  </a:ext>
                </a:extLst>
              </a:tr>
              <a:tr h="516804">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A</a:t>
                      </a:r>
                    </a:p>
                  </a:txBody>
                  <a:tcPr marL="9525" marR="9525" marT="9525" marB="0" anchor="b"/>
                </a:tc>
                <a:extLst>
                  <a:ext uri="{0D108BD9-81ED-4DB2-BD59-A6C34878D82A}">
                    <a16:rowId xmlns:a16="http://schemas.microsoft.com/office/drawing/2014/main" val="2727172791"/>
                  </a:ext>
                </a:extLst>
              </a:tr>
              <a:tr h="516804">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extLst>
                  <a:ext uri="{0D108BD9-81ED-4DB2-BD59-A6C34878D82A}">
                    <a16:rowId xmlns:a16="http://schemas.microsoft.com/office/drawing/2014/main" val="868915297"/>
                  </a:ext>
                </a:extLst>
              </a:tr>
              <a:tr h="516804">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tc>
                <a:extLst>
                  <a:ext uri="{0D108BD9-81ED-4DB2-BD59-A6C34878D82A}">
                    <a16:rowId xmlns:a16="http://schemas.microsoft.com/office/drawing/2014/main" val="4215410903"/>
                  </a:ext>
                </a:extLst>
              </a:tr>
              <a:tr h="516804">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tc>
                <a:extLst>
                  <a:ext uri="{0D108BD9-81ED-4DB2-BD59-A6C34878D82A}">
                    <a16:rowId xmlns:a16="http://schemas.microsoft.com/office/drawing/2014/main" val="4142913736"/>
                  </a:ext>
                </a:extLst>
              </a:tr>
            </a:tbl>
          </a:graphicData>
        </a:graphic>
      </p:graphicFrame>
      <p:graphicFrame>
        <p:nvGraphicFramePr>
          <p:cNvPr id="7" name="Table 6">
            <a:extLst>
              <a:ext uri="{FF2B5EF4-FFF2-40B4-BE49-F238E27FC236}">
                <a16:creationId xmlns:a16="http://schemas.microsoft.com/office/drawing/2014/main" id="{75E21F53-8836-94A1-F738-CBF7C3CEEB72}"/>
              </a:ext>
            </a:extLst>
          </p:cNvPr>
          <p:cNvGraphicFramePr>
            <a:graphicFrameLocks/>
          </p:cNvGraphicFramePr>
          <p:nvPr>
            <p:extLst>
              <p:ext uri="{D42A27DB-BD31-4B8C-83A1-F6EECF244321}">
                <p14:modId xmlns:p14="http://schemas.microsoft.com/office/powerpoint/2010/main" val="2854117712"/>
              </p:ext>
            </p:extLst>
          </p:nvPr>
        </p:nvGraphicFramePr>
        <p:xfrm>
          <a:off x="6325399" y="1690688"/>
          <a:ext cx="5448303" cy="4219575"/>
        </p:xfrm>
        <a:graphic>
          <a:graphicData uri="http://schemas.openxmlformats.org/drawingml/2006/table">
            <a:tbl>
              <a:tblPr firstRow="1" bandRow="1">
                <a:tableStyleId>{5C22544A-7EE6-4342-B048-85BDC9FD1C3A}</a:tableStyleId>
              </a:tblPr>
              <a:tblGrid>
                <a:gridCol w="778329">
                  <a:extLst>
                    <a:ext uri="{9D8B030D-6E8A-4147-A177-3AD203B41FA5}">
                      <a16:colId xmlns:a16="http://schemas.microsoft.com/office/drawing/2014/main" val="1958927994"/>
                    </a:ext>
                  </a:extLst>
                </a:gridCol>
                <a:gridCol w="778329">
                  <a:extLst>
                    <a:ext uri="{9D8B030D-6E8A-4147-A177-3AD203B41FA5}">
                      <a16:colId xmlns:a16="http://schemas.microsoft.com/office/drawing/2014/main" val="1875295504"/>
                    </a:ext>
                  </a:extLst>
                </a:gridCol>
                <a:gridCol w="778329">
                  <a:extLst>
                    <a:ext uri="{9D8B030D-6E8A-4147-A177-3AD203B41FA5}">
                      <a16:colId xmlns:a16="http://schemas.microsoft.com/office/drawing/2014/main" val="2874677855"/>
                    </a:ext>
                  </a:extLst>
                </a:gridCol>
                <a:gridCol w="778329">
                  <a:extLst>
                    <a:ext uri="{9D8B030D-6E8A-4147-A177-3AD203B41FA5}">
                      <a16:colId xmlns:a16="http://schemas.microsoft.com/office/drawing/2014/main" val="696901153"/>
                    </a:ext>
                  </a:extLst>
                </a:gridCol>
                <a:gridCol w="778329">
                  <a:extLst>
                    <a:ext uri="{9D8B030D-6E8A-4147-A177-3AD203B41FA5}">
                      <a16:colId xmlns:a16="http://schemas.microsoft.com/office/drawing/2014/main" val="1586055035"/>
                    </a:ext>
                  </a:extLst>
                </a:gridCol>
                <a:gridCol w="778329">
                  <a:extLst>
                    <a:ext uri="{9D8B030D-6E8A-4147-A177-3AD203B41FA5}">
                      <a16:colId xmlns:a16="http://schemas.microsoft.com/office/drawing/2014/main" val="99783772"/>
                    </a:ext>
                  </a:extLst>
                </a:gridCol>
                <a:gridCol w="778329">
                  <a:extLst>
                    <a:ext uri="{9D8B030D-6E8A-4147-A177-3AD203B41FA5}">
                      <a16:colId xmlns:a16="http://schemas.microsoft.com/office/drawing/2014/main" val="3169596874"/>
                    </a:ext>
                  </a:extLst>
                </a:gridCol>
              </a:tblGrid>
              <a:tr h="601947">
                <a:tc>
                  <a:txBody>
                    <a:bodyPr/>
                    <a:lstStyle/>
                    <a:p>
                      <a:pPr algn="ctr"/>
                      <a:r>
                        <a:rPr lang="en-US" sz="3200" b="0" dirty="0"/>
                        <a:t>1</a:t>
                      </a:r>
                    </a:p>
                  </a:txBody>
                  <a:tcPr/>
                </a:tc>
                <a:tc>
                  <a:txBody>
                    <a:bodyPr/>
                    <a:lstStyle/>
                    <a:p>
                      <a:pPr algn="ctr"/>
                      <a:r>
                        <a:rPr lang="en-US" sz="3200" b="0" dirty="0"/>
                        <a:t>2</a:t>
                      </a:r>
                    </a:p>
                  </a:txBody>
                  <a:tcPr>
                    <a:lnB w="38100" cap="flat" cmpd="sng" algn="ctr">
                      <a:solidFill>
                        <a:schemeClr val="tx1"/>
                      </a:solidFill>
                      <a:prstDash val="solid"/>
                      <a:round/>
                      <a:headEnd type="none" w="med" len="med"/>
                      <a:tailEnd type="none" w="med" len="med"/>
                    </a:lnB>
                  </a:tcPr>
                </a:tc>
                <a:tc>
                  <a:txBody>
                    <a:bodyPr/>
                    <a:lstStyle/>
                    <a:p>
                      <a:pPr algn="ctr"/>
                      <a:r>
                        <a:rPr lang="en-US" sz="3200" b="0" dirty="0"/>
                        <a:t>3</a:t>
                      </a:r>
                    </a:p>
                  </a:txBody>
                  <a:tcPr>
                    <a:lnB w="38100" cap="flat" cmpd="sng" algn="ctr">
                      <a:solidFill>
                        <a:schemeClr val="tx1"/>
                      </a:solidFill>
                      <a:prstDash val="solid"/>
                      <a:round/>
                      <a:headEnd type="none" w="med" len="med"/>
                      <a:tailEnd type="none" w="med" len="med"/>
                    </a:lnB>
                  </a:tcPr>
                </a:tc>
                <a:tc>
                  <a:txBody>
                    <a:bodyPr/>
                    <a:lstStyle/>
                    <a:p>
                      <a:pPr algn="ctr"/>
                      <a:r>
                        <a:rPr lang="en-US" sz="3200" b="0" dirty="0"/>
                        <a:t>4</a:t>
                      </a:r>
                    </a:p>
                  </a:txBody>
                  <a:tcPr/>
                </a:tc>
                <a:tc>
                  <a:txBody>
                    <a:bodyPr/>
                    <a:lstStyle/>
                    <a:p>
                      <a:pPr algn="ctr"/>
                      <a:r>
                        <a:rPr lang="en-US" sz="3200" b="0" dirty="0"/>
                        <a:t>5</a:t>
                      </a:r>
                    </a:p>
                  </a:txBody>
                  <a:tcPr>
                    <a:lnB w="38100" cap="flat" cmpd="sng" algn="ctr">
                      <a:solidFill>
                        <a:schemeClr val="tx1"/>
                      </a:solidFill>
                      <a:prstDash val="solid"/>
                      <a:round/>
                      <a:headEnd type="none" w="med" len="med"/>
                      <a:tailEnd type="none" w="med" len="med"/>
                    </a:lnB>
                  </a:tcPr>
                </a:tc>
                <a:tc>
                  <a:txBody>
                    <a:bodyPr/>
                    <a:lstStyle/>
                    <a:p>
                      <a:pPr algn="ctr"/>
                      <a:r>
                        <a:rPr lang="en-US" sz="3200" b="0" dirty="0"/>
                        <a:t>6</a:t>
                      </a:r>
                    </a:p>
                  </a:txBody>
                  <a:tcPr/>
                </a:tc>
                <a:tc>
                  <a:txBody>
                    <a:bodyPr/>
                    <a:lstStyle/>
                    <a:p>
                      <a:pPr algn="ctr"/>
                      <a:r>
                        <a:rPr lang="en-US" sz="3200" b="0" dirty="0"/>
                        <a:t>7</a:t>
                      </a:r>
                    </a:p>
                  </a:txBody>
                  <a:tcP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606372"/>
                  </a:ext>
                </a:extLst>
              </a:tr>
              <a:tr h="516804">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3200" b="0" i="0" u="none" strike="noStrike" dirty="0">
                          <a:solidFill>
                            <a:srgbClr val="000000"/>
                          </a:solidFill>
                          <a:effectLst/>
                          <a:latin typeface="Calibri" panose="020F0502020204030204" pitchFamily="34" charset="0"/>
                        </a:rPr>
                        <a:t>C</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b"/>
                      <a:r>
                        <a:rPr lang="en-US" sz="3200" b="0" i="0" u="none" strike="noStrike" dirty="0">
                          <a:solidFill>
                            <a:srgbClr val="000000"/>
                          </a:solidFill>
                          <a:effectLst/>
                          <a:latin typeface="Calibri" panose="020F0502020204030204" pitchFamily="34" charset="0"/>
                        </a:rPr>
                        <a:t>B</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4251180"/>
                  </a:ext>
                </a:extLst>
              </a:tr>
              <a:tr h="516804">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lnB w="38100" cap="flat" cmpd="sng" algn="ctr">
                      <a:solidFill>
                        <a:schemeClr val="tx1"/>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Calibri" panose="020F0502020204030204" pitchFamily="34" charset="0"/>
                        </a:rPr>
                        <a:t>D</a:t>
                      </a:r>
                    </a:p>
                  </a:txBody>
                  <a:tcPr marL="9525" marR="9525" marT="9525" marB="0" anchor="b">
                    <a:lnT w="38100" cap="flat" cmpd="sng" algn="ctr">
                      <a:solidFill>
                        <a:schemeClr val="tx1"/>
                      </a:solidFill>
                      <a:prstDash val="solid"/>
                      <a:round/>
                      <a:headEnd type="none" w="med" len="med"/>
                      <a:tailEnd type="none" w="med" len="med"/>
                    </a:lnT>
                  </a:tcPr>
                </a:tc>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lnT w="38100" cap="flat" cmpd="sng" algn="ctr">
                      <a:solidFill>
                        <a:schemeClr val="tx1"/>
                      </a:solidFill>
                      <a:prstDash val="solid"/>
                      <a:round/>
                      <a:headEnd type="none" w="med" len="med"/>
                      <a:tailEnd type="none" w="med" len="med"/>
                    </a:lnT>
                  </a:tcPr>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fontAlgn="b"/>
                      <a:r>
                        <a:rPr lang="en-US" sz="3200" b="0" i="0" u="none" strike="noStrike" dirty="0">
                          <a:solidFill>
                            <a:srgbClr val="000000"/>
                          </a:solidFill>
                          <a:effectLst/>
                          <a:latin typeface="Calibri" panose="020F0502020204030204" pitchFamily="34" charset="0"/>
                        </a:rPr>
                        <a:t>E</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5721270"/>
                  </a:ext>
                </a:extLst>
              </a:tr>
              <a:tr h="516804">
                <a:tc>
                  <a:txBody>
                    <a:bodyPr/>
                    <a:lstStyle/>
                    <a:p>
                      <a:pPr algn="ctr" fontAlgn="b"/>
                      <a:r>
                        <a:rPr lang="en-US" sz="3200" b="0" i="0" u="none" strike="noStrike" dirty="0">
                          <a:solidFill>
                            <a:srgbClr val="FF0000"/>
                          </a:solidFill>
                          <a:effectLst/>
                          <a:latin typeface="Calibri" panose="020F0502020204030204" pitchFamily="34" charset="0"/>
                        </a:rPr>
                        <a:t>D</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ctr" fontAlgn="b"/>
                      <a:r>
                        <a:rPr lang="en-US" sz="3200" b="0" i="0" u="none" strike="noStrike" dirty="0">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lnB w="38100" cap="flat" cmpd="sng" algn="ctr">
                      <a:solidFill>
                        <a:schemeClr val="tx1"/>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Calibri" panose="020F0502020204030204" pitchFamily="34" charset="0"/>
                        </a:rPr>
                        <a:t>D</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lnT w="38100" cap="flat" cmpd="sng" algn="ctr">
                      <a:solidFill>
                        <a:schemeClr val="tx1"/>
                      </a:solidFill>
                      <a:prstDash val="solid"/>
                      <a:round/>
                      <a:headEnd type="none" w="med" len="med"/>
                      <a:tailEnd type="none" w="med" len="med"/>
                    </a:lnT>
                  </a:tcPr>
                </a:tc>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extLst>
                  <a:ext uri="{0D108BD9-81ED-4DB2-BD59-A6C34878D82A}">
                    <a16:rowId xmlns:a16="http://schemas.microsoft.com/office/drawing/2014/main" val="442232109"/>
                  </a:ext>
                </a:extLst>
              </a:tr>
              <a:tr h="516804">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lnT w="38100" cap="flat" cmpd="sng" algn="ctr">
                      <a:solidFill>
                        <a:schemeClr val="tx1"/>
                      </a:solidFill>
                      <a:prstDash val="solid"/>
                      <a:round/>
                      <a:headEnd type="none" w="med" len="med"/>
                      <a:tailEnd type="none" w="med" len="med"/>
                    </a:lnT>
                  </a:tcPr>
                </a:tc>
                <a:tc>
                  <a:txBody>
                    <a:bodyPr/>
                    <a:lstStyle/>
                    <a:p>
                      <a:pPr algn="ctr" fontAlgn="b"/>
                      <a:r>
                        <a:rPr lang="en-US" sz="3200" b="0" i="0" u="none" strike="noStrike" dirty="0">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3200" b="0" i="0" u="none" strike="noStrike" dirty="0">
                          <a:solidFill>
                            <a:srgbClr val="000000"/>
                          </a:solidFill>
                          <a:effectLst/>
                          <a:latin typeface="Calibri" panose="020F0502020204030204" pitchFamily="34" charset="0"/>
                        </a:rPr>
                        <a:t>A</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A</a:t>
                      </a:r>
                    </a:p>
                  </a:txBody>
                  <a:tcPr marL="9525" marR="9525" marT="9525" marB="0" anchor="b"/>
                </a:tc>
                <a:extLst>
                  <a:ext uri="{0D108BD9-81ED-4DB2-BD59-A6C34878D82A}">
                    <a16:rowId xmlns:a16="http://schemas.microsoft.com/office/drawing/2014/main" val="2727172791"/>
                  </a:ext>
                </a:extLst>
              </a:tr>
              <a:tr h="516804">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A</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D</a:t>
                      </a:r>
                    </a:p>
                  </a:txBody>
                  <a:tcPr marL="9525" marR="9525" marT="9525" marB="0" anchor="b">
                    <a:lnT w="38100" cap="flat" cmpd="sng" algn="ctr">
                      <a:solidFill>
                        <a:schemeClr val="tx1"/>
                      </a:solidFill>
                      <a:prstDash val="solid"/>
                      <a:round/>
                      <a:headEnd type="none" w="med" len="med"/>
                      <a:tailEnd type="none" w="med" len="med"/>
                    </a:lnT>
                  </a:tcPr>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D</a:t>
                      </a:r>
                    </a:p>
                  </a:txBody>
                  <a:tcPr marL="9525" marR="9525" marT="9525" marB="0" anchor="b"/>
                </a:tc>
                <a:extLst>
                  <a:ext uri="{0D108BD9-81ED-4DB2-BD59-A6C34878D82A}">
                    <a16:rowId xmlns:a16="http://schemas.microsoft.com/office/drawing/2014/main" val="868915297"/>
                  </a:ext>
                </a:extLst>
              </a:tr>
              <a:tr h="516804">
                <a:tc>
                  <a:txBody>
                    <a:bodyPr/>
                    <a:lstStyle/>
                    <a:p>
                      <a:pPr algn="ctr" fontAlgn="b"/>
                      <a:r>
                        <a:rPr lang="en-US" sz="3200" b="0" i="0" u="none" strike="noStrike">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B</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F</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tc>
                <a:extLst>
                  <a:ext uri="{0D108BD9-81ED-4DB2-BD59-A6C34878D82A}">
                    <a16:rowId xmlns:a16="http://schemas.microsoft.com/office/drawing/2014/main" val="4215410903"/>
                  </a:ext>
                </a:extLst>
              </a:tr>
              <a:tr h="516804">
                <a:tc>
                  <a:txBody>
                    <a:bodyPr/>
                    <a:lstStyle/>
                    <a:p>
                      <a:pPr algn="ctr" fontAlgn="b"/>
                      <a:r>
                        <a:rPr lang="en-US" sz="3200" b="0" i="0" u="none" strike="noStrike">
                          <a:solidFill>
                            <a:srgbClr val="00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a:solidFill>
                            <a:srgbClr val="00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G</a:t>
                      </a:r>
                    </a:p>
                  </a:txBody>
                  <a:tcPr marL="9525" marR="9525" marT="9525" marB="0" anchor="b"/>
                </a:tc>
                <a:tc>
                  <a:txBody>
                    <a:bodyPr/>
                    <a:lstStyle/>
                    <a:p>
                      <a:pPr algn="ctr" fontAlgn="b"/>
                      <a:r>
                        <a:rPr lang="en-US" sz="3200" b="0" i="0" u="none" strike="noStrike" dirty="0">
                          <a:solidFill>
                            <a:srgbClr val="FF0000"/>
                          </a:solidFill>
                          <a:effectLst/>
                          <a:latin typeface="Calibri" panose="020F0502020204030204" pitchFamily="34" charset="0"/>
                        </a:rPr>
                        <a:t>E</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C</a:t>
                      </a:r>
                    </a:p>
                  </a:txBody>
                  <a:tcPr marL="9525" marR="9525" marT="9525" marB="0" anchor="b"/>
                </a:tc>
                <a:tc>
                  <a:txBody>
                    <a:bodyPr/>
                    <a:lstStyle/>
                    <a:p>
                      <a:pPr algn="ctr" fontAlgn="b"/>
                      <a:r>
                        <a:rPr lang="en-US" sz="3200" b="0" i="0" u="none" strike="noStrike" dirty="0">
                          <a:solidFill>
                            <a:srgbClr val="000000"/>
                          </a:solidFill>
                          <a:effectLst/>
                          <a:latin typeface="Calibri" panose="020F0502020204030204" pitchFamily="34" charset="0"/>
                        </a:rPr>
                        <a:t>F</a:t>
                      </a:r>
                    </a:p>
                  </a:txBody>
                  <a:tcPr marL="9525" marR="9525" marT="9525" marB="0" anchor="b"/>
                </a:tc>
                <a:extLst>
                  <a:ext uri="{0D108BD9-81ED-4DB2-BD59-A6C34878D82A}">
                    <a16:rowId xmlns:a16="http://schemas.microsoft.com/office/drawing/2014/main" val="4142913736"/>
                  </a:ext>
                </a:extLst>
              </a:tr>
            </a:tbl>
          </a:graphicData>
        </a:graphic>
      </p:graphicFrame>
    </p:spTree>
    <p:extLst>
      <p:ext uri="{BB962C8B-B14F-4D97-AF65-F5344CB8AC3E}">
        <p14:creationId xmlns:p14="http://schemas.microsoft.com/office/powerpoint/2010/main" val="270732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AC9C767-DB25-94AE-942B-F81C1485A161}"/>
              </a:ext>
            </a:extLst>
          </p:cNvPr>
          <p:cNvGraphicFramePr>
            <a:graphicFrameLocks/>
          </p:cNvGraphicFramePr>
          <p:nvPr>
            <p:extLst>
              <p:ext uri="{D42A27DB-BD31-4B8C-83A1-F6EECF244321}">
                <p14:modId xmlns:p14="http://schemas.microsoft.com/office/powerpoint/2010/main" val="1137053727"/>
              </p:ext>
            </p:extLst>
          </p:nvPr>
        </p:nvGraphicFramePr>
        <p:xfrm>
          <a:off x="710184" y="2294617"/>
          <a:ext cx="5448303" cy="4219575"/>
        </p:xfrm>
        <a:graphic>
          <a:graphicData uri="http://schemas.openxmlformats.org/drawingml/2006/table">
            <a:tbl>
              <a:tblPr firstRow="1" bandRow="1">
                <a:tableStyleId>{00A15C55-8517-42AA-B614-E9B94910E393}</a:tableStyleId>
              </a:tblPr>
              <a:tblGrid>
                <a:gridCol w="778329">
                  <a:extLst>
                    <a:ext uri="{9D8B030D-6E8A-4147-A177-3AD203B41FA5}">
                      <a16:colId xmlns:a16="http://schemas.microsoft.com/office/drawing/2014/main" val="1958927994"/>
                    </a:ext>
                  </a:extLst>
                </a:gridCol>
                <a:gridCol w="778329">
                  <a:extLst>
                    <a:ext uri="{9D8B030D-6E8A-4147-A177-3AD203B41FA5}">
                      <a16:colId xmlns:a16="http://schemas.microsoft.com/office/drawing/2014/main" val="1875295504"/>
                    </a:ext>
                  </a:extLst>
                </a:gridCol>
                <a:gridCol w="778329">
                  <a:extLst>
                    <a:ext uri="{9D8B030D-6E8A-4147-A177-3AD203B41FA5}">
                      <a16:colId xmlns:a16="http://schemas.microsoft.com/office/drawing/2014/main" val="2874677855"/>
                    </a:ext>
                  </a:extLst>
                </a:gridCol>
                <a:gridCol w="778329">
                  <a:extLst>
                    <a:ext uri="{9D8B030D-6E8A-4147-A177-3AD203B41FA5}">
                      <a16:colId xmlns:a16="http://schemas.microsoft.com/office/drawing/2014/main" val="696901153"/>
                    </a:ext>
                  </a:extLst>
                </a:gridCol>
                <a:gridCol w="778329">
                  <a:extLst>
                    <a:ext uri="{9D8B030D-6E8A-4147-A177-3AD203B41FA5}">
                      <a16:colId xmlns:a16="http://schemas.microsoft.com/office/drawing/2014/main" val="1586055035"/>
                    </a:ext>
                  </a:extLst>
                </a:gridCol>
                <a:gridCol w="778329">
                  <a:extLst>
                    <a:ext uri="{9D8B030D-6E8A-4147-A177-3AD203B41FA5}">
                      <a16:colId xmlns:a16="http://schemas.microsoft.com/office/drawing/2014/main" val="99783772"/>
                    </a:ext>
                  </a:extLst>
                </a:gridCol>
                <a:gridCol w="778329">
                  <a:extLst>
                    <a:ext uri="{9D8B030D-6E8A-4147-A177-3AD203B41FA5}">
                      <a16:colId xmlns:a16="http://schemas.microsoft.com/office/drawing/2014/main" val="3169596874"/>
                    </a:ext>
                  </a:extLst>
                </a:gridCol>
              </a:tblGrid>
              <a:tr h="601947">
                <a:tc>
                  <a:txBody>
                    <a:bodyPr/>
                    <a:lstStyle/>
                    <a:p>
                      <a:pPr algn="ctr"/>
                      <a:r>
                        <a:rPr lang="en-US" sz="3200" b="0" dirty="0"/>
                        <a:t>1’</a:t>
                      </a:r>
                    </a:p>
                  </a:txBody>
                  <a:tcPr/>
                </a:tc>
                <a:tc>
                  <a:txBody>
                    <a:bodyPr/>
                    <a:lstStyle/>
                    <a:p>
                      <a:pPr algn="ctr"/>
                      <a:r>
                        <a:rPr lang="en-US" sz="3200" b="0" dirty="0"/>
                        <a:t>2’</a:t>
                      </a:r>
                    </a:p>
                  </a:txBody>
                  <a:tcPr/>
                </a:tc>
                <a:tc>
                  <a:txBody>
                    <a:bodyPr/>
                    <a:lstStyle/>
                    <a:p>
                      <a:pPr algn="ctr"/>
                      <a:r>
                        <a:rPr lang="en-US" sz="3200" b="0" dirty="0"/>
                        <a:t>3’</a:t>
                      </a:r>
                    </a:p>
                  </a:txBody>
                  <a:tcPr/>
                </a:tc>
                <a:tc>
                  <a:txBody>
                    <a:bodyPr/>
                    <a:lstStyle/>
                    <a:p>
                      <a:pPr algn="ctr"/>
                      <a:r>
                        <a:rPr lang="en-US" sz="3200" b="0" dirty="0"/>
                        <a:t>4’</a:t>
                      </a:r>
                    </a:p>
                  </a:txBody>
                  <a:tcPr/>
                </a:tc>
                <a:tc>
                  <a:txBody>
                    <a:bodyPr/>
                    <a:lstStyle/>
                    <a:p>
                      <a:pPr algn="ctr"/>
                      <a:r>
                        <a:rPr lang="en-US" sz="3200" b="0" dirty="0"/>
                        <a:t>5’</a:t>
                      </a:r>
                    </a:p>
                  </a:txBody>
                  <a:tcPr/>
                </a:tc>
                <a:tc>
                  <a:txBody>
                    <a:bodyPr/>
                    <a:lstStyle/>
                    <a:p>
                      <a:pPr algn="ctr"/>
                      <a:r>
                        <a:rPr lang="en-US" sz="3200" b="0" dirty="0"/>
                        <a:t>6’</a:t>
                      </a:r>
                    </a:p>
                  </a:txBody>
                  <a:tcPr/>
                </a:tc>
                <a:tc>
                  <a:txBody>
                    <a:bodyPr/>
                    <a:lstStyle/>
                    <a:p>
                      <a:pPr algn="ctr"/>
                      <a:r>
                        <a:rPr lang="en-US" sz="3200" b="0" dirty="0"/>
                        <a:t>7’</a:t>
                      </a:r>
                    </a:p>
                  </a:txBody>
                  <a:tcPr/>
                </a:tc>
                <a:extLst>
                  <a:ext uri="{0D108BD9-81ED-4DB2-BD59-A6C34878D82A}">
                    <a16:rowId xmlns:a16="http://schemas.microsoft.com/office/drawing/2014/main" val="2338606372"/>
                  </a:ext>
                </a:extLst>
              </a:tr>
              <a:tr h="516804">
                <a:tc>
                  <a:txBody>
                    <a:bodyPr/>
                    <a:lstStyle/>
                    <a:p>
                      <a:pPr algn="ctr" fontAlgn="b"/>
                      <a:r>
                        <a:rPr lang="en-US" sz="3200" b="0" u="none" strike="noStrike" dirty="0">
                          <a:solidFill>
                            <a:srgbClr val="000000"/>
                          </a:solidFill>
                          <a:effectLst/>
                        </a:rPr>
                        <a:t>F</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E</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C</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D</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B</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FF0000"/>
                          </a:solidFill>
                          <a:effectLst/>
                        </a:rPr>
                        <a:t>F</a:t>
                      </a:r>
                      <a:endParaRPr lang="en-US" sz="32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E</a:t>
                      </a:r>
                      <a:endParaRPr lang="en-US" sz="3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54251180"/>
                  </a:ext>
                </a:extLst>
              </a:tr>
              <a:tr h="516804">
                <a:tc>
                  <a:txBody>
                    <a:bodyPr/>
                    <a:lstStyle/>
                    <a:p>
                      <a:pPr algn="ctr" fontAlgn="b"/>
                      <a:r>
                        <a:rPr lang="en-US" sz="3200" b="0" u="none" strike="noStrike">
                          <a:solidFill>
                            <a:srgbClr val="000000"/>
                          </a:solidFill>
                          <a:effectLst/>
                        </a:rPr>
                        <a:t>B</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D</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FF0000"/>
                          </a:solidFill>
                          <a:effectLst/>
                        </a:rPr>
                        <a:t>E</a:t>
                      </a:r>
                      <a:endParaRPr lang="en-US" sz="32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E</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D</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FF0000"/>
                          </a:solidFill>
                          <a:effectLst/>
                        </a:rPr>
                        <a:t>B</a:t>
                      </a:r>
                      <a:endParaRPr lang="en-US" sz="32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721270"/>
                  </a:ext>
                </a:extLst>
              </a:tr>
              <a:tr h="516804">
                <a:tc>
                  <a:txBody>
                    <a:bodyPr/>
                    <a:lstStyle/>
                    <a:p>
                      <a:pPr algn="ctr" fontAlgn="b"/>
                      <a:r>
                        <a:rPr lang="en-US" sz="3200" b="0" u="none" strike="noStrike">
                          <a:solidFill>
                            <a:srgbClr val="000000"/>
                          </a:solidFill>
                          <a:effectLst/>
                        </a:rPr>
                        <a:t>C</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G</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B</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FF0000"/>
                          </a:solidFill>
                          <a:effectLst/>
                        </a:rPr>
                        <a:t>C</a:t>
                      </a:r>
                      <a:endParaRPr lang="en-US" sz="32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C</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G</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C</a:t>
                      </a:r>
                      <a:endParaRPr lang="en-US"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2232109"/>
                  </a:ext>
                </a:extLst>
              </a:tr>
              <a:tr h="516804">
                <a:tc>
                  <a:txBody>
                    <a:bodyPr/>
                    <a:lstStyle/>
                    <a:p>
                      <a:pPr algn="ctr" fontAlgn="b"/>
                      <a:r>
                        <a:rPr lang="en-US" sz="3200" b="0" u="none" strike="noStrike">
                          <a:solidFill>
                            <a:srgbClr val="000000"/>
                          </a:solidFill>
                          <a:effectLst/>
                        </a:rPr>
                        <a:t>E</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B</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D</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A</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A</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F</a:t>
                      </a:r>
                      <a:endParaRPr lang="en-US" sz="3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27172791"/>
                  </a:ext>
                </a:extLst>
              </a:tr>
              <a:tr h="516804">
                <a:tc>
                  <a:txBody>
                    <a:bodyPr/>
                    <a:lstStyle/>
                    <a:p>
                      <a:pPr algn="ctr" fontAlgn="b"/>
                      <a:r>
                        <a:rPr lang="en-US" sz="3200" b="0" u="none" strike="noStrike" dirty="0">
                          <a:solidFill>
                            <a:srgbClr val="000000"/>
                          </a:solidFill>
                          <a:effectLst/>
                        </a:rPr>
                        <a:t>A</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FF0000"/>
                          </a:solidFill>
                          <a:effectLst/>
                        </a:rPr>
                        <a:t>A</a:t>
                      </a:r>
                      <a:endParaRPr lang="en-US" sz="32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A</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FF0000"/>
                          </a:solidFill>
                          <a:effectLst/>
                        </a:rPr>
                        <a:t>D</a:t>
                      </a:r>
                      <a:endParaRPr lang="en-US" sz="32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E</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A</a:t>
                      </a:r>
                      <a:endParaRPr lang="en-US"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8915297"/>
                  </a:ext>
                </a:extLst>
              </a:tr>
              <a:tr h="516804">
                <a:tc>
                  <a:txBody>
                    <a:bodyPr/>
                    <a:lstStyle/>
                    <a:p>
                      <a:pPr algn="ctr" fontAlgn="b"/>
                      <a:r>
                        <a:rPr lang="en-US" sz="3200" b="0" u="none" strike="noStrike">
                          <a:solidFill>
                            <a:srgbClr val="000000"/>
                          </a:solidFill>
                          <a:effectLst/>
                        </a:rPr>
                        <a:t>D</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A</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B</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G</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C</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G</a:t>
                      </a:r>
                      <a:endParaRPr lang="en-US" sz="3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5410903"/>
                  </a:ext>
                </a:extLst>
              </a:tr>
              <a:tr h="516804">
                <a:tc>
                  <a:txBody>
                    <a:bodyPr/>
                    <a:lstStyle/>
                    <a:p>
                      <a:pPr algn="ctr" fontAlgn="b"/>
                      <a:r>
                        <a:rPr lang="en-US" sz="3200" b="0" u="none" strike="noStrike" dirty="0">
                          <a:solidFill>
                            <a:srgbClr val="FF0000"/>
                          </a:solidFill>
                          <a:effectLst/>
                        </a:rPr>
                        <a:t>G</a:t>
                      </a:r>
                      <a:endParaRPr lang="en-US" sz="32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C</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G</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G</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E</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B</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D</a:t>
                      </a:r>
                      <a:endParaRPr lang="en-US" sz="3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2913736"/>
                  </a:ext>
                </a:extLst>
              </a:tr>
            </a:tbl>
          </a:graphicData>
        </a:graphic>
      </p:graphicFrame>
      <p:sp>
        <p:nvSpPr>
          <p:cNvPr id="2" name="Title 1">
            <a:extLst>
              <a:ext uri="{FF2B5EF4-FFF2-40B4-BE49-F238E27FC236}">
                <a16:creationId xmlns:a16="http://schemas.microsoft.com/office/drawing/2014/main" id="{B3529687-E690-01D3-35A1-BAF1E36F8C3C}"/>
              </a:ext>
            </a:extLst>
          </p:cNvPr>
          <p:cNvSpPr>
            <a:spLocks noGrp="1"/>
          </p:cNvSpPr>
          <p:nvPr>
            <p:ph type="title"/>
          </p:nvPr>
        </p:nvSpPr>
        <p:spPr/>
        <p:txBody>
          <a:bodyPr/>
          <a:lstStyle/>
          <a:p>
            <a:r>
              <a:rPr lang="en-US" dirty="0"/>
              <a:t>7 Person Example 2</a:t>
            </a:r>
          </a:p>
        </p:txBody>
      </p:sp>
      <p:graphicFrame>
        <p:nvGraphicFramePr>
          <p:cNvPr id="4" name="Table 4">
            <a:extLst>
              <a:ext uri="{FF2B5EF4-FFF2-40B4-BE49-F238E27FC236}">
                <a16:creationId xmlns:a16="http://schemas.microsoft.com/office/drawing/2014/main" id="{AEEB7A1A-A897-8870-DFB8-423E4943A591}"/>
              </a:ext>
            </a:extLst>
          </p:cNvPr>
          <p:cNvGraphicFramePr>
            <a:graphicFrameLocks/>
          </p:cNvGraphicFramePr>
          <p:nvPr>
            <p:extLst>
              <p:ext uri="{D42A27DB-BD31-4B8C-83A1-F6EECF244321}">
                <p14:modId xmlns:p14="http://schemas.microsoft.com/office/powerpoint/2010/main" val="107765053"/>
              </p:ext>
            </p:extLst>
          </p:nvPr>
        </p:nvGraphicFramePr>
        <p:xfrm>
          <a:off x="6392528" y="2294616"/>
          <a:ext cx="5448303" cy="4219575"/>
        </p:xfrm>
        <a:graphic>
          <a:graphicData uri="http://schemas.openxmlformats.org/drawingml/2006/table">
            <a:tbl>
              <a:tblPr firstRow="1" bandRow="1">
                <a:tableStyleId>{00A15C55-8517-42AA-B614-E9B94910E393}</a:tableStyleId>
              </a:tblPr>
              <a:tblGrid>
                <a:gridCol w="778329">
                  <a:extLst>
                    <a:ext uri="{9D8B030D-6E8A-4147-A177-3AD203B41FA5}">
                      <a16:colId xmlns:a16="http://schemas.microsoft.com/office/drawing/2014/main" val="1958927994"/>
                    </a:ext>
                  </a:extLst>
                </a:gridCol>
                <a:gridCol w="778329">
                  <a:extLst>
                    <a:ext uri="{9D8B030D-6E8A-4147-A177-3AD203B41FA5}">
                      <a16:colId xmlns:a16="http://schemas.microsoft.com/office/drawing/2014/main" val="1875295504"/>
                    </a:ext>
                  </a:extLst>
                </a:gridCol>
                <a:gridCol w="778329">
                  <a:extLst>
                    <a:ext uri="{9D8B030D-6E8A-4147-A177-3AD203B41FA5}">
                      <a16:colId xmlns:a16="http://schemas.microsoft.com/office/drawing/2014/main" val="2874677855"/>
                    </a:ext>
                  </a:extLst>
                </a:gridCol>
                <a:gridCol w="778329">
                  <a:extLst>
                    <a:ext uri="{9D8B030D-6E8A-4147-A177-3AD203B41FA5}">
                      <a16:colId xmlns:a16="http://schemas.microsoft.com/office/drawing/2014/main" val="696901153"/>
                    </a:ext>
                  </a:extLst>
                </a:gridCol>
                <a:gridCol w="778329">
                  <a:extLst>
                    <a:ext uri="{9D8B030D-6E8A-4147-A177-3AD203B41FA5}">
                      <a16:colId xmlns:a16="http://schemas.microsoft.com/office/drawing/2014/main" val="1586055035"/>
                    </a:ext>
                  </a:extLst>
                </a:gridCol>
                <a:gridCol w="778329">
                  <a:extLst>
                    <a:ext uri="{9D8B030D-6E8A-4147-A177-3AD203B41FA5}">
                      <a16:colId xmlns:a16="http://schemas.microsoft.com/office/drawing/2014/main" val="99783772"/>
                    </a:ext>
                  </a:extLst>
                </a:gridCol>
                <a:gridCol w="778329">
                  <a:extLst>
                    <a:ext uri="{9D8B030D-6E8A-4147-A177-3AD203B41FA5}">
                      <a16:colId xmlns:a16="http://schemas.microsoft.com/office/drawing/2014/main" val="3169596874"/>
                    </a:ext>
                  </a:extLst>
                </a:gridCol>
              </a:tblGrid>
              <a:tr h="601947">
                <a:tc>
                  <a:txBody>
                    <a:bodyPr/>
                    <a:lstStyle/>
                    <a:p>
                      <a:pPr algn="ctr"/>
                      <a:r>
                        <a:rPr lang="en-US" sz="3200" b="0" dirty="0"/>
                        <a:t>1’</a:t>
                      </a:r>
                    </a:p>
                  </a:txBody>
                  <a:tcPr/>
                </a:tc>
                <a:tc>
                  <a:txBody>
                    <a:bodyPr/>
                    <a:lstStyle/>
                    <a:p>
                      <a:pPr algn="ctr"/>
                      <a:r>
                        <a:rPr lang="en-US" sz="3200" b="0" dirty="0"/>
                        <a:t>2’</a:t>
                      </a:r>
                    </a:p>
                  </a:txBody>
                  <a:tcPr/>
                </a:tc>
                <a:tc>
                  <a:txBody>
                    <a:bodyPr/>
                    <a:lstStyle/>
                    <a:p>
                      <a:pPr algn="ctr"/>
                      <a:r>
                        <a:rPr lang="en-US" sz="3200" b="0" dirty="0"/>
                        <a:t>3’</a:t>
                      </a:r>
                    </a:p>
                  </a:txBody>
                  <a:tcPr>
                    <a:lnB w="38100" cap="flat" cmpd="sng" algn="ctr">
                      <a:solidFill>
                        <a:schemeClr val="tx1"/>
                      </a:solidFill>
                      <a:prstDash val="solid"/>
                      <a:round/>
                      <a:headEnd type="none" w="med" len="med"/>
                      <a:tailEnd type="none" w="med" len="med"/>
                    </a:lnB>
                  </a:tcPr>
                </a:tc>
                <a:tc>
                  <a:txBody>
                    <a:bodyPr/>
                    <a:lstStyle/>
                    <a:p>
                      <a:pPr algn="ctr"/>
                      <a:r>
                        <a:rPr lang="en-US" sz="3200" b="0" dirty="0"/>
                        <a:t>4’</a:t>
                      </a:r>
                    </a:p>
                  </a:txBody>
                  <a:tcPr>
                    <a:lnB w="38100" cap="flat" cmpd="sng" algn="ctr">
                      <a:solidFill>
                        <a:schemeClr val="tx1"/>
                      </a:solidFill>
                      <a:prstDash val="solid"/>
                      <a:round/>
                      <a:headEnd type="none" w="med" len="med"/>
                      <a:tailEnd type="none" w="med" len="med"/>
                    </a:lnB>
                  </a:tcPr>
                </a:tc>
                <a:tc>
                  <a:txBody>
                    <a:bodyPr/>
                    <a:lstStyle/>
                    <a:p>
                      <a:pPr algn="ctr"/>
                      <a:r>
                        <a:rPr lang="en-US" sz="3200" b="0" dirty="0"/>
                        <a:t>5’</a:t>
                      </a:r>
                    </a:p>
                  </a:txBody>
                  <a:tcPr>
                    <a:lnB w="38100" cap="flat" cmpd="sng" algn="ctr">
                      <a:solidFill>
                        <a:schemeClr val="tx1"/>
                      </a:solidFill>
                      <a:prstDash val="solid"/>
                      <a:round/>
                      <a:headEnd type="none" w="med" len="med"/>
                      <a:tailEnd type="none" w="med" len="med"/>
                    </a:lnB>
                  </a:tcPr>
                </a:tc>
                <a:tc>
                  <a:txBody>
                    <a:bodyPr/>
                    <a:lstStyle/>
                    <a:p>
                      <a:pPr algn="ctr"/>
                      <a:r>
                        <a:rPr lang="en-US" sz="3200" b="0" dirty="0"/>
                        <a:t>6’</a:t>
                      </a:r>
                    </a:p>
                  </a:txBody>
                  <a:tcPr>
                    <a:lnB w="38100" cap="flat" cmpd="sng" algn="ctr">
                      <a:solidFill>
                        <a:schemeClr val="tx1"/>
                      </a:solidFill>
                      <a:prstDash val="solid"/>
                      <a:round/>
                      <a:headEnd type="none" w="med" len="med"/>
                      <a:tailEnd type="none" w="med" len="med"/>
                    </a:lnB>
                  </a:tcPr>
                </a:tc>
                <a:tc>
                  <a:txBody>
                    <a:bodyPr/>
                    <a:lstStyle/>
                    <a:p>
                      <a:pPr algn="ctr"/>
                      <a:r>
                        <a:rPr lang="en-US" sz="3200" b="0" dirty="0"/>
                        <a:t>7’</a:t>
                      </a:r>
                    </a:p>
                  </a:txBody>
                  <a:tcP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606372"/>
                  </a:ext>
                </a:extLst>
              </a:tr>
              <a:tr h="516804">
                <a:tc>
                  <a:txBody>
                    <a:bodyPr/>
                    <a:lstStyle/>
                    <a:p>
                      <a:pPr algn="ctr" fontAlgn="b"/>
                      <a:r>
                        <a:rPr lang="en-US" sz="3200" b="0" u="none" strike="noStrike" dirty="0">
                          <a:solidFill>
                            <a:srgbClr val="000000"/>
                          </a:solidFill>
                          <a:effectLst/>
                        </a:rPr>
                        <a:t>F</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E</a:t>
                      </a:r>
                      <a:endParaRPr lang="en-US" sz="32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3200" b="0" u="none" strike="noStrike" dirty="0">
                          <a:solidFill>
                            <a:srgbClr val="000000"/>
                          </a:solidFill>
                          <a:effectLst/>
                        </a:rPr>
                        <a:t>C</a:t>
                      </a:r>
                      <a:endParaRPr lang="en-US" sz="3200" b="0" i="0" u="none" strike="noStrike" dirty="0">
                        <a:solidFill>
                          <a:srgbClr val="000000"/>
                        </a:solidFill>
                        <a:effectLst/>
                        <a:latin typeface="Calibri" panose="020F050202020403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3200" b="0" u="none" strike="noStrike" dirty="0">
                          <a:solidFill>
                            <a:srgbClr val="000000"/>
                          </a:solidFill>
                          <a:effectLst/>
                        </a:rPr>
                        <a:t>D</a:t>
                      </a:r>
                      <a:endParaRPr lang="en-US" sz="3200" b="0" i="0" u="none" strike="noStrike" dirty="0">
                        <a:solidFill>
                          <a:srgbClr val="000000"/>
                        </a:solidFill>
                        <a:effectLst/>
                        <a:latin typeface="Calibri" panose="020F050202020403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3200" b="0" u="none" strike="noStrike" dirty="0">
                          <a:solidFill>
                            <a:srgbClr val="000000"/>
                          </a:solidFill>
                          <a:effectLst/>
                        </a:rPr>
                        <a:t>B</a:t>
                      </a:r>
                      <a:endParaRPr lang="en-US" sz="3200" b="0" i="0" u="none" strike="noStrike" dirty="0">
                        <a:solidFill>
                          <a:srgbClr val="000000"/>
                        </a:solidFill>
                        <a:effectLst/>
                        <a:latin typeface="Calibri" panose="020F050202020403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3200" b="0" u="none" strike="noStrike" dirty="0">
                          <a:solidFill>
                            <a:srgbClr val="FF0000"/>
                          </a:solidFill>
                          <a:effectLst/>
                        </a:rPr>
                        <a:t>F</a:t>
                      </a:r>
                      <a:endParaRPr lang="en-US" sz="3200" b="0" i="0" u="none" strike="noStrike" dirty="0">
                        <a:solidFill>
                          <a:srgbClr val="FF0000"/>
                        </a:solidFill>
                        <a:effectLst/>
                        <a:latin typeface="Calibri" panose="020F050202020403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3200" b="0" u="none" strike="noStrike" dirty="0">
                          <a:solidFill>
                            <a:srgbClr val="000000"/>
                          </a:solidFill>
                          <a:effectLst/>
                        </a:rPr>
                        <a:t>E</a:t>
                      </a:r>
                      <a:endParaRPr lang="en-US" sz="3200" b="0" i="0" u="none" strike="noStrike" dirty="0">
                        <a:solidFill>
                          <a:srgbClr val="000000"/>
                        </a:solidFill>
                        <a:effectLst/>
                        <a:latin typeface="Calibri" panose="020F050202020403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4251180"/>
                  </a:ext>
                </a:extLst>
              </a:tr>
              <a:tr h="516804">
                <a:tc>
                  <a:txBody>
                    <a:bodyPr/>
                    <a:lstStyle/>
                    <a:p>
                      <a:pPr algn="ctr" fontAlgn="b"/>
                      <a:r>
                        <a:rPr lang="en-US" sz="3200" b="0" u="none" strike="noStrike">
                          <a:solidFill>
                            <a:srgbClr val="000000"/>
                          </a:solidFill>
                          <a:effectLst/>
                        </a:rPr>
                        <a:t>B</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D</a:t>
                      </a:r>
                      <a:endParaRPr lang="en-US" sz="3200" b="0" i="0" u="none" strike="noStrike">
                        <a:solidFill>
                          <a:srgbClr val="000000"/>
                        </a:solidFill>
                        <a:effectLst/>
                        <a:latin typeface="Calibri" panose="020F0502020204030204" pitchFamily="34" charset="0"/>
                      </a:endParaRPr>
                    </a:p>
                  </a:txBody>
                  <a:tcPr marL="9525" marR="9525" marT="9525" marB="0" anchor="b">
                    <a:lnB w="38100" cap="flat" cmpd="sng" algn="ctr">
                      <a:solidFill>
                        <a:schemeClr val="tx1"/>
                      </a:solidFill>
                      <a:prstDash val="solid"/>
                      <a:round/>
                      <a:headEnd type="none" w="med" len="med"/>
                      <a:tailEnd type="none" w="med" len="med"/>
                    </a:lnB>
                  </a:tcPr>
                </a:tc>
                <a:tc>
                  <a:txBody>
                    <a:bodyPr/>
                    <a:lstStyle/>
                    <a:p>
                      <a:pPr algn="ctr" fontAlgn="b"/>
                      <a:r>
                        <a:rPr lang="en-US" sz="3200" b="0" u="none" strike="noStrike" dirty="0">
                          <a:solidFill>
                            <a:srgbClr val="FF0000"/>
                          </a:solidFill>
                          <a:effectLst/>
                        </a:rPr>
                        <a:t>E</a:t>
                      </a:r>
                      <a:endParaRPr lang="en-US" sz="3200" b="0" i="0" u="none" strike="noStrike" dirty="0">
                        <a:solidFill>
                          <a:srgbClr val="FF0000"/>
                        </a:solidFill>
                        <a:effectLst/>
                        <a:latin typeface="Calibri" panose="020F0502020204030204" pitchFamily="34" charset="0"/>
                      </a:endParaRPr>
                    </a:p>
                  </a:txBody>
                  <a:tcPr marL="9525" marR="9525" marT="9525" marB="0" anchor="b">
                    <a:lnT w="38100" cap="flat" cmpd="sng" algn="ctr">
                      <a:solidFill>
                        <a:schemeClr val="tx1"/>
                      </a:solidFill>
                      <a:prstDash val="solid"/>
                      <a:round/>
                      <a:headEnd type="none" w="med" len="med"/>
                      <a:tailEnd type="none" w="med" len="med"/>
                    </a:lnT>
                  </a:tcPr>
                </a:tc>
                <a:tc>
                  <a:txBody>
                    <a:bodyPr/>
                    <a:lstStyle/>
                    <a:p>
                      <a:pPr algn="ctr" fontAlgn="b"/>
                      <a:r>
                        <a:rPr lang="en-US" sz="3200" b="0" u="none" strike="noStrike" dirty="0">
                          <a:solidFill>
                            <a:srgbClr val="000000"/>
                          </a:solidFill>
                          <a:effectLst/>
                        </a:rPr>
                        <a:t>E</a:t>
                      </a:r>
                      <a:endParaRPr lang="en-US" sz="3200" b="0" i="0" u="none" strike="noStrike" dirty="0">
                        <a:solidFill>
                          <a:srgbClr val="000000"/>
                        </a:solidFill>
                        <a:effectLst/>
                        <a:latin typeface="Calibri" panose="020F0502020204030204" pitchFamily="34" charset="0"/>
                      </a:endParaRPr>
                    </a:p>
                  </a:txBody>
                  <a:tcPr marL="9525" marR="9525" marT="9525" marB="0" anchor="b">
                    <a:lnT w="38100" cap="flat" cmpd="sng" algn="ctr">
                      <a:solidFill>
                        <a:schemeClr val="tx1"/>
                      </a:solidFill>
                      <a:prstDash val="solid"/>
                      <a:round/>
                      <a:headEnd type="none" w="med" len="med"/>
                      <a:tailEnd type="none" w="med" len="med"/>
                    </a:lnT>
                  </a:tcPr>
                </a:tc>
                <a:tc>
                  <a:txBody>
                    <a:bodyPr/>
                    <a:lstStyle/>
                    <a:p>
                      <a:pPr algn="ctr" fontAlgn="b"/>
                      <a:r>
                        <a:rPr lang="en-US" sz="3200" b="0" u="none" strike="noStrike">
                          <a:solidFill>
                            <a:srgbClr val="000000"/>
                          </a:solidFill>
                          <a:effectLst/>
                        </a:rPr>
                        <a:t>F</a:t>
                      </a:r>
                      <a:endParaRPr lang="en-US" sz="3200" b="0" i="0" u="none" strike="noStrike">
                        <a:solidFill>
                          <a:srgbClr val="000000"/>
                        </a:solidFill>
                        <a:effectLst/>
                        <a:latin typeface="Calibri" panose="020F0502020204030204" pitchFamily="34" charset="0"/>
                      </a:endParaRPr>
                    </a:p>
                  </a:txBody>
                  <a:tcPr marL="9525" marR="9525" marT="9525" marB="0" anchor="b">
                    <a:lnT w="38100" cap="flat" cmpd="sng" algn="ctr">
                      <a:solidFill>
                        <a:schemeClr val="tx1"/>
                      </a:solidFill>
                      <a:prstDash val="solid"/>
                      <a:round/>
                      <a:headEnd type="none" w="med" len="med"/>
                      <a:tailEnd type="none" w="med" len="med"/>
                    </a:lnT>
                  </a:tcPr>
                </a:tc>
                <a:tc>
                  <a:txBody>
                    <a:bodyPr/>
                    <a:lstStyle/>
                    <a:p>
                      <a:pPr algn="ctr" fontAlgn="b"/>
                      <a:r>
                        <a:rPr lang="en-US" sz="3200" b="0" u="none" strike="noStrike">
                          <a:solidFill>
                            <a:srgbClr val="000000"/>
                          </a:solidFill>
                          <a:effectLst/>
                        </a:rPr>
                        <a:t>D</a:t>
                      </a:r>
                      <a:endParaRPr lang="en-US" sz="3200" b="0" i="0" u="none" strike="noStrike">
                        <a:solidFill>
                          <a:srgbClr val="000000"/>
                        </a:solidFill>
                        <a:effectLst/>
                        <a:latin typeface="Calibri" panose="020F0502020204030204" pitchFamily="34" charset="0"/>
                      </a:endParaRPr>
                    </a:p>
                  </a:txBody>
                  <a:tcPr marL="9525" marR="9525" marT="9525" marB="0" anchor="b">
                    <a:lnT w="38100" cap="flat" cmpd="sng" algn="ctr">
                      <a:solidFill>
                        <a:schemeClr val="tx1"/>
                      </a:solidFill>
                      <a:prstDash val="solid"/>
                      <a:round/>
                      <a:headEnd type="none" w="med" len="med"/>
                      <a:tailEnd type="none" w="med" len="med"/>
                    </a:lnT>
                  </a:tcPr>
                </a:tc>
                <a:tc>
                  <a:txBody>
                    <a:bodyPr/>
                    <a:lstStyle/>
                    <a:p>
                      <a:pPr algn="ctr" fontAlgn="b"/>
                      <a:r>
                        <a:rPr lang="en-US" sz="3200" b="0" u="none" strike="noStrike" dirty="0">
                          <a:solidFill>
                            <a:srgbClr val="FF0000"/>
                          </a:solidFill>
                          <a:effectLst/>
                        </a:rPr>
                        <a:t>B</a:t>
                      </a:r>
                      <a:endParaRPr lang="en-US" sz="3200" b="0" i="0" u="none" strike="noStrike" dirty="0">
                        <a:solidFill>
                          <a:srgbClr val="FF0000"/>
                        </a:solidFill>
                        <a:effectLst/>
                        <a:latin typeface="Calibri" panose="020F0502020204030204" pitchFamily="34" charset="0"/>
                      </a:endParaRPr>
                    </a:p>
                  </a:txBody>
                  <a:tcPr marL="9525" marR="9525" marT="9525" marB="0" anchor="b">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5721270"/>
                  </a:ext>
                </a:extLst>
              </a:tr>
              <a:tr h="516804">
                <a:tc>
                  <a:txBody>
                    <a:bodyPr/>
                    <a:lstStyle/>
                    <a:p>
                      <a:pPr algn="ctr" fontAlgn="b"/>
                      <a:r>
                        <a:rPr lang="en-US" sz="3200" b="0" u="none" strike="noStrike">
                          <a:solidFill>
                            <a:srgbClr val="000000"/>
                          </a:solidFill>
                          <a:effectLst/>
                        </a:rPr>
                        <a:t>C</a:t>
                      </a:r>
                      <a:endParaRPr lang="en-US" sz="3200" b="0" i="0" u="none" strike="noStrike">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ctr" fontAlgn="b"/>
                      <a:r>
                        <a:rPr lang="en-US" sz="3200" b="0" u="none" strike="noStrike" dirty="0">
                          <a:solidFill>
                            <a:srgbClr val="000000"/>
                          </a:solidFill>
                          <a:effectLst/>
                        </a:rPr>
                        <a:t>G</a:t>
                      </a:r>
                      <a:endParaRPr lang="en-US" sz="3200" b="0" i="0" u="none" strike="noStrike" dirty="0">
                        <a:solidFill>
                          <a:srgbClr val="000000"/>
                        </a:solidFill>
                        <a:effectLst/>
                        <a:latin typeface="Calibri" panose="020F050202020403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3200" b="0" u="none" strike="noStrike">
                          <a:solidFill>
                            <a:srgbClr val="000000"/>
                          </a:solidFill>
                          <a:effectLst/>
                        </a:rPr>
                        <a:t>B</a:t>
                      </a:r>
                      <a:endParaRPr lang="en-US" sz="3200" b="0" i="0" u="none" strike="noStrike">
                        <a:solidFill>
                          <a:srgbClr val="000000"/>
                        </a:solidFill>
                        <a:effectLst/>
                        <a:latin typeface="Calibri" panose="020F0502020204030204" pitchFamily="34"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ctr" fontAlgn="b"/>
                      <a:r>
                        <a:rPr lang="en-US" sz="3200" b="0" u="none" strike="noStrike" dirty="0">
                          <a:solidFill>
                            <a:srgbClr val="FF0000"/>
                          </a:solidFill>
                          <a:effectLst/>
                        </a:rPr>
                        <a:t>C</a:t>
                      </a:r>
                      <a:endParaRPr lang="en-US" sz="32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C</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G</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C</a:t>
                      </a:r>
                      <a:endParaRPr lang="en-US"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2232109"/>
                  </a:ext>
                </a:extLst>
              </a:tr>
              <a:tr h="516804">
                <a:tc>
                  <a:txBody>
                    <a:bodyPr/>
                    <a:lstStyle/>
                    <a:p>
                      <a:pPr algn="ctr" fontAlgn="b"/>
                      <a:r>
                        <a:rPr lang="en-US" sz="3200" b="0" u="none" strike="noStrike">
                          <a:solidFill>
                            <a:srgbClr val="000000"/>
                          </a:solidFill>
                          <a:effectLst/>
                        </a:rPr>
                        <a:t>E</a:t>
                      </a:r>
                      <a:endParaRPr lang="en-US" sz="3200" b="0" i="0" u="none" strike="noStrike">
                        <a:solidFill>
                          <a:srgbClr val="000000"/>
                        </a:solidFill>
                        <a:effectLst/>
                        <a:latin typeface="Calibri" panose="020F0502020204030204" pitchFamily="34" charset="0"/>
                      </a:endParaRPr>
                    </a:p>
                  </a:txBody>
                  <a:tcPr marL="9525" marR="9525" marT="9525" marB="0" anchor="b">
                    <a:lnB w="38100" cap="flat" cmpd="sng" algn="ctr">
                      <a:solidFill>
                        <a:schemeClr val="tx1"/>
                      </a:solidFill>
                      <a:prstDash val="solid"/>
                      <a:round/>
                      <a:headEnd type="none" w="med" len="med"/>
                      <a:tailEnd type="none" w="med" len="med"/>
                    </a:lnB>
                  </a:tcPr>
                </a:tc>
                <a:tc>
                  <a:txBody>
                    <a:bodyPr/>
                    <a:lstStyle/>
                    <a:p>
                      <a:pPr algn="ctr" fontAlgn="b"/>
                      <a:r>
                        <a:rPr lang="en-US" sz="3200" b="0" u="none" strike="noStrike">
                          <a:solidFill>
                            <a:srgbClr val="000000"/>
                          </a:solidFill>
                          <a:effectLst/>
                        </a:rPr>
                        <a:t>B</a:t>
                      </a:r>
                      <a:endParaRPr lang="en-US" sz="3200" b="0" i="0" u="none" strike="noStrike">
                        <a:solidFill>
                          <a:srgbClr val="000000"/>
                        </a:solidFill>
                        <a:effectLst/>
                        <a:latin typeface="Calibri" panose="020F0502020204030204" pitchFamily="34" charset="0"/>
                      </a:endParaRPr>
                    </a:p>
                  </a:txBody>
                  <a:tcPr marL="9525" marR="9525" marT="9525" marB="0" anchor="b">
                    <a:lnT w="38100" cap="flat" cmpd="sng" algn="ctr">
                      <a:solidFill>
                        <a:schemeClr val="tx1"/>
                      </a:solidFill>
                      <a:prstDash val="solid"/>
                      <a:round/>
                      <a:headEnd type="none" w="med" len="med"/>
                      <a:tailEnd type="none" w="med" len="med"/>
                    </a:lnT>
                  </a:tcPr>
                </a:tc>
                <a:tc>
                  <a:txBody>
                    <a:bodyPr/>
                    <a:lstStyle/>
                    <a:p>
                      <a:pPr algn="ctr" fontAlgn="b"/>
                      <a:r>
                        <a:rPr lang="en-US" sz="3200" b="0" u="none" strike="noStrike">
                          <a:solidFill>
                            <a:srgbClr val="000000"/>
                          </a:solidFill>
                          <a:effectLst/>
                        </a:rPr>
                        <a:t>D</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A</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A</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F</a:t>
                      </a:r>
                      <a:endParaRPr lang="en-US" sz="3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27172791"/>
                  </a:ext>
                </a:extLst>
              </a:tr>
              <a:tr h="516804">
                <a:tc>
                  <a:txBody>
                    <a:bodyPr/>
                    <a:lstStyle/>
                    <a:p>
                      <a:pPr algn="ctr" fontAlgn="b"/>
                      <a:r>
                        <a:rPr lang="en-US" sz="3200" b="0" u="none" strike="noStrike" dirty="0">
                          <a:solidFill>
                            <a:srgbClr val="000000"/>
                          </a:solidFill>
                          <a:effectLst/>
                        </a:rPr>
                        <a:t>A</a:t>
                      </a:r>
                      <a:endParaRPr lang="en-US" sz="3200" b="0" i="0" u="none" strike="noStrike" dirty="0">
                        <a:solidFill>
                          <a:srgbClr val="000000"/>
                        </a:solidFill>
                        <a:effectLst/>
                        <a:latin typeface="Calibri" panose="020F0502020204030204" pitchFamily="34" charset="0"/>
                      </a:endParaRP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sz="3200" b="0" u="none" strike="noStrike" dirty="0">
                          <a:solidFill>
                            <a:srgbClr val="FF0000"/>
                          </a:solidFill>
                          <a:effectLst/>
                        </a:rPr>
                        <a:t>A</a:t>
                      </a:r>
                      <a:endParaRPr lang="en-US" sz="3200" b="0" i="0" u="none" strike="noStrike" dirty="0">
                        <a:solidFill>
                          <a:srgbClr val="FF0000"/>
                        </a:solidFill>
                        <a:effectLst/>
                        <a:latin typeface="Calibri" panose="020F0502020204030204" pitchFamily="34" charset="0"/>
                      </a:endParaRPr>
                    </a:p>
                  </a:txBody>
                  <a:tcPr marL="9525" marR="9525" marT="9525" marB="0" anchor="b">
                    <a:lnL w="38100" cap="flat" cmpd="sng" algn="ctr">
                      <a:solidFill>
                        <a:schemeClr val="tx1"/>
                      </a:solidFill>
                      <a:prstDash val="solid"/>
                      <a:round/>
                      <a:headEnd type="none" w="med" len="med"/>
                      <a:tailEnd type="none" w="med" len="med"/>
                    </a:lnL>
                  </a:tcPr>
                </a:tc>
                <a:tc>
                  <a:txBody>
                    <a:bodyPr/>
                    <a:lstStyle/>
                    <a:p>
                      <a:pPr algn="ctr" fontAlgn="b"/>
                      <a:r>
                        <a:rPr lang="en-US" sz="3200" b="0" u="none" strike="noStrike">
                          <a:solidFill>
                            <a:srgbClr val="000000"/>
                          </a:solidFill>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A</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FF0000"/>
                          </a:solidFill>
                          <a:effectLst/>
                        </a:rPr>
                        <a:t>D</a:t>
                      </a:r>
                      <a:endParaRPr lang="en-US" sz="32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E</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A</a:t>
                      </a:r>
                      <a:endParaRPr lang="en-US"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8915297"/>
                  </a:ext>
                </a:extLst>
              </a:tr>
              <a:tr h="516804">
                <a:tc>
                  <a:txBody>
                    <a:bodyPr/>
                    <a:lstStyle/>
                    <a:p>
                      <a:pPr algn="ctr" fontAlgn="b"/>
                      <a:r>
                        <a:rPr lang="en-US" sz="3200" b="0" u="none" strike="noStrike">
                          <a:solidFill>
                            <a:srgbClr val="000000"/>
                          </a:solidFill>
                          <a:effectLst/>
                        </a:rPr>
                        <a:t>D</a:t>
                      </a:r>
                      <a:endParaRPr lang="en-US" sz="3200" b="0" i="0" u="none" strike="noStrike">
                        <a:solidFill>
                          <a:srgbClr val="000000"/>
                        </a:solidFill>
                        <a:effectLst/>
                        <a:latin typeface="Calibri" panose="020F0502020204030204" pitchFamily="34" charset="0"/>
                      </a:endParaRPr>
                    </a:p>
                  </a:txBody>
                  <a:tcPr marL="9525" marR="9525" marT="9525" marB="0" anchor="b">
                    <a:lnT w="38100" cap="flat" cmpd="sng" algn="ctr">
                      <a:solidFill>
                        <a:schemeClr val="tx1"/>
                      </a:solidFill>
                      <a:prstDash val="solid"/>
                      <a:round/>
                      <a:headEnd type="none" w="med" len="med"/>
                      <a:tailEnd type="none" w="med" len="med"/>
                    </a:lnT>
                  </a:tcPr>
                </a:tc>
                <a:tc>
                  <a:txBody>
                    <a:bodyPr/>
                    <a:lstStyle/>
                    <a:p>
                      <a:pPr algn="ctr" fontAlgn="b"/>
                      <a:r>
                        <a:rPr lang="en-US" sz="3200" b="0" u="none" strike="noStrike">
                          <a:solidFill>
                            <a:srgbClr val="000000"/>
                          </a:solidFill>
                          <a:effectLst/>
                        </a:rPr>
                        <a:t>F</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A</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B</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G</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C</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G</a:t>
                      </a:r>
                      <a:endParaRPr lang="en-US" sz="3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5410903"/>
                  </a:ext>
                </a:extLst>
              </a:tr>
              <a:tr h="516804">
                <a:tc>
                  <a:txBody>
                    <a:bodyPr/>
                    <a:lstStyle/>
                    <a:p>
                      <a:pPr algn="ctr" fontAlgn="b"/>
                      <a:r>
                        <a:rPr lang="en-US" sz="3200" b="0" u="none" strike="noStrike" dirty="0">
                          <a:solidFill>
                            <a:srgbClr val="FF0000"/>
                          </a:solidFill>
                          <a:effectLst/>
                        </a:rPr>
                        <a:t>G</a:t>
                      </a:r>
                      <a:endParaRPr lang="en-US" sz="32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C</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G</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G</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E</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a:solidFill>
                            <a:srgbClr val="000000"/>
                          </a:solidFill>
                          <a:effectLst/>
                        </a:rPr>
                        <a:t>B</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200" b="0" u="none" strike="noStrike" dirty="0">
                          <a:solidFill>
                            <a:srgbClr val="000000"/>
                          </a:solidFill>
                          <a:effectLst/>
                        </a:rPr>
                        <a:t>D</a:t>
                      </a:r>
                      <a:endParaRPr lang="en-US" sz="3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2913736"/>
                  </a:ext>
                </a:extLst>
              </a:tr>
            </a:tbl>
          </a:graphicData>
        </a:graphic>
      </p:graphicFrame>
    </p:spTree>
    <p:extLst>
      <p:ext uri="{BB962C8B-B14F-4D97-AF65-F5344CB8AC3E}">
        <p14:creationId xmlns:p14="http://schemas.microsoft.com/office/powerpoint/2010/main" val="327230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62DC4-E60D-48AE-96CD-5C872B59B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4B4BED-4666-2D77-DB96-6B21CEC206AB}"/>
              </a:ext>
            </a:extLst>
          </p:cNvPr>
          <p:cNvSpPr>
            <a:spLocks noGrp="1"/>
          </p:cNvSpPr>
          <p:nvPr>
            <p:ph type="title"/>
          </p:nvPr>
        </p:nvSpPr>
        <p:spPr>
          <a:xfrm>
            <a:off x="928512" y="220255"/>
            <a:ext cx="10515600" cy="1325563"/>
          </a:xfrm>
        </p:spPr>
        <p:txBody>
          <a:bodyPr/>
          <a:lstStyle/>
          <a:p>
            <a:r>
              <a:rPr lang="en-US" dirty="0"/>
              <a:t>Warm Up</a:t>
            </a:r>
          </a:p>
        </p:txBody>
      </p:sp>
      <p:sp>
        <p:nvSpPr>
          <p:cNvPr id="3" name="Content Placeholder 2">
            <a:extLst>
              <a:ext uri="{FF2B5EF4-FFF2-40B4-BE49-F238E27FC236}">
                <a16:creationId xmlns:a16="http://schemas.microsoft.com/office/drawing/2014/main" id="{B9AC9A31-EC4C-DDC6-0223-B9DFE3CB3CCC}"/>
              </a:ext>
            </a:extLst>
          </p:cNvPr>
          <p:cNvSpPr>
            <a:spLocks noGrp="1"/>
          </p:cNvSpPr>
          <p:nvPr>
            <p:ph idx="1"/>
          </p:nvPr>
        </p:nvSpPr>
        <p:spPr>
          <a:xfrm>
            <a:off x="6250272" y="1348869"/>
            <a:ext cx="5376672" cy="5312182"/>
          </a:xfrm>
        </p:spPr>
        <p:txBody>
          <a:bodyPr>
            <a:normAutofit lnSpcReduction="10000"/>
          </a:bodyPr>
          <a:lstStyle/>
          <a:p>
            <a:pPr marL="0" indent="0">
              <a:buNone/>
            </a:pPr>
            <a:r>
              <a:rPr lang="en-US" dirty="0"/>
              <a:t>Consider the allocation ABCD. Is it</a:t>
            </a:r>
          </a:p>
          <a:p>
            <a:pPr>
              <a:buFont typeface="Wingdings" pitchFamily="2" charset="2"/>
              <a:buChar char="q"/>
            </a:pPr>
            <a:r>
              <a:rPr lang="en-US" dirty="0"/>
              <a:t>Pareto Efficient?</a:t>
            </a:r>
          </a:p>
          <a:p>
            <a:pPr>
              <a:buFont typeface="Wingdings" pitchFamily="2" charset="2"/>
              <a:buChar char="q"/>
            </a:pPr>
            <a:r>
              <a:rPr lang="en-US" dirty="0"/>
              <a:t>Individually Rational?</a:t>
            </a:r>
          </a:p>
          <a:p>
            <a:pPr>
              <a:buFont typeface="Wingdings" pitchFamily="2" charset="2"/>
              <a:buChar char="q"/>
            </a:pPr>
            <a:r>
              <a:rPr lang="en-US" dirty="0"/>
              <a:t>Core?</a:t>
            </a:r>
          </a:p>
          <a:p>
            <a:endParaRPr lang="en-US" dirty="0"/>
          </a:p>
          <a:p>
            <a:pPr marL="0" indent="0">
              <a:buNone/>
            </a:pPr>
            <a:r>
              <a:rPr lang="en-US" dirty="0"/>
              <a:t>Consider the allocation DABC. Is it</a:t>
            </a:r>
          </a:p>
          <a:p>
            <a:pPr>
              <a:buFont typeface="Wingdings" pitchFamily="2" charset="2"/>
              <a:buChar char="q"/>
            </a:pPr>
            <a:r>
              <a:rPr lang="en-US" dirty="0"/>
              <a:t>Pareto Efficient?</a:t>
            </a:r>
          </a:p>
          <a:p>
            <a:pPr>
              <a:buFont typeface="Wingdings" pitchFamily="2" charset="2"/>
              <a:buChar char="q"/>
            </a:pPr>
            <a:r>
              <a:rPr lang="en-US" dirty="0"/>
              <a:t>Individually Rational?</a:t>
            </a:r>
          </a:p>
          <a:p>
            <a:pPr>
              <a:buFont typeface="Wingdings" pitchFamily="2" charset="2"/>
              <a:buChar char="q"/>
            </a:pPr>
            <a:r>
              <a:rPr lang="en-US" dirty="0"/>
              <a:t>Core?</a:t>
            </a:r>
          </a:p>
          <a:p>
            <a:endParaRPr lang="en-US" dirty="0"/>
          </a:p>
          <a:p>
            <a:pPr marL="0" indent="0">
              <a:buNone/>
            </a:pPr>
            <a:r>
              <a:rPr lang="en-US" dirty="0"/>
              <a:t>What allocations are in the core? </a:t>
            </a:r>
          </a:p>
          <a:p>
            <a:endParaRPr lang="en-US" dirty="0"/>
          </a:p>
        </p:txBody>
      </p:sp>
      <p:graphicFrame>
        <p:nvGraphicFramePr>
          <p:cNvPr id="4" name="Table 3">
            <a:extLst>
              <a:ext uri="{FF2B5EF4-FFF2-40B4-BE49-F238E27FC236}">
                <a16:creationId xmlns:a16="http://schemas.microsoft.com/office/drawing/2014/main" id="{06D1C408-8B91-147F-4611-45143CF17FFA}"/>
              </a:ext>
            </a:extLst>
          </p:cNvPr>
          <p:cNvGraphicFramePr>
            <a:graphicFrameLocks/>
          </p:cNvGraphicFramePr>
          <p:nvPr/>
        </p:nvGraphicFramePr>
        <p:xfrm>
          <a:off x="928512" y="1348869"/>
          <a:ext cx="5158628" cy="4994925"/>
        </p:xfrm>
        <a:graphic>
          <a:graphicData uri="http://schemas.openxmlformats.org/drawingml/2006/table">
            <a:tbl>
              <a:tblPr firstRow="1" bandRow="1">
                <a:tableStyleId>{5C22544A-7EE6-4342-B048-85BDC9FD1C3A}</a:tableStyleId>
              </a:tblPr>
              <a:tblGrid>
                <a:gridCol w="1289657">
                  <a:extLst>
                    <a:ext uri="{9D8B030D-6E8A-4147-A177-3AD203B41FA5}">
                      <a16:colId xmlns:a16="http://schemas.microsoft.com/office/drawing/2014/main" val="1855051841"/>
                    </a:ext>
                  </a:extLst>
                </a:gridCol>
                <a:gridCol w="1289657">
                  <a:extLst>
                    <a:ext uri="{9D8B030D-6E8A-4147-A177-3AD203B41FA5}">
                      <a16:colId xmlns:a16="http://schemas.microsoft.com/office/drawing/2014/main" val="2861130570"/>
                    </a:ext>
                  </a:extLst>
                </a:gridCol>
                <a:gridCol w="1289657">
                  <a:extLst>
                    <a:ext uri="{9D8B030D-6E8A-4147-A177-3AD203B41FA5}">
                      <a16:colId xmlns:a16="http://schemas.microsoft.com/office/drawing/2014/main" val="3482518017"/>
                    </a:ext>
                  </a:extLst>
                </a:gridCol>
                <a:gridCol w="1289657">
                  <a:extLst>
                    <a:ext uri="{9D8B030D-6E8A-4147-A177-3AD203B41FA5}">
                      <a16:colId xmlns:a16="http://schemas.microsoft.com/office/drawing/2014/main" val="2860092677"/>
                    </a:ext>
                  </a:extLst>
                </a:gridCol>
              </a:tblGrid>
              <a:tr h="781377">
                <a:tc>
                  <a:txBody>
                    <a:bodyPr/>
                    <a:lstStyle/>
                    <a:p>
                      <a:pPr algn="ctr"/>
                      <a:r>
                        <a:rPr lang="en-US" sz="3600" dirty="0"/>
                        <a:t>1</a:t>
                      </a:r>
                    </a:p>
                  </a:txBody>
                  <a:tcPr>
                    <a:lnB w="57150" cap="flat" cmpd="sng" algn="ctr">
                      <a:noFill/>
                      <a:prstDash val="solid"/>
                      <a:round/>
                      <a:headEnd type="none" w="med" len="med"/>
                      <a:tailEnd type="none" w="med" len="med"/>
                    </a:lnB>
                  </a:tcPr>
                </a:tc>
                <a:tc>
                  <a:txBody>
                    <a:bodyPr/>
                    <a:lstStyle/>
                    <a:p>
                      <a:pPr algn="ctr"/>
                      <a:r>
                        <a:rPr lang="en-US" sz="3600" dirty="0"/>
                        <a:t>2</a:t>
                      </a:r>
                    </a:p>
                  </a:txBody>
                  <a:tcPr>
                    <a:lnB w="57150" cap="flat" cmpd="sng" algn="ctr">
                      <a:noFill/>
                      <a:prstDash val="solid"/>
                      <a:round/>
                      <a:headEnd type="none" w="med" len="med"/>
                      <a:tailEnd type="none" w="med" len="med"/>
                    </a:lnB>
                  </a:tcPr>
                </a:tc>
                <a:tc>
                  <a:txBody>
                    <a:bodyPr/>
                    <a:lstStyle/>
                    <a:p>
                      <a:pPr algn="ctr"/>
                      <a:r>
                        <a:rPr lang="en-US" sz="3600" dirty="0"/>
                        <a:t>3</a:t>
                      </a:r>
                    </a:p>
                  </a:txBody>
                  <a:tcPr>
                    <a:lnB w="57150" cap="flat" cmpd="sng" algn="ctr">
                      <a:noFill/>
                      <a:prstDash val="solid"/>
                      <a:round/>
                      <a:headEnd type="none" w="med" len="med"/>
                      <a:tailEnd type="none" w="med" len="med"/>
                    </a:lnB>
                  </a:tcPr>
                </a:tc>
                <a:tc>
                  <a:txBody>
                    <a:bodyPr/>
                    <a:lstStyle/>
                    <a:p>
                      <a:pPr algn="ctr"/>
                      <a:r>
                        <a:rPr lang="en-US" sz="3600" dirty="0"/>
                        <a:t>4</a:t>
                      </a:r>
                    </a:p>
                  </a:txBody>
                  <a:tcPr>
                    <a:lnB w="57150" cap="flat" cmpd="sng" algn="ctr">
                      <a:noFill/>
                      <a:prstDash val="solid"/>
                      <a:round/>
                      <a:headEnd type="none" w="med" len="med"/>
                      <a:tailEnd type="none" w="med" len="med"/>
                    </a:lnB>
                  </a:tcPr>
                </a:tc>
                <a:extLst>
                  <a:ext uri="{0D108BD9-81ED-4DB2-BD59-A6C34878D82A}">
                    <a16:rowId xmlns:a16="http://schemas.microsoft.com/office/drawing/2014/main" val="3717564203"/>
                  </a:ext>
                </a:extLst>
              </a:tr>
              <a:tr h="1053387">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r h="1053387">
                <a:tc>
                  <a:txBody>
                    <a:bodyPr/>
                    <a:lstStyle/>
                    <a:p>
                      <a:pPr algn="ctr"/>
                      <a:endParaRPr lang="en-US" sz="2800" dirty="0"/>
                    </a:p>
                  </a:txBody>
                  <a:tcPr>
                    <a:lnL w="57150" cap="flat" cmpd="sng" algn="ctr">
                      <a:no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730154760"/>
                  </a:ext>
                </a:extLst>
              </a:tr>
              <a:tr h="1053387">
                <a:tc>
                  <a:txBody>
                    <a:bodyPr/>
                    <a:lstStyle/>
                    <a:p>
                      <a:pPr algn="ctr"/>
                      <a:endParaRPr lang="en-US" sz="2800" dirty="0"/>
                    </a:p>
                  </a:txBody>
                  <a:tcPr>
                    <a:lnL w="285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248226320"/>
                  </a:ext>
                </a:extLst>
              </a:tr>
              <a:tr h="1053387">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988498595"/>
                  </a:ext>
                </a:extLst>
              </a:tr>
            </a:tbl>
          </a:graphicData>
        </a:graphic>
      </p:graphicFrame>
      <p:pic>
        <p:nvPicPr>
          <p:cNvPr id="6" name="Picture 5" descr="A green leaf with a white background&#10;&#10;Description automatically generated with low confidence">
            <a:extLst>
              <a:ext uri="{FF2B5EF4-FFF2-40B4-BE49-F238E27FC236}">
                <a16:creationId xmlns:a16="http://schemas.microsoft.com/office/drawing/2014/main" id="{745E04D6-6645-9521-2563-CC1071AE663B}"/>
              </a:ext>
            </a:extLst>
          </p:cNvPr>
          <p:cNvPicPr>
            <a:picLocks noChangeAspect="1"/>
          </p:cNvPicPr>
          <p:nvPr/>
        </p:nvPicPr>
        <p:blipFill>
          <a:blip r:embed="rId6"/>
          <a:stretch>
            <a:fillRect/>
          </a:stretch>
        </p:blipFill>
        <p:spPr>
          <a:xfrm>
            <a:off x="6268834" y="1753550"/>
            <a:ext cx="391661" cy="496570"/>
          </a:xfrm>
          <a:prstGeom prst="rect">
            <a:avLst/>
          </a:prstGeom>
        </p:spPr>
      </p:pic>
      <p:pic>
        <p:nvPicPr>
          <p:cNvPr id="7" name="Picture 6" descr="A green leaf with a white background&#10;&#10;Description automatically generated with low confidence">
            <a:extLst>
              <a:ext uri="{FF2B5EF4-FFF2-40B4-BE49-F238E27FC236}">
                <a16:creationId xmlns:a16="http://schemas.microsoft.com/office/drawing/2014/main" id="{94C60BA0-8D62-3499-BA9F-7EA378C2F121}"/>
              </a:ext>
            </a:extLst>
          </p:cNvPr>
          <p:cNvPicPr>
            <a:picLocks noChangeAspect="1"/>
          </p:cNvPicPr>
          <p:nvPr/>
        </p:nvPicPr>
        <p:blipFill>
          <a:blip r:embed="rId6"/>
          <a:stretch>
            <a:fillRect/>
          </a:stretch>
        </p:blipFill>
        <p:spPr>
          <a:xfrm>
            <a:off x="6290605" y="4075184"/>
            <a:ext cx="391661" cy="496570"/>
          </a:xfrm>
          <a:prstGeom prst="rect">
            <a:avLst/>
          </a:prstGeom>
        </p:spPr>
      </p:pic>
      <p:pic>
        <p:nvPicPr>
          <p:cNvPr id="8" name="Picture 7" descr="A green leaf with a white background&#10;&#10;Description automatically generated with low confidence">
            <a:extLst>
              <a:ext uri="{FF2B5EF4-FFF2-40B4-BE49-F238E27FC236}">
                <a16:creationId xmlns:a16="http://schemas.microsoft.com/office/drawing/2014/main" id="{9867BEEA-7558-F1D5-4022-44C0E4C46039}"/>
              </a:ext>
            </a:extLst>
          </p:cNvPr>
          <p:cNvPicPr>
            <a:picLocks noChangeAspect="1"/>
          </p:cNvPicPr>
          <p:nvPr/>
        </p:nvPicPr>
        <p:blipFill>
          <a:blip r:embed="rId6"/>
          <a:stretch>
            <a:fillRect/>
          </a:stretch>
        </p:blipFill>
        <p:spPr>
          <a:xfrm>
            <a:off x="6290604" y="4571754"/>
            <a:ext cx="391661" cy="496570"/>
          </a:xfrm>
          <a:prstGeom prst="rect">
            <a:avLst/>
          </a:prstGeom>
        </p:spPr>
      </p:pic>
      <p:pic>
        <p:nvPicPr>
          <p:cNvPr id="10" name="Picture 9" descr="A picture containing clipart&#10;&#10;Description automatically generated">
            <a:extLst>
              <a:ext uri="{FF2B5EF4-FFF2-40B4-BE49-F238E27FC236}">
                <a16:creationId xmlns:a16="http://schemas.microsoft.com/office/drawing/2014/main" id="{43E76E09-81C6-9956-3A4D-5D1392F777FB}"/>
              </a:ext>
            </a:extLst>
          </p:cNvPr>
          <p:cNvPicPr>
            <a:picLocks noChangeAspect="1"/>
          </p:cNvPicPr>
          <p:nvPr/>
        </p:nvPicPr>
        <p:blipFill>
          <a:blip r:embed="rId7"/>
          <a:stretch>
            <a:fillRect/>
          </a:stretch>
        </p:blipFill>
        <p:spPr>
          <a:xfrm>
            <a:off x="6268832" y="2250120"/>
            <a:ext cx="391662" cy="443028"/>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57C4E00D-A936-F86F-64AD-30536DA8A5EB}"/>
              </a:ext>
            </a:extLst>
          </p:cNvPr>
          <p:cNvPicPr>
            <a:picLocks noChangeAspect="1"/>
          </p:cNvPicPr>
          <p:nvPr/>
        </p:nvPicPr>
        <p:blipFill>
          <a:blip r:embed="rId7"/>
          <a:stretch>
            <a:fillRect/>
          </a:stretch>
        </p:blipFill>
        <p:spPr>
          <a:xfrm>
            <a:off x="6268832" y="2678084"/>
            <a:ext cx="391662" cy="443028"/>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649B9B08-2450-F901-2AC9-000375A5E3BD}"/>
              </a:ext>
            </a:extLst>
          </p:cNvPr>
          <p:cNvPicPr>
            <a:picLocks noChangeAspect="1"/>
          </p:cNvPicPr>
          <p:nvPr/>
        </p:nvPicPr>
        <p:blipFill>
          <a:blip r:embed="rId7"/>
          <a:stretch>
            <a:fillRect/>
          </a:stretch>
        </p:blipFill>
        <p:spPr>
          <a:xfrm>
            <a:off x="6290603" y="5066103"/>
            <a:ext cx="391662" cy="443028"/>
          </a:xfrm>
          <a:prstGeom prst="rect">
            <a:avLst/>
          </a:prstGeom>
        </p:spPr>
      </p:pic>
      <p:sp>
        <p:nvSpPr>
          <p:cNvPr id="13" name="TextBox 12">
            <a:extLst>
              <a:ext uri="{FF2B5EF4-FFF2-40B4-BE49-F238E27FC236}">
                <a16:creationId xmlns:a16="http://schemas.microsoft.com/office/drawing/2014/main" id="{C1A47A62-A7A7-5E9B-C2A2-F8537479567D}"/>
              </a:ext>
            </a:extLst>
          </p:cNvPr>
          <p:cNvSpPr txBox="1"/>
          <p:nvPr/>
        </p:nvSpPr>
        <p:spPr>
          <a:xfrm>
            <a:off x="11185957" y="6343794"/>
            <a:ext cx="881973" cy="461665"/>
          </a:xfrm>
          <a:prstGeom prst="rect">
            <a:avLst/>
          </a:prstGeom>
          <a:noFill/>
        </p:spPr>
        <p:txBody>
          <a:bodyPr wrap="none" rtlCol="0">
            <a:spAutoFit/>
          </a:bodyPr>
          <a:lstStyle/>
          <a:p>
            <a:r>
              <a:rPr lang="en-US" sz="2400" dirty="0">
                <a:solidFill>
                  <a:schemeClr val="accent6"/>
                </a:solidFill>
              </a:rPr>
              <a:t>ABDC</a:t>
            </a:r>
          </a:p>
        </p:txBody>
      </p:sp>
      <p:sp>
        <p:nvSpPr>
          <p:cNvPr id="9" name="TextBox 8">
            <a:extLst>
              <a:ext uri="{FF2B5EF4-FFF2-40B4-BE49-F238E27FC236}">
                <a16:creationId xmlns:a16="http://schemas.microsoft.com/office/drawing/2014/main" id="{256C8216-3244-50CE-681C-69319C540946}"/>
              </a:ext>
            </a:extLst>
          </p:cNvPr>
          <p:cNvSpPr txBox="1"/>
          <p:nvPr/>
        </p:nvSpPr>
        <p:spPr>
          <a:xfrm>
            <a:off x="6290603" y="6467885"/>
            <a:ext cx="5962115" cy="369332"/>
          </a:xfrm>
          <a:prstGeom prst="rect">
            <a:avLst/>
          </a:prstGeom>
          <a:noFill/>
        </p:spPr>
        <p:txBody>
          <a:bodyPr wrap="square" rtlCol="0">
            <a:spAutoFit/>
          </a:bodyPr>
          <a:lstStyle/>
          <a:p>
            <a:r>
              <a:rPr lang="en-US" dirty="0"/>
              <a:t>__________________________________________________</a:t>
            </a:r>
          </a:p>
        </p:txBody>
      </p:sp>
    </p:spTree>
    <p:extLst>
      <p:ext uri="{BB962C8B-B14F-4D97-AF65-F5344CB8AC3E}">
        <p14:creationId xmlns:p14="http://schemas.microsoft.com/office/powerpoint/2010/main" val="22106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56681-DF1E-51BF-48F8-A49551CFEE85}"/>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4E73B29-6E7E-ECC5-C76F-597D2450DFAD}"/>
              </a:ext>
            </a:extLst>
          </p:cNvPr>
          <p:cNvGraphicFramePr>
            <a:graphicFrameLocks/>
          </p:cNvGraphicFramePr>
          <p:nvPr>
            <p:extLst>
              <p:ext uri="{D42A27DB-BD31-4B8C-83A1-F6EECF244321}">
                <p14:modId xmlns:p14="http://schemas.microsoft.com/office/powerpoint/2010/main" val="3963962141"/>
              </p:ext>
            </p:extLst>
          </p:nvPr>
        </p:nvGraphicFramePr>
        <p:xfrm>
          <a:off x="304799" y="681037"/>
          <a:ext cx="5467048" cy="6035040"/>
        </p:xfrm>
        <a:graphic>
          <a:graphicData uri="http://schemas.openxmlformats.org/drawingml/2006/table">
            <a:tbl>
              <a:tblPr firstRow="1" bandRow="1">
                <a:tableStyleId>{5C22544A-7EE6-4342-B048-85BDC9FD1C3A}</a:tableStyleId>
              </a:tblPr>
              <a:tblGrid>
                <a:gridCol w="683381">
                  <a:extLst>
                    <a:ext uri="{9D8B030D-6E8A-4147-A177-3AD203B41FA5}">
                      <a16:colId xmlns:a16="http://schemas.microsoft.com/office/drawing/2014/main" val="711278454"/>
                    </a:ext>
                  </a:extLst>
                </a:gridCol>
                <a:gridCol w="683381">
                  <a:extLst>
                    <a:ext uri="{9D8B030D-6E8A-4147-A177-3AD203B41FA5}">
                      <a16:colId xmlns:a16="http://schemas.microsoft.com/office/drawing/2014/main" val="2292307825"/>
                    </a:ext>
                  </a:extLst>
                </a:gridCol>
                <a:gridCol w="683381">
                  <a:extLst>
                    <a:ext uri="{9D8B030D-6E8A-4147-A177-3AD203B41FA5}">
                      <a16:colId xmlns:a16="http://schemas.microsoft.com/office/drawing/2014/main" val="1446874438"/>
                    </a:ext>
                  </a:extLst>
                </a:gridCol>
                <a:gridCol w="683381">
                  <a:extLst>
                    <a:ext uri="{9D8B030D-6E8A-4147-A177-3AD203B41FA5}">
                      <a16:colId xmlns:a16="http://schemas.microsoft.com/office/drawing/2014/main" val="1051338449"/>
                    </a:ext>
                  </a:extLst>
                </a:gridCol>
                <a:gridCol w="683381">
                  <a:extLst>
                    <a:ext uri="{9D8B030D-6E8A-4147-A177-3AD203B41FA5}">
                      <a16:colId xmlns:a16="http://schemas.microsoft.com/office/drawing/2014/main" val="2542629008"/>
                    </a:ext>
                  </a:extLst>
                </a:gridCol>
                <a:gridCol w="683381">
                  <a:extLst>
                    <a:ext uri="{9D8B030D-6E8A-4147-A177-3AD203B41FA5}">
                      <a16:colId xmlns:a16="http://schemas.microsoft.com/office/drawing/2014/main" val="1600982216"/>
                    </a:ext>
                  </a:extLst>
                </a:gridCol>
                <a:gridCol w="683381">
                  <a:extLst>
                    <a:ext uri="{9D8B030D-6E8A-4147-A177-3AD203B41FA5}">
                      <a16:colId xmlns:a16="http://schemas.microsoft.com/office/drawing/2014/main" val="2422283526"/>
                    </a:ext>
                  </a:extLst>
                </a:gridCol>
                <a:gridCol w="683381">
                  <a:extLst>
                    <a:ext uri="{9D8B030D-6E8A-4147-A177-3AD203B41FA5}">
                      <a16:colId xmlns:a16="http://schemas.microsoft.com/office/drawing/2014/main" val="1438506350"/>
                    </a:ext>
                  </a:extLst>
                </a:gridCol>
              </a:tblGrid>
              <a:tr h="634758">
                <a:tc>
                  <a:txBody>
                    <a:bodyPr/>
                    <a:lstStyle/>
                    <a:p>
                      <a:pPr algn="ctr"/>
                      <a:r>
                        <a:rPr lang="en-US" sz="3800" dirty="0"/>
                        <a:t>1</a:t>
                      </a:r>
                    </a:p>
                  </a:txBody>
                  <a:tcPr/>
                </a:tc>
                <a:tc>
                  <a:txBody>
                    <a:bodyPr/>
                    <a:lstStyle/>
                    <a:p>
                      <a:pPr algn="ctr"/>
                      <a:r>
                        <a:rPr lang="en-US" sz="3800" dirty="0"/>
                        <a:t>2</a:t>
                      </a:r>
                    </a:p>
                  </a:txBody>
                  <a:tcPr/>
                </a:tc>
                <a:tc>
                  <a:txBody>
                    <a:bodyPr/>
                    <a:lstStyle/>
                    <a:p>
                      <a:pPr algn="ctr"/>
                      <a:r>
                        <a:rPr lang="en-US" sz="3800" dirty="0"/>
                        <a:t>3</a:t>
                      </a:r>
                    </a:p>
                  </a:txBody>
                  <a:tcPr/>
                </a:tc>
                <a:tc>
                  <a:txBody>
                    <a:bodyPr/>
                    <a:lstStyle/>
                    <a:p>
                      <a:pPr algn="ctr"/>
                      <a:r>
                        <a:rPr lang="en-US" sz="3800" dirty="0"/>
                        <a:t>4</a:t>
                      </a:r>
                    </a:p>
                  </a:txBody>
                  <a:tcPr/>
                </a:tc>
                <a:tc>
                  <a:txBody>
                    <a:bodyPr/>
                    <a:lstStyle/>
                    <a:p>
                      <a:pPr algn="ctr"/>
                      <a:r>
                        <a:rPr lang="en-US" sz="3800" dirty="0"/>
                        <a:t>5</a:t>
                      </a:r>
                    </a:p>
                  </a:txBody>
                  <a:tcPr/>
                </a:tc>
                <a:tc>
                  <a:txBody>
                    <a:bodyPr/>
                    <a:lstStyle/>
                    <a:p>
                      <a:pPr algn="ctr"/>
                      <a:r>
                        <a:rPr lang="en-US" sz="3800" dirty="0"/>
                        <a:t>6</a:t>
                      </a:r>
                    </a:p>
                  </a:txBody>
                  <a:tcPr/>
                </a:tc>
                <a:tc>
                  <a:txBody>
                    <a:bodyPr/>
                    <a:lstStyle/>
                    <a:p>
                      <a:pPr algn="ctr"/>
                      <a:r>
                        <a:rPr lang="en-US" sz="3800" dirty="0"/>
                        <a:t>7</a:t>
                      </a:r>
                    </a:p>
                  </a:txBody>
                  <a:tcPr/>
                </a:tc>
                <a:tc>
                  <a:txBody>
                    <a:bodyPr/>
                    <a:lstStyle/>
                    <a:p>
                      <a:pPr algn="ctr"/>
                      <a:r>
                        <a:rPr lang="en-US" sz="3800" dirty="0"/>
                        <a:t>8</a:t>
                      </a:r>
                    </a:p>
                  </a:txBody>
                  <a:tcPr/>
                </a:tc>
                <a:extLst>
                  <a:ext uri="{0D108BD9-81ED-4DB2-BD59-A6C34878D82A}">
                    <a16:rowId xmlns:a16="http://schemas.microsoft.com/office/drawing/2014/main" val="965763515"/>
                  </a:ext>
                </a:extLst>
              </a:tr>
              <a:tr h="634758">
                <a:tc>
                  <a:txBody>
                    <a:bodyPr/>
                    <a:lstStyle/>
                    <a:p>
                      <a:pPr algn="ctr"/>
                      <a:r>
                        <a:rPr lang="en-US" sz="3800" dirty="0"/>
                        <a:t>D</a:t>
                      </a:r>
                    </a:p>
                  </a:txBody>
                  <a:tcPr/>
                </a:tc>
                <a:tc>
                  <a:txBody>
                    <a:bodyPr/>
                    <a:lstStyle/>
                    <a:p>
                      <a:pPr algn="ctr"/>
                      <a:r>
                        <a:rPr lang="en-US" sz="3800" dirty="0"/>
                        <a:t>B</a:t>
                      </a:r>
                    </a:p>
                  </a:txBody>
                  <a:tcPr/>
                </a:tc>
                <a:tc>
                  <a:txBody>
                    <a:bodyPr/>
                    <a:lstStyle/>
                    <a:p>
                      <a:pPr algn="ctr"/>
                      <a:r>
                        <a:rPr lang="en-US" sz="3800" dirty="0"/>
                        <a:t>G</a:t>
                      </a:r>
                    </a:p>
                  </a:txBody>
                  <a:tcPr/>
                </a:tc>
                <a:tc>
                  <a:txBody>
                    <a:bodyPr/>
                    <a:lstStyle/>
                    <a:p>
                      <a:pPr algn="ctr"/>
                      <a:r>
                        <a:rPr lang="en-US" sz="3800" dirty="0"/>
                        <a:t>H</a:t>
                      </a:r>
                    </a:p>
                  </a:txBody>
                  <a:tcPr/>
                </a:tc>
                <a:tc>
                  <a:txBody>
                    <a:bodyPr/>
                    <a:lstStyle/>
                    <a:p>
                      <a:pPr algn="ctr"/>
                      <a:r>
                        <a:rPr lang="en-US" sz="3800" dirty="0"/>
                        <a:t>B</a:t>
                      </a:r>
                    </a:p>
                  </a:txBody>
                  <a:tcPr/>
                </a:tc>
                <a:tc>
                  <a:txBody>
                    <a:bodyPr/>
                    <a:lstStyle/>
                    <a:p>
                      <a:pPr algn="ctr"/>
                      <a:r>
                        <a:rPr lang="en-US" sz="3800" dirty="0"/>
                        <a:t>A</a:t>
                      </a:r>
                    </a:p>
                  </a:txBody>
                  <a:tcPr/>
                </a:tc>
                <a:tc>
                  <a:txBody>
                    <a:bodyPr/>
                    <a:lstStyle/>
                    <a:p>
                      <a:pPr algn="ctr"/>
                      <a:r>
                        <a:rPr lang="en-US" sz="3800" dirty="0"/>
                        <a:t>D</a:t>
                      </a:r>
                    </a:p>
                  </a:txBody>
                  <a:tcPr/>
                </a:tc>
                <a:tc>
                  <a:txBody>
                    <a:bodyPr/>
                    <a:lstStyle/>
                    <a:p>
                      <a:pPr algn="ctr"/>
                      <a:r>
                        <a:rPr lang="en-US" sz="3800" dirty="0">
                          <a:solidFill>
                            <a:srgbClr val="FF0000"/>
                          </a:solidFill>
                        </a:rPr>
                        <a:t>C</a:t>
                      </a:r>
                    </a:p>
                  </a:txBody>
                  <a:tcPr/>
                </a:tc>
                <a:extLst>
                  <a:ext uri="{0D108BD9-81ED-4DB2-BD59-A6C34878D82A}">
                    <a16:rowId xmlns:a16="http://schemas.microsoft.com/office/drawing/2014/main" val="1339385339"/>
                  </a:ext>
                </a:extLst>
              </a:tr>
              <a:tr h="634758">
                <a:tc>
                  <a:txBody>
                    <a:bodyPr/>
                    <a:lstStyle/>
                    <a:p>
                      <a:pPr algn="ctr"/>
                      <a:r>
                        <a:rPr lang="en-US" sz="3800" dirty="0"/>
                        <a:t>G</a:t>
                      </a:r>
                    </a:p>
                  </a:txBody>
                  <a:tcPr/>
                </a:tc>
                <a:tc>
                  <a:txBody>
                    <a:bodyPr/>
                    <a:lstStyle/>
                    <a:p>
                      <a:pPr algn="ctr"/>
                      <a:r>
                        <a:rPr lang="en-US" sz="3800" dirty="0"/>
                        <a:t>D</a:t>
                      </a:r>
                    </a:p>
                  </a:txBody>
                  <a:tcPr/>
                </a:tc>
                <a:tc>
                  <a:txBody>
                    <a:bodyPr/>
                    <a:lstStyle/>
                    <a:p>
                      <a:pPr algn="ctr"/>
                      <a:r>
                        <a:rPr lang="en-US" sz="3800" dirty="0"/>
                        <a:t>F</a:t>
                      </a:r>
                    </a:p>
                  </a:txBody>
                  <a:tcPr/>
                </a:tc>
                <a:tc>
                  <a:txBody>
                    <a:bodyPr/>
                    <a:lstStyle/>
                    <a:p>
                      <a:pPr algn="ctr"/>
                      <a:r>
                        <a:rPr lang="en-US" sz="3800" dirty="0">
                          <a:solidFill>
                            <a:srgbClr val="FF0000"/>
                          </a:solidFill>
                        </a:rPr>
                        <a:t>D</a:t>
                      </a:r>
                    </a:p>
                  </a:txBody>
                  <a:tcPr/>
                </a:tc>
                <a:tc>
                  <a:txBody>
                    <a:bodyPr/>
                    <a:lstStyle/>
                    <a:p>
                      <a:pPr algn="ctr"/>
                      <a:r>
                        <a:rPr lang="en-US" sz="3800" dirty="0"/>
                        <a:t>C</a:t>
                      </a:r>
                    </a:p>
                  </a:txBody>
                  <a:tcPr/>
                </a:tc>
                <a:tc>
                  <a:txBody>
                    <a:bodyPr/>
                    <a:lstStyle/>
                    <a:p>
                      <a:pPr algn="ctr"/>
                      <a:r>
                        <a:rPr lang="en-US" sz="3800" dirty="0"/>
                        <a:t>E</a:t>
                      </a:r>
                    </a:p>
                  </a:txBody>
                  <a:tcPr/>
                </a:tc>
                <a:tc>
                  <a:txBody>
                    <a:bodyPr/>
                    <a:lstStyle/>
                    <a:p>
                      <a:pPr algn="ctr"/>
                      <a:r>
                        <a:rPr lang="en-US" sz="3800" dirty="0"/>
                        <a:t>F</a:t>
                      </a:r>
                    </a:p>
                  </a:txBody>
                  <a:tcPr/>
                </a:tc>
                <a:tc>
                  <a:txBody>
                    <a:bodyPr/>
                    <a:lstStyle/>
                    <a:p>
                      <a:pPr algn="ctr"/>
                      <a:r>
                        <a:rPr lang="en-US" sz="3800" dirty="0"/>
                        <a:t>E</a:t>
                      </a:r>
                    </a:p>
                  </a:txBody>
                  <a:tcPr/>
                </a:tc>
                <a:extLst>
                  <a:ext uri="{0D108BD9-81ED-4DB2-BD59-A6C34878D82A}">
                    <a16:rowId xmlns:a16="http://schemas.microsoft.com/office/drawing/2014/main" val="828747693"/>
                  </a:ext>
                </a:extLst>
              </a:tr>
              <a:tr h="634758">
                <a:tc>
                  <a:txBody>
                    <a:bodyPr/>
                    <a:lstStyle/>
                    <a:p>
                      <a:pPr algn="ctr"/>
                      <a:r>
                        <a:rPr lang="en-US" sz="3800" dirty="0"/>
                        <a:t>B</a:t>
                      </a:r>
                    </a:p>
                  </a:txBody>
                  <a:tcPr/>
                </a:tc>
                <a:tc>
                  <a:txBody>
                    <a:bodyPr/>
                    <a:lstStyle/>
                    <a:p>
                      <a:pPr algn="ctr"/>
                      <a:r>
                        <a:rPr lang="en-US" sz="3800" dirty="0"/>
                        <a:t>C</a:t>
                      </a:r>
                    </a:p>
                  </a:txBody>
                  <a:tcPr/>
                </a:tc>
                <a:tc>
                  <a:txBody>
                    <a:bodyPr/>
                    <a:lstStyle/>
                    <a:p>
                      <a:pPr algn="ctr"/>
                      <a:r>
                        <a:rPr lang="en-US" sz="3800" dirty="0">
                          <a:solidFill>
                            <a:srgbClr val="FF0000"/>
                          </a:solidFill>
                        </a:rPr>
                        <a:t>A</a:t>
                      </a:r>
                    </a:p>
                  </a:txBody>
                  <a:tcPr/>
                </a:tc>
                <a:tc>
                  <a:txBody>
                    <a:bodyPr/>
                    <a:lstStyle/>
                    <a:p>
                      <a:pPr algn="ctr"/>
                      <a:r>
                        <a:rPr lang="en-US" sz="3800" dirty="0"/>
                        <a:t>E</a:t>
                      </a:r>
                    </a:p>
                  </a:txBody>
                  <a:tcPr/>
                </a:tc>
                <a:tc>
                  <a:txBody>
                    <a:bodyPr/>
                    <a:lstStyle/>
                    <a:p>
                      <a:pPr algn="ctr"/>
                      <a:r>
                        <a:rPr lang="en-US" sz="3800" dirty="0">
                          <a:solidFill>
                            <a:srgbClr val="FF0000"/>
                          </a:solidFill>
                        </a:rPr>
                        <a:t>G</a:t>
                      </a:r>
                    </a:p>
                  </a:txBody>
                  <a:tcPr/>
                </a:tc>
                <a:tc>
                  <a:txBody>
                    <a:bodyPr/>
                    <a:lstStyle/>
                    <a:p>
                      <a:pPr algn="ctr"/>
                      <a:r>
                        <a:rPr lang="en-US" sz="3800" dirty="0"/>
                        <a:t>G</a:t>
                      </a:r>
                    </a:p>
                  </a:txBody>
                  <a:tcPr/>
                </a:tc>
                <a:tc>
                  <a:txBody>
                    <a:bodyPr/>
                    <a:lstStyle/>
                    <a:p>
                      <a:pPr algn="ctr"/>
                      <a:r>
                        <a:rPr lang="en-US" sz="3800" dirty="0"/>
                        <a:t>A</a:t>
                      </a:r>
                    </a:p>
                  </a:txBody>
                  <a:tcPr/>
                </a:tc>
                <a:tc>
                  <a:txBody>
                    <a:bodyPr/>
                    <a:lstStyle/>
                    <a:p>
                      <a:pPr algn="ctr"/>
                      <a:r>
                        <a:rPr lang="en-US" sz="3800" dirty="0"/>
                        <a:t>D</a:t>
                      </a:r>
                    </a:p>
                  </a:txBody>
                  <a:tcPr/>
                </a:tc>
                <a:extLst>
                  <a:ext uri="{0D108BD9-81ED-4DB2-BD59-A6C34878D82A}">
                    <a16:rowId xmlns:a16="http://schemas.microsoft.com/office/drawing/2014/main" val="4242280731"/>
                  </a:ext>
                </a:extLst>
              </a:tr>
              <a:tr h="634758">
                <a:tc>
                  <a:txBody>
                    <a:bodyPr/>
                    <a:lstStyle/>
                    <a:p>
                      <a:pPr algn="ctr"/>
                      <a:r>
                        <a:rPr lang="en-US" sz="3800" dirty="0"/>
                        <a:t>E</a:t>
                      </a:r>
                    </a:p>
                  </a:txBody>
                  <a:tcPr/>
                </a:tc>
                <a:tc>
                  <a:txBody>
                    <a:bodyPr/>
                    <a:lstStyle/>
                    <a:p>
                      <a:pPr algn="ctr"/>
                      <a:r>
                        <a:rPr lang="en-US" sz="3800" dirty="0"/>
                        <a:t>F</a:t>
                      </a:r>
                    </a:p>
                  </a:txBody>
                  <a:tcPr/>
                </a:tc>
                <a:tc>
                  <a:txBody>
                    <a:bodyPr/>
                    <a:lstStyle/>
                    <a:p>
                      <a:pPr algn="ctr"/>
                      <a:r>
                        <a:rPr lang="en-US" sz="3800" dirty="0"/>
                        <a:t>C</a:t>
                      </a:r>
                    </a:p>
                  </a:txBody>
                  <a:tcPr/>
                </a:tc>
                <a:tc>
                  <a:txBody>
                    <a:bodyPr/>
                    <a:lstStyle/>
                    <a:p>
                      <a:pPr algn="ctr"/>
                      <a:r>
                        <a:rPr lang="en-US" sz="3800" dirty="0"/>
                        <a:t>A</a:t>
                      </a:r>
                    </a:p>
                  </a:txBody>
                  <a:tcPr/>
                </a:tc>
                <a:tc>
                  <a:txBody>
                    <a:bodyPr/>
                    <a:lstStyle/>
                    <a:p>
                      <a:pPr algn="ctr"/>
                      <a:r>
                        <a:rPr lang="en-US" sz="3800" dirty="0"/>
                        <a:t>E</a:t>
                      </a:r>
                    </a:p>
                  </a:txBody>
                  <a:tcPr/>
                </a:tc>
                <a:tc>
                  <a:txBody>
                    <a:bodyPr/>
                    <a:lstStyle/>
                    <a:p>
                      <a:pPr algn="ctr"/>
                      <a:r>
                        <a:rPr lang="en-US" sz="3800" dirty="0"/>
                        <a:t>H</a:t>
                      </a:r>
                    </a:p>
                  </a:txBody>
                  <a:tcPr/>
                </a:tc>
                <a:tc>
                  <a:txBody>
                    <a:bodyPr/>
                    <a:lstStyle/>
                    <a:p>
                      <a:pPr algn="ctr"/>
                      <a:r>
                        <a:rPr lang="en-US" sz="3800" dirty="0"/>
                        <a:t>G</a:t>
                      </a:r>
                    </a:p>
                  </a:txBody>
                  <a:tcPr/>
                </a:tc>
                <a:tc>
                  <a:txBody>
                    <a:bodyPr/>
                    <a:lstStyle/>
                    <a:p>
                      <a:pPr algn="ctr"/>
                      <a:r>
                        <a:rPr lang="en-US" sz="3800" dirty="0"/>
                        <a:t>G</a:t>
                      </a:r>
                    </a:p>
                  </a:txBody>
                  <a:tcPr/>
                </a:tc>
                <a:extLst>
                  <a:ext uri="{0D108BD9-81ED-4DB2-BD59-A6C34878D82A}">
                    <a16:rowId xmlns:a16="http://schemas.microsoft.com/office/drawing/2014/main" val="3658496025"/>
                  </a:ext>
                </a:extLst>
              </a:tr>
              <a:tr h="634758">
                <a:tc>
                  <a:txBody>
                    <a:bodyPr/>
                    <a:lstStyle/>
                    <a:p>
                      <a:pPr algn="ctr"/>
                      <a:r>
                        <a:rPr lang="en-US" sz="3800" dirty="0"/>
                        <a:t>F</a:t>
                      </a:r>
                    </a:p>
                  </a:txBody>
                  <a:tcPr/>
                </a:tc>
                <a:tc>
                  <a:txBody>
                    <a:bodyPr/>
                    <a:lstStyle/>
                    <a:p>
                      <a:pPr algn="ctr"/>
                      <a:r>
                        <a:rPr lang="en-US" sz="3800" dirty="0"/>
                        <a:t>G</a:t>
                      </a:r>
                    </a:p>
                  </a:txBody>
                  <a:tcPr/>
                </a:tc>
                <a:tc>
                  <a:txBody>
                    <a:bodyPr/>
                    <a:lstStyle/>
                    <a:p>
                      <a:pPr algn="ctr"/>
                      <a:r>
                        <a:rPr lang="en-US" sz="3800" dirty="0"/>
                        <a:t>E</a:t>
                      </a:r>
                    </a:p>
                  </a:txBody>
                  <a:tcPr/>
                </a:tc>
                <a:tc>
                  <a:txBody>
                    <a:bodyPr/>
                    <a:lstStyle/>
                    <a:p>
                      <a:pPr algn="ctr"/>
                      <a:r>
                        <a:rPr lang="en-US" sz="3800" dirty="0"/>
                        <a:t>G</a:t>
                      </a:r>
                    </a:p>
                  </a:txBody>
                  <a:tcPr/>
                </a:tc>
                <a:tc>
                  <a:txBody>
                    <a:bodyPr/>
                    <a:lstStyle/>
                    <a:p>
                      <a:pPr algn="ctr"/>
                      <a:r>
                        <a:rPr lang="en-US" sz="3800" dirty="0"/>
                        <a:t>F</a:t>
                      </a:r>
                    </a:p>
                  </a:txBody>
                  <a:tcPr/>
                </a:tc>
                <a:tc>
                  <a:txBody>
                    <a:bodyPr/>
                    <a:lstStyle/>
                    <a:p>
                      <a:pPr algn="ctr"/>
                      <a:r>
                        <a:rPr lang="en-US" sz="3800" dirty="0"/>
                        <a:t>C</a:t>
                      </a:r>
                    </a:p>
                  </a:txBody>
                  <a:tcPr/>
                </a:tc>
                <a:tc>
                  <a:txBody>
                    <a:bodyPr/>
                    <a:lstStyle/>
                    <a:p>
                      <a:pPr algn="ctr"/>
                      <a:r>
                        <a:rPr lang="en-US" sz="3800" dirty="0">
                          <a:solidFill>
                            <a:srgbClr val="FF0000"/>
                          </a:solidFill>
                        </a:rPr>
                        <a:t>B</a:t>
                      </a:r>
                    </a:p>
                  </a:txBody>
                  <a:tcPr/>
                </a:tc>
                <a:tc>
                  <a:txBody>
                    <a:bodyPr/>
                    <a:lstStyle/>
                    <a:p>
                      <a:pPr algn="ctr"/>
                      <a:r>
                        <a:rPr lang="en-US" sz="3800" dirty="0"/>
                        <a:t>B</a:t>
                      </a:r>
                    </a:p>
                  </a:txBody>
                  <a:tcPr/>
                </a:tc>
                <a:extLst>
                  <a:ext uri="{0D108BD9-81ED-4DB2-BD59-A6C34878D82A}">
                    <a16:rowId xmlns:a16="http://schemas.microsoft.com/office/drawing/2014/main" val="3558804258"/>
                  </a:ext>
                </a:extLst>
              </a:tr>
              <a:tr h="634758">
                <a:tc>
                  <a:txBody>
                    <a:bodyPr/>
                    <a:lstStyle/>
                    <a:p>
                      <a:pPr algn="ctr"/>
                      <a:r>
                        <a:rPr lang="en-US" sz="3800" dirty="0"/>
                        <a:t>C</a:t>
                      </a:r>
                    </a:p>
                  </a:txBody>
                  <a:tcPr/>
                </a:tc>
                <a:tc>
                  <a:txBody>
                    <a:bodyPr/>
                    <a:lstStyle/>
                    <a:p>
                      <a:pPr algn="ctr"/>
                      <a:r>
                        <a:rPr lang="en-US" sz="3800" dirty="0">
                          <a:solidFill>
                            <a:srgbClr val="FF0000"/>
                          </a:solidFill>
                        </a:rPr>
                        <a:t>E</a:t>
                      </a:r>
                    </a:p>
                  </a:txBody>
                  <a:tcPr/>
                </a:tc>
                <a:tc>
                  <a:txBody>
                    <a:bodyPr/>
                    <a:lstStyle/>
                    <a:p>
                      <a:pPr algn="ctr"/>
                      <a:r>
                        <a:rPr lang="en-US" sz="3800" dirty="0"/>
                        <a:t>H</a:t>
                      </a:r>
                    </a:p>
                  </a:txBody>
                  <a:tcPr/>
                </a:tc>
                <a:tc>
                  <a:txBody>
                    <a:bodyPr/>
                    <a:lstStyle/>
                    <a:p>
                      <a:pPr algn="ctr"/>
                      <a:r>
                        <a:rPr lang="en-US" sz="3800" dirty="0"/>
                        <a:t>B</a:t>
                      </a:r>
                    </a:p>
                  </a:txBody>
                  <a:tcPr/>
                </a:tc>
                <a:tc>
                  <a:txBody>
                    <a:bodyPr/>
                    <a:lstStyle/>
                    <a:p>
                      <a:pPr algn="ctr"/>
                      <a:r>
                        <a:rPr lang="en-US" sz="3800" dirty="0"/>
                        <a:t>A</a:t>
                      </a:r>
                    </a:p>
                  </a:txBody>
                  <a:tcPr/>
                </a:tc>
                <a:tc>
                  <a:txBody>
                    <a:bodyPr/>
                    <a:lstStyle/>
                    <a:p>
                      <a:pPr algn="ctr"/>
                      <a:r>
                        <a:rPr lang="en-US" sz="3800" dirty="0">
                          <a:solidFill>
                            <a:srgbClr val="FF0000"/>
                          </a:solidFill>
                        </a:rPr>
                        <a:t>F</a:t>
                      </a:r>
                    </a:p>
                  </a:txBody>
                  <a:tcPr/>
                </a:tc>
                <a:tc>
                  <a:txBody>
                    <a:bodyPr/>
                    <a:lstStyle/>
                    <a:p>
                      <a:pPr algn="ctr"/>
                      <a:r>
                        <a:rPr lang="en-US" sz="3800" dirty="0"/>
                        <a:t>C</a:t>
                      </a:r>
                    </a:p>
                  </a:txBody>
                  <a:tcPr/>
                </a:tc>
                <a:tc>
                  <a:txBody>
                    <a:bodyPr/>
                    <a:lstStyle/>
                    <a:p>
                      <a:pPr algn="ctr"/>
                      <a:r>
                        <a:rPr lang="en-US" sz="3800" dirty="0"/>
                        <a:t>F</a:t>
                      </a:r>
                    </a:p>
                  </a:txBody>
                  <a:tcPr/>
                </a:tc>
                <a:extLst>
                  <a:ext uri="{0D108BD9-81ED-4DB2-BD59-A6C34878D82A}">
                    <a16:rowId xmlns:a16="http://schemas.microsoft.com/office/drawing/2014/main" val="4197867003"/>
                  </a:ext>
                </a:extLst>
              </a:tr>
              <a:tr h="634758">
                <a:tc>
                  <a:txBody>
                    <a:bodyPr/>
                    <a:lstStyle/>
                    <a:p>
                      <a:pPr algn="ctr"/>
                      <a:r>
                        <a:rPr lang="en-US" sz="3800" dirty="0">
                          <a:solidFill>
                            <a:srgbClr val="FF0000"/>
                          </a:solidFill>
                        </a:rPr>
                        <a:t>H</a:t>
                      </a:r>
                    </a:p>
                  </a:txBody>
                  <a:tcPr/>
                </a:tc>
                <a:tc>
                  <a:txBody>
                    <a:bodyPr/>
                    <a:lstStyle/>
                    <a:p>
                      <a:pPr algn="ctr"/>
                      <a:r>
                        <a:rPr lang="en-US" sz="3800" dirty="0"/>
                        <a:t>H</a:t>
                      </a:r>
                    </a:p>
                  </a:txBody>
                  <a:tcPr/>
                </a:tc>
                <a:tc>
                  <a:txBody>
                    <a:bodyPr/>
                    <a:lstStyle/>
                    <a:p>
                      <a:pPr algn="ctr"/>
                      <a:r>
                        <a:rPr lang="en-US" sz="3800" dirty="0"/>
                        <a:t>D</a:t>
                      </a:r>
                    </a:p>
                  </a:txBody>
                  <a:tcPr/>
                </a:tc>
                <a:tc>
                  <a:txBody>
                    <a:bodyPr/>
                    <a:lstStyle/>
                    <a:p>
                      <a:pPr algn="ctr"/>
                      <a:r>
                        <a:rPr lang="en-US" sz="3800" dirty="0"/>
                        <a:t>C</a:t>
                      </a:r>
                    </a:p>
                  </a:txBody>
                  <a:tcPr/>
                </a:tc>
                <a:tc>
                  <a:txBody>
                    <a:bodyPr/>
                    <a:lstStyle/>
                    <a:p>
                      <a:pPr algn="ctr"/>
                      <a:r>
                        <a:rPr lang="en-US" sz="3800" dirty="0"/>
                        <a:t>H</a:t>
                      </a:r>
                    </a:p>
                  </a:txBody>
                  <a:tcPr/>
                </a:tc>
                <a:tc>
                  <a:txBody>
                    <a:bodyPr/>
                    <a:lstStyle/>
                    <a:p>
                      <a:pPr algn="ctr"/>
                      <a:r>
                        <a:rPr lang="en-US" sz="3800" dirty="0"/>
                        <a:t>B</a:t>
                      </a:r>
                    </a:p>
                  </a:txBody>
                  <a:tcPr/>
                </a:tc>
                <a:tc>
                  <a:txBody>
                    <a:bodyPr/>
                    <a:lstStyle/>
                    <a:p>
                      <a:pPr algn="ctr"/>
                      <a:r>
                        <a:rPr lang="en-US" sz="3800" dirty="0"/>
                        <a:t>H</a:t>
                      </a:r>
                    </a:p>
                  </a:txBody>
                  <a:tcPr/>
                </a:tc>
                <a:tc>
                  <a:txBody>
                    <a:bodyPr/>
                    <a:lstStyle/>
                    <a:p>
                      <a:pPr algn="ctr"/>
                      <a:r>
                        <a:rPr lang="en-US" sz="3800" dirty="0"/>
                        <a:t>A</a:t>
                      </a:r>
                    </a:p>
                  </a:txBody>
                  <a:tcPr/>
                </a:tc>
                <a:extLst>
                  <a:ext uri="{0D108BD9-81ED-4DB2-BD59-A6C34878D82A}">
                    <a16:rowId xmlns:a16="http://schemas.microsoft.com/office/drawing/2014/main" val="282275194"/>
                  </a:ext>
                </a:extLst>
              </a:tr>
              <a:tr h="634758">
                <a:tc>
                  <a:txBody>
                    <a:bodyPr/>
                    <a:lstStyle/>
                    <a:p>
                      <a:pPr algn="ctr"/>
                      <a:r>
                        <a:rPr lang="en-US" sz="3800" dirty="0"/>
                        <a:t>A</a:t>
                      </a:r>
                    </a:p>
                  </a:txBody>
                  <a:tcPr/>
                </a:tc>
                <a:tc>
                  <a:txBody>
                    <a:bodyPr/>
                    <a:lstStyle/>
                    <a:p>
                      <a:pPr algn="ctr"/>
                      <a:r>
                        <a:rPr lang="en-US" sz="3800" dirty="0"/>
                        <a:t>A</a:t>
                      </a:r>
                    </a:p>
                  </a:txBody>
                  <a:tcPr/>
                </a:tc>
                <a:tc>
                  <a:txBody>
                    <a:bodyPr/>
                    <a:lstStyle/>
                    <a:p>
                      <a:pPr algn="ctr"/>
                      <a:r>
                        <a:rPr lang="en-US" sz="3800" dirty="0"/>
                        <a:t>B</a:t>
                      </a:r>
                    </a:p>
                  </a:txBody>
                  <a:tcPr/>
                </a:tc>
                <a:tc>
                  <a:txBody>
                    <a:bodyPr/>
                    <a:lstStyle/>
                    <a:p>
                      <a:pPr algn="ctr"/>
                      <a:r>
                        <a:rPr lang="en-US" sz="3800" dirty="0"/>
                        <a:t>F</a:t>
                      </a:r>
                    </a:p>
                  </a:txBody>
                  <a:tcPr/>
                </a:tc>
                <a:tc>
                  <a:txBody>
                    <a:bodyPr/>
                    <a:lstStyle/>
                    <a:p>
                      <a:pPr algn="ctr"/>
                      <a:r>
                        <a:rPr lang="en-US" sz="3800" dirty="0"/>
                        <a:t>D</a:t>
                      </a:r>
                    </a:p>
                  </a:txBody>
                  <a:tcPr/>
                </a:tc>
                <a:tc>
                  <a:txBody>
                    <a:bodyPr/>
                    <a:lstStyle/>
                    <a:p>
                      <a:pPr algn="ctr"/>
                      <a:r>
                        <a:rPr lang="en-US" sz="3800" dirty="0"/>
                        <a:t>D</a:t>
                      </a:r>
                    </a:p>
                  </a:txBody>
                  <a:tcPr/>
                </a:tc>
                <a:tc>
                  <a:txBody>
                    <a:bodyPr/>
                    <a:lstStyle/>
                    <a:p>
                      <a:pPr algn="ctr"/>
                      <a:r>
                        <a:rPr lang="en-US" sz="3800" dirty="0"/>
                        <a:t>E</a:t>
                      </a:r>
                    </a:p>
                  </a:txBody>
                  <a:tcPr/>
                </a:tc>
                <a:tc>
                  <a:txBody>
                    <a:bodyPr/>
                    <a:lstStyle/>
                    <a:p>
                      <a:pPr algn="ctr"/>
                      <a:r>
                        <a:rPr lang="en-US" sz="3800" dirty="0"/>
                        <a:t>H</a:t>
                      </a:r>
                    </a:p>
                  </a:txBody>
                  <a:tcPr/>
                </a:tc>
                <a:extLst>
                  <a:ext uri="{0D108BD9-81ED-4DB2-BD59-A6C34878D82A}">
                    <a16:rowId xmlns:a16="http://schemas.microsoft.com/office/drawing/2014/main" val="1160203582"/>
                  </a:ext>
                </a:extLst>
              </a:tr>
            </a:tbl>
          </a:graphicData>
        </a:graphic>
      </p:graphicFrame>
      <p:graphicFrame>
        <p:nvGraphicFramePr>
          <p:cNvPr id="7" name="Table 4">
            <a:extLst>
              <a:ext uri="{FF2B5EF4-FFF2-40B4-BE49-F238E27FC236}">
                <a16:creationId xmlns:a16="http://schemas.microsoft.com/office/drawing/2014/main" id="{B73C061B-EA83-05D4-F876-812930774CEE}"/>
              </a:ext>
            </a:extLst>
          </p:cNvPr>
          <p:cNvGraphicFramePr>
            <a:graphicFrameLocks/>
          </p:cNvGraphicFramePr>
          <p:nvPr>
            <p:extLst>
              <p:ext uri="{D42A27DB-BD31-4B8C-83A1-F6EECF244321}">
                <p14:modId xmlns:p14="http://schemas.microsoft.com/office/powerpoint/2010/main" val="360957162"/>
              </p:ext>
            </p:extLst>
          </p:nvPr>
        </p:nvGraphicFramePr>
        <p:xfrm>
          <a:off x="6420155" y="681037"/>
          <a:ext cx="5467048" cy="6035040"/>
        </p:xfrm>
        <a:graphic>
          <a:graphicData uri="http://schemas.openxmlformats.org/drawingml/2006/table">
            <a:tbl>
              <a:tblPr firstRow="1" bandRow="1">
                <a:tableStyleId>{5C22544A-7EE6-4342-B048-85BDC9FD1C3A}</a:tableStyleId>
              </a:tblPr>
              <a:tblGrid>
                <a:gridCol w="683381">
                  <a:extLst>
                    <a:ext uri="{9D8B030D-6E8A-4147-A177-3AD203B41FA5}">
                      <a16:colId xmlns:a16="http://schemas.microsoft.com/office/drawing/2014/main" val="711278454"/>
                    </a:ext>
                  </a:extLst>
                </a:gridCol>
                <a:gridCol w="683381">
                  <a:extLst>
                    <a:ext uri="{9D8B030D-6E8A-4147-A177-3AD203B41FA5}">
                      <a16:colId xmlns:a16="http://schemas.microsoft.com/office/drawing/2014/main" val="2292307825"/>
                    </a:ext>
                  </a:extLst>
                </a:gridCol>
                <a:gridCol w="683381">
                  <a:extLst>
                    <a:ext uri="{9D8B030D-6E8A-4147-A177-3AD203B41FA5}">
                      <a16:colId xmlns:a16="http://schemas.microsoft.com/office/drawing/2014/main" val="1446874438"/>
                    </a:ext>
                  </a:extLst>
                </a:gridCol>
                <a:gridCol w="683381">
                  <a:extLst>
                    <a:ext uri="{9D8B030D-6E8A-4147-A177-3AD203B41FA5}">
                      <a16:colId xmlns:a16="http://schemas.microsoft.com/office/drawing/2014/main" val="1051338449"/>
                    </a:ext>
                  </a:extLst>
                </a:gridCol>
                <a:gridCol w="683381">
                  <a:extLst>
                    <a:ext uri="{9D8B030D-6E8A-4147-A177-3AD203B41FA5}">
                      <a16:colId xmlns:a16="http://schemas.microsoft.com/office/drawing/2014/main" val="2542629008"/>
                    </a:ext>
                  </a:extLst>
                </a:gridCol>
                <a:gridCol w="683381">
                  <a:extLst>
                    <a:ext uri="{9D8B030D-6E8A-4147-A177-3AD203B41FA5}">
                      <a16:colId xmlns:a16="http://schemas.microsoft.com/office/drawing/2014/main" val="1600982216"/>
                    </a:ext>
                  </a:extLst>
                </a:gridCol>
                <a:gridCol w="683381">
                  <a:extLst>
                    <a:ext uri="{9D8B030D-6E8A-4147-A177-3AD203B41FA5}">
                      <a16:colId xmlns:a16="http://schemas.microsoft.com/office/drawing/2014/main" val="2422283526"/>
                    </a:ext>
                  </a:extLst>
                </a:gridCol>
                <a:gridCol w="683381">
                  <a:extLst>
                    <a:ext uri="{9D8B030D-6E8A-4147-A177-3AD203B41FA5}">
                      <a16:colId xmlns:a16="http://schemas.microsoft.com/office/drawing/2014/main" val="1438506350"/>
                    </a:ext>
                  </a:extLst>
                </a:gridCol>
              </a:tblGrid>
              <a:tr h="518583">
                <a:tc>
                  <a:txBody>
                    <a:bodyPr/>
                    <a:lstStyle/>
                    <a:p>
                      <a:pPr algn="ctr"/>
                      <a:r>
                        <a:rPr lang="en-US" sz="3800" dirty="0"/>
                        <a:t>1</a:t>
                      </a:r>
                    </a:p>
                  </a:txBody>
                  <a:tcPr>
                    <a:lnB w="38100" cap="flat" cmpd="sng" algn="ctr">
                      <a:solidFill>
                        <a:schemeClr val="tx1"/>
                      </a:solidFill>
                      <a:prstDash val="solid"/>
                      <a:round/>
                      <a:headEnd type="none" w="med" len="med"/>
                      <a:tailEnd type="none" w="med" len="med"/>
                    </a:lnB>
                  </a:tcPr>
                </a:tc>
                <a:tc>
                  <a:txBody>
                    <a:bodyPr/>
                    <a:lstStyle/>
                    <a:p>
                      <a:pPr algn="ctr"/>
                      <a:r>
                        <a:rPr lang="en-US" sz="3800" dirty="0"/>
                        <a:t>2</a:t>
                      </a:r>
                    </a:p>
                  </a:txBody>
                  <a:tcPr/>
                </a:tc>
                <a:tc>
                  <a:txBody>
                    <a:bodyPr/>
                    <a:lstStyle/>
                    <a:p>
                      <a:pPr algn="ctr"/>
                      <a:r>
                        <a:rPr lang="en-US" sz="3800" dirty="0"/>
                        <a:t>3</a:t>
                      </a:r>
                    </a:p>
                  </a:txBody>
                  <a:tcPr>
                    <a:lnB w="38100" cap="flat" cmpd="sng" algn="ctr">
                      <a:solidFill>
                        <a:schemeClr val="tx1"/>
                      </a:solidFill>
                      <a:prstDash val="solid"/>
                      <a:round/>
                      <a:headEnd type="none" w="med" len="med"/>
                      <a:tailEnd type="none" w="med" len="med"/>
                    </a:lnB>
                  </a:tcPr>
                </a:tc>
                <a:tc>
                  <a:txBody>
                    <a:bodyPr/>
                    <a:lstStyle/>
                    <a:p>
                      <a:pPr algn="ctr"/>
                      <a:r>
                        <a:rPr lang="en-US" sz="3800" dirty="0"/>
                        <a:t>4</a:t>
                      </a:r>
                    </a:p>
                  </a:txBody>
                  <a:tcPr>
                    <a:lnB w="38100" cap="flat" cmpd="sng" algn="ctr">
                      <a:solidFill>
                        <a:schemeClr val="tx1"/>
                      </a:solidFill>
                      <a:prstDash val="solid"/>
                      <a:round/>
                      <a:headEnd type="none" w="med" len="med"/>
                      <a:tailEnd type="none" w="med" len="med"/>
                    </a:lnB>
                  </a:tcPr>
                </a:tc>
                <a:tc>
                  <a:txBody>
                    <a:bodyPr/>
                    <a:lstStyle/>
                    <a:p>
                      <a:pPr algn="ctr"/>
                      <a:r>
                        <a:rPr lang="en-US" sz="3800" dirty="0"/>
                        <a:t>5</a:t>
                      </a:r>
                    </a:p>
                  </a:txBody>
                  <a:tcPr>
                    <a:lnB w="38100" cap="flat" cmpd="sng" algn="ctr">
                      <a:solidFill>
                        <a:schemeClr val="tx1"/>
                      </a:solidFill>
                      <a:prstDash val="solid"/>
                      <a:round/>
                      <a:headEnd type="none" w="med" len="med"/>
                      <a:tailEnd type="none" w="med" len="med"/>
                    </a:lnB>
                  </a:tcPr>
                </a:tc>
                <a:tc>
                  <a:txBody>
                    <a:bodyPr/>
                    <a:lstStyle/>
                    <a:p>
                      <a:pPr algn="ctr"/>
                      <a:r>
                        <a:rPr lang="en-US" sz="3800" dirty="0"/>
                        <a:t>6</a:t>
                      </a:r>
                    </a:p>
                  </a:txBody>
                  <a:tcPr>
                    <a:lnB w="38100" cap="flat" cmpd="sng" algn="ctr">
                      <a:solidFill>
                        <a:schemeClr val="tx1"/>
                      </a:solidFill>
                      <a:prstDash val="solid"/>
                      <a:round/>
                      <a:headEnd type="none" w="med" len="med"/>
                      <a:tailEnd type="none" w="med" len="med"/>
                    </a:lnB>
                  </a:tcPr>
                </a:tc>
                <a:tc>
                  <a:txBody>
                    <a:bodyPr/>
                    <a:lstStyle/>
                    <a:p>
                      <a:pPr algn="ctr"/>
                      <a:r>
                        <a:rPr lang="en-US" sz="3800" dirty="0"/>
                        <a:t>7</a:t>
                      </a:r>
                    </a:p>
                  </a:txBody>
                  <a:tcPr/>
                </a:tc>
                <a:tc>
                  <a:txBody>
                    <a:bodyPr/>
                    <a:lstStyle/>
                    <a:p>
                      <a:pPr algn="ctr"/>
                      <a:r>
                        <a:rPr lang="en-US" sz="3800" dirty="0"/>
                        <a:t>8</a:t>
                      </a:r>
                    </a:p>
                  </a:txBody>
                  <a:tcP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5763515"/>
                  </a:ext>
                </a:extLst>
              </a:tr>
              <a:tr h="518583">
                <a:tc>
                  <a:txBody>
                    <a:bodyPr/>
                    <a:lstStyle/>
                    <a:p>
                      <a:pPr algn="ctr"/>
                      <a:r>
                        <a:rPr lang="en-US" sz="3800" dirty="0"/>
                        <a:t>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800" dirty="0"/>
                        <a:t>B</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lang="en-US" sz="3800" dirty="0"/>
                        <a:t>G</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800" dirty="0"/>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800" dirty="0"/>
                        <a:t>B</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800" dirty="0"/>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800" dirty="0"/>
                        <a:t>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sz="3800" dirty="0">
                          <a:solidFill>
                            <a:srgbClr val="FF0000"/>
                          </a:solidFill>
                        </a:rPr>
                        <a:t>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9385339"/>
                  </a:ext>
                </a:extLst>
              </a:tr>
              <a:tr h="518583">
                <a:tc>
                  <a:txBody>
                    <a:bodyPr/>
                    <a:lstStyle/>
                    <a:p>
                      <a:pPr algn="ctr"/>
                      <a:r>
                        <a:rPr lang="en-US" sz="3800" dirty="0"/>
                        <a:t>G</a:t>
                      </a:r>
                    </a:p>
                  </a:txBody>
                  <a:tcPr>
                    <a:lnT w="38100" cap="flat" cmpd="sng" algn="ctr">
                      <a:solidFill>
                        <a:schemeClr val="tx1"/>
                      </a:solidFill>
                      <a:prstDash val="solid"/>
                      <a:round/>
                      <a:headEnd type="none" w="med" len="med"/>
                      <a:tailEnd type="none" w="med" len="med"/>
                    </a:lnT>
                  </a:tcPr>
                </a:tc>
                <a:tc>
                  <a:txBody>
                    <a:bodyPr/>
                    <a:lstStyle/>
                    <a:p>
                      <a:pPr algn="ctr"/>
                      <a:r>
                        <a:rPr lang="en-US" sz="3800" dirty="0"/>
                        <a:t>D</a:t>
                      </a:r>
                    </a:p>
                  </a:txBody>
                  <a:tcPr/>
                </a:tc>
                <a:tc>
                  <a:txBody>
                    <a:bodyPr/>
                    <a:lstStyle/>
                    <a:p>
                      <a:pPr algn="ctr"/>
                      <a:r>
                        <a:rPr lang="en-US" sz="3800" dirty="0"/>
                        <a:t>F</a:t>
                      </a:r>
                    </a:p>
                  </a:txBody>
                  <a:tcPr>
                    <a:lnT w="38100" cap="flat" cmpd="sng" algn="ctr">
                      <a:solidFill>
                        <a:schemeClr val="tx1"/>
                      </a:solidFill>
                      <a:prstDash val="solid"/>
                      <a:round/>
                      <a:headEnd type="none" w="med" len="med"/>
                      <a:tailEnd type="none" w="med" len="med"/>
                    </a:lnT>
                  </a:tcPr>
                </a:tc>
                <a:tc>
                  <a:txBody>
                    <a:bodyPr/>
                    <a:lstStyle/>
                    <a:p>
                      <a:pPr algn="ctr"/>
                      <a:r>
                        <a:rPr lang="en-US" sz="3800" dirty="0">
                          <a:solidFill>
                            <a:srgbClr val="FF0000"/>
                          </a:solidFill>
                        </a:rPr>
                        <a:t>D</a:t>
                      </a:r>
                    </a:p>
                  </a:txBody>
                  <a:tcPr>
                    <a:lnT w="38100" cap="flat" cmpd="sng" algn="ctr">
                      <a:solidFill>
                        <a:schemeClr val="tx1"/>
                      </a:solidFill>
                      <a:prstDash val="solid"/>
                      <a:round/>
                      <a:headEnd type="none" w="med" len="med"/>
                      <a:tailEnd type="none" w="med" len="med"/>
                    </a:lnT>
                  </a:tcPr>
                </a:tc>
                <a:tc>
                  <a:txBody>
                    <a:bodyPr/>
                    <a:lstStyle/>
                    <a:p>
                      <a:pPr algn="ctr"/>
                      <a:r>
                        <a:rPr lang="en-US" sz="3800" dirty="0"/>
                        <a:t>C</a:t>
                      </a:r>
                    </a:p>
                  </a:txBody>
                  <a:tcPr>
                    <a:lnT w="38100" cap="flat" cmpd="sng" algn="ctr">
                      <a:solidFill>
                        <a:schemeClr val="tx1"/>
                      </a:solidFill>
                      <a:prstDash val="solid"/>
                      <a:round/>
                      <a:headEnd type="none" w="med" len="med"/>
                      <a:tailEnd type="none" w="med" len="med"/>
                    </a:lnT>
                  </a:tcPr>
                </a:tc>
                <a:tc>
                  <a:txBody>
                    <a:bodyPr/>
                    <a:lstStyle/>
                    <a:p>
                      <a:pPr algn="ctr"/>
                      <a:r>
                        <a:rPr lang="en-US" sz="3800" dirty="0"/>
                        <a:t>E</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3800" dirty="0"/>
                        <a:t>F</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800" dirty="0"/>
                        <a:t>E</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28747693"/>
                  </a:ext>
                </a:extLst>
              </a:tr>
              <a:tr h="518583">
                <a:tc>
                  <a:txBody>
                    <a:bodyPr/>
                    <a:lstStyle/>
                    <a:p>
                      <a:pPr algn="ctr"/>
                      <a:r>
                        <a:rPr lang="en-US" sz="3800" dirty="0"/>
                        <a:t>B</a:t>
                      </a:r>
                    </a:p>
                  </a:txBody>
                  <a:tcPr/>
                </a:tc>
                <a:tc>
                  <a:txBody>
                    <a:bodyPr/>
                    <a:lstStyle/>
                    <a:p>
                      <a:pPr algn="ctr"/>
                      <a:r>
                        <a:rPr lang="en-US" sz="3800" dirty="0"/>
                        <a:t>C</a:t>
                      </a:r>
                    </a:p>
                  </a:txBody>
                  <a:tcPr/>
                </a:tc>
                <a:tc>
                  <a:txBody>
                    <a:bodyPr/>
                    <a:lstStyle/>
                    <a:p>
                      <a:pPr algn="ctr"/>
                      <a:r>
                        <a:rPr lang="en-US" sz="3800" dirty="0">
                          <a:solidFill>
                            <a:srgbClr val="FF0000"/>
                          </a:solidFill>
                        </a:rPr>
                        <a:t>A</a:t>
                      </a:r>
                    </a:p>
                  </a:txBody>
                  <a:tcPr/>
                </a:tc>
                <a:tc>
                  <a:txBody>
                    <a:bodyPr/>
                    <a:lstStyle/>
                    <a:p>
                      <a:pPr algn="ctr"/>
                      <a:r>
                        <a:rPr lang="en-US" sz="3800" dirty="0"/>
                        <a:t>E</a:t>
                      </a:r>
                    </a:p>
                  </a:txBody>
                  <a:tcPr/>
                </a:tc>
                <a:tc>
                  <a:txBody>
                    <a:bodyPr/>
                    <a:lstStyle/>
                    <a:p>
                      <a:pPr algn="ctr"/>
                      <a:r>
                        <a:rPr lang="en-US" sz="3800" dirty="0">
                          <a:solidFill>
                            <a:srgbClr val="FF0000"/>
                          </a:solidFill>
                        </a:rPr>
                        <a:t>G</a:t>
                      </a:r>
                    </a:p>
                  </a:txBody>
                  <a:tcPr/>
                </a:tc>
                <a:tc>
                  <a:txBody>
                    <a:bodyPr/>
                    <a:lstStyle/>
                    <a:p>
                      <a:pPr algn="ctr"/>
                      <a:r>
                        <a:rPr lang="en-US" sz="3800" dirty="0"/>
                        <a:t>G</a:t>
                      </a:r>
                    </a:p>
                  </a:txBody>
                  <a:tcPr/>
                </a:tc>
                <a:tc>
                  <a:txBody>
                    <a:bodyPr/>
                    <a:lstStyle/>
                    <a:p>
                      <a:pPr algn="ctr"/>
                      <a:r>
                        <a:rPr lang="en-US" sz="3800" dirty="0"/>
                        <a:t>A</a:t>
                      </a:r>
                    </a:p>
                  </a:txBody>
                  <a:tcPr>
                    <a:lnT w="38100" cap="flat" cmpd="sng" algn="ctr">
                      <a:solidFill>
                        <a:schemeClr val="tx1"/>
                      </a:solidFill>
                      <a:prstDash val="solid"/>
                      <a:round/>
                      <a:headEnd type="none" w="med" len="med"/>
                      <a:tailEnd type="none" w="med" len="med"/>
                    </a:lnT>
                  </a:tcPr>
                </a:tc>
                <a:tc>
                  <a:txBody>
                    <a:bodyPr/>
                    <a:lstStyle/>
                    <a:p>
                      <a:pPr algn="ctr"/>
                      <a:r>
                        <a:rPr lang="en-US" sz="3800" dirty="0"/>
                        <a:t>D</a:t>
                      </a:r>
                    </a:p>
                  </a:txBody>
                  <a:tcPr/>
                </a:tc>
                <a:extLst>
                  <a:ext uri="{0D108BD9-81ED-4DB2-BD59-A6C34878D82A}">
                    <a16:rowId xmlns:a16="http://schemas.microsoft.com/office/drawing/2014/main" val="4242280731"/>
                  </a:ext>
                </a:extLst>
              </a:tr>
              <a:tr h="518583">
                <a:tc>
                  <a:txBody>
                    <a:bodyPr/>
                    <a:lstStyle/>
                    <a:p>
                      <a:pPr algn="ctr"/>
                      <a:r>
                        <a:rPr lang="en-US" sz="3800" dirty="0"/>
                        <a:t>E</a:t>
                      </a:r>
                    </a:p>
                  </a:txBody>
                  <a:tcPr/>
                </a:tc>
                <a:tc>
                  <a:txBody>
                    <a:bodyPr/>
                    <a:lstStyle/>
                    <a:p>
                      <a:pPr algn="ctr"/>
                      <a:r>
                        <a:rPr lang="en-US" sz="3800" dirty="0"/>
                        <a:t>F</a:t>
                      </a:r>
                    </a:p>
                  </a:txBody>
                  <a:tcPr/>
                </a:tc>
                <a:tc>
                  <a:txBody>
                    <a:bodyPr/>
                    <a:lstStyle/>
                    <a:p>
                      <a:pPr algn="ctr"/>
                      <a:r>
                        <a:rPr lang="en-US" sz="3800" dirty="0"/>
                        <a:t>C</a:t>
                      </a:r>
                    </a:p>
                  </a:txBody>
                  <a:tcPr/>
                </a:tc>
                <a:tc>
                  <a:txBody>
                    <a:bodyPr/>
                    <a:lstStyle/>
                    <a:p>
                      <a:pPr algn="ctr"/>
                      <a:r>
                        <a:rPr lang="en-US" sz="3800" dirty="0"/>
                        <a:t>A</a:t>
                      </a:r>
                    </a:p>
                  </a:txBody>
                  <a:tcPr/>
                </a:tc>
                <a:tc>
                  <a:txBody>
                    <a:bodyPr/>
                    <a:lstStyle/>
                    <a:p>
                      <a:pPr algn="ctr"/>
                      <a:r>
                        <a:rPr lang="en-US" sz="3800" dirty="0"/>
                        <a:t>E</a:t>
                      </a:r>
                    </a:p>
                  </a:txBody>
                  <a:tcPr/>
                </a:tc>
                <a:tc>
                  <a:txBody>
                    <a:bodyPr/>
                    <a:lstStyle/>
                    <a:p>
                      <a:pPr algn="ctr"/>
                      <a:r>
                        <a:rPr lang="en-US" sz="3800" dirty="0"/>
                        <a:t>H</a:t>
                      </a:r>
                    </a:p>
                  </a:txBody>
                  <a:tcPr/>
                </a:tc>
                <a:tc>
                  <a:txBody>
                    <a:bodyPr/>
                    <a:lstStyle/>
                    <a:p>
                      <a:pPr algn="ctr"/>
                      <a:r>
                        <a:rPr lang="en-US" sz="3800" dirty="0"/>
                        <a:t>G</a:t>
                      </a:r>
                    </a:p>
                  </a:txBody>
                  <a:tcPr/>
                </a:tc>
                <a:tc>
                  <a:txBody>
                    <a:bodyPr/>
                    <a:lstStyle/>
                    <a:p>
                      <a:pPr algn="ctr"/>
                      <a:r>
                        <a:rPr lang="en-US" sz="3800" dirty="0"/>
                        <a:t>G</a:t>
                      </a:r>
                    </a:p>
                  </a:txBody>
                  <a:tcPr/>
                </a:tc>
                <a:extLst>
                  <a:ext uri="{0D108BD9-81ED-4DB2-BD59-A6C34878D82A}">
                    <a16:rowId xmlns:a16="http://schemas.microsoft.com/office/drawing/2014/main" val="3658496025"/>
                  </a:ext>
                </a:extLst>
              </a:tr>
              <a:tr h="518583">
                <a:tc>
                  <a:txBody>
                    <a:bodyPr/>
                    <a:lstStyle/>
                    <a:p>
                      <a:pPr algn="ctr"/>
                      <a:r>
                        <a:rPr lang="en-US" sz="3800" dirty="0"/>
                        <a:t>F</a:t>
                      </a:r>
                    </a:p>
                  </a:txBody>
                  <a:tcPr/>
                </a:tc>
                <a:tc>
                  <a:txBody>
                    <a:bodyPr/>
                    <a:lstStyle/>
                    <a:p>
                      <a:pPr algn="ctr"/>
                      <a:r>
                        <a:rPr lang="en-US" sz="3800" dirty="0"/>
                        <a:t>G</a:t>
                      </a:r>
                    </a:p>
                  </a:txBody>
                  <a:tcPr>
                    <a:lnB w="38100" cap="flat" cmpd="sng" algn="ctr">
                      <a:solidFill>
                        <a:schemeClr val="tx1"/>
                      </a:solidFill>
                      <a:prstDash val="solid"/>
                      <a:round/>
                      <a:headEnd type="none" w="med" len="med"/>
                      <a:tailEnd type="none" w="med" len="med"/>
                    </a:lnB>
                  </a:tcPr>
                </a:tc>
                <a:tc>
                  <a:txBody>
                    <a:bodyPr/>
                    <a:lstStyle/>
                    <a:p>
                      <a:pPr algn="ctr"/>
                      <a:r>
                        <a:rPr lang="en-US" sz="3800" dirty="0"/>
                        <a:t>E</a:t>
                      </a:r>
                    </a:p>
                  </a:txBody>
                  <a:tcPr/>
                </a:tc>
                <a:tc>
                  <a:txBody>
                    <a:bodyPr/>
                    <a:lstStyle/>
                    <a:p>
                      <a:pPr algn="ctr"/>
                      <a:r>
                        <a:rPr lang="en-US" sz="3800" dirty="0"/>
                        <a:t>G</a:t>
                      </a:r>
                    </a:p>
                  </a:txBody>
                  <a:tcPr/>
                </a:tc>
                <a:tc>
                  <a:txBody>
                    <a:bodyPr/>
                    <a:lstStyle/>
                    <a:p>
                      <a:pPr algn="ctr"/>
                      <a:r>
                        <a:rPr lang="en-US" sz="3800" dirty="0"/>
                        <a:t>F</a:t>
                      </a:r>
                    </a:p>
                  </a:txBody>
                  <a:tcPr/>
                </a:tc>
                <a:tc>
                  <a:txBody>
                    <a:bodyPr/>
                    <a:lstStyle/>
                    <a:p>
                      <a:pPr algn="ctr"/>
                      <a:r>
                        <a:rPr lang="en-US" sz="3800" dirty="0"/>
                        <a:t>C</a:t>
                      </a:r>
                    </a:p>
                  </a:txBody>
                  <a:tcPr/>
                </a:tc>
                <a:tc>
                  <a:txBody>
                    <a:bodyPr/>
                    <a:lstStyle/>
                    <a:p>
                      <a:pPr algn="ctr"/>
                      <a:r>
                        <a:rPr lang="en-US" sz="3800" dirty="0">
                          <a:solidFill>
                            <a:srgbClr val="FF0000"/>
                          </a:solidFill>
                        </a:rPr>
                        <a:t>B</a:t>
                      </a:r>
                    </a:p>
                  </a:txBody>
                  <a:tcPr/>
                </a:tc>
                <a:tc>
                  <a:txBody>
                    <a:bodyPr/>
                    <a:lstStyle/>
                    <a:p>
                      <a:pPr algn="ctr"/>
                      <a:r>
                        <a:rPr lang="en-US" sz="3800" dirty="0"/>
                        <a:t>B</a:t>
                      </a:r>
                    </a:p>
                  </a:txBody>
                  <a:tcPr/>
                </a:tc>
                <a:extLst>
                  <a:ext uri="{0D108BD9-81ED-4DB2-BD59-A6C34878D82A}">
                    <a16:rowId xmlns:a16="http://schemas.microsoft.com/office/drawing/2014/main" val="3558804258"/>
                  </a:ext>
                </a:extLst>
              </a:tr>
              <a:tr h="518583">
                <a:tc>
                  <a:txBody>
                    <a:bodyPr/>
                    <a:lstStyle/>
                    <a:p>
                      <a:pPr algn="ctr"/>
                      <a:r>
                        <a:rPr lang="en-US" sz="3800" dirty="0"/>
                        <a:t>C</a:t>
                      </a:r>
                    </a:p>
                  </a:txBody>
                  <a:tcPr>
                    <a:lnR w="38100" cap="flat" cmpd="sng" algn="ctr">
                      <a:solidFill>
                        <a:schemeClr val="tx1"/>
                      </a:solidFill>
                      <a:prstDash val="solid"/>
                      <a:round/>
                      <a:headEnd type="none" w="med" len="med"/>
                      <a:tailEnd type="none" w="med" len="med"/>
                    </a:lnR>
                  </a:tcPr>
                </a:tc>
                <a:tc>
                  <a:txBody>
                    <a:bodyPr/>
                    <a:lstStyle/>
                    <a:p>
                      <a:pPr algn="ctr"/>
                      <a:r>
                        <a:rPr lang="en-US" sz="3800" dirty="0">
                          <a:solidFill>
                            <a:srgbClr val="FF0000"/>
                          </a:solidFill>
                        </a:rPr>
                        <a:t>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800" dirty="0"/>
                        <a:t>H</a:t>
                      </a:r>
                    </a:p>
                  </a:txBody>
                  <a:tcPr>
                    <a:lnL w="38100" cap="flat" cmpd="sng" algn="ctr">
                      <a:solidFill>
                        <a:schemeClr val="tx1"/>
                      </a:solidFill>
                      <a:prstDash val="solid"/>
                      <a:round/>
                      <a:headEnd type="none" w="med" len="med"/>
                      <a:tailEnd type="none" w="med" len="med"/>
                    </a:lnL>
                  </a:tcPr>
                </a:tc>
                <a:tc>
                  <a:txBody>
                    <a:bodyPr/>
                    <a:lstStyle/>
                    <a:p>
                      <a:pPr algn="ctr"/>
                      <a:r>
                        <a:rPr lang="en-US" sz="3800" dirty="0"/>
                        <a:t>B</a:t>
                      </a:r>
                    </a:p>
                  </a:txBody>
                  <a:tcPr/>
                </a:tc>
                <a:tc>
                  <a:txBody>
                    <a:bodyPr/>
                    <a:lstStyle/>
                    <a:p>
                      <a:pPr algn="ctr"/>
                      <a:r>
                        <a:rPr lang="en-US" sz="3800" dirty="0"/>
                        <a:t>A</a:t>
                      </a:r>
                    </a:p>
                  </a:txBody>
                  <a:tcPr/>
                </a:tc>
                <a:tc>
                  <a:txBody>
                    <a:bodyPr/>
                    <a:lstStyle/>
                    <a:p>
                      <a:pPr algn="ctr"/>
                      <a:r>
                        <a:rPr lang="en-US" sz="3800" dirty="0">
                          <a:solidFill>
                            <a:srgbClr val="FF0000"/>
                          </a:solidFill>
                        </a:rPr>
                        <a:t>F</a:t>
                      </a:r>
                    </a:p>
                  </a:txBody>
                  <a:tcPr/>
                </a:tc>
                <a:tc>
                  <a:txBody>
                    <a:bodyPr/>
                    <a:lstStyle/>
                    <a:p>
                      <a:pPr algn="ctr"/>
                      <a:r>
                        <a:rPr lang="en-US" sz="3800" dirty="0"/>
                        <a:t>C</a:t>
                      </a:r>
                    </a:p>
                  </a:txBody>
                  <a:tcPr/>
                </a:tc>
                <a:tc>
                  <a:txBody>
                    <a:bodyPr/>
                    <a:lstStyle/>
                    <a:p>
                      <a:pPr algn="ctr"/>
                      <a:r>
                        <a:rPr lang="en-US" sz="3800" dirty="0"/>
                        <a:t>F</a:t>
                      </a:r>
                    </a:p>
                  </a:txBody>
                  <a:tcPr/>
                </a:tc>
                <a:extLst>
                  <a:ext uri="{0D108BD9-81ED-4DB2-BD59-A6C34878D82A}">
                    <a16:rowId xmlns:a16="http://schemas.microsoft.com/office/drawing/2014/main" val="4197867003"/>
                  </a:ext>
                </a:extLst>
              </a:tr>
              <a:tr h="518583">
                <a:tc>
                  <a:txBody>
                    <a:bodyPr/>
                    <a:lstStyle/>
                    <a:p>
                      <a:pPr algn="ctr"/>
                      <a:r>
                        <a:rPr lang="en-US" sz="3800" dirty="0">
                          <a:solidFill>
                            <a:srgbClr val="FF0000"/>
                          </a:solidFill>
                        </a:rPr>
                        <a:t>H</a:t>
                      </a:r>
                    </a:p>
                  </a:txBody>
                  <a:tcPr/>
                </a:tc>
                <a:tc>
                  <a:txBody>
                    <a:bodyPr/>
                    <a:lstStyle/>
                    <a:p>
                      <a:pPr algn="ctr"/>
                      <a:r>
                        <a:rPr lang="en-US" sz="3800" dirty="0"/>
                        <a:t>H</a:t>
                      </a:r>
                    </a:p>
                  </a:txBody>
                  <a:tcPr>
                    <a:lnT w="38100" cap="flat" cmpd="sng" algn="ctr">
                      <a:solidFill>
                        <a:schemeClr val="tx1"/>
                      </a:solidFill>
                      <a:prstDash val="solid"/>
                      <a:round/>
                      <a:headEnd type="none" w="med" len="med"/>
                      <a:tailEnd type="none" w="med" len="med"/>
                    </a:lnT>
                  </a:tcPr>
                </a:tc>
                <a:tc>
                  <a:txBody>
                    <a:bodyPr/>
                    <a:lstStyle/>
                    <a:p>
                      <a:pPr algn="ctr"/>
                      <a:r>
                        <a:rPr lang="en-US" sz="3800" dirty="0"/>
                        <a:t>D</a:t>
                      </a:r>
                    </a:p>
                  </a:txBody>
                  <a:tcPr/>
                </a:tc>
                <a:tc>
                  <a:txBody>
                    <a:bodyPr/>
                    <a:lstStyle/>
                    <a:p>
                      <a:pPr algn="ctr"/>
                      <a:r>
                        <a:rPr lang="en-US" sz="3800" dirty="0"/>
                        <a:t>C</a:t>
                      </a:r>
                    </a:p>
                  </a:txBody>
                  <a:tcPr/>
                </a:tc>
                <a:tc>
                  <a:txBody>
                    <a:bodyPr/>
                    <a:lstStyle/>
                    <a:p>
                      <a:pPr algn="ctr"/>
                      <a:r>
                        <a:rPr lang="en-US" sz="3800" dirty="0"/>
                        <a:t>H</a:t>
                      </a:r>
                    </a:p>
                  </a:txBody>
                  <a:tcPr/>
                </a:tc>
                <a:tc>
                  <a:txBody>
                    <a:bodyPr/>
                    <a:lstStyle/>
                    <a:p>
                      <a:pPr algn="ctr"/>
                      <a:r>
                        <a:rPr lang="en-US" sz="3800" dirty="0"/>
                        <a:t>B</a:t>
                      </a:r>
                    </a:p>
                  </a:txBody>
                  <a:tcPr/>
                </a:tc>
                <a:tc>
                  <a:txBody>
                    <a:bodyPr/>
                    <a:lstStyle/>
                    <a:p>
                      <a:pPr algn="ctr"/>
                      <a:r>
                        <a:rPr lang="en-US" sz="3800" dirty="0"/>
                        <a:t>H</a:t>
                      </a:r>
                    </a:p>
                  </a:txBody>
                  <a:tcPr/>
                </a:tc>
                <a:tc>
                  <a:txBody>
                    <a:bodyPr/>
                    <a:lstStyle/>
                    <a:p>
                      <a:pPr algn="ctr"/>
                      <a:r>
                        <a:rPr lang="en-US" sz="3800" dirty="0"/>
                        <a:t>A</a:t>
                      </a:r>
                    </a:p>
                  </a:txBody>
                  <a:tcPr/>
                </a:tc>
                <a:extLst>
                  <a:ext uri="{0D108BD9-81ED-4DB2-BD59-A6C34878D82A}">
                    <a16:rowId xmlns:a16="http://schemas.microsoft.com/office/drawing/2014/main" val="282275194"/>
                  </a:ext>
                </a:extLst>
              </a:tr>
              <a:tr h="518583">
                <a:tc>
                  <a:txBody>
                    <a:bodyPr/>
                    <a:lstStyle/>
                    <a:p>
                      <a:pPr algn="ctr"/>
                      <a:r>
                        <a:rPr lang="en-US" sz="3800" dirty="0"/>
                        <a:t>A</a:t>
                      </a:r>
                    </a:p>
                  </a:txBody>
                  <a:tcPr/>
                </a:tc>
                <a:tc>
                  <a:txBody>
                    <a:bodyPr/>
                    <a:lstStyle/>
                    <a:p>
                      <a:pPr algn="ctr"/>
                      <a:r>
                        <a:rPr lang="en-US" sz="3800" dirty="0"/>
                        <a:t>A</a:t>
                      </a:r>
                    </a:p>
                  </a:txBody>
                  <a:tcPr/>
                </a:tc>
                <a:tc>
                  <a:txBody>
                    <a:bodyPr/>
                    <a:lstStyle/>
                    <a:p>
                      <a:pPr algn="ctr"/>
                      <a:r>
                        <a:rPr lang="en-US" sz="3800" dirty="0"/>
                        <a:t>B</a:t>
                      </a:r>
                    </a:p>
                  </a:txBody>
                  <a:tcPr/>
                </a:tc>
                <a:tc>
                  <a:txBody>
                    <a:bodyPr/>
                    <a:lstStyle/>
                    <a:p>
                      <a:pPr algn="ctr"/>
                      <a:r>
                        <a:rPr lang="en-US" sz="3800" dirty="0"/>
                        <a:t>F</a:t>
                      </a:r>
                    </a:p>
                  </a:txBody>
                  <a:tcPr/>
                </a:tc>
                <a:tc>
                  <a:txBody>
                    <a:bodyPr/>
                    <a:lstStyle/>
                    <a:p>
                      <a:pPr algn="ctr"/>
                      <a:r>
                        <a:rPr lang="en-US" sz="3800" dirty="0"/>
                        <a:t>D</a:t>
                      </a:r>
                    </a:p>
                  </a:txBody>
                  <a:tcPr/>
                </a:tc>
                <a:tc>
                  <a:txBody>
                    <a:bodyPr/>
                    <a:lstStyle/>
                    <a:p>
                      <a:pPr algn="ctr"/>
                      <a:r>
                        <a:rPr lang="en-US" sz="3800" dirty="0"/>
                        <a:t>D</a:t>
                      </a:r>
                    </a:p>
                  </a:txBody>
                  <a:tcPr/>
                </a:tc>
                <a:tc>
                  <a:txBody>
                    <a:bodyPr/>
                    <a:lstStyle/>
                    <a:p>
                      <a:pPr algn="ctr"/>
                      <a:r>
                        <a:rPr lang="en-US" sz="3800" dirty="0"/>
                        <a:t>E</a:t>
                      </a:r>
                    </a:p>
                  </a:txBody>
                  <a:tcPr/>
                </a:tc>
                <a:tc>
                  <a:txBody>
                    <a:bodyPr/>
                    <a:lstStyle/>
                    <a:p>
                      <a:pPr algn="ctr"/>
                      <a:r>
                        <a:rPr lang="en-US" sz="3800" dirty="0"/>
                        <a:t>H</a:t>
                      </a:r>
                    </a:p>
                  </a:txBody>
                  <a:tcPr/>
                </a:tc>
                <a:extLst>
                  <a:ext uri="{0D108BD9-81ED-4DB2-BD59-A6C34878D82A}">
                    <a16:rowId xmlns:a16="http://schemas.microsoft.com/office/drawing/2014/main" val="1160203582"/>
                  </a:ext>
                </a:extLst>
              </a:tr>
            </a:tbl>
          </a:graphicData>
        </a:graphic>
      </p:graphicFrame>
      <p:sp>
        <p:nvSpPr>
          <p:cNvPr id="2" name="Title 1">
            <a:extLst>
              <a:ext uri="{FF2B5EF4-FFF2-40B4-BE49-F238E27FC236}">
                <a16:creationId xmlns:a16="http://schemas.microsoft.com/office/drawing/2014/main" id="{841EEA3F-AD86-DBE1-E5CC-23A23AC1F03F}"/>
              </a:ext>
            </a:extLst>
          </p:cNvPr>
          <p:cNvSpPr>
            <a:spLocks noGrp="1"/>
          </p:cNvSpPr>
          <p:nvPr>
            <p:ph type="title"/>
          </p:nvPr>
        </p:nvSpPr>
        <p:spPr>
          <a:xfrm>
            <a:off x="304797" y="-275888"/>
            <a:ext cx="5467048" cy="1325563"/>
          </a:xfrm>
        </p:spPr>
        <p:txBody>
          <a:bodyPr>
            <a:normAutofit fontScale="90000"/>
          </a:bodyPr>
          <a:lstStyle/>
          <a:p>
            <a:r>
              <a:rPr lang="en-US" sz="5000" dirty="0"/>
              <a:t>8 Person (Example 1)</a:t>
            </a:r>
          </a:p>
        </p:txBody>
      </p:sp>
      <p:sp>
        <p:nvSpPr>
          <p:cNvPr id="4" name="Title 1">
            <a:extLst>
              <a:ext uri="{FF2B5EF4-FFF2-40B4-BE49-F238E27FC236}">
                <a16:creationId xmlns:a16="http://schemas.microsoft.com/office/drawing/2014/main" id="{D312596D-EA3C-1204-38BB-E9CC82B18387}"/>
              </a:ext>
            </a:extLst>
          </p:cNvPr>
          <p:cNvSpPr txBox="1">
            <a:spLocks/>
          </p:cNvSpPr>
          <p:nvPr/>
        </p:nvSpPr>
        <p:spPr>
          <a:xfrm>
            <a:off x="6420153" y="-275888"/>
            <a:ext cx="546704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t>8 Person (Ex 1 </a:t>
            </a:r>
            <a:r>
              <a:rPr lang="en-US" sz="5000" dirty="0" err="1"/>
              <a:t>Soln</a:t>
            </a:r>
            <a:r>
              <a:rPr lang="en-US" sz="5000" dirty="0"/>
              <a:t>)</a:t>
            </a:r>
          </a:p>
        </p:txBody>
      </p:sp>
    </p:spTree>
    <p:extLst>
      <p:ext uri="{BB962C8B-B14F-4D97-AF65-F5344CB8AC3E}">
        <p14:creationId xmlns:p14="http://schemas.microsoft.com/office/powerpoint/2010/main" val="728203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A7191-7E67-6637-FA79-CDD43A9DF74C}"/>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AF66E2F-6FF0-93A1-A43D-BDE6BB9DA247}"/>
              </a:ext>
            </a:extLst>
          </p:cNvPr>
          <p:cNvGraphicFramePr>
            <a:graphicFrameLocks noGrp="1"/>
          </p:cNvGraphicFramePr>
          <p:nvPr>
            <p:extLst>
              <p:ext uri="{D42A27DB-BD31-4B8C-83A1-F6EECF244321}">
                <p14:modId xmlns:p14="http://schemas.microsoft.com/office/powerpoint/2010/main" val="166082864"/>
              </p:ext>
            </p:extLst>
          </p:nvPr>
        </p:nvGraphicFramePr>
        <p:xfrm>
          <a:off x="304799" y="681037"/>
          <a:ext cx="5467048" cy="6035040"/>
        </p:xfrm>
        <a:graphic>
          <a:graphicData uri="http://schemas.openxmlformats.org/drawingml/2006/table">
            <a:tbl>
              <a:tblPr firstRow="1" bandRow="1">
                <a:tableStyleId>{00A15C55-8517-42AA-B614-E9B94910E393}</a:tableStyleId>
              </a:tblPr>
              <a:tblGrid>
                <a:gridCol w="683381">
                  <a:extLst>
                    <a:ext uri="{9D8B030D-6E8A-4147-A177-3AD203B41FA5}">
                      <a16:colId xmlns:a16="http://schemas.microsoft.com/office/drawing/2014/main" val="3997855120"/>
                    </a:ext>
                  </a:extLst>
                </a:gridCol>
                <a:gridCol w="683381">
                  <a:extLst>
                    <a:ext uri="{9D8B030D-6E8A-4147-A177-3AD203B41FA5}">
                      <a16:colId xmlns:a16="http://schemas.microsoft.com/office/drawing/2014/main" val="2237613403"/>
                    </a:ext>
                  </a:extLst>
                </a:gridCol>
                <a:gridCol w="683381">
                  <a:extLst>
                    <a:ext uri="{9D8B030D-6E8A-4147-A177-3AD203B41FA5}">
                      <a16:colId xmlns:a16="http://schemas.microsoft.com/office/drawing/2014/main" val="1310826334"/>
                    </a:ext>
                  </a:extLst>
                </a:gridCol>
                <a:gridCol w="683381">
                  <a:extLst>
                    <a:ext uri="{9D8B030D-6E8A-4147-A177-3AD203B41FA5}">
                      <a16:colId xmlns:a16="http://schemas.microsoft.com/office/drawing/2014/main" val="1349713943"/>
                    </a:ext>
                  </a:extLst>
                </a:gridCol>
                <a:gridCol w="683381">
                  <a:extLst>
                    <a:ext uri="{9D8B030D-6E8A-4147-A177-3AD203B41FA5}">
                      <a16:colId xmlns:a16="http://schemas.microsoft.com/office/drawing/2014/main" val="508729466"/>
                    </a:ext>
                  </a:extLst>
                </a:gridCol>
                <a:gridCol w="683381">
                  <a:extLst>
                    <a:ext uri="{9D8B030D-6E8A-4147-A177-3AD203B41FA5}">
                      <a16:colId xmlns:a16="http://schemas.microsoft.com/office/drawing/2014/main" val="3180477486"/>
                    </a:ext>
                  </a:extLst>
                </a:gridCol>
                <a:gridCol w="683381">
                  <a:extLst>
                    <a:ext uri="{9D8B030D-6E8A-4147-A177-3AD203B41FA5}">
                      <a16:colId xmlns:a16="http://schemas.microsoft.com/office/drawing/2014/main" val="3617926231"/>
                    </a:ext>
                  </a:extLst>
                </a:gridCol>
                <a:gridCol w="683381">
                  <a:extLst>
                    <a:ext uri="{9D8B030D-6E8A-4147-A177-3AD203B41FA5}">
                      <a16:colId xmlns:a16="http://schemas.microsoft.com/office/drawing/2014/main" val="3169136875"/>
                    </a:ext>
                  </a:extLst>
                </a:gridCol>
              </a:tblGrid>
              <a:tr h="518583">
                <a:tc>
                  <a:txBody>
                    <a:bodyPr/>
                    <a:lstStyle/>
                    <a:p>
                      <a:pPr algn="ctr"/>
                      <a:r>
                        <a:rPr lang="en-US" sz="3800" dirty="0"/>
                        <a:t>1’</a:t>
                      </a:r>
                    </a:p>
                  </a:txBody>
                  <a:tcPr/>
                </a:tc>
                <a:tc>
                  <a:txBody>
                    <a:bodyPr/>
                    <a:lstStyle/>
                    <a:p>
                      <a:pPr algn="ctr"/>
                      <a:r>
                        <a:rPr lang="en-US" sz="3800" dirty="0"/>
                        <a:t>2’</a:t>
                      </a:r>
                    </a:p>
                  </a:txBody>
                  <a:tcPr/>
                </a:tc>
                <a:tc>
                  <a:txBody>
                    <a:bodyPr/>
                    <a:lstStyle/>
                    <a:p>
                      <a:pPr algn="ctr"/>
                      <a:r>
                        <a:rPr lang="en-US" sz="3800" dirty="0"/>
                        <a:t>3’</a:t>
                      </a:r>
                    </a:p>
                  </a:txBody>
                  <a:tcPr/>
                </a:tc>
                <a:tc>
                  <a:txBody>
                    <a:bodyPr/>
                    <a:lstStyle/>
                    <a:p>
                      <a:pPr algn="ctr"/>
                      <a:r>
                        <a:rPr lang="en-US" sz="3800" dirty="0"/>
                        <a:t>4’</a:t>
                      </a:r>
                    </a:p>
                  </a:txBody>
                  <a:tcPr/>
                </a:tc>
                <a:tc>
                  <a:txBody>
                    <a:bodyPr/>
                    <a:lstStyle/>
                    <a:p>
                      <a:pPr algn="ctr"/>
                      <a:r>
                        <a:rPr lang="en-US" sz="3800" dirty="0"/>
                        <a:t>5’</a:t>
                      </a:r>
                    </a:p>
                  </a:txBody>
                  <a:tcPr/>
                </a:tc>
                <a:tc>
                  <a:txBody>
                    <a:bodyPr/>
                    <a:lstStyle/>
                    <a:p>
                      <a:pPr algn="ctr"/>
                      <a:r>
                        <a:rPr lang="en-US" sz="3800" dirty="0"/>
                        <a:t>6’</a:t>
                      </a:r>
                    </a:p>
                  </a:txBody>
                  <a:tcPr/>
                </a:tc>
                <a:tc>
                  <a:txBody>
                    <a:bodyPr/>
                    <a:lstStyle/>
                    <a:p>
                      <a:pPr algn="ctr"/>
                      <a:r>
                        <a:rPr lang="en-US" sz="3800" dirty="0"/>
                        <a:t>7’</a:t>
                      </a:r>
                    </a:p>
                  </a:txBody>
                  <a:tcPr/>
                </a:tc>
                <a:tc>
                  <a:txBody>
                    <a:bodyPr/>
                    <a:lstStyle/>
                    <a:p>
                      <a:pPr algn="ctr"/>
                      <a:r>
                        <a:rPr lang="en-US" sz="3800" dirty="0"/>
                        <a:t>8’</a:t>
                      </a:r>
                    </a:p>
                  </a:txBody>
                  <a:tcPr/>
                </a:tc>
                <a:extLst>
                  <a:ext uri="{0D108BD9-81ED-4DB2-BD59-A6C34878D82A}">
                    <a16:rowId xmlns:a16="http://schemas.microsoft.com/office/drawing/2014/main" val="4224158717"/>
                  </a:ext>
                </a:extLst>
              </a:tr>
              <a:tr h="518583">
                <a:tc>
                  <a:txBody>
                    <a:bodyPr/>
                    <a:lstStyle/>
                    <a:p>
                      <a:pPr algn="ctr"/>
                      <a:r>
                        <a:rPr lang="en-US" sz="3800" dirty="0"/>
                        <a:t>D</a:t>
                      </a:r>
                    </a:p>
                  </a:txBody>
                  <a:tcPr/>
                </a:tc>
                <a:tc>
                  <a:txBody>
                    <a:bodyPr/>
                    <a:lstStyle/>
                    <a:p>
                      <a:pPr algn="ctr"/>
                      <a:r>
                        <a:rPr lang="en-US" sz="3800" dirty="0"/>
                        <a:t>B</a:t>
                      </a:r>
                    </a:p>
                  </a:txBody>
                  <a:tcPr/>
                </a:tc>
                <a:tc>
                  <a:txBody>
                    <a:bodyPr/>
                    <a:lstStyle/>
                    <a:p>
                      <a:pPr algn="ctr"/>
                      <a:r>
                        <a:rPr lang="en-US" sz="3800" dirty="0"/>
                        <a:t>G</a:t>
                      </a:r>
                    </a:p>
                  </a:txBody>
                  <a:tcPr/>
                </a:tc>
                <a:tc>
                  <a:txBody>
                    <a:bodyPr/>
                    <a:lstStyle/>
                    <a:p>
                      <a:pPr algn="ctr"/>
                      <a:r>
                        <a:rPr lang="en-US" sz="3800" dirty="0"/>
                        <a:t>H</a:t>
                      </a:r>
                    </a:p>
                  </a:txBody>
                  <a:tcPr/>
                </a:tc>
                <a:tc>
                  <a:txBody>
                    <a:bodyPr/>
                    <a:lstStyle/>
                    <a:p>
                      <a:pPr algn="ctr"/>
                      <a:r>
                        <a:rPr lang="en-US" sz="3800" dirty="0"/>
                        <a:t>B</a:t>
                      </a:r>
                    </a:p>
                  </a:txBody>
                  <a:tcPr/>
                </a:tc>
                <a:tc>
                  <a:txBody>
                    <a:bodyPr/>
                    <a:lstStyle/>
                    <a:p>
                      <a:pPr algn="ctr"/>
                      <a:r>
                        <a:rPr lang="en-US" sz="3800" dirty="0"/>
                        <a:t>A</a:t>
                      </a:r>
                    </a:p>
                  </a:txBody>
                  <a:tcPr/>
                </a:tc>
                <a:tc>
                  <a:txBody>
                    <a:bodyPr/>
                    <a:lstStyle/>
                    <a:p>
                      <a:pPr algn="ctr"/>
                      <a:r>
                        <a:rPr lang="en-US" sz="3800" dirty="0"/>
                        <a:t>D</a:t>
                      </a:r>
                    </a:p>
                  </a:txBody>
                  <a:tcPr/>
                </a:tc>
                <a:tc>
                  <a:txBody>
                    <a:bodyPr/>
                    <a:lstStyle/>
                    <a:p>
                      <a:pPr algn="ctr"/>
                      <a:r>
                        <a:rPr lang="en-US" sz="3800" dirty="0">
                          <a:solidFill>
                            <a:schemeClr val="tx1"/>
                          </a:solidFill>
                        </a:rPr>
                        <a:t>C</a:t>
                      </a:r>
                    </a:p>
                  </a:txBody>
                  <a:tcPr/>
                </a:tc>
                <a:extLst>
                  <a:ext uri="{0D108BD9-81ED-4DB2-BD59-A6C34878D82A}">
                    <a16:rowId xmlns:a16="http://schemas.microsoft.com/office/drawing/2014/main" val="2725301043"/>
                  </a:ext>
                </a:extLst>
              </a:tr>
              <a:tr h="518583">
                <a:tc>
                  <a:txBody>
                    <a:bodyPr/>
                    <a:lstStyle/>
                    <a:p>
                      <a:pPr algn="ctr"/>
                      <a:r>
                        <a:rPr lang="en-US" sz="3800" dirty="0"/>
                        <a:t>G</a:t>
                      </a:r>
                    </a:p>
                  </a:txBody>
                  <a:tcPr/>
                </a:tc>
                <a:tc>
                  <a:txBody>
                    <a:bodyPr/>
                    <a:lstStyle/>
                    <a:p>
                      <a:pPr algn="ctr"/>
                      <a:r>
                        <a:rPr lang="en-US" sz="3800" dirty="0"/>
                        <a:t>D</a:t>
                      </a:r>
                    </a:p>
                  </a:txBody>
                  <a:tcPr/>
                </a:tc>
                <a:tc>
                  <a:txBody>
                    <a:bodyPr/>
                    <a:lstStyle/>
                    <a:p>
                      <a:pPr algn="ctr"/>
                      <a:r>
                        <a:rPr lang="en-US" sz="3800" dirty="0"/>
                        <a:t>F</a:t>
                      </a:r>
                    </a:p>
                  </a:txBody>
                  <a:tcPr/>
                </a:tc>
                <a:tc>
                  <a:txBody>
                    <a:bodyPr/>
                    <a:lstStyle/>
                    <a:p>
                      <a:pPr algn="ctr"/>
                      <a:r>
                        <a:rPr lang="en-US" sz="3800" dirty="0">
                          <a:solidFill>
                            <a:schemeClr val="tx1"/>
                          </a:solidFill>
                        </a:rPr>
                        <a:t>D</a:t>
                      </a:r>
                    </a:p>
                  </a:txBody>
                  <a:tcPr/>
                </a:tc>
                <a:tc>
                  <a:txBody>
                    <a:bodyPr/>
                    <a:lstStyle/>
                    <a:p>
                      <a:pPr algn="ctr"/>
                      <a:r>
                        <a:rPr lang="en-US" sz="3800" dirty="0">
                          <a:solidFill>
                            <a:schemeClr val="tx1"/>
                          </a:solidFill>
                        </a:rPr>
                        <a:t>C</a:t>
                      </a:r>
                    </a:p>
                  </a:txBody>
                  <a:tcPr/>
                </a:tc>
                <a:tc>
                  <a:txBody>
                    <a:bodyPr/>
                    <a:lstStyle/>
                    <a:p>
                      <a:pPr algn="ctr"/>
                      <a:r>
                        <a:rPr lang="en-US" sz="3800" dirty="0"/>
                        <a:t>E</a:t>
                      </a:r>
                    </a:p>
                  </a:txBody>
                  <a:tcPr/>
                </a:tc>
                <a:tc>
                  <a:txBody>
                    <a:bodyPr/>
                    <a:lstStyle/>
                    <a:p>
                      <a:pPr algn="ctr"/>
                      <a:r>
                        <a:rPr lang="en-US" sz="3800" dirty="0"/>
                        <a:t>F</a:t>
                      </a:r>
                    </a:p>
                  </a:txBody>
                  <a:tcPr/>
                </a:tc>
                <a:tc>
                  <a:txBody>
                    <a:bodyPr/>
                    <a:lstStyle/>
                    <a:p>
                      <a:pPr algn="ctr"/>
                      <a:r>
                        <a:rPr lang="en-US" sz="3800" dirty="0"/>
                        <a:t>E</a:t>
                      </a:r>
                    </a:p>
                  </a:txBody>
                  <a:tcPr/>
                </a:tc>
                <a:extLst>
                  <a:ext uri="{0D108BD9-81ED-4DB2-BD59-A6C34878D82A}">
                    <a16:rowId xmlns:a16="http://schemas.microsoft.com/office/drawing/2014/main" val="3655920726"/>
                  </a:ext>
                </a:extLst>
              </a:tr>
              <a:tr h="518583">
                <a:tc>
                  <a:txBody>
                    <a:bodyPr/>
                    <a:lstStyle/>
                    <a:p>
                      <a:pPr algn="ctr"/>
                      <a:r>
                        <a:rPr lang="en-US" sz="3800" dirty="0"/>
                        <a:t>B</a:t>
                      </a:r>
                    </a:p>
                  </a:txBody>
                  <a:tcPr/>
                </a:tc>
                <a:tc>
                  <a:txBody>
                    <a:bodyPr/>
                    <a:lstStyle/>
                    <a:p>
                      <a:pPr algn="ctr"/>
                      <a:r>
                        <a:rPr lang="en-US" sz="3800" dirty="0"/>
                        <a:t>C</a:t>
                      </a:r>
                    </a:p>
                  </a:txBody>
                  <a:tcPr/>
                </a:tc>
                <a:tc>
                  <a:txBody>
                    <a:bodyPr/>
                    <a:lstStyle/>
                    <a:p>
                      <a:pPr algn="ctr"/>
                      <a:r>
                        <a:rPr lang="en-US" sz="3800" dirty="0">
                          <a:solidFill>
                            <a:schemeClr val="tx1"/>
                          </a:solidFill>
                        </a:rPr>
                        <a:t>A</a:t>
                      </a:r>
                    </a:p>
                  </a:txBody>
                  <a:tcPr/>
                </a:tc>
                <a:tc>
                  <a:txBody>
                    <a:bodyPr/>
                    <a:lstStyle/>
                    <a:p>
                      <a:pPr algn="ctr"/>
                      <a:r>
                        <a:rPr lang="en-US" sz="3800" dirty="0">
                          <a:solidFill>
                            <a:schemeClr val="tx1"/>
                          </a:solidFill>
                        </a:rPr>
                        <a:t>E</a:t>
                      </a:r>
                    </a:p>
                  </a:txBody>
                  <a:tcPr/>
                </a:tc>
                <a:tc>
                  <a:txBody>
                    <a:bodyPr/>
                    <a:lstStyle/>
                    <a:p>
                      <a:pPr algn="ctr"/>
                      <a:r>
                        <a:rPr lang="en-US" sz="3800" dirty="0">
                          <a:solidFill>
                            <a:schemeClr val="tx1"/>
                          </a:solidFill>
                        </a:rPr>
                        <a:t>G</a:t>
                      </a:r>
                    </a:p>
                  </a:txBody>
                  <a:tcPr/>
                </a:tc>
                <a:tc>
                  <a:txBody>
                    <a:bodyPr/>
                    <a:lstStyle/>
                    <a:p>
                      <a:pPr algn="ctr"/>
                      <a:r>
                        <a:rPr lang="en-US" sz="3800" dirty="0"/>
                        <a:t>G</a:t>
                      </a:r>
                    </a:p>
                  </a:txBody>
                  <a:tcPr/>
                </a:tc>
                <a:tc>
                  <a:txBody>
                    <a:bodyPr/>
                    <a:lstStyle/>
                    <a:p>
                      <a:pPr algn="ctr"/>
                      <a:r>
                        <a:rPr lang="en-US" sz="3800" dirty="0"/>
                        <a:t>A</a:t>
                      </a:r>
                    </a:p>
                  </a:txBody>
                  <a:tcPr/>
                </a:tc>
                <a:tc>
                  <a:txBody>
                    <a:bodyPr/>
                    <a:lstStyle/>
                    <a:p>
                      <a:pPr algn="ctr"/>
                      <a:r>
                        <a:rPr lang="en-US" sz="3800" dirty="0"/>
                        <a:t>D</a:t>
                      </a:r>
                    </a:p>
                  </a:txBody>
                  <a:tcPr/>
                </a:tc>
                <a:extLst>
                  <a:ext uri="{0D108BD9-81ED-4DB2-BD59-A6C34878D82A}">
                    <a16:rowId xmlns:a16="http://schemas.microsoft.com/office/drawing/2014/main" val="2200422557"/>
                  </a:ext>
                </a:extLst>
              </a:tr>
              <a:tr h="518583">
                <a:tc>
                  <a:txBody>
                    <a:bodyPr/>
                    <a:lstStyle/>
                    <a:p>
                      <a:pPr algn="ctr"/>
                      <a:r>
                        <a:rPr lang="en-US" sz="3800" dirty="0"/>
                        <a:t>E</a:t>
                      </a:r>
                    </a:p>
                  </a:txBody>
                  <a:tcPr/>
                </a:tc>
                <a:tc>
                  <a:txBody>
                    <a:bodyPr/>
                    <a:lstStyle/>
                    <a:p>
                      <a:pPr algn="ctr"/>
                      <a:r>
                        <a:rPr lang="en-US" sz="3800" dirty="0"/>
                        <a:t>F</a:t>
                      </a:r>
                    </a:p>
                  </a:txBody>
                  <a:tcPr/>
                </a:tc>
                <a:tc>
                  <a:txBody>
                    <a:bodyPr/>
                    <a:lstStyle/>
                    <a:p>
                      <a:pPr algn="ctr"/>
                      <a:r>
                        <a:rPr lang="en-US" sz="3800" dirty="0"/>
                        <a:t>C</a:t>
                      </a:r>
                    </a:p>
                  </a:txBody>
                  <a:tcPr/>
                </a:tc>
                <a:tc>
                  <a:txBody>
                    <a:bodyPr/>
                    <a:lstStyle/>
                    <a:p>
                      <a:pPr algn="ctr"/>
                      <a:r>
                        <a:rPr lang="en-US" sz="3800" dirty="0"/>
                        <a:t>A</a:t>
                      </a:r>
                    </a:p>
                  </a:txBody>
                  <a:tcPr/>
                </a:tc>
                <a:tc>
                  <a:txBody>
                    <a:bodyPr/>
                    <a:lstStyle/>
                    <a:p>
                      <a:pPr algn="ctr"/>
                      <a:r>
                        <a:rPr lang="en-US" sz="3800" dirty="0"/>
                        <a:t>E</a:t>
                      </a:r>
                    </a:p>
                  </a:txBody>
                  <a:tcPr/>
                </a:tc>
                <a:tc>
                  <a:txBody>
                    <a:bodyPr/>
                    <a:lstStyle/>
                    <a:p>
                      <a:pPr algn="ctr"/>
                      <a:r>
                        <a:rPr lang="en-US" sz="3800" dirty="0"/>
                        <a:t>H</a:t>
                      </a:r>
                    </a:p>
                  </a:txBody>
                  <a:tcPr/>
                </a:tc>
                <a:tc>
                  <a:txBody>
                    <a:bodyPr/>
                    <a:lstStyle/>
                    <a:p>
                      <a:pPr algn="ctr"/>
                      <a:r>
                        <a:rPr lang="en-US" sz="3800" dirty="0"/>
                        <a:t>G</a:t>
                      </a:r>
                    </a:p>
                  </a:txBody>
                  <a:tcPr/>
                </a:tc>
                <a:tc>
                  <a:txBody>
                    <a:bodyPr/>
                    <a:lstStyle/>
                    <a:p>
                      <a:pPr algn="ctr"/>
                      <a:r>
                        <a:rPr lang="en-US" sz="3800" dirty="0"/>
                        <a:t>G</a:t>
                      </a:r>
                    </a:p>
                  </a:txBody>
                  <a:tcPr/>
                </a:tc>
                <a:extLst>
                  <a:ext uri="{0D108BD9-81ED-4DB2-BD59-A6C34878D82A}">
                    <a16:rowId xmlns:a16="http://schemas.microsoft.com/office/drawing/2014/main" val="2538088582"/>
                  </a:ext>
                </a:extLst>
              </a:tr>
              <a:tr h="518583">
                <a:tc>
                  <a:txBody>
                    <a:bodyPr/>
                    <a:lstStyle/>
                    <a:p>
                      <a:pPr algn="ctr"/>
                      <a:r>
                        <a:rPr lang="en-US" sz="3800" dirty="0">
                          <a:solidFill>
                            <a:srgbClr val="FF0000"/>
                          </a:solidFill>
                        </a:rPr>
                        <a:t>F</a:t>
                      </a:r>
                    </a:p>
                  </a:txBody>
                  <a:tcPr/>
                </a:tc>
                <a:tc>
                  <a:txBody>
                    <a:bodyPr/>
                    <a:lstStyle/>
                    <a:p>
                      <a:pPr algn="ctr"/>
                      <a:r>
                        <a:rPr lang="en-US" sz="3800" dirty="0">
                          <a:solidFill>
                            <a:srgbClr val="FF0000"/>
                          </a:solidFill>
                        </a:rPr>
                        <a:t>G</a:t>
                      </a:r>
                    </a:p>
                  </a:txBody>
                  <a:tcPr/>
                </a:tc>
                <a:tc>
                  <a:txBody>
                    <a:bodyPr/>
                    <a:lstStyle/>
                    <a:p>
                      <a:pPr algn="ctr"/>
                      <a:r>
                        <a:rPr lang="en-US" sz="3800" dirty="0">
                          <a:solidFill>
                            <a:srgbClr val="FF0000"/>
                          </a:solidFill>
                        </a:rPr>
                        <a:t>E</a:t>
                      </a:r>
                    </a:p>
                  </a:txBody>
                  <a:tcPr/>
                </a:tc>
                <a:tc>
                  <a:txBody>
                    <a:bodyPr/>
                    <a:lstStyle/>
                    <a:p>
                      <a:pPr algn="ctr"/>
                      <a:r>
                        <a:rPr lang="en-US" sz="3800" dirty="0"/>
                        <a:t>G</a:t>
                      </a:r>
                    </a:p>
                  </a:txBody>
                  <a:tcPr/>
                </a:tc>
                <a:tc>
                  <a:txBody>
                    <a:bodyPr/>
                    <a:lstStyle/>
                    <a:p>
                      <a:pPr algn="ctr"/>
                      <a:r>
                        <a:rPr lang="en-US" sz="3800" dirty="0"/>
                        <a:t>F</a:t>
                      </a:r>
                    </a:p>
                  </a:txBody>
                  <a:tcPr/>
                </a:tc>
                <a:tc>
                  <a:txBody>
                    <a:bodyPr/>
                    <a:lstStyle/>
                    <a:p>
                      <a:pPr algn="ctr"/>
                      <a:r>
                        <a:rPr lang="en-US" sz="3800" dirty="0">
                          <a:solidFill>
                            <a:schemeClr val="tx1"/>
                          </a:solidFill>
                        </a:rPr>
                        <a:t>C</a:t>
                      </a:r>
                    </a:p>
                  </a:txBody>
                  <a:tcPr/>
                </a:tc>
                <a:tc>
                  <a:txBody>
                    <a:bodyPr/>
                    <a:lstStyle/>
                    <a:p>
                      <a:pPr algn="ctr"/>
                      <a:r>
                        <a:rPr lang="en-US" sz="3800" dirty="0">
                          <a:solidFill>
                            <a:schemeClr val="tx1"/>
                          </a:solidFill>
                        </a:rPr>
                        <a:t>B</a:t>
                      </a:r>
                    </a:p>
                  </a:txBody>
                  <a:tcPr/>
                </a:tc>
                <a:tc>
                  <a:txBody>
                    <a:bodyPr/>
                    <a:lstStyle/>
                    <a:p>
                      <a:pPr algn="ctr"/>
                      <a:r>
                        <a:rPr lang="en-US" sz="3800" dirty="0">
                          <a:solidFill>
                            <a:srgbClr val="FF0000"/>
                          </a:solidFill>
                        </a:rPr>
                        <a:t>B</a:t>
                      </a:r>
                    </a:p>
                  </a:txBody>
                  <a:tcPr/>
                </a:tc>
                <a:extLst>
                  <a:ext uri="{0D108BD9-81ED-4DB2-BD59-A6C34878D82A}">
                    <a16:rowId xmlns:a16="http://schemas.microsoft.com/office/drawing/2014/main" val="1677872250"/>
                  </a:ext>
                </a:extLst>
              </a:tr>
              <a:tr h="518583">
                <a:tc>
                  <a:txBody>
                    <a:bodyPr/>
                    <a:lstStyle/>
                    <a:p>
                      <a:pPr algn="ctr"/>
                      <a:r>
                        <a:rPr lang="en-US" sz="3800" dirty="0">
                          <a:solidFill>
                            <a:schemeClr val="tx1"/>
                          </a:solidFill>
                        </a:rPr>
                        <a:t>C</a:t>
                      </a:r>
                    </a:p>
                  </a:txBody>
                  <a:tcPr/>
                </a:tc>
                <a:tc>
                  <a:txBody>
                    <a:bodyPr/>
                    <a:lstStyle/>
                    <a:p>
                      <a:pPr algn="ctr"/>
                      <a:r>
                        <a:rPr lang="en-US" sz="3800" dirty="0">
                          <a:solidFill>
                            <a:schemeClr val="tx1"/>
                          </a:solidFill>
                        </a:rPr>
                        <a:t>E</a:t>
                      </a:r>
                    </a:p>
                  </a:txBody>
                  <a:tcPr/>
                </a:tc>
                <a:tc>
                  <a:txBody>
                    <a:bodyPr/>
                    <a:lstStyle/>
                    <a:p>
                      <a:pPr algn="ctr"/>
                      <a:r>
                        <a:rPr lang="en-US" sz="3800" dirty="0"/>
                        <a:t>H</a:t>
                      </a:r>
                    </a:p>
                  </a:txBody>
                  <a:tcPr/>
                </a:tc>
                <a:tc>
                  <a:txBody>
                    <a:bodyPr/>
                    <a:lstStyle/>
                    <a:p>
                      <a:pPr algn="ctr"/>
                      <a:r>
                        <a:rPr lang="en-US" sz="3800" dirty="0"/>
                        <a:t>B</a:t>
                      </a:r>
                    </a:p>
                  </a:txBody>
                  <a:tcPr/>
                </a:tc>
                <a:tc>
                  <a:txBody>
                    <a:bodyPr/>
                    <a:lstStyle/>
                    <a:p>
                      <a:pPr algn="ctr"/>
                      <a:r>
                        <a:rPr lang="en-US" sz="3800" dirty="0">
                          <a:solidFill>
                            <a:srgbClr val="FF0000"/>
                          </a:solidFill>
                        </a:rPr>
                        <a:t>A</a:t>
                      </a:r>
                    </a:p>
                  </a:txBody>
                  <a:tcPr/>
                </a:tc>
                <a:tc>
                  <a:txBody>
                    <a:bodyPr/>
                    <a:lstStyle/>
                    <a:p>
                      <a:pPr algn="ctr"/>
                      <a:r>
                        <a:rPr lang="en-US" sz="3800" dirty="0">
                          <a:solidFill>
                            <a:schemeClr val="tx1"/>
                          </a:solidFill>
                        </a:rPr>
                        <a:t>F</a:t>
                      </a:r>
                    </a:p>
                  </a:txBody>
                  <a:tcPr/>
                </a:tc>
                <a:tc>
                  <a:txBody>
                    <a:bodyPr/>
                    <a:lstStyle/>
                    <a:p>
                      <a:pPr algn="ctr"/>
                      <a:r>
                        <a:rPr lang="en-US" sz="3800" dirty="0">
                          <a:solidFill>
                            <a:schemeClr val="tx1"/>
                          </a:solidFill>
                        </a:rPr>
                        <a:t>C</a:t>
                      </a:r>
                    </a:p>
                  </a:txBody>
                  <a:tcPr/>
                </a:tc>
                <a:tc>
                  <a:txBody>
                    <a:bodyPr/>
                    <a:lstStyle/>
                    <a:p>
                      <a:pPr algn="ctr"/>
                      <a:r>
                        <a:rPr lang="en-US" sz="3800" dirty="0"/>
                        <a:t>F</a:t>
                      </a:r>
                    </a:p>
                  </a:txBody>
                  <a:tcPr/>
                </a:tc>
                <a:extLst>
                  <a:ext uri="{0D108BD9-81ED-4DB2-BD59-A6C34878D82A}">
                    <a16:rowId xmlns:a16="http://schemas.microsoft.com/office/drawing/2014/main" val="2172028520"/>
                  </a:ext>
                </a:extLst>
              </a:tr>
              <a:tr h="518583">
                <a:tc>
                  <a:txBody>
                    <a:bodyPr/>
                    <a:lstStyle/>
                    <a:p>
                      <a:pPr algn="ctr"/>
                      <a:r>
                        <a:rPr lang="en-US" sz="3800" dirty="0">
                          <a:solidFill>
                            <a:schemeClr val="tx1"/>
                          </a:solidFill>
                        </a:rPr>
                        <a:t>H</a:t>
                      </a:r>
                    </a:p>
                  </a:txBody>
                  <a:tcPr/>
                </a:tc>
                <a:tc>
                  <a:txBody>
                    <a:bodyPr/>
                    <a:lstStyle/>
                    <a:p>
                      <a:pPr algn="ctr"/>
                      <a:r>
                        <a:rPr lang="en-US" sz="3800" dirty="0">
                          <a:solidFill>
                            <a:schemeClr val="tx1"/>
                          </a:solidFill>
                        </a:rPr>
                        <a:t>H</a:t>
                      </a:r>
                    </a:p>
                  </a:txBody>
                  <a:tcPr/>
                </a:tc>
                <a:tc>
                  <a:txBody>
                    <a:bodyPr/>
                    <a:lstStyle/>
                    <a:p>
                      <a:pPr algn="ctr"/>
                      <a:r>
                        <a:rPr lang="en-US" sz="3800" dirty="0"/>
                        <a:t>D</a:t>
                      </a:r>
                    </a:p>
                  </a:txBody>
                  <a:tcPr/>
                </a:tc>
                <a:tc>
                  <a:txBody>
                    <a:bodyPr/>
                    <a:lstStyle/>
                    <a:p>
                      <a:pPr algn="ctr"/>
                      <a:r>
                        <a:rPr lang="en-US" sz="3800" dirty="0">
                          <a:solidFill>
                            <a:srgbClr val="FF0000"/>
                          </a:solidFill>
                        </a:rPr>
                        <a:t>C</a:t>
                      </a:r>
                    </a:p>
                  </a:txBody>
                  <a:tcPr/>
                </a:tc>
                <a:tc>
                  <a:txBody>
                    <a:bodyPr/>
                    <a:lstStyle/>
                    <a:p>
                      <a:pPr algn="ctr"/>
                      <a:r>
                        <a:rPr lang="en-US" sz="3800" dirty="0"/>
                        <a:t>H</a:t>
                      </a:r>
                    </a:p>
                  </a:txBody>
                  <a:tcPr/>
                </a:tc>
                <a:tc>
                  <a:txBody>
                    <a:bodyPr/>
                    <a:lstStyle/>
                    <a:p>
                      <a:pPr algn="ctr"/>
                      <a:r>
                        <a:rPr lang="en-US" sz="3800" dirty="0"/>
                        <a:t>B</a:t>
                      </a:r>
                    </a:p>
                  </a:txBody>
                  <a:tcPr/>
                </a:tc>
                <a:tc>
                  <a:txBody>
                    <a:bodyPr/>
                    <a:lstStyle/>
                    <a:p>
                      <a:pPr algn="ctr"/>
                      <a:r>
                        <a:rPr lang="en-US" sz="3800" dirty="0">
                          <a:solidFill>
                            <a:srgbClr val="FF0000"/>
                          </a:solidFill>
                        </a:rPr>
                        <a:t>H</a:t>
                      </a:r>
                    </a:p>
                  </a:txBody>
                  <a:tcPr/>
                </a:tc>
                <a:tc>
                  <a:txBody>
                    <a:bodyPr/>
                    <a:lstStyle/>
                    <a:p>
                      <a:pPr algn="ctr"/>
                      <a:r>
                        <a:rPr lang="en-US" sz="3800" dirty="0"/>
                        <a:t>A</a:t>
                      </a:r>
                    </a:p>
                  </a:txBody>
                  <a:tcPr/>
                </a:tc>
                <a:extLst>
                  <a:ext uri="{0D108BD9-81ED-4DB2-BD59-A6C34878D82A}">
                    <a16:rowId xmlns:a16="http://schemas.microsoft.com/office/drawing/2014/main" val="1223151484"/>
                  </a:ext>
                </a:extLst>
              </a:tr>
              <a:tr h="518583">
                <a:tc>
                  <a:txBody>
                    <a:bodyPr/>
                    <a:lstStyle/>
                    <a:p>
                      <a:pPr algn="ctr"/>
                      <a:r>
                        <a:rPr lang="en-US" sz="3800" dirty="0"/>
                        <a:t>A</a:t>
                      </a:r>
                    </a:p>
                  </a:txBody>
                  <a:tcPr/>
                </a:tc>
                <a:tc>
                  <a:txBody>
                    <a:bodyPr/>
                    <a:lstStyle/>
                    <a:p>
                      <a:pPr algn="ctr"/>
                      <a:r>
                        <a:rPr lang="en-US" sz="3800" dirty="0"/>
                        <a:t>A</a:t>
                      </a:r>
                    </a:p>
                  </a:txBody>
                  <a:tcPr/>
                </a:tc>
                <a:tc>
                  <a:txBody>
                    <a:bodyPr/>
                    <a:lstStyle/>
                    <a:p>
                      <a:pPr algn="ctr"/>
                      <a:r>
                        <a:rPr lang="en-US" sz="3800" dirty="0"/>
                        <a:t>B</a:t>
                      </a:r>
                    </a:p>
                  </a:txBody>
                  <a:tcPr/>
                </a:tc>
                <a:tc>
                  <a:txBody>
                    <a:bodyPr/>
                    <a:lstStyle/>
                    <a:p>
                      <a:pPr algn="ctr"/>
                      <a:r>
                        <a:rPr lang="en-US" sz="3800" dirty="0"/>
                        <a:t>F</a:t>
                      </a:r>
                    </a:p>
                  </a:txBody>
                  <a:tcPr/>
                </a:tc>
                <a:tc>
                  <a:txBody>
                    <a:bodyPr/>
                    <a:lstStyle/>
                    <a:p>
                      <a:pPr algn="ctr"/>
                      <a:r>
                        <a:rPr lang="en-US" sz="3800" dirty="0"/>
                        <a:t>D</a:t>
                      </a:r>
                    </a:p>
                  </a:txBody>
                  <a:tcPr/>
                </a:tc>
                <a:tc>
                  <a:txBody>
                    <a:bodyPr/>
                    <a:lstStyle/>
                    <a:p>
                      <a:pPr algn="ctr"/>
                      <a:r>
                        <a:rPr lang="en-US" sz="3800" dirty="0">
                          <a:solidFill>
                            <a:srgbClr val="FF0000"/>
                          </a:solidFill>
                        </a:rPr>
                        <a:t>D</a:t>
                      </a:r>
                    </a:p>
                  </a:txBody>
                  <a:tcPr/>
                </a:tc>
                <a:tc>
                  <a:txBody>
                    <a:bodyPr/>
                    <a:lstStyle/>
                    <a:p>
                      <a:pPr algn="ctr"/>
                      <a:r>
                        <a:rPr lang="en-US" sz="3800" dirty="0"/>
                        <a:t>E</a:t>
                      </a:r>
                    </a:p>
                  </a:txBody>
                  <a:tcPr/>
                </a:tc>
                <a:tc>
                  <a:txBody>
                    <a:bodyPr/>
                    <a:lstStyle/>
                    <a:p>
                      <a:pPr algn="ctr"/>
                      <a:r>
                        <a:rPr lang="en-US" sz="3800" dirty="0"/>
                        <a:t>H</a:t>
                      </a:r>
                    </a:p>
                  </a:txBody>
                  <a:tcPr/>
                </a:tc>
                <a:extLst>
                  <a:ext uri="{0D108BD9-81ED-4DB2-BD59-A6C34878D82A}">
                    <a16:rowId xmlns:a16="http://schemas.microsoft.com/office/drawing/2014/main" val="36966233"/>
                  </a:ext>
                </a:extLst>
              </a:tr>
            </a:tbl>
          </a:graphicData>
        </a:graphic>
      </p:graphicFrame>
      <p:graphicFrame>
        <p:nvGraphicFramePr>
          <p:cNvPr id="7" name="Table 4">
            <a:extLst>
              <a:ext uri="{FF2B5EF4-FFF2-40B4-BE49-F238E27FC236}">
                <a16:creationId xmlns:a16="http://schemas.microsoft.com/office/drawing/2014/main" id="{DC2FC1D9-0781-F389-8473-8CA101055144}"/>
              </a:ext>
            </a:extLst>
          </p:cNvPr>
          <p:cNvGraphicFramePr>
            <a:graphicFrameLocks/>
          </p:cNvGraphicFramePr>
          <p:nvPr>
            <p:extLst>
              <p:ext uri="{D42A27DB-BD31-4B8C-83A1-F6EECF244321}">
                <p14:modId xmlns:p14="http://schemas.microsoft.com/office/powerpoint/2010/main" val="3390853847"/>
              </p:ext>
            </p:extLst>
          </p:nvPr>
        </p:nvGraphicFramePr>
        <p:xfrm>
          <a:off x="6420155" y="681037"/>
          <a:ext cx="5467048" cy="6035040"/>
        </p:xfrm>
        <a:graphic>
          <a:graphicData uri="http://schemas.openxmlformats.org/drawingml/2006/table">
            <a:tbl>
              <a:tblPr firstRow="1" bandRow="1">
                <a:tableStyleId>{00A15C55-8517-42AA-B614-E9B94910E393}</a:tableStyleId>
              </a:tblPr>
              <a:tblGrid>
                <a:gridCol w="683381">
                  <a:extLst>
                    <a:ext uri="{9D8B030D-6E8A-4147-A177-3AD203B41FA5}">
                      <a16:colId xmlns:a16="http://schemas.microsoft.com/office/drawing/2014/main" val="711278454"/>
                    </a:ext>
                  </a:extLst>
                </a:gridCol>
                <a:gridCol w="683381">
                  <a:extLst>
                    <a:ext uri="{9D8B030D-6E8A-4147-A177-3AD203B41FA5}">
                      <a16:colId xmlns:a16="http://schemas.microsoft.com/office/drawing/2014/main" val="2292307825"/>
                    </a:ext>
                  </a:extLst>
                </a:gridCol>
                <a:gridCol w="683381">
                  <a:extLst>
                    <a:ext uri="{9D8B030D-6E8A-4147-A177-3AD203B41FA5}">
                      <a16:colId xmlns:a16="http://schemas.microsoft.com/office/drawing/2014/main" val="1446874438"/>
                    </a:ext>
                  </a:extLst>
                </a:gridCol>
                <a:gridCol w="683381">
                  <a:extLst>
                    <a:ext uri="{9D8B030D-6E8A-4147-A177-3AD203B41FA5}">
                      <a16:colId xmlns:a16="http://schemas.microsoft.com/office/drawing/2014/main" val="1051338449"/>
                    </a:ext>
                  </a:extLst>
                </a:gridCol>
                <a:gridCol w="683381">
                  <a:extLst>
                    <a:ext uri="{9D8B030D-6E8A-4147-A177-3AD203B41FA5}">
                      <a16:colId xmlns:a16="http://schemas.microsoft.com/office/drawing/2014/main" val="2542629008"/>
                    </a:ext>
                  </a:extLst>
                </a:gridCol>
                <a:gridCol w="683381">
                  <a:extLst>
                    <a:ext uri="{9D8B030D-6E8A-4147-A177-3AD203B41FA5}">
                      <a16:colId xmlns:a16="http://schemas.microsoft.com/office/drawing/2014/main" val="1600982216"/>
                    </a:ext>
                  </a:extLst>
                </a:gridCol>
                <a:gridCol w="683381">
                  <a:extLst>
                    <a:ext uri="{9D8B030D-6E8A-4147-A177-3AD203B41FA5}">
                      <a16:colId xmlns:a16="http://schemas.microsoft.com/office/drawing/2014/main" val="2422283526"/>
                    </a:ext>
                  </a:extLst>
                </a:gridCol>
                <a:gridCol w="683381">
                  <a:extLst>
                    <a:ext uri="{9D8B030D-6E8A-4147-A177-3AD203B41FA5}">
                      <a16:colId xmlns:a16="http://schemas.microsoft.com/office/drawing/2014/main" val="1438506350"/>
                    </a:ext>
                  </a:extLst>
                </a:gridCol>
              </a:tblGrid>
              <a:tr h="518583">
                <a:tc>
                  <a:txBody>
                    <a:bodyPr/>
                    <a:lstStyle/>
                    <a:p>
                      <a:pPr algn="ctr"/>
                      <a:r>
                        <a:rPr lang="en-US" sz="3800" dirty="0"/>
                        <a:t>1’</a:t>
                      </a:r>
                    </a:p>
                  </a:txBody>
                  <a:tcPr/>
                </a:tc>
                <a:tc>
                  <a:txBody>
                    <a:bodyPr/>
                    <a:lstStyle/>
                    <a:p>
                      <a:pPr algn="ctr"/>
                      <a:r>
                        <a:rPr lang="en-US" sz="3800" dirty="0"/>
                        <a:t>2’</a:t>
                      </a:r>
                    </a:p>
                  </a:txBody>
                  <a:tcPr/>
                </a:tc>
                <a:tc>
                  <a:txBody>
                    <a:bodyPr/>
                    <a:lstStyle/>
                    <a:p>
                      <a:pPr algn="ctr"/>
                      <a:r>
                        <a:rPr lang="en-US" sz="3800" dirty="0"/>
                        <a:t>3’</a:t>
                      </a:r>
                    </a:p>
                  </a:txBody>
                  <a:tcPr/>
                </a:tc>
                <a:tc>
                  <a:txBody>
                    <a:bodyPr/>
                    <a:lstStyle/>
                    <a:p>
                      <a:pPr algn="ctr"/>
                      <a:r>
                        <a:rPr lang="en-US" sz="3800" dirty="0"/>
                        <a:t>4’</a:t>
                      </a:r>
                    </a:p>
                  </a:txBody>
                  <a:tcPr>
                    <a:lnB w="38100" cap="flat" cmpd="sng" algn="ctr">
                      <a:solidFill>
                        <a:schemeClr val="tx1"/>
                      </a:solidFill>
                      <a:prstDash val="solid"/>
                      <a:round/>
                      <a:headEnd type="none" w="med" len="med"/>
                      <a:tailEnd type="none" w="med" len="med"/>
                    </a:lnB>
                  </a:tcPr>
                </a:tc>
                <a:tc>
                  <a:txBody>
                    <a:bodyPr/>
                    <a:lstStyle/>
                    <a:p>
                      <a:pPr algn="ctr"/>
                      <a:r>
                        <a:rPr lang="en-US" sz="3800" dirty="0"/>
                        <a:t>5’</a:t>
                      </a:r>
                    </a:p>
                  </a:txBody>
                  <a:tcPr>
                    <a:lnB w="38100" cap="flat" cmpd="sng" algn="ctr">
                      <a:solidFill>
                        <a:schemeClr val="tx1"/>
                      </a:solidFill>
                      <a:prstDash val="solid"/>
                      <a:round/>
                      <a:headEnd type="none" w="med" len="med"/>
                      <a:tailEnd type="none" w="med" len="med"/>
                    </a:lnB>
                  </a:tcPr>
                </a:tc>
                <a:tc>
                  <a:txBody>
                    <a:bodyPr/>
                    <a:lstStyle/>
                    <a:p>
                      <a:pPr algn="ctr"/>
                      <a:r>
                        <a:rPr lang="en-US" sz="3800" dirty="0"/>
                        <a:t>6’</a:t>
                      </a:r>
                    </a:p>
                  </a:txBody>
                  <a:tcPr>
                    <a:lnB w="38100" cap="flat" cmpd="sng" algn="ctr">
                      <a:solidFill>
                        <a:schemeClr val="tx1"/>
                      </a:solidFill>
                      <a:prstDash val="solid"/>
                      <a:round/>
                      <a:headEnd type="none" w="med" len="med"/>
                      <a:tailEnd type="none" w="med" len="med"/>
                    </a:lnB>
                  </a:tcPr>
                </a:tc>
                <a:tc>
                  <a:txBody>
                    <a:bodyPr/>
                    <a:lstStyle/>
                    <a:p>
                      <a:pPr algn="ctr"/>
                      <a:r>
                        <a:rPr lang="en-US" sz="3800" dirty="0"/>
                        <a:t>7’</a:t>
                      </a:r>
                    </a:p>
                  </a:txBody>
                  <a:tcPr>
                    <a:lnB w="38100" cap="flat" cmpd="sng" algn="ctr">
                      <a:solidFill>
                        <a:schemeClr val="tx1"/>
                      </a:solidFill>
                      <a:prstDash val="solid"/>
                      <a:round/>
                      <a:headEnd type="none" w="med" len="med"/>
                      <a:tailEnd type="none" w="med" len="med"/>
                    </a:lnB>
                  </a:tcPr>
                </a:tc>
                <a:tc>
                  <a:txBody>
                    <a:bodyPr/>
                    <a:lstStyle/>
                    <a:p>
                      <a:pPr algn="ctr"/>
                      <a:r>
                        <a:rPr lang="en-US" sz="3800" dirty="0"/>
                        <a:t>8’</a:t>
                      </a:r>
                    </a:p>
                  </a:txBody>
                  <a:tcP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5763515"/>
                  </a:ext>
                </a:extLst>
              </a:tr>
              <a:tr h="518583">
                <a:tc>
                  <a:txBody>
                    <a:bodyPr/>
                    <a:lstStyle/>
                    <a:p>
                      <a:pPr algn="ctr"/>
                      <a:r>
                        <a:rPr lang="en-US" sz="3800" dirty="0"/>
                        <a:t>D</a:t>
                      </a:r>
                    </a:p>
                  </a:txBody>
                  <a:tcPr>
                    <a:lnB w="38100" cap="flat" cmpd="sng" algn="ctr">
                      <a:solidFill>
                        <a:schemeClr val="tx1"/>
                      </a:solidFill>
                      <a:prstDash val="solid"/>
                      <a:round/>
                      <a:headEnd type="none" w="med" len="med"/>
                      <a:tailEnd type="none" w="med" len="med"/>
                    </a:lnB>
                  </a:tcPr>
                </a:tc>
                <a:tc>
                  <a:txBody>
                    <a:bodyPr/>
                    <a:lstStyle/>
                    <a:p>
                      <a:pPr algn="ctr"/>
                      <a:r>
                        <a:rPr lang="en-US" sz="3800" dirty="0"/>
                        <a:t>B</a:t>
                      </a:r>
                    </a:p>
                  </a:txBody>
                  <a:tcPr/>
                </a:tc>
                <a:tc>
                  <a:txBody>
                    <a:bodyPr/>
                    <a:lstStyle/>
                    <a:p>
                      <a:pPr algn="ctr"/>
                      <a:r>
                        <a:rPr lang="en-US" sz="3800" dirty="0"/>
                        <a:t>G</a:t>
                      </a:r>
                    </a:p>
                  </a:txBody>
                  <a:tcPr>
                    <a:lnR w="38100" cap="flat" cmpd="sng" algn="ctr">
                      <a:solidFill>
                        <a:schemeClr val="tx1"/>
                      </a:solidFill>
                      <a:prstDash val="solid"/>
                      <a:round/>
                      <a:headEnd type="none" w="med" len="med"/>
                      <a:tailEnd type="none" w="med" len="med"/>
                    </a:lnR>
                  </a:tcPr>
                </a:tc>
                <a:tc>
                  <a:txBody>
                    <a:bodyPr/>
                    <a:lstStyle/>
                    <a:p>
                      <a:pPr algn="ctr"/>
                      <a:r>
                        <a:rPr lang="en-US" sz="3800" dirty="0"/>
                        <a:t>H</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800" dirty="0"/>
                        <a:t>B</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800" dirty="0"/>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800" dirty="0"/>
                        <a:t>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800" dirty="0">
                          <a:solidFill>
                            <a:schemeClr val="tx1"/>
                          </a:solidFill>
                        </a:rPr>
                        <a:t>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9385339"/>
                  </a:ext>
                </a:extLst>
              </a:tr>
              <a:tr h="518583">
                <a:tc>
                  <a:txBody>
                    <a:bodyPr/>
                    <a:lstStyle/>
                    <a:p>
                      <a:pPr algn="ctr"/>
                      <a:r>
                        <a:rPr lang="en-US" sz="3800" dirty="0"/>
                        <a:t>G</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800" dirty="0"/>
                        <a:t>D</a:t>
                      </a:r>
                    </a:p>
                  </a:txBody>
                  <a:tcPr>
                    <a:lnL w="38100" cap="flat" cmpd="sng" algn="ctr">
                      <a:solidFill>
                        <a:schemeClr val="tx1"/>
                      </a:solidFill>
                      <a:prstDash val="solid"/>
                      <a:round/>
                      <a:headEnd type="none" w="med" len="med"/>
                      <a:tailEnd type="none" w="med" len="med"/>
                    </a:lnL>
                  </a:tcPr>
                </a:tc>
                <a:tc>
                  <a:txBody>
                    <a:bodyPr/>
                    <a:lstStyle/>
                    <a:p>
                      <a:pPr algn="ctr"/>
                      <a:r>
                        <a:rPr lang="en-US" sz="3800" dirty="0"/>
                        <a:t>F</a:t>
                      </a:r>
                    </a:p>
                  </a:txBody>
                  <a:tcPr/>
                </a:tc>
                <a:tc>
                  <a:txBody>
                    <a:bodyPr/>
                    <a:lstStyle/>
                    <a:p>
                      <a:pPr algn="ctr"/>
                      <a:r>
                        <a:rPr lang="en-US" sz="3800" dirty="0">
                          <a:solidFill>
                            <a:schemeClr val="tx1"/>
                          </a:solidFill>
                        </a:rPr>
                        <a:t>D</a:t>
                      </a:r>
                    </a:p>
                  </a:txBody>
                  <a:tcPr>
                    <a:lnT w="38100" cap="flat" cmpd="sng" algn="ctr">
                      <a:solidFill>
                        <a:schemeClr val="tx1"/>
                      </a:solidFill>
                      <a:prstDash val="solid"/>
                      <a:round/>
                      <a:headEnd type="none" w="med" len="med"/>
                      <a:tailEnd type="none" w="med" len="med"/>
                    </a:lnT>
                  </a:tcPr>
                </a:tc>
                <a:tc>
                  <a:txBody>
                    <a:bodyPr/>
                    <a:lstStyle/>
                    <a:p>
                      <a:pPr algn="ctr"/>
                      <a:r>
                        <a:rPr lang="en-US" sz="3800" dirty="0">
                          <a:solidFill>
                            <a:schemeClr val="tx1"/>
                          </a:solidFill>
                        </a:rPr>
                        <a:t>C</a:t>
                      </a:r>
                    </a:p>
                  </a:txBody>
                  <a:tcPr>
                    <a:lnT w="38100" cap="flat" cmpd="sng" algn="ctr">
                      <a:solidFill>
                        <a:schemeClr val="tx1"/>
                      </a:solidFill>
                      <a:prstDash val="solid"/>
                      <a:round/>
                      <a:headEnd type="none" w="med" len="med"/>
                      <a:tailEnd type="none" w="med" len="med"/>
                    </a:lnT>
                  </a:tcPr>
                </a:tc>
                <a:tc>
                  <a:txBody>
                    <a:bodyPr/>
                    <a:lstStyle/>
                    <a:p>
                      <a:pPr algn="ctr"/>
                      <a:r>
                        <a:rPr lang="en-US" sz="3800" dirty="0"/>
                        <a:t>E</a:t>
                      </a:r>
                    </a:p>
                  </a:txBody>
                  <a:tcPr>
                    <a:lnT w="38100" cap="flat" cmpd="sng" algn="ctr">
                      <a:solidFill>
                        <a:schemeClr val="tx1"/>
                      </a:solidFill>
                      <a:prstDash val="solid"/>
                      <a:round/>
                      <a:headEnd type="none" w="med" len="med"/>
                      <a:tailEnd type="none" w="med" len="med"/>
                    </a:lnT>
                  </a:tcPr>
                </a:tc>
                <a:tc>
                  <a:txBody>
                    <a:bodyPr/>
                    <a:lstStyle/>
                    <a:p>
                      <a:pPr algn="ctr"/>
                      <a:r>
                        <a:rPr lang="en-US" sz="3800" dirty="0"/>
                        <a:t>F</a:t>
                      </a:r>
                    </a:p>
                  </a:txBody>
                  <a:tcPr>
                    <a:lnT w="38100" cap="flat" cmpd="sng" algn="ctr">
                      <a:solidFill>
                        <a:schemeClr val="tx1"/>
                      </a:solidFill>
                      <a:prstDash val="solid"/>
                      <a:round/>
                      <a:headEnd type="none" w="med" len="med"/>
                      <a:tailEnd type="none" w="med" len="med"/>
                    </a:lnT>
                  </a:tcPr>
                </a:tc>
                <a:tc>
                  <a:txBody>
                    <a:bodyPr/>
                    <a:lstStyle/>
                    <a:p>
                      <a:pPr algn="ctr"/>
                      <a:r>
                        <a:rPr lang="en-US" sz="3800" dirty="0"/>
                        <a:t>E</a:t>
                      </a:r>
                    </a:p>
                  </a:txBody>
                  <a:tcP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28747693"/>
                  </a:ext>
                </a:extLst>
              </a:tr>
              <a:tr h="518583">
                <a:tc>
                  <a:txBody>
                    <a:bodyPr/>
                    <a:lstStyle/>
                    <a:p>
                      <a:pPr algn="ctr"/>
                      <a:r>
                        <a:rPr lang="en-US" sz="3800" dirty="0"/>
                        <a:t>B</a:t>
                      </a:r>
                    </a:p>
                  </a:txBody>
                  <a:tcPr>
                    <a:lnT w="38100" cap="flat" cmpd="sng" algn="ctr">
                      <a:solidFill>
                        <a:schemeClr val="tx1"/>
                      </a:solidFill>
                      <a:prstDash val="solid"/>
                      <a:round/>
                      <a:headEnd type="none" w="med" len="med"/>
                      <a:tailEnd type="none" w="med" len="med"/>
                    </a:lnT>
                  </a:tcPr>
                </a:tc>
                <a:tc>
                  <a:txBody>
                    <a:bodyPr/>
                    <a:lstStyle/>
                    <a:p>
                      <a:pPr algn="ctr"/>
                      <a:r>
                        <a:rPr lang="en-US" sz="3800" dirty="0"/>
                        <a:t>C</a:t>
                      </a:r>
                    </a:p>
                  </a:txBody>
                  <a:tcPr>
                    <a:lnB w="38100" cap="flat" cmpd="sng" algn="ctr">
                      <a:solidFill>
                        <a:schemeClr val="tx1"/>
                      </a:solidFill>
                      <a:prstDash val="solid"/>
                      <a:round/>
                      <a:headEnd type="none" w="med" len="med"/>
                      <a:tailEnd type="none" w="med" len="med"/>
                    </a:lnB>
                  </a:tcPr>
                </a:tc>
                <a:tc>
                  <a:txBody>
                    <a:bodyPr/>
                    <a:lstStyle/>
                    <a:p>
                      <a:pPr algn="ctr"/>
                      <a:r>
                        <a:rPr lang="en-US" sz="3800" dirty="0">
                          <a:solidFill>
                            <a:schemeClr val="tx1"/>
                          </a:solidFill>
                        </a:rPr>
                        <a:t>A</a:t>
                      </a:r>
                    </a:p>
                  </a:txBody>
                  <a:tcPr/>
                </a:tc>
                <a:tc>
                  <a:txBody>
                    <a:bodyPr/>
                    <a:lstStyle/>
                    <a:p>
                      <a:pPr algn="ctr"/>
                      <a:r>
                        <a:rPr lang="en-US" sz="3800" dirty="0">
                          <a:solidFill>
                            <a:schemeClr val="tx1"/>
                          </a:solidFill>
                        </a:rPr>
                        <a:t>E</a:t>
                      </a:r>
                    </a:p>
                  </a:txBody>
                  <a:tcPr/>
                </a:tc>
                <a:tc>
                  <a:txBody>
                    <a:bodyPr/>
                    <a:lstStyle/>
                    <a:p>
                      <a:pPr algn="ctr"/>
                      <a:r>
                        <a:rPr lang="en-US" sz="3800" dirty="0">
                          <a:solidFill>
                            <a:schemeClr val="tx1"/>
                          </a:solidFill>
                        </a:rPr>
                        <a:t>G</a:t>
                      </a:r>
                    </a:p>
                  </a:txBody>
                  <a:tcPr/>
                </a:tc>
                <a:tc>
                  <a:txBody>
                    <a:bodyPr/>
                    <a:lstStyle/>
                    <a:p>
                      <a:pPr algn="ctr"/>
                      <a:r>
                        <a:rPr lang="en-US" sz="3800" dirty="0"/>
                        <a:t>G</a:t>
                      </a:r>
                    </a:p>
                  </a:txBody>
                  <a:tcPr/>
                </a:tc>
                <a:tc>
                  <a:txBody>
                    <a:bodyPr/>
                    <a:lstStyle/>
                    <a:p>
                      <a:pPr algn="ctr"/>
                      <a:r>
                        <a:rPr lang="en-US" sz="3800" dirty="0"/>
                        <a:t>A</a:t>
                      </a:r>
                    </a:p>
                  </a:txBody>
                  <a:tcPr/>
                </a:tc>
                <a:tc>
                  <a:txBody>
                    <a:bodyPr/>
                    <a:lstStyle/>
                    <a:p>
                      <a:pPr algn="ctr"/>
                      <a:r>
                        <a:rPr lang="en-US" sz="3800" dirty="0"/>
                        <a:t>D</a:t>
                      </a:r>
                    </a:p>
                  </a:txBody>
                  <a:tcPr/>
                </a:tc>
                <a:extLst>
                  <a:ext uri="{0D108BD9-81ED-4DB2-BD59-A6C34878D82A}">
                    <a16:rowId xmlns:a16="http://schemas.microsoft.com/office/drawing/2014/main" val="4242280731"/>
                  </a:ext>
                </a:extLst>
              </a:tr>
              <a:tr h="518583">
                <a:tc>
                  <a:txBody>
                    <a:bodyPr/>
                    <a:lstStyle/>
                    <a:p>
                      <a:pPr algn="ctr"/>
                      <a:r>
                        <a:rPr lang="en-US" sz="3800" dirty="0"/>
                        <a:t>E</a:t>
                      </a:r>
                    </a:p>
                  </a:txBody>
                  <a:tcPr>
                    <a:lnR w="38100" cap="flat" cmpd="sng" algn="ctr">
                      <a:solidFill>
                        <a:schemeClr val="tx1"/>
                      </a:solidFill>
                      <a:prstDash val="solid"/>
                      <a:round/>
                      <a:headEnd type="none" w="med" len="med"/>
                      <a:tailEnd type="none" w="med" len="med"/>
                    </a:lnR>
                  </a:tcPr>
                </a:tc>
                <a:tc>
                  <a:txBody>
                    <a:bodyPr/>
                    <a:lstStyle/>
                    <a:p>
                      <a:pPr algn="ctr"/>
                      <a:r>
                        <a:rPr lang="en-US" sz="3800" dirty="0"/>
                        <a:t>F</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800" dirty="0"/>
                        <a:t>C</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en-US" sz="3800" dirty="0"/>
                        <a:t>A</a:t>
                      </a:r>
                    </a:p>
                  </a:txBody>
                  <a:tcPr/>
                </a:tc>
                <a:tc>
                  <a:txBody>
                    <a:bodyPr/>
                    <a:lstStyle/>
                    <a:p>
                      <a:pPr algn="ctr"/>
                      <a:r>
                        <a:rPr lang="en-US" sz="3800" dirty="0"/>
                        <a:t>E</a:t>
                      </a:r>
                    </a:p>
                  </a:txBody>
                  <a:tcPr/>
                </a:tc>
                <a:tc>
                  <a:txBody>
                    <a:bodyPr/>
                    <a:lstStyle/>
                    <a:p>
                      <a:pPr algn="ctr"/>
                      <a:r>
                        <a:rPr lang="en-US" sz="3800" dirty="0"/>
                        <a:t>H</a:t>
                      </a:r>
                    </a:p>
                  </a:txBody>
                  <a:tcPr/>
                </a:tc>
                <a:tc>
                  <a:txBody>
                    <a:bodyPr/>
                    <a:lstStyle/>
                    <a:p>
                      <a:pPr algn="ctr"/>
                      <a:r>
                        <a:rPr lang="en-US" sz="3800" dirty="0"/>
                        <a:t>G</a:t>
                      </a:r>
                    </a:p>
                  </a:txBody>
                  <a:tcPr/>
                </a:tc>
                <a:tc>
                  <a:txBody>
                    <a:bodyPr/>
                    <a:lstStyle/>
                    <a:p>
                      <a:pPr algn="ctr"/>
                      <a:r>
                        <a:rPr lang="en-US" sz="3800" dirty="0"/>
                        <a:t>G</a:t>
                      </a:r>
                    </a:p>
                  </a:txBody>
                  <a:tcPr/>
                </a:tc>
                <a:extLst>
                  <a:ext uri="{0D108BD9-81ED-4DB2-BD59-A6C34878D82A}">
                    <a16:rowId xmlns:a16="http://schemas.microsoft.com/office/drawing/2014/main" val="3658496025"/>
                  </a:ext>
                </a:extLst>
              </a:tr>
              <a:tr h="518583">
                <a:tc>
                  <a:txBody>
                    <a:bodyPr/>
                    <a:lstStyle/>
                    <a:p>
                      <a:pPr algn="ctr"/>
                      <a:r>
                        <a:rPr lang="en-US" sz="3800" dirty="0">
                          <a:solidFill>
                            <a:srgbClr val="FF0000"/>
                          </a:solidFill>
                        </a:rPr>
                        <a:t>F</a:t>
                      </a:r>
                    </a:p>
                  </a:txBody>
                  <a:tcPr/>
                </a:tc>
                <a:tc>
                  <a:txBody>
                    <a:bodyPr/>
                    <a:lstStyle/>
                    <a:p>
                      <a:pPr algn="ctr"/>
                      <a:r>
                        <a:rPr lang="en-US" sz="3800" dirty="0">
                          <a:solidFill>
                            <a:srgbClr val="FF0000"/>
                          </a:solidFill>
                        </a:rPr>
                        <a:t>G</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3800" dirty="0">
                          <a:solidFill>
                            <a:srgbClr val="FF0000"/>
                          </a:solidFill>
                        </a:rPr>
                        <a:t>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3800" dirty="0"/>
                        <a:t>G</a:t>
                      </a:r>
                    </a:p>
                  </a:txBody>
                  <a:tcPr>
                    <a:lnL w="38100" cap="flat" cmpd="sng" algn="ctr">
                      <a:solidFill>
                        <a:schemeClr val="tx1"/>
                      </a:solidFill>
                      <a:prstDash val="solid"/>
                      <a:round/>
                      <a:headEnd type="none" w="med" len="med"/>
                      <a:tailEnd type="none" w="med" len="med"/>
                    </a:lnL>
                  </a:tcPr>
                </a:tc>
                <a:tc>
                  <a:txBody>
                    <a:bodyPr/>
                    <a:lstStyle/>
                    <a:p>
                      <a:pPr algn="ctr"/>
                      <a:r>
                        <a:rPr lang="en-US" sz="3800" dirty="0"/>
                        <a:t>F</a:t>
                      </a:r>
                    </a:p>
                  </a:txBody>
                  <a:tcPr/>
                </a:tc>
                <a:tc>
                  <a:txBody>
                    <a:bodyPr/>
                    <a:lstStyle/>
                    <a:p>
                      <a:pPr algn="ctr"/>
                      <a:r>
                        <a:rPr lang="en-US" sz="3800" dirty="0">
                          <a:solidFill>
                            <a:schemeClr val="tx1"/>
                          </a:solidFill>
                        </a:rPr>
                        <a:t>C</a:t>
                      </a:r>
                    </a:p>
                  </a:txBody>
                  <a:tcPr/>
                </a:tc>
                <a:tc>
                  <a:txBody>
                    <a:bodyPr/>
                    <a:lstStyle/>
                    <a:p>
                      <a:pPr algn="ctr"/>
                      <a:r>
                        <a:rPr lang="en-US" sz="3800" dirty="0">
                          <a:solidFill>
                            <a:schemeClr val="tx1"/>
                          </a:solidFill>
                        </a:rPr>
                        <a:t>B</a:t>
                      </a:r>
                    </a:p>
                  </a:txBody>
                  <a:tcPr/>
                </a:tc>
                <a:tc>
                  <a:txBody>
                    <a:bodyPr/>
                    <a:lstStyle/>
                    <a:p>
                      <a:pPr algn="ctr"/>
                      <a:r>
                        <a:rPr lang="en-US" sz="3800" dirty="0">
                          <a:solidFill>
                            <a:srgbClr val="FF0000"/>
                          </a:solidFill>
                        </a:rPr>
                        <a:t>B</a:t>
                      </a:r>
                    </a:p>
                  </a:txBody>
                  <a:tcPr/>
                </a:tc>
                <a:extLst>
                  <a:ext uri="{0D108BD9-81ED-4DB2-BD59-A6C34878D82A}">
                    <a16:rowId xmlns:a16="http://schemas.microsoft.com/office/drawing/2014/main" val="3558804258"/>
                  </a:ext>
                </a:extLst>
              </a:tr>
              <a:tr h="518583">
                <a:tc>
                  <a:txBody>
                    <a:bodyPr/>
                    <a:lstStyle/>
                    <a:p>
                      <a:pPr algn="ctr"/>
                      <a:r>
                        <a:rPr lang="en-US" sz="3800" dirty="0">
                          <a:solidFill>
                            <a:schemeClr val="tx1"/>
                          </a:solidFill>
                        </a:rPr>
                        <a:t>C</a:t>
                      </a:r>
                    </a:p>
                  </a:txBody>
                  <a:tcPr/>
                </a:tc>
                <a:tc>
                  <a:txBody>
                    <a:bodyPr/>
                    <a:lstStyle/>
                    <a:p>
                      <a:pPr algn="ctr"/>
                      <a:r>
                        <a:rPr lang="en-US" sz="3800" dirty="0">
                          <a:solidFill>
                            <a:schemeClr val="tx1"/>
                          </a:solidFill>
                        </a:rPr>
                        <a:t>E</a:t>
                      </a:r>
                    </a:p>
                  </a:txBody>
                  <a:tcPr/>
                </a:tc>
                <a:tc>
                  <a:txBody>
                    <a:bodyPr/>
                    <a:lstStyle/>
                    <a:p>
                      <a:pPr algn="ctr"/>
                      <a:r>
                        <a:rPr lang="en-US" sz="3800" dirty="0"/>
                        <a:t>H</a:t>
                      </a:r>
                    </a:p>
                  </a:txBody>
                  <a:tcPr>
                    <a:lnT w="38100" cap="flat" cmpd="sng" algn="ctr">
                      <a:solidFill>
                        <a:schemeClr val="tx1"/>
                      </a:solidFill>
                      <a:prstDash val="solid"/>
                      <a:round/>
                      <a:headEnd type="none" w="med" len="med"/>
                      <a:tailEnd type="none" w="med" len="med"/>
                    </a:lnT>
                  </a:tcPr>
                </a:tc>
                <a:tc>
                  <a:txBody>
                    <a:bodyPr/>
                    <a:lstStyle/>
                    <a:p>
                      <a:pPr algn="ctr"/>
                      <a:r>
                        <a:rPr lang="en-US" sz="3800" dirty="0"/>
                        <a:t>B</a:t>
                      </a:r>
                    </a:p>
                  </a:txBody>
                  <a:tcPr/>
                </a:tc>
                <a:tc>
                  <a:txBody>
                    <a:bodyPr/>
                    <a:lstStyle/>
                    <a:p>
                      <a:pPr algn="ctr"/>
                      <a:r>
                        <a:rPr lang="en-US" sz="3800" dirty="0">
                          <a:solidFill>
                            <a:srgbClr val="FF0000"/>
                          </a:solidFill>
                        </a:rPr>
                        <a:t>A</a:t>
                      </a:r>
                    </a:p>
                  </a:txBody>
                  <a:tcPr/>
                </a:tc>
                <a:tc>
                  <a:txBody>
                    <a:bodyPr/>
                    <a:lstStyle/>
                    <a:p>
                      <a:pPr algn="ctr"/>
                      <a:r>
                        <a:rPr lang="en-US" sz="3800" dirty="0">
                          <a:solidFill>
                            <a:schemeClr val="tx1"/>
                          </a:solidFill>
                        </a:rPr>
                        <a:t>F</a:t>
                      </a:r>
                    </a:p>
                  </a:txBody>
                  <a:tcPr/>
                </a:tc>
                <a:tc>
                  <a:txBody>
                    <a:bodyPr/>
                    <a:lstStyle/>
                    <a:p>
                      <a:pPr algn="ctr"/>
                      <a:r>
                        <a:rPr lang="en-US" sz="3800" dirty="0">
                          <a:solidFill>
                            <a:schemeClr val="tx1"/>
                          </a:solidFill>
                        </a:rPr>
                        <a:t>C</a:t>
                      </a:r>
                    </a:p>
                  </a:txBody>
                  <a:tcPr/>
                </a:tc>
                <a:tc>
                  <a:txBody>
                    <a:bodyPr/>
                    <a:lstStyle/>
                    <a:p>
                      <a:pPr algn="ctr"/>
                      <a:r>
                        <a:rPr lang="en-US" sz="3800" dirty="0"/>
                        <a:t>F</a:t>
                      </a:r>
                    </a:p>
                  </a:txBody>
                  <a:tcPr/>
                </a:tc>
                <a:extLst>
                  <a:ext uri="{0D108BD9-81ED-4DB2-BD59-A6C34878D82A}">
                    <a16:rowId xmlns:a16="http://schemas.microsoft.com/office/drawing/2014/main" val="4197867003"/>
                  </a:ext>
                </a:extLst>
              </a:tr>
              <a:tr h="518583">
                <a:tc>
                  <a:txBody>
                    <a:bodyPr/>
                    <a:lstStyle/>
                    <a:p>
                      <a:pPr algn="ctr"/>
                      <a:r>
                        <a:rPr lang="en-US" sz="3800" dirty="0">
                          <a:solidFill>
                            <a:schemeClr val="tx1"/>
                          </a:solidFill>
                        </a:rPr>
                        <a:t>H</a:t>
                      </a:r>
                    </a:p>
                  </a:txBody>
                  <a:tcPr/>
                </a:tc>
                <a:tc>
                  <a:txBody>
                    <a:bodyPr/>
                    <a:lstStyle/>
                    <a:p>
                      <a:pPr algn="ctr"/>
                      <a:r>
                        <a:rPr lang="en-US" sz="3800" dirty="0">
                          <a:solidFill>
                            <a:schemeClr val="tx1"/>
                          </a:solidFill>
                        </a:rPr>
                        <a:t>H</a:t>
                      </a:r>
                    </a:p>
                  </a:txBody>
                  <a:tcPr/>
                </a:tc>
                <a:tc>
                  <a:txBody>
                    <a:bodyPr/>
                    <a:lstStyle/>
                    <a:p>
                      <a:pPr algn="ctr"/>
                      <a:r>
                        <a:rPr lang="en-US" sz="3800" dirty="0"/>
                        <a:t>D</a:t>
                      </a:r>
                    </a:p>
                  </a:txBody>
                  <a:tcPr/>
                </a:tc>
                <a:tc>
                  <a:txBody>
                    <a:bodyPr/>
                    <a:lstStyle/>
                    <a:p>
                      <a:pPr algn="ctr"/>
                      <a:r>
                        <a:rPr lang="en-US" sz="3800" dirty="0">
                          <a:solidFill>
                            <a:srgbClr val="FF0000"/>
                          </a:solidFill>
                        </a:rPr>
                        <a:t>C</a:t>
                      </a:r>
                    </a:p>
                  </a:txBody>
                  <a:tcPr/>
                </a:tc>
                <a:tc>
                  <a:txBody>
                    <a:bodyPr/>
                    <a:lstStyle/>
                    <a:p>
                      <a:pPr algn="ctr"/>
                      <a:r>
                        <a:rPr lang="en-US" sz="3800" dirty="0"/>
                        <a:t>H</a:t>
                      </a:r>
                    </a:p>
                  </a:txBody>
                  <a:tcPr/>
                </a:tc>
                <a:tc>
                  <a:txBody>
                    <a:bodyPr/>
                    <a:lstStyle/>
                    <a:p>
                      <a:pPr algn="ctr"/>
                      <a:r>
                        <a:rPr lang="en-US" sz="3800" dirty="0"/>
                        <a:t>B</a:t>
                      </a:r>
                    </a:p>
                  </a:txBody>
                  <a:tcPr/>
                </a:tc>
                <a:tc>
                  <a:txBody>
                    <a:bodyPr/>
                    <a:lstStyle/>
                    <a:p>
                      <a:pPr algn="ctr"/>
                      <a:r>
                        <a:rPr lang="en-US" sz="3800" dirty="0">
                          <a:solidFill>
                            <a:srgbClr val="FF0000"/>
                          </a:solidFill>
                        </a:rPr>
                        <a:t>H</a:t>
                      </a:r>
                    </a:p>
                  </a:txBody>
                  <a:tcPr/>
                </a:tc>
                <a:tc>
                  <a:txBody>
                    <a:bodyPr/>
                    <a:lstStyle/>
                    <a:p>
                      <a:pPr algn="ctr"/>
                      <a:r>
                        <a:rPr lang="en-US" sz="3800" dirty="0"/>
                        <a:t>A</a:t>
                      </a:r>
                    </a:p>
                  </a:txBody>
                  <a:tcPr/>
                </a:tc>
                <a:extLst>
                  <a:ext uri="{0D108BD9-81ED-4DB2-BD59-A6C34878D82A}">
                    <a16:rowId xmlns:a16="http://schemas.microsoft.com/office/drawing/2014/main" val="282275194"/>
                  </a:ext>
                </a:extLst>
              </a:tr>
              <a:tr h="518583">
                <a:tc>
                  <a:txBody>
                    <a:bodyPr/>
                    <a:lstStyle/>
                    <a:p>
                      <a:pPr algn="ctr"/>
                      <a:r>
                        <a:rPr lang="en-US" sz="3800" dirty="0"/>
                        <a:t>A</a:t>
                      </a:r>
                    </a:p>
                  </a:txBody>
                  <a:tcPr/>
                </a:tc>
                <a:tc>
                  <a:txBody>
                    <a:bodyPr/>
                    <a:lstStyle/>
                    <a:p>
                      <a:pPr algn="ctr"/>
                      <a:r>
                        <a:rPr lang="en-US" sz="3800" dirty="0"/>
                        <a:t>A</a:t>
                      </a:r>
                    </a:p>
                  </a:txBody>
                  <a:tcPr/>
                </a:tc>
                <a:tc>
                  <a:txBody>
                    <a:bodyPr/>
                    <a:lstStyle/>
                    <a:p>
                      <a:pPr algn="ctr"/>
                      <a:r>
                        <a:rPr lang="en-US" sz="3800" dirty="0"/>
                        <a:t>B</a:t>
                      </a:r>
                    </a:p>
                  </a:txBody>
                  <a:tcPr/>
                </a:tc>
                <a:tc>
                  <a:txBody>
                    <a:bodyPr/>
                    <a:lstStyle/>
                    <a:p>
                      <a:pPr algn="ctr"/>
                      <a:r>
                        <a:rPr lang="en-US" sz="3800" dirty="0"/>
                        <a:t>F</a:t>
                      </a:r>
                    </a:p>
                  </a:txBody>
                  <a:tcPr/>
                </a:tc>
                <a:tc>
                  <a:txBody>
                    <a:bodyPr/>
                    <a:lstStyle/>
                    <a:p>
                      <a:pPr algn="ctr"/>
                      <a:r>
                        <a:rPr lang="en-US" sz="3800" dirty="0"/>
                        <a:t>D</a:t>
                      </a:r>
                    </a:p>
                  </a:txBody>
                  <a:tcPr/>
                </a:tc>
                <a:tc>
                  <a:txBody>
                    <a:bodyPr/>
                    <a:lstStyle/>
                    <a:p>
                      <a:pPr algn="ctr"/>
                      <a:r>
                        <a:rPr lang="en-US" sz="3800" dirty="0">
                          <a:solidFill>
                            <a:srgbClr val="FF0000"/>
                          </a:solidFill>
                        </a:rPr>
                        <a:t>D</a:t>
                      </a:r>
                    </a:p>
                  </a:txBody>
                  <a:tcPr/>
                </a:tc>
                <a:tc>
                  <a:txBody>
                    <a:bodyPr/>
                    <a:lstStyle/>
                    <a:p>
                      <a:pPr algn="ctr"/>
                      <a:r>
                        <a:rPr lang="en-US" sz="3800" dirty="0"/>
                        <a:t>E</a:t>
                      </a:r>
                    </a:p>
                  </a:txBody>
                  <a:tcPr/>
                </a:tc>
                <a:tc>
                  <a:txBody>
                    <a:bodyPr/>
                    <a:lstStyle/>
                    <a:p>
                      <a:pPr algn="ctr"/>
                      <a:r>
                        <a:rPr lang="en-US" sz="3800" dirty="0"/>
                        <a:t>H</a:t>
                      </a:r>
                    </a:p>
                  </a:txBody>
                  <a:tcPr/>
                </a:tc>
                <a:extLst>
                  <a:ext uri="{0D108BD9-81ED-4DB2-BD59-A6C34878D82A}">
                    <a16:rowId xmlns:a16="http://schemas.microsoft.com/office/drawing/2014/main" val="1160203582"/>
                  </a:ext>
                </a:extLst>
              </a:tr>
            </a:tbl>
          </a:graphicData>
        </a:graphic>
      </p:graphicFrame>
      <p:sp>
        <p:nvSpPr>
          <p:cNvPr id="10" name="Title 1">
            <a:extLst>
              <a:ext uri="{FF2B5EF4-FFF2-40B4-BE49-F238E27FC236}">
                <a16:creationId xmlns:a16="http://schemas.microsoft.com/office/drawing/2014/main" id="{7061EE36-8401-EF19-7083-1DBE9FC2B591}"/>
              </a:ext>
            </a:extLst>
          </p:cNvPr>
          <p:cNvSpPr txBox="1">
            <a:spLocks/>
          </p:cNvSpPr>
          <p:nvPr/>
        </p:nvSpPr>
        <p:spPr>
          <a:xfrm>
            <a:off x="304797" y="-275888"/>
            <a:ext cx="546704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t>8 Person (Example 2)</a:t>
            </a:r>
          </a:p>
        </p:txBody>
      </p:sp>
      <p:sp>
        <p:nvSpPr>
          <p:cNvPr id="11" name="Title 1">
            <a:extLst>
              <a:ext uri="{FF2B5EF4-FFF2-40B4-BE49-F238E27FC236}">
                <a16:creationId xmlns:a16="http://schemas.microsoft.com/office/drawing/2014/main" id="{0E6AC1BC-8401-3905-E665-4A4D730A3D06}"/>
              </a:ext>
            </a:extLst>
          </p:cNvPr>
          <p:cNvSpPr txBox="1">
            <a:spLocks/>
          </p:cNvSpPr>
          <p:nvPr/>
        </p:nvSpPr>
        <p:spPr>
          <a:xfrm>
            <a:off x="6420153" y="-275888"/>
            <a:ext cx="546704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t>8 Person (Ex 2 </a:t>
            </a:r>
            <a:r>
              <a:rPr lang="en-US" sz="5000" dirty="0" err="1"/>
              <a:t>Soln</a:t>
            </a:r>
            <a:r>
              <a:rPr lang="en-US" sz="5000" dirty="0"/>
              <a:t>)</a:t>
            </a:r>
          </a:p>
        </p:txBody>
      </p:sp>
    </p:spTree>
    <p:extLst>
      <p:ext uri="{BB962C8B-B14F-4D97-AF65-F5344CB8AC3E}">
        <p14:creationId xmlns:p14="http://schemas.microsoft.com/office/powerpoint/2010/main" val="621932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CC2EF-5B41-4010-0386-7CC803EB2BD6}"/>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E95FCCD-FEB6-5543-E2CC-FA4DC1C7230C}"/>
              </a:ext>
            </a:extLst>
          </p:cNvPr>
          <p:cNvGraphicFramePr>
            <a:graphicFrameLocks/>
          </p:cNvGraphicFramePr>
          <p:nvPr/>
        </p:nvGraphicFramePr>
        <p:xfrm>
          <a:off x="304799" y="681037"/>
          <a:ext cx="5467048" cy="6035040"/>
        </p:xfrm>
        <a:graphic>
          <a:graphicData uri="http://schemas.openxmlformats.org/drawingml/2006/table">
            <a:tbl>
              <a:tblPr firstRow="1" bandRow="1">
                <a:tableStyleId>{5C22544A-7EE6-4342-B048-85BDC9FD1C3A}</a:tableStyleId>
              </a:tblPr>
              <a:tblGrid>
                <a:gridCol w="683381">
                  <a:extLst>
                    <a:ext uri="{9D8B030D-6E8A-4147-A177-3AD203B41FA5}">
                      <a16:colId xmlns:a16="http://schemas.microsoft.com/office/drawing/2014/main" val="711278454"/>
                    </a:ext>
                  </a:extLst>
                </a:gridCol>
                <a:gridCol w="683381">
                  <a:extLst>
                    <a:ext uri="{9D8B030D-6E8A-4147-A177-3AD203B41FA5}">
                      <a16:colId xmlns:a16="http://schemas.microsoft.com/office/drawing/2014/main" val="2292307825"/>
                    </a:ext>
                  </a:extLst>
                </a:gridCol>
                <a:gridCol w="683381">
                  <a:extLst>
                    <a:ext uri="{9D8B030D-6E8A-4147-A177-3AD203B41FA5}">
                      <a16:colId xmlns:a16="http://schemas.microsoft.com/office/drawing/2014/main" val="1446874438"/>
                    </a:ext>
                  </a:extLst>
                </a:gridCol>
                <a:gridCol w="683381">
                  <a:extLst>
                    <a:ext uri="{9D8B030D-6E8A-4147-A177-3AD203B41FA5}">
                      <a16:colId xmlns:a16="http://schemas.microsoft.com/office/drawing/2014/main" val="1051338449"/>
                    </a:ext>
                  </a:extLst>
                </a:gridCol>
                <a:gridCol w="683381">
                  <a:extLst>
                    <a:ext uri="{9D8B030D-6E8A-4147-A177-3AD203B41FA5}">
                      <a16:colId xmlns:a16="http://schemas.microsoft.com/office/drawing/2014/main" val="2542629008"/>
                    </a:ext>
                  </a:extLst>
                </a:gridCol>
                <a:gridCol w="683381">
                  <a:extLst>
                    <a:ext uri="{9D8B030D-6E8A-4147-A177-3AD203B41FA5}">
                      <a16:colId xmlns:a16="http://schemas.microsoft.com/office/drawing/2014/main" val="1600982216"/>
                    </a:ext>
                  </a:extLst>
                </a:gridCol>
                <a:gridCol w="683381">
                  <a:extLst>
                    <a:ext uri="{9D8B030D-6E8A-4147-A177-3AD203B41FA5}">
                      <a16:colId xmlns:a16="http://schemas.microsoft.com/office/drawing/2014/main" val="2422283526"/>
                    </a:ext>
                  </a:extLst>
                </a:gridCol>
                <a:gridCol w="683381">
                  <a:extLst>
                    <a:ext uri="{9D8B030D-6E8A-4147-A177-3AD203B41FA5}">
                      <a16:colId xmlns:a16="http://schemas.microsoft.com/office/drawing/2014/main" val="1438506350"/>
                    </a:ext>
                  </a:extLst>
                </a:gridCol>
              </a:tblGrid>
              <a:tr h="634758">
                <a:tc>
                  <a:txBody>
                    <a:bodyPr/>
                    <a:lstStyle/>
                    <a:p>
                      <a:pPr algn="ctr"/>
                      <a:r>
                        <a:rPr lang="en-US" sz="3800" dirty="0"/>
                        <a:t>1</a:t>
                      </a:r>
                    </a:p>
                  </a:txBody>
                  <a:tcPr/>
                </a:tc>
                <a:tc>
                  <a:txBody>
                    <a:bodyPr/>
                    <a:lstStyle/>
                    <a:p>
                      <a:pPr algn="ctr"/>
                      <a:r>
                        <a:rPr lang="en-US" sz="3800" dirty="0"/>
                        <a:t>2</a:t>
                      </a:r>
                    </a:p>
                  </a:txBody>
                  <a:tcPr/>
                </a:tc>
                <a:tc>
                  <a:txBody>
                    <a:bodyPr/>
                    <a:lstStyle/>
                    <a:p>
                      <a:pPr algn="ctr"/>
                      <a:r>
                        <a:rPr lang="en-US" sz="3800" dirty="0"/>
                        <a:t>3</a:t>
                      </a:r>
                    </a:p>
                  </a:txBody>
                  <a:tcPr/>
                </a:tc>
                <a:tc>
                  <a:txBody>
                    <a:bodyPr/>
                    <a:lstStyle/>
                    <a:p>
                      <a:pPr algn="ctr"/>
                      <a:r>
                        <a:rPr lang="en-US" sz="3800" dirty="0"/>
                        <a:t>4</a:t>
                      </a:r>
                    </a:p>
                  </a:txBody>
                  <a:tcPr/>
                </a:tc>
                <a:tc>
                  <a:txBody>
                    <a:bodyPr/>
                    <a:lstStyle/>
                    <a:p>
                      <a:pPr algn="ctr"/>
                      <a:r>
                        <a:rPr lang="en-US" sz="3800" dirty="0"/>
                        <a:t>5</a:t>
                      </a:r>
                    </a:p>
                  </a:txBody>
                  <a:tcPr/>
                </a:tc>
                <a:tc>
                  <a:txBody>
                    <a:bodyPr/>
                    <a:lstStyle/>
                    <a:p>
                      <a:pPr algn="ctr"/>
                      <a:r>
                        <a:rPr lang="en-US" sz="3800" dirty="0"/>
                        <a:t>6</a:t>
                      </a:r>
                    </a:p>
                  </a:txBody>
                  <a:tcPr/>
                </a:tc>
                <a:tc>
                  <a:txBody>
                    <a:bodyPr/>
                    <a:lstStyle/>
                    <a:p>
                      <a:pPr algn="ctr"/>
                      <a:r>
                        <a:rPr lang="en-US" sz="3800" dirty="0"/>
                        <a:t>7</a:t>
                      </a:r>
                    </a:p>
                  </a:txBody>
                  <a:tcPr/>
                </a:tc>
                <a:tc>
                  <a:txBody>
                    <a:bodyPr/>
                    <a:lstStyle/>
                    <a:p>
                      <a:pPr algn="ctr"/>
                      <a:r>
                        <a:rPr lang="en-US" sz="3800" dirty="0"/>
                        <a:t>8</a:t>
                      </a:r>
                    </a:p>
                  </a:txBody>
                  <a:tcPr/>
                </a:tc>
                <a:extLst>
                  <a:ext uri="{0D108BD9-81ED-4DB2-BD59-A6C34878D82A}">
                    <a16:rowId xmlns:a16="http://schemas.microsoft.com/office/drawing/2014/main" val="965763515"/>
                  </a:ext>
                </a:extLst>
              </a:tr>
              <a:tr h="634758">
                <a:tc>
                  <a:txBody>
                    <a:bodyPr/>
                    <a:lstStyle/>
                    <a:p>
                      <a:pPr algn="ctr"/>
                      <a:r>
                        <a:rPr lang="en-US" sz="3800" dirty="0"/>
                        <a:t>D</a:t>
                      </a:r>
                    </a:p>
                  </a:txBody>
                  <a:tcPr/>
                </a:tc>
                <a:tc>
                  <a:txBody>
                    <a:bodyPr/>
                    <a:lstStyle/>
                    <a:p>
                      <a:pPr algn="ctr"/>
                      <a:r>
                        <a:rPr lang="en-US" sz="3800" dirty="0"/>
                        <a:t>B</a:t>
                      </a:r>
                    </a:p>
                  </a:txBody>
                  <a:tcPr/>
                </a:tc>
                <a:tc>
                  <a:txBody>
                    <a:bodyPr/>
                    <a:lstStyle/>
                    <a:p>
                      <a:pPr algn="ctr"/>
                      <a:r>
                        <a:rPr lang="en-US" sz="3800" dirty="0"/>
                        <a:t>G</a:t>
                      </a:r>
                    </a:p>
                  </a:txBody>
                  <a:tcPr/>
                </a:tc>
                <a:tc>
                  <a:txBody>
                    <a:bodyPr/>
                    <a:lstStyle/>
                    <a:p>
                      <a:pPr algn="ctr"/>
                      <a:r>
                        <a:rPr lang="en-US" sz="3800" dirty="0"/>
                        <a:t>H</a:t>
                      </a:r>
                    </a:p>
                  </a:txBody>
                  <a:tcPr/>
                </a:tc>
                <a:tc>
                  <a:txBody>
                    <a:bodyPr/>
                    <a:lstStyle/>
                    <a:p>
                      <a:pPr algn="ctr"/>
                      <a:r>
                        <a:rPr lang="en-US" sz="3800" dirty="0"/>
                        <a:t>B</a:t>
                      </a:r>
                    </a:p>
                  </a:txBody>
                  <a:tcPr/>
                </a:tc>
                <a:tc>
                  <a:txBody>
                    <a:bodyPr/>
                    <a:lstStyle/>
                    <a:p>
                      <a:pPr algn="ctr"/>
                      <a:r>
                        <a:rPr lang="en-US" sz="3800" dirty="0"/>
                        <a:t>A</a:t>
                      </a:r>
                    </a:p>
                  </a:txBody>
                  <a:tcPr/>
                </a:tc>
                <a:tc>
                  <a:txBody>
                    <a:bodyPr/>
                    <a:lstStyle/>
                    <a:p>
                      <a:pPr algn="ctr"/>
                      <a:r>
                        <a:rPr lang="en-US" sz="3800" dirty="0"/>
                        <a:t>D</a:t>
                      </a:r>
                    </a:p>
                  </a:txBody>
                  <a:tcPr/>
                </a:tc>
                <a:tc>
                  <a:txBody>
                    <a:bodyPr/>
                    <a:lstStyle/>
                    <a:p>
                      <a:pPr algn="ctr"/>
                      <a:r>
                        <a:rPr lang="en-US" sz="3800" dirty="0">
                          <a:solidFill>
                            <a:srgbClr val="FF0000"/>
                          </a:solidFill>
                        </a:rPr>
                        <a:t>C</a:t>
                      </a:r>
                    </a:p>
                  </a:txBody>
                  <a:tcPr/>
                </a:tc>
                <a:extLst>
                  <a:ext uri="{0D108BD9-81ED-4DB2-BD59-A6C34878D82A}">
                    <a16:rowId xmlns:a16="http://schemas.microsoft.com/office/drawing/2014/main" val="1339385339"/>
                  </a:ext>
                </a:extLst>
              </a:tr>
              <a:tr h="634758">
                <a:tc>
                  <a:txBody>
                    <a:bodyPr/>
                    <a:lstStyle/>
                    <a:p>
                      <a:pPr algn="ctr"/>
                      <a:r>
                        <a:rPr lang="en-US" sz="3800" dirty="0"/>
                        <a:t>G</a:t>
                      </a:r>
                    </a:p>
                  </a:txBody>
                  <a:tcPr/>
                </a:tc>
                <a:tc>
                  <a:txBody>
                    <a:bodyPr/>
                    <a:lstStyle/>
                    <a:p>
                      <a:pPr algn="ctr"/>
                      <a:r>
                        <a:rPr lang="en-US" sz="3800" dirty="0"/>
                        <a:t>D</a:t>
                      </a:r>
                    </a:p>
                  </a:txBody>
                  <a:tcPr/>
                </a:tc>
                <a:tc>
                  <a:txBody>
                    <a:bodyPr/>
                    <a:lstStyle/>
                    <a:p>
                      <a:pPr algn="ctr"/>
                      <a:r>
                        <a:rPr lang="en-US" sz="3800" dirty="0"/>
                        <a:t>F</a:t>
                      </a:r>
                    </a:p>
                  </a:txBody>
                  <a:tcPr/>
                </a:tc>
                <a:tc>
                  <a:txBody>
                    <a:bodyPr/>
                    <a:lstStyle/>
                    <a:p>
                      <a:pPr algn="ctr"/>
                      <a:r>
                        <a:rPr lang="en-US" sz="3800" dirty="0">
                          <a:solidFill>
                            <a:srgbClr val="FF0000"/>
                          </a:solidFill>
                        </a:rPr>
                        <a:t>D</a:t>
                      </a:r>
                    </a:p>
                  </a:txBody>
                  <a:tcPr/>
                </a:tc>
                <a:tc>
                  <a:txBody>
                    <a:bodyPr/>
                    <a:lstStyle/>
                    <a:p>
                      <a:pPr algn="ctr"/>
                      <a:r>
                        <a:rPr lang="en-US" sz="3800" dirty="0"/>
                        <a:t>C</a:t>
                      </a:r>
                    </a:p>
                  </a:txBody>
                  <a:tcPr/>
                </a:tc>
                <a:tc>
                  <a:txBody>
                    <a:bodyPr/>
                    <a:lstStyle/>
                    <a:p>
                      <a:pPr algn="ctr"/>
                      <a:r>
                        <a:rPr lang="en-US" sz="3800" dirty="0"/>
                        <a:t>E</a:t>
                      </a:r>
                    </a:p>
                  </a:txBody>
                  <a:tcPr/>
                </a:tc>
                <a:tc>
                  <a:txBody>
                    <a:bodyPr/>
                    <a:lstStyle/>
                    <a:p>
                      <a:pPr algn="ctr"/>
                      <a:r>
                        <a:rPr lang="en-US" sz="3800" dirty="0"/>
                        <a:t>F</a:t>
                      </a:r>
                    </a:p>
                  </a:txBody>
                  <a:tcPr/>
                </a:tc>
                <a:tc>
                  <a:txBody>
                    <a:bodyPr/>
                    <a:lstStyle/>
                    <a:p>
                      <a:pPr algn="ctr"/>
                      <a:r>
                        <a:rPr lang="en-US" sz="3800" dirty="0"/>
                        <a:t>E</a:t>
                      </a:r>
                    </a:p>
                  </a:txBody>
                  <a:tcPr/>
                </a:tc>
                <a:extLst>
                  <a:ext uri="{0D108BD9-81ED-4DB2-BD59-A6C34878D82A}">
                    <a16:rowId xmlns:a16="http://schemas.microsoft.com/office/drawing/2014/main" val="828747693"/>
                  </a:ext>
                </a:extLst>
              </a:tr>
              <a:tr h="634758">
                <a:tc>
                  <a:txBody>
                    <a:bodyPr/>
                    <a:lstStyle/>
                    <a:p>
                      <a:pPr algn="ctr"/>
                      <a:r>
                        <a:rPr lang="en-US" sz="3800" dirty="0"/>
                        <a:t>B</a:t>
                      </a:r>
                    </a:p>
                  </a:txBody>
                  <a:tcPr/>
                </a:tc>
                <a:tc>
                  <a:txBody>
                    <a:bodyPr/>
                    <a:lstStyle/>
                    <a:p>
                      <a:pPr algn="ctr"/>
                      <a:r>
                        <a:rPr lang="en-US" sz="3800" dirty="0"/>
                        <a:t>C</a:t>
                      </a:r>
                    </a:p>
                  </a:txBody>
                  <a:tcPr/>
                </a:tc>
                <a:tc>
                  <a:txBody>
                    <a:bodyPr/>
                    <a:lstStyle/>
                    <a:p>
                      <a:pPr algn="ctr"/>
                      <a:r>
                        <a:rPr lang="en-US" sz="3800" dirty="0">
                          <a:solidFill>
                            <a:srgbClr val="FF0000"/>
                          </a:solidFill>
                        </a:rPr>
                        <a:t>A</a:t>
                      </a:r>
                    </a:p>
                  </a:txBody>
                  <a:tcPr/>
                </a:tc>
                <a:tc>
                  <a:txBody>
                    <a:bodyPr/>
                    <a:lstStyle/>
                    <a:p>
                      <a:pPr algn="ctr"/>
                      <a:r>
                        <a:rPr lang="en-US" sz="3800" dirty="0"/>
                        <a:t>E</a:t>
                      </a:r>
                    </a:p>
                  </a:txBody>
                  <a:tcPr/>
                </a:tc>
                <a:tc>
                  <a:txBody>
                    <a:bodyPr/>
                    <a:lstStyle/>
                    <a:p>
                      <a:pPr algn="ctr"/>
                      <a:r>
                        <a:rPr lang="en-US" sz="3800" dirty="0">
                          <a:solidFill>
                            <a:srgbClr val="FF0000"/>
                          </a:solidFill>
                        </a:rPr>
                        <a:t>G</a:t>
                      </a:r>
                    </a:p>
                  </a:txBody>
                  <a:tcPr/>
                </a:tc>
                <a:tc>
                  <a:txBody>
                    <a:bodyPr/>
                    <a:lstStyle/>
                    <a:p>
                      <a:pPr algn="ctr"/>
                      <a:r>
                        <a:rPr lang="en-US" sz="3800" dirty="0"/>
                        <a:t>G</a:t>
                      </a:r>
                    </a:p>
                  </a:txBody>
                  <a:tcPr/>
                </a:tc>
                <a:tc>
                  <a:txBody>
                    <a:bodyPr/>
                    <a:lstStyle/>
                    <a:p>
                      <a:pPr algn="ctr"/>
                      <a:r>
                        <a:rPr lang="en-US" sz="3800" dirty="0"/>
                        <a:t>A</a:t>
                      </a:r>
                    </a:p>
                  </a:txBody>
                  <a:tcPr/>
                </a:tc>
                <a:tc>
                  <a:txBody>
                    <a:bodyPr/>
                    <a:lstStyle/>
                    <a:p>
                      <a:pPr algn="ctr"/>
                      <a:r>
                        <a:rPr lang="en-US" sz="3800" dirty="0"/>
                        <a:t>D</a:t>
                      </a:r>
                    </a:p>
                  </a:txBody>
                  <a:tcPr/>
                </a:tc>
                <a:extLst>
                  <a:ext uri="{0D108BD9-81ED-4DB2-BD59-A6C34878D82A}">
                    <a16:rowId xmlns:a16="http://schemas.microsoft.com/office/drawing/2014/main" val="4242280731"/>
                  </a:ext>
                </a:extLst>
              </a:tr>
              <a:tr h="634758">
                <a:tc>
                  <a:txBody>
                    <a:bodyPr/>
                    <a:lstStyle/>
                    <a:p>
                      <a:pPr algn="ctr"/>
                      <a:r>
                        <a:rPr lang="en-US" sz="3800" dirty="0"/>
                        <a:t>E</a:t>
                      </a:r>
                    </a:p>
                  </a:txBody>
                  <a:tcPr/>
                </a:tc>
                <a:tc>
                  <a:txBody>
                    <a:bodyPr/>
                    <a:lstStyle/>
                    <a:p>
                      <a:pPr algn="ctr"/>
                      <a:r>
                        <a:rPr lang="en-US" sz="3800" dirty="0"/>
                        <a:t>F</a:t>
                      </a:r>
                    </a:p>
                  </a:txBody>
                  <a:tcPr/>
                </a:tc>
                <a:tc>
                  <a:txBody>
                    <a:bodyPr/>
                    <a:lstStyle/>
                    <a:p>
                      <a:pPr algn="ctr"/>
                      <a:r>
                        <a:rPr lang="en-US" sz="3800" dirty="0"/>
                        <a:t>C</a:t>
                      </a:r>
                    </a:p>
                  </a:txBody>
                  <a:tcPr/>
                </a:tc>
                <a:tc>
                  <a:txBody>
                    <a:bodyPr/>
                    <a:lstStyle/>
                    <a:p>
                      <a:pPr algn="ctr"/>
                      <a:r>
                        <a:rPr lang="en-US" sz="3800" dirty="0"/>
                        <a:t>A</a:t>
                      </a:r>
                    </a:p>
                  </a:txBody>
                  <a:tcPr/>
                </a:tc>
                <a:tc>
                  <a:txBody>
                    <a:bodyPr/>
                    <a:lstStyle/>
                    <a:p>
                      <a:pPr algn="ctr"/>
                      <a:r>
                        <a:rPr lang="en-US" sz="3800" dirty="0"/>
                        <a:t>E</a:t>
                      </a:r>
                    </a:p>
                  </a:txBody>
                  <a:tcPr/>
                </a:tc>
                <a:tc>
                  <a:txBody>
                    <a:bodyPr/>
                    <a:lstStyle/>
                    <a:p>
                      <a:pPr algn="ctr"/>
                      <a:r>
                        <a:rPr lang="en-US" sz="3800" dirty="0"/>
                        <a:t>H</a:t>
                      </a:r>
                    </a:p>
                  </a:txBody>
                  <a:tcPr/>
                </a:tc>
                <a:tc>
                  <a:txBody>
                    <a:bodyPr/>
                    <a:lstStyle/>
                    <a:p>
                      <a:pPr algn="ctr"/>
                      <a:r>
                        <a:rPr lang="en-US" sz="3800" dirty="0"/>
                        <a:t>G</a:t>
                      </a:r>
                    </a:p>
                  </a:txBody>
                  <a:tcPr/>
                </a:tc>
                <a:tc>
                  <a:txBody>
                    <a:bodyPr/>
                    <a:lstStyle/>
                    <a:p>
                      <a:pPr algn="ctr"/>
                      <a:r>
                        <a:rPr lang="en-US" sz="3800" dirty="0"/>
                        <a:t>G</a:t>
                      </a:r>
                    </a:p>
                  </a:txBody>
                  <a:tcPr/>
                </a:tc>
                <a:extLst>
                  <a:ext uri="{0D108BD9-81ED-4DB2-BD59-A6C34878D82A}">
                    <a16:rowId xmlns:a16="http://schemas.microsoft.com/office/drawing/2014/main" val="3658496025"/>
                  </a:ext>
                </a:extLst>
              </a:tr>
              <a:tr h="634758">
                <a:tc>
                  <a:txBody>
                    <a:bodyPr/>
                    <a:lstStyle/>
                    <a:p>
                      <a:pPr algn="ctr"/>
                      <a:r>
                        <a:rPr lang="en-US" sz="3800" dirty="0"/>
                        <a:t>F</a:t>
                      </a:r>
                    </a:p>
                  </a:txBody>
                  <a:tcPr/>
                </a:tc>
                <a:tc>
                  <a:txBody>
                    <a:bodyPr/>
                    <a:lstStyle/>
                    <a:p>
                      <a:pPr algn="ctr"/>
                      <a:r>
                        <a:rPr lang="en-US" sz="3800" dirty="0"/>
                        <a:t>G</a:t>
                      </a:r>
                    </a:p>
                  </a:txBody>
                  <a:tcPr/>
                </a:tc>
                <a:tc>
                  <a:txBody>
                    <a:bodyPr/>
                    <a:lstStyle/>
                    <a:p>
                      <a:pPr algn="ctr"/>
                      <a:r>
                        <a:rPr lang="en-US" sz="3800" dirty="0"/>
                        <a:t>E</a:t>
                      </a:r>
                    </a:p>
                  </a:txBody>
                  <a:tcPr/>
                </a:tc>
                <a:tc>
                  <a:txBody>
                    <a:bodyPr/>
                    <a:lstStyle/>
                    <a:p>
                      <a:pPr algn="ctr"/>
                      <a:r>
                        <a:rPr lang="en-US" sz="3800" dirty="0"/>
                        <a:t>G</a:t>
                      </a:r>
                    </a:p>
                  </a:txBody>
                  <a:tcPr/>
                </a:tc>
                <a:tc>
                  <a:txBody>
                    <a:bodyPr/>
                    <a:lstStyle/>
                    <a:p>
                      <a:pPr algn="ctr"/>
                      <a:r>
                        <a:rPr lang="en-US" sz="3800" dirty="0"/>
                        <a:t>F</a:t>
                      </a:r>
                    </a:p>
                  </a:txBody>
                  <a:tcPr/>
                </a:tc>
                <a:tc>
                  <a:txBody>
                    <a:bodyPr/>
                    <a:lstStyle/>
                    <a:p>
                      <a:pPr algn="ctr"/>
                      <a:r>
                        <a:rPr lang="en-US" sz="3800" dirty="0"/>
                        <a:t>C</a:t>
                      </a:r>
                    </a:p>
                  </a:txBody>
                  <a:tcPr/>
                </a:tc>
                <a:tc>
                  <a:txBody>
                    <a:bodyPr/>
                    <a:lstStyle/>
                    <a:p>
                      <a:pPr algn="ctr"/>
                      <a:r>
                        <a:rPr lang="en-US" sz="3800" dirty="0">
                          <a:solidFill>
                            <a:srgbClr val="FF0000"/>
                          </a:solidFill>
                        </a:rPr>
                        <a:t>B</a:t>
                      </a:r>
                    </a:p>
                  </a:txBody>
                  <a:tcPr/>
                </a:tc>
                <a:tc>
                  <a:txBody>
                    <a:bodyPr/>
                    <a:lstStyle/>
                    <a:p>
                      <a:pPr algn="ctr"/>
                      <a:r>
                        <a:rPr lang="en-US" sz="3800" dirty="0"/>
                        <a:t>B</a:t>
                      </a:r>
                    </a:p>
                  </a:txBody>
                  <a:tcPr/>
                </a:tc>
                <a:extLst>
                  <a:ext uri="{0D108BD9-81ED-4DB2-BD59-A6C34878D82A}">
                    <a16:rowId xmlns:a16="http://schemas.microsoft.com/office/drawing/2014/main" val="3558804258"/>
                  </a:ext>
                </a:extLst>
              </a:tr>
              <a:tr h="634758">
                <a:tc>
                  <a:txBody>
                    <a:bodyPr/>
                    <a:lstStyle/>
                    <a:p>
                      <a:pPr algn="ctr"/>
                      <a:r>
                        <a:rPr lang="en-US" sz="3800" dirty="0"/>
                        <a:t>C</a:t>
                      </a:r>
                    </a:p>
                  </a:txBody>
                  <a:tcPr/>
                </a:tc>
                <a:tc>
                  <a:txBody>
                    <a:bodyPr/>
                    <a:lstStyle/>
                    <a:p>
                      <a:pPr algn="ctr"/>
                      <a:r>
                        <a:rPr lang="en-US" sz="3800" dirty="0">
                          <a:solidFill>
                            <a:srgbClr val="FF0000"/>
                          </a:solidFill>
                        </a:rPr>
                        <a:t>E</a:t>
                      </a:r>
                    </a:p>
                  </a:txBody>
                  <a:tcPr/>
                </a:tc>
                <a:tc>
                  <a:txBody>
                    <a:bodyPr/>
                    <a:lstStyle/>
                    <a:p>
                      <a:pPr algn="ctr"/>
                      <a:r>
                        <a:rPr lang="en-US" sz="3800" dirty="0"/>
                        <a:t>H</a:t>
                      </a:r>
                    </a:p>
                  </a:txBody>
                  <a:tcPr/>
                </a:tc>
                <a:tc>
                  <a:txBody>
                    <a:bodyPr/>
                    <a:lstStyle/>
                    <a:p>
                      <a:pPr algn="ctr"/>
                      <a:r>
                        <a:rPr lang="en-US" sz="3800" dirty="0"/>
                        <a:t>B</a:t>
                      </a:r>
                    </a:p>
                  </a:txBody>
                  <a:tcPr/>
                </a:tc>
                <a:tc>
                  <a:txBody>
                    <a:bodyPr/>
                    <a:lstStyle/>
                    <a:p>
                      <a:pPr algn="ctr"/>
                      <a:r>
                        <a:rPr lang="en-US" sz="3800" dirty="0"/>
                        <a:t>A</a:t>
                      </a:r>
                    </a:p>
                  </a:txBody>
                  <a:tcPr/>
                </a:tc>
                <a:tc>
                  <a:txBody>
                    <a:bodyPr/>
                    <a:lstStyle/>
                    <a:p>
                      <a:pPr algn="ctr"/>
                      <a:r>
                        <a:rPr lang="en-US" sz="3800" dirty="0">
                          <a:solidFill>
                            <a:srgbClr val="FF0000"/>
                          </a:solidFill>
                        </a:rPr>
                        <a:t>F</a:t>
                      </a:r>
                    </a:p>
                  </a:txBody>
                  <a:tcPr/>
                </a:tc>
                <a:tc>
                  <a:txBody>
                    <a:bodyPr/>
                    <a:lstStyle/>
                    <a:p>
                      <a:pPr algn="ctr"/>
                      <a:r>
                        <a:rPr lang="en-US" sz="3800" dirty="0"/>
                        <a:t>C</a:t>
                      </a:r>
                    </a:p>
                  </a:txBody>
                  <a:tcPr/>
                </a:tc>
                <a:tc>
                  <a:txBody>
                    <a:bodyPr/>
                    <a:lstStyle/>
                    <a:p>
                      <a:pPr algn="ctr"/>
                      <a:r>
                        <a:rPr lang="en-US" sz="3800" dirty="0"/>
                        <a:t>F</a:t>
                      </a:r>
                    </a:p>
                  </a:txBody>
                  <a:tcPr/>
                </a:tc>
                <a:extLst>
                  <a:ext uri="{0D108BD9-81ED-4DB2-BD59-A6C34878D82A}">
                    <a16:rowId xmlns:a16="http://schemas.microsoft.com/office/drawing/2014/main" val="4197867003"/>
                  </a:ext>
                </a:extLst>
              </a:tr>
              <a:tr h="634758">
                <a:tc>
                  <a:txBody>
                    <a:bodyPr/>
                    <a:lstStyle/>
                    <a:p>
                      <a:pPr algn="ctr"/>
                      <a:r>
                        <a:rPr lang="en-US" sz="3800" dirty="0">
                          <a:solidFill>
                            <a:srgbClr val="FF0000"/>
                          </a:solidFill>
                        </a:rPr>
                        <a:t>H</a:t>
                      </a:r>
                    </a:p>
                  </a:txBody>
                  <a:tcPr/>
                </a:tc>
                <a:tc>
                  <a:txBody>
                    <a:bodyPr/>
                    <a:lstStyle/>
                    <a:p>
                      <a:pPr algn="ctr"/>
                      <a:r>
                        <a:rPr lang="en-US" sz="3800" dirty="0"/>
                        <a:t>H</a:t>
                      </a:r>
                    </a:p>
                  </a:txBody>
                  <a:tcPr/>
                </a:tc>
                <a:tc>
                  <a:txBody>
                    <a:bodyPr/>
                    <a:lstStyle/>
                    <a:p>
                      <a:pPr algn="ctr"/>
                      <a:r>
                        <a:rPr lang="en-US" sz="3800" dirty="0"/>
                        <a:t>D</a:t>
                      </a:r>
                    </a:p>
                  </a:txBody>
                  <a:tcPr/>
                </a:tc>
                <a:tc>
                  <a:txBody>
                    <a:bodyPr/>
                    <a:lstStyle/>
                    <a:p>
                      <a:pPr algn="ctr"/>
                      <a:r>
                        <a:rPr lang="en-US" sz="3800" dirty="0"/>
                        <a:t>C</a:t>
                      </a:r>
                    </a:p>
                  </a:txBody>
                  <a:tcPr/>
                </a:tc>
                <a:tc>
                  <a:txBody>
                    <a:bodyPr/>
                    <a:lstStyle/>
                    <a:p>
                      <a:pPr algn="ctr"/>
                      <a:r>
                        <a:rPr lang="en-US" sz="3800" dirty="0"/>
                        <a:t>H</a:t>
                      </a:r>
                    </a:p>
                  </a:txBody>
                  <a:tcPr/>
                </a:tc>
                <a:tc>
                  <a:txBody>
                    <a:bodyPr/>
                    <a:lstStyle/>
                    <a:p>
                      <a:pPr algn="ctr"/>
                      <a:r>
                        <a:rPr lang="en-US" sz="3800" dirty="0"/>
                        <a:t>B</a:t>
                      </a:r>
                    </a:p>
                  </a:txBody>
                  <a:tcPr/>
                </a:tc>
                <a:tc>
                  <a:txBody>
                    <a:bodyPr/>
                    <a:lstStyle/>
                    <a:p>
                      <a:pPr algn="ctr"/>
                      <a:r>
                        <a:rPr lang="en-US" sz="3800" dirty="0"/>
                        <a:t>H</a:t>
                      </a:r>
                    </a:p>
                  </a:txBody>
                  <a:tcPr/>
                </a:tc>
                <a:tc>
                  <a:txBody>
                    <a:bodyPr/>
                    <a:lstStyle/>
                    <a:p>
                      <a:pPr algn="ctr"/>
                      <a:r>
                        <a:rPr lang="en-US" sz="3800" dirty="0"/>
                        <a:t>A</a:t>
                      </a:r>
                    </a:p>
                  </a:txBody>
                  <a:tcPr/>
                </a:tc>
                <a:extLst>
                  <a:ext uri="{0D108BD9-81ED-4DB2-BD59-A6C34878D82A}">
                    <a16:rowId xmlns:a16="http://schemas.microsoft.com/office/drawing/2014/main" val="282275194"/>
                  </a:ext>
                </a:extLst>
              </a:tr>
              <a:tr h="634758">
                <a:tc>
                  <a:txBody>
                    <a:bodyPr/>
                    <a:lstStyle/>
                    <a:p>
                      <a:pPr algn="ctr"/>
                      <a:r>
                        <a:rPr lang="en-US" sz="3800" dirty="0"/>
                        <a:t>A</a:t>
                      </a:r>
                    </a:p>
                  </a:txBody>
                  <a:tcPr/>
                </a:tc>
                <a:tc>
                  <a:txBody>
                    <a:bodyPr/>
                    <a:lstStyle/>
                    <a:p>
                      <a:pPr algn="ctr"/>
                      <a:r>
                        <a:rPr lang="en-US" sz="3800" dirty="0"/>
                        <a:t>A</a:t>
                      </a:r>
                    </a:p>
                  </a:txBody>
                  <a:tcPr/>
                </a:tc>
                <a:tc>
                  <a:txBody>
                    <a:bodyPr/>
                    <a:lstStyle/>
                    <a:p>
                      <a:pPr algn="ctr"/>
                      <a:r>
                        <a:rPr lang="en-US" sz="3800" dirty="0"/>
                        <a:t>B</a:t>
                      </a:r>
                    </a:p>
                  </a:txBody>
                  <a:tcPr/>
                </a:tc>
                <a:tc>
                  <a:txBody>
                    <a:bodyPr/>
                    <a:lstStyle/>
                    <a:p>
                      <a:pPr algn="ctr"/>
                      <a:r>
                        <a:rPr lang="en-US" sz="3800" dirty="0"/>
                        <a:t>F</a:t>
                      </a:r>
                    </a:p>
                  </a:txBody>
                  <a:tcPr/>
                </a:tc>
                <a:tc>
                  <a:txBody>
                    <a:bodyPr/>
                    <a:lstStyle/>
                    <a:p>
                      <a:pPr algn="ctr"/>
                      <a:r>
                        <a:rPr lang="en-US" sz="3800" dirty="0"/>
                        <a:t>D</a:t>
                      </a:r>
                    </a:p>
                  </a:txBody>
                  <a:tcPr/>
                </a:tc>
                <a:tc>
                  <a:txBody>
                    <a:bodyPr/>
                    <a:lstStyle/>
                    <a:p>
                      <a:pPr algn="ctr"/>
                      <a:r>
                        <a:rPr lang="en-US" sz="3800" dirty="0"/>
                        <a:t>D</a:t>
                      </a:r>
                    </a:p>
                  </a:txBody>
                  <a:tcPr/>
                </a:tc>
                <a:tc>
                  <a:txBody>
                    <a:bodyPr/>
                    <a:lstStyle/>
                    <a:p>
                      <a:pPr algn="ctr"/>
                      <a:r>
                        <a:rPr lang="en-US" sz="3800" dirty="0"/>
                        <a:t>E</a:t>
                      </a:r>
                    </a:p>
                  </a:txBody>
                  <a:tcPr/>
                </a:tc>
                <a:tc>
                  <a:txBody>
                    <a:bodyPr/>
                    <a:lstStyle/>
                    <a:p>
                      <a:pPr algn="ctr"/>
                      <a:r>
                        <a:rPr lang="en-US" sz="3800" dirty="0"/>
                        <a:t>H</a:t>
                      </a:r>
                    </a:p>
                  </a:txBody>
                  <a:tcPr/>
                </a:tc>
                <a:extLst>
                  <a:ext uri="{0D108BD9-81ED-4DB2-BD59-A6C34878D82A}">
                    <a16:rowId xmlns:a16="http://schemas.microsoft.com/office/drawing/2014/main" val="1160203582"/>
                  </a:ext>
                </a:extLst>
              </a:tr>
            </a:tbl>
          </a:graphicData>
        </a:graphic>
      </p:graphicFrame>
      <p:graphicFrame>
        <p:nvGraphicFramePr>
          <p:cNvPr id="7" name="Table 4">
            <a:extLst>
              <a:ext uri="{FF2B5EF4-FFF2-40B4-BE49-F238E27FC236}">
                <a16:creationId xmlns:a16="http://schemas.microsoft.com/office/drawing/2014/main" id="{CD0A6CCA-8A3F-37F6-082D-FD32EEFEBDBC}"/>
              </a:ext>
            </a:extLst>
          </p:cNvPr>
          <p:cNvGraphicFramePr>
            <a:graphicFrameLocks/>
          </p:cNvGraphicFramePr>
          <p:nvPr/>
        </p:nvGraphicFramePr>
        <p:xfrm>
          <a:off x="6420155" y="681037"/>
          <a:ext cx="5467048" cy="6035040"/>
        </p:xfrm>
        <a:graphic>
          <a:graphicData uri="http://schemas.openxmlformats.org/drawingml/2006/table">
            <a:tbl>
              <a:tblPr firstRow="1" bandRow="1">
                <a:tableStyleId>{00A15C55-8517-42AA-B614-E9B94910E393}</a:tableStyleId>
              </a:tblPr>
              <a:tblGrid>
                <a:gridCol w="683381">
                  <a:extLst>
                    <a:ext uri="{9D8B030D-6E8A-4147-A177-3AD203B41FA5}">
                      <a16:colId xmlns:a16="http://schemas.microsoft.com/office/drawing/2014/main" val="711278454"/>
                    </a:ext>
                  </a:extLst>
                </a:gridCol>
                <a:gridCol w="683381">
                  <a:extLst>
                    <a:ext uri="{9D8B030D-6E8A-4147-A177-3AD203B41FA5}">
                      <a16:colId xmlns:a16="http://schemas.microsoft.com/office/drawing/2014/main" val="2292307825"/>
                    </a:ext>
                  </a:extLst>
                </a:gridCol>
                <a:gridCol w="683381">
                  <a:extLst>
                    <a:ext uri="{9D8B030D-6E8A-4147-A177-3AD203B41FA5}">
                      <a16:colId xmlns:a16="http://schemas.microsoft.com/office/drawing/2014/main" val="1446874438"/>
                    </a:ext>
                  </a:extLst>
                </a:gridCol>
                <a:gridCol w="683381">
                  <a:extLst>
                    <a:ext uri="{9D8B030D-6E8A-4147-A177-3AD203B41FA5}">
                      <a16:colId xmlns:a16="http://schemas.microsoft.com/office/drawing/2014/main" val="1051338449"/>
                    </a:ext>
                  </a:extLst>
                </a:gridCol>
                <a:gridCol w="683381">
                  <a:extLst>
                    <a:ext uri="{9D8B030D-6E8A-4147-A177-3AD203B41FA5}">
                      <a16:colId xmlns:a16="http://schemas.microsoft.com/office/drawing/2014/main" val="2542629008"/>
                    </a:ext>
                  </a:extLst>
                </a:gridCol>
                <a:gridCol w="683381">
                  <a:extLst>
                    <a:ext uri="{9D8B030D-6E8A-4147-A177-3AD203B41FA5}">
                      <a16:colId xmlns:a16="http://schemas.microsoft.com/office/drawing/2014/main" val="1600982216"/>
                    </a:ext>
                  </a:extLst>
                </a:gridCol>
                <a:gridCol w="683381">
                  <a:extLst>
                    <a:ext uri="{9D8B030D-6E8A-4147-A177-3AD203B41FA5}">
                      <a16:colId xmlns:a16="http://schemas.microsoft.com/office/drawing/2014/main" val="2422283526"/>
                    </a:ext>
                  </a:extLst>
                </a:gridCol>
                <a:gridCol w="683381">
                  <a:extLst>
                    <a:ext uri="{9D8B030D-6E8A-4147-A177-3AD203B41FA5}">
                      <a16:colId xmlns:a16="http://schemas.microsoft.com/office/drawing/2014/main" val="1438506350"/>
                    </a:ext>
                  </a:extLst>
                </a:gridCol>
              </a:tblGrid>
              <a:tr h="518583">
                <a:tc>
                  <a:txBody>
                    <a:bodyPr/>
                    <a:lstStyle/>
                    <a:p>
                      <a:pPr algn="ctr"/>
                      <a:r>
                        <a:rPr lang="en-US" sz="3800" dirty="0"/>
                        <a:t>1’</a:t>
                      </a:r>
                    </a:p>
                  </a:txBody>
                  <a:tcPr/>
                </a:tc>
                <a:tc>
                  <a:txBody>
                    <a:bodyPr/>
                    <a:lstStyle/>
                    <a:p>
                      <a:pPr algn="ctr"/>
                      <a:r>
                        <a:rPr lang="en-US" sz="3800" dirty="0"/>
                        <a:t>2’</a:t>
                      </a:r>
                    </a:p>
                  </a:txBody>
                  <a:tcPr/>
                </a:tc>
                <a:tc>
                  <a:txBody>
                    <a:bodyPr/>
                    <a:lstStyle/>
                    <a:p>
                      <a:pPr algn="ctr"/>
                      <a:r>
                        <a:rPr lang="en-US" sz="3800" dirty="0"/>
                        <a:t>3’</a:t>
                      </a:r>
                    </a:p>
                  </a:txBody>
                  <a:tcPr/>
                </a:tc>
                <a:tc>
                  <a:txBody>
                    <a:bodyPr/>
                    <a:lstStyle/>
                    <a:p>
                      <a:pPr algn="ctr"/>
                      <a:r>
                        <a:rPr lang="en-US" sz="3800" dirty="0"/>
                        <a:t>4’</a:t>
                      </a:r>
                    </a:p>
                  </a:txBody>
                  <a:tcPr/>
                </a:tc>
                <a:tc>
                  <a:txBody>
                    <a:bodyPr/>
                    <a:lstStyle/>
                    <a:p>
                      <a:pPr algn="ctr"/>
                      <a:r>
                        <a:rPr lang="en-US" sz="3800" dirty="0"/>
                        <a:t>5’</a:t>
                      </a:r>
                    </a:p>
                  </a:txBody>
                  <a:tcPr/>
                </a:tc>
                <a:tc>
                  <a:txBody>
                    <a:bodyPr/>
                    <a:lstStyle/>
                    <a:p>
                      <a:pPr algn="ctr"/>
                      <a:r>
                        <a:rPr lang="en-US" sz="3800" dirty="0"/>
                        <a:t>6’</a:t>
                      </a:r>
                    </a:p>
                  </a:txBody>
                  <a:tcPr/>
                </a:tc>
                <a:tc>
                  <a:txBody>
                    <a:bodyPr/>
                    <a:lstStyle/>
                    <a:p>
                      <a:pPr algn="ctr"/>
                      <a:r>
                        <a:rPr lang="en-US" sz="3800" dirty="0"/>
                        <a:t>7’</a:t>
                      </a:r>
                    </a:p>
                  </a:txBody>
                  <a:tcPr/>
                </a:tc>
                <a:tc>
                  <a:txBody>
                    <a:bodyPr/>
                    <a:lstStyle/>
                    <a:p>
                      <a:pPr algn="ctr"/>
                      <a:r>
                        <a:rPr lang="en-US" sz="3800" dirty="0"/>
                        <a:t>8’</a:t>
                      </a:r>
                    </a:p>
                  </a:txBody>
                  <a:tcPr/>
                </a:tc>
                <a:extLst>
                  <a:ext uri="{0D108BD9-81ED-4DB2-BD59-A6C34878D82A}">
                    <a16:rowId xmlns:a16="http://schemas.microsoft.com/office/drawing/2014/main" val="965763515"/>
                  </a:ext>
                </a:extLst>
              </a:tr>
              <a:tr h="518583">
                <a:tc>
                  <a:txBody>
                    <a:bodyPr/>
                    <a:lstStyle/>
                    <a:p>
                      <a:pPr algn="ctr"/>
                      <a:r>
                        <a:rPr lang="en-US" sz="3800" dirty="0"/>
                        <a:t>D</a:t>
                      </a:r>
                    </a:p>
                  </a:txBody>
                  <a:tcPr/>
                </a:tc>
                <a:tc>
                  <a:txBody>
                    <a:bodyPr/>
                    <a:lstStyle/>
                    <a:p>
                      <a:pPr algn="ctr"/>
                      <a:r>
                        <a:rPr lang="en-US" sz="3800" dirty="0"/>
                        <a:t>B</a:t>
                      </a:r>
                    </a:p>
                  </a:txBody>
                  <a:tcPr/>
                </a:tc>
                <a:tc>
                  <a:txBody>
                    <a:bodyPr/>
                    <a:lstStyle/>
                    <a:p>
                      <a:pPr algn="ctr"/>
                      <a:r>
                        <a:rPr lang="en-US" sz="3800" dirty="0"/>
                        <a:t>G</a:t>
                      </a:r>
                    </a:p>
                  </a:txBody>
                  <a:tcPr/>
                </a:tc>
                <a:tc>
                  <a:txBody>
                    <a:bodyPr/>
                    <a:lstStyle/>
                    <a:p>
                      <a:pPr algn="ctr"/>
                      <a:r>
                        <a:rPr lang="en-US" sz="3800" dirty="0"/>
                        <a:t>H</a:t>
                      </a:r>
                    </a:p>
                  </a:txBody>
                  <a:tcPr/>
                </a:tc>
                <a:tc>
                  <a:txBody>
                    <a:bodyPr/>
                    <a:lstStyle/>
                    <a:p>
                      <a:pPr algn="ctr"/>
                      <a:r>
                        <a:rPr lang="en-US" sz="3800" dirty="0"/>
                        <a:t>B</a:t>
                      </a:r>
                    </a:p>
                  </a:txBody>
                  <a:tcPr/>
                </a:tc>
                <a:tc>
                  <a:txBody>
                    <a:bodyPr/>
                    <a:lstStyle/>
                    <a:p>
                      <a:pPr algn="ctr"/>
                      <a:r>
                        <a:rPr lang="en-US" sz="3800" dirty="0"/>
                        <a:t>A</a:t>
                      </a:r>
                    </a:p>
                  </a:txBody>
                  <a:tcPr/>
                </a:tc>
                <a:tc>
                  <a:txBody>
                    <a:bodyPr/>
                    <a:lstStyle/>
                    <a:p>
                      <a:pPr algn="ctr"/>
                      <a:r>
                        <a:rPr lang="en-US" sz="3800" dirty="0"/>
                        <a:t>D</a:t>
                      </a:r>
                    </a:p>
                  </a:txBody>
                  <a:tcPr/>
                </a:tc>
                <a:tc>
                  <a:txBody>
                    <a:bodyPr/>
                    <a:lstStyle/>
                    <a:p>
                      <a:pPr algn="ctr"/>
                      <a:r>
                        <a:rPr lang="en-US" sz="3800" dirty="0">
                          <a:solidFill>
                            <a:schemeClr val="tx1"/>
                          </a:solidFill>
                        </a:rPr>
                        <a:t>C</a:t>
                      </a:r>
                    </a:p>
                  </a:txBody>
                  <a:tcPr/>
                </a:tc>
                <a:extLst>
                  <a:ext uri="{0D108BD9-81ED-4DB2-BD59-A6C34878D82A}">
                    <a16:rowId xmlns:a16="http://schemas.microsoft.com/office/drawing/2014/main" val="1339385339"/>
                  </a:ext>
                </a:extLst>
              </a:tr>
              <a:tr h="518583">
                <a:tc>
                  <a:txBody>
                    <a:bodyPr/>
                    <a:lstStyle/>
                    <a:p>
                      <a:pPr algn="ctr"/>
                      <a:r>
                        <a:rPr lang="en-US" sz="3800" dirty="0"/>
                        <a:t>G</a:t>
                      </a:r>
                    </a:p>
                  </a:txBody>
                  <a:tcPr/>
                </a:tc>
                <a:tc>
                  <a:txBody>
                    <a:bodyPr/>
                    <a:lstStyle/>
                    <a:p>
                      <a:pPr algn="ctr"/>
                      <a:r>
                        <a:rPr lang="en-US" sz="3800" dirty="0"/>
                        <a:t>D</a:t>
                      </a:r>
                    </a:p>
                  </a:txBody>
                  <a:tcPr/>
                </a:tc>
                <a:tc>
                  <a:txBody>
                    <a:bodyPr/>
                    <a:lstStyle/>
                    <a:p>
                      <a:pPr algn="ctr"/>
                      <a:r>
                        <a:rPr lang="en-US" sz="3800" dirty="0"/>
                        <a:t>F</a:t>
                      </a:r>
                    </a:p>
                  </a:txBody>
                  <a:tcPr/>
                </a:tc>
                <a:tc>
                  <a:txBody>
                    <a:bodyPr/>
                    <a:lstStyle/>
                    <a:p>
                      <a:pPr algn="ctr"/>
                      <a:r>
                        <a:rPr lang="en-US" sz="3800" dirty="0">
                          <a:solidFill>
                            <a:schemeClr val="tx1"/>
                          </a:solidFill>
                        </a:rPr>
                        <a:t>D</a:t>
                      </a:r>
                    </a:p>
                  </a:txBody>
                  <a:tcPr/>
                </a:tc>
                <a:tc>
                  <a:txBody>
                    <a:bodyPr/>
                    <a:lstStyle/>
                    <a:p>
                      <a:pPr algn="ctr"/>
                      <a:r>
                        <a:rPr lang="en-US" sz="3800" dirty="0">
                          <a:solidFill>
                            <a:schemeClr val="tx1"/>
                          </a:solidFill>
                        </a:rPr>
                        <a:t>C</a:t>
                      </a:r>
                    </a:p>
                  </a:txBody>
                  <a:tcPr/>
                </a:tc>
                <a:tc>
                  <a:txBody>
                    <a:bodyPr/>
                    <a:lstStyle/>
                    <a:p>
                      <a:pPr algn="ctr"/>
                      <a:r>
                        <a:rPr lang="en-US" sz="3800" dirty="0"/>
                        <a:t>E</a:t>
                      </a:r>
                    </a:p>
                  </a:txBody>
                  <a:tcPr/>
                </a:tc>
                <a:tc>
                  <a:txBody>
                    <a:bodyPr/>
                    <a:lstStyle/>
                    <a:p>
                      <a:pPr algn="ctr"/>
                      <a:r>
                        <a:rPr lang="en-US" sz="3800" dirty="0"/>
                        <a:t>F</a:t>
                      </a:r>
                    </a:p>
                  </a:txBody>
                  <a:tcPr/>
                </a:tc>
                <a:tc>
                  <a:txBody>
                    <a:bodyPr/>
                    <a:lstStyle/>
                    <a:p>
                      <a:pPr algn="ctr"/>
                      <a:r>
                        <a:rPr lang="en-US" sz="3800" dirty="0"/>
                        <a:t>E</a:t>
                      </a:r>
                    </a:p>
                  </a:txBody>
                  <a:tcPr/>
                </a:tc>
                <a:extLst>
                  <a:ext uri="{0D108BD9-81ED-4DB2-BD59-A6C34878D82A}">
                    <a16:rowId xmlns:a16="http://schemas.microsoft.com/office/drawing/2014/main" val="828747693"/>
                  </a:ext>
                </a:extLst>
              </a:tr>
              <a:tr h="518583">
                <a:tc>
                  <a:txBody>
                    <a:bodyPr/>
                    <a:lstStyle/>
                    <a:p>
                      <a:pPr algn="ctr"/>
                      <a:r>
                        <a:rPr lang="en-US" sz="3800" dirty="0"/>
                        <a:t>B</a:t>
                      </a:r>
                    </a:p>
                  </a:txBody>
                  <a:tcPr/>
                </a:tc>
                <a:tc>
                  <a:txBody>
                    <a:bodyPr/>
                    <a:lstStyle/>
                    <a:p>
                      <a:pPr algn="ctr"/>
                      <a:r>
                        <a:rPr lang="en-US" sz="3800" dirty="0"/>
                        <a:t>C</a:t>
                      </a:r>
                    </a:p>
                  </a:txBody>
                  <a:tcPr/>
                </a:tc>
                <a:tc>
                  <a:txBody>
                    <a:bodyPr/>
                    <a:lstStyle/>
                    <a:p>
                      <a:pPr algn="ctr"/>
                      <a:r>
                        <a:rPr lang="en-US" sz="3800" dirty="0">
                          <a:solidFill>
                            <a:schemeClr val="tx1"/>
                          </a:solidFill>
                        </a:rPr>
                        <a:t>A</a:t>
                      </a:r>
                    </a:p>
                  </a:txBody>
                  <a:tcPr/>
                </a:tc>
                <a:tc>
                  <a:txBody>
                    <a:bodyPr/>
                    <a:lstStyle/>
                    <a:p>
                      <a:pPr algn="ctr"/>
                      <a:r>
                        <a:rPr lang="en-US" sz="3800" dirty="0">
                          <a:solidFill>
                            <a:schemeClr val="tx1"/>
                          </a:solidFill>
                        </a:rPr>
                        <a:t>E</a:t>
                      </a:r>
                    </a:p>
                  </a:txBody>
                  <a:tcPr/>
                </a:tc>
                <a:tc>
                  <a:txBody>
                    <a:bodyPr/>
                    <a:lstStyle/>
                    <a:p>
                      <a:pPr algn="ctr"/>
                      <a:r>
                        <a:rPr lang="en-US" sz="3800" dirty="0">
                          <a:solidFill>
                            <a:schemeClr val="tx1"/>
                          </a:solidFill>
                        </a:rPr>
                        <a:t>G</a:t>
                      </a:r>
                    </a:p>
                  </a:txBody>
                  <a:tcPr/>
                </a:tc>
                <a:tc>
                  <a:txBody>
                    <a:bodyPr/>
                    <a:lstStyle/>
                    <a:p>
                      <a:pPr algn="ctr"/>
                      <a:r>
                        <a:rPr lang="en-US" sz="3800" dirty="0"/>
                        <a:t>G</a:t>
                      </a:r>
                    </a:p>
                  </a:txBody>
                  <a:tcPr/>
                </a:tc>
                <a:tc>
                  <a:txBody>
                    <a:bodyPr/>
                    <a:lstStyle/>
                    <a:p>
                      <a:pPr algn="ctr"/>
                      <a:r>
                        <a:rPr lang="en-US" sz="3800" dirty="0"/>
                        <a:t>A</a:t>
                      </a:r>
                    </a:p>
                  </a:txBody>
                  <a:tcPr/>
                </a:tc>
                <a:tc>
                  <a:txBody>
                    <a:bodyPr/>
                    <a:lstStyle/>
                    <a:p>
                      <a:pPr algn="ctr"/>
                      <a:r>
                        <a:rPr lang="en-US" sz="3800" dirty="0"/>
                        <a:t>D</a:t>
                      </a:r>
                    </a:p>
                  </a:txBody>
                  <a:tcPr/>
                </a:tc>
                <a:extLst>
                  <a:ext uri="{0D108BD9-81ED-4DB2-BD59-A6C34878D82A}">
                    <a16:rowId xmlns:a16="http://schemas.microsoft.com/office/drawing/2014/main" val="4242280731"/>
                  </a:ext>
                </a:extLst>
              </a:tr>
              <a:tr h="518583">
                <a:tc>
                  <a:txBody>
                    <a:bodyPr/>
                    <a:lstStyle/>
                    <a:p>
                      <a:pPr algn="ctr"/>
                      <a:r>
                        <a:rPr lang="en-US" sz="3800" dirty="0"/>
                        <a:t>E</a:t>
                      </a:r>
                    </a:p>
                  </a:txBody>
                  <a:tcPr/>
                </a:tc>
                <a:tc>
                  <a:txBody>
                    <a:bodyPr/>
                    <a:lstStyle/>
                    <a:p>
                      <a:pPr algn="ctr"/>
                      <a:r>
                        <a:rPr lang="en-US" sz="3800" dirty="0"/>
                        <a:t>F</a:t>
                      </a:r>
                    </a:p>
                  </a:txBody>
                  <a:tcPr/>
                </a:tc>
                <a:tc>
                  <a:txBody>
                    <a:bodyPr/>
                    <a:lstStyle/>
                    <a:p>
                      <a:pPr algn="ctr"/>
                      <a:r>
                        <a:rPr lang="en-US" sz="3800" dirty="0"/>
                        <a:t>C</a:t>
                      </a:r>
                    </a:p>
                  </a:txBody>
                  <a:tcPr/>
                </a:tc>
                <a:tc>
                  <a:txBody>
                    <a:bodyPr/>
                    <a:lstStyle/>
                    <a:p>
                      <a:pPr algn="ctr"/>
                      <a:r>
                        <a:rPr lang="en-US" sz="3800" dirty="0"/>
                        <a:t>A</a:t>
                      </a:r>
                    </a:p>
                  </a:txBody>
                  <a:tcPr/>
                </a:tc>
                <a:tc>
                  <a:txBody>
                    <a:bodyPr/>
                    <a:lstStyle/>
                    <a:p>
                      <a:pPr algn="ctr"/>
                      <a:r>
                        <a:rPr lang="en-US" sz="3800" dirty="0"/>
                        <a:t>E</a:t>
                      </a:r>
                    </a:p>
                  </a:txBody>
                  <a:tcPr/>
                </a:tc>
                <a:tc>
                  <a:txBody>
                    <a:bodyPr/>
                    <a:lstStyle/>
                    <a:p>
                      <a:pPr algn="ctr"/>
                      <a:r>
                        <a:rPr lang="en-US" sz="3800" dirty="0"/>
                        <a:t>H</a:t>
                      </a:r>
                    </a:p>
                  </a:txBody>
                  <a:tcPr/>
                </a:tc>
                <a:tc>
                  <a:txBody>
                    <a:bodyPr/>
                    <a:lstStyle/>
                    <a:p>
                      <a:pPr algn="ctr"/>
                      <a:r>
                        <a:rPr lang="en-US" sz="3800" dirty="0"/>
                        <a:t>G</a:t>
                      </a:r>
                    </a:p>
                  </a:txBody>
                  <a:tcPr/>
                </a:tc>
                <a:tc>
                  <a:txBody>
                    <a:bodyPr/>
                    <a:lstStyle/>
                    <a:p>
                      <a:pPr algn="ctr"/>
                      <a:r>
                        <a:rPr lang="en-US" sz="3800" dirty="0"/>
                        <a:t>G</a:t>
                      </a:r>
                    </a:p>
                  </a:txBody>
                  <a:tcPr/>
                </a:tc>
                <a:extLst>
                  <a:ext uri="{0D108BD9-81ED-4DB2-BD59-A6C34878D82A}">
                    <a16:rowId xmlns:a16="http://schemas.microsoft.com/office/drawing/2014/main" val="3658496025"/>
                  </a:ext>
                </a:extLst>
              </a:tr>
              <a:tr h="518583">
                <a:tc>
                  <a:txBody>
                    <a:bodyPr/>
                    <a:lstStyle/>
                    <a:p>
                      <a:pPr algn="ctr"/>
                      <a:r>
                        <a:rPr lang="en-US" sz="3800" dirty="0">
                          <a:solidFill>
                            <a:srgbClr val="FF0000"/>
                          </a:solidFill>
                        </a:rPr>
                        <a:t>F</a:t>
                      </a:r>
                    </a:p>
                  </a:txBody>
                  <a:tcPr/>
                </a:tc>
                <a:tc>
                  <a:txBody>
                    <a:bodyPr/>
                    <a:lstStyle/>
                    <a:p>
                      <a:pPr algn="ctr"/>
                      <a:r>
                        <a:rPr lang="en-US" sz="3800" dirty="0">
                          <a:solidFill>
                            <a:srgbClr val="FF0000"/>
                          </a:solidFill>
                        </a:rPr>
                        <a:t>G</a:t>
                      </a:r>
                    </a:p>
                  </a:txBody>
                  <a:tcPr/>
                </a:tc>
                <a:tc>
                  <a:txBody>
                    <a:bodyPr/>
                    <a:lstStyle/>
                    <a:p>
                      <a:pPr algn="ctr"/>
                      <a:r>
                        <a:rPr lang="en-US" sz="3800" dirty="0">
                          <a:solidFill>
                            <a:srgbClr val="FF0000"/>
                          </a:solidFill>
                        </a:rPr>
                        <a:t>E</a:t>
                      </a:r>
                    </a:p>
                  </a:txBody>
                  <a:tcPr/>
                </a:tc>
                <a:tc>
                  <a:txBody>
                    <a:bodyPr/>
                    <a:lstStyle/>
                    <a:p>
                      <a:pPr algn="ctr"/>
                      <a:r>
                        <a:rPr lang="en-US" sz="3800" dirty="0"/>
                        <a:t>G</a:t>
                      </a:r>
                    </a:p>
                  </a:txBody>
                  <a:tcPr/>
                </a:tc>
                <a:tc>
                  <a:txBody>
                    <a:bodyPr/>
                    <a:lstStyle/>
                    <a:p>
                      <a:pPr algn="ctr"/>
                      <a:r>
                        <a:rPr lang="en-US" sz="3800" dirty="0"/>
                        <a:t>F</a:t>
                      </a:r>
                    </a:p>
                  </a:txBody>
                  <a:tcPr/>
                </a:tc>
                <a:tc>
                  <a:txBody>
                    <a:bodyPr/>
                    <a:lstStyle/>
                    <a:p>
                      <a:pPr algn="ctr"/>
                      <a:r>
                        <a:rPr lang="en-US" sz="3800" dirty="0">
                          <a:solidFill>
                            <a:schemeClr val="tx1"/>
                          </a:solidFill>
                        </a:rPr>
                        <a:t>C</a:t>
                      </a:r>
                    </a:p>
                  </a:txBody>
                  <a:tcPr/>
                </a:tc>
                <a:tc>
                  <a:txBody>
                    <a:bodyPr/>
                    <a:lstStyle/>
                    <a:p>
                      <a:pPr algn="ctr"/>
                      <a:r>
                        <a:rPr lang="en-US" sz="3800" dirty="0">
                          <a:solidFill>
                            <a:schemeClr val="tx1"/>
                          </a:solidFill>
                        </a:rPr>
                        <a:t>B</a:t>
                      </a:r>
                    </a:p>
                  </a:txBody>
                  <a:tcPr/>
                </a:tc>
                <a:tc>
                  <a:txBody>
                    <a:bodyPr/>
                    <a:lstStyle/>
                    <a:p>
                      <a:pPr algn="ctr"/>
                      <a:r>
                        <a:rPr lang="en-US" sz="3800" dirty="0">
                          <a:solidFill>
                            <a:srgbClr val="FF0000"/>
                          </a:solidFill>
                        </a:rPr>
                        <a:t>B</a:t>
                      </a:r>
                    </a:p>
                  </a:txBody>
                  <a:tcPr/>
                </a:tc>
                <a:extLst>
                  <a:ext uri="{0D108BD9-81ED-4DB2-BD59-A6C34878D82A}">
                    <a16:rowId xmlns:a16="http://schemas.microsoft.com/office/drawing/2014/main" val="3558804258"/>
                  </a:ext>
                </a:extLst>
              </a:tr>
              <a:tr h="518583">
                <a:tc>
                  <a:txBody>
                    <a:bodyPr/>
                    <a:lstStyle/>
                    <a:p>
                      <a:pPr algn="ctr"/>
                      <a:r>
                        <a:rPr lang="en-US" sz="3800" dirty="0">
                          <a:solidFill>
                            <a:schemeClr val="tx1"/>
                          </a:solidFill>
                        </a:rPr>
                        <a:t>C</a:t>
                      </a:r>
                    </a:p>
                  </a:txBody>
                  <a:tcPr/>
                </a:tc>
                <a:tc>
                  <a:txBody>
                    <a:bodyPr/>
                    <a:lstStyle/>
                    <a:p>
                      <a:pPr algn="ctr"/>
                      <a:r>
                        <a:rPr lang="en-US" sz="3800" dirty="0">
                          <a:solidFill>
                            <a:schemeClr val="tx1"/>
                          </a:solidFill>
                        </a:rPr>
                        <a:t>E</a:t>
                      </a:r>
                    </a:p>
                  </a:txBody>
                  <a:tcPr/>
                </a:tc>
                <a:tc>
                  <a:txBody>
                    <a:bodyPr/>
                    <a:lstStyle/>
                    <a:p>
                      <a:pPr algn="ctr"/>
                      <a:r>
                        <a:rPr lang="en-US" sz="3800" dirty="0"/>
                        <a:t>H</a:t>
                      </a:r>
                    </a:p>
                  </a:txBody>
                  <a:tcPr/>
                </a:tc>
                <a:tc>
                  <a:txBody>
                    <a:bodyPr/>
                    <a:lstStyle/>
                    <a:p>
                      <a:pPr algn="ctr"/>
                      <a:r>
                        <a:rPr lang="en-US" sz="3800" dirty="0"/>
                        <a:t>B</a:t>
                      </a:r>
                    </a:p>
                  </a:txBody>
                  <a:tcPr/>
                </a:tc>
                <a:tc>
                  <a:txBody>
                    <a:bodyPr/>
                    <a:lstStyle/>
                    <a:p>
                      <a:pPr algn="ctr"/>
                      <a:r>
                        <a:rPr lang="en-US" sz="3800" dirty="0">
                          <a:solidFill>
                            <a:srgbClr val="FF0000"/>
                          </a:solidFill>
                        </a:rPr>
                        <a:t>A</a:t>
                      </a:r>
                    </a:p>
                  </a:txBody>
                  <a:tcPr/>
                </a:tc>
                <a:tc>
                  <a:txBody>
                    <a:bodyPr/>
                    <a:lstStyle/>
                    <a:p>
                      <a:pPr algn="ctr"/>
                      <a:r>
                        <a:rPr lang="en-US" sz="3800" dirty="0">
                          <a:solidFill>
                            <a:schemeClr val="tx1"/>
                          </a:solidFill>
                        </a:rPr>
                        <a:t>F</a:t>
                      </a:r>
                    </a:p>
                  </a:txBody>
                  <a:tcPr/>
                </a:tc>
                <a:tc>
                  <a:txBody>
                    <a:bodyPr/>
                    <a:lstStyle/>
                    <a:p>
                      <a:pPr algn="ctr"/>
                      <a:r>
                        <a:rPr lang="en-US" sz="3800" dirty="0">
                          <a:solidFill>
                            <a:schemeClr val="tx1"/>
                          </a:solidFill>
                        </a:rPr>
                        <a:t>C</a:t>
                      </a:r>
                    </a:p>
                  </a:txBody>
                  <a:tcPr/>
                </a:tc>
                <a:tc>
                  <a:txBody>
                    <a:bodyPr/>
                    <a:lstStyle/>
                    <a:p>
                      <a:pPr algn="ctr"/>
                      <a:r>
                        <a:rPr lang="en-US" sz="3800" dirty="0"/>
                        <a:t>F</a:t>
                      </a:r>
                    </a:p>
                  </a:txBody>
                  <a:tcPr/>
                </a:tc>
                <a:extLst>
                  <a:ext uri="{0D108BD9-81ED-4DB2-BD59-A6C34878D82A}">
                    <a16:rowId xmlns:a16="http://schemas.microsoft.com/office/drawing/2014/main" val="4197867003"/>
                  </a:ext>
                </a:extLst>
              </a:tr>
              <a:tr h="518583">
                <a:tc>
                  <a:txBody>
                    <a:bodyPr/>
                    <a:lstStyle/>
                    <a:p>
                      <a:pPr algn="ctr"/>
                      <a:r>
                        <a:rPr lang="en-US" sz="3800" dirty="0">
                          <a:solidFill>
                            <a:schemeClr val="tx1"/>
                          </a:solidFill>
                        </a:rPr>
                        <a:t>H</a:t>
                      </a:r>
                    </a:p>
                  </a:txBody>
                  <a:tcPr/>
                </a:tc>
                <a:tc>
                  <a:txBody>
                    <a:bodyPr/>
                    <a:lstStyle/>
                    <a:p>
                      <a:pPr algn="ctr"/>
                      <a:r>
                        <a:rPr lang="en-US" sz="3800" dirty="0">
                          <a:solidFill>
                            <a:schemeClr val="tx1"/>
                          </a:solidFill>
                        </a:rPr>
                        <a:t>H</a:t>
                      </a:r>
                    </a:p>
                  </a:txBody>
                  <a:tcPr/>
                </a:tc>
                <a:tc>
                  <a:txBody>
                    <a:bodyPr/>
                    <a:lstStyle/>
                    <a:p>
                      <a:pPr algn="ctr"/>
                      <a:r>
                        <a:rPr lang="en-US" sz="3800" dirty="0"/>
                        <a:t>D</a:t>
                      </a:r>
                    </a:p>
                  </a:txBody>
                  <a:tcPr/>
                </a:tc>
                <a:tc>
                  <a:txBody>
                    <a:bodyPr/>
                    <a:lstStyle/>
                    <a:p>
                      <a:pPr algn="ctr"/>
                      <a:r>
                        <a:rPr lang="en-US" sz="3800" dirty="0">
                          <a:solidFill>
                            <a:srgbClr val="FF0000"/>
                          </a:solidFill>
                        </a:rPr>
                        <a:t>C</a:t>
                      </a:r>
                    </a:p>
                  </a:txBody>
                  <a:tcPr/>
                </a:tc>
                <a:tc>
                  <a:txBody>
                    <a:bodyPr/>
                    <a:lstStyle/>
                    <a:p>
                      <a:pPr algn="ctr"/>
                      <a:r>
                        <a:rPr lang="en-US" sz="3800" dirty="0"/>
                        <a:t>H</a:t>
                      </a:r>
                    </a:p>
                  </a:txBody>
                  <a:tcPr/>
                </a:tc>
                <a:tc>
                  <a:txBody>
                    <a:bodyPr/>
                    <a:lstStyle/>
                    <a:p>
                      <a:pPr algn="ctr"/>
                      <a:r>
                        <a:rPr lang="en-US" sz="3800" dirty="0"/>
                        <a:t>B</a:t>
                      </a:r>
                    </a:p>
                  </a:txBody>
                  <a:tcPr/>
                </a:tc>
                <a:tc>
                  <a:txBody>
                    <a:bodyPr/>
                    <a:lstStyle/>
                    <a:p>
                      <a:pPr algn="ctr"/>
                      <a:r>
                        <a:rPr lang="en-US" sz="3800" dirty="0">
                          <a:solidFill>
                            <a:srgbClr val="FF0000"/>
                          </a:solidFill>
                        </a:rPr>
                        <a:t>H</a:t>
                      </a:r>
                    </a:p>
                  </a:txBody>
                  <a:tcPr/>
                </a:tc>
                <a:tc>
                  <a:txBody>
                    <a:bodyPr/>
                    <a:lstStyle/>
                    <a:p>
                      <a:pPr algn="ctr"/>
                      <a:r>
                        <a:rPr lang="en-US" sz="3800" dirty="0"/>
                        <a:t>A</a:t>
                      </a:r>
                    </a:p>
                  </a:txBody>
                  <a:tcPr/>
                </a:tc>
                <a:extLst>
                  <a:ext uri="{0D108BD9-81ED-4DB2-BD59-A6C34878D82A}">
                    <a16:rowId xmlns:a16="http://schemas.microsoft.com/office/drawing/2014/main" val="282275194"/>
                  </a:ext>
                </a:extLst>
              </a:tr>
              <a:tr h="518583">
                <a:tc>
                  <a:txBody>
                    <a:bodyPr/>
                    <a:lstStyle/>
                    <a:p>
                      <a:pPr algn="ctr"/>
                      <a:r>
                        <a:rPr lang="en-US" sz="3800" dirty="0"/>
                        <a:t>A</a:t>
                      </a:r>
                    </a:p>
                  </a:txBody>
                  <a:tcPr/>
                </a:tc>
                <a:tc>
                  <a:txBody>
                    <a:bodyPr/>
                    <a:lstStyle/>
                    <a:p>
                      <a:pPr algn="ctr"/>
                      <a:r>
                        <a:rPr lang="en-US" sz="3800" dirty="0"/>
                        <a:t>A</a:t>
                      </a:r>
                    </a:p>
                  </a:txBody>
                  <a:tcPr/>
                </a:tc>
                <a:tc>
                  <a:txBody>
                    <a:bodyPr/>
                    <a:lstStyle/>
                    <a:p>
                      <a:pPr algn="ctr"/>
                      <a:r>
                        <a:rPr lang="en-US" sz="3800" dirty="0"/>
                        <a:t>B</a:t>
                      </a:r>
                    </a:p>
                  </a:txBody>
                  <a:tcPr/>
                </a:tc>
                <a:tc>
                  <a:txBody>
                    <a:bodyPr/>
                    <a:lstStyle/>
                    <a:p>
                      <a:pPr algn="ctr"/>
                      <a:r>
                        <a:rPr lang="en-US" sz="3800" dirty="0"/>
                        <a:t>F</a:t>
                      </a:r>
                    </a:p>
                  </a:txBody>
                  <a:tcPr/>
                </a:tc>
                <a:tc>
                  <a:txBody>
                    <a:bodyPr/>
                    <a:lstStyle/>
                    <a:p>
                      <a:pPr algn="ctr"/>
                      <a:r>
                        <a:rPr lang="en-US" sz="3800" dirty="0"/>
                        <a:t>D</a:t>
                      </a:r>
                    </a:p>
                  </a:txBody>
                  <a:tcPr/>
                </a:tc>
                <a:tc>
                  <a:txBody>
                    <a:bodyPr/>
                    <a:lstStyle/>
                    <a:p>
                      <a:pPr algn="ctr"/>
                      <a:r>
                        <a:rPr lang="en-US" sz="3800" dirty="0">
                          <a:solidFill>
                            <a:srgbClr val="FF0000"/>
                          </a:solidFill>
                        </a:rPr>
                        <a:t>D</a:t>
                      </a:r>
                    </a:p>
                  </a:txBody>
                  <a:tcPr/>
                </a:tc>
                <a:tc>
                  <a:txBody>
                    <a:bodyPr/>
                    <a:lstStyle/>
                    <a:p>
                      <a:pPr algn="ctr"/>
                      <a:r>
                        <a:rPr lang="en-US" sz="3800" dirty="0"/>
                        <a:t>E</a:t>
                      </a:r>
                    </a:p>
                  </a:txBody>
                  <a:tcPr/>
                </a:tc>
                <a:tc>
                  <a:txBody>
                    <a:bodyPr/>
                    <a:lstStyle/>
                    <a:p>
                      <a:pPr algn="ctr"/>
                      <a:r>
                        <a:rPr lang="en-US" sz="3800" dirty="0"/>
                        <a:t>H</a:t>
                      </a:r>
                    </a:p>
                  </a:txBody>
                  <a:tcPr/>
                </a:tc>
                <a:extLst>
                  <a:ext uri="{0D108BD9-81ED-4DB2-BD59-A6C34878D82A}">
                    <a16:rowId xmlns:a16="http://schemas.microsoft.com/office/drawing/2014/main" val="1160203582"/>
                  </a:ext>
                </a:extLst>
              </a:tr>
            </a:tbl>
          </a:graphicData>
        </a:graphic>
      </p:graphicFrame>
      <p:sp>
        <p:nvSpPr>
          <p:cNvPr id="2" name="Title 1">
            <a:extLst>
              <a:ext uri="{FF2B5EF4-FFF2-40B4-BE49-F238E27FC236}">
                <a16:creationId xmlns:a16="http://schemas.microsoft.com/office/drawing/2014/main" id="{7A740A84-C392-A62D-DC43-E077499F1791}"/>
              </a:ext>
            </a:extLst>
          </p:cNvPr>
          <p:cNvSpPr>
            <a:spLocks noGrp="1"/>
          </p:cNvSpPr>
          <p:nvPr>
            <p:ph type="title"/>
          </p:nvPr>
        </p:nvSpPr>
        <p:spPr>
          <a:xfrm>
            <a:off x="304797" y="-275888"/>
            <a:ext cx="4506684" cy="1325563"/>
          </a:xfrm>
        </p:spPr>
        <p:txBody>
          <a:bodyPr>
            <a:normAutofit/>
          </a:bodyPr>
          <a:lstStyle/>
          <a:p>
            <a:r>
              <a:rPr lang="en-US" sz="5000" dirty="0"/>
              <a:t>8 Person (Print)</a:t>
            </a:r>
          </a:p>
        </p:txBody>
      </p:sp>
    </p:spTree>
    <p:extLst>
      <p:ext uri="{BB962C8B-B14F-4D97-AF65-F5344CB8AC3E}">
        <p14:creationId xmlns:p14="http://schemas.microsoft.com/office/powerpoint/2010/main" val="4246316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2179-D613-A3A3-9573-588C971BB30B}"/>
              </a:ext>
            </a:extLst>
          </p:cNvPr>
          <p:cNvSpPr>
            <a:spLocks noGrp="1"/>
          </p:cNvSpPr>
          <p:nvPr>
            <p:ph type="title"/>
          </p:nvPr>
        </p:nvSpPr>
        <p:spPr/>
        <p:txBody>
          <a:bodyPr/>
          <a:lstStyle/>
          <a:p>
            <a:r>
              <a:rPr lang="en-US" dirty="0"/>
              <a:t>9 Person Example 1</a:t>
            </a:r>
          </a:p>
        </p:txBody>
      </p:sp>
      <p:graphicFrame>
        <p:nvGraphicFramePr>
          <p:cNvPr id="4" name="Table 3">
            <a:extLst>
              <a:ext uri="{FF2B5EF4-FFF2-40B4-BE49-F238E27FC236}">
                <a16:creationId xmlns:a16="http://schemas.microsoft.com/office/drawing/2014/main" id="{E780253C-8D0E-3473-13E0-B4420347CE17}"/>
              </a:ext>
            </a:extLst>
          </p:cNvPr>
          <p:cNvGraphicFramePr>
            <a:graphicFrameLocks noGrp="1"/>
          </p:cNvGraphicFramePr>
          <p:nvPr>
            <p:extLst>
              <p:ext uri="{D42A27DB-BD31-4B8C-83A1-F6EECF244321}">
                <p14:modId xmlns:p14="http://schemas.microsoft.com/office/powerpoint/2010/main" val="2887816844"/>
              </p:ext>
            </p:extLst>
          </p:nvPr>
        </p:nvGraphicFramePr>
        <p:xfrm>
          <a:off x="555172" y="1889125"/>
          <a:ext cx="5283198" cy="4362450"/>
        </p:xfrm>
        <a:graphic>
          <a:graphicData uri="http://schemas.openxmlformats.org/drawingml/2006/table">
            <a:tbl>
              <a:tblPr firstRow="1" bandRow="1">
                <a:tableStyleId>{5A111915-BE36-4E01-A7E5-04B1672EAD32}</a:tableStyleId>
              </a:tblPr>
              <a:tblGrid>
                <a:gridCol w="587022">
                  <a:extLst>
                    <a:ext uri="{9D8B030D-6E8A-4147-A177-3AD203B41FA5}">
                      <a16:colId xmlns:a16="http://schemas.microsoft.com/office/drawing/2014/main" val="1011807197"/>
                    </a:ext>
                  </a:extLst>
                </a:gridCol>
                <a:gridCol w="587022">
                  <a:extLst>
                    <a:ext uri="{9D8B030D-6E8A-4147-A177-3AD203B41FA5}">
                      <a16:colId xmlns:a16="http://schemas.microsoft.com/office/drawing/2014/main" val="139053662"/>
                    </a:ext>
                  </a:extLst>
                </a:gridCol>
                <a:gridCol w="587022">
                  <a:extLst>
                    <a:ext uri="{9D8B030D-6E8A-4147-A177-3AD203B41FA5}">
                      <a16:colId xmlns:a16="http://schemas.microsoft.com/office/drawing/2014/main" val="2723899012"/>
                    </a:ext>
                  </a:extLst>
                </a:gridCol>
                <a:gridCol w="587022">
                  <a:extLst>
                    <a:ext uri="{9D8B030D-6E8A-4147-A177-3AD203B41FA5}">
                      <a16:colId xmlns:a16="http://schemas.microsoft.com/office/drawing/2014/main" val="365053202"/>
                    </a:ext>
                  </a:extLst>
                </a:gridCol>
                <a:gridCol w="587022">
                  <a:extLst>
                    <a:ext uri="{9D8B030D-6E8A-4147-A177-3AD203B41FA5}">
                      <a16:colId xmlns:a16="http://schemas.microsoft.com/office/drawing/2014/main" val="3913445775"/>
                    </a:ext>
                  </a:extLst>
                </a:gridCol>
                <a:gridCol w="587022">
                  <a:extLst>
                    <a:ext uri="{9D8B030D-6E8A-4147-A177-3AD203B41FA5}">
                      <a16:colId xmlns:a16="http://schemas.microsoft.com/office/drawing/2014/main" val="95423474"/>
                    </a:ext>
                  </a:extLst>
                </a:gridCol>
                <a:gridCol w="587022">
                  <a:extLst>
                    <a:ext uri="{9D8B030D-6E8A-4147-A177-3AD203B41FA5}">
                      <a16:colId xmlns:a16="http://schemas.microsoft.com/office/drawing/2014/main" val="2582227700"/>
                    </a:ext>
                  </a:extLst>
                </a:gridCol>
                <a:gridCol w="587022">
                  <a:extLst>
                    <a:ext uri="{9D8B030D-6E8A-4147-A177-3AD203B41FA5}">
                      <a16:colId xmlns:a16="http://schemas.microsoft.com/office/drawing/2014/main" val="1153139071"/>
                    </a:ext>
                  </a:extLst>
                </a:gridCol>
                <a:gridCol w="587022">
                  <a:extLst>
                    <a:ext uri="{9D8B030D-6E8A-4147-A177-3AD203B41FA5}">
                      <a16:colId xmlns:a16="http://schemas.microsoft.com/office/drawing/2014/main" val="348757798"/>
                    </a:ext>
                  </a:extLst>
                </a:gridCol>
              </a:tblGrid>
              <a:tr h="339143">
                <a:tc>
                  <a:txBody>
                    <a:bodyPr/>
                    <a:lstStyle/>
                    <a:p>
                      <a:pPr algn="ctr" fontAlgn="b"/>
                      <a:r>
                        <a:rPr lang="en-US" sz="2800" b="0" i="0" u="none" strike="noStrike">
                          <a:solidFill>
                            <a:srgbClr val="000000"/>
                          </a:solidFill>
                          <a:effectLst/>
                          <a:latin typeface="Calibri" panose="020F0502020204030204" pitchFamily="34" charset="0"/>
                        </a:rPr>
                        <a:t>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7033747"/>
                  </a:ext>
                </a:extLst>
              </a:tr>
              <a:tr h="339143">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911149403"/>
                  </a:ext>
                </a:extLst>
              </a:tr>
              <a:tr h="339143">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90265320"/>
                  </a:ext>
                </a:extLst>
              </a:tr>
              <a:tr h="339143">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1715424"/>
                  </a:ext>
                </a:extLst>
              </a:tr>
              <a:tr h="339143">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05051529"/>
                  </a:ext>
                </a:extLst>
              </a:tr>
              <a:tr h="339143">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98210160"/>
                  </a:ext>
                </a:extLst>
              </a:tr>
              <a:tr h="339143">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352186514"/>
                  </a:ext>
                </a:extLst>
              </a:tr>
              <a:tr h="339143">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37533762"/>
                  </a:ext>
                </a:extLst>
              </a:tr>
              <a:tr h="339143">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41042716"/>
                  </a:ext>
                </a:extLst>
              </a:tr>
              <a:tr h="339143">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2608170263"/>
                  </a:ext>
                </a:extLst>
              </a:tr>
            </a:tbl>
          </a:graphicData>
        </a:graphic>
      </p:graphicFrame>
      <p:graphicFrame>
        <p:nvGraphicFramePr>
          <p:cNvPr id="5" name="Table 4">
            <a:extLst>
              <a:ext uri="{FF2B5EF4-FFF2-40B4-BE49-F238E27FC236}">
                <a16:creationId xmlns:a16="http://schemas.microsoft.com/office/drawing/2014/main" id="{9E29926C-ABE7-978D-96DA-EFCBDAA15CC3}"/>
              </a:ext>
            </a:extLst>
          </p:cNvPr>
          <p:cNvGraphicFramePr>
            <a:graphicFrameLocks noGrp="1"/>
          </p:cNvGraphicFramePr>
          <p:nvPr>
            <p:extLst>
              <p:ext uri="{D42A27DB-BD31-4B8C-83A1-F6EECF244321}">
                <p14:modId xmlns:p14="http://schemas.microsoft.com/office/powerpoint/2010/main" val="840424416"/>
              </p:ext>
            </p:extLst>
          </p:nvPr>
        </p:nvGraphicFramePr>
        <p:xfrm>
          <a:off x="6319960" y="1889125"/>
          <a:ext cx="5257800" cy="4362450"/>
        </p:xfrm>
        <a:graphic>
          <a:graphicData uri="http://schemas.openxmlformats.org/drawingml/2006/table">
            <a:tbl>
              <a:tblPr firstRow="1" bandRow="1">
                <a:tableStyleId>{5A111915-BE36-4E01-A7E5-04B1672EAD32}</a:tableStyleId>
              </a:tblPr>
              <a:tblGrid>
                <a:gridCol w="584200">
                  <a:extLst>
                    <a:ext uri="{9D8B030D-6E8A-4147-A177-3AD203B41FA5}">
                      <a16:colId xmlns:a16="http://schemas.microsoft.com/office/drawing/2014/main" val="1011807197"/>
                    </a:ext>
                  </a:extLst>
                </a:gridCol>
                <a:gridCol w="584200">
                  <a:extLst>
                    <a:ext uri="{9D8B030D-6E8A-4147-A177-3AD203B41FA5}">
                      <a16:colId xmlns:a16="http://schemas.microsoft.com/office/drawing/2014/main" val="139053662"/>
                    </a:ext>
                  </a:extLst>
                </a:gridCol>
                <a:gridCol w="584200">
                  <a:extLst>
                    <a:ext uri="{9D8B030D-6E8A-4147-A177-3AD203B41FA5}">
                      <a16:colId xmlns:a16="http://schemas.microsoft.com/office/drawing/2014/main" val="2723899012"/>
                    </a:ext>
                  </a:extLst>
                </a:gridCol>
                <a:gridCol w="584200">
                  <a:extLst>
                    <a:ext uri="{9D8B030D-6E8A-4147-A177-3AD203B41FA5}">
                      <a16:colId xmlns:a16="http://schemas.microsoft.com/office/drawing/2014/main" val="365053202"/>
                    </a:ext>
                  </a:extLst>
                </a:gridCol>
                <a:gridCol w="584200">
                  <a:extLst>
                    <a:ext uri="{9D8B030D-6E8A-4147-A177-3AD203B41FA5}">
                      <a16:colId xmlns:a16="http://schemas.microsoft.com/office/drawing/2014/main" val="3913445775"/>
                    </a:ext>
                  </a:extLst>
                </a:gridCol>
                <a:gridCol w="584200">
                  <a:extLst>
                    <a:ext uri="{9D8B030D-6E8A-4147-A177-3AD203B41FA5}">
                      <a16:colId xmlns:a16="http://schemas.microsoft.com/office/drawing/2014/main" val="95423474"/>
                    </a:ext>
                  </a:extLst>
                </a:gridCol>
                <a:gridCol w="584200">
                  <a:extLst>
                    <a:ext uri="{9D8B030D-6E8A-4147-A177-3AD203B41FA5}">
                      <a16:colId xmlns:a16="http://schemas.microsoft.com/office/drawing/2014/main" val="2582227700"/>
                    </a:ext>
                  </a:extLst>
                </a:gridCol>
                <a:gridCol w="584200">
                  <a:extLst>
                    <a:ext uri="{9D8B030D-6E8A-4147-A177-3AD203B41FA5}">
                      <a16:colId xmlns:a16="http://schemas.microsoft.com/office/drawing/2014/main" val="1153139071"/>
                    </a:ext>
                  </a:extLst>
                </a:gridCol>
                <a:gridCol w="584200">
                  <a:extLst>
                    <a:ext uri="{9D8B030D-6E8A-4147-A177-3AD203B41FA5}">
                      <a16:colId xmlns:a16="http://schemas.microsoft.com/office/drawing/2014/main" val="348757798"/>
                    </a:ext>
                  </a:extLst>
                </a:gridCol>
              </a:tblGrid>
              <a:tr h="436024">
                <a:tc>
                  <a:txBody>
                    <a:bodyPr/>
                    <a:lstStyle/>
                    <a:p>
                      <a:pPr algn="ctr" fontAlgn="b"/>
                      <a:r>
                        <a:rPr lang="en-US" sz="2800" b="0" i="0" u="none" strike="noStrike">
                          <a:solidFill>
                            <a:srgbClr val="000000"/>
                          </a:solidFill>
                          <a:effectLst/>
                          <a:latin typeface="Calibri" panose="020F0502020204030204" pitchFamily="34" charset="0"/>
                        </a:rPr>
                        <a:t>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7033747"/>
                  </a:ext>
                </a:extLst>
              </a:tr>
              <a:tr h="436024">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911149403"/>
                  </a:ext>
                </a:extLst>
              </a:tr>
              <a:tr h="436024">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90265320"/>
                  </a:ext>
                </a:extLst>
              </a:tr>
              <a:tr h="436024">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1715424"/>
                  </a:ext>
                </a:extLst>
              </a:tr>
              <a:tr h="436024">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2305051529"/>
                  </a:ext>
                </a:extLst>
              </a:tr>
              <a:tr h="436024">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98210160"/>
                  </a:ext>
                </a:extLst>
              </a:tr>
              <a:tr h="436024">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352186514"/>
                  </a:ext>
                </a:extLst>
              </a:tr>
              <a:tr h="436024">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37533762"/>
                  </a:ext>
                </a:extLst>
              </a:tr>
              <a:tr h="436024">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41042716"/>
                  </a:ext>
                </a:extLst>
              </a:tr>
              <a:tr h="436024">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2608170263"/>
                  </a:ext>
                </a:extLst>
              </a:tr>
            </a:tbl>
          </a:graphicData>
        </a:graphic>
      </p:graphicFrame>
    </p:spTree>
    <p:extLst>
      <p:ext uri="{BB962C8B-B14F-4D97-AF65-F5344CB8AC3E}">
        <p14:creationId xmlns:p14="http://schemas.microsoft.com/office/powerpoint/2010/main" val="253521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72BC-6683-E5FE-D3B9-486FF76F82F8}"/>
              </a:ext>
            </a:extLst>
          </p:cNvPr>
          <p:cNvSpPr>
            <a:spLocks noGrp="1"/>
          </p:cNvSpPr>
          <p:nvPr>
            <p:ph type="title"/>
          </p:nvPr>
        </p:nvSpPr>
        <p:spPr/>
        <p:txBody>
          <a:bodyPr/>
          <a:lstStyle/>
          <a:p>
            <a:r>
              <a:rPr lang="en-US" dirty="0"/>
              <a:t>9 Person Example 2</a:t>
            </a:r>
          </a:p>
        </p:txBody>
      </p:sp>
      <p:graphicFrame>
        <p:nvGraphicFramePr>
          <p:cNvPr id="4" name="Table 3">
            <a:extLst>
              <a:ext uri="{FF2B5EF4-FFF2-40B4-BE49-F238E27FC236}">
                <a16:creationId xmlns:a16="http://schemas.microsoft.com/office/drawing/2014/main" id="{A482695E-35A4-D63D-1B95-DFA48B429754}"/>
              </a:ext>
            </a:extLst>
          </p:cNvPr>
          <p:cNvGraphicFramePr>
            <a:graphicFrameLocks noGrp="1"/>
          </p:cNvGraphicFramePr>
          <p:nvPr>
            <p:extLst>
              <p:ext uri="{D42A27DB-BD31-4B8C-83A1-F6EECF244321}">
                <p14:modId xmlns:p14="http://schemas.microsoft.com/office/powerpoint/2010/main" val="7794319"/>
              </p:ext>
            </p:extLst>
          </p:nvPr>
        </p:nvGraphicFramePr>
        <p:xfrm>
          <a:off x="785873" y="2151196"/>
          <a:ext cx="4818969" cy="4362450"/>
        </p:xfrm>
        <a:graphic>
          <a:graphicData uri="http://schemas.openxmlformats.org/drawingml/2006/table">
            <a:tbl>
              <a:tblPr firstRow="1" bandRow="1">
                <a:tableStyleId>{5A111915-BE36-4E01-A7E5-04B1672EAD32}</a:tableStyleId>
              </a:tblPr>
              <a:tblGrid>
                <a:gridCol w="535441">
                  <a:extLst>
                    <a:ext uri="{9D8B030D-6E8A-4147-A177-3AD203B41FA5}">
                      <a16:colId xmlns:a16="http://schemas.microsoft.com/office/drawing/2014/main" val="1011807197"/>
                    </a:ext>
                  </a:extLst>
                </a:gridCol>
                <a:gridCol w="535441">
                  <a:extLst>
                    <a:ext uri="{9D8B030D-6E8A-4147-A177-3AD203B41FA5}">
                      <a16:colId xmlns:a16="http://schemas.microsoft.com/office/drawing/2014/main" val="139053662"/>
                    </a:ext>
                  </a:extLst>
                </a:gridCol>
                <a:gridCol w="535441">
                  <a:extLst>
                    <a:ext uri="{9D8B030D-6E8A-4147-A177-3AD203B41FA5}">
                      <a16:colId xmlns:a16="http://schemas.microsoft.com/office/drawing/2014/main" val="2723899012"/>
                    </a:ext>
                  </a:extLst>
                </a:gridCol>
                <a:gridCol w="535441">
                  <a:extLst>
                    <a:ext uri="{9D8B030D-6E8A-4147-A177-3AD203B41FA5}">
                      <a16:colId xmlns:a16="http://schemas.microsoft.com/office/drawing/2014/main" val="365053202"/>
                    </a:ext>
                  </a:extLst>
                </a:gridCol>
                <a:gridCol w="535441">
                  <a:extLst>
                    <a:ext uri="{9D8B030D-6E8A-4147-A177-3AD203B41FA5}">
                      <a16:colId xmlns:a16="http://schemas.microsoft.com/office/drawing/2014/main" val="3913445775"/>
                    </a:ext>
                  </a:extLst>
                </a:gridCol>
                <a:gridCol w="535441">
                  <a:extLst>
                    <a:ext uri="{9D8B030D-6E8A-4147-A177-3AD203B41FA5}">
                      <a16:colId xmlns:a16="http://schemas.microsoft.com/office/drawing/2014/main" val="95423474"/>
                    </a:ext>
                  </a:extLst>
                </a:gridCol>
                <a:gridCol w="535441">
                  <a:extLst>
                    <a:ext uri="{9D8B030D-6E8A-4147-A177-3AD203B41FA5}">
                      <a16:colId xmlns:a16="http://schemas.microsoft.com/office/drawing/2014/main" val="2582227700"/>
                    </a:ext>
                  </a:extLst>
                </a:gridCol>
                <a:gridCol w="535441">
                  <a:extLst>
                    <a:ext uri="{9D8B030D-6E8A-4147-A177-3AD203B41FA5}">
                      <a16:colId xmlns:a16="http://schemas.microsoft.com/office/drawing/2014/main" val="1153139071"/>
                    </a:ext>
                  </a:extLst>
                </a:gridCol>
                <a:gridCol w="535441">
                  <a:extLst>
                    <a:ext uri="{9D8B030D-6E8A-4147-A177-3AD203B41FA5}">
                      <a16:colId xmlns:a16="http://schemas.microsoft.com/office/drawing/2014/main" val="348757798"/>
                    </a:ext>
                  </a:extLst>
                </a:gridCol>
              </a:tblGrid>
              <a:tr h="435134">
                <a:tc>
                  <a:txBody>
                    <a:bodyPr/>
                    <a:lstStyle/>
                    <a:p>
                      <a:pPr algn="ctr" fontAlgn="b"/>
                      <a:r>
                        <a:rPr lang="en-US" sz="2800" b="0" i="0" u="none" strike="noStrike" dirty="0">
                          <a:solidFill>
                            <a:srgbClr val="000000"/>
                          </a:solidFill>
                          <a:effectLst/>
                          <a:latin typeface="Calibri" panose="020F0502020204030204" pitchFamily="34" charset="0"/>
                        </a:rPr>
                        <a:t>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7033747"/>
                  </a:ext>
                </a:extLst>
              </a:tr>
              <a:tr h="435134">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11149403"/>
                  </a:ext>
                </a:extLst>
              </a:tr>
              <a:tr h="435134">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90265320"/>
                  </a:ext>
                </a:extLst>
              </a:tr>
              <a:tr h="435134">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1715424"/>
                  </a:ext>
                </a:extLst>
              </a:tr>
              <a:tr h="435134">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05051529"/>
                  </a:ext>
                </a:extLst>
              </a:tr>
              <a:tr h="435134">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598210160"/>
                  </a:ext>
                </a:extLst>
              </a:tr>
              <a:tr h="435134">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2186514"/>
                  </a:ext>
                </a:extLst>
              </a:tr>
              <a:tr h="435134">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37533762"/>
                  </a:ext>
                </a:extLst>
              </a:tr>
              <a:tr h="435134">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41042716"/>
                  </a:ext>
                </a:extLst>
              </a:tr>
              <a:tr h="435134">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8170263"/>
                  </a:ext>
                </a:extLst>
              </a:tr>
            </a:tbl>
          </a:graphicData>
        </a:graphic>
      </p:graphicFrame>
      <p:graphicFrame>
        <p:nvGraphicFramePr>
          <p:cNvPr id="5" name="Table 4">
            <a:extLst>
              <a:ext uri="{FF2B5EF4-FFF2-40B4-BE49-F238E27FC236}">
                <a16:creationId xmlns:a16="http://schemas.microsoft.com/office/drawing/2014/main" id="{ACBDB336-18B9-6B05-E325-B2622B74173B}"/>
              </a:ext>
            </a:extLst>
          </p:cNvPr>
          <p:cNvGraphicFramePr>
            <a:graphicFrameLocks noGrp="1"/>
          </p:cNvGraphicFramePr>
          <p:nvPr>
            <p:extLst>
              <p:ext uri="{D42A27DB-BD31-4B8C-83A1-F6EECF244321}">
                <p14:modId xmlns:p14="http://schemas.microsoft.com/office/powerpoint/2010/main" val="461120567"/>
              </p:ext>
            </p:extLst>
          </p:nvPr>
        </p:nvGraphicFramePr>
        <p:xfrm>
          <a:off x="6587160" y="2183459"/>
          <a:ext cx="4818969" cy="4362450"/>
        </p:xfrm>
        <a:graphic>
          <a:graphicData uri="http://schemas.openxmlformats.org/drawingml/2006/table">
            <a:tbl>
              <a:tblPr firstRow="1" bandRow="1">
                <a:tableStyleId>{5A111915-BE36-4E01-A7E5-04B1672EAD32}</a:tableStyleId>
              </a:tblPr>
              <a:tblGrid>
                <a:gridCol w="535441">
                  <a:extLst>
                    <a:ext uri="{9D8B030D-6E8A-4147-A177-3AD203B41FA5}">
                      <a16:colId xmlns:a16="http://schemas.microsoft.com/office/drawing/2014/main" val="1011807197"/>
                    </a:ext>
                  </a:extLst>
                </a:gridCol>
                <a:gridCol w="535441">
                  <a:extLst>
                    <a:ext uri="{9D8B030D-6E8A-4147-A177-3AD203B41FA5}">
                      <a16:colId xmlns:a16="http://schemas.microsoft.com/office/drawing/2014/main" val="139053662"/>
                    </a:ext>
                  </a:extLst>
                </a:gridCol>
                <a:gridCol w="535441">
                  <a:extLst>
                    <a:ext uri="{9D8B030D-6E8A-4147-A177-3AD203B41FA5}">
                      <a16:colId xmlns:a16="http://schemas.microsoft.com/office/drawing/2014/main" val="2723899012"/>
                    </a:ext>
                  </a:extLst>
                </a:gridCol>
                <a:gridCol w="535441">
                  <a:extLst>
                    <a:ext uri="{9D8B030D-6E8A-4147-A177-3AD203B41FA5}">
                      <a16:colId xmlns:a16="http://schemas.microsoft.com/office/drawing/2014/main" val="365053202"/>
                    </a:ext>
                  </a:extLst>
                </a:gridCol>
                <a:gridCol w="535441">
                  <a:extLst>
                    <a:ext uri="{9D8B030D-6E8A-4147-A177-3AD203B41FA5}">
                      <a16:colId xmlns:a16="http://schemas.microsoft.com/office/drawing/2014/main" val="3913445775"/>
                    </a:ext>
                  </a:extLst>
                </a:gridCol>
                <a:gridCol w="535441">
                  <a:extLst>
                    <a:ext uri="{9D8B030D-6E8A-4147-A177-3AD203B41FA5}">
                      <a16:colId xmlns:a16="http://schemas.microsoft.com/office/drawing/2014/main" val="95423474"/>
                    </a:ext>
                  </a:extLst>
                </a:gridCol>
                <a:gridCol w="535441">
                  <a:extLst>
                    <a:ext uri="{9D8B030D-6E8A-4147-A177-3AD203B41FA5}">
                      <a16:colId xmlns:a16="http://schemas.microsoft.com/office/drawing/2014/main" val="2582227700"/>
                    </a:ext>
                  </a:extLst>
                </a:gridCol>
                <a:gridCol w="535441">
                  <a:extLst>
                    <a:ext uri="{9D8B030D-6E8A-4147-A177-3AD203B41FA5}">
                      <a16:colId xmlns:a16="http://schemas.microsoft.com/office/drawing/2014/main" val="1153139071"/>
                    </a:ext>
                  </a:extLst>
                </a:gridCol>
                <a:gridCol w="535441">
                  <a:extLst>
                    <a:ext uri="{9D8B030D-6E8A-4147-A177-3AD203B41FA5}">
                      <a16:colId xmlns:a16="http://schemas.microsoft.com/office/drawing/2014/main" val="348757798"/>
                    </a:ext>
                  </a:extLst>
                </a:gridCol>
              </a:tblGrid>
              <a:tr h="428942">
                <a:tc>
                  <a:txBody>
                    <a:bodyPr/>
                    <a:lstStyle/>
                    <a:p>
                      <a:pPr algn="ctr" fontAlgn="b"/>
                      <a:r>
                        <a:rPr lang="en-US" sz="2800" b="0" i="0" u="none" strike="noStrike" dirty="0">
                          <a:solidFill>
                            <a:srgbClr val="000000"/>
                          </a:solidFill>
                          <a:effectLst/>
                          <a:latin typeface="Calibri" panose="020F0502020204030204" pitchFamily="34" charset="0"/>
                        </a:rPr>
                        <a:t>1</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7033747"/>
                  </a:ext>
                </a:extLst>
              </a:tr>
              <a:tr h="428942">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11149403"/>
                  </a:ext>
                </a:extLst>
              </a:tr>
              <a:tr h="428942">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extLst>
                  <a:ext uri="{0D108BD9-81ED-4DB2-BD59-A6C34878D82A}">
                    <a16:rowId xmlns:a16="http://schemas.microsoft.com/office/drawing/2014/main" val="2590265320"/>
                  </a:ext>
                </a:extLst>
              </a:tr>
              <a:tr h="428942">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1715424"/>
                  </a:ext>
                </a:extLst>
              </a:tr>
              <a:tr h="428942">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05051529"/>
                  </a:ext>
                </a:extLst>
              </a:tr>
              <a:tr h="428942">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extLst>
                  <a:ext uri="{0D108BD9-81ED-4DB2-BD59-A6C34878D82A}">
                    <a16:rowId xmlns:a16="http://schemas.microsoft.com/office/drawing/2014/main" val="598210160"/>
                  </a:ext>
                </a:extLst>
              </a:tr>
              <a:tr h="428942">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2186514"/>
                  </a:ext>
                </a:extLst>
              </a:tr>
              <a:tr h="428942">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37533762"/>
                  </a:ext>
                </a:extLst>
              </a:tr>
              <a:tr h="428942">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dirty="0">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41042716"/>
                  </a:ext>
                </a:extLst>
              </a:tr>
              <a:tr h="428942">
                <a:tc>
                  <a:txBody>
                    <a:bodyPr/>
                    <a:lstStyle/>
                    <a:p>
                      <a:pPr algn="ctr" fontAlgn="b"/>
                      <a:r>
                        <a:rPr lang="en-US" sz="2800" b="0" i="0" u="none" strike="noStrike">
                          <a:solidFill>
                            <a:srgbClr val="000000"/>
                          </a:solidFill>
                          <a:effectLst/>
                          <a:latin typeface="Calibri" panose="020F0502020204030204" pitchFamily="34" charset="0"/>
                        </a:rPr>
                        <a:t>A</a:t>
                      </a:r>
                    </a:p>
                  </a:txBody>
                  <a:tcPr marL="9525" marR="9525" marT="9525" marB="0" anchor="b">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a:solidFill>
                            <a:srgbClr val="000000"/>
                          </a:solidFill>
                          <a:effectLst/>
                          <a:latin typeface="Calibri" panose="020F0502020204030204" pitchFamily="34" charset="0"/>
                        </a:rPr>
                        <a:t>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2800" b="0" i="0" u="none" strike="noStrike">
                          <a:solidFill>
                            <a:srgbClr val="000000"/>
                          </a:solidFill>
                          <a:effectLst/>
                          <a:latin typeface="Calibri" panose="020F0502020204030204" pitchFamily="34" charset="0"/>
                        </a:rPr>
                        <a: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2800" b="0" i="0" u="none" strike="noStrike" dirty="0">
                          <a:solidFill>
                            <a:srgbClr val="000000"/>
                          </a:solidFill>
                          <a:effectLst/>
                          <a:latin typeface="Calibri" panose="020F0502020204030204" pitchFamily="34" charset="0"/>
                        </a:rPr>
                        <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8170263"/>
                  </a:ext>
                </a:extLst>
              </a:tr>
            </a:tbl>
          </a:graphicData>
        </a:graphic>
      </p:graphicFrame>
    </p:spTree>
    <p:extLst>
      <p:ext uri="{BB962C8B-B14F-4D97-AF65-F5344CB8AC3E}">
        <p14:creationId xmlns:p14="http://schemas.microsoft.com/office/powerpoint/2010/main" val="81073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7F46B-1923-6A89-0344-69B7A95CFF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34EF94-F11A-FD84-9E33-24BC10ED2FEB}"/>
              </a:ext>
            </a:extLst>
          </p:cNvPr>
          <p:cNvSpPr>
            <a:spLocks noGrp="1"/>
          </p:cNvSpPr>
          <p:nvPr>
            <p:ph type="title"/>
          </p:nvPr>
        </p:nvSpPr>
        <p:spPr/>
        <p:txBody>
          <a:bodyPr/>
          <a:lstStyle/>
          <a:p>
            <a:r>
              <a:rPr lang="en-US" dirty="0"/>
              <a:t>Nice Features of Top Trading Cycles (Part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B8868C-5CAD-6175-8AB0-FDFD4338A208}"/>
                  </a:ext>
                </a:extLst>
              </p:cNvPr>
              <p:cNvSpPr>
                <a:spLocks noGrp="1"/>
              </p:cNvSpPr>
              <p:nvPr>
                <p:ph idx="1"/>
              </p:nvPr>
            </p:nvSpPr>
            <p:spPr>
              <a:xfrm>
                <a:off x="838200" y="1994959"/>
                <a:ext cx="10515600" cy="4351338"/>
              </a:xfrm>
            </p:spPr>
            <p:txBody>
              <a:bodyPr/>
              <a:lstStyle/>
              <a:p>
                <a:pPr marL="514350" indent="-514350">
                  <a:buFont typeface="+mj-lt"/>
                  <a:buAutoNum type="arabicPeriod"/>
                </a:pPr>
                <a:r>
                  <a:rPr lang="en-US" dirty="0"/>
                  <a:t>It produces an allocation in the core.</a:t>
                </a:r>
              </a:p>
              <a:p>
                <a:pPr marL="914400" lvl="2" indent="0">
                  <a:buNone/>
                </a:pPr>
                <a:r>
                  <a:rPr lang="en-US" sz="2800" dirty="0"/>
                  <a:t>(</a:t>
                </a:r>
                <a14:m>
                  <m:oMath xmlns:m="http://schemas.openxmlformats.org/officeDocument/2006/math">
                    <m:r>
                      <a:rPr lang="en-US" sz="2800" b="0" i="1" dirty="0" smtClean="0">
                        <a:latin typeface="Cambria Math" panose="02040503050406030204" pitchFamily="18" charset="0"/>
                      </a:rPr>
                      <m:t>⇒</m:t>
                    </m:r>
                  </m:oMath>
                </a14:m>
                <a:r>
                  <a:rPr lang="en-US" sz="2800" dirty="0"/>
                  <a:t> Pareto efficient, Individually rational)</a:t>
                </a:r>
              </a:p>
              <a:p>
                <a:pPr marL="914400" lvl="2" indent="0">
                  <a:buNone/>
                </a:pPr>
                <a:endParaRPr lang="en-US" sz="2800" dirty="0"/>
              </a:p>
              <a:p>
                <a:pPr marL="514350" indent="-514350">
                  <a:buFont typeface="+mj-lt"/>
                  <a:buAutoNum type="arabicPeriod"/>
                </a:pPr>
                <a:r>
                  <a:rPr lang="en-US" dirty="0"/>
                  <a:t>This is the ONLY allocation in the core.</a:t>
                </a:r>
              </a:p>
              <a:p>
                <a:pPr marL="514350" indent="-514350">
                  <a:buFont typeface="+mj-lt"/>
                  <a:buAutoNum type="arabicPeriod"/>
                </a:pPr>
                <a:endParaRPr lang="en-US" dirty="0"/>
              </a:p>
              <a:p>
                <a:pPr marL="514350" indent="-514350">
                  <a:buFont typeface="+mj-lt"/>
                  <a:buAutoNum type="arabicPeriod"/>
                </a:pPr>
                <a:r>
                  <a:rPr lang="en-US" dirty="0"/>
                  <a:t>It is a good way to check if an allocation is Pareto efficient.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9B8868C-5CAD-6175-8AB0-FDFD4338A208}"/>
                  </a:ext>
                </a:extLst>
              </p:cNvPr>
              <p:cNvSpPr>
                <a:spLocks noGrp="1" noRot="1" noChangeAspect="1" noMove="1" noResize="1" noEditPoints="1" noAdjustHandles="1" noChangeArrowheads="1" noChangeShapeType="1" noTextEdit="1"/>
              </p:cNvSpPr>
              <p:nvPr>
                <p:ph idx="1"/>
              </p:nvPr>
            </p:nvSpPr>
            <p:spPr>
              <a:xfrm>
                <a:off x="838200" y="1994959"/>
                <a:ext cx="10515600" cy="4351338"/>
              </a:xfrm>
              <a:blipFill>
                <a:blip r:embed="rId3"/>
                <a:stretch>
                  <a:fillRect l="-1206" t="-261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A96A685-4C8F-93BC-2D99-F5B81A3BDF65}"/>
              </a:ext>
            </a:extLst>
          </p:cNvPr>
          <p:cNvSpPr txBox="1"/>
          <p:nvPr/>
        </p:nvSpPr>
        <p:spPr>
          <a:xfrm>
            <a:off x="8595361" y="1965175"/>
            <a:ext cx="2999232" cy="1077218"/>
          </a:xfrm>
          <a:prstGeom prst="rect">
            <a:avLst/>
          </a:prstGeom>
          <a:noFill/>
        </p:spPr>
        <p:txBody>
          <a:bodyPr wrap="square" rtlCol="0">
            <a:spAutoFit/>
          </a:bodyPr>
          <a:lstStyle/>
          <a:p>
            <a:r>
              <a:rPr lang="en-US" sz="3200" dirty="0">
                <a:solidFill>
                  <a:schemeClr val="accent6"/>
                </a:solidFill>
              </a:rPr>
              <a:t>A core allocation always exists!</a:t>
            </a:r>
          </a:p>
        </p:txBody>
      </p:sp>
    </p:spTree>
    <p:extLst>
      <p:ext uri="{BB962C8B-B14F-4D97-AF65-F5344CB8AC3E}">
        <p14:creationId xmlns:p14="http://schemas.microsoft.com/office/powerpoint/2010/main" val="336570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F5E0D-19A6-79B5-37CD-3BD0E2903427}"/>
              </a:ext>
            </a:extLst>
          </p:cNvPr>
          <p:cNvSpPr>
            <a:spLocks noGrp="1"/>
          </p:cNvSpPr>
          <p:nvPr>
            <p:ph type="title"/>
          </p:nvPr>
        </p:nvSpPr>
        <p:spPr/>
        <p:txBody>
          <a:bodyPr/>
          <a:lstStyle/>
          <a:p>
            <a:r>
              <a:rPr lang="en-US" dirty="0"/>
              <a:t>Why is TTC Outcome In The Core?</a:t>
            </a:r>
          </a:p>
        </p:txBody>
      </p:sp>
      <p:sp>
        <p:nvSpPr>
          <p:cNvPr id="3" name="Content Placeholder 2">
            <a:extLst>
              <a:ext uri="{FF2B5EF4-FFF2-40B4-BE49-F238E27FC236}">
                <a16:creationId xmlns:a16="http://schemas.microsoft.com/office/drawing/2014/main" id="{3F6989A5-15FA-5EAE-53D1-24DA42A97AE8}"/>
              </a:ext>
            </a:extLst>
          </p:cNvPr>
          <p:cNvSpPr>
            <a:spLocks noGrp="1"/>
          </p:cNvSpPr>
          <p:nvPr>
            <p:ph idx="1"/>
          </p:nvPr>
        </p:nvSpPr>
        <p:spPr>
          <a:xfrm>
            <a:off x="838200" y="1825625"/>
            <a:ext cx="10515600" cy="1603375"/>
          </a:xfrm>
        </p:spPr>
        <p:txBody>
          <a:bodyPr>
            <a:normAutofit/>
          </a:bodyPr>
          <a:lstStyle/>
          <a:p>
            <a:pPr marL="0" indent="0">
              <a:buNone/>
            </a:pPr>
            <a:r>
              <a:rPr lang="en-US" dirty="0"/>
              <a:t>You come with your proposed coalition.</a:t>
            </a:r>
          </a:p>
          <a:p>
            <a:pPr marL="0" indent="0">
              <a:buNone/>
            </a:pPr>
            <a:endParaRPr lang="en-US" dirty="0"/>
          </a:p>
          <a:p>
            <a:pPr marL="0" indent="0">
              <a:buNone/>
            </a:pPr>
            <a:r>
              <a:rPr lang="en-US" dirty="0"/>
              <a:t>1. Does your coalition include anyone in the first cycle?</a:t>
            </a:r>
          </a:p>
          <a:p>
            <a:pPr marL="0" indent="0">
              <a:buNone/>
            </a:pPr>
            <a:endParaRPr lang="en-US" dirty="0"/>
          </a:p>
        </p:txBody>
      </p:sp>
      <p:sp>
        <p:nvSpPr>
          <p:cNvPr id="4" name="TextBox 3">
            <a:extLst>
              <a:ext uri="{FF2B5EF4-FFF2-40B4-BE49-F238E27FC236}">
                <a16:creationId xmlns:a16="http://schemas.microsoft.com/office/drawing/2014/main" id="{9C2EADF3-843D-2669-218C-BE2E73F7BE0A}"/>
              </a:ext>
            </a:extLst>
          </p:cNvPr>
          <p:cNvSpPr txBox="1"/>
          <p:nvPr/>
        </p:nvSpPr>
        <p:spPr>
          <a:xfrm>
            <a:off x="981307" y="4103649"/>
            <a:ext cx="7729488" cy="369332"/>
          </a:xfrm>
          <a:prstGeom prst="rect">
            <a:avLst/>
          </a:prstGeom>
          <a:noFill/>
        </p:spPr>
        <p:txBody>
          <a:bodyPr wrap="none" rtlCol="0">
            <a:spAutoFit/>
          </a:bodyPr>
          <a:lstStyle/>
          <a:p>
            <a:r>
              <a:rPr lang="en-US" dirty="0"/>
              <a:t>Yes! Then must include everyone in first cycle, and give them same object as TTC.</a:t>
            </a:r>
          </a:p>
        </p:txBody>
      </p:sp>
    </p:spTree>
    <p:extLst>
      <p:ext uri="{BB962C8B-B14F-4D97-AF65-F5344CB8AC3E}">
        <p14:creationId xmlns:p14="http://schemas.microsoft.com/office/powerpoint/2010/main" val="1208609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FB1F309-F7EF-6042-603A-A1DA908D2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B51A5-91DF-DFC9-8A56-847A744987B0}"/>
              </a:ext>
            </a:extLst>
          </p:cNvPr>
          <p:cNvSpPr>
            <a:spLocks noGrp="1"/>
          </p:cNvSpPr>
          <p:nvPr>
            <p:ph type="title"/>
          </p:nvPr>
        </p:nvSpPr>
        <p:spPr/>
        <p:txBody>
          <a:bodyPr/>
          <a:lstStyle/>
          <a:p>
            <a:r>
              <a:rPr lang="en-US" dirty="0"/>
              <a:t>Why is TTC Outcome In The Core?</a:t>
            </a:r>
          </a:p>
        </p:txBody>
      </p:sp>
      <p:sp>
        <p:nvSpPr>
          <p:cNvPr id="3" name="Content Placeholder 2">
            <a:extLst>
              <a:ext uri="{FF2B5EF4-FFF2-40B4-BE49-F238E27FC236}">
                <a16:creationId xmlns:a16="http://schemas.microsoft.com/office/drawing/2014/main" id="{51723DE3-0644-96DC-A8F4-BC36600B4DB9}"/>
              </a:ext>
            </a:extLst>
          </p:cNvPr>
          <p:cNvSpPr>
            <a:spLocks noGrp="1"/>
          </p:cNvSpPr>
          <p:nvPr>
            <p:ph idx="1"/>
          </p:nvPr>
        </p:nvSpPr>
        <p:spPr/>
        <p:txBody>
          <a:bodyPr>
            <a:normAutofit/>
          </a:bodyPr>
          <a:lstStyle/>
          <a:p>
            <a:pPr marL="514350" indent="-514350">
              <a:buFont typeface="+mj-lt"/>
              <a:buAutoNum type="arabicPeriod"/>
            </a:pPr>
            <a:r>
              <a:rPr lang="en-US" dirty="0"/>
              <a:t>Nobody in first cycle can be made better off</a:t>
            </a:r>
          </a:p>
          <a:p>
            <a:pPr marL="514350" indent="-514350">
              <a:buFont typeface="+mj-lt"/>
              <a:buAutoNum type="arabicPeriod"/>
            </a:pPr>
            <a:r>
              <a:rPr lang="en-US" dirty="0"/>
              <a:t>Nobody in second cycle can be made better off without harming someone in first cycle.</a:t>
            </a:r>
          </a:p>
          <a:p>
            <a:pPr marL="514350" indent="-514350">
              <a:buFont typeface="+mj-lt"/>
              <a:buAutoNum type="arabicPeriod"/>
            </a:pPr>
            <a:r>
              <a:rPr lang="en-US" dirty="0"/>
              <a:t>Nobody in third cycle can be made better off without harming someone in first two cycles.</a:t>
            </a:r>
          </a:p>
          <a:p>
            <a:pPr marL="514350" indent="-514350">
              <a:buFont typeface="+mj-lt"/>
              <a:buAutoNum type="arabicPeriod"/>
            </a:pPr>
            <a:r>
              <a:rPr lang="en-US" dirty="0"/>
              <a:t>…</a:t>
            </a:r>
          </a:p>
          <a:p>
            <a:pPr marL="514350" indent="-514350">
              <a:buFont typeface="+mj-lt"/>
              <a:buAutoNum type="arabicPeriod"/>
            </a:pPr>
            <a:endParaRPr lang="en-US" dirty="0"/>
          </a:p>
          <a:p>
            <a:pPr marL="0" indent="0">
              <a:buNone/>
            </a:pPr>
            <a:r>
              <a:rPr lang="en-US" dirty="0"/>
              <a:t>So if you come with a coalition, any way of improving for someone </a:t>
            </a:r>
          </a:p>
        </p:txBody>
      </p:sp>
    </p:spTree>
    <p:extLst>
      <p:ext uri="{BB962C8B-B14F-4D97-AF65-F5344CB8AC3E}">
        <p14:creationId xmlns:p14="http://schemas.microsoft.com/office/powerpoint/2010/main" val="2857602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E2565-1AFE-07A8-FDF6-2B9FEFC6E7F8}"/>
              </a:ext>
            </a:extLst>
          </p:cNvPr>
          <p:cNvSpPr>
            <a:spLocks noGrp="1"/>
          </p:cNvSpPr>
          <p:nvPr>
            <p:ph type="title"/>
          </p:nvPr>
        </p:nvSpPr>
        <p:spPr/>
        <p:txBody>
          <a:bodyPr/>
          <a:lstStyle/>
          <a:p>
            <a:r>
              <a:rPr lang="en-US" dirty="0"/>
              <a:t>Using TTC to Determine Pareto Efficiency</a:t>
            </a:r>
          </a:p>
        </p:txBody>
      </p:sp>
      <p:sp>
        <p:nvSpPr>
          <p:cNvPr id="3" name="Content Placeholder 2">
            <a:extLst>
              <a:ext uri="{FF2B5EF4-FFF2-40B4-BE49-F238E27FC236}">
                <a16:creationId xmlns:a16="http://schemas.microsoft.com/office/drawing/2014/main" id="{9C56C1D1-EC4A-A8B5-31D3-B825FC07D766}"/>
              </a:ext>
            </a:extLst>
          </p:cNvPr>
          <p:cNvSpPr>
            <a:spLocks noGrp="1"/>
          </p:cNvSpPr>
          <p:nvPr>
            <p:ph idx="1"/>
          </p:nvPr>
        </p:nvSpPr>
        <p:spPr>
          <a:xfrm>
            <a:off x="838200" y="2004044"/>
            <a:ext cx="10515600" cy="2367234"/>
          </a:xfrm>
          <a:solidFill>
            <a:schemeClr val="accent4"/>
          </a:solidFill>
        </p:spPr>
        <p:txBody>
          <a:bodyPr>
            <a:normAutofit/>
          </a:bodyPr>
          <a:lstStyle/>
          <a:p>
            <a:pPr marL="0" indent="0">
              <a:buNone/>
            </a:pPr>
            <a:r>
              <a:rPr lang="en-US" dirty="0"/>
              <a:t>You start from an initial allocation, and run Top Trading Cycles. </a:t>
            </a:r>
          </a:p>
          <a:p>
            <a:pPr marL="457200" indent="-457200">
              <a:buFont typeface="+mj-lt"/>
              <a:buAutoNum type="arabicPeriod"/>
            </a:pPr>
            <a:r>
              <a:rPr lang="en-US" dirty="0"/>
              <a:t>Suppose TTC finds at least one swap. 						Was the initial allocation Pareto efficient?</a:t>
            </a:r>
          </a:p>
          <a:p>
            <a:pPr marL="457200" indent="-457200">
              <a:buFont typeface="+mj-lt"/>
              <a:buAutoNum type="arabicPeriod"/>
            </a:pPr>
            <a:r>
              <a:rPr lang="en-US" dirty="0"/>
              <a:t>Suppose TTC does not find any swaps. 					Was the initial allocation Pareto Efficient?</a:t>
            </a:r>
          </a:p>
        </p:txBody>
      </p:sp>
      <p:sp>
        <p:nvSpPr>
          <p:cNvPr id="4" name="TextBox 3">
            <a:extLst>
              <a:ext uri="{FF2B5EF4-FFF2-40B4-BE49-F238E27FC236}">
                <a16:creationId xmlns:a16="http://schemas.microsoft.com/office/drawing/2014/main" id="{5D1D654F-C6F2-3D84-4F8A-F51EC1C615E1}"/>
              </a:ext>
            </a:extLst>
          </p:cNvPr>
          <p:cNvSpPr txBox="1"/>
          <p:nvPr/>
        </p:nvSpPr>
        <p:spPr>
          <a:xfrm>
            <a:off x="838199" y="5029200"/>
            <a:ext cx="9924705" cy="523220"/>
          </a:xfrm>
          <a:prstGeom prst="rect">
            <a:avLst/>
          </a:prstGeom>
          <a:noFill/>
        </p:spPr>
        <p:txBody>
          <a:bodyPr wrap="none" rtlCol="0">
            <a:spAutoFit/>
          </a:bodyPr>
          <a:lstStyle/>
          <a:p>
            <a:r>
              <a:rPr lang="en-US" sz="2800" dirty="0"/>
              <a:t>Conclusion: can use TTC to check if an allocation is Pareto efficient!</a:t>
            </a:r>
          </a:p>
        </p:txBody>
      </p:sp>
    </p:spTree>
    <p:extLst>
      <p:ext uri="{BB962C8B-B14F-4D97-AF65-F5344CB8AC3E}">
        <p14:creationId xmlns:p14="http://schemas.microsoft.com/office/powerpoint/2010/main" val="25305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4B06E-019E-C157-8E3D-9F95434802AE}"/>
              </a:ext>
            </a:extLst>
          </p:cNvPr>
          <p:cNvSpPr>
            <a:spLocks noGrp="1"/>
          </p:cNvSpPr>
          <p:nvPr>
            <p:ph type="title"/>
          </p:nvPr>
        </p:nvSpPr>
        <p:spPr/>
        <p:txBody>
          <a:bodyPr/>
          <a:lstStyle/>
          <a:p>
            <a:r>
              <a:rPr lang="en-US" dirty="0"/>
              <a:t>To Check if an Allocation is Pareto Efficient</a:t>
            </a:r>
          </a:p>
        </p:txBody>
      </p:sp>
      <p:sp>
        <p:nvSpPr>
          <p:cNvPr id="3" name="Content Placeholder 2">
            <a:extLst>
              <a:ext uri="{FF2B5EF4-FFF2-40B4-BE49-F238E27FC236}">
                <a16:creationId xmlns:a16="http://schemas.microsoft.com/office/drawing/2014/main" id="{0A76ED22-C36B-1806-CFDC-EAC7CC30704E}"/>
              </a:ext>
            </a:extLst>
          </p:cNvPr>
          <p:cNvSpPr>
            <a:spLocks noGrp="1"/>
          </p:cNvSpPr>
          <p:nvPr>
            <p:ph idx="1"/>
          </p:nvPr>
        </p:nvSpPr>
        <p:spPr>
          <a:xfrm>
            <a:off x="838200" y="1698880"/>
            <a:ext cx="4337304" cy="4351338"/>
          </a:xfrm>
        </p:spPr>
        <p:txBody>
          <a:bodyPr/>
          <a:lstStyle/>
          <a:p>
            <a:pPr marL="0" indent="0">
              <a:buNone/>
            </a:pPr>
            <a:r>
              <a:rPr lang="en-US" b="1" dirty="0"/>
              <a:t>Before: </a:t>
            </a:r>
            <a:r>
              <a:rPr lang="en-US" dirty="0"/>
              <a:t>see if there is some order for serial dictatorship that produces it.</a:t>
            </a:r>
          </a:p>
          <a:p>
            <a:pPr marL="0" indent="0">
              <a:buNone/>
            </a:pPr>
            <a:endParaRPr lang="en-US" dirty="0"/>
          </a:p>
          <a:p>
            <a:pPr marL="0" indent="0">
              <a:buNone/>
            </a:pPr>
            <a:endParaRPr lang="en-US" dirty="0"/>
          </a:p>
          <a:p>
            <a:pPr marL="0" indent="0">
              <a:buNone/>
            </a:pPr>
            <a:endParaRPr lang="en-US" dirty="0"/>
          </a:p>
          <a:p>
            <a:pPr marL="0" indent="0">
              <a:buNone/>
            </a:pPr>
            <a:r>
              <a:rPr lang="en-US" b="1" dirty="0"/>
              <a:t>Now: </a:t>
            </a:r>
            <a:r>
              <a:rPr lang="en-US" dirty="0"/>
              <a:t>run TTC from this allocation, see if we get the same allocation back.</a:t>
            </a:r>
            <a:endParaRPr lang="en-US" b="1" dirty="0"/>
          </a:p>
        </p:txBody>
      </p:sp>
      <p:pic>
        <p:nvPicPr>
          <p:cNvPr id="4" name="Picture 3">
            <a:extLst>
              <a:ext uri="{FF2B5EF4-FFF2-40B4-BE49-F238E27FC236}">
                <a16:creationId xmlns:a16="http://schemas.microsoft.com/office/drawing/2014/main" id="{58D6F92F-A5BA-C4D5-DC3C-257C9BC9554A}"/>
              </a:ext>
            </a:extLst>
          </p:cNvPr>
          <p:cNvPicPr>
            <a:picLocks noChangeAspect="1"/>
          </p:cNvPicPr>
          <p:nvPr/>
        </p:nvPicPr>
        <p:blipFill>
          <a:blip r:embed="rId2"/>
          <a:stretch>
            <a:fillRect/>
          </a:stretch>
        </p:blipFill>
        <p:spPr>
          <a:xfrm>
            <a:off x="5175504" y="1690688"/>
            <a:ext cx="6711696" cy="4891906"/>
          </a:xfrm>
          <a:prstGeom prst="rect">
            <a:avLst/>
          </a:prstGeom>
        </p:spPr>
      </p:pic>
    </p:spTree>
    <p:extLst>
      <p:ext uri="{BB962C8B-B14F-4D97-AF65-F5344CB8AC3E}">
        <p14:creationId xmlns:p14="http://schemas.microsoft.com/office/powerpoint/2010/main" val="302313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6C1AD-5AB5-7347-B791-5B0161EE4D53}"/>
              </a:ext>
            </a:extLst>
          </p:cNvPr>
          <p:cNvSpPr>
            <a:spLocks noGrp="1"/>
          </p:cNvSpPr>
          <p:nvPr>
            <p:ph type="title"/>
          </p:nvPr>
        </p:nvSpPr>
        <p:spPr/>
        <p:txBody>
          <a:bodyPr/>
          <a:lstStyle/>
          <a:p>
            <a:r>
              <a:rPr lang="en-US" dirty="0"/>
              <a:t>Allocations vs Mechanisms</a:t>
            </a:r>
          </a:p>
        </p:txBody>
      </p:sp>
      <p:sp>
        <p:nvSpPr>
          <p:cNvPr id="3" name="Content Placeholder 2">
            <a:extLst>
              <a:ext uri="{FF2B5EF4-FFF2-40B4-BE49-F238E27FC236}">
                <a16:creationId xmlns:a16="http://schemas.microsoft.com/office/drawing/2014/main" id="{D346EED8-3505-7146-8B95-9727B96C34FD}"/>
              </a:ext>
            </a:extLst>
          </p:cNvPr>
          <p:cNvSpPr>
            <a:spLocks noGrp="1"/>
          </p:cNvSpPr>
          <p:nvPr>
            <p:ph idx="1"/>
          </p:nvPr>
        </p:nvSpPr>
        <p:spPr>
          <a:xfrm>
            <a:off x="838200" y="1690688"/>
            <a:ext cx="10904621" cy="5032375"/>
          </a:xfrm>
        </p:spPr>
        <p:txBody>
          <a:bodyPr>
            <a:normAutofit/>
          </a:bodyPr>
          <a:lstStyle/>
          <a:p>
            <a:pPr marL="0" indent="0">
              <a:buNone/>
            </a:pPr>
            <a:r>
              <a:rPr lang="en-US" dirty="0"/>
              <a:t>The following are properties of </a:t>
            </a:r>
            <a:r>
              <a:rPr lang="en-US" b="1" dirty="0"/>
              <a:t>allocations</a:t>
            </a:r>
            <a:r>
              <a:rPr lang="en-US" dirty="0"/>
              <a:t>:</a:t>
            </a:r>
          </a:p>
          <a:p>
            <a:r>
              <a:rPr lang="en-US" dirty="0"/>
              <a:t>Pareto efficient.</a:t>
            </a:r>
          </a:p>
          <a:p>
            <a:r>
              <a:rPr lang="en-US" dirty="0"/>
              <a:t>Individually rational.</a:t>
            </a:r>
          </a:p>
          <a:p>
            <a:r>
              <a:rPr lang="en-US" dirty="0"/>
              <a:t>Core.</a:t>
            </a:r>
          </a:p>
          <a:p>
            <a:endParaRPr lang="en-US" sz="1000" dirty="0"/>
          </a:p>
          <a:p>
            <a:pPr marL="0" indent="0">
              <a:buNone/>
            </a:pPr>
            <a:r>
              <a:rPr lang="en-US" dirty="0"/>
              <a:t>Can an allocation be </a:t>
            </a:r>
            <a:r>
              <a:rPr lang="en-US" i="1" dirty="0"/>
              <a:t>truthful</a:t>
            </a:r>
            <a:r>
              <a:rPr lang="en-US" dirty="0"/>
              <a:t>? </a:t>
            </a:r>
            <a:r>
              <a:rPr lang="en-US" b="1" dirty="0"/>
              <a:t>No. </a:t>
            </a:r>
            <a:endParaRPr lang="en-US" dirty="0"/>
          </a:p>
          <a:p>
            <a:pPr marL="0" indent="0">
              <a:buNone/>
            </a:pPr>
            <a:r>
              <a:rPr lang="en-US" dirty="0"/>
              <a:t>Truthfulness depends on what </a:t>
            </a:r>
            <a:r>
              <a:rPr lang="en-US" i="1" dirty="0"/>
              <a:t>would have happened with different preferences. </a:t>
            </a:r>
            <a:r>
              <a:rPr lang="en-US" dirty="0"/>
              <a:t>In other words, truthfulness is a property of a </a:t>
            </a:r>
            <a:r>
              <a:rPr lang="en-US" b="1" dirty="0"/>
              <a:t>mechanism. </a:t>
            </a:r>
          </a:p>
          <a:p>
            <a:pPr marL="0" indent="0">
              <a:buNone/>
            </a:pPr>
            <a:endParaRPr lang="en-US" dirty="0"/>
          </a:p>
        </p:txBody>
      </p:sp>
      <p:sp>
        <p:nvSpPr>
          <p:cNvPr id="5" name="TextBox 4">
            <a:extLst>
              <a:ext uri="{FF2B5EF4-FFF2-40B4-BE49-F238E27FC236}">
                <a16:creationId xmlns:a16="http://schemas.microsoft.com/office/drawing/2014/main" id="{1C9E8EB9-9728-A580-2968-66D29EC8B29C}"/>
              </a:ext>
            </a:extLst>
          </p:cNvPr>
          <p:cNvSpPr txBox="1"/>
          <p:nvPr/>
        </p:nvSpPr>
        <p:spPr>
          <a:xfrm>
            <a:off x="838200" y="5768956"/>
            <a:ext cx="10515600" cy="954107"/>
          </a:xfrm>
          <a:prstGeom prst="rect">
            <a:avLst/>
          </a:prstGeom>
          <a:solidFill>
            <a:schemeClr val="accent1">
              <a:lumMod val="20000"/>
              <a:lumOff val="80000"/>
            </a:schemeClr>
          </a:solidFill>
        </p:spPr>
        <p:txBody>
          <a:bodyPr wrap="square">
            <a:spAutoFit/>
          </a:bodyPr>
          <a:lstStyle/>
          <a:p>
            <a:pPr marL="0" indent="0">
              <a:buNone/>
            </a:pPr>
            <a:r>
              <a:rPr lang="en-US" sz="2800" dirty="0"/>
              <a:t>A mechanism is {</a:t>
            </a:r>
            <a:r>
              <a:rPr lang="en-US" sz="2800" b="1" dirty="0"/>
              <a:t>Pareto efficient</a:t>
            </a:r>
            <a:r>
              <a:rPr lang="en-US" sz="2800" dirty="0"/>
              <a:t>, </a:t>
            </a:r>
            <a:r>
              <a:rPr lang="en-US" sz="2800" b="1" dirty="0"/>
              <a:t>individually rational</a:t>
            </a:r>
            <a:r>
              <a:rPr lang="en-US" sz="2800" dirty="0"/>
              <a:t>, </a:t>
            </a:r>
            <a:r>
              <a:rPr lang="en-US" sz="2800" b="1" dirty="0"/>
              <a:t>core</a:t>
            </a:r>
            <a:r>
              <a:rPr lang="en-US" sz="2800" dirty="0"/>
              <a:t>} if it always selects an allocation with these properties.</a:t>
            </a:r>
          </a:p>
        </p:txBody>
      </p:sp>
    </p:spTree>
    <p:extLst>
      <p:ext uri="{BB962C8B-B14F-4D97-AF65-F5344CB8AC3E}">
        <p14:creationId xmlns:p14="http://schemas.microsoft.com/office/powerpoint/2010/main" val="40116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DA4AB-8F90-EA36-EBA3-FFD02F814E3E}"/>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C48DA9EC-39BD-4710-64C5-42BC2A9A695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92121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0E97-F8D9-7D8A-D97C-9AA9F7973EF2}"/>
              </a:ext>
            </a:extLst>
          </p:cNvPr>
          <p:cNvSpPr>
            <a:spLocks noGrp="1"/>
          </p:cNvSpPr>
          <p:nvPr>
            <p:ph type="title"/>
          </p:nvPr>
        </p:nvSpPr>
        <p:spPr/>
        <p:txBody>
          <a:bodyPr/>
          <a:lstStyle/>
          <a:p>
            <a:r>
              <a:rPr lang="en-US" dirty="0"/>
              <a:t>Back to Board Game Trades</a:t>
            </a:r>
          </a:p>
        </p:txBody>
      </p:sp>
      <p:sp>
        <p:nvSpPr>
          <p:cNvPr id="3" name="Content Placeholder 2">
            <a:extLst>
              <a:ext uri="{FF2B5EF4-FFF2-40B4-BE49-F238E27FC236}">
                <a16:creationId xmlns:a16="http://schemas.microsoft.com/office/drawing/2014/main" id="{E4950A49-E77D-B99F-1053-EF3A49E78845}"/>
              </a:ext>
            </a:extLst>
          </p:cNvPr>
          <p:cNvSpPr>
            <a:spLocks noGrp="1"/>
          </p:cNvSpPr>
          <p:nvPr>
            <p:ph idx="1"/>
          </p:nvPr>
        </p:nvSpPr>
        <p:spPr>
          <a:xfrm>
            <a:off x="4202892" y="1640436"/>
            <a:ext cx="7989108" cy="4351338"/>
          </a:xfrm>
        </p:spPr>
        <p:txBody>
          <a:bodyPr>
            <a:normAutofit fontScale="92500" lnSpcReduction="20000"/>
          </a:bodyPr>
          <a:lstStyle/>
          <a:p>
            <a:pPr marL="0" indent="0">
              <a:buNone/>
            </a:pPr>
            <a:r>
              <a:rPr lang="en-US" dirty="0"/>
              <a:t>TTC recommends ABC. </a:t>
            </a:r>
          </a:p>
          <a:p>
            <a:pPr marL="0" indent="0">
              <a:buNone/>
            </a:pPr>
            <a:r>
              <a:rPr lang="en-US" dirty="0"/>
              <a:t>Maybe core is not so important.</a:t>
            </a:r>
          </a:p>
          <a:p>
            <a:pPr marL="0" indent="0">
              <a:buNone/>
            </a:pPr>
            <a:endParaRPr lang="en-US" dirty="0"/>
          </a:p>
          <a:p>
            <a:pPr marL="0" indent="0">
              <a:buNone/>
            </a:pPr>
            <a:r>
              <a:rPr lang="en-US" dirty="0"/>
              <a:t>What if instead, these are our goals:</a:t>
            </a:r>
          </a:p>
          <a:p>
            <a:r>
              <a:rPr lang="en-US" dirty="0"/>
              <a:t>Pareto efficient</a:t>
            </a:r>
          </a:p>
          <a:p>
            <a:r>
              <a:rPr lang="en-US" dirty="0"/>
              <a:t>Individually Rational</a:t>
            </a:r>
          </a:p>
          <a:p>
            <a:r>
              <a:rPr lang="en-US" dirty="0"/>
              <a:t>Truthful</a:t>
            </a:r>
          </a:p>
          <a:p>
            <a:pPr marL="0" indent="0">
              <a:buNone/>
            </a:pPr>
            <a:endParaRPr lang="en-US" dirty="0"/>
          </a:p>
          <a:p>
            <a:pPr marL="514350" indent="-514350">
              <a:buAutoNum type="arabicPeriod"/>
            </a:pPr>
            <a:r>
              <a:rPr lang="en-US" dirty="0"/>
              <a:t>Does TTC satisfy all three properties?</a:t>
            </a:r>
          </a:p>
          <a:p>
            <a:pPr marL="514350" indent="-514350">
              <a:buAutoNum type="arabicPeriod"/>
            </a:pPr>
            <a:r>
              <a:rPr lang="en-US" dirty="0"/>
              <a:t>Is there a truthful mechanism that recommends CBA?</a:t>
            </a:r>
          </a:p>
          <a:p>
            <a:pPr marL="0" indent="0">
              <a:buNone/>
            </a:pPr>
            <a:endParaRPr lang="en-US" dirty="0">
              <a:solidFill>
                <a:srgbClr val="FF0000"/>
              </a:solidFill>
            </a:endParaRPr>
          </a:p>
        </p:txBody>
      </p:sp>
      <p:graphicFrame>
        <p:nvGraphicFramePr>
          <p:cNvPr id="4" name="Table 3">
            <a:extLst>
              <a:ext uri="{FF2B5EF4-FFF2-40B4-BE49-F238E27FC236}">
                <a16:creationId xmlns:a16="http://schemas.microsoft.com/office/drawing/2014/main" id="{B7C67E5C-D1E8-AA11-F937-48B24249B2D5}"/>
              </a:ext>
            </a:extLst>
          </p:cNvPr>
          <p:cNvGraphicFramePr>
            <a:graphicFrameLocks/>
          </p:cNvGraphicFramePr>
          <p:nvPr>
            <p:extLst>
              <p:ext uri="{D42A27DB-BD31-4B8C-83A1-F6EECF244321}">
                <p14:modId xmlns:p14="http://schemas.microsoft.com/office/powerpoint/2010/main" val="2444193433"/>
              </p:ext>
            </p:extLst>
          </p:nvPr>
        </p:nvGraphicFramePr>
        <p:xfrm>
          <a:off x="495300" y="1690688"/>
          <a:ext cx="3364692" cy="3577128"/>
        </p:xfrm>
        <a:graphic>
          <a:graphicData uri="http://schemas.openxmlformats.org/drawingml/2006/table">
            <a:tbl>
              <a:tblPr firstRow="1" bandRow="1">
                <a:tableStyleId>{5C22544A-7EE6-4342-B048-85BDC9FD1C3A}</a:tableStyleId>
              </a:tblPr>
              <a:tblGrid>
                <a:gridCol w="1121564">
                  <a:extLst>
                    <a:ext uri="{9D8B030D-6E8A-4147-A177-3AD203B41FA5}">
                      <a16:colId xmlns:a16="http://schemas.microsoft.com/office/drawing/2014/main" val="2064708436"/>
                    </a:ext>
                  </a:extLst>
                </a:gridCol>
                <a:gridCol w="1121564">
                  <a:extLst>
                    <a:ext uri="{9D8B030D-6E8A-4147-A177-3AD203B41FA5}">
                      <a16:colId xmlns:a16="http://schemas.microsoft.com/office/drawing/2014/main" val="1617757461"/>
                    </a:ext>
                  </a:extLst>
                </a:gridCol>
                <a:gridCol w="1121564">
                  <a:extLst>
                    <a:ext uri="{9D8B030D-6E8A-4147-A177-3AD203B41FA5}">
                      <a16:colId xmlns:a16="http://schemas.microsoft.com/office/drawing/2014/main" val="340240555"/>
                    </a:ext>
                  </a:extLst>
                </a:gridCol>
              </a:tblGrid>
              <a:tr h="395865">
                <a:tc>
                  <a:txBody>
                    <a:bodyPr/>
                    <a:lstStyle/>
                    <a:p>
                      <a:pPr algn="ctr"/>
                      <a:r>
                        <a:rPr lang="en-US" sz="2400" dirty="0"/>
                        <a:t>1</a:t>
                      </a:r>
                    </a:p>
                  </a:txBody>
                  <a:tcPr>
                    <a:lnB w="38100" cmpd="sng">
                      <a:noFill/>
                    </a:lnB>
                  </a:tcPr>
                </a:tc>
                <a:tc>
                  <a:txBody>
                    <a:bodyPr/>
                    <a:lstStyle/>
                    <a:p>
                      <a:pPr algn="ctr"/>
                      <a:r>
                        <a:rPr lang="en-US" sz="2400" dirty="0"/>
                        <a:t>2</a:t>
                      </a:r>
                    </a:p>
                  </a:txBody>
                  <a:tcPr>
                    <a:lnB w="38100" cmpd="sng">
                      <a:noFill/>
                    </a:lnB>
                  </a:tcPr>
                </a:tc>
                <a:tc>
                  <a:txBody>
                    <a:bodyPr/>
                    <a:lstStyle/>
                    <a:p>
                      <a:pPr algn="ctr"/>
                      <a:r>
                        <a:rPr lang="en-US" sz="2400" dirty="0"/>
                        <a:t>3</a:t>
                      </a:r>
                    </a:p>
                  </a:txBody>
                  <a:tcPr>
                    <a:lnB w="38100" cmpd="sng">
                      <a:noFill/>
                    </a:lnB>
                  </a:tcPr>
                </a:tc>
                <a:extLst>
                  <a:ext uri="{0D108BD9-81ED-4DB2-BD59-A6C34878D82A}">
                    <a16:rowId xmlns:a16="http://schemas.microsoft.com/office/drawing/2014/main" val="1005084101"/>
                  </a:ext>
                </a:extLst>
              </a:tr>
              <a:tr h="1052172">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12700" cmpd="sng">
                      <a:noFill/>
                    </a:lnL>
                    <a:lnR w="12700" cmpd="sng">
                      <a:noFill/>
                    </a:lnR>
                    <a:lnT w="381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723064536"/>
                  </a:ext>
                </a:extLst>
              </a:tr>
              <a:tr h="1033878">
                <a:tc>
                  <a:txBody>
                    <a:bodyPr/>
                    <a:lstStyle/>
                    <a:p>
                      <a:endParaRPr lang="en-US" dirty="0"/>
                    </a:p>
                  </a:txBody>
                  <a:tcPr>
                    <a:lnL w="12700" cmpd="sng">
                      <a:noFill/>
                    </a:lnL>
                    <a:lnR w="76200" cap="flat" cmpd="sng" algn="ctr">
                      <a:solidFill>
                        <a:schemeClr val="tx1"/>
                      </a:solidFill>
                      <a:prstDash val="solid"/>
                      <a:round/>
                      <a:headEnd type="none" w="med" len="med"/>
                      <a:tailEnd type="none" w="med" len="med"/>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solidFill>
                        <a:schemeClr val="tx1"/>
                      </a:solidFill>
                      <a:prstDash val="solid"/>
                      <a:round/>
                      <a:headEnd type="none" w="med" len="med"/>
                      <a:tailEnd type="none" w="med" len="med"/>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960690686"/>
                  </a:ext>
                </a:extLst>
              </a:tr>
              <a:tr h="1033878">
                <a:tc>
                  <a:txBody>
                    <a:bodyPr/>
                    <a:lstStyle/>
                    <a:p>
                      <a:endParaRPr lang="en-US"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548305855"/>
                  </a:ext>
                </a:extLst>
              </a:tr>
            </a:tbl>
          </a:graphicData>
        </a:graphic>
      </p:graphicFrame>
    </p:spTree>
    <p:extLst>
      <p:ext uri="{BB962C8B-B14F-4D97-AF65-F5344CB8AC3E}">
        <p14:creationId xmlns:p14="http://schemas.microsoft.com/office/powerpoint/2010/main" val="3462709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8B7C-3CAD-56BB-6374-94B312485F29}"/>
              </a:ext>
            </a:extLst>
          </p:cNvPr>
          <p:cNvSpPr>
            <a:spLocks noGrp="1"/>
          </p:cNvSpPr>
          <p:nvPr>
            <p:ph type="title"/>
          </p:nvPr>
        </p:nvSpPr>
        <p:spPr>
          <a:xfrm>
            <a:off x="277583" y="170528"/>
            <a:ext cx="10515600" cy="1325563"/>
          </a:xfrm>
        </p:spPr>
        <p:txBody>
          <a:bodyPr/>
          <a:lstStyle/>
          <a:p>
            <a:r>
              <a:rPr lang="en-US" dirty="0"/>
              <a:t>Top Trading Cycles Incentives</a:t>
            </a:r>
          </a:p>
        </p:txBody>
      </p:sp>
      <p:sp>
        <p:nvSpPr>
          <p:cNvPr id="3" name="Content Placeholder 2">
            <a:extLst>
              <a:ext uri="{FF2B5EF4-FFF2-40B4-BE49-F238E27FC236}">
                <a16:creationId xmlns:a16="http://schemas.microsoft.com/office/drawing/2014/main" id="{1EE8B6BE-BEB8-A5B5-E598-A7DEECCB6BE6}"/>
              </a:ext>
            </a:extLst>
          </p:cNvPr>
          <p:cNvSpPr txBox="1">
            <a:spLocks/>
          </p:cNvSpPr>
          <p:nvPr/>
        </p:nvSpPr>
        <p:spPr>
          <a:xfrm>
            <a:off x="7304921" y="170528"/>
            <a:ext cx="4783667" cy="2840471"/>
          </a:xfrm>
          <a:prstGeom prst="rect">
            <a:avLst/>
          </a:prstGeom>
          <a:solidFill>
            <a:schemeClr val="accent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Group Work:</a:t>
            </a:r>
          </a:p>
          <a:p>
            <a:pPr marL="0" indent="0">
              <a:buFont typeface="Arial" panose="020B0604020202020204" pitchFamily="34" charset="0"/>
              <a:buNone/>
            </a:pPr>
            <a:r>
              <a:rPr lang="en-US" dirty="0"/>
              <a:t>Reset to the initial state.</a:t>
            </a:r>
          </a:p>
          <a:p>
            <a:pPr marL="0" indent="0">
              <a:buFont typeface="Arial" panose="020B0604020202020204" pitchFamily="34" charset="0"/>
              <a:buNone/>
            </a:pPr>
            <a:r>
              <a:rPr lang="en-US" dirty="0"/>
              <a:t>Repeat top trading cycles, but now you can point to anyone.</a:t>
            </a:r>
          </a:p>
          <a:p>
            <a:pPr marL="0" indent="0">
              <a:buFont typeface="Arial" panose="020B0604020202020204" pitchFamily="34" charset="0"/>
              <a:buNone/>
            </a:pPr>
            <a:r>
              <a:rPr lang="en-US" dirty="0"/>
              <a:t>Try to get a better object than last time. Can you?</a:t>
            </a:r>
          </a:p>
        </p:txBody>
      </p:sp>
      <p:sp>
        <p:nvSpPr>
          <p:cNvPr id="5" name="TextBox 4">
            <a:extLst>
              <a:ext uri="{FF2B5EF4-FFF2-40B4-BE49-F238E27FC236}">
                <a16:creationId xmlns:a16="http://schemas.microsoft.com/office/drawing/2014/main" id="{CB89C859-B118-F3D7-3B91-BAA03617467A}"/>
              </a:ext>
            </a:extLst>
          </p:cNvPr>
          <p:cNvSpPr txBox="1"/>
          <p:nvPr/>
        </p:nvSpPr>
        <p:spPr>
          <a:xfrm>
            <a:off x="277583" y="7192409"/>
            <a:ext cx="8442671" cy="646331"/>
          </a:xfrm>
          <a:prstGeom prst="rect">
            <a:avLst/>
          </a:prstGeom>
          <a:noFill/>
        </p:spPr>
        <p:txBody>
          <a:bodyPr wrap="square">
            <a:spAutoFit/>
          </a:bodyPr>
          <a:lstStyle/>
          <a:p>
            <a:r>
              <a:rPr lang="en-US" dirty="0">
                <a:solidFill>
                  <a:srgbClr val="FF0000"/>
                </a:solidFill>
              </a:rPr>
              <a:t>Maybe just authorize one person in each group to lie?</a:t>
            </a:r>
          </a:p>
          <a:p>
            <a:r>
              <a:rPr lang="en-US" dirty="0">
                <a:solidFill>
                  <a:srgbClr val="FF0000"/>
                </a:solidFill>
              </a:rPr>
              <a:t>Or discuss possible lying strategies in advance?</a:t>
            </a:r>
          </a:p>
        </p:txBody>
      </p:sp>
    </p:spTree>
    <p:extLst>
      <p:ext uri="{BB962C8B-B14F-4D97-AF65-F5344CB8AC3E}">
        <p14:creationId xmlns:p14="http://schemas.microsoft.com/office/powerpoint/2010/main" val="2315132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7475B-6301-C84E-986B-D7B93B42A577}"/>
              </a:ext>
            </a:extLst>
          </p:cNvPr>
          <p:cNvSpPr>
            <a:spLocks noGrp="1"/>
          </p:cNvSpPr>
          <p:nvPr>
            <p:ph type="title"/>
          </p:nvPr>
        </p:nvSpPr>
        <p:spPr/>
        <p:txBody>
          <a:bodyPr/>
          <a:lstStyle/>
          <a:p>
            <a:r>
              <a:rPr lang="en-US" dirty="0"/>
              <a:t>Nice Features of Top Trading Cycles (Part 2)</a:t>
            </a:r>
          </a:p>
        </p:txBody>
      </p:sp>
      <p:sp>
        <p:nvSpPr>
          <p:cNvPr id="3" name="Content Placeholder 2">
            <a:extLst>
              <a:ext uri="{FF2B5EF4-FFF2-40B4-BE49-F238E27FC236}">
                <a16:creationId xmlns:a16="http://schemas.microsoft.com/office/drawing/2014/main" id="{CA5A39E5-B590-9E4D-92AD-6FB917529227}"/>
              </a:ext>
            </a:extLst>
          </p:cNvPr>
          <p:cNvSpPr>
            <a:spLocks noGrp="1"/>
          </p:cNvSpPr>
          <p:nvPr>
            <p:ph idx="1"/>
          </p:nvPr>
        </p:nvSpPr>
        <p:spPr>
          <a:xfrm>
            <a:off x="838200" y="1994959"/>
            <a:ext cx="10831286" cy="4351338"/>
          </a:xfrm>
        </p:spPr>
        <p:txBody>
          <a:bodyPr>
            <a:normAutofit/>
          </a:bodyPr>
          <a:lstStyle/>
          <a:p>
            <a:pPr marL="514350" indent="-514350">
              <a:buFont typeface="+mj-lt"/>
              <a:buAutoNum type="arabicPeriod"/>
            </a:pPr>
            <a:r>
              <a:rPr lang="en-US" dirty="0"/>
              <a:t>TTC is Pareto efficient, individually rational, and truthful! (Roth 1982)</a:t>
            </a:r>
          </a:p>
          <a:p>
            <a:pPr marL="514350" indent="-514350">
              <a:buFont typeface="+mj-lt"/>
              <a:buAutoNum type="arabicPeriod"/>
            </a:pPr>
            <a:endParaRPr lang="en-US" dirty="0"/>
          </a:p>
          <a:p>
            <a:pPr marL="514350" indent="-514350">
              <a:buFont typeface="+mj-lt"/>
              <a:buAutoNum type="arabicPeriod"/>
            </a:pPr>
            <a:r>
              <a:rPr lang="en-US" dirty="0"/>
              <a:t>TTC is the </a:t>
            </a:r>
            <a:r>
              <a:rPr lang="en-US" b="1" dirty="0"/>
              <a:t>only</a:t>
            </a:r>
            <a:r>
              <a:rPr lang="en-US" dirty="0"/>
              <a:t> mechanism that is Pareto efficient, individually rational, and truthful. (Ma 1994)					        			</a:t>
            </a:r>
          </a:p>
          <a:p>
            <a:pPr marL="514350" indent="-514350">
              <a:buFont typeface="+mj-lt"/>
              <a:buAutoNum type="arabicPeriod"/>
            </a:pPr>
            <a:r>
              <a:rPr lang="en-US" dirty="0"/>
              <a:t>TTC is the only mechanism that is </a:t>
            </a:r>
            <a:r>
              <a:rPr lang="en-US" b="1" dirty="0"/>
              <a:t>Pair </a:t>
            </a:r>
            <a:r>
              <a:rPr lang="en-US" dirty="0"/>
              <a:t>efficient, individually rational, and truthful. (</a:t>
            </a:r>
            <a:r>
              <a:rPr lang="en-US" dirty="0" err="1"/>
              <a:t>Ekici</a:t>
            </a:r>
            <a:r>
              <a:rPr lang="en-US" dirty="0"/>
              <a:t> 2024) 				</a:t>
            </a:r>
          </a:p>
          <a:p>
            <a:pPr marL="0" indent="0">
              <a:buNone/>
            </a:pPr>
            <a:endParaRPr lang="en-US" dirty="0"/>
          </a:p>
        </p:txBody>
      </p:sp>
    </p:spTree>
    <p:extLst>
      <p:ext uri="{BB962C8B-B14F-4D97-AF65-F5344CB8AC3E}">
        <p14:creationId xmlns:p14="http://schemas.microsoft.com/office/powerpoint/2010/main" val="231842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7475B-6301-C84E-986B-D7B93B42A577}"/>
              </a:ext>
            </a:extLst>
          </p:cNvPr>
          <p:cNvSpPr>
            <a:spLocks noGrp="1"/>
          </p:cNvSpPr>
          <p:nvPr>
            <p:ph type="title"/>
          </p:nvPr>
        </p:nvSpPr>
        <p:spPr/>
        <p:txBody>
          <a:bodyPr/>
          <a:lstStyle/>
          <a:p>
            <a:r>
              <a:rPr lang="en-US" dirty="0"/>
              <a:t>An Amazing Fact!</a:t>
            </a:r>
          </a:p>
        </p:txBody>
      </p:sp>
      <p:sp>
        <p:nvSpPr>
          <p:cNvPr id="4" name="TextBox 3">
            <a:extLst>
              <a:ext uri="{FF2B5EF4-FFF2-40B4-BE49-F238E27FC236}">
                <a16:creationId xmlns:a16="http://schemas.microsoft.com/office/drawing/2014/main" id="{AC244383-B3AF-F37E-D354-794D962A09A3}"/>
              </a:ext>
            </a:extLst>
          </p:cNvPr>
          <p:cNvSpPr txBox="1"/>
          <p:nvPr/>
        </p:nvSpPr>
        <p:spPr>
          <a:xfrm>
            <a:off x="6525624" y="1545818"/>
            <a:ext cx="5453016" cy="3539430"/>
          </a:xfrm>
          <a:prstGeom prst="rect">
            <a:avLst/>
          </a:prstGeom>
          <a:noFill/>
        </p:spPr>
        <p:txBody>
          <a:bodyPr wrap="square" rtlCol="0">
            <a:spAutoFit/>
          </a:bodyPr>
          <a:lstStyle/>
          <a:p>
            <a:r>
              <a:rPr lang="en-US" sz="2800" dirty="0"/>
              <a:t>Suppose that on this instance, we wish to recommend DABC.</a:t>
            </a:r>
          </a:p>
          <a:p>
            <a:endParaRPr lang="en-US" sz="2800" dirty="0"/>
          </a:p>
          <a:p>
            <a:r>
              <a:rPr lang="en-US" sz="2800" dirty="0"/>
              <a:t>Then either</a:t>
            </a:r>
          </a:p>
          <a:p>
            <a:pPr marL="457200" indent="-457200">
              <a:buFont typeface="Arial" panose="020B0604020202020204" pitchFamily="34" charset="0"/>
              <a:buChar char="•"/>
            </a:pPr>
            <a:r>
              <a:rPr lang="en-US" sz="2800" dirty="0"/>
              <a:t>Our mechanism is not truthful.</a:t>
            </a:r>
          </a:p>
          <a:p>
            <a:r>
              <a:rPr lang="en-US" sz="2800" dirty="0"/>
              <a:t>OR</a:t>
            </a:r>
          </a:p>
          <a:p>
            <a:pPr marL="457200" indent="-457200">
              <a:buFont typeface="Arial" panose="020B0604020202020204" pitchFamily="34" charset="0"/>
              <a:buChar char="•"/>
            </a:pPr>
            <a:r>
              <a:rPr lang="en-US" sz="2800" dirty="0"/>
              <a:t>On some other instance, it fails to select a PE + IR allocation.</a:t>
            </a:r>
          </a:p>
        </p:txBody>
      </p:sp>
      <p:graphicFrame>
        <p:nvGraphicFramePr>
          <p:cNvPr id="6" name="Table 5">
            <a:extLst>
              <a:ext uri="{FF2B5EF4-FFF2-40B4-BE49-F238E27FC236}">
                <a16:creationId xmlns:a16="http://schemas.microsoft.com/office/drawing/2014/main" id="{A0650A81-BE5E-2E03-3BF3-39E5702D5200}"/>
              </a:ext>
            </a:extLst>
          </p:cNvPr>
          <p:cNvGraphicFramePr>
            <a:graphicFrameLocks/>
          </p:cNvGraphicFramePr>
          <p:nvPr/>
        </p:nvGraphicFramePr>
        <p:xfrm>
          <a:off x="928512" y="1545818"/>
          <a:ext cx="5158628" cy="4994925"/>
        </p:xfrm>
        <a:graphic>
          <a:graphicData uri="http://schemas.openxmlformats.org/drawingml/2006/table">
            <a:tbl>
              <a:tblPr firstRow="1" bandRow="1">
                <a:tableStyleId>{5C22544A-7EE6-4342-B048-85BDC9FD1C3A}</a:tableStyleId>
              </a:tblPr>
              <a:tblGrid>
                <a:gridCol w="1289657">
                  <a:extLst>
                    <a:ext uri="{9D8B030D-6E8A-4147-A177-3AD203B41FA5}">
                      <a16:colId xmlns:a16="http://schemas.microsoft.com/office/drawing/2014/main" val="1855051841"/>
                    </a:ext>
                  </a:extLst>
                </a:gridCol>
                <a:gridCol w="1289657">
                  <a:extLst>
                    <a:ext uri="{9D8B030D-6E8A-4147-A177-3AD203B41FA5}">
                      <a16:colId xmlns:a16="http://schemas.microsoft.com/office/drawing/2014/main" val="2861130570"/>
                    </a:ext>
                  </a:extLst>
                </a:gridCol>
                <a:gridCol w="1289657">
                  <a:extLst>
                    <a:ext uri="{9D8B030D-6E8A-4147-A177-3AD203B41FA5}">
                      <a16:colId xmlns:a16="http://schemas.microsoft.com/office/drawing/2014/main" val="3482518017"/>
                    </a:ext>
                  </a:extLst>
                </a:gridCol>
                <a:gridCol w="1289657">
                  <a:extLst>
                    <a:ext uri="{9D8B030D-6E8A-4147-A177-3AD203B41FA5}">
                      <a16:colId xmlns:a16="http://schemas.microsoft.com/office/drawing/2014/main" val="2860092677"/>
                    </a:ext>
                  </a:extLst>
                </a:gridCol>
              </a:tblGrid>
              <a:tr h="781377">
                <a:tc>
                  <a:txBody>
                    <a:bodyPr/>
                    <a:lstStyle/>
                    <a:p>
                      <a:pPr algn="ctr"/>
                      <a:r>
                        <a:rPr lang="en-US" sz="3600" dirty="0"/>
                        <a:t>1</a:t>
                      </a:r>
                    </a:p>
                  </a:txBody>
                  <a:tcPr>
                    <a:lnB w="57150" cap="flat" cmpd="sng" algn="ctr">
                      <a:noFill/>
                      <a:prstDash val="solid"/>
                      <a:round/>
                      <a:headEnd type="none" w="med" len="med"/>
                      <a:tailEnd type="none" w="med" len="med"/>
                    </a:lnB>
                  </a:tcPr>
                </a:tc>
                <a:tc>
                  <a:txBody>
                    <a:bodyPr/>
                    <a:lstStyle/>
                    <a:p>
                      <a:pPr algn="ctr"/>
                      <a:r>
                        <a:rPr lang="en-US" sz="3600" dirty="0"/>
                        <a:t>2</a:t>
                      </a:r>
                    </a:p>
                  </a:txBody>
                  <a:tcPr>
                    <a:lnB w="57150" cap="flat" cmpd="sng" algn="ctr">
                      <a:noFill/>
                      <a:prstDash val="solid"/>
                      <a:round/>
                      <a:headEnd type="none" w="med" len="med"/>
                      <a:tailEnd type="none" w="med" len="med"/>
                    </a:lnB>
                  </a:tcPr>
                </a:tc>
                <a:tc>
                  <a:txBody>
                    <a:bodyPr/>
                    <a:lstStyle/>
                    <a:p>
                      <a:pPr algn="ctr"/>
                      <a:r>
                        <a:rPr lang="en-US" sz="3600" dirty="0"/>
                        <a:t>3</a:t>
                      </a:r>
                    </a:p>
                  </a:txBody>
                  <a:tcPr>
                    <a:lnB w="57150" cap="flat" cmpd="sng" algn="ctr">
                      <a:noFill/>
                      <a:prstDash val="solid"/>
                      <a:round/>
                      <a:headEnd type="none" w="med" len="med"/>
                      <a:tailEnd type="none" w="med" len="med"/>
                    </a:lnB>
                  </a:tcPr>
                </a:tc>
                <a:tc>
                  <a:txBody>
                    <a:bodyPr/>
                    <a:lstStyle/>
                    <a:p>
                      <a:pPr algn="ctr"/>
                      <a:r>
                        <a:rPr lang="en-US" sz="3600" dirty="0"/>
                        <a:t>4</a:t>
                      </a:r>
                    </a:p>
                  </a:txBody>
                  <a:tcPr>
                    <a:lnB w="57150" cap="flat" cmpd="sng" algn="ctr">
                      <a:noFill/>
                      <a:prstDash val="solid"/>
                      <a:round/>
                      <a:headEnd type="none" w="med" len="med"/>
                      <a:tailEnd type="none" w="med" len="med"/>
                    </a:lnB>
                  </a:tcPr>
                </a:tc>
                <a:extLst>
                  <a:ext uri="{0D108BD9-81ED-4DB2-BD59-A6C34878D82A}">
                    <a16:rowId xmlns:a16="http://schemas.microsoft.com/office/drawing/2014/main" val="3717564203"/>
                  </a:ext>
                </a:extLst>
              </a:tr>
              <a:tr h="1053387">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r h="1053387">
                <a:tc>
                  <a:txBody>
                    <a:bodyPr/>
                    <a:lstStyle/>
                    <a:p>
                      <a:pPr algn="ctr"/>
                      <a:endParaRPr lang="en-US" sz="2800" dirty="0"/>
                    </a:p>
                  </a:txBody>
                  <a:tcPr>
                    <a:lnL w="57150" cap="flat" cmpd="sng" algn="ctr">
                      <a:no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730154760"/>
                  </a:ext>
                </a:extLst>
              </a:tr>
              <a:tr h="1053387">
                <a:tc>
                  <a:txBody>
                    <a:bodyPr/>
                    <a:lstStyle/>
                    <a:p>
                      <a:pPr algn="ctr"/>
                      <a:endParaRPr lang="en-US" sz="2800" dirty="0"/>
                    </a:p>
                  </a:txBody>
                  <a:tcPr>
                    <a:lnL w="28575" cap="flat" cmpd="sng" algn="ctr">
                      <a:noFill/>
                      <a:prstDash val="solid"/>
                      <a:round/>
                      <a:headEnd type="none" w="med" len="med"/>
                      <a:tailEnd type="none" w="med" len="med"/>
                    </a:lnL>
                    <a:lnR w="57150" cap="flat" cmpd="sng" algn="ctr">
                      <a:noFill/>
                      <a:prstDash val="solid"/>
                      <a:round/>
                      <a:headEnd type="none" w="med" len="med"/>
                      <a:tailEnd type="none" w="med" len="med"/>
                    </a:lnR>
                    <a:lnT w="28575"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248226320"/>
                  </a:ext>
                </a:extLst>
              </a:tr>
              <a:tr h="1053387">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solidFill>
                        <a:schemeClr val="accent6"/>
                      </a:solidFill>
                      <a:prstDash val="solid"/>
                      <a:round/>
                      <a:headEnd type="none" w="med" len="med"/>
                      <a:tailEnd type="none" w="med" len="med"/>
                    </a:lnR>
                    <a:lnT w="57150" cap="flat" cmpd="sng" algn="ctr">
                      <a:solidFill>
                        <a:schemeClr val="accent6"/>
                      </a:solidFill>
                      <a:prstDash val="solid"/>
                      <a:round/>
                      <a:headEnd type="none" w="med" len="med"/>
                      <a:tailEnd type="none" w="med" len="med"/>
                    </a:lnT>
                    <a:lnB w="571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solidFill>
                        <a:schemeClr val="accent6"/>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988498595"/>
                  </a:ext>
                </a:extLst>
              </a:tr>
            </a:tbl>
          </a:graphicData>
        </a:graphic>
      </p:graphicFrame>
    </p:spTree>
    <p:extLst>
      <p:ext uri="{BB962C8B-B14F-4D97-AF65-F5344CB8AC3E}">
        <p14:creationId xmlns:p14="http://schemas.microsoft.com/office/powerpoint/2010/main" val="404841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92DA2-6CF4-C0F8-136F-B6D10B2EE196}"/>
              </a:ext>
            </a:extLst>
          </p:cNvPr>
          <p:cNvSpPr>
            <a:spLocks noGrp="1"/>
          </p:cNvSpPr>
          <p:nvPr>
            <p:ph type="title"/>
          </p:nvPr>
        </p:nvSpPr>
        <p:spPr/>
        <p:txBody>
          <a:bodyPr/>
          <a:lstStyle/>
          <a:p>
            <a:r>
              <a:rPr lang="en-US" dirty="0"/>
              <a:t>Proving a Special Case</a:t>
            </a:r>
          </a:p>
        </p:txBody>
      </p:sp>
      <p:sp>
        <p:nvSpPr>
          <p:cNvPr id="3" name="Content Placeholder 2">
            <a:extLst>
              <a:ext uri="{FF2B5EF4-FFF2-40B4-BE49-F238E27FC236}">
                <a16:creationId xmlns:a16="http://schemas.microsoft.com/office/drawing/2014/main" id="{3DE7C303-81AF-2E58-F2C0-8549EDE5036D}"/>
              </a:ext>
            </a:extLst>
          </p:cNvPr>
          <p:cNvSpPr>
            <a:spLocks noGrp="1"/>
          </p:cNvSpPr>
          <p:nvPr>
            <p:ph idx="1"/>
          </p:nvPr>
        </p:nvSpPr>
        <p:spPr>
          <a:xfrm>
            <a:off x="838200" y="1825625"/>
            <a:ext cx="4127695" cy="4351338"/>
          </a:xfrm>
        </p:spPr>
        <p:txBody>
          <a:bodyPr/>
          <a:lstStyle/>
          <a:p>
            <a:pPr marL="0" indent="0">
              <a:buNone/>
            </a:pPr>
            <a:r>
              <a:rPr lang="en-US" dirty="0"/>
              <a:t>On this profile, mechanism M recommends CBA: </a:t>
            </a:r>
          </a:p>
        </p:txBody>
      </p:sp>
      <p:graphicFrame>
        <p:nvGraphicFramePr>
          <p:cNvPr id="4" name="Table 3">
            <a:extLst>
              <a:ext uri="{FF2B5EF4-FFF2-40B4-BE49-F238E27FC236}">
                <a16:creationId xmlns:a16="http://schemas.microsoft.com/office/drawing/2014/main" id="{8134FBFA-3016-3CDA-E224-C6CD4A886D40}"/>
              </a:ext>
            </a:extLst>
          </p:cNvPr>
          <p:cNvGraphicFramePr>
            <a:graphicFrameLocks/>
          </p:cNvGraphicFramePr>
          <p:nvPr>
            <p:extLst>
              <p:ext uri="{D42A27DB-BD31-4B8C-83A1-F6EECF244321}">
                <p14:modId xmlns:p14="http://schemas.microsoft.com/office/powerpoint/2010/main" val="2568068926"/>
              </p:ext>
            </p:extLst>
          </p:nvPr>
        </p:nvGraphicFramePr>
        <p:xfrm>
          <a:off x="838200" y="2734772"/>
          <a:ext cx="3364692" cy="3577128"/>
        </p:xfrm>
        <a:graphic>
          <a:graphicData uri="http://schemas.openxmlformats.org/drawingml/2006/table">
            <a:tbl>
              <a:tblPr firstRow="1" bandRow="1">
                <a:tableStyleId>{5C22544A-7EE6-4342-B048-85BDC9FD1C3A}</a:tableStyleId>
              </a:tblPr>
              <a:tblGrid>
                <a:gridCol w="1121564">
                  <a:extLst>
                    <a:ext uri="{9D8B030D-6E8A-4147-A177-3AD203B41FA5}">
                      <a16:colId xmlns:a16="http://schemas.microsoft.com/office/drawing/2014/main" val="2064708436"/>
                    </a:ext>
                  </a:extLst>
                </a:gridCol>
                <a:gridCol w="1121564">
                  <a:extLst>
                    <a:ext uri="{9D8B030D-6E8A-4147-A177-3AD203B41FA5}">
                      <a16:colId xmlns:a16="http://schemas.microsoft.com/office/drawing/2014/main" val="1617757461"/>
                    </a:ext>
                  </a:extLst>
                </a:gridCol>
                <a:gridCol w="1121564">
                  <a:extLst>
                    <a:ext uri="{9D8B030D-6E8A-4147-A177-3AD203B41FA5}">
                      <a16:colId xmlns:a16="http://schemas.microsoft.com/office/drawing/2014/main" val="340240555"/>
                    </a:ext>
                  </a:extLst>
                </a:gridCol>
              </a:tblGrid>
              <a:tr h="395865">
                <a:tc>
                  <a:txBody>
                    <a:bodyPr/>
                    <a:lstStyle/>
                    <a:p>
                      <a:pPr algn="ctr"/>
                      <a:r>
                        <a:rPr lang="en-US" sz="2400" dirty="0"/>
                        <a:t>1</a:t>
                      </a:r>
                    </a:p>
                  </a:txBody>
                  <a:tcPr>
                    <a:lnB w="38100" cmpd="sng">
                      <a:noFill/>
                    </a:lnB>
                  </a:tcPr>
                </a:tc>
                <a:tc>
                  <a:txBody>
                    <a:bodyPr/>
                    <a:lstStyle/>
                    <a:p>
                      <a:pPr algn="ctr"/>
                      <a:r>
                        <a:rPr lang="en-US" sz="2400" dirty="0"/>
                        <a:t>2</a:t>
                      </a:r>
                    </a:p>
                  </a:txBody>
                  <a:tcPr>
                    <a:lnB w="38100" cmpd="sng">
                      <a:noFill/>
                    </a:lnB>
                  </a:tcPr>
                </a:tc>
                <a:tc>
                  <a:txBody>
                    <a:bodyPr/>
                    <a:lstStyle/>
                    <a:p>
                      <a:pPr algn="ctr"/>
                      <a:r>
                        <a:rPr lang="en-US" sz="2400" dirty="0"/>
                        <a:t>3</a:t>
                      </a:r>
                    </a:p>
                  </a:txBody>
                  <a:tcPr>
                    <a:lnB w="38100" cmpd="sng">
                      <a:noFill/>
                    </a:lnB>
                  </a:tcPr>
                </a:tc>
                <a:extLst>
                  <a:ext uri="{0D108BD9-81ED-4DB2-BD59-A6C34878D82A}">
                    <a16:rowId xmlns:a16="http://schemas.microsoft.com/office/drawing/2014/main" val="1005084101"/>
                  </a:ext>
                </a:extLst>
              </a:tr>
              <a:tr h="1052172">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12700" cmpd="sng">
                      <a:noFill/>
                    </a:lnL>
                    <a:lnR w="12700" cmpd="sng">
                      <a:noFill/>
                    </a:lnR>
                    <a:lnT w="381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723064536"/>
                  </a:ext>
                </a:extLst>
              </a:tr>
              <a:tr h="1033878">
                <a:tc>
                  <a:txBody>
                    <a:bodyPr/>
                    <a:lstStyle/>
                    <a:p>
                      <a:endParaRPr lang="en-US" dirty="0"/>
                    </a:p>
                  </a:txBody>
                  <a:tcPr>
                    <a:lnL w="12700" cmpd="sng">
                      <a:noFill/>
                    </a:lnL>
                    <a:lnR w="76200" cap="flat" cmpd="sng" algn="ctr">
                      <a:solidFill>
                        <a:schemeClr val="tx1"/>
                      </a:solidFill>
                      <a:prstDash val="solid"/>
                      <a:round/>
                      <a:headEnd type="none" w="med" len="med"/>
                      <a:tailEnd type="none" w="med" len="med"/>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solidFill>
                        <a:schemeClr val="tx1"/>
                      </a:solidFill>
                      <a:prstDash val="solid"/>
                      <a:round/>
                      <a:headEnd type="none" w="med" len="med"/>
                      <a:tailEnd type="none" w="med" len="med"/>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960690686"/>
                  </a:ext>
                </a:extLst>
              </a:tr>
              <a:tr h="1033878">
                <a:tc>
                  <a:txBody>
                    <a:bodyPr/>
                    <a:lstStyle/>
                    <a:p>
                      <a:endParaRPr lang="en-US"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548305855"/>
                  </a:ext>
                </a:extLst>
              </a:tr>
            </a:tbl>
          </a:graphicData>
        </a:graphic>
      </p:graphicFrame>
      <p:sp>
        <p:nvSpPr>
          <p:cNvPr id="5" name="Content Placeholder 2">
            <a:extLst>
              <a:ext uri="{FF2B5EF4-FFF2-40B4-BE49-F238E27FC236}">
                <a16:creationId xmlns:a16="http://schemas.microsoft.com/office/drawing/2014/main" id="{D05362B7-7855-13E6-6ADD-B4231EA1CBF3}"/>
              </a:ext>
            </a:extLst>
          </p:cNvPr>
          <p:cNvSpPr txBox="1">
            <a:spLocks/>
          </p:cNvSpPr>
          <p:nvPr/>
        </p:nvSpPr>
        <p:spPr>
          <a:xfrm>
            <a:off x="5162259" y="1825625"/>
            <a:ext cx="412769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If M is Pareto Efficient + Individually Rational, show that M is not Truthful</a:t>
            </a:r>
          </a:p>
        </p:txBody>
      </p:sp>
      <p:graphicFrame>
        <p:nvGraphicFramePr>
          <p:cNvPr id="6" name="Table 5">
            <a:extLst>
              <a:ext uri="{FF2B5EF4-FFF2-40B4-BE49-F238E27FC236}">
                <a16:creationId xmlns:a16="http://schemas.microsoft.com/office/drawing/2014/main" id="{BBBA0E98-F9AC-F2BB-1C0D-568DB736D950}"/>
              </a:ext>
            </a:extLst>
          </p:cNvPr>
          <p:cNvGraphicFramePr>
            <a:graphicFrameLocks/>
          </p:cNvGraphicFramePr>
          <p:nvPr>
            <p:extLst>
              <p:ext uri="{D42A27DB-BD31-4B8C-83A1-F6EECF244321}">
                <p14:modId xmlns:p14="http://schemas.microsoft.com/office/powerpoint/2010/main" val="676238208"/>
              </p:ext>
            </p:extLst>
          </p:nvPr>
        </p:nvGraphicFramePr>
        <p:xfrm>
          <a:off x="5162259" y="3140390"/>
          <a:ext cx="3364692" cy="3577128"/>
        </p:xfrm>
        <a:graphic>
          <a:graphicData uri="http://schemas.openxmlformats.org/drawingml/2006/table">
            <a:tbl>
              <a:tblPr firstRow="1" bandRow="1">
                <a:tableStyleId>{5C22544A-7EE6-4342-B048-85BDC9FD1C3A}</a:tableStyleId>
              </a:tblPr>
              <a:tblGrid>
                <a:gridCol w="1121564">
                  <a:extLst>
                    <a:ext uri="{9D8B030D-6E8A-4147-A177-3AD203B41FA5}">
                      <a16:colId xmlns:a16="http://schemas.microsoft.com/office/drawing/2014/main" val="2064708436"/>
                    </a:ext>
                  </a:extLst>
                </a:gridCol>
                <a:gridCol w="1121564">
                  <a:extLst>
                    <a:ext uri="{9D8B030D-6E8A-4147-A177-3AD203B41FA5}">
                      <a16:colId xmlns:a16="http://schemas.microsoft.com/office/drawing/2014/main" val="1617757461"/>
                    </a:ext>
                  </a:extLst>
                </a:gridCol>
                <a:gridCol w="1121564">
                  <a:extLst>
                    <a:ext uri="{9D8B030D-6E8A-4147-A177-3AD203B41FA5}">
                      <a16:colId xmlns:a16="http://schemas.microsoft.com/office/drawing/2014/main" val="340240555"/>
                    </a:ext>
                  </a:extLst>
                </a:gridCol>
              </a:tblGrid>
              <a:tr h="395865">
                <a:tc>
                  <a:txBody>
                    <a:bodyPr/>
                    <a:lstStyle/>
                    <a:p>
                      <a:pPr algn="ctr"/>
                      <a:r>
                        <a:rPr lang="en-US" sz="2400" dirty="0"/>
                        <a:t>1</a:t>
                      </a:r>
                    </a:p>
                  </a:txBody>
                  <a:tcPr>
                    <a:lnB w="38100" cmpd="sng">
                      <a:noFill/>
                    </a:lnB>
                  </a:tcPr>
                </a:tc>
                <a:tc>
                  <a:txBody>
                    <a:bodyPr/>
                    <a:lstStyle/>
                    <a:p>
                      <a:pPr algn="ctr"/>
                      <a:r>
                        <a:rPr lang="en-US" sz="2400" dirty="0"/>
                        <a:t>2</a:t>
                      </a:r>
                    </a:p>
                  </a:txBody>
                  <a:tcPr>
                    <a:lnB w="38100" cmpd="sng">
                      <a:noFill/>
                    </a:lnB>
                  </a:tcPr>
                </a:tc>
                <a:tc>
                  <a:txBody>
                    <a:bodyPr/>
                    <a:lstStyle/>
                    <a:p>
                      <a:pPr algn="ctr"/>
                      <a:r>
                        <a:rPr lang="en-US" sz="2400" dirty="0"/>
                        <a:t>3</a:t>
                      </a:r>
                    </a:p>
                  </a:txBody>
                  <a:tcPr>
                    <a:lnB w="38100" cmpd="sng">
                      <a:noFill/>
                    </a:lnB>
                  </a:tcPr>
                </a:tc>
                <a:extLst>
                  <a:ext uri="{0D108BD9-81ED-4DB2-BD59-A6C34878D82A}">
                    <a16:rowId xmlns:a16="http://schemas.microsoft.com/office/drawing/2014/main" val="1005084101"/>
                  </a:ext>
                </a:extLst>
              </a:tr>
              <a:tr h="1052172">
                <a:tc>
                  <a:txBody>
                    <a:bodyPr/>
                    <a:lstStyle/>
                    <a:p>
                      <a:endParaRPr lang="en-US" dirty="0"/>
                    </a:p>
                  </a:txBody>
                  <a:tcPr>
                    <a:lnL w="12700" cmpd="sng">
                      <a:noFill/>
                    </a:lnL>
                    <a:lnR w="12700" cmpd="sng">
                      <a:noFill/>
                    </a:lnR>
                    <a:lnT w="381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12700" cmpd="sng">
                      <a:noFill/>
                    </a:lnL>
                    <a:lnR w="12700" cmpd="sng">
                      <a:noFill/>
                    </a:lnR>
                    <a:lnT w="381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723064536"/>
                  </a:ext>
                </a:extLst>
              </a:tr>
              <a:tr h="1033878">
                <a:tc>
                  <a:txBody>
                    <a:bodyPr/>
                    <a:lstStyle/>
                    <a:p>
                      <a:endParaRPr lang="en-US"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solidFill>
                        <a:schemeClr val="tx1"/>
                      </a:solidFill>
                      <a:prstDash val="solid"/>
                      <a:round/>
                      <a:headEnd type="none" w="med" len="med"/>
                      <a:tailEnd type="none" w="med" len="med"/>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960690686"/>
                  </a:ext>
                </a:extLst>
              </a:tr>
              <a:tr h="1033878">
                <a:tc>
                  <a:txBody>
                    <a:bodyPr/>
                    <a:lstStyle/>
                    <a:p>
                      <a:endParaRPr lang="en-US" dirty="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no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endParaRPr lang="en-US"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548305855"/>
                  </a:ext>
                </a:extLst>
              </a:tr>
            </a:tbl>
          </a:graphicData>
        </a:graphic>
      </p:graphicFrame>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A35C41C6-6033-9CCF-C771-5DA07BA56F2F}"/>
                  </a:ext>
                </a:extLst>
              </p:cNvPr>
              <p:cNvSpPr txBox="1">
                <a:spLocks/>
              </p:cNvSpPr>
              <p:nvPr/>
            </p:nvSpPr>
            <p:spPr>
              <a:xfrm>
                <a:off x="8723315" y="3140390"/>
                <a:ext cx="412769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If M is Truthful + PE, show that M is not IR</a:t>
                </a:r>
              </a:p>
              <a:p>
                <a:pPr marL="0" indent="0">
                  <a:buFont typeface="Arial" panose="020B0604020202020204" pitchFamily="34" charset="0"/>
                  <a:buNone/>
                </a:pPr>
                <a:endParaRPr lang="en-US" dirty="0"/>
              </a:p>
              <a:p>
                <a:pPr marL="0" indent="0">
                  <a:buNone/>
                </a:pPr>
                <a:r>
                  <a:rPr lang="en-US" dirty="0"/>
                  <a:t>If M is Truthful + IR, show that M is not PE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 truthful </a:t>
                </a:r>
                <a14:m>
                  <m:oMath xmlns:m="http://schemas.openxmlformats.org/officeDocument/2006/math">
                    <m:r>
                      <a:rPr lang="en-US" b="0" i="1" smtClean="0">
                        <a:latin typeface="Cambria Math" panose="02040503050406030204" pitchFamily="18" charset="0"/>
                      </a:rPr>
                      <m:t>⇒</m:t>
                    </m:r>
                  </m:oMath>
                </a14:m>
                <a:r>
                  <a:rPr lang="en-US" dirty="0"/>
                  <a:t> 1 gets B or C.</a:t>
                </a:r>
              </a:p>
              <a:p>
                <a:pPr marL="0" indent="0">
                  <a:buFont typeface="Arial" panose="020B0604020202020204" pitchFamily="34" charset="0"/>
                  <a:buNone/>
                </a:pPr>
                <a:r>
                  <a:rPr lang="en-US" dirty="0"/>
                  <a:t>Either way, outcome is not PE + IR.</a:t>
                </a:r>
              </a:p>
            </p:txBody>
          </p:sp>
        </mc:Choice>
        <mc:Fallback xmlns="">
          <p:sp>
            <p:nvSpPr>
              <p:cNvPr id="7" name="Content Placeholder 2">
                <a:extLst>
                  <a:ext uri="{FF2B5EF4-FFF2-40B4-BE49-F238E27FC236}">
                    <a16:creationId xmlns:a16="http://schemas.microsoft.com/office/drawing/2014/main" id="{A35C41C6-6033-9CCF-C771-5DA07BA56F2F}"/>
                  </a:ext>
                </a:extLst>
              </p:cNvPr>
              <p:cNvSpPr txBox="1">
                <a:spLocks noRot="1" noChangeAspect="1" noMove="1" noResize="1" noEditPoints="1" noAdjustHandles="1" noChangeArrowheads="1" noChangeShapeType="1" noTextEdit="1"/>
              </p:cNvSpPr>
              <p:nvPr/>
            </p:nvSpPr>
            <p:spPr>
              <a:xfrm>
                <a:off x="8723315" y="3140390"/>
                <a:ext cx="4127695" cy="4351338"/>
              </a:xfrm>
              <a:prstGeom prst="rect">
                <a:avLst/>
              </a:prstGeom>
              <a:blipFill>
                <a:blip r:embed="rId5"/>
                <a:stretch>
                  <a:fillRect l="-3067" t="-2332" r="-2147"/>
                </a:stretch>
              </a:blipFill>
            </p:spPr>
            <p:txBody>
              <a:bodyPr/>
              <a:lstStyle/>
              <a:p>
                <a:r>
                  <a:rPr lang="en-US">
                    <a:noFill/>
                  </a:rPr>
                  <a:t> </a:t>
                </a:r>
              </a:p>
            </p:txBody>
          </p:sp>
        </mc:Fallback>
      </mc:AlternateContent>
    </p:spTree>
    <p:extLst>
      <p:ext uri="{BB962C8B-B14F-4D97-AF65-F5344CB8AC3E}">
        <p14:creationId xmlns:p14="http://schemas.microsoft.com/office/powerpoint/2010/main" val="2414165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BF43-BA0D-0D73-12D8-39693157E3E4}"/>
              </a:ext>
            </a:extLst>
          </p:cNvPr>
          <p:cNvSpPr>
            <a:spLocks noGrp="1"/>
          </p:cNvSpPr>
          <p:nvPr>
            <p:ph type="title"/>
          </p:nvPr>
        </p:nvSpPr>
        <p:spPr/>
        <p:txBody>
          <a:bodyPr>
            <a:normAutofit/>
          </a:bodyPr>
          <a:lstStyle/>
          <a:p>
            <a:pPr>
              <a:lnSpc>
                <a:spcPct val="100000"/>
              </a:lnSpc>
              <a:spcBef>
                <a:spcPts val="0"/>
              </a:spcBef>
            </a:pPr>
            <a:r>
              <a:rPr lang="en-US" dirty="0"/>
              <a:t>TTC avoids </a:t>
            </a:r>
            <a:r>
              <a:rPr lang="en-US" u="sng" dirty="0"/>
              <a:t>two</a:t>
            </a:r>
            <a:r>
              <a:rPr lang="en-US" dirty="0"/>
              <a:t> types of bad behavior!</a:t>
            </a:r>
          </a:p>
        </p:txBody>
      </p:sp>
      <p:sp>
        <p:nvSpPr>
          <p:cNvPr id="3" name="Content Placeholder 2">
            <a:extLst>
              <a:ext uri="{FF2B5EF4-FFF2-40B4-BE49-F238E27FC236}">
                <a16:creationId xmlns:a16="http://schemas.microsoft.com/office/drawing/2014/main" id="{F2869C94-93A5-5352-6F08-20141971EFC9}"/>
              </a:ext>
            </a:extLst>
          </p:cNvPr>
          <p:cNvSpPr>
            <a:spLocks noGrp="1"/>
          </p:cNvSpPr>
          <p:nvPr>
            <p:ph idx="1"/>
          </p:nvPr>
        </p:nvSpPr>
        <p:spPr>
          <a:xfrm>
            <a:off x="838200" y="1825624"/>
            <a:ext cx="10515600" cy="5032375"/>
          </a:xfrm>
        </p:spPr>
        <p:txBody>
          <a:bodyPr/>
          <a:lstStyle/>
          <a:p>
            <a:pPr marL="0" indent="0">
              <a:lnSpc>
                <a:spcPct val="100000"/>
              </a:lnSpc>
              <a:spcBef>
                <a:spcPts val="0"/>
              </a:spcBef>
              <a:buNone/>
            </a:pPr>
            <a:r>
              <a:rPr lang="en-US" dirty="0"/>
              <a:t>Suppose we want to suggest a Pareto Efficient, Individually Rational allocation. We have two concerns about “bad behavior”:</a:t>
            </a:r>
          </a:p>
          <a:p>
            <a:pPr marL="514350" indent="-514350">
              <a:lnSpc>
                <a:spcPct val="100000"/>
              </a:lnSpc>
              <a:buFont typeface="+mj-lt"/>
              <a:buAutoNum type="arabicPeriod"/>
            </a:pPr>
            <a:r>
              <a:rPr lang="en-US" dirty="0"/>
              <a:t>People might not tell us their true preferences</a:t>
            </a:r>
          </a:p>
          <a:p>
            <a:pPr marL="514350" indent="-514350">
              <a:lnSpc>
                <a:spcPct val="100000"/>
              </a:lnSpc>
              <a:buFont typeface="+mj-lt"/>
              <a:buAutoNum type="arabicPeriod"/>
            </a:pPr>
            <a:r>
              <a:rPr lang="en-US" dirty="0"/>
              <a:t>People might not follow our recommendations</a:t>
            </a:r>
          </a:p>
          <a:p>
            <a:pPr marL="514350" indent="-514350">
              <a:lnSpc>
                <a:spcPct val="100000"/>
              </a:lnSpc>
              <a:spcBef>
                <a:spcPts val="0"/>
              </a:spcBef>
              <a:buFont typeface="+mj-lt"/>
              <a:buAutoNum type="arabicPeriod"/>
            </a:pPr>
            <a:endParaRPr lang="en-US" dirty="0"/>
          </a:p>
          <a:p>
            <a:pPr marL="0" indent="0">
              <a:lnSpc>
                <a:spcPct val="100000"/>
              </a:lnSpc>
              <a:spcBef>
                <a:spcPts val="0"/>
              </a:spcBef>
              <a:buNone/>
            </a:pPr>
            <a:endParaRPr lang="en-US" dirty="0"/>
          </a:p>
          <a:p>
            <a:pPr marL="0" indent="0">
              <a:lnSpc>
                <a:spcPct val="100000"/>
              </a:lnSpc>
              <a:spcBef>
                <a:spcPts val="0"/>
              </a:spcBef>
              <a:buNone/>
            </a:pPr>
            <a:r>
              <a:rPr lang="en-US" dirty="0"/>
              <a:t>There is only ONE truthful mechanism: TTC.</a:t>
            </a:r>
          </a:p>
          <a:p>
            <a:pPr marL="0" indent="0">
              <a:lnSpc>
                <a:spcPct val="100000"/>
              </a:lnSpc>
              <a:spcBef>
                <a:spcPts val="0"/>
              </a:spcBef>
              <a:buNone/>
            </a:pPr>
            <a:r>
              <a:rPr lang="en-US" dirty="0"/>
              <a:t>There is only ONE core allocation: the one recommended by TTC.</a:t>
            </a:r>
          </a:p>
          <a:p>
            <a:pPr marL="0" indent="0">
              <a:lnSpc>
                <a:spcPct val="100000"/>
              </a:lnSpc>
              <a:spcBef>
                <a:spcPts val="0"/>
              </a:spcBef>
              <a:buNone/>
            </a:pPr>
            <a:endParaRPr lang="en-US" dirty="0"/>
          </a:p>
        </p:txBody>
      </p:sp>
      <p:sp>
        <p:nvSpPr>
          <p:cNvPr id="4" name="TextBox 3">
            <a:extLst>
              <a:ext uri="{FF2B5EF4-FFF2-40B4-BE49-F238E27FC236}">
                <a16:creationId xmlns:a16="http://schemas.microsoft.com/office/drawing/2014/main" id="{5BD3981E-7A32-88AC-CE3C-C4FC0DB388CF}"/>
              </a:ext>
            </a:extLst>
          </p:cNvPr>
          <p:cNvSpPr txBox="1"/>
          <p:nvPr/>
        </p:nvSpPr>
        <p:spPr>
          <a:xfrm>
            <a:off x="9077093" y="2743200"/>
            <a:ext cx="2689647" cy="1107996"/>
          </a:xfrm>
          <a:prstGeom prst="rect">
            <a:avLst/>
          </a:prstGeom>
          <a:noFill/>
        </p:spPr>
        <p:txBody>
          <a:bodyPr wrap="none" rtlCol="0">
            <a:spAutoFit/>
          </a:bodyPr>
          <a:lstStyle/>
          <a:p>
            <a:pPr>
              <a:spcBef>
                <a:spcPts val="1200"/>
              </a:spcBef>
            </a:pPr>
            <a:r>
              <a:rPr lang="en-US" sz="2800" dirty="0">
                <a:solidFill>
                  <a:srgbClr val="00B050"/>
                </a:solidFill>
              </a:rPr>
              <a:t>Solution: truthful</a:t>
            </a:r>
          </a:p>
          <a:p>
            <a:pPr>
              <a:spcBef>
                <a:spcPts val="1200"/>
              </a:spcBef>
            </a:pPr>
            <a:r>
              <a:rPr lang="en-US" sz="2800" dirty="0">
                <a:solidFill>
                  <a:srgbClr val="00B050"/>
                </a:solidFill>
              </a:rPr>
              <a:t>Solution: core</a:t>
            </a:r>
          </a:p>
        </p:txBody>
      </p:sp>
    </p:spTree>
    <p:extLst>
      <p:ext uri="{BB962C8B-B14F-4D97-AF65-F5344CB8AC3E}">
        <p14:creationId xmlns:p14="http://schemas.microsoft.com/office/powerpoint/2010/main" val="429465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E3F1-418B-A7BE-CC1F-21DC64F75D53}"/>
              </a:ext>
            </a:extLst>
          </p:cNvPr>
          <p:cNvSpPr>
            <a:spLocks noGrp="1"/>
          </p:cNvSpPr>
          <p:nvPr>
            <p:ph type="title"/>
          </p:nvPr>
        </p:nvSpPr>
        <p:spPr/>
        <p:txBody>
          <a:bodyPr>
            <a:normAutofit/>
          </a:bodyPr>
          <a:lstStyle/>
          <a:p>
            <a:pPr marL="0" indent="0"/>
            <a:r>
              <a:rPr lang="en-US" dirty="0"/>
              <a:t>Board game trades use Trade Maximizer.</a:t>
            </a:r>
            <a:br>
              <a:rPr lang="en-US" dirty="0"/>
            </a:br>
            <a:r>
              <a:rPr lang="en-US" dirty="0"/>
              <a:t>Should they switch to Top Trading Cycles? </a:t>
            </a:r>
          </a:p>
        </p:txBody>
      </p:sp>
      <p:sp>
        <p:nvSpPr>
          <p:cNvPr id="3" name="Content Placeholder 2">
            <a:extLst>
              <a:ext uri="{FF2B5EF4-FFF2-40B4-BE49-F238E27FC236}">
                <a16:creationId xmlns:a16="http://schemas.microsoft.com/office/drawing/2014/main" id="{576741E2-7038-488D-4605-5F8B7B156F07}"/>
              </a:ext>
            </a:extLst>
          </p:cNvPr>
          <p:cNvSpPr>
            <a:spLocks noGrp="1"/>
          </p:cNvSpPr>
          <p:nvPr>
            <p:ph idx="1"/>
          </p:nvPr>
        </p:nvSpPr>
        <p:spPr/>
        <p:txBody>
          <a:bodyPr/>
          <a:lstStyle/>
          <a:p>
            <a:pPr marL="0" indent="0">
              <a:buNone/>
            </a:pPr>
            <a:r>
              <a:rPr lang="en-US" dirty="0"/>
              <a:t>Data from 82 math trades from 2016-2022</a:t>
            </a:r>
          </a:p>
          <a:p>
            <a:pPr marL="0" indent="0">
              <a:buNone/>
            </a:pPr>
            <a:r>
              <a:rPr lang="en-US" dirty="0"/>
              <a:t>65 of them involve &gt; 4,000 games.</a:t>
            </a:r>
          </a:p>
        </p:txBody>
      </p:sp>
      <p:pic>
        <p:nvPicPr>
          <p:cNvPr id="5" name="Picture 4" descr="Chart, scatter chart&#10;&#10;Description automatically generated">
            <a:extLst>
              <a:ext uri="{FF2B5EF4-FFF2-40B4-BE49-F238E27FC236}">
                <a16:creationId xmlns:a16="http://schemas.microsoft.com/office/drawing/2014/main" id="{3BA45F97-8439-6454-A0AE-513426315B82}"/>
              </a:ext>
            </a:extLst>
          </p:cNvPr>
          <p:cNvPicPr>
            <a:picLocks noChangeAspect="1"/>
          </p:cNvPicPr>
          <p:nvPr/>
        </p:nvPicPr>
        <p:blipFill>
          <a:blip r:embed="rId2"/>
          <a:stretch>
            <a:fillRect/>
          </a:stretch>
        </p:blipFill>
        <p:spPr>
          <a:xfrm>
            <a:off x="838198" y="2905713"/>
            <a:ext cx="6118428" cy="3707404"/>
          </a:xfrm>
          <a:prstGeom prst="rect">
            <a:avLst/>
          </a:prstGeom>
        </p:spPr>
      </p:pic>
      <p:pic>
        <p:nvPicPr>
          <p:cNvPr id="7" name="Picture 6" descr="Chart, bar chart&#10;&#10;Description automatically generated">
            <a:extLst>
              <a:ext uri="{FF2B5EF4-FFF2-40B4-BE49-F238E27FC236}">
                <a16:creationId xmlns:a16="http://schemas.microsoft.com/office/drawing/2014/main" id="{C4A3E2A4-D5F2-C801-2BDB-2E19A736AAF0}"/>
              </a:ext>
            </a:extLst>
          </p:cNvPr>
          <p:cNvPicPr>
            <a:picLocks noChangeAspect="1"/>
          </p:cNvPicPr>
          <p:nvPr/>
        </p:nvPicPr>
        <p:blipFill>
          <a:blip r:embed="rId3"/>
          <a:stretch>
            <a:fillRect/>
          </a:stretch>
        </p:blipFill>
        <p:spPr>
          <a:xfrm>
            <a:off x="6956626" y="2330601"/>
            <a:ext cx="4942169" cy="2493050"/>
          </a:xfrm>
          <a:prstGeom prst="rect">
            <a:avLst/>
          </a:prstGeom>
        </p:spPr>
      </p:pic>
    </p:spTree>
    <p:extLst>
      <p:ext uri="{BB962C8B-B14F-4D97-AF65-F5344CB8AC3E}">
        <p14:creationId xmlns:p14="http://schemas.microsoft.com/office/powerpoint/2010/main" val="51948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989FF-48BE-1B4B-9747-E2957BA38945}"/>
              </a:ext>
            </a:extLst>
          </p:cNvPr>
          <p:cNvSpPr>
            <a:spLocks noGrp="1"/>
          </p:cNvSpPr>
          <p:nvPr>
            <p:ph type="title"/>
          </p:nvPr>
        </p:nvSpPr>
        <p:spPr/>
        <p:txBody>
          <a:bodyPr/>
          <a:lstStyle/>
          <a:p>
            <a:r>
              <a:rPr lang="en-US" dirty="0"/>
              <a:t>What if people bring multiple games?</a:t>
            </a:r>
          </a:p>
        </p:txBody>
      </p:sp>
      <p:sp>
        <p:nvSpPr>
          <p:cNvPr id="3" name="Content Placeholder 2">
            <a:extLst>
              <a:ext uri="{FF2B5EF4-FFF2-40B4-BE49-F238E27FC236}">
                <a16:creationId xmlns:a16="http://schemas.microsoft.com/office/drawing/2014/main" id="{2CF4F161-1DF7-E44E-9DAD-DE1A506DC795}"/>
              </a:ext>
            </a:extLst>
          </p:cNvPr>
          <p:cNvSpPr>
            <a:spLocks noGrp="1"/>
          </p:cNvSpPr>
          <p:nvPr>
            <p:ph idx="1"/>
          </p:nvPr>
        </p:nvSpPr>
        <p:spPr/>
        <p:txBody>
          <a:bodyPr/>
          <a:lstStyle/>
          <a:p>
            <a:pPr marL="0" indent="0">
              <a:buNone/>
            </a:pPr>
            <a:endParaRPr lang="en-US" dirty="0"/>
          </a:p>
          <a:p>
            <a:pPr marL="0" indent="0">
              <a:buNone/>
            </a:pPr>
            <a:r>
              <a:rPr lang="en-US" dirty="0"/>
              <a:t>Not sure this is worth going into. (Relevant for application, but not as relevant for future of course.) </a:t>
            </a:r>
          </a:p>
          <a:p>
            <a:pPr marL="0" indent="0">
              <a:buNone/>
            </a:pPr>
            <a:endParaRPr lang="en-US" dirty="0"/>
          </a:p>
          <a:p>
            <a:pPr marL="0" indent="0">
              <a:buNone/>
            </a:pPr>
            <a:r>
              <a:rPr lang="en-US" dirty="0"/>
              <a:t>Could also ask, what if we have fewer games than people (Less relevant for application, more relevant for future </a:t>
            </a:r>
            <a:r>
              <a:rPr lang="en-US"/>
              <a:t>of course.) </a:t>
            </a:r>
            <a:endParaRPr lang="en-US" dirty="0"/>
          </a:p>
        </p:txBody>
      </p:sp>
    </p:spTree>
    <p:extLst>
      <p:ext uri="{BB962C8B-B14F-4D97-AF65-F5344CB8AC3E}">
        <p14:creationId xmlns:p14="http://schemas.microsoft.com/office/powerpoint/2010/main" val="250788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560B-813F-1A43-9C69-C24D1BA34464}"/>
              </a:ext>
            </a:extLst>
          </p:cNvPr>
          <p:cNvSpPr>
            <a:spLocks noGrp="1"/>
          </p:cNvSpPr>
          <p:nvPr>
            <p:ph type="title"/>
          </p:nvPr>
        </p:nvSpPr>
        <p:spPr/>
        <p:txBody>
          <a:bodyPr/>
          <a:lstStyle/>
          <a:p>
            <a:r>
              <a:rPr lang="en-US" dirty="0"/>
              <a:t>Making “Fair” Versions of </a:t>
            </a:r>
            <a:br>
              <a:rPr lang="en-US" dirty="0"/>
            </a:br>
            <a:r>
              <a:rPr lang="en-US" dirty="0"/>
              <a:t>Serial Dictatorship and Top Trading Cycles</a:t>
            </a:r>
          </a:p>
        </p:txBody>
      </p:sp>
      <p:sp>
        <p:nvSpPr>
          <p:cNvPr id="4" name="Content Placeholder 2">
            <a:extLst>
              <a:ext uri="{FF2B5EF4-FFF2-40B4-BE49-F238E27FC236}">
                <a16:creationId xmlns:a16="http://schemas.microsoft.com/office/drawing/2014/main" id="{1E402288-3289-CD4B-A020-AB18D5CCE64A}"/>
              </a:ext>
            </a:extLst>
          </p:cNvPr>
          <p:cNvSpPr>
            <a:spLocks noGrp="1"/>
          </p:cNvSpPr>
          <p:nvPr>
            <p:ph idx="1"/>
          </p:nvPr>
        </p:nvSpPr>
        <p:spPr>
          <a:xfrm>
            <a:off x="838200" y="1919288"/>
            <a:ext cx="10515600" cy="4802186"/>
          </a:xfrm>
        </p:spPr>
        <p:txBody>
          <a:bodyPr>
            <a:normAutofit/>
          </a:bodyPr>
          <a:lstStyle/>
          <a:p>
            <a:pPr marL="0" indent="0">
              <a:buNone/>
            </a:pPr>
            <a:r>
              <a:rPr lang="en-US" dirty="0"/>
              <a:t>Serial Dictatorship is not fair: </a:t>
            </a:r>
          </a:p>
          <a:p>
            <a:pPr marL="0" indent="0">
              <a:buNone/>
            </a:pPr>
            <a:r>
              <a:rPr lang="en-US" dirty="0"/>
              <a:t>	the person who goes first gets an advantage!</a:t>
            </a:r>
          </a:p>
          <a:p>
            <a:pPr marL="0" indent="0">
              <a:buNone/>
            </a:pPr>
            <a:endParaRPr lang="en-US" dirty="0"/>
          </a:p>
          <a:p>
            <a:pPr marL="0" indent="0">
              <a:buNone/>
            </a:pPr>
            <a:r>
              <a:rPr lang="en-US" dirty="0"/>
              <a:t>Top Trading Cycles from an arbitrary endowment is also not fair: </a:t>
            </a:r>
          </a:p>
          <a:p>
            <a:pPr marL="0" indent="0">
              <a:buNone/>
            </a:pPr>
            <a:r>
              <a:rPr lang="en-US" dirty="0"/>
              <a:t>	someone might start with the “best” object!</a:t>
            </a:r>
          </a:p>
          <a:p>
            <a:pPr marL="0" indent="0">
              <a:buNone/>
            </a:pPr>
            <a:endParaRPr lang="en-US" dirty="0"/>
          </a:p>
          <a:p>
            <a:pPr marL="0" indent="0">
              <a:buNone/>
            </a:pPr>
            <a:r>
              <a:rPr lang="en-US" dirty="0"/>
              <a:t>How could we make these fair?</a:t>
            </a:r>
          </a:p>
          <a:p>
            <a:pPr lvl="1"/>
            <a:r>
              <a:rPr lang="en-US" dirty="0"/>
              <a:t>Random Serial Dictatorship (RSD): have people choose in a random order.</a:t>
            </a:r>
          </a:p>
          <a:p>
            <a:pPr lvl="1"/>
            <a:r>
              <a:rPr lang="en-US" dirty="0"/>
              <a:t>Top Trading Cycles from Random Endowments (TTC-RE): give items randomly, then run TTC.</a:t>
            </a:r>
          </a:p>
        </p:txBody>
      </p:sp>
    </p:spTree>
    <p:extLst>
      <p:ext uri="{BB962C8B-B14F-4D97-AF65-F5344CB8AC3E}">
        <p14:creationId xmlns:p14="http://schemas.microsoft.com/office/powerpoint/2010/main" val="94318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862E-EA23-154E-B067-B6F92D5F25AA}"/>
              </a:ext>
            </a:extLst>
          </p:cNvPr>
          <p:cNvSpPr>
            <a:spLocks noGrp="1"/>
          </p:cNvSpPr>
          <p:nvPr>
            <p:ph type="ctrTitle"/>
          </p:nvPr>
        </p:nvSpPr>
        <p:spPr/>
        <p:txBody>
          <a:bodyPr>
            <a:normAutofit/>
          </a:bodyPr>
          <a:lstStyle/>
          <a:p>
            <a:r>
              <a:rPr lang="en-US"/>
              <a:t>Engineering Systems for </a:t>
            </a:r>
            <a:br>
              <a:rPr lang="en-US" dirty="0"/>
            </a:br>
            <a:r>
              <a:rPr lang="en-US" dirty="0"/>
              <a:t>Allocating Public Goods</a:t>
            </a:r>
          </a:p>
        </p:txBody>
      </p:sp>
      <p:sp>
        <p:nvSpPr>
          <p:cNvPr id="3" name="Subtitle 2">
            <a:extLst>
              <a:ext uri="{FF2B5EF4-FFF2-40B4-BE49-F238E27FC236}">
                <a16:creationId xmlns:a16="http://schemas.microsoft.com/office/drawing/2014/main" id="{3DAAB92F-519D-4B46-81BF-87132650619C}"/>
              </a:ext>
            </a:extLst>
          </p:cNvPr>
          <p:cNvSpPr>
            <a:spLocks noGrp="1"/>
          </p:cNvSpPr>
          <p:nvPr>
            <p:ph type="subTitle" idx="1"/>
          </p:nvPr>
        </p:nvSpPr>
        <p:spPr/>
        <p:txBody>
          <a:bodyPr/>
          <a:lstStyle/>
          <a:p>
            <a:endParaRPr lang="en-US" dirty="0"/>
          </a:p>
          <a:p>
            <a:r>
              <a:rPr lang="en-US" sz="3600" dirty="0"/>
              <a:t>Lecture 3: Top Trading Cycles + Fairness</a:t>
            </a:r>
          </a:p>
        </p:txBody>
      </p:sp>
    </p:spTree>
    <p:extLst>
      <p:ext uri="{BB962C8B-B14F-4D97-AF65-F5344CB8AC3E}">
        <p14:creationId xmlns:p14="http://schemas.microsoft.com/office/powerpoint/2010/main" val="1563300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51321-AEEC-194D-AD16-F0040E8640E3}"/>
              </a:ext>
            </a:extLst>
          </p:cNvPr>
          <p:cNvSpPr>
            <a:spLocks noGrp="1"/>
          </p:cNvSpPr>
          <p:nvPr>
            <p:ph type="title"/>
          </p:nvPr>
        </p:nvSpPr>
        <p:spPr/>
        <p:txBody>
          <a:bodyPr/>
          <a:lstStyle/>
          <a:p>
            <a:r>
              <a:rPr lang="en-US" dirty="0"/>
              <a:t>Two Settings</a:t>
            </a:r>
          </a:p>
        </p:txBody>
      </p:sp>
      <p:sp>
        <p:nvSpPr>
          <p:cNvPr id="3" name="Content Placeholder 2">
            <a:extLst>
              <a:ext uri="{FF2B5EF4-FFF2-40B4-BE49-F238E27FC236}">
                <a16:creationId xmlns:a16="http://schemas.microsoft.com/office/drawing/2014/main" id="{5E614E8B-C7D9-E942-8DED-BA198317C734}"/>
              </a:ext>
            </a:extLst>
          </p:cNvPr>
          <p:cNvSpPr>
            <a:spLocks noGrp="1"/>
          </p:cNvSpPr>
          <p:nvPr>
            <p:ph idx="1"/>
          </p:nvPr>
        </p:nvSpPr>
        <p:spPr>
          <a:xfrm>
            <a:off x="838200" y="1875053"/>
            <a:ext cx="5540298" cy="4351338"/>
          </a:xfrm>
        </p:spPr>
        <p:txBody>
          <a:bodyPr>
            <a:noAutofit/>
          </a:bodyPr>
          <a:lstStyle/>
          <a:p>
            <a:pPr marL="0" indent="0">
              <a:lnSpc>
                <a:spcPct val="100000"/>
              </a:lnSpc>
              <a:spcBef>
                <a:spcPts val="0"/>
              </a:spcBef>
              <a:buNone/>
            </a:pPr>
            <a:r>
              <a:rPr lang="en-US" b="1" dirty="0"/>
              <a:t>Designer controls all items</a:t>
            </a:r>
          </a:p>
          <a:p>
            <a:pPr marL="0" indent="0">
              <a:lnSpc>
                <a:spcPct val="100000"/>
              </a:lnSpc>
              <a:spcBef>
                <a:spcPts val="0"/>
              </a:spcBef>
              <a:buNone/>
            </a:pPr>
            <a:endParaRPr lang="en-US" b="1" dirty="0"/>
          </a:p>
          <a:p>
            <a:pPr marL="0" indent="0">
              <a:lnSpc>
                <a:spcPct val="100000"/>
              </a:lnSpc>
              <a:spcBef>
                <a:spcPts val="0"/>
              </a:spcBef>
              <a:buNone/>
            </a:pPr>
            <a:r>
              <a:rPr lang="en-US" dirty="0"/>
              <a:t>Algorithm: Serial Dictatorship</a:t>
            </a:r>
          </a:p>
          <a:p>
            <a:pPr>
              <a:lnSpc>
                <a:spcPct val="100000"/>
              </a:lnSpc>
              <a:spcBef>
                <a:spcPts val="0"/>
              </a:spcBef>
            </a:pPr>
            <a:r>
              <a:rPr lang="en-US" dirty="0"/>
              <a:t>Every order of agents is Pareto efficient and truthful.</a:t>
            </a:r>
          </a:p>
          <a:p>
            <a:pPr>
              <a:lnSpc>
                <a:spcPct val="100000"/>
              </a:lnSpc>
              <a:spcBef>
                <a:spcPts val="0"/>
              </a:spcBef>
            </a:pPr>
            <a:r>
              <a:rPr lang="en-US" dirty="0"/>
              <a:t>Can find any Pareto efficient allocation (with some order).</a:t>
            </a:r>
          </a:p>
          <a:p>
            <a:pPr>
              <a:lnSpc>
                <a:spcPct val="100000"/>
              </a:lnSpc>
              <a:spcBef>
                <a:spcPts val="0"/>
              </a:spcBef>
            </a:pPr>
            <a:endParaRPr lang="en-US" dirty="0"/>
          </a:p>
          <a:p>
            <a:pPr marL="0" indent="0">
              <a:lnSpc>
                <a:spcPct val="100000"/>
              </a:lnSpc>
              <a:spcBef>
                <a:spcPts val="0"/>
              </a:spcBef>
              <a:buNone/>
            </a:pPr>
            <a:r>
              <a:rPr lang="en-US" dirty="0">
                <a:solidFill>
                  <a:schemeClr val="accent1"/>
                </a:solidFill>
              </a:rPr>
              <a:t>Could we use Top Trading Cycles?</a:t>
            </a:r>
          </a:p>
          <a:p>
            <a:pPr marL="0" indent="0">
              <a:lnSpc>
                <a:spcPct val="100000"/>
              </a:lnSpc>
              <a:spcBef>
                <a:spcPts val="0"/>
              </a:spcBef>
              <a:buNone/>
            </a:pPr>
            <a:endParaRPr lang="en-US" dirty="0">
              <a:solidFill>
                <a:schemeClr val="accent6"/>
              </a:solidFill>
            </a:endParaRPr>
          </a:p>
          <a:p>
            <a:pPr marL="0" indent="0">
              <a:lnSpc>
                <a:spcPct val="100000"/>
              </a:lnSpc>
              <a:spcBef>
                <a:spcPts val="0"/>
              </a:spcBef>
              <a:buNone/>
            </a:pPr>
            <a:r>
              <a:rPr lang="en-US" dirty="0">
                <a:solidFill>
                  <a:schemeClr val="accent6"/>
                </a:solidFill>
              </a:rPr>
              <a:t>Sure! Apply TTC from any allocation</a:t>
            </a:r>
          </a:p>
        </p:txBody>
      </p:sp>
      <p:sp>
        <p:nvSpPr>
          <p:cNvPr id="4" name="Content Placeholder 2">
            <a:extLst>
              <a:ext uri="{FF2B5EF4-FFF2-40B4-BE49-F238E27FC236}">
                <a16:creationId xmlns:a16="http://schemas.microsoft.com/office/drawing/2014/main" id="{77506DAF-9FA7-7443-991F-968072FD9F76}"/>
              </a:ext>
            </a:extLst>
          </p:cNvPr>
          <p:cNvSpPr txBox="1">
            <a:spLocks/>
          </p:cNvSpPr>
          <p:nvPr/>
        </p:nvSpPr>
        <p:spPr>
          <a:xfrm>
            <a:off x="6139251" y="1875053"/>
            <a:ext cx="5214551"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t>Each item owned by an agent</a:t>
            </a:r>
          </a:p>
          <a:p>
            <a:pPr marL="0" indent="0">
              <a:lnSpc>
                <a:spcPct val="100000"/>
              </a:lnSpc>
              <a:spcBef>
                <a:spcPts val="0"/>
              </a:spcBef>
              <a:buNone/>
            </a:pPr>
            <a:endParaRPr lang="en-US" b="1" dirty="0"/>
          </a:p>
          <a:p>
            <a:pPr marL="0" indent="0">
              <a:lnSpc>
                <a:spcPct val="100000"/>
              </a:lnSpc>
              <a:spcBef>
                <a:spcPts val="0"/>
              </a:spcBef>
              <a:buNone/>
            </a:pPr>
            <a:r>
              <a:rPr lang="en-US" dirty="0"/>
              <a:t>Algorithm: Top Trading Cycles</a:t>
            </a:r>
          </a:p>
          <a:p>
            <a:pPr>
              <a:lnSpc>
                <a:spcPct val="100000"/>
              </a:lnSpc>
              <a:spcBef>
                <a:spcPts val="0"/>
              </a:spcBef>
            </a:pPr>
            <a:r>
              <a:rPr lang="en-US" dirty="0"/>
              <a:t>Pareto efficient, truthful, and individually rational.</a:t>
            </a:r>
          </a:p>
          <a:p>
            <a:pPr>
              <a:lnSpc>
                <a:spcPct val="100000"/>
              </a:lnSpc>
              <a:spcBef>
                <a:spcPts val="0"/>
              </a:spcBef>
            </a:pPr>
            <a:r>
              <a:rPr lang="en-US" dirty="0"/>
              <a:t>Finds the unique core allocation.</a:t>
            </a:r>
          </a:p>
          <a:p>
            <a:pPr>
              <a:lnSpc>
                <a:spcPct val="100000"/>
              </a:lnSpc>
              <a:spcBef>
                <a:spcPts val="0"/>
              </a:spcBef>
            </a:pPr>
            <a:endParaRPr lang="en-US" dirty="0"/>
          </a:p>
          <a:p>
            <a:pPr>
              <a:lnSpc>
                <a:spcPct val="100000"/>
              </a:lnSpc>
              <a:spcBef>
                <a:spcPts val="0"/>
              </a:spcBef>
            </a:pPr>
            <a:endParaRPr lang="en-US" dirty="0"/>
          </a:p>
          <a:p>
            <a:pPr marL="0" indent="0">
              <a:lnSpc>
                <a:spcPct val="100000"/>
              </a:lnSpc>
              <a:spcBef>
                <a:spcPts val="0"/>
              </a:spcBef>
              <a:buNone/>
            </a:pPr>
            <a:r>
              <a:rPr lang="en-US" dirty="0">
                <a:solidFill>
                  <a:schemeClr val="accent1"/>
                </a:solidFill>
              </a:rPr>
              <a:t>Could we use Serial Dictatorship?</a:t>
            </a:r>
          </a:p>
          <a:p>
            <a:pPr marL="0" indent="0">
              <a:lnSpc>
                <a:spcPct val="100000"/>
              </a:lnSpc>
              <a:spcBef>
                <a:spcPts val="0"/>
              </a:spcBef>
              <a:buNone/>
            </a:pPr>
            <a:br>
              <a:rPr lang="en-US" dirty="0">
                <a:solidFill>
                  <a:srgbClr val="FF0000"/>
                </a:solidFill>
              </a:rPr>
            </a:br>
            <a:r>
              <a:rPr lang="en-US" dirty="0">
                <a:solidFill>
                  <a:srgbClr val="FF0000"/>
                </a:solidFill>
              </a:rPr>
              <a:t>Concern: result would not be IR</a:t>
            </a:r>
          </a:p>
          <a:p>
            <a:pPr marL="0" indent="0">
              <a:lnSpc>
                <a:spcPct val="100000"/>
              </a:lnSpc>
              <a:spcBef>
                <a:spcPts val="0"/>
              </a:spcBef>
              <a:buNone/>
            </a:pPr>
            <a:endParaRPr lang="en-US" dirty="0">
              <a:solidFill>
                <a:schemeClr val="accent1"/>
              </a:solidFill>
            </a:endParaRPr>
          </a:p>
        </p:txBody>
      </p:sp>
    </p:spTree>
    <p:extLst>
      <p:ext uri="{BB962C8B-B14F-4D97-AF65-F5344CB8AC3E}">
        <p14:creationId xmlns:p14="http://schemas.microsoft.com/office/powerpoint/2010/main" val="420644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49CE-FD91-5940-899C-F9440AEB5902}"/>
              </a:ext>
            </a:extLst>
          </p:cNvPr>
          <p:cNvSpPr>
            <a:spLocks noGrp="1"/>
          </p:cNvSpPr>
          <p:nvPr>
            <p:ph type="title"/>
          </p:nvPr>
        </p:nvSpPr>
        <p:spPr/>
        <p:txBody>
          <a:bodyPr/>
          <a:lstStyle/>
          <a:p>
            <a:r>
              <a:rPr lang="en-US" dirty="0"/>
              <a:t>Our Next Goal: Define Fairness</a:t>
            </a:r>
          </a:p>
        </p:txBody>
      </p:sp>
      <p:sp>
        <p:nvSpPr>
          <p:cNvPr id="3" name="Content Placeholder 2">
            <a:extLst>
              <a:ext uri="{FF2B5EF4-FFF2-40B4-BE49-F238E27FC236}">
                <a16:creationId xmlns:a16="http://schemas.microsoft.com/office/drawing/2014/main" id="{F183B8BC-BE9D-D745-B170-A404002AFC9C}"/>
              </a:ext>
            </a:extLst>
          </p:cNvPr>
          <p:cNvSpPr>
            <a:spLocks noGrp="1"/>
          </p:cNvSpPr>
          <p:nvPr>
            <p:ph idx="1"/>
          </p:nvPr>
        </p:nvSpPr>
        <p:spPr/>
        <p:txBody>
          <a:bodyPr/>
          <a:lstStyle/>
          <a:p>
            <a:pPr marL="0" indent="0">
              <a:buNone/>
            </a:pPr>
            <a:endParaRPr lang="en-US" dirty="0"/>
          </a:p>
          <a:p>
            <a:pPr marL="0" indent="0">
              <a:buNone/>
            </a:pPr>
            <a:r>
              <a:rPr lang="en-US" dirty="0"/>
              <a:t>Intuitive definition: treat people equally!</a:t>
            </a:r>
          </a:p>
          <a:p>
            <a:pPr marL="0" indent="0">
              <a:buNone/>
            </a:pPr>
            <a:endParaRPr lang="en-US" dirty="0"/>
          </a:p>
          <a:p>
            <a:pPr marL="0" indent="0">
              <a:buNone/>
            </a:pPr>
            <a:r>
              <a:rPr lang="en-US" dirty="0"/>
              <a:t>This generally requires randomization. </a:t>
            </a:r>
          </a:p>
        </p:txBody>
      </p:sp>
    </p:spTree>
    <p:extLst>
      <p:ext uri="{BB962C8B-B14F-4D97-AF65-F5344CB8AC3E}">
        <p14:creationId xmlns:p14="http://schemas.microsoft.com/office/powerpoint/2010/main" val="12724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BE266-983F-1D4C-A378-C92D64926E2D}"/>
              </a:ext>
            </a:extLst>
          </p:cNvPr>
          <p:cNvSpPr>
            <a:spLocks noGrp="1"/>
          </p:cNvSpPr>
          <p:nvPr>
            <p:ph type="title"/>
          </p:nvPr>
        </p:nvSpPr>
        <p:spPr/>
        <p:txBody>
          <a:bodyPr/>
          <a:lstStyle/>
          <a:p>
            <a:r>
              <a:rPr lang="en-US" dirty="0"/>
              <a:t>How To Define Fairness?</a:t>
            </a:r>
          </a:p>
        </p:txBody>
      </p:sp>
      <p:sp>
        <p:nvSpPr>
          <p:cNvPr id="3" name="Content Placeholder 2">
            <a:extLst>
              <a:ext uri="{FF2B5EF4-FFF2-40B4-BE49-F238E27FC236}">
                <a16:creationId xmlns:a16="http://schemas.microsoft.com/office/drawing/2014/main" id="{97385BAC-ED1A-2243-8FDF-045A2F074EFC}"/>
              </a:ext>
            </a:extLst>
          </p:cNvPr>
          <p:cNvSpPr>
            <a:spLocks noGrp="1"/>
          </p:cNvSpPr>
          <p:nvPr>
            <p:ph idx="1"/>
          </p:nvPr>
        </p:nvSpPr>
        <p:spPr>
          <a:xfrm>
            <a:off x="838199" y="1825624"/>
            <a:ext cx="11085095" cy="4803775"/>
          </a:xfrm>
        </p:spPr>
        <p:txBody>
          <a:bodyPr>
            <a:normAutofit lnSpcReduction="10000"/>
          </a:bodyPr>
          <a:lstStyle/>
          <a:p>
            <a:pPr marL="0" indent="0">
              <a:buNone/>
            </a:pPr>
            <a:r>
              <a:rPr lang="en-US" dirty="0"/>
              <a:t>“Treat People Equally” Could Mean:</a:t>
            </a:r>
          </a:p>
          <a:p>
            <a:pPr marL="0" indent="0">
              <a:buNone/>
            </a:pPr>
            <a:endParaRPr lang="en-US" dirty="0"/>
          </a:p>
          <a:p>
            <a:r>
              <a:rPr lang="en-US" b="1" dirty="0"/>
              <a:t>Equal Allocation. </a:t>
            </a:r>
            <a:r>
              <a:rPr lang="en-US" dirty="0"/>
              <a:t>People have the same chance of receiving each item</a:t>
            </a:r>
          </a:p>
          <a:p>
            <a:r>
              <a:rPr lang="en-US" b="1" dirty="0"/>
              <a:t>Equal Rank Distribution. </a:t>
            </a:r>
            <a:r>
              <a:rPr lang="en-US" dirty="0"/>
              <a:t>People have identical chance of receiving their first, second, third choice…</a:t>
            </a:r>
          </a:p>
          <a:p>
            <a:r>
              <a:rPr lang="en-US" b="1" dirty="0"/>
              <a:t>Symmetry. </a:t>
            </a:r>
            <a:r>
              <a:rPr lang="en-US" dirty="0"/>
              <a:t>(Defined on next slides.) </a:t>
            </a:r>
          </a:p>
          <a:p>
            <a:endParaRPr lang="en-US" b="1" dirty="0"/>
          </a:p>
          <a:p>
            <a:pPr marL="0" indent="0">
              <a:buNone/>
            </a:pPr>
            <a:r>
              <a:rPr lang="en-US" dirty="0"/>
              <a:t>Other Definitions of Fairness (not discussed today):</a:t>
            </a:r>
          </a:p>
          <a:p>
            <a:r>
              <a:rPr lang="en-US" dirty="0"/>
              <a:t>Equal treatment of equals</a:t>
            </a:r>
          </a:p>
          <a:p>
            <a:r>
              <a:rPr lang="en-US" dirty="0"/>
              <a:t>Envy-Free</a:t>
            </a:r>
          </a:p>
        </p:txBody>
      </p:sp>
    </p:spTree>
    <p:extLst>
      <p:ext uri="{BB962C8B-B14F-4D97-AF65-F5344CB8AC3E}">
        <p14:creationId xmlns:p14="http://schemas.microsoft.com/office/powerpoint/2010/main" val="83586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D8072-94A6-D842-84FE-0772637AF65C}"/>
              </a:ext>
            </a:extLst>
          </p:cNvPr>
          <p:cNvSpPr>
            <a:spLocks noGrp="1"/>
          </p:cNvSpPr>
          <p:nvPr>
            <p:ph type="title"/>
          </p:nvPr>
        </p:nvSpPr>
        <p:spPr/>
        <p:txBody>
          <a:bodyPr/>
          <a:lstStyle/>
          <a:p>
            <a:r>
              <a:rPr lang="en-US" dirty="0"/>
              <a:t>Random Mechanisms</a:t>
            </a:r>
          </a:p>
        </p:txBody>
      </p:sp>
      <p:sp>
        <p:nvSpPr>
          <p:cNvPr id="3" name="Content Placeholder 2">
            <a:extLst>
              <a:ext uri="{FF2B5EF4-FFF2-40B4-BE49-F238E27FC236}">
                <a16:creationId xmlns:a16="http://schemas.microsoft.com/office/drawing/2014/main" id="{53AE8F2B-3F9D-AD48-AC06-4732ADDC6E47}"/>
              </a:ext>
            </a:extLst>
          </p:cNvPr>
          <p:cNvSpPr>
            <a:spLocks noGrp="1"/>
          </p:cNvSpPr>
          <p:nvPr>
            <p:ph idx="1"/>
          </p:nvPr>
        </p:nvSpPr>
        <p:spPr>
          <a:xfrm>
            <a:off x="838200" y="1825624"/>
            <a:ext cx="10515600" cy="2686218"/>
          </a:xfrm>
          <a:solidFill>
            <a:schemeClr val="accent1">
              <a:lumMod val="20000"/>
              <a:lumOff val="80000"/>
            </a:schemeClr>
          </a:solidFill>
        </p:spPr>
        <p:txBody>
          <a:bodyPr>
            <a:normAutofit/>
          </a:bodyPr>
          <a:lstStyle/>
          <a:p>
            <a:pPr marL="0" indent="0">
              <a:buNone/>
            </a:pPr>
            <a:r>
              <a:rPr lang="en-US" dirty="0"/>
              <a:t>A </a:t>
            </a:r>
            <a:r>
              <a:rPr lang="en-US" b="1" dirty="0"/>
              <a:t>random mechanism </a:t>
            </a:r>
            <a:r>
              <a:rPr lang="en-US" dirty="0"/>
              <a:t>is a probability distribution over deterministic mechanisms.</a:t>
            </a:r>
          </a:p>
          <a:p>
            <a:r>
              <a:rPr lang="en-US" dirty="0"/>
              <a:t>A random mechanism is </a:t>
            </a:r>
            <a:r>
              <a:rPr lang="en-US" b="1" dirty="0"/>
              <a:t>Pareto efficient </a:t>
            </a:r>
            <a:r>
              <a:rPr lang="en-US" dirty="0"/>
              <a:t>if all of the deterministic mechanisms which it might choose are Pareto efficient.</a:t>
            </a:r>
          </a:p>
          <a:p>
            <a:r>
              <a:rPr lang="en-US" dirty="0"/>
              <a:t>A random mechanism is </a:t>
            </a:r>
            <a:r>
              <a:rPr lang="en-US" b="1" dirty="0"/>
              <a:t>truthful </a:t>
            </a:r>
            <a:r>
              <a:rPr lang="en-US" dirty="0"/>
              <a:t>(strategy-proof)</a:t>
            </a:r>
            <a:r>
              <a:rPr lang="en-US" b="1" dirty="0"/>
              <a:t> </a:t>
            </a:r>
            <a:r>
              <a:rPr lang="en-US" dirty="0"/>
              <a:t>if all of the deterministic mechanisms which it might choose are truthful.</a:t>
            </a:r>
          </a:p>
        </p:txBody>
      </p:sp>
      <p:sp>
        <p:nvSpPr>
          <p:cNvPr id="4" name="TextBox 3">
            <a:extLst>
              <a:ext uri="{FF2B5EF4-FFF2-40B4-BE49-F238E27FC236}">
                <a16:creationId xmlns:a16="http://schemas.microsoft.com/office/drawing/2014/main" id="{94DCC1D0-DBCD-FD47-ADAB-12F5A145A012}"/>
              </a:ext>
            </a:extLst>
          </p:cNvPr>
          <p:cNvSpPr txBox="1"/>
          <p:nvPr/>
        </p:nvSpPr>
        <p:spPr>
          <a:xfrm>
            <a:off x="838201" y="5005136"/>
            <a:ext cx="10515600" cy="954107"/>
          </a:xfrm>
          <a:prstGeom prst="rect">
            <a:avLst/>
          </a:prstGeom>
          <a:noFill/>
        </p:spPr>
        <p:txBody>
          <a:bodyPr wrap="square" rtlCol="0">
            <a:spAutoFit/>
          </a:bodyPr>
          <a:lstStyle/>
          <a:p>
            <a:r>
              <a:rPr lang="en-US" sz="2800" dirty="0"/>
              <a:t>There are other ways to define efficiency and truthfulness for random mechanisms, but today we will focus on the definitions above.</a:t>
            </a:r>
          </a:p>
        </p:txBody>
      </p:sp>
    </p:spTree>
    <p:extLst>
      <p:ext uri="{BB962C8B-B14F-4D97-AF65-F5344CB8AC3E}">
        <p14:creationId xmlns:p14="http://schemas.microsoft.com/office/powerpoint/2010/main" val="940053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436E-575F-5F44-93E9-1B5416D23FA7}"/>
              </a:ext>
            </a:extLst>
          </p:cNvPr>
          <p:cNvSpPr>
            <a:spLocks noGrp="1"/>
          </p:cNvSpPr>
          <p:nvPr>
            <p:ph type="title"/>
          </p:nvPr>
        </p:nvSpPr>
        <p:spPr>
          <a:xfrm>
            <a:off x="838200" y="167413"/>
            <a:ext cx="10515600" cy="1325563"/>
          </a:xfrm>
        </p:spPr>
        <p:txBody>
          <a:bodyPr/>
          <a:lstStyle/>
          <a:p>
            <a:r>
              <a:rPr lang="en-US" dirty="0"/>
              <a:t>Transposing Preferences</a:t>
            </a:r>
          </a:p>
        </p:txBody>
      </p:sp>
      <p:sp>
        <p:nvSpPr>
          <p:cNvPr id="3" name="Content Placeholder 2">
            <a:extLst>
              <a:ext uri="{FF2B5EF4-FFF2-40B4-BE49-F238E27FC236}">
                <a16:creationId xmlns:a16="http://schemas.microsoft.com/office/drawing/2014/main" id="{D003F695-DB87-5B4D-A48D-6BC5F308E729}"/>
              </a:ext>
            </a:extLst>
          </p:cNvPr>
          <p:cNvSpPr>
            <a:spLocks noGrp="1"/>
          </p:cNvSpPr>
          <p:nvPr>
            <p:ph idx="1"/>
          </p:nvPr>
        </p:nvSpPr>
        <p:spPr>
          <a:xfrm>
            <a:off x="838200" y="1631123"/>
            <a:ext cx="6390503" cy="485089"/>
          </a:xfrm>
          <a:solidFill>
            <a:schemeClr val="accent1">
              <a:lumMod val="20000"/>
              <a:lumOff val="80000"/>
            </a:schemeClr>
          </a:solidFill>
        </p:spPr>
        <p:txBody>
          <a:bodyPr/>
          <a:lstStyle/>
          <a:p>
            <a:pPr marL="0" indent="0">
              <a:buNone/>
            </a:pPr>
            <a:r>
              <a:rPr lang="en-US" dirty="0"/>
              <a:t>A </a:t>
            </a:r>
            <a:r>
              <a:rPr lang="en-US" b="1" dirty="0"/>
              <a:t>transposition </a:t>
            </a:r>
            <a:r>
              <a:rPr lang="en-US" dirty="0"/>
              <a:t>is a swap of two positions.</a:t>
            </a:r>
          </a:p>
        </p:txBody>
      </p:sp>
      <p:sp>
        <p:nvSpPr>
          <p:cNvPr id="20" name="Arc 19">
            <a:extLst>
              <a:ext uri="{FF2B5EF4-FFF2-40B4-BE49-F238E27FC236}">
                <a16:creationId xmlns:a16="http://schemas.microsoft.com/office/drawing/2014/main" id="{AE3866C4-6F16-8441-94A5-32CDFD2A16E9}"/>
              </a:ext>
            </a:extLst>
          </p:cNvPr>
          <p:cNvSpPr/>
          <p:nvPr/>
        </p:nvSpPr>
        <p:spPr>
          <a:xfrm>
            <a:off x="8115299" y="1051781"/>
            <a:ext cx="1912209" cy="882390"/>
          </a:xfrm>
          <a:prstGeom prst="arc">
            <a:avLst>
              <a:gd name="adj1" fmla="val 10811629"/>
              <a:gd name="adj2" fmla="val 0"/>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2"/>
              </a:solidFill>
            </a:endParaRPr>
          </a:p>
        </p:txBody>
      </p:sp>
      <p:graphicFrame>
        <p:nvGraphicFramePr>
          <p:cNvPr id="21" name="Table 20">
            <a:extLst>
              <a:ext uri="{FF2B5EF4-FFF2-40B4-BE49-F238E27FC236}">
                <a16:creationId xmlns:a16="http://schemas.microsoft.com/office/drawing/2014/main" id="{FF567896-6D5F-7142-AA6D-E42DB27892E8}"/>
              </a:ext>
            </a:extLst>
          </p:cNvPr>
          <p:cNvGraphicFramePr>
            <a:graphicFrameLocks/>
          </p:cNvGraphicFramePr>
          <p:nvPr>
            <p:extLst>
              <p:ext uri="{D42A27DB-BD31-4B8C-83A1-F6EECF244321}">
                <p14:modId xmlns:p14="http://schemas.microsoft.com/office/powerpoint/2010/main" val="560800277"/>
              </p:ext>
            </p:extLst>
          </p:nvPr>
        </p:nvGraphicFramePr>
        <p:xfrm>
          <a:off x="838200" y="3220272"/>
          <a:ext cx="3931508" cy="3543258"/>
        </p:xfrm>
        <a:graphic>
          <a:graphicData uri="http://schemas.openxmlformats.org/drawingml/2006/table">
            <a:tbl>
              <a:tblPr firstRow="1" bandRow="1">
                <a:tableStyleId>{5C22544A-7EE6-4342-B048-85BDC9FD1C3A}</a:tableStyleId>
              </a:tblPr>
              <a:tblGrid>
                <a:gridCol w="982877">
                  <a:extLst>
                    <a:ext uri="{9D8B030D-6E8A-4147-A177-3AD203B41FA5}">
                      <a16:colId xmlns:a16="http://schemas.microsoft.com/office/drawing/2014/main" val="1855051841"/>
                    </a:ext>
                  </a:extLst>
                </a:gridCol>
                <a:gridCol w="982877">
                  <a:extLst>
                    <a:ext uri="{9D8B030D-6E8A-4147-A177-3AD203B41FA5}">
                      <a16:colId xmlns:a16="http://schemas.microsoft.com/office/drawing/2014/main" val="2861130570"/>
                    </a:ext>
                  </a:extLst>
                </a:gridCol>
                <a:gridCol w="982877">
                  <a:extLst>
                    <a:ext uri="{9D8B030D-6E8A-4147-A177-3AD203B41FA5}">
                      <a16:colId xmlns:a16="http://schemas.microsoft.com/office/drawing/2014/main" val="3482518017"/>
                    </a:ext>
                  </a:extLst>
                </a:gridCol>
                <a:gridCol w="982877">
                  <a:extLst>
                    <a:ext uri="{9D8B030D-6E8A-4147-A177-3AD203B41FA5}">
                      <a16:colId xmlns:a16="http://schemas.microsoft.com/office/drawing/2014/main" val="2860092677"/>
                    </a:ext>
                  </a:extLst>
                </a:gridCol>
              </a:tblGrid>
              <a:tr h="610623">
                <a:tc>
                  <a:txBody>
                    <a:bodyPr/>
                    <a:lstStyle/>
                    <a:p>
                      <a:pPr algn="ctr"/>
                      <a:r>
                        <a:rPr lang="en-US" sz="3600" dirty="0"/>
                        <a:t>1</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2</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3</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4</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7564203"/>
                  </a:ext>
                </a:extLst>
              </a:tr>
              <a:tr h="652766">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r h="652766">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12700" cmpd="sng">
                      <a:noFill/>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mpd="sng">
                      <a:noFill/>
                    </a:lnL>
                    <a:lnR w="12700" cmpd="sng">
                      <a:noFill/>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730154760"/>
                  </a:ext>
                </a:extLst>
              </a:tr>
              <a:tr h="652766">
                <a:tc>
                  <a:txBody>
                    <a:bodyPr/>
                    <a:lstStyle/>
                    <a:p>
                      <a:pPr algn="ctr"/>
                      <a:endParaRPr lang="en-US" sz="2800" dirty="0"/>
                    </a:p>
                  </a:txBody>
                  <a:tcPr>
                    <a:lnL w="12700" cmpd="sng">
                      <a:noFill/>
                    </a:lnL>
                    <a:lnR w="12700" cmpd="sng">
                      <a:noFill/>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mpd="sng">
                      <a:noFill/>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248226320"/>
                  </a:ext>
                </a:extLst>
              </a:tr>
              <a:tr h="901395">
                <a:tc>
                  <a:txBody>
                    <a:bodyPr/>
                    <a:lstStyle/>
                    <a:p>
                      <a:pPr algn="ctr"/>
                      <a:endParaRPr lang="en-US" sz="2800" dirty="0"/>
                    </a:p>
                    <a:p>
                      <a:pPr algn="ctr"/>
                      <a:endParaRPr lang="en-US" sz="2800" dirty="0"/>
                    </a:p>
                  </a:txBody>
                  <a:tcP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988498595"/>
                  </a:ext>
                </a:extLst>
              </a:tr>
            </a:tbl>
          </a:graphicData>
        </a:graphic>
      </p:graphicFrame>
      <p:sp>
        <p:nvSpPr>
          <p:cNvPr id="24" name="TextBox 23">
            <a:extLst>
              <a:ext uri="{FF2B5EF4-FFF2-40B4-BE49-F238E27FC236}">
                <a16:creationId xmlns:a16="http://schemas.microsoft.com/office/drawing/2014/main" id="{2737E487-72FE-3F42-9B22-CE0D51A91C75}"/>
              </a:ext>
            </a:extLst>
          </p:cNvPr>
          <p:cNvSpPr txBox="1"/>
          <p:nvPr/>
        </p:nvSpPr>
        <p:spPr>
          <a:xfrm>
            <a:off x="778646" y="2303508"/>
            <a:ext cx="8443273" cy="523220"/>
          </a:xfrm>
          <a:prstGeom prst="rect">
            <a:avLst/>
          </a:prstGeom>
          <a:noFill/>
        </p:spPr>
        <p:txBody>
          <a:bodyPr wrap="square" rtlCol="0">
            <a:spAutoFit/>
          </a:bodyPr>
          <a:lstStyle/>
          <a:p>
            <a:r>
              <a:rPr lang="en-US" sz="2800" dirty="0"/>
              <a:t>We can apply transposition </a:t>
            </a:r>
            <a:r>
              <a:rPr lang="en-US" sz="2800" b="1" dirty="0">
                <a:solidFill>
                  <a:schemeClr val="accent2"/>
                </a:solidFill>
              </a:rPr>
              <a:t>T</a:t>
            </a:r>
            <a:r>
              <a:rPr lang="en-US" sz="2800" dirty="0"/>
              <a:t> to any preference profile </a:t>
            </a:r>
            <a:r>
              <a:rPr lang="en-US" sz="2800" b="1" dirty="0">
                <a:solidFill>
                  <a:schemeClr val="accent1"/>
                </a:solidFill>
              </a:rPr>
              <a:t>P</a:t>
            </a:r>
            <a:r>
              <a:rPr lang="en-US" sz="2800" dirty="0"/>
              <a:t>:</a:t>
            </a:r>
            <a:endParaRPr lang="en-US" sz="2800" b="1" dirty="0">
              <a:solidFill>
                <a:schemeClr val="accent1"/>
              </a:solidFill>
            </a:endParaRPr>
          </a:p>
        </p:txBody>
      </p:sp>
      <p:graphicFrame>
        <p:nvGraphicFramePr>
          <p:cNvPr id="25" name="Table 24">
            <a:extLst>
              <a:ext uri="{FF2B5EF4-FFF2-40B4-BE49-F238E27FC236}">
                <a16:creationId xmlns:a16="http://schemas.microsoft.com/office/drawing/2014/main" id="{A8C9509C-6665-164A-99BA-6EA42EBC0910}"/>
              </a:ext>
            </a:extLst>
          </p:cNvPr>
          <p:cNvGraphicFramePr>
            <a:graphicFrameLocks/>
          </p:cNvGraphicFramePr>
          <p:nvPr>
            <p:extLst>
              <p:ext uri="{D42A27DB-BD31-4B8C-83A1-F6EECF244321}">
                <p14:modId xmlns:p14="http://schemas.microsoft.com/office/powerpoint/2010/main" val="4262797470"/>
              </p:ext>
            </p:extLst>
          </p:nvPr>
        </p:nvGraphicFramePr>
        <p:xfrm>
          <a:off x="7632356" y="3220274"/>
          <a:ext cx="3931508" cy="3553653"/>
        </p:xfrm>
        <a:graphic>
          <a:graphicData uri="http://schemas.openxmlformats.org/drawingml/2006/table">
            <a:tbl>
              <a:tblPr firstRow="1" bandRow="1">
                <a:tableStyleId>{5C22544A-7EE6-4342-B048-85BDC9FD1C3A}</a:tableStyleId>
              </a:tblPr>
              <a:tblGrid>
                <a:gridCol w="982877">
                  <a:extLst>
                    <a:ext uri="{9D8B030D-6E8A-4147-A177-3AD203B41FA5}">
                      <a16:colId xmlns:a16="http://schemas.microsoft.com/office/drawing/2014/main" val="1855051841"/>
                    </a:ext>
                  </a:extLst>
                </a:gridCol>
                <a:gridCol w="982877">
                  <a:extLst>
                    <a:ext uri="{9D8B030D-6E8A-4147-A177-3AD203B41FA5}">
                      <a16:colId xmlns:a16="http://schemas.microsoft.com/office/drawing/2014/main" val="2861130570"/>
                    </a:ext>
                  </a:extLst>
                </a:gridCol>
                <a:gridCol w="982877">
                  <a:extLst>
                    <a:ext uri="{9D8B030D-6E8A-4147-A177-3AD203B41FA5}">
                      <a16:colId xmlns:a16="http://schemas.microsoft.com/office/drawing/2014/main" val="3482518017"/>
                    </a:ext>
                  </a:extLst>
                </a:gridCol>
                <a:gridCol w="982877">
                  <a:extLst>
                    <a:ext uri="{9D8B030D-6E8A-4147-A177-3AD203B41FA5}">
                      <a16:colId xmlns:a16="http://schemas.microsoft.com/office/drawing/2014/main" val="2860092677"/>
                    </a:ext>
                  </a:extLst>
                </a:gridCol>
              </a:tblGrid>
              <a:tr h="635881">
                <a:tc>
                  <a:txBody>
                    <a:bodyPr/>
                    <a:lstStyle/>
                    <a:p>
                      <a:pPr algn="ctr"/>
                      <a:r>
                        <a:rPr lang="en-US" sz="3600" dirty="0"/>
                        <a:t>1</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2</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3</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4</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7564203"/>
                  </a:ext>
                </a:extLst>
              </a:tr>
              <a:tr h="656231">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r h="656231">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12700" cmpd="sng">
                      <a:noFill/>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mpd="sng">
                      <a:noFill/>
                    </a:lnL>
                    <a:lnR w="12700" cmpd="sng">
                      <a:noFill/>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730154760"/>
                  </a:ext>
                </a:extLst>
              </a:tr>
              <a:tr h="656231">
                <a:tc>
                  <a:txBody>
                    <a:bodyPr/>
                    <a:lstStyle/>
                    <a:p>
                      <a:pPr algn="ctr"/>
                      <a:endParaRPr lang="en-US" sz="2800" dirty="0"/>
                    </a:p>
                  </a:txBody>
                  <a:tcPr>
                    <a:lnL w="12700" cmpd="sng">
                      <a:noFill/>
                    </a:lnL>
                    <a:lnR w="12700" cmpd="sng">
                      <a:noFill/>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12700" cmpd="sng">
                      <a:noFill/>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248226320"/>
                  </a:ext>
                </a:extLst>
              </a:tr>
              <a:tr h="938682">
                <a:tc>
                  <a:txBody>
                    <a:bodyPr/>
                    <a:lstStyle/>
                    <a:p>
                      <a:pPr algn="ctr"/>
                      <a:endParaRPr lang="en-US" sz="2800" dirty="0"/>
                    </a:p>
                    <a:p>
                      <a:pPr algn="ctr"/>
                      <a:endParaRPr lang="en-US" sz="2800" dirty="0"/>
                    </a:p>
                  </a:txBody>
                  <a:tcP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3988498595"/>
                  </a:ext>
                </a:extLst>
              </a:tr>
            </a:tbl>
          </a:graphicData>
        </a:graphic>
      </p:graphicFrame>
      <p:graphicFrame>
        <p:nvGraphicFramePr>
          <p:cNvPr id="26" name="Table 25">
            <a:extLst>
              <a:ext uri="{FF2B5EF4-FFF2-40B4-BE49-F238E27FC236}">
                <a16:creationId xmlns:a16="http://schemas.microsoft.com/office/drawing/2014/main" id="{C796138C-2B08-8F4B-9FF8-9954A53A92EC}"/>
              </a:ext>
            </a:extLst>
          </p:cNvPr>
          <p:cNvGraphicFramePr>
            <a:graphicFrameLocks/>
          </p:cNvGraphicFramePr>
          <p:nvPr>
            <p:extLst>
              <p:ext uri="{D42A27DB-BD31-4B8C-83A1-F6EECF244321}">
                <p14:modId xmlns:p14="http://schemas.microsoft.com/office/powerpoint/2010/main" val="2976040421"/>
              </p:ext>
            </p:extLst>
          </p:nvPr>
        </p:nvGraphicFramePr>
        <p:xfrm>
          <a:off x="7632356" y="1528702"/>
          <a:ext cx="3931508" cy="640080"/>
        </p:xfrm>
        <a:graphic>
          <a:graphicData uri="http://schemas.openxmlformats.org/drawingml/2006/table">
            <a:tbl>
              <a:tblPr firstRow="1" bandRow="1">
                <a:tableStyleId>{5C22544A-7EE6-4342-B048-85BDC9FD1C3A}</a:tableStyleId>
              </a:tblPr>
              <a:tblGrid>
                <a:gridCol w="982877">
                  <a:extLst>
                    <a:ext uri="{9D8B030D-6E8A-4147-A177-3AD203B41FA5}">
                      <a16:colId xmlns:a16="http://schemas.microsoft.com/office/drawing/2014/main" val="1855051841"/>
                    </a:ext>
                  </a:extLst>
                </a:gridCol>
                <a:gridCol w="982877">
                  <a:extLst>
                    <a:ext uri="{9D8B030D-6E8A-4147-A177-3AD203B41FA5}">
                      <a16:colId xmlns:a16="http://schemas.microsoft.com/office/drawing/2014/main" val="2861130570"/>
                    </a:ext>
                  </a:extLst>
                </a:gridCol>
                <a:gridCol w="982877">
                  <a:extLst>
                    <a:ext uri="{9D8B030D-6E8A-4147-A177-3AD203B41FA5}">
                      <a16:colId xmlns:a16="http://schemas.microsoft.com/office/drawing/2014/main" val="3482518017"/>
                    </a:ext>
                  </a:extLst>
                </a:gridCol>
                <a:gridCol w="982877">
                  <a:extLst>
                    <a:ext uri="{9D8B030D-6E8A-4147-A177-3AD203B41FA5}">
                      <a16:colId xmlns:a16="http://schemas.microsoft.com/office/drawing/2014/main" val="2860092677"/>
                    </a:ext>
                  </a:extLst>
                </a:gridCol>
              </a:tblGrid>
              <a:tr h="611383">
                <a:tc>
                  <a:txBody>
                    <a:bodyPr/>
                    <a:lstStyle/>
                    <a:p>
                      <a:pPr algn="ctr"/>
                      <a:r>
                        <a:rPr lang="en-US" sz="3600" dirty="0"/>
                        <a:t>1</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2</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3</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4</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7564203"/>
                  </a:ext>
                </a:extLst>
              </a:tr>
            </a:tbl>
          </a:graphicData>
        </a:graphic>
      </p:graphicFrame>
      <p:sp>
        <p:nvSpPr>
          <p:cNvPr id="27" name="Arc 26">
            <a:extLst>
              <a:ext uri="{FF2B5EF4-FFF2-40B4-BE49-F238E27FC236}">
                <a16:creationId xmlns:a16="http://schemas.microsoft.com/office/drawing/2014/main" id="{453D1349-2B31-2A42-BE8D-66498636451E}"/>
              </a:ext>
            </a:extLst>
          </p:cNvPr>
          <p:cNvSpPr/>
          <p:nvPr/>
        </p:nvSpPr>
        <p:spPr>
          <a:xfrm>
            <a:off x="1347915" y="2767227"/>
            <a:ext cx="1912209" cy="882390"/>
          </a:xfrm>
          <a:prstGeom prst="arc">
            <a:avLst>
              <a:gd name="adj1" fmla="val 10811629"/>
              <a:gd name="adj2" fmla="val 0"/>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2"/>
              </a:solidFill>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70699BD-5326-E84C-BB67-D9E8184A1D1F}"/>
                  </a:ext>
                </a:extLst>
              </p:cNvPr>
              <p:cNvSpPr txBox="1"/>
              <p:nvPr/>
            </p:nvSpPr>
            <p:spPr>
              <a:xfrm>
                <a:off x="5033318" y="4715970"/>
                <a:ext cx="2335427" cy="646331"/>
              </a:xfrm>
              <a:prstGeom prst="rect">
                <a:avLst/>
              </a:prstGeom>
              <a:noFill/>
              <a:ln>
                <a:noFill/>
              </a:ln>
            </p:spPr>
            <p:txBody>
              <a:bodyPr wrap="square" rtlCol="0">
                <a:spAutoFit/>
              </a:bodyPr>
              <a:lstStyle/>
              <a:p>
                <a:r>
                  <a:rPr lang="en-US" sz="3600" b="1" dirty="0">
                    <a:solidFill>
                      <a:schemeClr val="accent1"/>
                    </a:solidFill>
                  </a:rPr>
                  <a:t>P</a:t>
                </a:r>
                <a:r>
                  <a:rPr lang="en-US" sz="3600" dirty="0"/>
                  <a:t> </a:t>
                </a:r>
                <a14:m>
                  <m:oMath xmlns:m="http://schemas.openxmlformats.org/officeDocument/2006/math">
                    <m:r>
                      <a:rPr lang="en-US" sz="3600" b="0" i="0" smtClean="0">
                        <a:latin typeface="Cambria Math" panose="02040503050406030204" pitchFamily="18" charset="0"/>
                      </a:rPr>
                      <m:t>   </m:t>
                    </m:r>
                    <m:r>
                      <a:rPr lang="en-US" sz="3600" i="1">
                        <a:latin typeface="Cambria Math" panose="02040503050406030204" pitchFamily="18" charset="0"/>
                      </a:rPr>
                      <m:t>⇒</m:t>
                    </m:r>
                  </m:oMath>
                </a14:m>
                <a:r>
                  <a:rPr lang="en-US" sz="3600" dirty="0"/>
                  <a:t>   </a:t>
                </a:r>
                <a:r>
                  <a:rPr lang="en-US" sz="3600" b="1" dirty="0">
                    <a:solidFill>
                      <a:schemeClr val="accent2"/>
                    </a:solidFill>
                  </a:rPr>
                  <a:t>T</a:t>
                </a:r>
                <a:r>
                  <a:rPr lang="en-US" sz="3600" dirty="0"/>
                  <a:t>(</a:t>
                </a:r>
                <a:r>
                  <a:rPr lang="en-US" sz="3600" b="1" dirty="0">
                    <a:solidFill>
                      <a:schemeClr val="accent1"/>
                    </a:solidFill>
                  </a:rPr>
                  <a:t>P</a:t>
                </a:r>
                <a:r>
                  <a:rPr lang="en-US" sz="3600" dirty="0"/>
                  <a:t>) </a:t>
                </a:r>
              </a:p>
            </p:txBody>
          </p:sp>
        </mc:Choice>
        <mc:Fallback xmlns="">
          <p:sp>
            <p:nvSpPr>
              <p:cNvPr id="28" name="TextBox 27">
                <a:extLst>
                  <a:ext uri="{FF2B5EF4-FFF2-40B4-BE49-F238E27FC236}">
                    <a16:creationId xmlns:a16="http://schemas.microsoft.com/office/drawing/2014/main" id="{870699BD-5326-E84C-BB67-D9E8184A1D1F}"/>
                  </a:ext>
                </a:extLst>
              </p:cNvPr>
              <p:cNvSpPr txBox="1">
                <a:spLocks noRot="1" noChangeAspect="1" noMove="1" noResize="1" noEditPoints="1" noAdjustHandles="1" noChangeArrowheads="1" noChangeShapeType="1" noTextEdit="1"/>
              </p:cNvSpPr>
              <p:nvPr/>
            </p:nvSpPr>
            <p:spPr>
              <a:xfrm>
                <a:off x="5033318" y="4715970"/>
                <a:ext cx="2335427" cy="646331"/>
              </a:xfrm>
              <a:prstGeom prst="rect">
                <a:avLst/>
              </a:prstGeom>
              <a:blipFill>
                <a:blip r:embed="rId6"/>
                <a:stretch>
                  <a:fillRect l="-8108" t="-15385" r="-9730" b="-3461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682762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436E-575F-5F44-93E9-1B5416D23FA7}"/>
              </a:ext>
            </a:extLst>
          </p:cNvPr>
          <p:cNvSpPr>
            <a:spLocks noGrp="1"/>
          </p:cNvSpPr>
          <p:nvPr>
            <p:ph type="title"/>
          </p:nvPr>
        </p:nvSpPr>
        <p:spPr>
          <a:xfrm>
            <a:off x="838200" y="167413"/>
            <a:ext cx="10515600" cy="1325563"/>
          </a:xfrm>
        </p:spPr>
        <p:txBody>
          <a:bodyPr/>
          <a:lstStyle/>
          <a:p>
            <a:r>
              <a:rPr lang="en-US" dirty="0"/>
              <a:t>Transposing Allocations</a:t>
            </a:r>
          </a:p>
        </p:txBody>
      </p:sp>
      <p:sp>
        <p:nvSpPr>
          <p:cNvPr id="3" name="Content Placeholder 2">
            <a:extLst>
              <a:ext uri="{FF2B5EF4-FFF2-40B4-BE49-F238E27FC236}">
                <a16:creationId xmlns:a16="http://schemas.microsoft.com/office/drawing/2014/main" id="{D003F695-DB87-5B4D-A48D-6BC5F308E729}"/>
              </a:ext>
            </a:extLst>
          </p:cNvPr>
          <p:cNvSpPr>
            <a:spLocks noGrp="1"/>
          </p:cNvSpPr>
          <p:nvPr>
            <p:ph idx="1"/>
          </p:nvPr>
        </p:nvSpPr>
        <p:spPr>
          <a:xfrm>
            <a:off x="838200" y="1631123"/>
            <a:ext cx="6390503" cy="485089"/>
          </a:xfrm>
          <a:solidFill>
            <a:schemeClr val="accent1">
              <a:lumMod val="20000"/>
              <a:lumOff val="80000"/>
            </a:schemeClr>
          </a:solidFill>
        </p:spPr>
        <p:txBody>
          <a:bodyPr/>
          <a:lstStyle/>
          <a:p>
            <a:pPr marL="0" indent="0">
              <a:buNone/>
            </a:pPr>
            <a:r>
              <a:rPr lang="en-US" dirty="0"/>
              <a:t>A </a:t>
            </a:r>
            <a:r>
              <a:rPr lang="en-US" b="1" dirty="0"/>
              <a:t>transposition </a:t>
            </a:r>
            <a:r>
              <a:rPr lang="en-US" dirty="0"/>
              <a:t>is a swap of two positions.</a:t>
            </a:r>
          </a:p>
        </p:txBody>
      </p:sp>
      <p:sp>
        <p:nvSpPr>
          <p:cNvPr id="20" name="Arc 19">
            <a:extLst>
              <a:ext uri="{FF2B5EF4-FFF2-40B4-BE49-F238E27FC236}">
                <a16:creationId xmlns:a16="http://schemas.microsoft.com/office/drawing/2014/main" id="{AE3866C4-6F16-8441-94A5-32CDFD2A16E9}"/>
              </a:ext>
            </a:extLst>
          </p:cNvPr>
          <p:cNvSpPr/>
          <p:nvPr/>
        </p:nvSpPr>
        <p:spPr>
          <a:xfrm>
            <a:off x="8115299" y="1051781"/>
            <a:ext cx="1912209" cy="882390"/>
          </a:xfrm>
          <a:prstGeom prst="arc">
            <a:avLst>
              <a:gd name="adj1" fmla="val 10811629"/>
              <a:gd name="adj2" fmla="val 0"/>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2"/>
              </a:solidFill>
            </a:endParaRPr>
          </a:p>
        </p:txBody>
      </p:sp>
      <p:graphicFrame>
        <p:nvGraphicFramePr>
          <p:cNvPr id="21" name="Table 20">
            <a:extLst>
              <a:ext uri="{FF2B5EF4-FFF2-40B4-BE49-F238E27FC236}">
                <a16:creationId xmlns:a16="http://schemas.microsoft.com/office/drawing/2014/main" id="{FF567896-6D5F-7142-AA6D-E42DB27892E8}"/>
              </a:ext>
            </a:extLst>
          </p:cNvPr>
          <p:cNvGraphicFramePr>
            <a:graphicFrameLocks/>
          </p:cNvGraphicFramePr>
          <p:nvPr>
            <p:extLst>
              <p:ext uri="{D42A27DB-BD31-4B8C-83A1-F6EECF244321}">
                <p14:modId xmlns:p14="http://schemas.microsoft.com/office/powerpoint/2010/main" val="2363442630"/>
              </p:ext>
            </p:extLst>
          </p:nvPr>
        </p:nvGraphicFramePr>
        <p:xfrm>
          <a:off x="838200" y="3257343"/>
          <a:ext cx="3931508" cy="1324336"/>
        </p:xfrm>
        <a:graphic>
          <a:graphicData uri="http://schemas.openxmlformats.org/drawingml/2006/table">
            <a:tbl>
              <a:tblPr firstRow="1" bandRow="1">
                <a:tableStyleId>{5C22544A-7EE6-4342-B048-85BDC9FD1C3A}</a:tableStyleId>
              </a:tblPr>
              <a:tblGrid>
                <a:gridCol w="982877">
                  <a:extLst>
                    <a:ext uri="{9D8B030D-6E8A-4147-A177-3AD203B41FA5}">
                      <a16:colId xmlns:a16="http://schemas.microsoft.com/office/drawing/2014/main" val="1855051841"/>
                    </a:ext>
                  </a:extLst>
                </a:gridCol>
                <a:gridCol w="982877">
                  <a:extLst>
                    <a:ext uri="{9D8B030D-6E8A-4147-A177-3AD203B41FA5}">
                      <a16:colId xmlns:a16="http://schemas.microsoft.com/office/drawing/2014/main" val="2861130570"/>
                    </a:ext>
                  </a:extLst>
                </a:gridCol>
                <a:gridCol w="982877">
                  <a:extLst>
                    <a:ext uri="{9D8B030D-6E8A-4147-A177-3AD203B41FA5}">
                      <a16:colId xmlns:a16="http://schemas.microsoft.com/office/drawing/2014/main" val="3482518017"/>
                    </a:ext>
                  </a:extLst>
                </a:gridCol>
                <a:gridCol w="982877">
                  <a:extLst>
                    <a:ext uri="{9D8B030D-6E8A-4147-A177-3AD203B41FA5}">
                      <a16:colId xmlns:a16="http://schemas.microsoft.com/office/drawing/2014/main" val="2860092677"/>
                    </a:ext>
                  </a:extLst>
                </a:gridCol>
              </a:tblGrid>
              <a:tr h="611383">
                <a:tc>
                  <a:txBody>
                    <a:bodyPr/>
                    <a:lstStyle/>
                    <a:p>
                      <a:pPr algn="ctr"/>
                      <a:r>
                        <a:rPr lang="en-US" sz="3600" dirty="0"/>
                        <a:t>1</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2</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3</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4</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7564203"/>
                  </a:ext>
                </a:extLst>
              </a:tr>
              <a:tr h="684256">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bl>
          </a:graphicData>
        </a:graphic>
      </p:graphicFrame>
      <p:sp>
        <p:nvSpPr>
          <p:cNvPr id="24" name="TextBox 23">
            <a:extLst>
              <a:ext uri="{FF2B5EF4-FFF2-40B4-BE49-F238E27FC236}">
                <a16:creationId xmlns:a16="http://schemas.microsoft.com/office/drawing/2014/main" id="{2737E487-72FE-3F42-9B22-CE0D51A91C75}"/>
              </a:ext>
            </a:extLst>
          </p:cNvPr>
          <p:cNvSpPr txBox="1"/>
          <p:nvPr/>
        </p:nvSpPr>
        <p:spPr>
          <a:xfrm>
            <a:off x="778646" y="2303508"/>
            <a:ext cx="8443273" cy="523220"/>
          </a:xfrm>
          <a:prstGeom prst="rect">
            <a:avLst/>
          </a:prstGeom>
          <a:noFill/>
        </p:spPr>
        <p:txBody>
          <a:bodyPr wrap="square" rtlCol="0">
            <a:spAutoFit/>
          </a:bodyPr>
          <a:lstStyle/>
          <a:p>
            <a:r>
              <a:rPr lang="en-US" sz="2800" dirty="0"/>
              <a:t>We can also apply transposition </a:t>
            </a:r>
            <a:r>
              <a:rPr lang="en-US" sz="2800" b="1" dirty="0">
                <a:solidFill>
                  <a:schemeClr val="accent2"/>
                </a:solidFill>
              </a:rPr>
              <a:t>T</a:t>
            </a:r>
            <a:r>
              <a:rPr lang="en-US" sz="2800" dirty="0"/>
              <a:t> to any allocation </a:t>
            </a:r>
            <a:r>
              <a:rPr lang="en-US" sz="2800" b="1" dirty="0">
                <a:solidFill>
                  <a:schemeClr val="accent6"/>
                </a:solidFill>
              </a:rPr>
              <a:t>A</a:t>
            </a:r>
            <a:r>
              <a:rPr lang="en-US" sz="2800" dirty="0"/>
              <a:t>:</a:t>
            </a:r>
            <a:endParaRPr lang="en-US" sz="2800" b="1" dirty="0">
              <a:solidFill>
                <a:schemeClr val="accent1"/>
              </a:solidFill>
            </a:endParaRPr>
          </a:p>
        </p:txBody>
      </p:sp>
      <p:graphicFrame>
        <p:nvGraphicFramePr>
          <p:cNvPr id="26" name="Table 25">
            <a:extLst>
              <a:ext uri="{FF2B5EF4-FFF2-40B4-BE49-F238E27FC236}">
                <a16:creationId xmlns:a16="http://schemas.microsoft.com/office/drawing/2014/main" id="{C796138C-2B08-8F4B-9FF8-9954A53A92EC}"/>
              </a:ext>
            </a:extLst>
          </p:cNvPr>
          <p:cNvGraphicFramePr>
            <a:graphicFrameLocks/>
          </p:cNvGraphicFramePr>
          <p:nvPr/>
        </p:nvGraphicFramePr>
        <p:xfrm>
          <a:off x="7632356" y="1528702"/>
          <a:ext cx="3931508" cy="640080"/>
        </p:xfrm>
        <a:graphic>
          <a:graphicData uri="http://schemas.openxmlformats.org/drawingml/2006/table">
            <a:tbl>
              <a:tblPr firstRow="1" bandRow="1">
                <a:tableStyleId>{5C22544A-7EE6-4342-B048-85BDC9FD1C3A}</a:tableStyleId>
              </a:tblPr>
              <a:tblGrid>
                <a:gridCol w="982877">
                  <a:extLst>
                    <a:ext uri="{9D8B030D-6E8A-4147-A177-3AD203B41FA5}">
                      <a16:colId xmlns:a16="http://schemas.microsoft.com/office/drawing/2014/main" val="1855051841"/>
                    </a:ext>
                  </a:extLst>
                </a:gridCol>
                <a:gridCol w="982877">
                  <a:extLst>
                    <a:ext uri="{9D8B030D-6E8A-4147-A177-3AD203B41FA5}">
                      <a16:colId xmlns:a16="http://schemas.microsoft.com/office/drawing/2014/main" val="2861130570"/>
                    </a:ext>
                  </a:extLst>
                </a:gridCol>
                <a:gridCol w="982877">
                  <a:extLst>
                    <a:ext uri="{9D8B030D-6E8A-4147-A177-3AD203B41FA5}">
                      <a16:colId xmlns:a16="http://schemas.microsoft.com/office/drawing/2014/main" val="3482518017"/>
                    </a:ext>
                  </a:extLst>
                </a:gridCol>
                <a:gridCol w="982877">
                  <a:extLst>
                    <a:ext uri="{9D8B030D-6E8A-4147-A177-3AD203B41FA5}">
                      <a16:colId xmlns:a16="http://schemas.microsoft.com/office/drawing/2014/main" val="2860092677"/>
                    </a:ext>
                  </a:extLst>
                </a:gridCol>
              </a:tblGrid>
              <a:tr h="611383">
                <a:tc>
                  <a:txBody>
                    <a:bodyPr/>
                    <a:lstStyle/>
                    <a:p>
                      <a:pPr algn="ctr"/>
                      <a:r>
                        <a:rPr lang="en-US" sz="3600" dirty="0"/>
                        <a:t>1</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2</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3</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4</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7564203"/>
                  </a:ext>
                </a:extLst>
              </a:tr>
            </a:tbl>
          </a:graphicData>
        </a:graphic>
      </p:graphicFrame>
      <p:sp>
        <p:nvSpPr>
          <p:cNvPr id="27" name="Arc 26">
            <a:extLst>
              <a:ext uri="{FF2B5EF4-FFF2-40B4-BE49-F238E27FC236}">
                <a16:creationId xmlns:a16="http://schemas.microsoft.com/office/drawing/2014/main" id="{453D1349-2B31-2A42-BE8D-66498636451E}"/>
              </a:ext>
            </a:extLst>
          </p:cNvPr>
          <p:cNvSpPr/>
          <p:nvPr/>
        </p:nvSpPr>
        <p:spPr>
          <a:xfrm>
            <a:off x="1347915" y="2791941"/>
            <a:ext cx="1912209" cy="882390"/>
          </a:xfrm>
          <a:prstGeom prst="arc">
            <a:avLst>
              <a:gd name="adj1" fmla="val 10811629"/>
              <a:gd name="adj2" fmla="val 0"/>
            </a:avLst>
          </a:prstGeom>
          <a:ln w="5715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2"/>
              </a:solidFill>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70699BD-5326-E84C-BB67-D9E8184A1D1F}"/>
                  </a:ext>
                </a:extLst>
              </p:cNvPr>
              <p:cNvSpPr txBox="1"/>
              <p:nvPr/>
            </p:nvSpPr>
            <p:spPr>
              <a:xfrm>
                <a:off x="5000282" y="3596345"/>
                <a:ext cx="2599038" cy="646331"/>
              </a:xfrm>
              <a:prstGeom prst="rect">
                <a:avLst/>
              </a:prstGeom>
              <a:noFill/>
              <a:ln>
                <a:noFill/>
              </a:ln>
            </p:spPr>
            <p:txBody>
              <a:bodyPr wrap="square" rtlCol="0">
                <a:spAutoFit/>
              </a:bodyPr>
              <a:lstStyle/>
              <a:p>
                <a:r>
                  <a:rPr lang="en-US" sz="3600" b="1" dirty="0">
                    <a:solidFill>
                      <a:schemeClr val="accent6"/>
                    </a:solidFill>
                  </a:rPr>
                  <a:t>A</a:t>
                </a:r>
                <a:r>
                  <a:rPr lang="en-US" sz="3600" dirty="0"/>
                  <a:t> </a:t>
                </a:r>
                <a14:m>
                  <m:oMath xmlns:m="http://schemas.openxmlformats.org/officeDocument/2006/math">
                    <m:r>
                      <a:rPr lang="en-US" sz="3600" b="0" i="0" smtClean="0">
                        <a:latin typeface="Cambria Math" panose="02040503050406030204" pitchFamily="18" charset="0"/>
                      </a:rPr>
                      <m:t>   </m:t>
                    </m:r>
                    <m:r>
                      <a:rPr lang="en-US" sz="3600" i="1">
                        <a:latin typeface="Cambria Math" panose="02040503050406030204" pitchFamily="18" charset="0"/>
                      </a:rPr>
                      <m:t>⇒</m:t>
                    </m:r>
                  </m:oMath>
                </a14:m>
                <a:r>
                  <a:rPr lang="en-US" sz="3600" dirty="0"/>
                  <a:t>   </a:t>
                </a:r>
                <a:r>
                  <a:rPr lang="en-US" sz="3600" b="1" dirty="0">
                    <a:solidFill>
                      <a:schemeClr val="accent2"/>
                    </a:solidFill>
                  </a:rPr>
                  <a:t>T</a:t>
                </a:r>
                <a:r>
                  <a:rPr lang="en-US" sz="3600" dirty="0"/>
                  <a:t>(</a:t>
                </a:r>
                <a:r>
                  <a:rPr lang="en-US" sz="3600" b="1" dirty="0">
                    <a:solidFill>
                      <a:schemeClr val="accent6"/>
                    </a:solidFill>
                  </a:rPr>
                  <a:t>A</a:t>
                </a:r>
                <a:r>
                  <a:rPr lang="en-US" sz="3600" dirty="0"/>
                  <a:t>) </a:t>
                </a:r>
              </a:p>
            </p:txBody>
          </p:sp>
        </mc:Choice>
        <mc:Fallback xmlns="">
          <p:sp>
            <p:nvSpPr>
              <p:cNvPr id="28" name="TextBox 27">
                <a:extLst>
                  <a:ext uri="{FF2B5EF4-FFF2-40B4-BE49-F238E27FC236}">
                    <a16:creationId xmlns:a16="http://schemas.microsoft.com/office/drawing/2014/main" id="{870699BD-5326-E84C-BB67-D9E8184A1D1F}"/>
                  </a:ext>
                </a:extLst>
              </p:cNvPr>
              <p:cNvSpPr txBox="1">
                <a:spLocks noRot="1" noChangeAspect="1" noMove="1" noResize="1" noEditPoints="1" noAdjustHandles="1" noChangeArrowheads="1" noChangeShapeType="1" noTextEdit="1"/>
              </p:cNvSpPr>
              <p:nvPr/>
            </p:nvSpPr>
            <p:spPr>
              <a:xfrm>
                <a:off x="5000282" y="3596345"/>
                <a:ext cx="2599038" cy="646331"/>
              </a:xfrm>
              <a:prstGeom prst="rect">
                <a:avLst/>
              </a:prstGeom>
              <a:blipFill>
                <a:blip r:embed="rId6"/>
                <a:stretch>
                  <a:fillRect l="-6796" t="-13462" r="-1456" b="-34615"/>
                </a:stretch>
              </a:blipFill>
              <a:ln>
                <a:noFill/>
              </a:ln>
            </p:spPr>
            <p:txBody>
              <a:bodyPr/>
              <a:lstStyle/>
              <a:p>
                <a:r>
                  <a:rPr lang="en-US">
                    <a:noFill/>
                  </a:rPr>
                  <a:t> </a:t>
                </a:r>
              </a:p>
            </p:txBody>
          </p:sp>
        </mc:Fallback>
      </mc:AlternateContent>
      <p:graphicFrame>
        <p:nvGraphicFramePr>
          <p:cNvPr id="14" name="Table 13">
            <a:extLst>
              <a:ext uri="{FF2B5EF4-FFF2-40B4-BE49-F238E27FC236}">
                <a16:creationId xmlns:a16="http://schemas.microsoft.com/office/drawing/2014/main" id="{CC6D216F-622F-E544-A6D3-A19804AF7C8C}"/>
              </a:ext>
            </a:extLst>
          </p:cNvPr>
          <p:cNvGraphicFramePr>
            <a:graphicFrameLocks/>
          </p:cNvGraphicFramePr>
          <p:nvPr>
            <p:extLst>
              <p:ext uri="{D42A27DB-BD31-4B8C-83A1-F6EECF244321}">
                <p14:modId xmlns:p14="http://schemas.microsoft.com/office/powerpoint/2010/main" val="256892536"/>
              </p:ext>
            </p:extLst>
          </p:nvPr>
        </p:nvGraphicFramePr>
        <p:xfrm>
          <a:off x="7632356" y="3335797"/>
          <a:ext cx="3931508" cy="1324336"/>
        </p:xfrm>
        <a:graphic>
          <a:graphicData uri="http://schemas.openxmlformats.org/drawingml/2006/table">
            <a:tbl>
              <a:tblPr firstRow="1" bandRow="1">
                <a:tableStyleId>{5C22544A-7EE6-4342-B048-85BDC9FD1C3A}</a:tableStyleId>
              </a:tblPr>
              <a:tblGrid>
                <a:gridCol w="982877">
                  <a:extLst>
                    <a:ext uri="{9D8B030D-6E8A-4147-A177-3AD203B41FA5}">
                      <a16:colId xmlns:a16="http://schemas.microsoft.com/office/drawing/2014/main" val="1855051841"/>
                    </a:ext>
                  </a:extLst>
                </a:gridCol>
                <a:gridCol w="982877">
                  <a:extLst>
                    <a:ext uri="{9D8B030D-6E8A-4147-A177-3AD203B41FA5}">
                      <a16:colId xmlns:a16="http://schemas.microsoft.com/office/drawing/2014/main" val="2861130570"/>
                    </a:ext>
                  </a:extLst>
                </a:gridCol>
                <a:gridCol w="982877">
                  <a:extLst>
                    <a:ext uri="{9D8B030D-6E8A-4147-A177-3AD203B41FA5}">
                      <a16:colId xmlns:a16="http://schemas.microsoft.com/office/drawing/2014/main" val="3482518017"/>
                    </a:ext>
                  </a:extLst>
                </a:gridCol>
                <a:gridCol w="982877">
                  <a:extLst>
                    <a:ext uri="{9D8B030D-6E8A-4147-A177-3AD203B41FA5}">
                      <a16:colId xmlns:a16="http://schemas.microsoft.com/office/drawing/2014/main" val="2860092677"/>
                    </a:ext>
                  </a:extLst>
                </a:gridCol>
              </a:tblGrid>
              <a:tr h="611383">
                <a:tc>
                  <a:txBody>
                    <a:bodyPr/>
                    <a:lstStyle/>
                    <a:p>
                      <a:pPr algn="ctr"/>
                      <a:r>
                        <a:rPr lang="en-US" sz="3600" dirty="0"/>
                        <a:t>1</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2</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3</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t>4</a:t>
                      </a:r>
                    </a:p>
                  </a:txBody>
                  <a:tcP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7564203"/>
                  </a:ext>
                </a:extLst>
              </a:tr>
              <a:tr h="684256">
                <a:tc>
                  <a:txBody>
                    <a:bodyPr/>
                    <a:lstStyle/>
                    <a:p>
                      <a:pPr algn="ctr"/>
                      <a:endParaRPr lang="en-US" sz="2800" dirty="0">
                        <a:ln>
                          <a:noFill/>
                        </a:ln>
                        <a:solidFill>
                          <a:schemeClr val="accent2"/>
                        </a:solidFill>
                      </a:endParaRP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endParaRPr lang="en-US" sz="2800" dirty="0"/>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391368441"/>
                  </a:ext>
                </a:extLst>
              </a:tr>
            </a:tbl>
          </a:graphicData>
        </a:graphic>
      </p:graphicFrame>
    </p:spTree>
    <p:extLst>
      <p:ext uri="{BB962C8B-B14F-4D97-AF65-F5344CB8AC3E}">
        <p14:creationId xmlns:p14="http://schemas.microsoft.com/office/powerpoint/2010/main" val="254216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63E9-06A7-D945-BD2B-3BB322B55EBD}"/>
              </a:ext>
            </a:extLst>
          </p:cNvPr>
          <p:cNvSpPr>
            <a:spLocks noGrp="1"/>
          </p:cNvSpPr>
          <p:nvPr>
            <p:ph type="title"/>
          </p:nvPr>
        </p:nvSpPr>
        <p:spPr/>
        <p:txBody>
          <a:bodyPr/>
          <a:lstStyle/>
          <a:p>
            <a:r>
              <a:rPr lang="en-US" dirty="0"/>
              <a:t>Defining Symmetry</a:t>
            </a:r>
          </a:p>
        </p:txBody>
      </p:sp>
      <p:sp>
        <p:nvSpPr>
          <p:cNvPr id="4" name="Content Placeholder 3">
            <a:extLst>
              <a:ext uri="{FF2B5EF4-FFF2-40B4-BE49-F238E27FC236}">
                <a16:creationId xmlns:a16="http://schemas.microsoft.com/office/drawing/2014/main" id="{9E924836-B983-E647-AC81-44E6202B7D1C}"/>
              </a:ext>
            </a:extLst>
          </p:cNvPr>
          <p:cNvSpPr txBox="1">
            <a:spLocks noGrp="1"/>
          </p:cNvSpPr>
          <p:nvPr>
            <p:ph idx="1"/>
          </p:nvPr>
        </p:nvSpPr>
        <p:spPr>
          <a:xfrm>
            <a:off x="838200" y="1825625"/>
            <a:ext cx="10515600" cy="1448089"/>
          </a:xfrm>
          <a:prstGeom prst="rect">
            <a:avLst/>
          </a:prstGeom>
          <a:solidFill>
            <a:schemeClr val="accent1">
              <a:lumMod val="20000"/>
              <a:lumOff val="80000"/>
            </a:schemeClr>
          </a:solidFill>
        </p:spPr>
        <p:txBody>
          <a:bodyPr wrap="square" rtlCol="0">
            <a:spAutoFit/>
          </a:bodyPr>
          <a:lstStyle/>
          <a:p>
            <a:pPr marL="0" indent="0">
              <a:buNone/>
            </a:pPr>
            <a:r>
              <a:rPr lang="en-US" sz="2800" dirty="0"/>
              <a:t>A random mechanism </a:t>
            </a:r>
            <a:r>
              <a:rPr lang="en-US" sz="2800" b="1" dirty="0"/>
              <a:t>M </a:t>
            </a:r>
            <a:r>
              <a:rPr lang="en-US" sz="2800" dirty="0"/>
              <a:t>is </a:t>
            </a:r>
            <a:r>
              <a:rPr lang="en-US" sz="2800" b="1" dirty="0"/>
              <a:t>symmetric </a:t>
            </a:r>
            <a:r>
              <a:rPr lang="en-US" sz="2800" dirty="0"/>
              <a:t>if for </a:t>
            </a:r>
            <a:r>
              <a:rPr lang="en-US" sz="2800" i="1" dirty="0"/>
              <a:t>any </a:t>
            </a:r>
          </a:p>
          <a:p>
            <a:pPr marL="457200" lvl="1" indent="0">
              <a:buNone/>
            </a:pPr>
            <a:r>
              <a:rPr lang="en-US" sz="2800" dirty="0"/>
              <a:t>Preference profile </a:t>
            </a:r>
            <a:r>
              <a:rPr lang="en-US" sz="2800" b="1" dirty="0">
                <a:solidFill>
                  <a:schemeClr val="accent1"/>
                </a:solidFill>
              </a:rPr>
              <a:t>P</a:t>
            </a:r>
            <a:r>
              <a:rPr lang="en-US" sz="2800" dirty="0"/>
              <a:t>,</a:t>
            </a:r>
            <a:r>
              <a:rPr lang="en-US" sz="2800" b="1" dirty="0"/>
              <a:t> </a:t>
            </a:r>
            <a:r>
              <a:rPr lang="en-US" sz="2800" dirty="0"/>
              <a:t>Allocation</a:t>
            </a:r>
            <a:r>
              <a:rPr lang="en-US" sz="2800" b="1" dirty="0"/>
              <a:t> </a:t>
            </a:r>
            <a:r>
              <a:rPr lang="en-US" sz="2800" b="1" dirty="0">
                <a:solidFill>
                  <a:schemeClr val="accent6"/>
                </a:solidFill>
              </a:rPr>
              <a:t>A</a:t>
            </a:r>
            <a:r>
              <a:rPr lang="en-US" sz="2800" dirty="0"/>
              <a:t>, and Transposition</a:t>
            </a:r>
            <a:r>
              <a:rPr lang="en-US" sz="2800" b="1" dirty="0"/>
              <a:t> </a:t>
            </a:r>
            <a:r>
              <a:rPr lang="en-US" sz="2800" b="1" dirty="0">
                <a:solidFill>
                  <a:schemeClr val="accent2"/>
                </a:solidFill>
              </a:rPr>
              <a:t>T</a:t>
            </a:r>
            <a:r>
              <a:rPr lang="en-US" sz="2800" dirty="0"/>
              <a:t>:</a:t>
            </a:r>
            <a:endParaRPr lang="en-US" sz="2800" b="1" dirty="0"/>
          </a:p>
          <a:p>
            <a:pPr marL="0" indent="0" algn="ctr">
              <a:buNone/>
            </a:pPr>
            <a:r>
              <a:rPr lang="en-US" dirty="0"/>
              <a:t>Prob(</a:t>
            </a:r>
            <a:r>
              <a:rPr lang="en-US" b="1" dirty="0"/>
              <a:t>M</a:t>
            </a:r>
            <a:r>
              <a:rPr lang="en-US" dirty="0"/>
              <a:t>(</a:t>
            </a:r>
            <a:r>
              <a:rPr lang="en-US" b="1" dirty="0">
                <a:solidFill>
                  <a:schemeClr val="accent1"/>
                </a:solidFill>
              </a:rPr>
              <a:t>P</a:t>
            </a:r>
            <a:r>
              <a:rPr lang="en-US" dirty="0"/>
              <a:t>)</a:t>
            </a:r>
            <a:r>
              <a:rPr lang="en-US" b="1" dirty="0">
                <a:solidFill>
                  <a:schemeClr val="accent2"/>
                </a:solidFill>
              </a:rPr>
              <a:t> </a:t>
            </a:r>
            <a:r>
              <a:rPr lang="en-US" dirty="0"/>
              <a:t>=</a:t>
            </a:r>
            <a:r>
              <a:rPr lang="en-US" b="1" dirty="0">
                <a:solidFill>
                  <a:schemeClr val="accent2"/>
                </a:solidFill>
              </a:rPr>
              <a:t> </a:t>
            </a:r>
            <a:r>
              <a:rPr lang="en-US" b="1" dirty="0">
                <a:solidFill>
                  <a:schemeClr val="accent6"/>
                </a:solidFill>
              </a:rPr>
              <a:t>A</a:t>
            </a:r>
            <a:r>
              <a:rPr lang="en-US" dirty="0"/>
              <a:t>)</a:t>
            </a:r>
            <a:r>
              <a:rPr lang="en-US" dirty="0">
                <a:solidFill>
                  <a:schemeClr val="accent2"/>
                </a:solidFill>
              </a:rPr>
              <a:t> </a:t>
            </a:r>
            <a:r>
              <a:rPr lang="en-US" dirty="0"/>
              <a:t>=</a:t>
            </a:r>
            <a:r>
              <a:rPr lang="en-US" b="1" dirty="0">
                <a:solidFill>
                  <a:schemeClr val="accent2"/>
                </a:solidFill>
              </a:rPr>
              <a:t> </a:t>
            </a:r>
            <a:r>
              <a:rPr lang="en-US" dirty="0"/>
              <a:t>Prob(</a:t>
            </a:r>
            <a:r>
              <a:rPr lang="en-US" b="1" dirty="0"/>
              <a:t>M</a:t>
            </a:r>
            <a:r>
              <a:rPr lang="en-US" dirty="0"/>
              <a:t>(</a:t>
            </a:r>
            <a:r>
              <a:rPr lang="en-US" b="1" dirty="0">
                <a:solidFill>
                  <a:schemeClr val="accent2"/>
                </a:solidFill>
              </a:rPr>
              <a:t>T</a:t>
            </a:r>
            <a:r>
              <a:rPr lang="en-US" dirty="0"/>
              <a:t>(</a:t>
            </a:r>
            <a:r>
              <a:rPr lang="en-US" b="1" dirty="0">
                <a:solidFill>
                  <a:schemeClr val="accent1"/>
                </a:solidFill>
              </a:rPr>
              <a:t>P</a:t>
            </a:r>
            <a:r>
              <a:rPr lang="en-US" dirty="0"/>
              <a:t>))</a:t>
            </a:r>
            <a:r>
              <a:rPr lang="en-US" b="1" dirty="0">
                <a:solidFill>
                  <a:schemeClr val="accent2"/>
                </a:solidFill>
              </a:rPr>
              <a:t> </a:t>
            </a:r>
            <a:r>
              <a:rPr lang="en-US" dirty="0"/>
              <a:t>=</a:t>
            </a:r>
            <a:r>
              <a:rPr lang="en-US" b="1" dirty="0">
                <a:solidFill>
                  <a:schemeClr val="accent2"/>
                </a:solidFill>
              </a:rPr>
              <a:t> T</a:t>
            </a:r>
            <a:r>
              <a:rPr lang="en-US" dirty="0"/>
              <a:t>(</a:t>
            </a:r>
            <a:r>
              <a:rPr lang="en-US" b="1" dirty="0">
                <a:solidFill>
                  <a:schemeClr val="accent6"/>
                </a:solidFill>
              </a:rPr>
              <a:t>A</a:t>
            </a:r>
            <a:r>
              <a:rPr lang="en-US" dirty="0"/>
              <a:t>)).</a:t>
            </a:r>
            <a:endParaRPr lang="en-US" sz="2800" dirty="0"/>
          </a:p>
        </p:txBody>
      </p:sp>
      <p:sp>
        <p:nvSpPr>
          <p:cNvPr id="5" name="TextBox 4">
            <a:extLst>
              <a:ext uri="{FF2B5EF4-FFF2-40B4-BE49-F238E27FC236}">
                <a16:creationId xmlns:a16="http://schemas.microsoft.com/office/drawing/2014/main" id="{CEFAEE0A-3A33-3045-A820-90883E802202}"/>
              </a:ext>
            </a:extLst>
          </p:cNvPr>
          <p:cNvSpPr txBox="1"/>
          <p:nvPr/>
        </p:nvSpPr>
        <p:spPr>
          <a:xfrm>
            <a:off x="838200" y="3697901"/>
            <a:ext cx="10857038" cy="1384995"/>
          </a:xfrm>
          <a:prstGeom prst="rect">
            <a:avLst/>
          </a:prstGeom>
          <a:noFill/>
        </p:spPr>
        <p:txBody>
          <a:bodyPr wrap="square" rtlCol="0">
            <a:spAutoFit/>
          </a:bodyPr>
          <a:lstStyle/>
          <a:p>
            <a:r>
              <a:rPr lang="en-US" sz="2800" b="1" dirty="0"/>
              <a:t>Intuition: </a:t>
            </a:r>
          </a:p>
          <a:p>
            <a:r>
              <a:rPr lang="en-US" sz="2800" dirty="0"/>
              <a:t>We are not systematically favoring one agent over another.</a:t>
            </a:r>
          </a:p>
          <a:p>
            <a:r>
              <a:rPr lang="en-US" sz="2800" dirty="0"/>
              <a:t>Swapping two agent’s preferences should just swap the final allocation.</a:t>
            </a:r>
          </a:p>
        </p:txBody>
      </p:sp>
      <p:sp>
        <p:nvSpPr>
          <p:cNvPr id="6" name="TextBox 5">
            <a:extLst>
              <a:ext uri="{FF2B5EF4-FFF2-40B4-BE49-F238E27FC236}">
                <a16:creationId xmlns:a16="http://schemas.microsoft.com/office/drawing/2014/main" id="{AEA43FAC-C317-9E46-B5BB-CAA858A33A15}"/>
              </a:ext>
            </a:extLst>
          </p:cNvPr>
          <p:cNvSpPr txBox="1"/>
          <p:nvPr/>
        </p:nvSpPr>
        <p:spPr>
          <a:xfrm>
            <a:off x="838200" y="5427848"/>
            <a:ext cx="10515600" cy="954107"/>
          </a:xfrm>
          <a:prstGeom prst="rect">
            <a:avLst/>
          </a:prstGeom>
          <a:noFill/>
        </p:spPr>
        <p:txBody>
          <a:bodyPr wrap="square" rtlCol="0">
            <a:spAutoFit/>
          </a:bodyPr>
          <a:lstStyle/>
          <a:p>
            <a:r>
              <a:rPr lang="en-US" sz="2800" b="1" dirty="0"/>
              <a:t>Note: </a:t>
            </a:r>
            <a:r>
              <a:rPr lang="en-US" sz="2800" dirty="0"/>
              <a:t>An equivalent definition says that this must hold for any permutation (possibly involving more than two agents).  </a:t>
            </a:r>
          </a:p>
        </p:txBody>
      </p:sp>
    </p:spTree>
    <p:extLst>
      <p:ext uri="{BB962C8B-B14F-4D97-AF65-F5344CB8AC3E}">
        <p14:creationId xmlns:p14="http://schemas.microsoft.com/office/powerpoint/2010/main" val="386540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D9C85-9AA2-ED4B-ADDB-698F357BD024}"/>
              </a:ext>
            </a:extLst>
          </p:cNvPr>
          <p:cNvSpPr>
            <a:spLocks noGrp="1"/>
          </p:cNvSpPr>
          <p:nvPr>
            <p:ph type="title"/>
          </p:nvPr>
        </p:nvSpPr>
        <p:spPr>
          <a:xfrm>
            <a:off x="838200" y="365125"/>
            <a:ext cx="11026698" cy="1325563"/>
          </a:xfrm>
        </p:spPr>
        <p:txBody>
          <a:bodyPr/>
          <a:lstStyle/>
          <a:p>
            <a:r>
              <a:rPr lang="en-US" dirty="0"/>
              <a:t>Simple recipe to make a symmetric mechanism</a:t>
            </a:r>
          </a:p>
        </p:txBody>
      </p:sp>
      <p:sp>
        <p:nvSpPr>
          <p:cNvPr id="3" name="Content Placeholder 2">
            <a:extLst>
              <a:ext uri="{FF2B5EF4-FFF2-40B4-BE49-F238E27FC236}">
                <a16:creationId xmlns:a16="http://schemas.microsoft.com/office/drawing/2014/main" id="{BDF140C7-3F57-9A44-BA36-1A5F105BBFF7}"/>
              </a:ext>
            </a:extLst>
          </p:cNvPr>
          <p:cNvSpPr>
            <a:spLocks noGrp="1"/>
          </p:cNvSpPr>
          <p:nvPr>
            <p:ph idx="1"/>
          </p:nvPr>
        </p:nvSpPr>
        <p:spPr/>
        <p:txBody>
          <a:bodyPr/>
          <a:lstStyle/>
          <a:p>
            <a:pPr marL="514350" indent="-514350">
              <a:buAutoNum type="arabicPeriod"/>
            </a:pPr>
            <a:r>
              <a:rPr lang="en-US" dirty="0"/>
              <a:t>Create deterministic mechanisms with different “roles”.</a:t>
            </a:r>
          </a:p>
          <a:p>
            <a:pPr marL="514350" indent="-514350">
              <a:buAutoNum type="arabicPeriod"/>
            </a:pPr>
            <a:r>
              <a:rPr lang="en-US" dirty="0"/>
              <a:t>Assign agents randomly to roles.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39906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3D4F-FDCC-E94F-A97F-2705BEE110AA}"/>
              </a:ext>
            </a:extLst>
          </p:cNvPr>
          <p:cNvSpPr>
            <a:spLocks noGrp="1"/>
          </p:cNvSpPr>
          <p:nvPr>
            <p:ph type="title"/>
          </p:nvPr>
        </p:nvSpPr>
        <p:spPr/>
        <p:txBody>
          <a:bodyPr/>
          <a:lstStyle/>
          <a:p>
            <a:r>
              <a:rPr lang="en-US" dirty="0"/>
              <a:t>Random Serial Dictatorship</a:t>
            </a:r>
          </a:p>
        </p:txBody>
      </p:sp>
      <p:sp>
        <p:nvSpPr>
          <p:cNvPr id="3" name="Content Placeholder 2">
            <a:extLst>
              <a:ext uri="{FF2B5EF4-FFF2-40B4-BE49-F238E27FC236}">
                <a16:creationId xmlns:a16="http://schemas.microsoft.com/office/drawing/2014/main" id="{472D424C-CDF6-6C4F-86BA-CB40059483D8}"/>
              </a:ext>
            </a:extLst>
          </p:cNvPr>
          <p:cNvSpPr>
            <a:spLocks noGrp="1"/>
          </p:cNvSpPr>
          <p:nvPr>
            <p:ph idx="1"/>
          </p:nvPr>
        </p:nvSpPr>
        <p:spPr/>
        <p:txBody>
          <a:bodyPr/>
          <a:lstStyle/>
          <a:p>
            <a:pPr marL="514350" indent="-514350">
              <a:buFont typeface="+mj-lt"/>
              <a:buAutoNum type="arabicPeriod"/>
            </a:pPr>
            <a:r>
              <a:rPr lang="en-US" dirty="0"/>
              <a:t>Roles are “agent who chooses first”, “agent who chooses second”…</a:t>
            </a:r>
          </a:p>
          <a:p>
            <a:pPr marL="514350" indent="-514350">
              <a:buFont typeface="+mj-lt"/>
              <a:buAutoNum type="arabicPeriod"/>
            </a:pPr>
            <a:r>
              <a:rPr lang="en-US" dirty="0"/>
              <a:t>Randomly assign agents to roles (random order of selection)</a:t>
            </a:r>
          </a:p>
        </p:txBody>
      </p:sp>
    </p:spTree>
    <p:extLst>
      <p:ext uri="{BB962C8B-B14F-4D97-AF65-F5344CB8AC3E}">
        <p14:creationId xmlns:p14="http://schemas.microsoft.com/office/powerpoint/2010/main" val="7676061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3D4F-FDCC-E94F-A97F-2705BEE110AA}"/>
              </a:ext>
            </a:extLst>
          </p:cNvPr>
          <p:cNvSpPr>
            <a:spLocks noGrp="1"/>
          </p:cNvSpPr>
          <p:nvPr>
            <p:ph type="title"/>
          </p:nvPr>
        </p:nvSpPr>
        <p:spPr>
          <a:xfrm>
            <a:off x="838200" y="365125"/>
            <a:ext cx="10748058" cy="1325563"/>
          </a:xfrm>
        </p:spPr>
        <p:txBody>
          <a:bodyPr/>
          <a:lstStyle/>
          <a:p>
            <a:r>
              <a:rPr lang="en-US" dirty="0"/>
              <a:t>Top Trading Cycles from Random Endowments</a:t>
            </a:r>
          </a:p>
        </p:txBody>
      </p:sp>
      <p:sp>
        <p:nvSpPr>
          <p:cNvPr id="3" name="Content Placeholder 2">
            <a:extLst>
              <a:ext uri="{FF2B5EF4-FFF2-40B4-BE49-F238E27FC236}">
                <a16:creationId xmlns:a16="http://schemas.microsoft.com/office/drawing/2014/main" id="{472D424C-CDF6-6C4F-86BA-CB40059483D8}"/>
              </a:ext>
            </a:extLst>
          </p:cNvPr>
          <p:cNvSpPr>
            <a:spLocks noGrp="1"/>
          </p:cNvSpPr>
          <p:nvPr>
            <p:ph idx="1"/>
          </p:nvPr>
        </p:nvSpPr>
        <p:spPr/>
        <p:txBody>
          <a:bodyPr/>
          <a:lstStyle/>
          <a:p>
            <a:pPr marL="514350" indent="-514350">
              <a:buFont typeface="+mj-lt"/>
              <a:buAutoNum type="arabicPeriod"/>
            </a:pPr>
            <a:r>
              <a:rPr lang="en-US" dirty="0"/>
              <a:t>Roles are “agent who starts with A”, “agent who starts with B”, …</a:t>
            </a:r>
          </a:p>
          <a:p>
            <a:pPr marL="514350" indent="-514350">
              <a:buFont typeface="+mj-lt"/>
              <a:buAutoNum type="arabicPeriod"/>
            </a:pPr>
            <a:r>
              <a:rPr lang="en-US" dirty="0"/>
              <a:t>Randomly assign agents to roles (random initial allocation)</a:t>
            </a:r>
          </a:p>
        </p:txBody>
      </p:sp>
    </p:spTree>
    <p:extLst>
      <p:ext uri="{BB962C8B-B14F-4D97-AF65-F5344CB8AC3E}">
        <p14:creationId xmlns:p14="http://schemas.microsoft.com/office/powerpoint/2010/main" val="3404660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3AC6-EF13-B643-8AF0-1232D183FA7D}"/>
              </a:ext>
            </a:extLst>
          </p:cNvPr>
          <p:cNvSpPr>
            <a:spLocks noGrp="1"/>
          </p:cNvSpPr>
          <p:nvPr>
            <p:ph type="title"/>
          </p:nvPr>
        </p:nvSpPr>
        <p:spPr/>
        <p:txBody>
          <a:bodyPr/>
          <a:lstStyle/>
          <a:p>
            <a:r>
              <a:rPr lang="en-US" dirty="0"/>
              <a:t>Plan for Today</a:t>
            </a:r>
          </a:p>
        </p:txBody>
      </p:sp>
      <p:sp>
        <p:nvSpPr>
          <p:cNvPr id="3" name="Content Placeholder 2">
            <a:extLst>
              <a:ext uri="{FF2B5EF4-FFF2-40B4-BE49-F238E27FC236}">
                <a16:creationId xmlns:a16="http://schemas.microsoft.com/office/drawing/2014/main" id="{EDAF62C4-19BD-D64A-9785-6DF597078631}"/>
              </a:ext>
            </a:extLst>
          </p:cNvPr>
          <p:cNvSpPr>
            <a:spLocks noGrp="1"/>
          </p:cNvSpPr>
          <p:nvPr>
            <p:ph idx="1"/>
          </p:nvPr>
        </p:nvSpPr>
        <p:spPr>
          <a:xfrm>
            <a:off x="838200" y="1825624"/>
            <a:ext cx="10515600" cy="5032375"/>
          </a:xfrm>
        </p:spPr>
        <p:txBody>
          <a:bodyPr>
            <a:normAutofit/>
          </a:bodyPr>
          <a:lstStyle/>
          <a:p>
            <a:pPr marL="514350" indent="-514350">
              <a:buFont typeface="+mj-lt"/>
              <a:buAutoNum type="arabicPeriod"/>
            </a:pPr>
            <a:r>
              <a:rPr lang="en-US" dirty="0"/>
              <a:t>Homework Discussion: Pareto Efficiency</a:t>
            </a:r>
          </a:p>
          <a:p>
            <a:pPr lvl="1"/>
            <a:r>
              <a:rPr lang="en-US" dirty="0"/>
              <a:t>How many Pareto Efficient allocations can there be?</a:t>
            </a:r>
          </a:p>
          <a:p>
            <a:pPr lvl="1"/>
            <a:r>
              <a:rPr lang="en-US" dirty="0"/>
              <a:t>Does Serial Dictatorship find all of them?</a:t>
            </a:r>
          </a:p>
          <a:p>
            <a:pPr lvl="1"/>
            <a:endParaRPr lang="en-US" dirty="0"/>
          </a:p>
          <a:p>
            <a:pPr marL="514350" indent="-514350">
              <a:buAutoNum type="arabicPeriod"/>
            </a:pPr>
            <a:r>
              <a:rPr lang="en-US" dirty="0"/>
              <a:t>Top Trading Cycles Algorithm</a:t>
            </a:r>
          </a:p>
          <a:p>
            <a:pPr lvl="1"/>
            <a:r>
              <a:rPr lang="en-US" dirty="0"/>
              <a:t>Algorithm Description</a:t>
            </a:r>
          </a:p>
          <a:p>
            <a:pPr lvl="1"/>
            <a:r>
              <a:rPr lang="en-US" dirty="0"/>
              <a:t>Important Properties</a:t>
            </a:r>
          </a:p>
          <a:p>
            <a:pPr marL="514350" indent="-514350">
              <a:buAutoNum type="arabicPeriod"/>
            </a:pPr>
            <a:endParaRPr lang="en-US" dirty="0"/>
          </a:p>
          <a:p>
            <a:pPr marL="514350" indent="-514350">
              <a:buFont typeface="Arial" panose="020B0604020202020204" pitchFamily="34" charset="0"/>
              <a:buAutoNum type="arabicPeriod"/>
            </a:pPr>
            <a:r>
              <a:rPr lang="en-US" dirty="0"/>
              <a:t>Defining “fairness”</a:t>
            </a:r>
          </a:p>
          <a:p>
            <a:pPr lvl="1"/>
            <a:r>
              <a:rPr lang="en-US" dirty="0"/>
              <a:t>Symmetry</a:t>
            </a:r>
          </a:p>
          <a:p>
            <a:pPr lvl="1"/>
            <a:r>
              <a:rPr lang="en-US" dirty="0"/>
              <a:t>Creating Fair Mechanisms</a:t>
            </a:r>
          </a:p>
          <a:p>
            <a:pPr marL="514350" indent="-514350">
              <a:buAutoNum type="arabicPeriod"/>
            </a:pPr>
            <a:endParaRPr lang="en-US" dirty="0"/>
          </a:p>
          <a:p>
            <a:pPr marL="0" indent="0">
              <a:buNone/>
            </a:pPr>
            <a:endParaRPr lang="en-US" dirty="0"/>
          </a:p>
        </p:txBody>
      </p:sp>
    </p:spTree>
    <p:extLst>
      <p:ext uri="{BB962C8B-B14F-4D97-AF65-F5344CB8AC3E}">
        <p14:creationId xmlns:p14="http://schemas.microsoft.com/office/powerpoint/2010/main" val="41908785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43AC-2CFA-344F-A73F-BDD488A4F074}"/>
              </a:ext>
            </a:extLst>
          </p:cNvPr>
          <p:cNvSpPr>
            <a:spLocks noGrp="1"/>
          </p:cNvSpPr>
          <p:nvPr>
            <p:ph type="title"/>
          </p:nvPr>
        </p:nvSpPr>
        <p:spPr>
          <a:xfrm>
            <a:off x="643330" y="365125"/>
            <a:ext cx="10515600" cy="1325563"/>
          </a:xfrm>
        </p:spPr>
        <p:txBody>
          <a:bodyPr/>
          <a:lstStyle/>
          <a:p>
            <a:r>
              <a:rPr lang="en-US" dirty="0"/>
              <a:t>Session 3 Study Guide</a:t>
            </a:r>
          </a:p>
        </p:txBody>
      </p:sp>
      <p:sp>
        <p:nvSpPr>
          <p:cNvPr id="3" name="Content Placeholder 2">
            <a:extLst>
              <a:ext uri="{FF2B5EF4-FFF2-40B4-BE49-F238E27FC236}">
                <a16:creationId xmlns:a16="http://schemas.microsoft.com/office/drawing/2014/main" id="{800CCB5C-A3C1-9041-B866-4C9DC5BD9209}"/>
              </a:ext>
            </a:extLst>
          </p:cNvPr>
          <p:cNvSpPr>
            <a:spLocks noGrp="1"/>
          </p:cNvSpPr>
          <p:nvPr>
            <p:ph idx="1"/>
          </p:nvPr>
        </p:nvSpPr>
        <p:spPr>
          <a:xfrm>
            <a:off x="628340" y="1749634"/>
            <a:ext cx="5257800" cy="5340714"/>
          </a:xfrm>
        </p:spPr>
        <p:txBody>
          <a:bodyPr numCol="1">
            <a:normAutofit/>
          </a:bodyPr>
          <a:lstStyle/>
          <a:p>
            <a:pPr marL="0" indent="0">
              <a:buNone/>
            </a:pPr>
            <a:r>
              <a:rPr lang="en-US" b="1" dirty="0"/>
              <a:t>Concepts</a:t>
            </a:r>
          </a:p>
          <a:p>
            <a:r>
              <a:rPr lang="en-US" dirty="0"/>
              <a:t>Random Mechanism</a:t>
            </a:r>
          </a:p>
          <a:p>
            <a:r>
              <a:rPr lang="en-US" dirty="0"/>
              <a:t>Transposition</a:t>
            </a:r>
          </a:p>
          <a:p>
            <a:r>
              <a:rPr lang="en-US" dirty="0"/>
              <a:t>Symmetry</a:t>
            </a:r>
          </a:p>
          <a:p>
            <a:endParaRPr lang="en-US" dirty="0"/>
          </a:p>
          <a:p>
            <a:endParaRPr lang="en-US" dirty="0"/>
          </a:p>
        </p:txBody>
      </p:sp>
      <p:sp>
        <p:nvSpPr>
          <p:cNvPr id="5" name="Content Placeholder 2">
            <a:extLst>
              <a:ext uri="{FF2B5EF4-FFF2-40B4-BE49-F238E27FC236}">
                <a16:creationId xmlns:a16="http://schemas.microsoft.com/office/drawing/2014/main" id="{F6EA8FA1-A204-A646-86B2-ED29EC8027EF}"/>
              </a:ext>
            </a:extLst>
          </p:cNvPr>
          <p:cNvSpPr txBox="1">
            <a:spLocks/>
          </p:cNvSpPr>
          <p:nvPr/>
        </p:nvSpPr>
        <p:spPr>
          <a:xfrm>
            <a:off x="4077092" y="1759744"/>
            <a:ext cx="3648075" cy="4351338"/>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Algorithms</a:t>
            </a:r>
          </a:p>
          <a:p>
            <a:r>
              <a:rPr lang="en-US" dirty="0"/>
              <a:t>TTC</a:t>
            </a:r>
          </a:p>
          <a:p>
            <a:r>
              <a:rPr lang="en-US" dirty="0"/>
              <a:t>TTC-RE</a:t>
            </a:r>
          </a:p>
          <a:p>
            <a:r>
              <a:rPr lang="en-US" dirty="0"/>
              <a:t>RSD</a:t>
            </a:r>
          </a:p>
          <a:p>
            <a:endParaRPr lang="en-US" dirty="0"/>
          </a:p>
          <a:p>
            <a:endParaRPr lang="en-US" dirty="0"/>
          </a:p>
        </p:txBody>
      </p:sp>
      <p:sp>
        <p:nvSpPr>
          <p:cNvPr id="6" name="Content Placeholder 2">
            <a:extLst>
              <a:ext uri="{FF2B5EF4-FFF2-40B4-BE49-F238E27FC236}">
                <a16:creationId xmlns:a16="http://schemas.microsoft.com/office/drawing/2014/main" id="{BEE37425-47BE-F140-B2B0-8D879072DD35}"/>
              </a:ext>
            </a:extLst>
          </p:cNvPr>
          <p:cNvSpPr txBox="1">
            <a:spLocks/>
          </p:cNvSpPr>
          <p:nvPr/>
        </p:nvSpPr>
        <p:spPr>
          <a:xfrm>
            <a:off x="6394092" y="1754689"/>
            <a:ext cx="5169568" cy="4351338"/>
          </a:xfrm>
          <a:prstGeom prst="rect">
            <a:avLst/>
          </a:prstGeom>
        </p:spPr>
        <p:txBody>
          <a:bodyPr vert="horz" lIns="91440" tIns="45720" rIns="91440" bIns="45720" numCol="1"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Facts</a:t>
            </a:r>
          </a:p>
          <a:p>
            <a:r>
              <a:rPr lang="en-US" dirty="0"/>
              <a:t>Top Trading Cycles gives the unique allocation in the core</a:t>
            </a:r>
          </a:p>
          <a:p>
            <a:r>
              <a:rPr lang="en-US" dirty="0"/>
              <a:t>Top Trading Cycles is PE, SP, IR.</a:t>
            </a:r>
          </a:p>
          <a:p>
            <a:r>
              <a:rPr lang="en-US" dirty="0"/>
              <a:t>Top Trading Cycles is the </a:t>
            </a:r>
            <a:r>
              <a:rPr lang="en-US" b="1" dirty="0"/>
              <a:t>only </a:t>
            </a:r>
            <a:r>
              <a:rPr lang="en-US" dirty="0"/>
              <a:t>algorithm with these properties.</a:t>
            </a:r>
          </a:p>
          <a:p>
            <a:r>
              <a:rPr lang="en-US" dirty="0"/>
              <a:t>RSD is Pareto efficient,     truthful and symmetric.</a:t>
            </a:r>
          </a:p>
          <a:p>
            <a:r>
              <a:rPr lang="en-US" dirty="0"/>
              <a:t>TTC-RE is Pareto efficient,    truthful and symmetric.</a:t>
            </a:r>
          </a:p>
          <a:p>
            <a:endParaRPr lang="en-US" dirty="0"/>
          </a:p>
          <a:p>
            <a:endParaRPr lang="en-US" dirty="0"/>
          </a:p>
        </p:txBody>
      </p:sp>
    </p:spTree>
    <p:extLst>
      <p:ext uri="{BB962C8B-B14F-4D97-AF65-F5344CB8AC3E}">
        <p14:creationId xmlns:p14="http://schemas.microsoft.com/office/powerpoint/2010/main" val="39440712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CCD4A-40D4-EC86-1787-17F7C1752940}"/>
              </a:ext>
            </a:extLst>
          </p:cNvPr>
          <p:cNvSpPr>
            <a:spLocks noGrp="1"/>
          </p:cNvSpPr>
          <p:nvPr>
            <p:ph type="title"/>
          </p:nvPr>
        </p:nvSpPr>
        <p:spPr>
          <a:xfrm>
            <a:off x="0" y="0"/>
            <a:ext cx="3155159" cy="1325563"/>
          </a:xfrm>
        </p:spPr>
        <p:txBody>
          <a:bodyPr/>
          <a:lstStyle/>
          <a:p>
            <a:r>
              <a:rPr lang="en-US" dirty="0"/>
              <a:t>References</a:t>
            </a:r>
          </a:p>
        </p:txBody>
      </p:sp>
      <p:sp>
        <p:nvSpPr>
          <p:cNvPr id="3" name="Content Placeholder 2">
            <a:extLst>
              <a:ext uri="{FF2B5EF4-FFF2-40B4-BE49-F238E27FC236}">
                <a16:creationId xmlns:a16="http://schemas.microsoft.com/office/drawing/2014/main" id="{6F5A5509-6DA2-0BEE-F21F-C38195D874C5}"/>
              </a:ext>
            </a:extLst>
          </p:cNvPr>
          <p:cNvSpPr>
            <a:spLocks noGrp="1"/>
          </p:cNvSpPr>
          <p:nvPr>
            <p:ph idx="1"/>
          </p:nvPr>
        </p:nvSpPr>
        <p:spPr>
          <a:xfrm>
            <a:off x="172473" y="1214708"/>
            <a:ext cx="8623531" cy="5643292"/>
          </a:xfrm>
        </p:spPr>
        <p:txBody>
          <a:bodyPr>
            <a:normAutofit/>
          </a:bodyPr>
          <a:lstStyle/>
          <a:p>
            <a:pPr marL="457200" indent="-457200">
              <a:buFont typeface="+mj-lt"/>
              <a:buAutoNum type="arabicPeriod"/>
            </a:pPr>
            <a:r>
              <a:rPr lang="en-US" sz="2300" dirty="0"/>
              <a:t>Shapley and Scarf (1974). </a:t>
            </a:r>
            <a:r>
              <a:rPr lang="en-US" sz="2300" i="1" dirty="0"/>
              <a:t>On Cores and Indivisibility</a:t>
            </a:r>
            <a:r>
              <a:rPr lang="en-US" sz="2300" dirty="0"/>
              <a:t>. Journal of Mathematical Economics.</a:t>
            </a:r>
          </a:p>
          <a:p>
            <a:pPr marL="457200" indent="-457200">
              <a:buFont typeface="+mj-lt"/>
              <a:buAutoNum type="arabicPeriod"/>
            </a:pPr>
            <a:r>
              <a:rPr lang="en-US" sz="2300" dirty="0" err="1"/>
              <a:t>Postlewaite</a:t>
            </a:r>
            <a:r>
              <a:rPr lang="en-US" sz="2300" dirty="0"/>
              <a:t> and Roth (1977). </a:t>
            </a:r>
            <a:r>
              <a:rPr lang="en-US" sz="2300" i="1" dirty="0"/>
              <a:t>Weak vs Strong Domination in a Market with Indivisible Goods. </a:t>
            </a:r>
            <a:r>
              <a:rPr lang="en-US" sz="2300" dirty="0"/>
              <a:t>Journal of Mathematical Economics.</a:t>
            </a:r>
          </a:p>
          <a:p>
            <a:pPr marL="457200" indent="-457200">
              <a:buFont typeface="+mj-lt"/>
              <a:buAutoNum type="arabicPeriod"/>
            </a:pPr>
            <a:r>
              <a:rPr lang="en-US" sz="2300" dirty="0"/>
              <a:t>Roth (1982) </a:t>
            </a:r>
            <a:r>
              <a:rPr lang="en-US" sz="2300" i="1" dirty="0">
                <a:effectLst/>
              </a:rPr>
              <a:t>Incentive compatibility in a market with indivisible goods</a:t>
            </a:r>
            <a:r>
              <a:rPr lang="en-US" sz="2300" dirty="0">
                <a:effectLst/>
              </a:rPr>
              <a:t>. Economics letters.</a:t>
            </a:r>
            <a:endParaRPr lang="en-US" sz="2300" dirty="0"/>
          </a:p>
          <a:p>
            <a:pPr marL="457200" indent="-457200">
              <a:buFont typeface="+mj-lt"/>
              <a:buAutoNum type="arabicPeriod"/>
            </a:pPr>
            <a:r>
              <a:rPr lang="en-US" sz="2300" dirty="0"/>
              <a:t>Ma (1994): </a:t>
            </a:r>
            <a:r>
              <a:rPr lang="en-US" sz="2300" i="1" dirty="0">
                <a:effectLst/>
              </a:rPr>
              <a:t>Strategy-Proofness and the Strict Core in a Market with Indivisibilities</a:t>
            </a:r>
            <a:r>
              <a:rPr lang="en-US" sz="2300" dirty="0">
                <a:effectLst/>
              </a:rPr>
              <a:t>. </a:t>
            </a:r>
            <a:r>
              <a:rPr lang="en-US" sz="2300" dirty="0"/>
              <a:t>International Journal of Game Theory.</a:t>
            </a:r>
          </a:p>
          <a:p>
            <a:pPr marL="457200" indent="-457200">
              <a:buFont typeface="+mj-lt"/>
              <a:buAutoNum type="arabicPeriod"/>
            </a:pPr>
            <a:r>
              <a:rPr lang="en-US" sz="2300" dirty="0"/>
              <a:t>Sethuraman (2023). </a:t>
            </a:r>
            <a:r>
              <a:rPr lang="en-US" sz="2300" b="0" i="0" dirty="0">
                <a:solidFill>
                  <a:srgbClr val="1F1F1F"/>
                </a:solidFill>
                <a:effectLst/>
                <a:latin typeface="ElsevierGulliver"/>
              </a:rPr>
              <a:t>An alternative proof of a characterization of the TTC mechanism. Operations Research Letters.</a:t>
            </a:r>
            <a:endParaRPr lang="en-US" sz="2300" dirty="0"/>
          </a:p>
          <a:p>
            <a:pPr marL="457200" indent="-457200">
              <a:buFont typeface="+mj-lt"/>
              <a:buAutoNum type="arabicPeriod"/>
            </a:pPr>
            <a:r>
              <a:rPr lang="en-US" sz="2300" dirty="0" err="1"/>
              <a:t>Ekici</a:t>
            </a:r>
            <a:r>
              <a:rPr lang="en-US" sz="2300" dirty="0"/>
              <a:t> (2023): </a:t>
            </a:r>
            <a:r>
              <a:rPr lang="en-US" sz="2300" i="1" dirty="0"/>
              <a:t>Pair-efficient reallocation of indivisible objects</a:t>
            </a:r>
            <a:r>
              <a:rPr lang="en-US" sz="2300" dirty="0"/>
              <a:t>. Theoretical Economics.</a:t>
            </a:r>
          </a:p>
          <a:p>
            <a:pPr marL="457200" indent="-457200">
              <a:buFont typeface="+mj-lt"/>
              <a:buAutoNum type="arabicPeriod"/>
            </a:pPr>
            <a:r>
              <a:rPr lang="en-US" sz="2300" dirty="0" err="1"/>
              <a:t>Ekici</a:t>
            </a:r>
            <a:r>
              <a:rPr lang="en-US" sz="2300" dirty="0"/>
              <a:t> and Sethuraman (2024). </a:t>
            </a:r>
            <a:r>
              <a:rPr lang="en-US" sz="2300" i="1" dirty="0">
                <a:effectLst/>
                <a:latin typeface="CharisSIL"/>
              </a:rPr>
              <a:t>Characterizing the TTC rule via pair-efficiency: A short proof</a:t>
            </a:r>
            <a:r>
              <a:rPr lang="en-US" sz="2300" dirty="0">
                <a:effectLst/>
                <a:latin typeface="CharisSIL"/>
              </a:rPr>
              <a:t>. Economics letters.</a:t>
            </a:r>
            <a:endParaRPr lang="en-US" sz="2300" dirty="0"/>
          </a:p>
        </p:txBody>
      </p:sp>
      <p:sp>
        <p:nvSpPr>
          <p:cNvPr id="6" name="TextBox 5">
            <a:extLst>
              <a:ext uri="{FF2B5EF4-FFF2-40B4-BE49-F238E27FC236}">
                <a16:creationId xmlns:a16="http://schemas.microsoft.com/office/drawing/2014/main" id="{DAFA3BD5-AF51-7902-3503-EA4EC109778D}"/>
              </a:ext>
            </a:extLst>
          </p:cNvPr>
          <p:cNvSpPr txBox="1"/>
          <p:nvPr/>
        </p:nvSpPr>
        <p:spPr>
          <a:xfrm>
            <a:off x="8796004" y="1235983"/>
            <a:ext cx="3418114" cy="5447645"/>
          </a:xfrm>
          <a:prstGeom prst="rect">
            <a:avLst/>
          </a:prstGeom>
          <a:noFill/>
        </p:spPr>
        <p:txBody>
          <a:bodyPr wrap="square">
            <a:spAutoFit/>
          </a:bodyPr>
          <a:lstStyle/>
          <a:p>
            <a:pPr marL="457200" indent="-457200">
              <a:buAutoNum type="arabicPeriod"/>
            </a:pPr>
            <a:r>
              <a:rPr lang="en-US" sz="2400" dirty="0">
                <a:solidFill>
                  <a:schemeClr val="accent6"/>
                </a:solidFill>
              </a:rPr>
              <a:t>Introduce TTC    (credit  to David Gale)</a:t>
            </a:r>
          </a:p>
          <a:p>
            <a:pPr marL="457200" indent="-457200">
              <a:buAutoNum type="arabicPeriod"/>
            </a:pPr>
            <a:r>
              <a:rPr lang="en-US" sz="2400" dirty="0">
                <a:solidFill>
                  <a:schemeClr val="accent6"/>
                </a:solidFill>
              </a:rPr>
              <a:t>Prove the Core is Unique</a:t>
            </a:r>
          </a:p>
          <a:p>
            <a:pPr marL="457200" indent="-457200">
              <a:buAutoNum type="arabicPeriod"/>
            </a:pPr>
            <a:r>
              <a:rPr lang="en-US" sz="2400" dirty="0">
                <a:solidFill>
                  <a:schemeClr val="accent6"/>
                </a:solidFill>
              </a:rPr>
              <a:t>Prove TTC is truthful</a:t>
            </a:r>
          </a:p>
          <a:p>
            <a:pPr marL="457200" indent="-457200">
              <a:buAutoNum type="arabicPeriod"/>
            </a:pPr>
            <a:r>
              <a:rPr lang="en-US" sz="2400" dirty="0">
                <a:solidFill>
                  <a:schemeClr val="accent6"/>
                </a:solidFill>
              </a:rPr>
              <a:t>Prove TTC is the only mechanism that is truthful, IR, PE</a:t>
            </a:r>
          </a:p>
          <a:p>
            <a:pPr marL="457200" indent="-457200">
              <a:buAutoNum type="arabicPeriod"/>
            </a:pPr>
            <a:endParaRPr lang="en-US" sz="1200" dirty="0">
              <a:solidFill>
                <a:schemeClr val="accent6"/>
              </a:solidFill>
            </a:endParaRPr>
          </a:p>
          <a:p>
            <a:pPr marL="457200" indent="-457200">
              <a:buAutoNum type="arabicPeriod"/>
            </a:pPr>
            <a:r>
              <a:rPr lang="en-US" sz="2400" dirty="0">
                <a:solidFill>
                  <a:schemeClr val="accent6"/>
                </a:solidFill>
              </a:rPr>
              <a:t>Simplifies proof of (4)</a:t>
            </a:r>
          </a:p>
          <a:p>
            <a:pPr marL="457200" indent="-457200">
              <a:buAutoNum type="arabicPeriod"/>
            </a:pPr>
            <a:r>
              <a:rPr lang="en-US" sz="2400" dirty="0">
                <a:solidFill>
                  <a:schemeClr val="accent6"/>
                </a:solidFill>
              </a:rPr>
              <a:t>Prove TTC is the only mechanism that is truthful, IR, Pair Eff.</a:t>
            </a:r>
          </a:p>
          <a:p>
            <a:pPr marL="457200" indent="-457200">
              <a:buAutoNum type="arabicPeriod"/>
            </a:pPr>
            <a:endParaRPr lang="en-US" sz="1200" dirty="0">
              <a:solidFill>
                <a:schemeClr val="accent6"/>
              </a:solidFill>
            </a:endParaRPr>
          </a:p>
          <a:p>
            <a:pPr marL="457200" indent="-457200">
              <a:buAutoNum type="arabicPeriod"/>
            </a:pPr>
            <a:r>
              <a:rPr lang="en-US" sz="2400" dirty="0">
                <a:solidFill>
                  <a:schemeClr val="accent6"/>
                </a:solidFill>
              </a:rPr>
              <a:t>Simplifies proof of (6)</a:t>
            </a:r>
          </a:p>
        </p:txBody>
      </p:sp>
      <p:sp>
        <p:nvSpPr>
          <p:cNvPr id="10" name="TextBox 9">
            <a:extLst>
              <a:ext uri="{FF2B5EF4-FFF2-40B4-BE49-F238E27FC236}">
                <a16:creationId xmlns:a16="http://schemas.microsoft.com/office/drawing/2014/main" id="{F4B78BE7-732F-541A-4C8E-9E9926AA0D27}"/>
              </a:ext>
            </a:extLst>
          </p:cNvPr>
          <p:cNvSpPr txBox="1"/>
          <p:nvPr/>
        </p:nvSpPr>
        <p:spPr>
          <a:xfrm>
            <a:off x="478971" y="7511143"/>
            <a:ext cx="6096000" cy="369332"/>
          </a:xfrm>
          <a:prstGeom prst="rect">
            <a:avLst/>
          </a:prstGeom>
          <a:noFill/>
        </p:spPr>
        <p:txBody>
          <a:bodyPr wrap="square">
            <a:spAutoFit/>
          </a:bodyPr>
          <a:lstStyle/>
          <a:p>
            <a:r>
              <a:rPr lang="en-US" sz="1800" dirty="0">
                <a:solidFill>
                  <a:srgbClr val="FF0000"/>
                </a:solidFill>
              </a:rPr>
              <a:t>Short note (Me + Felipe)</a:t>
            </a:r>
          </a:p>
        </p:txBody>
      </p:sp>
    </p:spTree>
    <p:extLst>
      <p:ext uri="{BB962C8B-B14F-4D97-AF65-F5344CB8AC3E}">
        <p14:creationId xmlns:p14="http://schemas.microsoft.com/office/powerpoint/2010/main" val="31457086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C940-95AB-4948-B4C5-DC5FD2167CC2}"/>
              </a:ext>
            </a:extLst>
          </p:cNvPr>
          <p:cNvSpPr>
            <a:spLocks noGrp="1"/>
          </p:cNvSpPr>
          <p:nvPr>
            <p:ph type="title"/>
          </p:nvPr>
        </p:nvSpPr>
        <p:spPr/>
        <p:txBody>
          <a:bodyPr/>
          <a:lstStyle/>
          <a:p>
            <a:r>
              <a:rPr lang="en-US" dirty="0"/>
              <a:t>Coming Up</a:t>
            </a:r>
          </a:p>
        </p:txBody>
      </p:sp>
      <p:sp>
        <p:nvSpPr>
          <p:cNvPr id="3" name="Content Placeholder 2">
            <a:extLst>
              <a:ext uri="{FF2B5EF4-FFF2-40B4-BE49-F238E27FC236}">
                <a16:creationId xmlns:a16="http://schemas.microsoft.com/office/drawing/2014/main" id="{67BCCF5A-5B21-3E41-8663-46073DBBD228}"/>
              </a:ext>
            </a:extLst>
          </p:cNvPr>
          <p:cNvSpPr>
            <a:spLocks noGrp="1"/>
          </p:cNvSpPr>
          <p:nvPr>
            <p:ph idx="1"/>
          </p:nvPr>
        </p:nvSpPr>
        <p:spPr/>
        <p:txBody>
          <a:bodyPr/>
          <a:lstStyle/>
          <a:p>
            <a:endParaRPr lang="en-US" dirty="0"/>
          </a:p>
          <a:p>
            <a:r>
              <a:rPr lang="en-US" dirty="0"/>
              <a:t>Concept Check 3 (due tomorrow at 11:59 pm)</a:t>
            </a:r>
          </a:p>
          <a:p>
            <a:r>
              <a:rPr lang="en-US" dirty="0"/>
              <a:t>Reflection and </a:t>
            </a:r>
            <a:r>
              <a:rPr lang="en-US"/>
              <a:t>Critical Thinking 2 </a:t>
            </a:r>
            <a:r>
              <a:rPr lang="en-US" dirty="0"/>
              <a:t>(due next Monday at 11:59 pm)</a:t>
            </a:r>
          </a:p>
        </p:txBody>
      </p:sp>
    </p:spTree>
    <p:extLst>
      <p:ext uri="{BB962C8B-B14F-4D97-AF65-F5344CB8AC3E}">
        <p14:creationId xmlns:p14="http://schemas.microsoft.com/office/powerpoint/2010/main" val="270798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0CE72-AA7F-046B-A616-D33622354231}"/>
              </a:ext>
            </a:extLst>
          </p:cNvPr>
          <p:cNvSpPr>
            <a:spLocks noGrp="1"/>
          </p:cNvSpPr>
          <p:nvPr>
            <p:ph type="title"/>
          </p:nvPr>
        </p:nvSpPr>
        <p:spPr/>
        <p:txBody>
          <a:bodyPr/>
          <a:lstStyle/>
          <a:p>
            <a:r>
              <a:rPr lang="en-US" dirty="0"/>
              <a:t>Concept Check 2</a:t>
            </a:r>
          </a:p>
        </p:txBody>
      </p:sp>
      <p:pic>
        <p:nvPicPr>
          <p:cNvPr id="5" name="Content Placeholder 4" descr="A screenshot of a graph&#10;&#10;Description automatically generated">
            <a:extLst>
              <a:ext uri="{FF2B5EF4-FFF2-40B4-BE49-F238E27FC236}">
                <a16:creationId xmlns:a16="http://schemas.microsoft.com/office/drawing/2014/main" id="{8669B190-D201-BA7B-79A8-583C162EFB09}"/>
              </a:ext>
            </a:extLst>
          </p:cNvPr>
          <p:cNvPicPr>
            <a:picLocks noGrp="1" noChangeAspect="1"/>
          </p:cNvPicPr>
          <p:nvPr>
            <p:ph idx="1"/>
          </p:nvPr>
        </p:nvPicPr>
        <p:blipFill>
          <a:blip r:embed="rId2"/>
          <a:stretch>
            <a:fillRect/>
          </a:stretch>
        </p:blipFill>
        <p:spPr>
          <a:xfrm>
            <a:off x="838199" y="1690688"/>
            <a:ext cx="10500815" cy="4271518"/>
          </a:xfrm>
        </p:spPr>
      </p:pic>
      <p:sp>
        <p:nvSpPr>
          <p:cNvPr id="7" name="TextBox 6">
            <a:extLst>
              <a:ext uri="{FF2B5EF4-FFF2-40B4-BE49-F238E27FC236}">
                <a16:creationId xmlns:a16="http://schemas.microsoft.com/office/drawing/2014/main" id="{3C7FE4FF-D02E-72C2-86C4-9AB92D2F53A1}"/>
              </a:ext>
            </a:extLst>
          </p:cNvPr>
          <p:cNvSpPr txBox="1"/>
          <p:nvPr/>
        </p:nvSpPr>
        <p:spPr>
          <a:xfrm>
            <a:off x="838199" y="6308209"/>
            <a:ext cx="6100762" cy="523220"/>
          </a:xfrm>
          <a:prstGeom prst="rect">
            <a:avLst/>
          </a:prstGeom>
          <a:noFill/>
        </p:spPr>
        <p:txBody>
          <a:bodyPr wrap="square">
            <a:spAutoFit/>
          </a:bodyPr>
          <a:lstStyle/>
          <a:p>
            <a:pPr marL="0" indent="0">
              <a:buNone/>
            </a:pPr>
            <a:r>
              <a:rPr lang="en-US" sz="2800" dirty="0"/>
              <a:t>Anonymous form: Partial Credit??</a:t>
            </a:r>
          </a:p>
        </p:txBody>
      </p:sp>
      <p:sp>
        <p:nvSpPr>
          <p:cNvPr id="10" name="Donut 9">
            <a:extLst>
              <a:ext uri="{FF2B5EF4-FFF2-40B4-BE49-F238E27FC236}">
                <a16:creationId xmlns:a16="http://schemas.microsoft.com/office/drawing/2014/main" id="{1C085B6C-D2F6-37AD-348A-53A4A9D1550C}"/>
              </a:ext>
            </a:extLst>
          </p:cNvPr>
          <p:cNvSpPr/>
          <p:nvPr/>
        </p:nvSpPr>
        <p:spPr>
          <a:xfrm>
            <a:off x="9767891" y="2176462"/>
            <a:ext cx="771274" cy="447676"/>
          </a:xfrm>
          <a:prstGeom prst="donut">
            <a:avLst>
              <a:gd name="adj" fmla="val 6318"/>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a:extLst>
              <a:ext uri="{FF2B5EF4-FFF2-40B4-BE49-F238E27FC236}">
                <a16:creationId xmlns:a16="http://schemas.microsoft.com/office/drawing/2014/main" id="{C4738297-3646-39BA-8FB9-CA2D8C9F27A2}"/>
              </a:ext>
            </a:extLst>
          </p:cNvPr>
          <p:cNvSpPr/>
          <p:nvPr/>
        </p:nvSpPr>
        <p:spPr>
          <a:xfrm>
            <a:off x="9791456" y="2662236"/>
            <a:ext cx="771274" cy="447676"/>
          </a:xfrm>
          <a:prstGeom prst="donut">
            <a:avLst>
              <a:gd name="adj" fmla="val 6318"/>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a:extLst>
              <a:ext uri="{FF2B5EF4-FFF2-40B4-BE49-F238E27FC236}">
                <a16:creationId xmlns:a16="http://schemas.microsoft.com/office/drawing/2014/main" id="{DD100AB7-A5E0-C3B7-F99B-9A029B5D78B3}"/>
              </a:ext>
            </a:extLst>
          </p:cNvPr>
          <p:cNvSpPr/>
          <p:nvPr/>
        </p:nvSpPr>
        <p:spPr>
          <a:xfrm>
            <a:off x="8720141" y="4543424"/>
            <a:ext cx="771274" cy="447676"/>
          </a:xfrm>
          <a:prstGeom prst="donut">
            <a:avLst>
              <a:gd name="adj" fmla="val 6318"/>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0153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287C0-2CC2-218A-D4A1-52407D92ED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5B7A0B-C8F9-D83B-8304-0C8287032E1E}"/>
              </a:ext>
            </a:extLst>
          </p:cNvPr>
          <p:cNvSpPr>
            <a:spLocks noGrp="1"/>
          </p:cNvSpPr>
          <p:nvPr>
            <p:ph type="title"/>
          </p:nvPr>
        </p:nvSpPr>
        <p:spPr>
          <a:xfrm>
            <a:off x="928512" y="220255"/>
            <a:ext cx="10515600" cy="1325563"/>
          </a:xfrm>
        </p:spPr>
        <p:txBody>
          <a:bodyPr/>
          <a:lstStyle/>
          <a:p>
            <a:r>
              <a:rPr lang="en-US" dirty="0"/>
              <a:t>Concept Check Q1</a:t>
            </a:r>
          </a:p>
        </p:txBody>
      </p:sp>
      <p:graphicFrame>
        <p:nvGraphicFramePr>
          <p:cNvPr id="4" name="Table 3">
            <a:extLst>
              <a:ext uri="{FF2B5EF4-FFF2-40B4-BE49-F238E27FC236}">
                <a16:creationId xmlns:a16="http://schemas.microsoft.com/office/drawing/2014/main" id="{DA217938-D268-0CE8-7910-3853DECC71B2}"/>
              </a:ext>
            </a:extLst>
          </p:cNvPr>
          <p:cNvGraphicFramePr>
            <a:graphicFrameLocks/>
          </p:cNvGraphicFramePr>
          <p:nvPr>
            <p:extLst>
              <p:ext uri="{D42A27DB-BD31-4B8C-83A1-F6EECF244321}">
                <p14:modId xmlns:p14="http://schemas.microsoft.com/office/powerpoint/2010/main" val="91203506"/>
              </p:ext>
            </p:extLst>
          </p:nvPr>
        </p:nvGraphicFramePr>
        <p:xfrm>
          <a:off x="928512" y="1348870"/>
          <a:ext cx="4000676" cy="3522136"/>
        </p:xfrm>
        <a:graphic>
          <a:graphicData uri="http://schemas.openxmlformats.org/drawingml/2006/table">
            <a:tbl>
              <a:tblPr firstRow="1" bandRow="1">
                <a:tableStyleId>{5C22544A-7EE6-4342-B048-85BDC9FD1C3A}</a:tableStyleId>
              </a:tblPr>
              <a:tblGrid>
                <a:gridCol w="1000169">
                  <a:extLst>
                    <a:ext uri="{9D8B030D-6E8A-4147-A177-3AD203B41FA5}">
                      <a16:colId xmlns:a16="http://schemas.microsoft.com/office/drawing/2014/main" val="1855051841"/>
                    </a:ext>
                  </a:extLst>
                </a:gridCol>
                <a:gridCol w="1000169">
                  <a:extLst>
                    <a:ext uri="{9D8B030D-6E8A-4147-A177-3AD203B41FA5}">
                      <a16:colId xmlns:a16="http://schemas.microsoft.com/office/drawing/2014/main" val="2861130570"/>
                    </a:ext>
                  </a:extLst>
                </a:gridCol>
                <a:gridCol w="1000169">
                  <a:extLst>
                    <a:ext uri="{9D8B030D-6E8A-4147-A177-3AD203B41FA5}">
                      <a16:colId xmlns:a16="http://schemas.microsoft.com/office/drawing/2014/main" val="3482518017"/>
                    </a:ext>
                  </a:extLst>
                </a:gridCol>
                <a:gridCol w="1000169">
                  <a:extLst>
                    <a:ext uri="{9D8B030D-6E8A-4147-A177-3AD203B41FA5}">
                      <a16:colId xmlns:a16="http://schemas.microsoft.com/office/drawing/2014/main" val="2860092677"/>
                    </a:ext>
                  </a:extLst>
                </a:gridCol>
              </a:tblGrid>
              <a:tr h="555388">
                <a:tc>
                  <a:txBody>
                    <a:bodyPr/>
                    <a:lstStyle/>
                    <a:p>
                      <a:pPr algn="ctr"/>
                      <a:r>
                        <a:rPr lang="en-US" sz="3600" dirty="0"/>
                        <a:t>1</a:t>
                      </a:r>
                    </a:p>
                  </a:txBody>
                  <a:tcPr>
                    <a:lnB w="38100" cap="flat" cmpd="sng" algn="ctr">
                      <a:solidFill>
                        <a:schemeClr val="tx1"/>
                      </a:solidFill>
                      <a:prstDash val="solid"/>
                      <a:round/>
                      <a:headEnd type="none" w="med" len="med"/>
                      <a:tailEnd type="none" w="med" len="med"/>
                    </a:lnB>
                  </a:tcPr>
                </a:tc>
                <a:tc>
                  <a:txBody>
                    <a:bodyPr/>
                    <a:lstStyle/>
                    <a:p>
                      <a:pPr algn="ctr"/>
                      <a:r>
                        <a:rPr lang="en-US" sz="3600" dirty="0"/>
                        <a:t>2</a:t>
                      </a:r>
                    </a:p>
                  </a:txBody>
                  <a:tcPr>
                    <a:lnB w="57150" cap="flat" cmpd="sng" algn="ctr">
                      <a:noFill/>
                      <a:prstDash val="solid"/>
                      <a:round/>
                      <a:headEnd type="none" w="med" len="med"/>
                      <a:tailEnd type="none" w="med" len="med"/>
                    </a:lnB>
                  </a:tcPr>
                </a:tc>
                <a:tc>
                  <a:txBody>
                    <a:bodyPr/>
                    <a:lstStyle/>
                    <a:p>
                      <a:pPr algn="ctr"/>
                      <a:r>
                        <a:rPr lang="en-US" sz="3600" dirty="0"/>
                        <a:t>3</a:t>
                      </a:r>
                    </a:p>
                  </a:txBody>
                  <a:tcPr>
                    <a:lnB w="38100" cap="flat" cmpd="sng" algn="ctr">
                      <a:solidFill>
                        <a:schemeClr val="tx1"/>
                      </a:solidFill>
                      <a:prstDash val="solid"/>
                      <a:round/>
                      <a:headEnd type="none" w="med" len="med"/>
                      <a:tailEnd type="none" w="med" len="med"/>
                    </a:lnB>
                  </a:tcPr>
                </a:tc>
                <a:tc>
                  <a:txBody>
                    <a:bodyPr/>
                    <a:lstStyle/>
                    <a:p>
                      <a:pPr algn="ctr"/>
                      <a:r>
                        <a:rPr lang="en-US" sz="3600" dirty="0"/>
                        <a:t>4</a:t>
                      </a:r>
                    </a:p>
                  </a:txBody>
                  <a:tcPr>
                    <a:lnB w="57150" cap="flat" cmpd="sng" algn="ctr">
                      <a:noFill/>
                      <a:prstDash val="solid"/>
                      <a:round/>
                      <a:headEnd type="none" w="med" len="med"/>
                      <a:tailEnd type="none" w="med" len="med"/>
                    </a:lnB>
                  </a:tcPr>
                </a:tc>
                <a:extLst>
                  <a:ext uri="{0D108BD9-81ED-4DB2-BD59-A6C34878D82A}">
                    <a16:rowId xmlns:a16="http://schemas.microsoft.com/office/drawing/2014/main" val="3717564203"/>
                  </a:ext>
                </a:extLst>
              </a:tr>
              <a:tr h="720514">
                <a:tc>
                  <a:txBody>
                    <a:bodyPr/>
                    <a:lstStyle/>
                    <a:p>
                      <a:pPr algn="ctr"/>
                      <a:r>
                        <a:rPr lang="en-US" sz="2800" dirty="0">
                          <a:ln>
                            <a:noFill/>
                          </a:ln>
                          <a:solidFill>
                            <a:schemeClr val="tx1"/>
                          </a:solidFill>
                        </a:rPr>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B</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B</a:t>
                      </a:r>
                    </a:p>
                  </a:txBody>
                  <a:tcPr>
                    <a:lnL w="3810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368441"/>
                  </a:ext>
                </a:extLst>
              </a:tr>
              <a:tr h="720514">
                <a:tc>
                  <a:txBody>
                    <a:bodyPr/>
                    <a:lstStyle/>
                    <a:p>
                      <a:pPr algn="ctr"/>
                      <a:r>
                        <a:rPr lang="en-US" sz="2800" dirty="0"/>
                        <a:t>B</a:t>
                      </a:r>
                    </a:p>
                  </a:txBody>
                  <a:tcPr>
                    <a:lnL w="5715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C</a:t>
                      </a:r>
                    </a:p>
                  </a:txBody>
                  <a:tcPr>
                    <a:lnL w="3810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a:t>
                      </a:r>
                    </a:p>
                  </a:txBody>
                  <a:tcP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154760"/>
                  </a:ext>
                </a:extLst>
              </a:tr>
              <a:tr h="720514">
                <a:tc>
                  <a:txBody>
                    <a:bodyPr/>
                    <a:lstStyle/>
                    <a:p>
                      <a:pPr algn="ctr"/>
                      <a:r>
                        <a:rPr lang="en-US" sz="2800" dirty="0"/>
                        <a:t>C</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C</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D</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D</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226320"/>
                  </a:ext>
                </a:extLst>
              </a:tr>
              <a:tr h="720514">
                <a:tc>
                  <a:txBody>
                    <a:bodyPr/>
                    <a:lstStyle/>
                    <a:p>
                      <a:pPr algn="ctr"/>
                      <a:r>
                        <a:rPr lang="en-US" sz="2800" dirty="0"/>
                        <a:t>D</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B</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8498595"/>
                  </a:ext>
                </a:extLst>
              </a:tr>
            </a:tbl>
          </a:graphicData>
        </a:graphic>
      </p:graphicFrame>
      <p:sp>
        <p:nvSpPr>
          <p:cNvPr id="14" name="TextBox 13">
            <a:extLst>
              <a:ext uri="{FF2B5EF4-FFF2-40B4-BE49-F238E27FC236}">
                <a16:creationId xmlns:a16="http://schemas.microsoft.com/office/drawing/2014/main" id="{AF2975BB-FB8D-6C77-6F86-BD3B45731480}"/>
              </a:ext>
            </a:extLst>
          </p:cNvPr>
          <p:cNvSpPr txBox="1"/>
          <p:nvPr/>
        </p:nvSpPr>
        <p:spPr>
          <a:xfrm>
            <a:off x="1199974" y="4985910"/>
            <a:ext cx="3729214" cy="954107"/>
          </a:xfrm>
          <a:prstGeom prst="rect">
            <a:avLst/>
          </a:prstGeom>
          <a:noFill/>
        </p:spPr>
        <p:txBody>
          <a:bodyPr wrap="square" rtlCol="0">
            <a:spAutoFit/>
          </a:bodyPr>
          <a:lstStyle/>
          <a:p>
            <a:r>
              <a:rPr lang="en-US" sz="2800" dirty="0"/>
              <a:t>M Recommends ADBC.</a:t>
            </a:r>
          </a:p>
          <a:p>
            <a:r>
              <a:rPr lang="en-US" sz="2800" dirty="0"/>
              <a:t>M is Truthful.</a:t>
            </a:r>
          </a:p>
        </p:txBody>
      </p:sp>
      <p:graphicFrame>
        <p:nvGraphicFramePr>
          <p:cNvPr id="17" name="Table 16">
            <a:extLst>
              <a:ext uri="{FF2B5EF4-FFF2-40B4-BE49-F238E27FC236}">
                <a16:creationId xmlns:a16="http://schemas.microsoft.com/office/drawing/2014/main" id="{BAB3AD6E-0BD5-B662-3C60-ABC752BB825E}"/>
              </a:ext>
            </a:extLst>
          </p:cNvPr>
          <p:cNvGraphicFramePr>
            <a:graphicFrameLocks/>
          </p:cNvGraphicFramePr>
          <p:nvPr>
            <p:extLst>
              <p:ext uri="{D42A27DB-BD31-4B8C-83A1-F6EECF244321}">
                <p14:modId xmlns:p14="http://schemas.microsoft.com/office/powerpoint/2010/main" val="1062749136"/>
              </p:ext>
            </p:extLst>
          </p:nvPr>
        </p:nvGraphicFramePr>
        <p:xfrm>
          <a:off x="6538737" y="1348870"/>
          <a:ext cx="4000676" cy="3522136"/>
        </p:xfrm>
        <a:graphic>
          <a:graphicData uri="http://schemas.openxmlformats.org/drawingml/2006/table">
            <a:tbl>
              <a:tblPr firstRow="1" bandRow="1">
                <a:tableStyleId>{5C22544A-7EE6-4342-B048-85BDC9FD1C3A}</a:tableStyleId>
              </a:tblPr>
              <a:tblGrid>
                <a:gridCol w="1000169">
                  <a:extLst>
                    <a:ext uri="{9D8B030D-6E8A-4147-A177-3AD203B41FA5}">
                      <a16:colId xmlns:a16="http://schemas.microsoft.com/office/drawing/2014/main" val="1855051841"/>
                    </a:ext>
                  </a:extLst>
                </a:gridCol>
                <a:gridCol w="1000169">
                  <a:extLst>
                    <a:ext uri="{9D8B030D-6E8A-4147-A177-3AD203B41FA5}">
                      <a16:colId xmlns:a16="http://schemas.microsoft.com/office/drawing/2014/main" val="2861130570"/>
                    </a:ext>
                  </a:extLst>
                </a:gridCol>
                <a:gridCol w="1000169">
                  <a:extLst>
                    <a:ext uri="{9D8B030D-6E8A-4147-A177-3AD203B41FA5}">
                      <a16:colId xmlns:a16="http://schemas.microsoft.com/office/drawing/2014/main" val="3482518017"/>
                    </a:ext>
                  </a:extLst>
                </a:gridCol>
                <a:gridCol w="1000169">
                  <a:extLst>
                    <a:ext uri="{9D8B030D-6E8A-4147-A177-3AD203B41FA5}">
                      <a16:colId xmlns:a16="http://schemas.microsoft.com/office/drawing/2014/main" val="2860092677"/>
                    </a:ext>
                  </a:extLst>
                </a:gridCol>
              </a:tblGrid>
              <a:tr h="555388">
                <a:tc>
                  <a:txBody>
                    <a:bodyPr/>
                    <a:lstStyle/>
                    <a:p>
                      <a:pPr algn="ctr"/>
                      <a:r>
                        <a:rPr lang="en-US" sz="3600" dirty="0"/>
                        <a:t>1</a:t>
                      </a:r>
                    </a:p>
                  </a:txBody>
                  <a:tcPr>
                    <a:lnB w="38100" cap="flat" cmpd="sng" algn="ctr">
                      <a:noFill/>
                      <a:prstDash val="solid"/>
                      <a:round/>
                      <a:headEnd type="none" w="med" len="med"/>
                      <a:tailEnd type="none" w="med" len="med"/>
                    </a:lnB>
                  </a:tcPr>
                </a:tc>
                <a:tc>
                  <a:txBody>
                    <a:bodyPr/>
                    <a:lstStyle/>
                    <a:p>
                      <a:pPr algn="ctr"/>
                      <a:r>
                        <a:rPr lang="en-US" sz="3600" dirty="0"/>
                        <a:t>2</a:t>
                      </a:r>
                    </a:p>
                  </a:txBody>
                  <a:tcPr>
                    <a:lnB w="38100" cap="flat" cmpd="sng" algn="ctr">
                      <a:noFill/>
                      <a:prstDash val="solid"/>
                      <a:round/>
                      <a:headEnd type="none" w="med" len="med"/>
                      <a:tailEnd type="none" w="med" len="med"/>
                    </a:lnB>
                  </a:tcPr>
                </a:tc>
                <a:tc>
                  <a:txBody>
                    <a:bodyPr/>
                    <a:lstStyle/>
                    <a:p>
                      <a:pPr algn="ctr"/>
                      <a:r>
                        <a:rPr lang="en-US" sz="3600" dirty="0"/>
                        <a:t>3</a:t>
                      </a:r>
                    </a:p>
                  </a:txBody>
                  <a:tcPr>
                    <a:lnB w="38100" cap="flat" cmpd="sng" algn="ctr">
                      <a:noFill/>
                      <a:prstDash val="solid"/>
                      <a:round/>
                      <a:headEnd type="none" w="med" len="med"/>
                      <a:tailEnd type="none" w="med" len="med"/>
                    </a:lnB>
                  </a:tcPr>
                </a:tc>
                <a:tc>
                  <a:txBody>
                    <a:bodyPr/>
                    <a:lstStyle/>
                    <a:p>
                      <a:pPr algn="ctr"/>
                      <a:r>
                        <a:rPr lang="en-US" sz="3600" dirty="0"/>
                        <a:t>4</a:t>
                      </a:r>
                    </a:p>
                  </a:txBody>
                  <a:tcPr>
                    <a:lnB w="38100" cap="flat" cmpd="sng" algn="ctr">
                      <a:noFill/>
                      <a:prstDash val="solid"/>
                      <a:round/>
                      <a:headEnd type="none" w="med" len="med"/>
                      <a:tailEnd type="none" w="med" len="med"/>
                    </a:lnB>
                  </a:tcPr>
                </a:tc>
                <a:extLst>
                  <a:ext uri="{0D108BD9-81ED-4DB2-BD59-A6C34878D82A}">
                    <a16:rowId xmlns:a16="http://schemas.microsoft.com/office/drawing/2014/main" val="3717564203"/>
                  </a:ext>
                </a:extLst>
              </a:tr>
              <a:tr h="720514">
                <a:tc>
                  <a:txBody>
                    <a:bodyPr/>
                    <a:lstStyle/>
                    <a:p>
                      <a:pPr algn="ctr"/>
                      <a:r>
                        <a:rPr lang="en-US" sz="2800" dirty="0">
                          <a:ln>
                            <a:noFill/>
                          </a:ln>
                          <a:solidFill>
                            <a:schemeClr val="tx1"/>
                          </a:solidFill>
                        </a:rPr>
                        <a:t>A</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highlight>
                            <a:srgbClr val="FFFF00"/>
                          </a:highlight>
                        </a:rPr>
                        <a:t>A</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B</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B</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368441"/>
                  </a:ext>
                </a:extLst>
              </a:tr>
              <a:tr h="720514">
                <a:tc>
                  <a:txBody>
                    <a:bodyPr/>
                    <a:lstStyle/>
                    <a:p>
                      <a:pPr algn="ctr"/>
                      <a:r>
                        <a:rPr lang="en-US" sz="2800" dirty="0"/>
                        <a:t>B</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highlight>
                            <a:srgbClr val="FFFF00"/>
                          </a:highlight>
                        </a:rPr>
                        <a:t>B</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C</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154760"/>
                  </a:ext>
                </a:extLst>
              </a:tr>
              <a:tr h="720514">
                <a:tc>
                  <a:txBody>
                    <a:bodyPr/>
                    <a:lstStyle/>
                    <a:p>
                      <a:pPr algn="ctr"/>
                      <a:r>
                        <a:rPr lang="en-US" sz="2800" dirty="0"/>
                        <a:t>C</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highlight>
                            <a:srgbClr val="FFFF00"/>
                          </a:highlight>
                        </a:rPr>
                        <a:t>D</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D</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D</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226320"/>
                  </a:ext>
                </a:extLst>
              </a:tr>
              <a:tr h="720514">
                <a:tc>
                  <a:txBody>
                    <a:bodyPr/>
                    <a:lstStyle/>
                    <a:p>
                      <a:pPr algn="ctr"/>
                      <a:r>
                        <a:rPr lang="en-US" sz="2800" dirty="0"/>
                        <a:t>D</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highlight>
                            <a:srgbClr val="FFFF00"/>
                          </a:highlight>
                        </a:rPr>
                        <a:t>C</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C</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8498595"/>
                  </a:ext>
                </a:extLst>
              </a:tr>
            </a:tbl>
          </a:graphicData>
        </a:graphic>
      </p:graphicFrame>
      <p:sp>
        <p:nvSpPr>
          <p:cNvPr id="18" name="TextBox 17">
            <a:extLst>
              <a:ext uri="{FF2B5EF4-FFF2-40B4-BE49-F238E27FC236}">
                <a16:creationId xmlns:a16="http://schemas.microsoft.com/office/drawing/2014/main" id="{5CB2F0C0-EA8D-843E-67CC-E33865151317}"/>
              </a:ext>
            </a:extLst>
          </p:cNvPr>
          <p:cNvSpPr txBox="1"/>
          <p:nvPr/>
        </p:nvSpPr>
        <p:spPr>
          <a:xfrm>
            <a:off x="6810199" y="4985910"/>
            <a:ext cx="4633913" cy="954107"/>
          </a:xfrm>
          <a:prstGeom prst="rect">
            <a:avLst/>
          </a:prstGeom>
          <a:noFill/>
        </p:spPr>
        <p:txBody>
          <a:bodyPr wrap="square" rtlCol="0">
            <a:spAutoFit/>
          </a:bodyPr>
          <a:lstStyle/>
          <a:p>
            <a:r>
              <a:rPr lang="en-US" sz="2800" dirty="0"/>
              <a:t>Why can’t M give A to 2?</a:t>
            </a:r>
          </a:p>
          <a:p>
            <a:r>
              <a:rPr lang="en-US" sz="2800" dirty="0"/>
              <a:t>Why can’t M give C to 2? </a:t>
            </a:r>
          </a:p>
        </p:txBody>
      </p:sp>
    </p:spTree>
    <p:extLst>
      <p:ext uri="{BB962C8B-B14F-4D97-AF65-F5344CB8AC3E}">
        <p14:creationId xmlns:p14="http://schemas.microsoft.com/office/powerpoint/2010/main" val="147013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39B27-7503-1A34-7C71-A46D3477B0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6AC5B4-B5D3-CB3C-1B4A-ED1EFE0AE1C6}"/>
              </a:ext>
            </a:extLst>
          </p:cNvPr>
          <p:cNvSpPr>
            <a:spLocks noGrp="1"/>
          </p:cNvSpPr>
          <p:nvPr>
            <p:ph type="title"/>
          </p:nvPr>
        </p:nvSpPr>
        <p:spPr>
          <a:xfrm>
            <a:off x="928512" y="220255"/>
            <a:ext cx="10515600" cy="1325563"/>
          </a:xfrm>
        </p:spPr>
        <p:txBody>
          <a:bodyPr/>
          <a:lstStyle/>
          <a:p>
            <a:r>
              <a:rPr lang="en-US" dirty="0"/>
              <a:t>Concept Check Q2</a:t>
            </a:r>
          </a:p>
        </p:txBody>
      </p:sp>
      <p:graphicFrame>
        <p:nvGraphicFramePr>
          <p:cNvPr id="4" name="Table 3">
            <a:extLst>
              <a:ext uri="{FF2B5EF4-FFF2-40B4-BE49-F238E27FC236}">
                <a16:creationId xmlns:a16="http://schemas.microsoft.com/office/drawing/2014/main" id="{AFD301B4-5B12-B269-AF71-46F1EF0C23BB}"/>
              </a:ext>
            </a:extLst>
          </p:cNvPr>
          <p:cNvGraphicFramePr>
            <a:graphicFrameLocks/>
          </p:cNvGraphicFramePr>
          <p:nvPr>
            <p:extLst>
              <p:ext uri="{D42A27DB-BD31-4B8C-83A1-F6EECF244321}">
                <p14:modId xmlns:p14="http://schemas.microsoft.com/office/powerpoint/2010/main" val="210194309"/>
              </p:ext>
            </p:extLst>
          </p:nvPr>
        </p:nvGraphicFramePr>
        <p:xfrm>
          <a:off x="928512" y="1348870"/>
          <a:ext cx="4000676" cy="3522136"/>
        </p:xfrm>
        <a:graphic>
          <a:graphicData uri="http://schemas.openxmlformats.org/drawingml/2006/table">
            <a:tbl>
              <a:tblPr firstRow="1" bandRow="1">
                <a:tableStyleId>{5C22544A-7EE6-4342-B048-85BDC9FD1C3A}</a:tableStyleId>
              </a:tblPr>
              <a:tblGrid>
                <a:gridCol w="1000169">
                  <a:extLst>
                    <a:ext uri="{9D8B030D-6E8A-4147-A177-3AD203B41FA5}">
                      <a16:colId xmlns:a16="http://schemas.microsoft.com/office/drawing/2014/main" val="1855051841"/>
                    </a:ext>
                  </a:extLst>
                </a:gridCol>
                <a:gridCol w="1000169">
                  <a:extLst>
                    <a:ext uri="{9D8B030D-6E8A-4147-A177-3AD203B41FA5}">
                      <a16:colId xmlns:a16="http://schemas.microsoft.com/office/drawing/2014/main" val="2861130570"/>
                    </a:ext>
                  </a:extLst>
                </a:gridCol>
                <a:gridCol w="1000169">
                  <a:extLst>
                    <a:ext uri="{9D8B030D-6E8A-4147-A177-3AD203B41FA5}">
                      <a16:colId xmlns:a16="http://schemas.microsoft.com/office/drawing/2014/main" val="3482518017"/>
                    </a:ext>
                  </a:extLst>
                </a:gridCol>
                <a:gridCol w="1000169">
                  <a:extLst>
                    <a:ext uri="{9D8B030D-6E8A-4147-A177-3AD203B41FA5}">
                      <a16:colId xmlns:a16="http://schemas.microsoft.com/office/drawing/2014/main" val="2860092677"/>
                    </a:ext>
                  </a:extLst>
                </a:gridCol>
              </a:tblGrid>
              <a:tr h="555388">
                <a:tc>
                  <a:txBody>
                    <a:bodyPr/>
                    <a:lstStyle/>
                    <a:p>
                      <a:pPr algn="ctr"/>
                      <a:r>
                        <a:rPr lang="en-US" sz="3600" dirty="0"/>
                        <a:t>1</a:t>
                      </a:r>
                    </a:p>
                  </a:txBody>
                  <a:tcPr>
                    <a:lnB w="38100" cap="flat" cmpd="sng" algn="ctr">
                      <a:noFill/>
                      <a:prstDash val="solid"/>
                      <a:round/>
                      <a:headEnd type="none" w="med" len="med"/>
                      <a:tailEnd type="none" w="med" len="med"/>
                    </a:lnB>
                  </a:tcPr>
                </a:tc>
                <a:tc>
                  <a:txBody>
                    <a:bodyPr/>
                    <a:lstStyle/>
                    <a:p>
                      <a:pPr algn="ctr"/>
                      <a:r>
                        <a:rPr lang="en-US" sz="3600" dirty="0"/>
                        <a:t>2</a:t>
                      </a:r>
                    </a:p>
                  </a:txBody>
                  <a:tcPr>
                    <a:lnB w="38100" cap="flat" cmpd="sng" algn="ctr">
                      <a:noFill/>
                      <a:prstDash val="solid"/>
                      <a:round/>
                      <a:headEnd type="none" w="med" len="med"/>
                      <a:tailEnd type="none" w="med" len="med"/>
                    </a:lnB>
                  </a:tcPr>
                </a:tc>
                <a:tc>
                  <a:txBody>
                    <a:bodyPr/>
                    <a:lstStyle/>
                    <a:p>
                      <a:pPr algn="ctr"/>
                      <a:r>
                        <a:rPr lang="en-US" sz="3600" dirty="0"/>
                        <a:t>3</a:t>
                      </a:r>
                    </a:p>
                  </a:txBody>
                  <a:tcPr>
                    <a:lnB w="38100" cap="flat" cmpd="sng" algn="ctr">
                      <a:noFill/>
                      <a:prstDash val="solid"/>
                      <a:round/>
                      <a:headEnd type="none" w="med" len="med"/>
                      <a:tailEnd type="none" w="med" len="med"/>
                    </a:lnB>
                  </a:tcPr>
                </a:tc>
                <a:tc>
                  <a:txBody>
                    <a:bodyPr/>
                    <a:lstStyle/>
                    <a:p>
                      <a:pPr algn="ctr"/>
                      <a:r>
                        <a:rPr lang="en-US" sz="3600" dirty="0"/>
                        <a:t>4</a:t>
                      </a:r>
                    </a:p>
                  </a:txBody>
                  <a:tcPr>
                    <a:lnB w="38100" cap="flat" cmpd="sng" algn="ctr">
                      <a:noFill/>
                      <a:prstDash val="solid"/>
                      <a:round/>
                      <a:headEnd type="none" w="med" len="med"/>
                      <a:tailEnd type="none" w="med" len="med"/>
                    </a:lnB>
                  </a:tcPr>
                </a:tc>
                <a:extLst>
                  <a:ext uri="{0D108BD9-81ED-4DB2-BD59-A6C34878D82A}">
                    <a16:rowId xmlns:a16="http://schemas.microsoft.com/office/drawing/2014/main" val="3717564203"/>
                  </a:ext>
                </a:extLst>
              </a:tr>
              <a:tr h="720514">
                <a:tc>
                  <a:txBody>
                    <a:bodyPr/>
                    <a:lstStyle/>
                    <a:p>
                      <a:pPr algn="ctr"/>
                      <a:r>
                        <a:rPr lang="en-US" sz="2800" dirty="0">
                          <a:ln>
                            <a:noFill/>
                          </a:ln>
                          <a:solidFill>
                            <a:schemeClr val="tx1"/>
                          </a:solidFill>
                        </a:rPr>
                        <a:t>A</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B</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B</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368441"/>
                  </a:ext>
                </a:extLst>
              </a:tr>
              <a:tr h="720514">
                <a:tc>
                  <a:txBody>
                    <a:bodyPr/>
                    <a:lstStyle/>
                    <a:p>
                      <a:pPr algn="ctr"/>
                      <a:r>
                        <a:rPr lang="en-US" sz="2800" dirty="0"/>
                        <a:t>B</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D</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C</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154760"/>
                  </a:ext>
                </a:extLst>
              </a:tr>
              <a:tr h="720514">
                <a:tc>
                  <a:txBody>
                    <a:bodyPr/>
                    <a:lstStyle/>
                    <a:p>
                      <a:pPr algn="ctr"/>
                      <a:r>
                        <a:rPr lang="en-US" sz="2800" dirty="0"/>
                        <a:t>C</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C</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D</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226320"/>
                  </a:ext>
                </a:extLst>
              </a:tr>
              <a:tr h="720514">
                <a:tc>
                  <a:txBody>
                    <a:bodyPr/>
                    <a:lstStyle/>
                    <a:p>
                      <a:pPr algn="ctr"/>
                      <a:r>
                        <a:rPr lang="en-US" sz="2800" dirty="0"/>
                        <a:t>D</a:t>
                      </a: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B</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C</a:t>
                      </a: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8498595"/>
                  </a:ext>
                </a:extLst>
              </a:tr>
            </a:tbl>
          </a:graphicData>
        </a:graphic>
      </p:graphicFrame>
      <p:sp>
        <p:nvSpPr>
          <p:cNvPr id="14" name="TextBox 13">
            <a:extLst>
              <a:ext uri="{FF2B5EF4-FFF2-40B4-BE49-F238E27FC236}">
                <a16:creationId xmlns:a16="http://schemas.microsoft.com/office/drawing/2014/main" id="{71FB9C6E-1C7E-AEED-84AB-7509EA59499E}"/>
              </a:ext>
            </a:extLst>
          </p:cNvPr>
          <p:cNvSpPr txBox="1"/>
          <p:nvPr/>
        </p:nvSpPr>
        <p:spPr>
          <a:xfrm>
            <a:off x="1199974" y="4985910"/>
            <a:ext cx="3729214" cy="523220"/>
          </a:xfrm>
          <a:prstGeom prst="rect">
            <a:avLst/>
          </a:prstGeom>
          <a:noFill/>
        </p:spPr>
        <p:txBody>
          <a:bodyPr wrap="square" rtlCol="0">
            <a:spAutoFit/>
          </a:bodyPr>
          <a:lstStyle/>
          <a:p>
            <a:r>
              <a:rPr lang="en-US" sz="2800" dirty="0"/>
              <a:t>Initial Allocation</a:t>
            </a:r>
          </a:p>
        </p:txBody>
      </p:sp>
      <p:sp>
        <p:nvSpPr>
          <p:cNvPr id="18" name="TextBox 17">
            <a:extLst>
              <a:ext uri="{FF2B5EF4-FFF2-40B4-BE49-F238E27FC236}">
                <a16:creationId xmlns:a16="http://schemas.microsoft.com/office/drawing/2014/main" id="{92128456-F6D0-5C39-0EAE-14204B893294}"/>
              </a:ext>
            </a:extLst>
          </p:cNvPr>
          <p:cNvSpPr txBox="1"/>
          <p:nvPr/>
        </p:nvSpPr>
        <p:spPr>
          <a:xfrm>
            <a:off x="6186312" y="1362730"/>
            <a:ext cx="5077176" cy="4524315"/>
          </a:xfrm>
          <a:prstGeom prst="rect">
            <a:avLst/>
          </a:prstGeom>
          <a:noFill/>
        </p:spPr>
        <p:txBody>
          <a:bodyPr wrap="square" rtlCol="0">
            <a:spAutoFit/>
          </a:bodyPr>
          <a:lstStyle/>
          <a:p>
            <a:r>
              <a:rPr lang="en-US" sz="3200" dirty="0"/>
              <a:t>Why isn’t ACBD in the core?</a:t>
            </a:r>
          </a:p>
          <a:p>
            <a:endParaRPr lang="en-US" sz="3200" dirty="0"/>
          </a:p>
          <a:p>
            <a:endParaRPr lang="en-US" sz="3200" dirty="0"/>
          </a:p>
          <a:p>
            <a:endParaRPr lang="en-US" sz="3200" dirty="0"/>
          </a:p>
          <a:p>
            <a:r>
              <a:rPr lang="en-US" sz="3200" dirty="0"/>
              <a:t>Note: </a:t>
            </a:r>
          </a:p>
          <a:p>
            <a:pPr marL="457200" indent="-457200">
              <a:buFont typeface="Arial" panose="020B0604020202020204" pitchFamily="34" charset="0"/>
              <a:buChar char="•"/>
            </a:pPr>
            <a:r>
              <a:rPr lang="en-US" sz="3200" dirty="0"/>
              <a:t>Any core allocation must give 2 A, and 3 B.</a:t>
            </a:r>
          </a:p>
          <a:p>
            <a:pPr marL="457200" indent="-457200">
              <a:buFont typeface="Arial" panose="020B0604020202020204" pitchFamily="34" charset="0"/>
              <a:buChar char="•"/>
            </a:pPr>
            <a:r>
              <a:rPr lang="en-US" sz="3200" dirty="0"/>
              <a:t>Unique core allocation is CABD</a:t>
            </a:r>
          </a:p>
        </p:txBody>
      </p:sp>
    </p:spTree>
    <p:extLst>
      <p:ext uri="{BB962C8B-B14F-4D97-AF65-F5344CB8AC3E}">
        <p14:creationId xmlns:p14="http://schemas.microsoft.com/office/powerpoint/2010/main" val="29602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87B8DAFA-909C-CD4C-A7C6-7800A8228C77}" vid="{9EB4B81C-741B-D640-A2C6-B64B8C751E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10399</TotalTime>
  <Words>4763</Words>
  <Application>Microsoft Macintosh PowerPoint</Application>
  <PresentationFormat>Widescreen</PresentationFormat>
  <Paragraphs>1855</Paragraphs>
  <Slides>62</Slides>
  <Notes>9</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Arial</vt:lpstr>
      <vt:lpstr>Calibri</vt:lpstr>
      <vt:lpstr>Calibri Light</vt:lpstr>
      <vt:lpstr>Cambria Math</vt:lpstr>
      <vt:lpstr>CharisSIL</vt:lpstr>
      <vt:lpstr>ElsevierGulliver</vt:lpstr>
      <vt:lpstr>LatoWeb</vt:lpstr>
      <vt:lpstr>Wingdings</vt:lpstr>
      <vt:lpstr>Office Theme</vt:lpstr>
      <vt:lpstr>Warm Up</vt:lpstr>
      <vt:lpstr>Warm Up</vt:lpstr>
      <vt:lpstr>Warm Up</vt:lpstr>
      <vt:lpstr>Allocations vs Mechanisms</vt:lpstr>
      <vt:lpstr>Engineering Systems for  Allocating Public Goods</vt:lpstr>
      <vt:lpstr>Plan for Today</vt:lpstr>
      <vt:lpstr>Concept Check 2</vt:lpstr>
      <vt:lpstr>Concept Check Q1</vt:lpstr>
      <vt:lpstr>Concept Check Q2</vt:lpstr>
      <vt:lpstr>Concept Check Q6</vt:lpstr>
      <vt:lpstr>Q7 &amp; Q8 Extra Credit</vt:lpstr>
      <vt:lpstr>PowerPoint Presentation</vt:lpstr>
      <vt:lpstr>Reflection and Critical Thinking Review</vt:lpstr>
      <vt:lpstr>Can Serial Dictatorship find EVERY  Pareto Efficient Allocation? (Extra Credit)</vt:lpstr>
      <vt:lpstr>Can There Be a Pareto Efficient Allocation In Which Nobody Gets Their First Choice?</vt:lpstr>
      <vt:lpstr>Proof Demonstration</vt:lpstr>
      <vt:lpstr>Recall: our definition of the core</vt:lpstr>
      <vt:lpstr>Questions from Last Class (Answered!)</vt:lpstr>
      <vt:lpstr>Top Trading Cycles</vt:lpstr>
      <vt:lpstr>Top Trading Cycles Practice</vt:lpstr>
      <vt:lpstr>Top Trading Cycles Practice (Example 1)</vt:lpstr>
      <vt:lpstr>Top Trading Cycles Practice (Example 2)</vt:lpstr>
      <vt:lpstr>Top Trading Cycles: Dynamic vs Direct Implementations</vt:lpstr>
      <vt:lpstr>Top Trading Cycles Practice</vt:lpstr>
      <vt:lpstr>6 Person (Example 1)</vt:lpstr>
      <vt:lpstr>PowerPoint Presentation</vt:lpstr>
      <vt:lpstr>6 Person (Print)</vt:lpstr>
      <vt:lpstr>7 Person Example 1</vt:lpstr>
      <vt:lpstr>7 Person Example 2</vt:lpstr>
      <vt:lpstr>8 Person (Example 1)</vt:lpstr>
      <vt:lpstr>PowerPoint Presentation</vt:lpstr>
      <vt:lpstr>8 Person (Print)</vt:lpstr>
      <vt:lpstr>9 Person Example 1</vt:lpstr>
      <vt:lpstr>9 Person Example 2</vt:lpstr>
      <vt:lpstr>Nice Features of Top Trading Cycles (Part 1)</vt:lpstr>
      <vt:lpstr>Why is TTC Outcome In The Core?</vt:lpstr>
      <vt:lpstr>Why is TTC Outcome In The Core?</vt:lpstr>
      <vt:lpstr>Using TTC to Determine Pareto Efficiency</vt:lpstr>
      <vt:lpstr>To Check if an Allocation is Pareto Efficient</vt:lpstr>
      <vt:lpstr>Break</vt:lpstr>
      <vt:lpstr>Back to Board Game Trades</vt:lpstr>
      <vt:lpstr>Top Trading Cycles Incentives</vt:lpstr>
      <vt:lpstr>Nice Features of Top Trading Cycles (Part 2)</vt:lpstr>
      <vt:lpstr>An Amazing Fact!</vt:lpstr>
      <vt:lpstr>Proving a Special Case</vt:lpstr>
      <vt:lpstr>TTC avoids two types of bad behavior!</vt:lpstr>
      <vt:lpstr>Board game trades use Trade Maximizer. Should they switch to Top Trading Cycles? </vt:lpstr>
      <vt:lpstr>What if people bring multiple games?</vt:lpstr>
      <vt:lpstr>Making “Fair” Versions of  Serial Dictatorship and Top Trading Cycles</vt:lpstr>
      <vt:lpstr>Two Settings</vt:lpstr>
      <vt:lpstr>Our Next Goal: Define Fairness</vt:lpstr>
      <vt:lpstr>How To Define Fairness?</vt:lpstr>
      <vt:lpstr>Random Mechanisms</vt:lpstr>
      <vt:lpstr>Transposing Preferences</vt:lpstr>
      <vt:lpstr>Transposing Allocations</vt:lpstr>
      <vt:lpstr>Defining Symmetry</vt:lpstr>
      <vt:lpstr>Simple recipe to make a symmetric mechanism</vt:lpstr>
      <vt:lpstr>Random Serial Dictatorship</vt:lpstr>
      <vt:lpstr>Top Trading Cycles from Random Endowments</vt:lpstr>
      <vt:lpstr>Session 3 Study Guide</vt:lpstr>
      <vt:lpstr>References</vt:lpstr>
      <vt:lpstr>Coming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Systems  for  Allocating Public Goods</dc:title>
  <dc:creator>Nicholas A Arnosti</dc:creator>
  <cp:lastModifiedBy>Nick Arnosti</cp:lastModifiedBy>
  <cp:revision>363</cp:revision>
  <cp:lastPrinted>2025-01-27T19:23:09Z</cp:lastPrinted>
  <dcterms:created xsi:type="dcterms:W3CDTF">2021-12-05T15:57:10Z</dcterms:created>
  <dcterms:modified xsi:type="dcterms:W3CDTF">2025-01-29T05:39:21Z</dcterms:modified>
</cp:coreProperties>
</file>