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7"/>
  </p:notesMasterIdLst>
  <p:sldIdLst>
    <p:sldId id="301" r:id="rId2"/>
    <p:sldId id="256" r:id="rId3"/>
    <p:sldId id="262" r:id="rId4"/>
    <p:sldId id="298" r:id="rId5"/>
    <p:sldId id="29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5" r:id="rId26"/>
    <p:sldId id="282" r:id="rId27"/>
    <p:sldId id="283" r:id="rId28"/>
    <p:sldId id="288" r:id="rId29"/>
    <p:sldId id="297" r:id="rId30"/>
    <p:sldId id="302" r:id="rId31"/>
    <p:sldId id="303" r:id="rId32"/>
    <p:sldId id="295" r:id="rId33"/>
    <p:sldId id="304" r:id="rId34"/>
    <p:sldId id="305" r:id="rId35"/>
    <p:sldId id="291" r:id="rId36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38"/>
      <p:bold r:id="rId39"/>
      <p:italic r:id="rId40"/>
      <p:boldItalic r:id="rId41"/>
    </p:embeddedFont>
    <p:embeddedFont>
      <p:font typeface="Open Sans Medium" pitchFamily="2" charset="0"/>
      <p:regular r:id="rId42"/>
      <p:bold r:id="rId43"/>
      <p:italic r:id="rId44"/>
      <p:boldItalic r:id="rId4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9D2E76-B218-488B-8F5D-64677D1E7B8B}">
  <a:tblStyle styleId="{6C9D2E76-B218-488B-8F5D-64677D1E7B8B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472C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472C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4"/>
    <p:restoredTop sz="94648"/>
  </p:normalViewPr>
  <p:slideViewPr>
    <p:cSldViewPr snapToGrid="0">
      <p:cViewPr varScale="1">
        <p:scale>
          <a:sx n="116" d="100"/>
          <a:sy n="116" d="100"/>
        </p:scale>
        <p:origin x="192" y="8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2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5.fntdata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3.fntdata"/><Relationship Id="rId45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6.fntdata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1.fntdata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bd0ed17a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bd0ed17a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ebd0ed17ad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ebd0ed17ad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81f775d756_52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81f775d756_52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ebd0ed17ad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ebd0ed17ad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ebd0ed17ad_0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ebd0ed17ad_0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ebd0ed17ad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ebd0ed17ad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ebd0ed17ad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ebd0ed17ad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ebd0ed17ad_0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ebd0ed17ad_0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ebd0ed17ad_0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1ebd0ed17ad_0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ebd0ed17ad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1ebd0ed17ad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1ebd0ed17ad_0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1ebd0ed17ad_0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81f775d756_52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81f775d756_52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1ebd0ed17ad_0_4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1ebd0ed17ad_0_4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1ebd0ed17ad_0_4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1ebd0ed17ad_0_4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1ebd0ed17ad_0_5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1ebd0ed17ad_0_5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181f775d756_5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181f775d756_5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81f775d756_5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181f775d756_5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1ebd0ed17ad_0_5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1ebd0ed17ad_0_5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181f775d756_52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2" name="Google Shape;642;g181f775d756_52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81f775d756_52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81f775d756_52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81f775d756_52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81f775d756_52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bd0ed17a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bd0ed17a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ebd0ed17a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ebd0ed17a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ebd0ed17ad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ebd0ed17ad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ebd0ed17a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ebd0ed17a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ebd0ed17ad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ebd0ed17ad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Open Sans Medium"/>
              <a:buNone/>
              <a:defRPr sz="5200"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pen Sans Medium"/>
              <a:buNone/>
              <a:defRPr sz="2800"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1724-6235-0E48-84D4-8690A58E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9034-8CE7-9E4F-AF97-A96CDAB8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DC4B3-7C3C-F046-8C66-3980A0DD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D7F-502A-1C47-B4BB-BA499F81306D}" type="datetime1">
              <a:rPr lang="en-US" smtClean="0"/>
              <a:t>1/25/24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98E5-F986-0D46-9659-B9CBCDFD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AAF1-C999-4444-9421-F2CAAB49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1732-FD8F-E237-4763-22EDE823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0668E-58E5-41C2-C5F3-5D52DFC56731}"/>
              </a:ext>
            </a:extLst>
          </p:cNvPr>
          <p:cNvSpPr txBox="1"/>
          <p:nvPr/>
        </p:nvSpPr>
        <p:spPr>
          <a:xfrm>
            <a:off x="5916058" y="445025"/>
            <a:ext cx="32279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What is the unique core allocation, given the initial allocation in red?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21A8A25-74DC-ED98-8471-AE0F09A04E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2456589"/>
              </p:ext>
            </p:extLst>
          </p:nvPr>
        </p:nvGraphicFramePr>
        <p:xfrm>
          <a:off x="311700" y="338347"/>
          <a:ext cx="5467048" cy="4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81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95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148" name="Google Shape;148;p24"/>
          <p:cNvGraphicFramePr/>
          <p:nvPr/>
        </p:nvGraphicFramePr>
        <p:xfrm>
          <a:off x="4362960" y="12372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9" name="Google Shape;14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6150" y="17439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550" y="25293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50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6964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746" y="17423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9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645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661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677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66146" y="32812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4557" y="32812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2957" y="41042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2955" y="25445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45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661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66980" y="41066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4"/>
          <p:cNvSpPr txBox="1"/>
          <p:nvPr/>
        </p:nvSpPr>
        <p:spPr>
          <a:xfrm>
            <a:off x="269175" y="12372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RSD: How many orders of people are there?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A: 24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 (Example 1)</a:t>
            </a:r>
            <a:endParaRPr b="1"/>
          </a:p>
        </p:txBody>
      </p:sp>
      <p:sp>
        <p:nvSpPr>
          <p:cNvPr id="171" name="Google Shape;171;p25"/>
          <p:cNvSpPr txBox="1"/>
          <p:nvPr/>
        </p:nvSpPr>
        <p:spPr>
          <a:xfrm>
            <a:off x="273050" y="1237202"/>
            <a:ext cx="4089900" cy="1739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9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Group Work: 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If we use RSD: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9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are the possible final assignments?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9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is the probability of each?</a:t>
            </a:r>
            <a:endParaRPr sz="19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72" name="Google Shape;172;p25"/>
          <p:cNvGraphicFramePr/>
          <p:nvPr/>
        </p:nvGraphicFramePr>
        <p:xfrm>
          <a:off x="4362960" y="12372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73" name="Google Shape;17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6150" y="17439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550" y="25293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50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6964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746" y="17423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9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645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661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677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66146" y="32812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4557" y="32812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2957" y="41042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2955" y="25445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45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661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66980" y="4106607"/>
            <a:ext cx="1101601" cy="835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</a:t>
            </a:r>
            <a:r>
              <a:rPr lang="en"/>
              <a:t> </a:t>
            </a:r>
            <a:endParaRPr/>
          </a:p>
        </p:txBody>
      </p:sp>
      <p:sp>
        <p:nvSpPr>
          <p:cNvPr id="194" name="Google Shape;194;p26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95" name="Google Shape;195;p26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96" name="Google Shape;196;p26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97" name="Google Shape;197;p26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198" name="Google Shape;198;p26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9" name="Google Shape;19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</a:t>
            </a:r>
            <a:r>
              <a:rPr lang="en"/>
              <a:t> </a:t>
            </a:r>
            <a:endParaRPr/>
          </a:p>
        </p:txBody>
      </p:sp>
      <p:sp>
        <p:nvSpPr>
          <p:cNvPr id="220" name="Google Shape;220;p27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2" name="Google Shape;222;p27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3" name="Google Shape;223;p27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4" name="Google Shape;224;p27"/>
          <p:cNvSpPr txBox="1"/>
          <p:nvPr/>
        </p:nvSpPr>
        <p:spPr>
          <a:xfrm>
            <a:off x="152694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5" name="Google Shape;225;p27"/>
          <p:cNvSpPr txBox="1"/>
          <p:nvPr/>
        </p:nvSpPr>
        <p:spPr>
          <a:xfrm>
            <a:off x="361761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6" name="Google Shape;226;p27"/>
          <p:cNvSpPr txBox="1"/>
          <p:nvPr/>
        </p:nvSpPr>
        <p:spPr>
          <a:xfrm>
            <a:off x="58037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7" name="Google Shape;227;p27"/>
          <p:cNvSpPr txBox="1"/>
          <p:nvPr/>
        </p:nvSpPr>
        <p:spPr>
          <a:xfrm>
            <a:off x="789659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228" name="Google Shape;228;p27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9" name="Google Shape;22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</a:t>
            </a:r>
            <a:r>
              <a:rPr lang="en"/>
              <a:t> </a:t>
            </a:r>
            <a:endParaRPr/>
          </a:p>
        </p:txBody>
      </p:sp>
      <p:sp>
        <p:nvSpPr>
          <p:cNvPr id="250" name="Google Shape;250;p28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1" name="Google Shape;251;p28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2" name="Google Shape;252;p28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3" name="Google Shape;253;p28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4" name="Google Shape;254;p28"/>
          <p:cNvSpPr txBox="1"/>
          <p:nvPr/>
        </p:nvSpPr>
        <p:spPr>
          <a:xfrm>
            <a:off x="152694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5" name="Google Shape;255;p28"/>
          <p:cNvSpPr txBox="1"/>
          <p:nvPr/>
        </p:nvSpPr>
        <p:spPr>
          <a:xfrm>
            <a:off x="361761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6" name="Google Shape;256;p28"/>
          <p:cNvSpPr txBox="1"/>
          <p:nvPr/>
        </p:nvSpPr>
        <p:spPr>
          <a:xfrm>
            <a:off x="58037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7" name="Google Shape;257;p28"/>
          <p:cNvSpPr txBox="1"/>
          <p:nvPr/>
        </p:nvSpPr>
        <p:spPr>
          <a:xfrm>
            <a:off x="789659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258" name="Google Shape;258;p28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59" name="Google Shape;259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28"/>
          <p:cNvSpPr txBox="1"/>
          <p:nvPr/>
        </p:nvSpPr>
        <p:spPr>
          <a:xfrm>
            <a:off x="1526950" y="622775"/>
            <a:ext cx="3387600" cy="19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DABC: 12/24 - Sum of rank 5  </a:t>
            </a:r>
            <a:endParaRPr sz="18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ADBC:  6/24 -  Sum of rank 7</a:t>
            </a:r>
            <a:endParaRPr sz="18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ABDC:  3/24 -  Sum of rank 8</a:t>
            </a:r>
            <a:endParaRPr sz="18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ACBD:  2/24 -  Sum of rank 9</a:t>
            </a:r>
            <a:endParaRPr sz="18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ABCD:  1/24 -  Sum of rank 10</a:t>
            </a:r>
            <a:endParaRPr sz="18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9"/>
          <p:cNvGraphicFramePr/>
          <p:nvPr/>
        </p:nvGraphicFramePr>
        <p:xfrm>
          <a:off x="248160" y="39900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81" name="Google Shape;281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1350" y="9057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750" y="16911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150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2164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52946" y="9041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1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97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13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529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1346" y="24430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9757" y="24430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8157" y="32660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8155" y="17063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97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513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52180" y="32684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9"/>
          <p:cNvSpPr/>
          <p:nvPr/>
        </p:nvSpPr>
        <p:spPr>
          <a:xfrm>
            <a:off x="238536" y="1734298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29"/>
          <p:cNvSpPr/>
          <p:nvPr/>
        </p:nvSpPr>
        <p:spPr>
          <a:xfrm>
            <a:off x="1349750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9"/>
          <p:cNvSpPr/>
          <p:nvPr/>
        </p:nvSpPr>
        <p:spPr>
          <a:xfrm>
            <a:off x="2451350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9"/>
          <p:cNvSpPr/>
          <p:nvPr/>
        </p:nvSpPr>
        <p:spPr>
          <a:xfrm>
            <a:off x="3552175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9"/>
          <p:cNvSpPr txBox="1"/>
          <p:nvPr/>
        </p:nvSpPr>
        <p:spPr>
          <a:xfrm>
            <a:off x="4855050" y="8016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12/24. (When 2 goes before 1)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5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6" name="Google Shape;306;p30"/>
          <p:cNvGraphicFramePr/>
          <p:nvPr/>
        </p:nvGraphicFramePr>
        <p:xfrm>
          <a:off x="248160" y="39900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7" name="Google Shape;307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1350" y="9057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750" y="16911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150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2164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52946" y="9041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1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97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13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529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1346" y="24430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9757" y="24430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8157" y="32660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8155" y="17063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97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513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52180" y="32684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30"/>
          <p:cNvSpPr/>
          <p:nvPr/>
        </p:nvSpPr>
        <p:spPr>
          <a:xfrm>
            <a:off x="248161" y="943913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0"/>
          <p:cNvSpPr/>
          <p:nvPr/>
        </p:nvSpPr>
        <p:spPr>
          <a:xfrm>
            <a:off x="1349750" y="326605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0"/>
          <p:cNvSpPr/>
          <p:nvPr/>
        </p:nvSpPr>
        <p:spPr>
          <a:xfrm>
            <a:off x="2451350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3552175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0"/>
          <p:cNvSpPr txBox="1"/>
          <p:nvPr/>
        </p:nvSpPr>
        <p:spPr>
          <a:xfrm>
            <a:off x="4855050" y="8016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6/24. (When 2 goes last)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7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2" name="Google Shape;332;p31"/>
          <p:cNvGraphicFramePr/>
          <p:nvPr/>
        </p:nvGraphicFramePr>
        <p:xfrm>
          <a:off x="248160" y="39900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33" name="Google Shape;333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1350" y="9057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750" y="16911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150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2164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52946" y="9041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1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97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13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529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1346" y="24430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9757" y="24430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8157" y="32660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8155" y="17063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97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513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52180" y="32684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1"/>
          <p:cNvSpPr/>
          <p:nvPr/>
        </p:nvSpPr>
        <p:spPr>
          <a:xfrm>
            <a:off x="248161" y="943913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31"/>
          <p:cNvSpPr/>
          <p:nvPr/>
        </p:nvSpPr>
        <p:spPr>
          <a:xfrm>
            <a:off x="1349750" y="1748097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31"/>
          <p:cNvSpPr/>
          <p:nvPr/>
        </p:nvSpPr>
        <p:spPr>
          <a:xfrm>
            <a:off x="2451350" y="3289525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31"/>
          <p:cNvSpPr/>
          <p:nvPr/>
        </p:nvSpPr>
        <p:spPr>
          <a:xfrm>
            <a:off x="3552175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31"/>
          <p:cNvSpPr txBox="1"/>
          <p:nvPr/>
        </p:nvSpPr>
        <p:spPr>
          <a:xfrm>
            <a:off x="4855050" y="8016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3/24. (orders 1423, 4123, 1243)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8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" name="Google Shape;358;p32"/>
          <p:cNvGraphicFramePr/>
          <p:nvPr/>
        </p:nvGraphicFramePr>
        <p:xfrm>
          <a:off x="248160" y="3990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59" name="Google Shape;359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1350" y="9057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750" y="16911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150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2164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52946" y="9041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1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97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13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529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1346" y="24430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9757" y="24430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8157" y="32660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8155" y="17063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97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513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52180" y="32684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32"/>
          <p:cNvSpPr/>
          <p:nvPr/>
        </p:nvSpPr>
        <p:spPr>
          <a:xfrm>
            <a:off x="248161" y="943913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32"/>
          <p:cNvSpPr/>
          <p:nvPr/>
        </p:nvSpPr>
        <p:spPr>
          <a:xfrm>
            <a:off x="1349750" y="2482859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32"/>
          <p:cNvSpPr/>
          <p:nvPr/>
        </p:nvSpPr>
        <p:spPr>
          <a:xfrm>
            <a:off x="2451350" y="943900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32"/>
          <p:cNvSpPr/>
          <p:nvPr/>
        </p:nvSpPr>
        <p:spPr>
          <a:xfrm>
            <a:off x="3552950" y="3289525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2"/>
          <p:cNvSpPr txBox="1"/>
          <p:nvPr/>
        </p:nvSpPr>
        <p:spPr>
          <a:xfrm>
            <a:off x="4855050" y="8016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2/24. (orders 1324, 3124)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9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" name="Google Shape;384;p33"/>
          <p:cNvGraphicFramePr/>
          <p:nvPr/>
        </p:nvGraphicFramePr>
        <p:xfrm>
          <a:off x="248160" y="39900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85" name="Google Shape;385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1350" y="9057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9750" y="16911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150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2164" y="24829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52946" y="9041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1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9752" y="9017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513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52952" y="16911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1346" y="24430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9757" y="24430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8157" y="32660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8155" y="17063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97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51355" y="32683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52180" y="32684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p33"/>
          <p:cNvSpPr/>
          <p:nvPr/>
        </p:nvSpPr>
        <p:spPr>
          <a:xfrm>
            <a:off x="248161" y="943913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3"/>
          <p:cNvSpPr/>
          <p:nvPr/>
        </p:nvSpPr>
        <p:spPr>
          <a:xfrm>
            <a:off x="1349750" y="1677759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3"/>
          <p:cNvSpPr/>
          <p:nvPr/>
        </p:nvSpPr>
        <p:spPr>
          <a:xfrm>
            <a:off x="2451350" y="2473075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3"/>
          <p:cNvSpPr/>
          <p:nvPr/>
        </p:nvSpPr>
        <p:spPr>
          <a:xfrm>
            <a:off x="3552950" y="3265975"/>
            <a:ext cx="1101600" cy="7929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33"/>
          <p:cNvSpPr txBox="1"/>
          <p:nvPr/>
        </p:nvSpPr>
        <p:spPr>
          <a:xfrm>
            <a:off x="4855050" y="8016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1/24. (orders 1234)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10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>
                <a:latin typeface="Open Sans"/>
                <a:ea typeface="Open Sans"/>
                <a:cs typeface="Open Sans"/>
                <a:sym typeface="Open Sans"/>
              </a:rPr>
              <a:t>Engineering Systems for</a:t>
            </a:r>
            <a:endParaRPr sz="4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Open Sans"/>
                <a:ea typeface="Open Sans"/>
                <a:cs typeface="Open Sans"/>
                <a:sym typeface="Open Sans"/>
              </a:rPr>
              <a:t>Allocating Public Goods</a:t>
            </a:r>
            <a:endParaRPr sz="4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1389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Lecture 4: RSD vs TTC-RE</a:t>
            </a:r>
            <a:endParaRPr sz="23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411" name="Google Shape;411;p34"/>
          <p:cNvGraphicFramePr/>
          <p:nvPr/>
        </p:nvGraphicFramePr>
        <p:xfrm>
          <a:off x="4362960" y="12372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12" name="Google Shape;412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6150" y="17439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550" y="25293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50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6964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746" y="17423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9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645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661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677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66146" y="32812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4557" y="32812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2957" y="41042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2955" y="25445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45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661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66980" y="41066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p34"/>
          <p:cNvSpPr txBox="1"/>
          <p:nvPr/>
        </p:nvSpPr>
        <p:spPr>
          <a:xfrm>
            <a:off x="269175" y="12372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TTC-RE: How many initial allocations of fruits are there?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434" name="Google Shape;434;p35"/>
          <p:cNvGraphicFramePr/>
          <p:nvPr/>
        </p:nvGraphicFramePr>
        <p:xfrm>
          <a:off x="4362960" y="12372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35" name="Google Shape;435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6150" y="17439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550" y="25293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50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6964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746" y="17423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9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645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661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677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66146" y="32812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4557" y="32812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2957" y="41042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2955" y="25445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45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661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66980" y="41066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35"/>
          <p:cNvSpPr txBox="1"/>
          <p:nvPr/>
        </p:nvSpPr>
        <p:spPr>
          <a:xfrm>
            <a:off x="269175" y="12372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TTC-RE: How many initial allocations of fruits are there?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A: 24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 (Example 1)</a:t>
            </a:r>
            <a:endParaRPr b="1"/>
          </a:p>
        </p:txBody>
      </p:sp>
      <p:sp>
        <p:nvSpPr>
          <p:cNvPr id="457" name="Google Shape;457;p36"/>
          <p:cNvSpPr txBox="1"/>
          <p:nvPr/>
        </p:nvSpPr>
        <p:spPr>
          <a:xfrm>
            <a:off x="273050" y="1237202"/>
            <a:ext cx="4089900" cy="1739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9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Group Work: 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If we use </a:t>
            </a:r>
            <a:r>
              <a:rPr lang="en" sz="1900">
                <a:latin typeface="Open Sans"/>
                <a:ea typeface="Open Sans"/>
                <a:cs typeface="Open Sans"/>
                <a:sym typeface="Open Sans"/>
              </a:rPr>
              <a:t>TTC-RE</a:t>
            </a:r>
            <a:r>
              <a:rPr lang="en" sz="19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9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are the possible final assignments?</a:t>
            </a:r>
            <a:endParaRPr sz="19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900"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is the probability of each?</a:t>
            </a:r>
            <a:endParaRPr sz="19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458" name="Google Shape;458;p36"/>
          <p:cNvGraphicFramePr/>
          <p:nvPr/>
        </p:nvGraphicFramePr>
        <p:xfrm>
          <a:off x="4362960" y="12372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59" name="Google Shape;459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6150" y="17439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550" y="25293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50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6964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746" y="17423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9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645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661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677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66146" y="32812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4557" y="32812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2957" y="41042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2955" y="25445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45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661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66980" y="4106607"/>
            <a:ext cx="1101601" cy="835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TTC-RE </a:t>
            </a:r>
            <a:endParaRPr b="1"/>
          </a:p>
        </p:txBody>
      </p:sp>
      <p:sp>
        <p:nvSpPr>
          <p:cNvPr id="480" name="Google Shape;480;p37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ACDB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ADCB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481" name="Google Shape;481;p37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BACD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BADC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BCAD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BCDA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BDAC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BDCA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482" name="Google Shape;482;p37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CABD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CADB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CBAD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CBDA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CDAB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CDBA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483" name="Google Shape;483;p37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DACB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DBAC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DBCA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DCAB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DCBA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484" name="Google Shape;484;p37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85" name="Google Shape;485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TTC-RE </a:t>
            </a:r>
            <a:endParaRPr b="1"/>
          </a:p>
        </p:txBody>
      </p:sp>
      <p:sp>
        <p:nvSpPr>
          <p:cNvPr id="506" name="Google Shape;506;p38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ACDB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ADCB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07" name="Google Shape;507;p38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BACD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BADC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BCAD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BCDA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BDAC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BDCA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08" name="Google Shape;508;p38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CABD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CADB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CBAD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CBDA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CDAB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CDBA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09" name="Google Shape;509;p38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DACB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DBAC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DBCA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DCAB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latin typeface="Open Sans Medium"/>
                <a:ea typeface="Open Sans Medium"/>
                <a:cs typeface="Open Sans Medium"/>
                <a:sym typeface="Open Sans Medium"/>
              </a:rPr>
              <a:t>DCBA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0" name="Google Shape;510;p38"/>
          <p:cNvSpPr txBox="1"/>
          <p:nvPr/>
        </p:nvSpPr>
        <p:spPr>
          <a:xfrm>
            <a:off x="152694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1" name="Google Shape;511;p38"/>
          <p:cNvSpPr txBox="1"/>
          <p:nvPr/>
        </p:nvSpPr>
        <p:spPr>
          <a:xfrm>
            <a:off x="361761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2" name="Google Shape;512;p38"/>
          <p:cNvSpPr txBox="1"/>
          <p:nvPr/>
        </p:nvSpPr>
        <p:spPr>
          <a:xfrm>
            <a:off x="58037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3" name="Google Shape;513;p38"/>
          <p:cNvSpPr txBox="1"/>
          <p:nvPr/>
        </p:nvSpPr>
        <p:spPr>
          <a:xfrm>
            <a:off x="789659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514" name="Google Shape;514;p38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15" name="Google Shape;515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Equivalence of Mechanisms</a:t>
            </a:r>
            <a:endParaRPr b="1"/>
          </a:p>
        </p:txBody>
      </p:sp>
      <p:sp>
        <p:nvSpPr>
          <p:cNvPr id="608" name="Google Shape;608;p42"/>
          <p:cNvSpPr txBox="1"/>
          <p:nvPr/>
        </p:nvSpPr>
        <p:spPr>
          <a:xfrm>
            <a:off x="967650" y="1543525"/>
            <a:ext cx="7208700" cy="6438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Two random mechanisms </a:t>
            </a:r>
            <a:r>
              <a:rPr lang="en" sz="1600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" sz="1600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M’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are equivalent if for every preference profile </a:t>
            </a:r>
            <a:r>
              <a:rPr lang="en" sz="1600" b="1">
                <a:solidFill>
                  <a:srgbClr val="4472C4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and allocation </a:t>
            </a:r>
            <a:r>
              <a:rPr lang="en" sz="1600" b="1">
                <a:solidFill>
                  <a:srgbClr val="70AD47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Prob(</a:t>
            </a:r>
            <a:r>
              <a:rPr lang="en" sz="1600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" sz="1600" b="1">
                <a:solidFill>
                  <a:srgbClr val="4472C4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 = </a:t>
            </a:r>
            <a:r>
              <a:rPr lang="en" sz="1600" b="1">
                <a:solidFill>
                  <a:srgbClr val="70AD47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 = Prob(</a:t>
            </a:r>
            <a:r>
              <a:rPr lang="en" sz="1600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M’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" sz="1600" b="1">
                <a:solidFill>
                  <a:srgbClr val="4472C4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 = </a:t>
            </a:r>
            <a:r>
              <a:rPr lang="en" sz="1600" b="1">
                <a:solidFill>
                  <a:srgbClr val="70AD47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).</a:t>
            </a: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967650" y="2713119"/>
            <a:ext cx="7500900" cy="12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Amazing fact: RSD and TTC-RE are equivalent! 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	(Proven by Knuth, Abdulkadiroglu and Sonmez)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marL="514350" marR="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1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39"/>
          <p:cNvSpPr txBox="1">
            <a:spLocks noGrp="1"/>
          </p:cNvSpPr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New Mechanism</a:t>
            </a:r>
            <a:endParaRPr b="1"/>
          </a:p>
        </p:txBody>
      </p:sp>
      <p:graphicFrame>
        <p:nvGraphicFramePr>
          <p:cNvPr id="536" name="Google Shape;536;p39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37" name="Google Shape;537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  <p:sp>
        <p:nvSpPr>
          <p:cNvPr id="553" name="Google Shape;553;p39"/>
          <p:cNvSpPr txBox="1"/>
          <p:nvPr/>
        </p:nvSpPr>
        <p:spPr>
          <a:xfrm>
            <a:off x="665120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4" name="Google Shape;554;p39"/>
          <p:cNvSpPr txBox="1"/>
          <p:nvPr/>
        </p:nvSpPr>
        <p:spPr>
          <a:xfrm>
            <a:off x="2796848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5" name="Google Shape;555;p39"/>
          <p:cNvSpPr txBox="1"/>
          <p:nvPr/>
        </p:nvSpPr>
        <p:spPr>
          <a:xfrm>
            <a:off x="4962858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6" name="Google Shape;556;p39"/>
          <p:cNvSpPr txBox="1"/>
          <p:nvPr/>
        </p:nvSpPr>
        <p:spPr>
          <a:xfrm>
            <a:off x="7114292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7" name="Google Shape;557;p39"/>
          <p:cNvSpPr txBox="1"/>
          <p:nvPr/>
        </p:nvSpPr>
        <p:spPr>
          <a:xfrm>
            <a:off x="311700" y="597425"/>
            <a:ext cx="6660300" cy="1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W: gets their first choice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Roles X, Y, Z play TTC from following endowment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X: starts with second choice of W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Y: starts with third choice of W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Z: starts with fourth choice of W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8" name="Google Shape;558;p39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59" name="Google Shape;559;p39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60" name="Google Shape;560;p39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61" name="Google Shape;561;p39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40"/>
          <p:cNvSpPr txBox="1">
            <a:spLocks noGrp="1"/>
          </p:cNvSpPr>
          <p:nvPr>
            <p:ph type="title"/>
          </p:nvPr>
        </p:nvSpPr>
        <p:spPr>
          <a:xfrm>
            <a:off x="311700" y="64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New Mechanism</a:t>
            </a:r>
            <a:endParaRPr b="1"/>
          </a:p>
        </p:txBody>
      </p:sp>
      <p:graphicFrame>
        <p:nvGraphicFramePr>
          <p:cNvPr id="567" name="Google Shape;567;p40"/>
          <p:cNvGraphicFramePr/>
          <p:nvPr/>
        </p:nvGraphicFramePr>
        <p:xfrm>
          <a:off x="5646260" y="25009"/>
          <a:ext cx="3070000" cy="234382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76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1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68" name="Google Shape;56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81549" y="481354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13900" y="998361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6250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51" y="1519545"/>
            <a:ext cx="767649" cy="52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9196" y="480295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4625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13901" y="478750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155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9200" y="998368"/>
            <a:ext cx="767650" cy="56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1547" y="1493328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3905" y="1493329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6255" y="2035056"/>
            <a:ext cx="767650" cy="574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46253" y="1008366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Google Shape;581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1390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Google Shape;582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1553" y="2036608"/>
            <a:ext cx="767649" cy="549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8662" y="2036613"/>
            <a:ext cx="767649" cy="549751"/>
          </a:xfrm>
          <a:prstGeom prst="rect">
            <a:avLst/>
          </a:prstGeom>
          <a:noFill/>
          <a:ln>
            <a:noFill/>
          </a:ln>
        </p:spPr>
      </p:pic>
      <p:sp>
        <p:nvSpPr>
          <p:cNvPr id="584" name="Google Shape;584;p40"/>
          <p:cNvSpPr txBox="1"/>
          <p:nvPr/>
        </p:nvSpPr>
        <p:spPr>
          <a:xfrm>
            <a:off x="311700" y="597425"/>
            <a:ext cx="6660300" cy="17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W: gets their first choice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Roles X, Y, Z play TTC from following endowment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X: starts with second choice of W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Y: starts with third choice of W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Z: starts with fourth choice of W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5" name="Google Shape;585;p40"/>
          <p:cNvSpPr txBox="1"/>
          <p:nvPr/>
        </p:nvSpPr>
        <p:spPr>
          <a:xfrm>
            <a:off x="665120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6" name="Google Shape;586;p40"/>
          <p:cNvSpPr txBox="1"/>
          <p:nvPr/>
        </p:nvSpPr>
        <p:spPr>
          <a:xfrm>
            <a:off x="2796848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7" name="Google Shape;587;p40"/>
          <p:cNvSpPr txBox="1"/>
          <p:nvPr/>
        </p:nvSpPr>
        <p:spPr>
          <a:xfrm>
            <a:off x="4962858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8" name="Google Shape;588;p40"/>
          <p:cNvSpPr txBox="1"/>
          <p:nvPr/>
        </p:nvSpPr>
        <p:spPr>
          <a:xfrm>
            <a:off x="7114292" y="2628603"/>
            <a:ext cx="840000" cy="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18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9" name="Google Shape;589;p40"/>
          <p:cNvSpPr txBox="1"/>
          <p:nvPr/>
        </p:nvSpPr>
        <p:spPr>
          <a:xfrm>
            <a:off x="1485899" y="2962703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0" name="Google Shape;590;p40"/>
          <p:cNvSpPr txBox="1"/>
          <p:nvPr/>
        </p:nvSpPr>
        <p:spPr>
          <a:xfrm>
            <a:off x="361761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1" name="Google Shape;591;p40"/>
          <p:cNvSpPr txBox="1"/>
          <p:nvPr/>
        </p:nvSpPr>
        <p:spPr>
          <a:xfrm>
            <a:off x="5757103" y="2981216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2" name="Google Shape;592;p40"/>
          <p:cNvSpPr txBox="1"/>
          <p:nvPr/>
        </p:nvSpPr>
        <p:spPr>
          <a:xfrm>
            <a:off x="789659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AD47"/>
              </a:buClr>
              <a:buSzPts val="2380"/>
              <a:buFont typeface="Arial"/>
              <a:buNone/>
            </a:pPr>
            <a:r>
              <a:rPr lang="en" sz="18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3" name="Google Shape;593;p40"/>
          <p:cNvSpPr txBox="1"/>
          <p:nvPr/>
        </p:nvSpPr>
        <p:spPr>
          <a:xfrm>
            <a:off x="693250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18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4" name="Google Shape;594;p40"/>
          <p:cNvSpPr txBox="1"/>
          <p:nvPr/>
        </p:nvSpPr>
        <p:spPr>
          <a:xfrm>
            <a:off x="2844865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5" name="Google Shape;595;p40"/>
          <p:cNvSpPr txBox="1"/>
          <p:nvPr/>
        </p:nvSpPr>
        <p:spPr>
          <a:xfrm>
            <a:off x="4996479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6" name="Google Shape;596;p40"/>
          <p:cNvSpPr txBox="1"/>
          <p:nvPr/>
        </p:nvSpPr>
        <p:spPr>
          <a:xfrm>
            <a:off x="7148094" y="2962444"/>
            <a:ext cx="1011900" cy="30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18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Interesting Question</a:t>
            </a:r>
            <a:endParaRPr b="1"/>
          </a:p>
        </p:txBody>
      </p:sp>
      <p:sp>
        <p:nvSpPr>
          <p:cNvPr id="627" name="Google Shape;627;p45"/>
          <p:cNvSpPr txBox="1"/>
          <p:nvPr/>
        </p:nvSpPr>
        <p:spPr>
          <a:xfrm>
            <a:off x="376875" y="1232575"/>
            <a:ext cx="8062800" cy="38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Suppose that we start from a </a:t>
            </a: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Pareto Efficient +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Truthful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mechanism, and make it </a:t>
            </a: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Symmetric 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by randomly assigning agents to roles.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Is the resulting mechanism equivalent to random serial dictatorship?</a:t>
            </a:r>
          </a:p>
          <a:p>
            <a:pPr marL="514350" marR="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1800" dirty="0"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" sz="1800" b="1" dirty="0">
                <a:latin typeface="Open Sans"/>
                <a:ea typeface="Open Sans"/>
                <a:cs typeface="Open Sans"/>
                <a:sym typeface="Open Sans"/>
              </a:rPr>
              <a:t>We don’t know!          </a:t>
            </a:r>
            <a:endParaRPr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80AE7-AD5A-67CD-890E-6C96A315A71D}"/>
              </a:ext>
            </a:extLst>
          </p:cNvPr>
          <p:cNvSpPr txBox="1"/>
          <p:nvPr/>
        </p:nvSpPr>
        <p:spPr>
          <a:xfrm>
            <a:off x="2393866" y="2726593"/>
            <a:ext cx="6373259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1800" b="1" dirty="0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We have gotten to the frontiers of human knowledge!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0A2045-CD26-5FF8-66C9-8D38EACCC461}"/>
              </a:ext>
            </a:extLst>
          </p:cNvPr>
          <p:cNvSpPr txBox="1"/>
          <p:nvPr/>
        </p:nvSpPr>
        <p:spPr>
          <a:xfrm>
            <a:off x="376875" y="3057208"/>
            <a:ext cx="7951877" cy="1882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Closest results:</a:t>
            </a:r>
          </a:p>
          <a:p>
            <a:pPr marL="457200" marR="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If there are 3 agents and objects, ‘Yes!’ (</a:t>
            </a:r>
            <a:r>
              <a:rPr lang="en-US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Bogomolnaia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Moulin).</a:t>
            </a:r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If we start from a mechanism which is </a:t>
            </a:r>
            <a:r>
              <a:rPr lang="en-US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Pareto Efficient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Truthful, 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r>
              <a:rPr lang="en-US" sz="1800" b="1" dirty="0">
                <a:solidFill>
                  <a:srgbClr val="4A86E8"/>
                </a:solidFill>
                <a:latin typeface="Open Sans"/>
                <a:ea typeface="Open Sans"/>
                <a:cs typeface="Open Sans"/>
                <a:sym typeface="Open Sans"/>
              </a:rPr>
              <a:t>Non-Bossy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‘Yes!’ (Bade) </a:t>
            </a:r>
          </a:p>
          <a:p>
            <a:pPr marL="4572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Any mechanism which is </a:t>
            </a:r>
            <a:r>
              <a:rPr lang="en-US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Pareto Efficient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8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Symmetric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and </a:t>
            </a:r>
            <a:r>
              <a:rPr lang="en-US" sz="1800" b="1" dirty="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Obviously Strategy-Proof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is equivalent to RSD (</a:t>
            </a:r>
            <a:r>
              <a:rPr lang="en-US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Pycia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-US" sz="1800" dirty="0" err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Troyan</a:t>
            </a:r>
            <a:r>
              <a:rPr lang="en-US" sz="18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8528F-496A-80C1-4FD3-E188A447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 from Unit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D853D-1D03-481D-1134-7DF67D89C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091192"/>
            <a:ext cx="3570371" cy="39318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agents start w/items: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dirty="0"/>
              <a:t>Top Trading Cycles</a:t>
            </a:r>
          </a:p>
          <a:p>
            <a:r>
              <a:rPr lang="en-US" b="1" dirty="0"/>
              <a:t>Only</a:t>
            </a:r>
            <a:r>
              <a:rPr lang="en-US" i="1" dirty="0"/>
              <a:t> </a:t>
            </a:r>
            <a:r>
              <a:rPr lang="en-US" dirty="0"/>
              <a:t>mechanism that is </a:t>
            </a:r>
            <a:r>
              <a:rPr lang="en-US" i="1" dirty="0"/>
              <a:t>Pareto Efficient</a:t>
            </a:r>
            <a:r>
              <a:rPr lang="en-US" dirty="0"/>
              <a:t>, </a:t>
            </a:r>
            <a:r>
              <a:rPr lang="en-US" i="1" dirty="0"/>
              <a:t>Individually Rational</a:t>
            </a:r>
            <a:r>
              <a:rPr lang="en-US" dirty="0"/>
              <a:t>, and </a:t>
            </a:r>
            <a:r>
              <a:rPr lang="en-US" i="1" dirty="0"/>
              <a:t>Truthful</a:t>
            </a:r>
            <a:r>
              <a:rPr lang="en-US" dirty="0"/>
              <a:t>.</a:t>
            </a:r>
            <a:endParaRPr lang="en-US" i="1" dirty="0"/>
          </a:p>
          <a:p>
            <a:r>
              <a:rPr lang="en-US" b="1" dirty="0"/>
              <a:t>Only</a:t>
            </a:r>
            <a:r>
              <a:rPr lang="en-US" i="1" dirty="0"/>
              <a:t> </a:t>
            </a:r>
            <a:r>
              <a:rPr lang="en-US" dirty="0"/>
              <a:t>mechanism that is     </a:t>
            </a:r>
            <a:r>
              <a:rPr lang="en-US" i="1" u="sng" dirty="0"/>
              <a:t>Pair</a:t>
            </a:r>
            <a:r>
              <a:rPr lang="en-US" i="1" dirty="0"/>
              <a:t> Efficient</a:t>
            </a:r>
            <a:r>
              <a:rPr lang="en-US" dirty="0"/>
              <a:t>, </a:t>
            </a:r>
            <a:r>
              <a:rPr lang="en-US" i="1" dirty="0"/>
              <a:t>Individually Rational</a:t>
            </a:r>
            <a:r>
              <a:rPr lang="en-US" dirty="0"/>
              <a:t>, and </a:t>
            </a:r>
            <a:r>
              <a:rPr lang="en-US" i="1" dirty="0"/>
              <a:t>Truthful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596B05-AF34-E9B4-E3D1-A7B3E9EE680D}"/>
              </a:ext>
            </a:extLst>
          </p:cNvPr>
          <p:cNvSpPr txBox="1">
            <a:spLocks/>
          </p:cNvSpPr>
          <p:nvPr/>
        </p:nvSpPr>
        <p:spPr>
          <a:xfrm>
            <a:off x="4355432" y="1091191"/>
            <a:ext cx="435891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/>
              <a:t>If agents do not start w/items: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100" dirty="0"/>
              <a:t>Random Serial Dictatorship</a:t>
            </a:r>
          </a:p>
          <a:p>
            <a:r>
              <a:rPr lang="en-US" sz="2100" b="1" dirty="0"/>
              <a:t>Equivalent </a:t>
            </a:r>
            <a:r>
              <a:rPr lang="en-US" sz="2100" dirty="0"/>
              <a:t>to </a:t>
            </a:r>
            <a:r>
              <a:rPr lang="en-US" sz="2100" dirty="0" err="1"/>
              <a:t>symmetrization</a:t>
            </a:r>
            <a:r>
              <a:rPr lang="en-US" sz="2100" dirty="0"/>
              <a:t> of every </a:t>
            </a:r>
            <a:r>
              <a:rPr lang="en-US" sz="2100" u="sng" dirty="0"/>
              <a:t>known </a:t>
            </a:r>
            <a:r>
              <a:rPr lang="en-US" sz="2100" dirty="0"/>
              <a:t>mechanism that is </a:t>
            </a:r>
            <a:r>
              <a:rPr lang="en-US" sz="2100" i="1" dirty="0"/>
              <a:t>Pareto Efficient</a:t>
            </a:r>
            <a:r>
              <a:rPr lang="en-US" sz="2100" dirty="0"/>
              <a:t> and </a:t>
            </a:r>
            <a:r>
              <a:rPr lang="en-US" sz="2100" i="1" dirty="0"/>
              <a:t>Truthful.</a:t>
            </a:r>
          </a:p>
          <a:p>
            <a:pPr marL="0" indent="0">
              <a:buNone/>
            </a:pPr>
            <a:endParaRPr lang="en-US" sz="2100" i="1" dirty="0"/>
          </a:p>
          <a:p>
            <a:pPr marL="0" indent="0">
              <a:buNone/>
            </a:pPr>
            <a:endParaRPr lang="en-US" sz="21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A865C-281F-79A6-580D-F475C378E0F6}"/>
              </a:ext>
            </a:extLst>
          </p:cNvPr>
          <p:cNvSpPr txBox="1"/>
          <p:nvPr/>
        </p:nvSpPr>
        <p:spPr>
          <a:xfrm>
            <a:off x="628650" y="3984276"/>
            <a:ext cx="362561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accent1"/>
                </a:solidFill>
              </a:rPr>
              <a:t>If you don’t want to use TTC, which of these properties would you give up, and why?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D4FF20-3A16-E094-D73B-997B7195DAF5}"/>
              </a:ext>
            </a:extLst>
          </p:cNvPr>
          <p:cNvSpPr txBox="1"/>
          <p:nvPr/>
        </p:nvSpPr>
        <p:spPr>
          <a:xfrm>
            <a:off x="4355431" y="3984275"/>
            <a:ext cx="49845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accent1"/>
                </a:solidFill>
              </a:rPr>
              <a:t>If you don’t want to use RSD, must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1"/>
                </a:solidFill>
              </a:rPr>
              <a:t>abandon one of these properties 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1"/>
                </a:solidFill>
              </a:rPr>
              <a:t>solve a longstanding open problem!</a:t>
            </a:r>
          </a:p>
        </p:txBody>
      </p:sp>
    </p:spTree>
    <p:extLst>
      <p:ext uri="{BB962C8B-B14F-4D97-AF65-F5344CB8AC3E}">
        <p14:creationId xmlns:p14="http://schemas.microsoft.com/office/powerpoint/2010/main" val="355522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79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Top Trading Cycles:</a:t>
            </a:r>
            <a:endParaRPr dirty="0">
              <a:solidFill>
                <a:schemeClr val="dk1"/>
              </a:solidFill>
            </a:endParaRPr>
          </a:p>
          <a:p>
            <a:pPr marL="914400">
              <a:lnSpc>
                <a:spcPct val="150000"/>
              </a:lnSpc>
              <a:buClr>
                <a:schemeClr val="dk1"/>
              </a:buClr>
              <a:buFont typeface="Open Sans"/>
              <a:buAutoNum type="arabicPeriod"/>
            </a:pPr>
            <a:r>
              <a:rPr lang="en-US" dirty="0">
                <a:solidFill>
                  <a:schemeClr val="dk1"/>
                </a:solidFill>
              </a:rPr>
              <a:t>Finds the unique allocation in the core</a:t>
            </a:r>
          </a:p>
          <a:p>
            <a:pPr marL="914400">
              <a:lnSpc>
                <a:spcPct val="150000"/>
              </a:lnSpc>
              <a:buClr>
                <a:schemeClr val="dk1"/>
              </a:buClr>
              <a:buFont typeface="Open Sans"/>
              <a:buAutoNum type="arabicPeriod"/>
            </a:pPr>
            <a:r>
              <a:rPr lang="en" dirty="0">
                <a:solidFill>
                  <a:schemeClr val="dk1"/>
                </a:solidFill>
              </a:rPr>
              <a:t>Pareto Efficient</a:t>
            </a:r>
            <a:endParaRPr dirty="0">
              <a:solidFill>
                <a:schemeClr val="dk1"/>
              </a:solidFill>
            </a:endParaRPr>
          </a:p>
          <a:p>
            <a:pPr marL="914400" lvl="0" indent="-342900" algn="l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 dirty="0">
                <a:solidFill>
                  <a:schemeClr val="dk1"/>
                </a:solidFill>
              </a:rPr>
              <a:t>Truthful</a:t>
            </a:r>
            <a:endParaRPr dirty="0">
              <a:solidFill>
                <a:schemeClr val="dk1"/>
              </a:solidFill>
            </a:endParaRPr>
          </a:p>
          <a:p>
            <a:pPr marL="914400" lvl="0" indent="-342900" algn="l" rtl="0">
              <a:lnSpc>
                <a:spcPct val="150000"/>
              </a:lnSpc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 dirty="0">
                <a:solidFill>
                  <a:schemeClr val="dk1"/>
                </a:solidFill>
              </a:rPr>
              <a:t>Individually Rational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Recap from last class</a:t>
            </a:r>
            <a:endParaRPr b="1"/>
          </a:p>
        </p:txBody>
      </p:sp>
      <p:sp>
        <p:nvSpPr>
          <p:cNvPr id="94" name="Google Shape;94;p19"/>
          <p:cNvSpPr/>
          <p:nvPr/>
        </p:nvSpPr>
        <p:spPr>
          <a:xfrm>
            <a:off x="3633654" y="2019982"/>
            <a:ext cx="394200" cy="1058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4167878" y="2196682"/>
            <a:ext cx="5155735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Unique mechanism with all 3 properties!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Google Shape;95;p19">
            <a:extLst>
              <a:ext uri="{FF2B5EF4-FFF2-40B4-BE49-F238E27FC236}">
                <a16:creationId xmlns:a16="http://schemas.microsoft.com/office/drawing/2014/main" id="{2A0B5A65-B37F-B7B8-E3C8-E470F2643B32}"/>
              </a:ext>
            </a:extLst>
          </p:cNvPr>
          <p:cNvSpPr txBox="1"/>
          <p:nvPr/>
        </p:nvSpPr>
        <p:spPr>
          <a:xfrm>
            <a:off x="854415" y="3363736"/>
            <a:ext cx="8371228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In fact, TTC is only mechanism that is </a:t>
            </a:r>
            <a:r>
              <a:rPr lang="en" sz="1800" b="1" i="1" dirty="0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Pair Efficient, </a:t>
            </a:r>
            <a:r>
              <a:rPr lang="en" sz="1800" b="1" dirty="0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Truthful, and Individually Rational!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“Pair Efficient Reallocation of Indivisible Objects”, </a:t>
            </a:r>
            <a:r>
              <a:rPr lang="en" sz="1800" dirty="0" err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Ekici</a:t>
            </a:r>
            <a:r>
              <a:rPr lang="en" sz="18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 2023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See also my blog post: </a:t>
            </a:r>
            <a:r>
              <a:rPr lang="en-US" sz="18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US" sz="1800" dirty="0" err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nickarnosti.com</a:t>
            </a:r>
            <a:r>
              <a:rPr lang="en-US" sz="18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/blog/</a:t>
            </a:r>
            <a:r>
              <a:rPr lang="en-US" sz="1800" dirty="0" err="1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ttc</a:t>
            </a:r>
            <a:r>
              <a:rPr lang="en-US" sz="1800" dirty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-characterization/</a:t>
            </a:r>
            <a:endParaRPr lang="en" sz="1800" dirty="0">
              <a:solidFill>
                <a:schemeClr val="tx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/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2EEFA-1939-7C25-7B8A-35A66364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Value of Precise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1B37-2191-F5E8-D382-D88369C80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1152474"/>
            <a:ext cx="9162806" cy="39910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Is there a mechanism that is Efficient and Truthful?</a:t>
            </a:r>
          </a:p>
          <a:p>
            <a:r>
              <a:rPr lang="en-US" dirty="0">
                <a:solidFill>
                  <a:schemeClr val="tx1"/>
                </a:solidFill>
              </a:rPr>
              <a:t>Rank Efficient + Truthful			</a:t>
            </a:r>
            <a:r>
              <a:rPr lang="en-US" b="1" dirty="0">
                <a:solidFill>
                  <a:schemeClr val="tx1"/>
                </a:solidFill>
              </a:rPr>
              <a:t>NO!</a:t>
            </a:r>
          </a:p>
          <a:p>
            <a:r>
              <a:rPr lang="en-US" dirty="0">
                <a:solidFill>
                  <a:schemeClr val="tx1"/>
                </a:solidFill>
              </a:rPr>
              <a:t>Pareto Efficient + Truthful </a:t>
            </a:r>
            <a:r>
              <a:rPr lang="en-US" b="1" dirty="0">
                <a:solidFill>
                  <a:schemeClr val="tx1"/>
                </a:solidFill>
              </a:rPr>
              <a:t>			Serial Dictatorship (+others)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Is there a mechanism that is Pareto Efficient and Fair? </a:t>
            </a:r>
          </a:p>
          <a:p>
            <a:r>
              <a:rPr lang="en-US" dirty="0">
                <a:solidFill>
                  <a:schemeClr val="tx1"/>
                </a:solidFill>
              </a:rPr>
              <a:t>Pareto Efficient + Equal Allocation 		</a:t>
            </a:r>
            <a:r>
              <a:rPr lang="en-US" b="1" dirty="0">
                <a:solidFill>
                  <a:schemeClr val="tx1"/>
                </a:solidFill>
              </a:rPr>
              <a:t>NO!</a:t>
            </a:r>
          </a:p>
          <a:p>
            <a:r>
              <a:rPr lang="en-US" dirty="0">
                <a:solidFill>
                  <a:schemeClr val="tx1"/>
                </a:solidFill>
              </a:rPr>
              <a:t>Pareto Efficient + Equal Rank Distribution	</a:t>
            </a:r>
            <a:r>
              <a:rPr lang="en-US" b="1" dirty="0">
                <a:solidFill>
                  <a:schemeClr val="tx1"/>
                </a:solidFill>
              </a:rPr>
              <a:t>NO!</a:t>
            </a:r>
          </a:p>
          <a:p>
            <a:r>
              <a:rPr lang="en-US" dirty="0">
                <a:solidFill>
                  <a:schemeClr val="tx1"/>
                </a:solidFill>
              </a:rPr>
              <a:t>Pareto Efficient + Symmetric 			</a:t>
            </a:r>
            <a:r>
              <a:rPr lang="en-US" b="1" dirty="0">
                <a:solidFill>
                  <a:schemeClr val="tx1"/>
                </a:solidFill>
              </a:rPr>
              <a:t>YES!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Is there a mechanism that is Pareto Efficient, Truthful, and Symmetric? </a:t>
            </a:r>
            <a:r>
              <a:rPr lang="en-US" b="1" dirty="0">
                <a:solidFill>
                  <a:schemeClr val="tx1"/>
                </a:solidFill>
              </a:rPr>
              <a:t>YES! </a:t>
            </a:r>
          </a:p>
          <a:p>
            <a:pPr marL="114300" indent="0"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RSD = TTC-RE, others??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41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48FC-FEAB-9801-4D90-CD38E58FE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Designing a Mechanism (Domain Knowledge + Math)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6D8E2-0CB6-B2D7-002B-A53A019F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Approach: </a:t>
            </a:r>
          </a:p>
          <a:p>
            <a:pP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 ‘desirable’ properties.</a:t>
            </a:r>
          </a:p>
          <a:p>
            <a:pP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Determine whether it is possible to satisfy them simultaneously.</a:t>
            </a:r>
          </a:p>
          <a:p>
            <a:pPr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If yes, we have at least one good mechanism!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If no, we must decide which properties are most important for our context.</a:t>
            </a:r>
          </a:p>
        </p:txBody>
      </p:sp>
    </p:spTree>
    <p:extLst>
      <p:ext uri="{BB962C8B-B14F-4D97-AF65-F5344CB8AC3E}">
        <p14:creationId xmlns:p14="http://schemas.microsoft.com/office/powerpoint/2010/main" val="3333700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E436-954E-A470-6FBC-9A066745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00958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-US" dirty="0"/>
              <a:t>Proof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CC057-BC0C-F3BD-0A40-FFA86C506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00" y="1176204"/>
            <a:ext cx="3709035" cy="32635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Consider the following example.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 initial allocation is BAC.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AF89E32-E785-40B0-8A80-AA9F55633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236122"/>
              </p:ext>
            </p:extLst>
          </p:nvPr>
        </p:nvGraphicFramePr>
        <p:xfrm>
          <a:off x="389806" y="2123400"/>
          <a:ext cx="2649039" cy="231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13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E665B5-C7D6-671A-E02D-3F2EBACCE889}"/>
              </a:ext>
            </a:extLst>
          </p:cNvPr>
          <p:cNvSpPr txBox="1">
            <a:spLocks/>
          </p:cNvSpPr>
          <p:nvPr/>
        </p:nvSpPr>
        <p:spPr>
          <a:xfrm>
            <a:off x="3745736" y="1176204"/>
            <a:ext cx="5299044" cy="3566338"/>
          </a:xfrm>
          <a:prstGeom prst="rect">
            <a:avLst/>
          </a:prstGeom>
          <a:solidFill>
            <a:schemeClr val="accent4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/>
              <a:t>Mechanism M1 recommends CBA. </a:t>
            </a:r>
          </a:p>
          <a:p>
            <a:pPr marL="0" indent="0">
              <a:buNone/>
            </a:pPr>
            <a:r>
              <a:rPr lang="en-US" sz="2100" dirty="0"/>
              <a:t>M1 always recommends an individually rational, pareto efficient allocation.</a:t>
            </a:r>
          </a:p>
          <a:p>
            <a:pPr marL="0" indent="0">
              <a:buNone/>
            </a:pPr>
            <a:r>
              <a:rPr lang="en-US" sz="2100" dirty="0"/>
              <a:t>Prove that M1 is not truthful.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100" dirty="0"/>
              <a:t>Mechanism M2 recommends CBA. </a:t>
            </a:r>
          </a:p>
          <a:p>
            <a:pPr marL="0" indent="0">
              <a:buNone/>
            </a:pPr>
            <a:r>
              <a:rPr lang="en-US" sz="2100" dirty="0"/>
              <a:t>M2 is truthful, and always recommends a pareto efficient allocation.</a:t>
            </a:r>
          </a:p>
          <a:p>
            <a:pPr marL="0" indent="0">
              <a:buNone/>
            </a:pPr>
            <a:r>
              <a:rPr lang="en-US" sz="2100" dirty="0"/>
              <a:t>Prove that M2 does not always recommend an individually rational allocation. </a:t>
            </a:r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6614196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E436-954E-A470-6FBC-9A066745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2294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-US" dirty="0"/>
              <a:t>Proof Practice: Solution M1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AF89E32-E785-40B0-8A80-AA9F55633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576445"/>
              </p:ext>
            </p:extLst>
          </p:nvPr>
        </p:nvGraphicFramePr>
        <p:xfrm>
          <a:off x="389806" y="2619292"/>
          <a:ext cx="2649039" cy="231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13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E665B5-C7D6-671A-E02D-3F2EBACCE889}"/>
              </a:ext>
            </a:extLst>
          </p:cNvPr>
          <p:cNvSpPr txBox="1">
            <a:spLocks/>
          </p:cNvSpPr>
          <p:nvPr/>
        </p:nvSpPr>
        <p:spPr>
          <a:xfrm>
            <a:off x="389807" y="784994"/>
            <a:ext cx="3344912" cy="1786756"/>
          </a:xfrm>
          <a:prstGeom prst="rect">
            <a:avLst/>
          </a:prstGeom>
          <a:solidFill>
            <a:schemeClr val="accent4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M1 recommends CBA. </a:t>
            </a:r>
          </a:p>
          <a:p>
            <a:pPr marL="0" indent="0">
              <a:buNone/>
            </a:pPr>
            <a:r>
              <a:rPr lang="en-US" sz="2000" dirty="0"/>
              <a:t>M1 always recommends an individually rational, pareto efficient allocation.</a:t>
            </a:r>
          </a:p>
          <a:p>
            <a:pPr marL="0" indent="0">
              <a:buNone/>
            </a:pPr>
            <a:r>
              <a:rPr lang="en-US" sz="2000" dirty="0"/>
              <a:t>Prove that M1 is not truthful.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29E117-8BAC-BB51-2629-0CE517679233}"/>
              </a:ext>
            </a:extLst>
          </p:cNvPr>
          <p:cNvSpPr txBox="1">
            <a:spLocks/>
          </p:cNvSpPr>
          <p:nvPr/>
        </p:nvSpPr>
        <p:spPr>
          <a:xfrm>
            <a:off x="3865649" y="771254"/>
            <a:ext cx="5107329" cy="1800495"/>
          </a:xfrm>
          <a:prstGeom prst="rect">
            <a:avLst/>
          </a:prstGeom>
          <a:solidFill>
            <a:srgbClr val="92D050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Consider the preference profile below.</a:t>
            </a:r>
          </a:p>
          <a:p>
            <a:pPr marL="0" indent="0">
              <a:buNone/>
            </a:pPr>
            <a:r>
              <a:rPr lang="en-US" sz="2000" dirty="0"/>
              <a:t>Because M1 is individually rational, it cannot give C to 1 or 2. Thus, the only possibilities are ABC or BAC.</a:t>
            </a:r>
          </a:p>
          <a:p>
            <a:pPr marL="0" indent="0">
              <a:buNone/>
            </a:pPr>
            <a:r>
              <a:rPr lang="en-US" sz="2000" dirty="0"/>
              <a:t>Because M1 is Pareto efficient, it cannot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171CD17-239A-C641-E36F-FFABD0E3A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769173"/>
              </p:ext>
            </p:extLst>
          </p:nvPr>
        </p:nvGraphicFramePr>
        <p:xfrm>
          <a:off x="6323940" y="2614898"/>
          <a:ext cx="2649039" cy="231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13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471F356-AA14-6A64-80F3-876E807E9932}"/>
              </a:ext>
            </a:extLst>
          </p:cNvPr>
          <p:cNvSpPr txBox="1"/>
          <p:nvPr/>
        </p:nvSpPr>
        <p:spPr>
          <a:xfrm>
            <a:off x="3865649" y="2424340"/>
            <a:ext cx="2327361" cy="255454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/>
              <a:t>choose BAC. Thus M1 chooses ABC.</a:t>
            </a:r>
          </a:p>
          <a:p>
            <a:pPr marL="0" indent="0">
              <a:buNone/>
            </a:pPr>
            <a:r>
              <a:rPr lang="en-US" sz="2000" dirty="0"/>
              <a:t>This means M1 is not truthful: if true preferences are on the left, 1 benefits from reporting A &gt; B &gt; C instead.</a:t>
            </a:r>
          </a:p>
        </p:txBody>
      </p:sp>
    </p:spTree>
    <p:extLst>
      <p:ext uri="{BB962C8B-B14F-4D97-AF65-F5344CB8AC3E}">
        <p14:creationId xmlns:p14="http://schemas.microsoft.com/office/powerpoint/2010/main" val="2902253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471F356-AA14-6A64-80F3-876E807E9932}"/>
              </a:ext>
            </a:extLst>
          </p:cNvPr>
          <p:cNvSpPr txBox="1"/>
          <p:nvPr/>
        </p:nvSpPr>
        <p:spPr>
          <a:xfrm>
            <a:off x="3810564" y="2441981"/>
            <a:ext cx="2458291" cy="101566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/>
              <a:t>Both of these allocations are not individually rational.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0FE436-954E-A470-6FBC-9A066745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2294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-US" dirty="0"/>
              <a:t>Proof Practice: Solution M2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AF89E32-E785-40B0-8A80-AA9F556337AC}"/>
              </a:ext>
            </a:extLst>
          </p:cNvPr>
          <p:cNvGraphicFramePr>
            <a:graphicFrameLocks noGrp="1"/>
          </p:cNvGraphicFramePr>
          <p:nvPr/>
        </p:nvGraphicFramePr>
        <p:xfrm>
          <a:off x="389806" y="2619292"/>
          <a:ext cx="2649039" cy="231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13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E665B5-C7D6-671A-E02D-3F2EBACCE889}"/>
              </a:ext>
            </a:extLst>
          </p:cNvPr>
          <p:cNvSpPr txBox="1">
            <a:spLocks/>
          </p:cNvSpPr>
          <p:nvPr/>
        </p:nvSpPr>
        <p:spPr>
          <a:xfrm>
            <a:off x="389807" y="784994"/>
            <a:ext cx="3344912" cy="1786756"/>
          </a:xfrm>
          <a:prstGeom prst="rect">
            <a:avLst/>
          </a:prstGeom>
          <a:solidFill>
            <a:schemeClr val="accent4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M1 recommends CBA. </a:t>
            </a:r>
          </a:p>
          <a:p>
            <a:pPr marL="0" indent="0">
              <a:buNone/>
            </a:pPr>
            <a:r>
              <a:rPr lang="en-US" sz="2000" dirty="0"/>
              <a:t>M1 always recommends an individually rational, pareto efficient allocation.</a:t>
            </a:r>
          </a:p>
          <a:p>
            <a:pPr marL="0" indent="0">
              <a:buNone/>
            </a:pPr>
            <a:r>
              <a:rPr lang="en-US" sz="2000" dirty="0"/>
              <a:t>Prove that M1 is not truthful.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29E117-8BAC-BB51-2629-0CE517679233}"/>
              </a:ext>
            </a:extLst>
          </p:cNvPr>
          <p:cNvSpPr txBox="1">
            <a:spLocks/>
          </p:cNvSpPr>
          <p:nvPr/>
        </p:nvSpPr>
        <p:spPr>
          <a:xfrm>
            <a:off x="3810564" y="771254"/>
            <a:ext cx="5107329" cy="1800495"/>
          </a:xfrm>
          <a:prstGeom prst="rect">
            <a:avLst/>
          </a:prstGeom>
          <a:solidFill>
            <a:srgbClr val="92D050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Consider the preference profile below.</a:t>
            </a:r>
          </a:p>
          <a:p>
            <a:pPr marL="0" indent="0">
              <a:buNone/>
            </a:pPr>
            <a:r>
              <a:rPr lang="en-US" sz="2000" dirty="0"/>
              <a:t>M2 must choose one of the 4 Pareto efficient allocations (ABC, ACB, BCA, CBA).</a:t>
            </a:r>
          </a:p>
          <a:p>
            <a:pPr marL="0" indent="0">
              <a:buNone/>
            </a:pPr>
            <a:r>
              <a:rPr lang="en-US" sz="2000" dirty="0"/>
              <a:t>Because M2 is truthful, it cannot give A to agent 1. So it must choose BCA or CBA.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171CD17-239A-C641-E36F-FFABD0E3A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746196"/>
              </p:ext>
            </p:extLst>
          </p:nvPr>
        </p:nvGraphicFramePr>
        <p:xfrm>
          <a:off x="6344700" y="2624111"/>
          <a:ext cx="2649039" cy="231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13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5790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marL="68580" marR="68580" marT="34290" marB="3429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317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Reflection and Critical Thinking 2</a:t>
            </a:r>
            <a:endParaRPr b="1"/>
          </a:p>
        </p:txBody>
      </p:sp>
      <p:sp>
        <p:nvSpPr>
          <p:cNvPr id="645" name="Google Shape;645;p48"/>
          <p:cNvSpPr txBox="1">
            <a:spLocks noGrp="1"/>
          </p:cNvSpPr>
          <p:nvPr>
            <p:ph type="body" idx="1"/>
          </p:nvPr>
        </p:nvSpPr>
        <p:spPr>
          <a:xfrm>
            <a:off x="311700" y="12906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E411F-A2AD-33EF-9420-8885A83E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Different Settings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EF895-25C2-91ED-004F-5E26B0013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387121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Serial Dictatorship: for scenarios when objects owned by designer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Top Trading Cycles: for scenarios when objects owned by individual agents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		       (these are scenarios where IR, Core “make sense”)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Could we use these mechanisms in “opposite” scenario?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Homework: what can we do when some objects are owned by individual agents, others are not? (Dorm Allocation)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4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DAC5-CE5B-61FD-1ACE-BB3EA1B3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Fairness (Symmetry)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CED94-1F9C-827F-D953-F59365363E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Starting from any deterministic mechanism, can make it fair (“symmetrize it”) by uniformly randomly assigning agents to “roles.”</a:t>
            </a: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Examples:</a:t>
            </a:r>
          </a:p>
          <a:p>
            <a:r>
              <a:rPr lang="en-US" dirty="0">
                <a:solidFill>
                  <a:schemeClr val="tx1"/>
                </a:solidFill>
              </a:rPr>
              <a:t>Random Serial Dictatorship (RSD)</a:t>
            </a:r>
          </a:p>
          <a:p>
            <a:r>
              <a:rPr lang="en-US" dirty="0">
                <a:solidFill>
                  <a:schemeClr val="tx1"/>
                </a:solidFill>
              </a:rPr>
              <a:t>Top Trading Cycles from Random Endowments (TTC-RE)</a:t>
            </a:r>
          </a:p>
        </p:txBody>
      </p:sp>
    </p:spTree>
    <p:extLst>
      <p:ext uri="{BB962C8B-B14F-4D97-AF65-F5344CB8AC3E}">
        <p14:creationId xmlns:p14="http://schemas.microsoft.com/office/powerpoint/2010/main" val="2350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Recap from last class</a:t>
            </a:r>
            <a:endParaRPr b="1"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290650"/>
            <a:ext cx="8520600" cy="379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Top Trading Cycles: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Pareto Efficient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Truthful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Individually Rational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Finds the unique allocation in the core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Random Mechanisms: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Random Serial Dictatorship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TTC from Random Endowments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2" name="Google Shape;102;p20"/>
          <p:cNvSpPr/>
          <p:nvPr/>
        </p:nvSpPr>
        <p:spPr>
          <a:xfrm>
            <a:off x="3674475" y="1745900"/>
            <a:ext cx="394200" cy="1058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0"/>
          <p:cNvSpPr txBox="1"/>
          <p:nvPr/>
        </p:nvSpPr>
        <p:spPr>
          <a:xfrm>
            <a:off x="4208700" y="1922600"/>
            <a:ext cx="45474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Unique mechanism with these 3 properties!</a:t>
            </a:r>
            <a:endParaRPr sz="1800" b="1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Recap from last class</a:t>
            </a:r>
            <a:endParaRPr b="1"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311700" y="1290650"/>
            <a:ext cx="8520600" cy="379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Top Trading Cycles: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Pareto Efficient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Truthful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Individually Rational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Finds the unique allocation in the core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Random Mechanisms: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Random Serial Dictatorship</a:t>
            </a:r>
            <a:endParaRPr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TTC from Random Endowments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0" name="Google Shape;110;p21"/>
          <p:cNvSpPr/>
          <p:nvPr/>
        </p:nvSpPr>
        <p:spPr>
          <a:xfrm>
            <a:off x="3674475" y="1745900"/>
            <a:ext cx="394200" cy="1058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1"/>
          <p:cNvSpPr/>
          <p:nvPr/>
        </p:nvSpPr>
        <p:spPr>
          <a:xfrm>
            <a:off x="4741275" y="4268850"/>
            <a:ext cx="279300" cy="5727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5101725" y="4379850"/>
            <a:ext cx="4547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Both are symmetric</a:t>
            </a:r>
            <a:endParaRPr sz="1800" b="1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3" name="Google Shape;113;p21"/>
          <p:cNvSpPr txBox="1"/>
          <p:nvPr/>
        </p:nvSpPr>
        <p:spPr>
          <a:xfrm>
            <a:off x="4208700" y="1922600"/>
            <a:ext cx="45474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Unique mechanism with these 3 properties!</a:t>
            </a:r>
            <a:endParaRPr sz="1800" b="1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</a:t>
            </a:r>
            <a:endParaRPr b="1"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311700" y="12906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Both are Pareto Efficient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Both are Truthful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Both are Symmetric</a:t>
            </a:r>
          </a:p>
          <a:p>
            <a:pPr marL="0" indent="0">
              <a:spcBef>
                <a:spcPts val="120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Which should we choose?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Should we consider other mechanisms?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125" name="Google Shape;125;p23"/>
          <p:cNvGraphicFramePr/>
          <p:nvPr/>
        </p:nvGraphicFramePr>
        <p:xfrm>
          <a:off x="4362960" y="1237209"/>
          <a:ext cx="4406400" cy="3366575"/>
        </p:xfrm>
        <a:graphic>
          <a:graphicData uri="http://schemas.openxmlformats.org/drawingml/2006/table">
            <a:tbl>
              <a:tblPr firstRow="1" bandRow="1">
                <a:noFill/>
                <a:tableStyleId>{6C9D2E76-B218-488B-8F5D-64677D1E7B8B}</a:tableStyleId>
              </a:tblPr>
              <a:tblGrid>
                <a:gridCol w="110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1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1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2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3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000" u="none" strike="noStrike" cap="none"/>
                        <a:t>4</a:t>
                      </a:r>
                      <a:endParaRPr sz="30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6" name="Google Shape;126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66150" y="1743941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550" y="2529350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50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66964" y="3321105"/>
            <a:ext cx="1101600" cy="79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67746" y="174233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29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64552" y="1739985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661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67752" y="2529360"/>
            <a:ext cx="1101600" cy="865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66146" y="3281278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4557" y="3281279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2957" y="4104242"/>
            <a:ext cx="1101600" cy="87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2955" y="2544548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645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66155" y="4106599"/>
            <a:ext cx="1101601" cy="83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666980" y="4106607"/>
            <a:ext cx="1101601" cy="835152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3"/>
          <p:cNvSpPr txBox="1"/>
          <p:nvPr/>
        </p:nvSpPr>
        <p:spPr>
          <a:xfrm>
            <a:off x="269175" y="1237200"/>
            <a:ext cx="3991800" cy="17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RSD: How many orders of people are there?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1842</Words>
  <Application>Microsoft Macintosh PowerPoint</Application>
  <PresentationFormat>On-screen Show (16:9)</PresentationFormat>
  <Paragraphs>677</Paragraphs>
  <Slides>35</Slides>
  <Notes>26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Open Sans</vt:lpstr>
      <vt:lpstr>Calibri</vt:lpstr>
      <vt:lpstr>Open Sans Medium</vt:lpstr>
      <vt:lpstr>Simple Light</vt:lpstr>
      <vt:lpstr>Warm Up</vt:lpstr>
      <vt:lpstr>Engineering Systems for Allocating Public Goods</vt:lpstr>
      <vt:lpstr>Recap from last class</vt:lpstr>
      <vt:lpstr>Two Different Settings</vt:lpstr>
      <vt:lpstr>Fairness (Symmetry)</vt:lpstr>
      <vt:lpstr>Recap from last class</vt:lpstr>
      <vt:lpstr>Recap from last class</vt:lpstr>
      <vt:lpstr>RSD vs TTC-RE</vt:lpstr>
      <vt:lpstr>RSD vs TTC-RE (Example 1)</vt:lpstr>
      <vt:lpstr>RSD vs TTC-RE (Example 1)</vt:lpstr>
      <vt:lpstr>RSD vs TTC-RE (Example 1)</vt:lpstr>
      <vt:lpstr>RSD </vt:lpstr>
      <vt:lpstr>RSD </vt:lpstr>
      <vt:lpstr>RSD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RSD vs TTC-RE (Example 1)</vt:lpstr>
      <vt:lpstr>RSD vs TTC-RE (Example 1)</vt:lpstr>
      <vt:lpstr>RSD vs TTC-RE (Example 1)</vt:lpstr>
      <vt:lpstr>TTC-RE </vt:lpstr>
      <vt:lpstr>TTC-RE </vt:lpstr>
      <vt:lpstr>Equivalence of Mechanisms</vt:lpstr>
      <vt:lpstr>New Mechanism</vt:lpstr>
      <vt:lpstr>New Mechanism</vt:lpstr>
      <vt:lpstr>Interesting Question</vt:lpstr>
      <vt:lpstr>Recap from Unit 1</vt:lpstr>
      <vt:lpstr>Value of Precise Definitions</vt:lpstr>
      <vt:lpstr>Designing a Mechanism (Domain Knowledge + Math)</vt:lpstr>
      <vt:lpstr>Proof Practice</vt:lpstr>
      <vt:lpstr>Proof Practice: Solution M1</vt:lpstr>
      <vt:lpstr>Proof Practice: Solution M2</vt:lpstr>
      <vt:lpstr>Reflection and Critical Thinking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Systems for Allocating Public Goods</dc:title>
  <cp:lastModifiedBy>Nick Arnosti</cp:lastModifiedBy>
  <cp:revision>37</cp:revision>
  <dcterms:modified xsi:type="dcterms:W3CDTF">2024-01-25T17:26:36Z</dcterms:modified>
</cp:coreProperties>
</file>