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56"/>
  </p:notesMasterIdLst>
  <p:sldIdLst>
    <p:sldId id="301" r:id="rId2"/>
    <p:sldId id="645" r:id="rId3"/>
    <p:sldId id="627" r:id="rId4"/>
    <p:sldId id="635" r:id="rId5"/>
    <p:sldId id="258" r:id="rId6"/>
    <p:sldId id="648" r:id="rId7"/>
    <p:sldId id="646" r:id="rId8"/>
    <p:sldId id="644" r:id="rId9"/>
    <p:sldId id="639" r:id="rId10"/>
    <p:sldId id="640" r:id="rId11"/>
    <p:sldId id="649" r:id="rId12"/>
    <p:sldId id="650" r:id="rId13"/>
    <p:sldId id="652" r:id="rId14"/>
    <p:sldId id="651" r:id="rId15"/>
    <p:sldId id="636" r:id="rId16"/>
    <p:sldId id="295" r:id="rId17"/>
    <p:sldId id="304" r:id="rId18"/>
    <p:sldId id="305" r:id="rId19"/>
    <p:sldId id="431" r:id="rId20"/>
    <p:sldId id="426" r:id="rId21"/>
    <p:sldId id="656" r:id="rId22"/>
    <p:sldId id="657" r:id="rId23"/>
    <p:sldId id="647" r:id="rId24"/>
    <p:sldId id="433" r:id="rId25"/>
    <p:sldId id="264" r:id="rId26"/>
    <p:sldId id="299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  <p:sldId id="280" r:id="rId43"/>
    <p:sldId id="281" r:id="rId44"/>
    <p:sldId id="285" r:id="rId45"/>
    <p:sldId id="282" r:id="rId46"/>
    <p:sldId id="283" r:id="rId47"/>
    <p:sldId id="288" r:id="rId48"/>
    <p:sldId id="658" r:id="rId49"/>
    <p:sldId id="637" r:id="rId50"/>
    <p:sldId id="659" r:id="rId51"/>
    <p:sldId id="653" r:id="rId52"/>
    <p:sldId id="297" r:id="rId53"/>
    <p:sldId id="261" r:id="rId54"/>
    <p:sldId id="628" r:id="rId5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114"/>
    <p:restoredTop sz="95794"/>
  </p:normalViewPr>
  <p:slideViewPr>
    <p:cSldViewPr snapToGrid="0" snapToObjects="1">
      <p:cViewPr varScale="1">
        <p:scale>
          <a:sx n="76" d="100"/>
          <a:sy n="76" d="100"/>
        </p:scale>
        <p:origin x="216" y="10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B5503-A5D6-1E40-8164-14CEF6AAB850}" type="datetimeFigureOut">
              <a:rPr lang="en-US" smtClean="0"/>
              <a:t>1/29/25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5FA52-D83C-7548-9E8E-7799220140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3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010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1ebd0ed17ad_0_2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1ebd0ed17ad_0_2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1ebd0ed17ad_0_2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1ebd0ed17ad_0_2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g1ebd0ed17ad_0_2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0" name="Google Shape;330;g1ebd0ed17ad_0_2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ebd0ed17ad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ebd0ed17ad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ebd0ed17ad_0_3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1ebd0ed17ad_0_3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1ebd0ed17ad_0_3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1ebd0ed17ad_0_3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1ebd0ed17ad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1ebd0ed17ad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g1ebd0ed17ad_0_3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4" name="Google Shape;454;g1ebd0ed17ad_0_3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1ebd0ed17ad_0_4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1ebd0ed17ad_0_4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1ebd0ed17ad_0_4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1ebd0ed17ad_0_4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91F64-7359-5D1A-2058-887D1B5041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B4475C5-D1C9-3290-E8F6-408F720221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C4582D-2330-9412-E13A-8A5FD4A3C9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74CCA-3507-56B9-D3A5-CA63AE8476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97BECB-A304-294D-A408-68983C0E0AB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896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g1ebd0ed17ad_0_5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5" name="Google Shape;605;g1ebd0ed17ad_0_5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181f775d756_5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3" name="Google Shape;533;g181f775d756_5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181f775d756_52_2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4" name="Google Shape;564;g181f775d756_52_2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3" name="Google Shape;623;g1ebd0ed17ad_0_5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4" name="Google Shape;624;g1ebd0ed17ad_0_5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ebd0ed17ad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ebd0ed17ad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ebd0ed17ad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ebd0ed17ad_0_1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ebd0ed17ad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ebd0ed17ad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1ebd0ed17ad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1ebd0ed17ad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1ebd0ed17ad_0_1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1ebd0ed17ad_0_1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ebd0ed17ad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ebd0ed17ad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81f775d756_52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81f775d756_52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70023-B2A6-0B45-B6CA-E5557E257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9B0F6D-4743-7646-988E-32893E42F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E4E9-A2B9-6242-9F54-4C3168E9F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F127-4E9B-4444-9677-212435A13CEA}" type="datetime1">
              <a:rPr lang="en-US" smtClean="0"/>
              <a:t>1/29/25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15CFE-2DEA-9D41-BDBA-619E5F5E5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89FD3-35B4-E94A-976A-E6C2E581E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18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72DAA-91A2-A94C-9F1B-221E35874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AFAB38-7601-4F4E-A198-B71A80159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231E0-093C-9E4E-95BB-191821A3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B8CC5-A558-A94F-AAC0-622D257961DB}" type="datetime1">
              <a:rPr lang="en-US" smtClean="0"/>
              <a:t>1/29/25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3C4375-FF03-E741-B002-B742D8341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ABED1-FD4A-F44F-BF2B-40BB680DF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81DBEB-77EB-A746-ADDD-2B659ABBF7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3E27D-1F98-E24E-B60B-C05D839A17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4E269-B011-1B45-939F-FFE3C73C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FF514-92E9-434A-962E-EC9A4BA2E967}" type="datetime1">
              <a:rPr lang="en-US" smtClean="0"/>
              <a:t>1/29/25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4CFF6-576C-F64B-9F32-FB2FA04F6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FD72E9-EC23-3643-8BF4-8A59634B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07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●"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○"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■"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246495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21724-6235-0E48-84D4-8690A58EF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39034-8CE7-9E4F-AF97-A96CDAB88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DC4B3-7C3C-F046-8C66-3980A0DD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81873-07EE-6543-80B5-50A555C1EFA4}" type="datetime1">
              <a:rPr lang="en-US" smtClean="0"/>
              <a:t>1/29/25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598E5-F986-0D46-9659-B9CBCDFD2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DAAF1-C999-4444-9421-F2CAAB49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54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F7525-5028-7A45-AA4A-2C54D820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A85AAF-1D2D-2B46-877C-7D41E69E3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443158-BD7A-ED4D-A1D5-1292CE68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1979D-5280-AA47-9BA1-60A99DAC82EA}" type="datetime1">
              <a:rPr lang="en-US" smtClean="0"/>
              <a:t>1/29/25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809F6-E3CC-B44B-9B88-60C3A4BF6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8AD54-8342-B74A-81F7-E0A36F533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5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66DA9-8F91-C645-8749-2E416C72D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999DD-A876-9245-9BFE-D5BFE652A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E8588-63DB-CC43-8F5F-B3D2D958A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3629A-8EAF-7247-BEC6-9B05D27E2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96320-F6EC-614B-B58F-2067ACD569A1}" type="datetime1">
              <a:rPr lang="en-US" smtClean="0"/>
              <a:t>1/29/25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84DB71-A5F3-D444-B593-41CC4C04B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81C2A8-1825-F94A-AEBE-206E67AB4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DFCE8-9A8A-F241-BB36-73ADF6850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B7D9D-0ECF-984E-A584-40A613BB4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C57D5C-6FE7-D746-B203-6B2DEC0AE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69F657-4550-CC46-8AE3-866C2DB488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E6CE6E-B77E-CB42-86E8-B6BBA49B03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3B4D32-D577-FB41-8790-E90E1DD88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19445-E82A-A149-B6BB-3219C3488769}" type="datetime1">
              <a:rPr lang="en-US" smtClean="0"/>
              <a:t>1/29/25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2A591D-C011-1F4C-9E52-3CB5899A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416B6F-BE2B-E74A-835C-2F7E7A0A1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3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225C5-C4C8-3C43-96C4-262CDA4B3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A49BD-B027-CB44-91CD-EFF163AD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C782B-6574-D745-9D51-7D3444C91C75}" type="datetime1">
              <a:rPr lang="en-US" smtClean="0"/>
              <a:t>1/29/25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94B9F-9D46-274B-9715-44335B41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08D7EF-2AAB-994B-B6E7-0B52C21FB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04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1CC018-85CF-444D-AF1A-3EA3BBA52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3F9A5-6E46-254B-BEA3-B47930EDB4EE}" type="datetime1">
              <a:rPr lang="en-US" smtClean="0"/>
              <a:t>1/29/25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61A4B1-E8D8-194A-B07E-7F3D59C28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0EF50-6E96-E648-8BF9-1A2C95F66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9C3F9-6F04-A64F-8752-82CBC246A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814C3-19B2-1B48-87D1-CB3FA30B4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D9915-8975-134D-A109-B53FE9FD5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40AD5-B0CA-A042-97CA-F9CEB384B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035-0E16-3942-A81F-C241ACB13945}" type="datetime1">
              <a:rPr lang="en-US" smtClean="0"/>
              <a:t>1/29/25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EC8328-8104-7B49-879C-8357F0A5E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6D9EC5-CE74-1E44-9ACF-2C1F1A769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E11A3-256A-B846-8558-53AC061C5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88676-FE55-9E4F-8D73-A2BCEFA2D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8C5AC3-EB6F-B34D-88C9-34B6BDEFE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FAF9F-138B-BA43-BFD4-8863FC3D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A6BC-0814-BC4F-BCD6-7F5DFB30C870}" type="datetime1">
              <a:rPr lang="en-US" smtClean="0"/>
              <a:t>1/29/25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0D406A-D034-EC41-992B-5783C8505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(c) Nick Arnosti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C2ED1-E077-D74F-9323-FE7540762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615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577D7-94AD-4F4A-A845-265863150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55BA6B-2F28-7D43-9892-D1CBB0BF5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F1BB9-8EAF-6147-8BC9-47FAC6669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601BD-7764-8244-87D9-224DF2379357}" type="datetime1">
              <a:rPr lang="en-US" smtClean="0"/>
              <a:t>1/29/25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EAFC9-F0EE-BA46-AEBD-6E8232A38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(c) Nick </a:t>
            </a:r>
            <a:r>
              <a:rPr lang="en-US" dirty="0" err="1"/>
              <a:t>Arnosti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D5E2D-6B01-1E47-BE43-B5559600A3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69584-4773-A84E-8391-EEC4BE76D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6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21732-FD8F-E237-4763-22EDE8236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Warm 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B0668E-58E5-41C2-C5F3-5D52DFC56731}"/>
              </a:ext>
            </a:extLst>
          </p:cNvPr>
          <p:cNvSpPr txBox="1"/>
          <p:nvPr/>
        </p:nvSpPr>
        <p:spPr>
          <a:xfrm>
            <a:off x="7808911" y="2690337"/>
            <a:ext cx="4303923" cy="14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dirty="0"/>
              <a:t>What is the unique core allocation, given the initial allocation in red?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921A8A25-74DC-ED98-8471-AE0F09A04EBD}"/>
              </a:ext>
            </a:extLst>
          </p:cNvPr>
          <p:cNvGraphicFramePr>
            <a:graphicFrameLocks/>
          </p:cNvGraphicFramePr>
          <p:nvPr/>
        </p:nvGraphicFramePr>
        <p:xfrm>
          <a:off x="415600" y="451130"/>
          <a:ext cx="7289400" cy="622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175">
                  <a:extLst>
                    <a:ext uri="{9D8B030D-6E8A-4147-A177-3AD203B41FA5}">
                      <a16:colId xmlns:a16="http://schemas.microsoft.com/office/drawing/2014/main" val="711278454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2292307825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1446874438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1051338449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2542629008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1600982216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2422283526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1438506350"/>
                    </a:ext>
                  </a:extLst>
                </a:gridCol>
              </a:tblGrid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1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2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3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4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6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7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8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965763515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339385339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828747693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242280731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658496025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558804258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197867003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82275194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16020358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A48F346-5651-3E4F-F09F-572BF8F6193C}"/>
              </a:ext>
            </a:extLst>
          </p:cNvPr>
          <p:cNvSpPr txBox="1"/>
          <p:nvPr/>
        </p:nvSpPr>
        <p:spPr>
          <a:xfrm>
            <a:off x="7808911" y="451130"/>
            <a:ext cx="4303923" cy="18976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933" dirty="0"/>
              <a:t>Name:</a:t>
            </a:r>
          </a:p>
          <a:p>
            <a:endParaRPr lang="en-US" sz="2933" dirty="0"/>
          </a:p>
          <a:p>
            <a:endParaRPr lang="en-US" sz="2933" dirty="0"/>
          </a:p>
          <a:p>
            <a:r>
              <a:rPr lang="en-US" sz="2933" dirty="0"/>
              <a:t>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524957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6FCC8-81BF-5E62-B765-979A53C6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EAD8B-B390-FE08-83EC-CD6A6D2C7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If we are diving head first into randomness, it would be nice to take some class time to go over probability and randomness.</a:t>
            </a:r>
          </a:p>
          <a:p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I would also appreciate a little more explanation on random mechanisms</a:t>
            </a:r>
          </a:p>
          <a:p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Symmetric mechanisms would be something to cover a little more. I don't fully understand the intuition behind these types of mechanisms. </a:t>
            </a:r>
            <a:endParaRPr lang="en-US">
              <a:solidFill>
                <a:srgbClr val="2D3B45"/>
              </a:solidFill>
              <a:latin typeface="LatoWeb"/>
            </a:endParaRPr>
          </a:p>
          <a:p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along with how to better understand if an allocation is in the core or not. </a:t>
            </a:r>
          </a:p>
          <a:p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I think reviewing symmetry and top trading through cycles a little bit more. How to verify whether an allocation is in the core? And how to find the all allocations in the core except enumeration. </a:t>
            </a:r>
          </a:p>
          <a:p>
            <a:r>
              <a:rPr lang="en-US"/>
              <a:t>Le Nguyen: </a:t>
            </a:r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Please review </a:t>
            </a:r>
            <a:r>
              <a:rPr lang="en-US" b="0" i="0" err="1">
                <a:solidFill>
                  <a:srgbClr val="2D3B45"/>
                </a:solidFill>
                <a:effectLst/>
                <a:latin typeface="LatoWeb"/>
              </a:rPr>
              <a:t>TradeMaximizer</a:t>
            </a:r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 and the relation between Pareto Efficient, Individually Rational and Core. Thanks</a:t>
            </a:r>
          </a:p>
          <a:p>
            <a:endParaRPr lang="en-US" b="0" i="0">
              <a:solidFill>
                <a:srgbClr val="2D3B45"/>
              </a:solidFill>
              <a:effectLst/>
              <a:latin typeface="LatoWeb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0AFD36-8B31-B29E-E5D0-395B19021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01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87ED0-F277-454E-2F68-6FCEA0849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610" y="308399"/>
            <a:ext cx="10515600" cy="1325563"/>
          </a:xfrm>
        </p:spPr>
        <p:txBody>
          <a:bodyPr/>
          <a:lstStyle/>
          <a:p>
            <a:r>
              <a:rPr lang="en-US"/>
              <a:t>Q3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8C8C0-3AD5-45F4-5FF1-63353EE79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E70B9EE-E07F-90A0-3EF8-E572593DF5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232142"/>
              </p:ext>
            </p:extLst>
          </p:nvPr>
        </p:nvGraphicFramePr>
        <p:xfrm>
          <a:off x="279610" y="1891017"/>
          <a:ext cx="3582932" cy="32004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95733">
                  <a:extLst>
                    <a:ext uri="{9D8B030D-6E8A-4147-A177-3AD203B41FA5}">
                      <a16:colId xmlns:a16="http://schemas.microsoft.com/office/drawing/2014/main" val="4193966164"/>
                    </a:ext>
                  </a:extLst>
                </a:gridCol>
                <a:gridCol w="895733">
                  <a:extLst>
                    <a:ext uri="{9D8B030D-6E8A-4147-A177-3AD203B41FA5}">
                      <a16:colId xmlns:a16="http://schemas.microsoft.com/office/drawing/2014/main" val="615245268"/>
                    </a:ext>
                  </a:extLst>
                </a:gridCol>
                <a:gridCol w="895733">
                  <a:extLst>
                    <a:ext uri="{9D8B030D-6E8A-4147-A177-3AD203B41FA5}">
                      <a16:colId xmlns:a16="http://schemas.microsoft.com/office/drawing/2014/main" val="867443088"/>
                    </a:ext>
                  </a:extLst>
                </a:gridCol>
                <a:gridCol w="895733">
                  <a:extLst>
                    <a:ext uri="{9D8B030D-6E8A-4147-A177-3AD203B41FA5}">
                      <a16:colId xmlns:a16="http://schemas.microsoft.com/office/drawing/2014/main" val="1044698084"/>
                    </a:ext>
                  </a:extLst>
                </a:gridCol>
              </a:tblGrid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463937"/>
                  </a:ext>
                </a:extLst>
              </a:tr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296162"/>
                  </a:ext>
                </a:extLst>
              </a:tr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548818"/>
                  </a:ext>
                </a:extLst>
              </a:tr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858419"/>
                  </a:ext>
                </a:extLst>
              </a:tr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25850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9652332B-EFBA-64ED-4619-841ED6A42D8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698692"/>
              </p:ext>
            </p:extLst>
          </p:nvPr>
        </p:nvGraphicFramePr>
        <p:xfrm>
          <a:off x="4255148" y="1916235"/>
          <a:ext cx="3582932" cy="32004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895733">
                  <a:extLst>
                    <a:ext uri="{9D8B030D-6E8A-4147-A177-3AD203B41FA5}">
                      <a16:colId xmlns:a16="http://schemas.microsoft.com/office/drawing/2014/main" val="4193966164"/>
                    </a:ext>
                  </a:extLst>
                </a:gridCol>
                <a:gridCol w="895733">
                  <a:extLst>
                    <a:ext uri="{9D8B030D-6E8A-4147-A177-3AD203B41FA5}">
                      <a16:colId xmlns:a16="http://schemas.microsoft.com/office/drawing/2014/main" val="615245268"/>
                    </a:ext>
                  </a:extLst>
                </a:gridCol>
                <a:gridCol w="895733">
                  <a:extLst>
                    <a:ext uri="{9D8B030D-6E8A-4147-A177-3AD203B41FA5}">
                      <a16:colId xmlns:a16="http://schemas.microsoft.com/office/drawing/2014/main" val="867443088"/>
                    </a:ext>
                  </a:extLst>
                </a:gridCol>
                <a:gridCol w="895733">
                  <a:extLst>
                    <a:ext uri="{9D8B030D-6E8A-4147-A177-3AD203B41FA5}">
                      <a16:colId xmlns:a16="http://schemas.microsoft.com/office/drawing/2014/main" val="1044698084"/>
                    </a:ext>
                  </a:extLst>
                </a:gridCol>
              </a:tblGrid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463937"/>
                  </a:ext>
                </a:extLst>
              </a:tr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296162"/>
                  </a:ext>
                </a:extLst>
              </a:tr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0548818"/>
                  </a:ext>
                </a:extLst>
              </a:tr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7858419"/>
                  </a:ext>
                </a:extLst>
              </a:tr>
              <a:tr h="576689">
                <a:tc>
                  <a:txBody>
                    <a:bodyPr/>
                    <a:lstStyle/>
                    <a:p>
                      <a:r>
                        <a:rPr lang="en-US" sz="360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82585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A05C30B6-E333-8649-0EC7-E301CA030BB6}"/>
              </a:ext>
            </a:extLst>
          </p:cNvPr>
          <p:cNvSpPr txBox="1"/>
          <p:nvPr/>
        </p:nvSpPr>
        <p:spPr>
          <a:xfrm>
            <a:off x="279610" y="5291746"/>
            <a:ext cx="38355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Profile X:</a:t>
            </a:r>
          </a:p>
          <a:p>
            <a:r>
              <a:rPr lang="en-US" sz="3200"/>
              <a:t>M recommends ADCB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D449A3-1717-CF46-BAF7-6A128E1BA52B}"/>
              </a:ext>
            </a:extLst>
          </p:cNvPr>
          <p:cNvSpPr txBox="1"/>
          <p:nvPr/>
        </p:nvSpPr>
        <p:spPr>
          <a:xfrm>
            <a:off x="4255148" y="5302044"/>
            <a:ext cx="38355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Profile Y:</a:t>
            </a:r>
          </a:p>
          <a:p>
            <a:r>
              <a:rPr lang="en-US" sz="3200"/>
              <a:t>M recommends CADB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8E4D928-A018-3F4B-A141-B00CFA537DFF}"/>
              </a:ext>
            </a:extLst>
          </p:cNvPr>
          <p:cNvSpPr txBox="1"/>
          <p:nvPr/>
        </p:nvSpPr>
        <p:spPr>
          <a:xfrm>
            <a:off x="8090331" y="1891017"/>
            <a:ext cx="4150752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What can we conclude?</a:t>
            </a:r>
          </a:p>
          <a:p>
            <a:pPr marL="400050" indent="-400050">
              <a:buAutoNum type="romanLcParenBoth"/>
            </a:pPr>
            <a:r>
              <a:rPr lang="en-US" sz="3200"/>
              <a:t>M is truthful</a:t>
            </a:r>
          </a:p>
          <a:p>
            <a:pPr marL="400050" indent="-400050">
              <a:buAutoNum type="romanLcParenBoth"/>
            </a:pPr>
            <a:r>
              <a:rPr lang="en-US" sz="3200"/>
              <a:t>M is not truthful</a:t>
            </a:r>
          </a:p>
          <a:p>
            <a:pPr marL="400050" indent="-400050">
              <a:buAutoNum type="romanLcParenBoth"/>
            </a:pPr>
            <a:r>
              <a:rPr lang="en-US" sz="3200"/>
              <a:t>Not enough info</a:t>
            </a:r>
          </a:p>
        </p:txBody>
      </p:sp>
    </p:spTree>
    <p:extLst>
      <p:ext uri="{BB962C8B-B14F-4D97-AF65-F5344CB8AC3E}">
        <p14:creationId xmlns:p14="http://schemas.microsoft.com/office/powerpoint/2010/main" val="2590587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49086-493B-0D22-D5B8-043E31CC0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3A111-14F5-74FC-91E2-7D208FB92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What is different about these profiles?</a:t>
            </a:r>
          </a:p>
          <a:p>
            <a:r>
              <a:rPr lang="en-US"/>
              <a:t>Did agent 3 benefit from lying (-&gt;)?</a:t>
            </a:r>
          </a:p>
          <a:p>
            <a:r>
              <a:rPr lang="en-US"/>
              <a:t>Did agent 3 benefit from lying (&lt;-)?</a:t>
            </a:r>
          </a:p>
          <a:p>
            <a:r>
              <a:rPr lang="en-US"/>
              <a:t>Have we proven truthfulness?</a:t>
            </a:r>
          </a:p>
          <a:p>
            <a:r>
              <a:rPr lang="en-US"/>
              <a:t>What if we showed that no matter what 3 does on profile X, 3 cannot benefit?</a:t>
            </a:r>
          </a:p>
          <a:p>
            <a:r>
              <a:rPr lang="en-US"/>
              <a:t>What if we showed that no matter what 3 does on profile Y, 3 cannot benefit?</a:t>
            </a:r>
          </a:p>
          <a:p>
            <a:r>
              <a:rPr lang="en-US"/>
              <a:t>What if we showed that on profile X, NOBODY can benefit from lying?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F7F93-2061-65BC-070D-8EA42C0E0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31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EB3C-A8DE-9CC3-699A-5BD4043B0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 of Truthfulness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DE04A-9AF8-4456-091B-E9F6B61B3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DDBE47-00B3-9D8A-DB1B-599C3AC6B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12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7D2D9E-E4C9-CE3E-7163-A3681EF819EE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226040" cy="2817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A </a:t>
            </a:r>
            <a:r>
              <a:rPr lang="en-US" b="1"/>
              <a:t>mechanism </a:t>
            </a:r>
            <a:r>
              <a:rPr lang="en-US"/>
              <a:t>is a function from preference profiles to allocations.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A mechanism is </a:t>
            </a:r>
            <a:r>
              <a:rPr lang="en-US" b="1"/>
              <a:t>truthful </a:t>
            </a:r>
            <a:r>
              <a:rPr lang="en-US"/>
              <a:t>(incentive compatible, strategy-proof) if nobody can ever benefit from lying: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for </a:t>
            </a:r>
            <a:r>
              <a:rPr lang="en-US" i="1"/>
              <a:t>every </a:t>
            </a:r>
            <a:r>
              <a:rPr lang="en-US"/>
              <a:t>preference profile, </a:t>
            </a:r>
            <a:r>
              <a:rPr lang="en-US" i="1"/>
              <a:t>no agent </a:t>
            </a:r>
            <a:r>
              <a:rPr lang="en-US"/>
              <a:t>can strictly improve their outcome by misreporting their preference.</a:t>
            </a:r>
          </a:p>
          <a:p>
            <a:pPr marL="571500" indent="-571500">
              <a:buFont typeface="+mj-lt"/>
              <a:buAutoNum type="romanL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20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42AF5-5033-83FB-E74F-414F65425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FE03B-04C1-7F45-5F8F-DABCF273E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F8FA25-8A65-A383-A467-993C4875F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799" y="365125"/>
            <a:ext cx="9241541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39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231F9-DE95-674F-8EDB-9ADA5399B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Different Levels of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D22E1-AC3F-60B7-138D-3EE4D7D77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Know the definition of a truthful mechanism.</a:t>
            </a:r>
          </a:p>
          <a:p>
            <a:pPr marL="0" indent="0">
              <a:buNone/>
            </a:pPr>
            <a:r>
              <a:rPr lang="en-US"/>
              <a:t>Prove that a given mechanism is </a:t>
            </a:r>
            <a:r>
              <a:rPr lang="en-US" b="1"/>
              <a:t>not </a:t>
            </a:r>
            <a:r>
              <a:rPr lang="en-US"/>
              <a:t>truthful.</a:t>
            </a:r>
          </a:p>
          <a:p>
            <a:pPr marL="0" indent="0">
              <a:buNone/>
            </a:pPr>
            <a:r>
              <a:rPr lang="en-US"/>
              <a:t>Use the fact that a mechanism is truthful to draw conclusions.</a:t>
            </a:r>
          </a:p>
          <a:p>
            <a:pPr marL="0" indent="0">
              <a:buNone/>
            </a:pPr>
            <a:r>
              <a:rPr lang="en-US"/>
              <a:t>Prove that a given mechanism </a:t>
            </a:r>
            <a:r>
              <a:rPr lang="en-US" b="1"/>
              <a:t>is </a:t>
            </a:r>
            <a:r>
              <a:rPr lang="en-US"/>
              <a:t>truthful.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D1C55-8A95-3C3E-32F8-EBCB5D312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14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806B5D-E54B-B5B7-8B41-B28B3143841E}"/>
              </a:ext>
            </a:extLst>
          </p:cNvPr>
          <p:cNvSpPr txBox="1"/>
          <p:nvPr/>
        </p:nvSpPr>
        <p:spPr>
          <a:xfrm>
            <a:off x="838200" y="4622715"/>
            <a:ext cx="105156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1">
                <a:solidFill>
                  <a:srgbClr val="2D3B45"/>
                </a:solidFill>
                <a:effectLst/>
                <a:latin typeface="LatoWeb"/>
              </a:rPr>
              <a:t>I am more confused with proving things knowing an allocation mechanism is truthful. I feel like I know the basics, but have a hard time with a deeper understanding</a:t>
            </a:r>
          </a:p>
        </p:txBody>
      </p:sp>
    </p:spTree>
    <p:extLst>
      <p:ext uri="{BB962C8B-B14F-4D97-AF65-F5344CB8AC3E}">
        <p14:creationId xmlns:p14="http://schemas.microsoft.com/office/powerpoint/2010/main" val="3107022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E436-954E-A470-6FBC-9A066745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534611"/>
            <a:ext cx="11360800" cy="763600"/>
          </a:xfrm>
        </p:spPr>
        <p:txBody>
          <a:bodyPr>
            <a:normAutofit/>
          </a:bodyPr>
          <a:lstStyle/>
          <a:p>
            <a:r>
              <a:rPr lang="en-US"/>
              <a:t>Proof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CC057-BC0C-F3BD-0A40-FFA86C506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601" y="1568273"/>
            <a:ext cx="4945380" cy="14684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Consider the following example.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The initial allocation is BAC.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The core allocation is ABC.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6AF89E32-E785-40B0-8A80-AA9F556337AC}"/>
              </a:ext>
            </a:extLst>
          </p:cNvPr>
          <p:cNvGraphicFramePr>
            <a:graphicFrameLocks noGrp="1"/>
          </p:cNvGraphicFramePr>
          <p:nvPr/>
        </p:nvGraphicFramePr>
        <p:xfrm>
          <a:off x="531030" y="3036711"/>
          <a:ext cx="3532053" cy="3088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351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E665B5-C7D6-671A-E02D-3F2EBACCE889}"/>
              </a:ext>
            </a:extLst>
          </p:cNvPr>
          <p:cNvSpPr txBox="1">
            <a:spLocks/>
          </p:cNvSpPr>
          <p:nvPr/>
        </p:nvSpPr>
        <p:spPr>
          <a:xfrm>
            <a:off x="4949160" y="524948"/>
            <a:ext cx="7065392" cy="5600173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189" indent="-457189">
              <a:buFont typeface="+mj-lt"/>
              <a:buAutoNum type="arabicPeriod"/>
            </a:pPr>
            <a:r>
              <a:rPr lang="en-US" sz="2400"/>
              <a:t>  Mechanism M1 recommends CBA. </a:t>
            </a:r>
          </a:p>
          <a:p>
            <a:pPr marL="609585" lvl="1" indent="0">
              <a:buNone/>
            </a:pPr>
            <a:r>
              <a:rPr lang="en-US"/>
              <a:t>M1 always recommends an individually rational, pareto efficient allocation.</a:t>
            </a:r>
          </a:p>
          <a:p>
            <a:pPr marL="609585" lvl="1" indent="0">
              <a:buNone/>
            </a:pPr>
            <a:r>
              <a:rPr lang="en-US"/>
              <a:t>Prove that M1 is not truthful.</a:t>
            </a:r>
          </a:p>
          <a:p>
            <a:pPr marL="609585" indent="-609585">
              <a:buFont typeface="+mj-lt"/>
              <a:buAutoNum type="arabicPeriod"/>
            </a:pPr>
            <a:r>
              <a:rPr lang="en-US" sz="2400"/>
              <a:t>Mechanism M2 recommends CBA. </a:t>
            </a:r>
          </a:p>
          <a:p>
            <a:pPr marL="609585" lvl="1" indent="0">
              <a:buNone/>
            </a:pPr>
            <a:r>
              <a:rPr lang="en-US"/>
              <a:t>M2 is truthful, and always recommends a pareto efficient allocation.</a:t>
            </a:r>
          </a:p>
          <a:p>
            <a:pPr marL="609585" lvl="1" indent="0">
              <a:buNone/>
            </a:pPr>
            <a:r>
              <a:rPr lang="en-US"/>
              <a:t>Prove that M2 does not always recommend an individually rational allocation. </a:t>
            </a:r>
          </a:p>
          <a:p>
            <a:pPr marL="609585" indent="-609585">
              <a:buFont typeface="+mj-lt"/>
              <a:buAutoNum type="arabicPeriod"/>
            </a:pPr>
            <a:r>
              <a:rPr lang="en-US" sz="2400"/>
              <a:t>Mechanism M3 recommends CBA. </a:t>
            </a:r>
          </a:p>
          <a:p>
            <a:pPr marL="609585" lvl="1" indent="0">
              <a:buNone/>
            </a:pPr>
            <a:r>
              <a:rPr lang="en-US"/>
              <a:t>M3 is truthful, and always recommends an individually rational allocation.</a:t>
            </a:r>
          </a:p>
          <a:p>
            <a:pPr marL="609585" lvl="1" indent="0">
              <a:buNone/>
            </a:pPr>
            <a:r>
              <a:rPr lang="en-US"/>
              <a:t>Prove that M3 does not always recommend a Pareto efficient allocation. 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6614196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E436-954E-A470-6FBC-9A066745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83059"/>
            <a:ext cx="11360800" cy="763600"/>
          </a:xfrm>
        </p:spPr>
        <p:txBody>
          <a:bodyPr>
            <a:normAutofit/>
          </a:bodyPr>
          <a:lstStyle/>
          <a:p>
            <a:r>
              <a:rPr lang="en-US"/>
              <a:t>Proof Practice: Solution M1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6AF89E32-E785-40B0-8A80-AA9F556337AC}"/>
              </a:ext>
            </a:extLst>
          </p:cNvPr>
          <p:cNvGraphicFramePr>
            <a:graphicFrameLocks noGrp="1"/>
          </p:cNvGraphicFramePr>
          <p:nvPr/>
        </p:nvGraphicFramePr>
        <p:xfrm>
          <a:off x="519742" y="3492389"/>
          <a:ext cx="3532053" cy="3088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351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E665B5-C7D6-671A-E02D-3F2EBACCE889}"/>
              </a:ext>
            </a:extLst>
          </p:cNvPr>
          <p:cNvSpPr txBox="1">
            <a:spLocks/>
          </p:cNvSpPr>
          <p:nvPr/>
        </p:nvSpPr>
        <p:spPr>
          <a:xfrm>
            <a:off x="519743" y="1046659"/>
            <a:ext cx="4459883" cy="2382341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67"/>
              <a:t>M1 recommends CBA. </a:t>
            </a:r>
          </a:p>
          <a:p>
            <a:pPr marL="0" indent="0">
              <a:buNone/>
            </a:pPr>
            <a:r>
              <a:rPr lang="en-US" sz="2667"/>
              <a:t>M1 always recommends an individually rational, pareto efficient allocation.</a:t>
            </a:r>
          </a:p>
          <a:p>
            <a:pPr marL="0" indent="0">
              <a:buNone/>
            </a:pPr>
            <a:r>
              <a:rPr lang="en-US" sz="2667"/>
              <a:t>Prove that M1 is not truthful.</a:t>
            </a:r>
          </a:p>
          <a:p>
            <a:pPr marL="0" indent="0">
              <a:buNone/>
            </a:pPr>
            <a:endParaRPr lang="en-US" sz="800"/>
          </a:p>
          <a:p>
            <a:pPr marL="0" indent="0">
              <a:buNone/>
            </a:pPr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D29E117-8BAC-BB51-2629-0CE517679233}"/>
              </a:ext>
            </a:extLst>
          </p:cNvPr>
          <p:cNvSpPr txBox="1">
            <a:spLocks/>
          </p:cNvSpPr>
          <p:nvPr/>
        </p:nvSpPr>
        <p:spPr>
          <a:xfrm>
            <a:off x="5154199" y="1028339"/>
            <a:ext cx="6809772" cy="240066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67"/>
              <a:t>Consider the preference profile below.</a:t>
            </a:r>
          </a:p>
          <a:p>
            <a:pPr marL="0" indent="0">
              <a:buNone/>
            </a:pPr>
            <a:r>
              <a:rPr lang="en-US" sz="2667"/>
              <a:t>Because M1 is individually rational, it cannot give C to 1 or 2. Thus, the only possibilities are ABC or BAC.</a:t>
            </a:r>
          </a:p>
          <a:p>
            <a:pPr marL="0" indent="0">
              <a:buNone/>
            </a:pPr>
            <a:r>
              <a:rPr lang="en-US" sz="2667"/>
              <a:t>Because M1 is Pareto efficient, it cannot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5171CD17-239A-C641-E36F-FFABD0E3AABC}"/>
              </a:ext>
            </a:extLst>
          </p:cNvPr>
          <p:cNvGraphicFramePr>
            <a:graphicFrameLocks noGrp="1"/>
          </p:cNvGraphicFramePr>
          <p:nvPr/>
        </p:nvGraphicFramePr>
        <p:xfrm>
          <a:off x="8431921" y="3486531"/>
          <a:ext cx="3532053" cy="3088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351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471F356-AA14-6A64-80F3-876E807E9932}"/>
              </a:ext>
            </a:extLst>
          </p:cNvPr>
          <p:cNvSpPr txBox="1"/>
          <p:nvPr/>
        </p:nvSpPr>
        <p:spPr>
          <a:xfrm>
            <a:off x="5154199" y="3232454"/>
            <a:ext cx="3103148" cy="3375796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2667"/>
              <a:t>choose BAC. Thus M1 chooses ABC.</a:t>
            </a:r>
          </a:p>
          <a:p>
            <a:r>
              <a:rPr lang="en-US" sz="2667"/>
              <a:t>This means M1 is not truthful: if true preferences are on the left, 1 benefits from reporting A &gt; B &gt; C instead.</a:t>
            </a:r>
          </a:p>
        </p:txBody>
      </p:sp>
    </p:spTree>
    <p:extLst>
      <p:ext uri="{BB962C8B-B14F-4D97-AF65-F5344CB8AC3E}">
        <p14:creationId xmlns:p14="http://schemas.microsoft.com/office/powerpoint/2010/main" val="2902253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FE436-954E-A470-6FBC-9A0667455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83059"/>
            <a:ext cx="11360800" cy="763600"/>
          </a:xfrm>
        </p:spPr>
        <p:txBody>
          <a:bodyPr>
            <a:normAutofit/>
          </a:bodyPr>
          <a:lstStyle/>
          <a:p>
            <a:r>
              <a:rPr lang="en-US"/>
              <a:t>Proof Practice: Solution M2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6AF89E32-E785-40B0-8A80-AA9F556337AC}"/>
              </a:ext>
            </a:extLst>
          </p:cNvPr>
          <p:cNvGraphicFramePr>
            <a:graphicFrameLocks noGrp="1"/>
          </p:cNvGraphicFramePr>
          <p:nvPr/>
        </p:nvGraphicFramePr>
        <p:xfrm>
          <a:off x="519742" y="3492389"/>
          <a:ext cx="3532053" cy="3088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351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FE665B5-C7D6-671A-E02D-3F2EBACCE889}"/>
              </a:ext>
            </a:extLst>
          </p:cNvPr>
          <p:cNvSpPr txBox="1">
            <a:spLocks/>
          </p:cNvSpPr>
          <p:nvPr/>
        </p:nvSpPr>
        <p:spPr>
          <a:xfrm>
            <a:off x="519743" y="1046659"/>
            <a:ext cx="4459883" cy="2382341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/>
              <a:t>M2 recommends CBA.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/>
              <a:t>M2 is truthful, and always recommends a pareto efficient allocation.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/>
              <a:t>Prove that M1 does not always recommend an individually rational allocation.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D29E117-8BAC-BB51-2629-0CE517679233}"/>
              </a:ext>
            </a:extLst>
          </p:cNvPr>
          <p:cNvSpPr txBox="1">
            <a:spLocks/>
          </p:cNvSpPr>
          <p:nvPr/>
        </p:nvSpPr>
        <p:spPr>
          <a:xfrm>
            <a:off x="5080753" y="1028339"/>
            <a:ext cx="6809772" cy="240066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67"/>
              <a:t>Consider the preference profile below.</a:t>
            </a:r>
          </a:p>
          <a:p>
            <a:pPr marL="0" indent="0">
              <a:buNone/>
            </a:pPr>
            <a:r>
              <a:rPr lang="en-US" sz="2667"/>
              <a:t>M2 must choose one of the 4 Pareto efficient allocations (ABC, ACB, BCA, CBA).</a:t>
            </a:r>
          </a:p>
          <a:p>
            <a:pPr marL="0" indent="0">
              <a:buNone/>
            </a:pPr>
            <a:r>
              <a:rPr lang="en-US" sz="2667"/>
              <a:t>Because M2 is truthful, it cannot give A to agent 1. So it must choose BCA or CBA.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5171CD17-239A-C641-E36F-FFABD0E3AABC}"/>
              </a:ext>
            </a:extLst>
          </p:cNvPr>
          <p:cNvGraphicFramePr>
            <a:graphicFrameLocks noGrp="1"/>
          </p:cNvGraphicFramePr>
          <p:nvPr/>
        </p:nvGraphicFramePr>
        <p:xfrm>
          <a:off x="8459601" y="3498815"/>
          <a:ext cx="3532053" cy="3088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351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471F356-AA14-6A64-80F3-876E807E9932}"/>
              </a:ext>
            </a:extLst>
          </p:cNvPr>
          <p:cNvSpPr txBox="1"/>
          <p:nvPr/>
        </p:nvSpPr>
        <p:spPr>
          <a:xfrm>
            <a:off x="5080753" y="3255975"/>
            <a:ext cx="3277721" cy="1323632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2667"/>
              <a:t>Both of these allocations are not individually rational.</a:t>
            </a:r>
          </a:p>
        </p:txBody>
      </p:sp>
    </p:spTree>
    <p:extLst>
      <p:ext uri="{BB962C8B-B14F-4D97-AF65-F5344CB8AC3E}">
        <p14:creationId xmlns:p14="http://schemas.microsoft.com/office/powerpoint/2010/main" val="285031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55F40A-6547-19B8-5F54-FE6228DBCA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457E-7F64-C170-CE9E-CD20675C1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283059"/>
            <a:ext cx="11360800" cy="763600"/>
          </a:xfrm>
        </p:spPr>
        <p:txBody>
          <a:bodyPr>
            <a:normAutofit/>
          </a:bodyPr>
          <a:lstStyle/>
          <a:p>
            <a:r>
              <a:rPr lang="en-US"/>
              <a:t>Proof Practice: Solution M3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C37B64CD-80B8-D160-C7A5-BF87BCC12F58}"/>
              </a:ext>
            </a:extLst>
          </p:cNvPr>
          <p:cNvGraphicFramePr>
            <a:graphicFrameLocks noGrp="1"/>
          </p:cNvGraphicFramePr>
          <p:nvPr/>
        </p:nvGraphicFramePr>
        <p:xfrm>
          <a:off x="519742" y="3492389"/>
          <a:ext cx="3532053" cy="3088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351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AC2AC7A-64C5-FB7D-EF14-F17337E53A40}"/>
              </a:ext>
            </a:extLst>
          </p:cNvPr>
          <p:cNvSpPr txBox="1">
            <a:spLocks/>
          </p:cNvSpPr>
          <p:nvPr/>
        </p:nvSpPr>
        <p:spPr>
          <a:xfrm>
            <a:off x="519743" y="1046659"/>
            <a:ext cx="4459883" cy="2382341"/>
          </a:xfrm>
          <a:prstGeom prst="rect">
            <a:avLst/>
          </a:prstGeom>
          <a:solidFill>
            <a:schemeClr val="accent4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/>
              <a:t>M3 recommends CBA.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/>
              <a:t>M3 is truthful, and always recommends an individually rational allocation.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/>
              <a:t>Prove that M1 does not always recommend  Pareto efficient allocation.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C1A9691-B437-5286-091F-3E72E343162C}"/>
              </a:ext>
            </a:extLst>
          </p:cNvPr>
          <p:cNvSpPr txBox="1">
            <a:spLocks/>
          </p:cNvSpPr>
          <p:nvPr/>
        </p:nvSpPr>
        <p:spPr>
          <a:xfrm>
            <a:off x="5080753" y="1028339"/>
            <a:ext cx="6809772" cy="240066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67"/>
              <a:t>Consider the preference profile below.</a:t>
            </a:r>
          </a:p>
          <a:p>
            <a:pPr marL="0" indent="0">
              <a:buNone/>
            </a:pPr>
            <a:r>
              <a:rPr lang="en-US" sz="2667"/>
              <a:t>Because M3 is truthful, it cannot give A to 1 on this profile.</a:t>
            </a:r>
          </a:p>
          <a:p>
            <a:pPr marL="0" indent="0">
              <a:buNone/>
            </a:pPr>
            <a:r>
              <a:rPr lang="en-US" sz="2667"/>
              <a:t>Because M3 is individually rational, it must give B to 1.</a:t>
            </a: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CB4DDFE6-FD07-77BD-44F2-49438CF0A475}"/>
              </a:ext>
            </a:extLst>
          </p:cNvPr>
          <p:cNvGraphicFramePr>
            <a:graphicFrameLocks noGrp="1"/>
          </p:cNvGraphicFramePr>
          <p:nvPr/>
        </p:nvGraphicFramePr>
        <p:xfrm>
          <a:off x="8459601" y="3498815"/>
          <a:ext cx="3532053" cy="3088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7351">
                  <a:extLst>
                    <a:ext uri="{9D8B030D-6E8A-4147-A177-3AD203B41FA5}">
                      <a16:colId xmlns:a16="http://schemas.microsoft.com/office/drawing/2014/main" val="310428401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18025872"/>
                    </a:ext>
                  </a:extLst>
                </a:gridCol>
                <a:gridCol w="1177351">
                  <a:extLst>
                    <a:ext uri="{9D8B030D-6E8A-4147-A177-3AD203B41FA5}">
                      <a16:colId xmlns:a16="http://schemas.microsoft.com/office/drawing/2014/main" val="323382763"/>
                    </a:ext>
                  </a:extLst>
                </a:gridCol>
              </a:tblGrid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53178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158920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857781"/>
                  </a:ext>
                </a:extLst>
              </a:tr>
              <a:tr h="772103"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324086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77B9BFB3-462D-5446-AC2C-101693DD5C64}"/>
              </a:ext>
            </a:extLst>
          </p:cNvPr>
          <p:cNvSpPr txBox="1"/>
          <p:nvPr/>
        </p:nvSpPr>
        <p:spPr>
          <a:xfrm>
            <a:off x="5080753" y="3309619"/>
            <a:ext cx="3277721" cy="296536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en-US" sz="2667"/>
              <a:t>There is only one individually rational allocation that gives B to 1: BAC.</a:t>
            </a:r>
          </a:p>
          <a:p>
            <a:r>
              <a:rPr lang="en-US" sz="2667"/>
              <a:t>But BAC is not Pareto efficient (1 and 2 can swap).</a:t>
            </a:r>
          </a:p>
        </p:txBody>
      </p:sp>
    </p:spTree>
    <p:extLst>
      <p:ext uri="{BB962C8B-B14F-4D97-AF65-F5344CB8AC3E}">
        <p14:creationId xmlns:p14="http://schemas.microsoft.com/office/powerpoint/2010/main" val="489629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DBC82-BBAE-7917-DE3A-9D4524EDBA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6ABC-DC3A-4365-253C-BD02973C5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Warm Up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CCC9971-A325-A4A5-E0DE-2CA26DEA5462}"/>
              </a:ext>
            </a:extLst>
          </p:cNvPr>
          <p:cNvSpPr txBox="1"/>
          <p:nvPr/>
        </p:nvSpPr>
        <p:spPr>
          <a:xfrm>
            <a:off x="7808911" y="2690337"/>
            <a:ext cx="4303923" cy="14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33" dirty="0"/>
              <a:t>What is the unique core allocation, given the initial allocation in red?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704AA36A-C757-67A8-F83A-2BCD4CAF55C4}"/>
              </a:ext>
            </a:extLst>
          </p:cNvPr>
          <p:cNvGraphicFramePr>
            <a:graphicFrameLocks/>
          </p:cNvGraphicFramePr>
          <p:nvPr/>
        </p:nvGraphicFramePr>
        <p:xfrm>
          <a:off x="415600" y="451130"/>
          <a:ext cx="7289400" cy="622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175">
                  <a:extLst>
                    <a:ext uri="{9D8B030D-6E8A-4147-A177-3AD203B41FA5}">
                      <a16:colId xmlns:a16="http://schemas.microsoft.com/office/drawing/2014/main" val="711278454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2292307825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1446874438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1051338449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2542629008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1600982216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2422283526"/>
                    </a:ext>
                  </a:extLst>
                </a:gridCol>
                <a:gridCol w="911175">
                  <a:extLst>
                    <a:ext uri="{9D8B030D-6E8A-4147-A177-3AD203B41FA5}">
                      <a16:colId xmlns:a16="http://schemas.microsoft.com/office/drawing/2014/main" val="1438506350"/>
                    </a:ext>
                  </a:extLst>
                </a:gridCol>
              </a:tblGrid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1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2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3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4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5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6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7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8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965763515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C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339385339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828747693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242280731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658496025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G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3558804258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4197867003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>
                          <a:solidFill>
                            <a:srgbClr val="FF0000"/>
                          </a:solidFill>
                        </a:rPr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C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282275194"/>
                  </a:ext>
                </a:extLst>
              </a:tr>
              <a:tr h="691444"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A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B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F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D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700" dirty="0"/>
                        <a:t>H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16020358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DA93E4D-5BD4-D7DB-C2DF-314494588EFF}"/>
              </a:ext>
            </a:extLst>
          </p:cNvPr>
          <p:cNvSpPr txBox="1"/>
          <p:nvPr/>
        </p:nvSpPr>
        <p:spPr>
          <a:xfrm>
            <a:off x="7808911" y="451130"/>
            <a:ext cx="4303923" cy="189769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933" dirty="0"/>
              <a:t>Name:</a:t>
            </a:r>
          </a:p>
          <a:p>
            <a:endParaRPr lang="en-US" sz="2933" dirty="0"/>
          </a:p>
          <a:p>
            <a:endParaRPr lang="en-US" sz="2933" dirty="0"/>
          </a:p>
          <a:p>
            <a:r>
              <a:rPr lang="en-US" sz="2933" dirty="0"/>
              <a:t>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6536660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7475B-6301-C84E-986B-D7B93B42A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An Amazing Fact!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244383-B3AF-F37E-D354-794D962A09A3}"/>
              </a:ext>
            </a:extLst>
          </p:cNvPr>
          <p:cNvSpPr txBox="1"/>
          <p:nvPr/>
        </p:nvSpPr>
        <p:spPr>
          <a:xfrm>
            <a:off x="6525624" y="1545820"/>
            <a:ext cx="54530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On this instance, mechanism M recommends DABC.</a:t>
            </a:r>
          </a:p>
          <a:p>
            <a:r>
              <a:rPr lang="en-US" sz="2800"/>
              <a:t>This is not the core allocation ABDC.</a:t>
            </a:r>
          </a:p>
          <a:p>
            <a:endParaRPr lang="en-US" sz="2800"/>
          </a:p>
          <a:p>
            <a:r>
              <a:rPr lang="en-US" sz="2800"/>
              <a:t>Thus, either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800"/>
              <a:t>M is not truthful.</a:t>
            </a:r>
          </a:p>
          <a:p>
            <a:r>
              <a:rPr lang="en-US" sz="2800"/>
              <a:t>OR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800"/>
              <a:t>On some other instance, M fails to select a PE allocation.</a:t>
            </a:r>
          </a:p>
          <a:p>
            <a:r>
              <a:rPr lang="en-US" sz="2800"/>
              <a:t>OR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800"/>
              <a:t>On some other instance, M fails to select an IR allocation.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0650A81-BE5E-2E03-3BF3-39E5702D5200}"/>
              </a:ext>
            </a:extLst>
          </p:cNvPr>
          <p:cNvGraphicFramePr>
            <a:graphicFrameLocks/>
          </p:cNvGraphicFramePr>
          <p:nvPr/>
        </p:nvGraphicFramePr>
        <p:xfrm>
          <a:off x="928512" y="1545819"/>
          <a:ext cx="5158628" cy="499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657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781377"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41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AEA07-E5B1-B3A3-72BC-432AE83DCF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F93A8-1BB8-4074-B9BE-61241AFA5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Proof Practice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A0DD93-2F56-70A7-C8F2-DCD2CCBC7D0D}"/>
              </a:ext>
            </a:extLst>
          </p:cNvPr>
          <p:cNvSpPr txBox="1"/>
          <p:nvPr/>
        </p:nvSpPr>
        <p:spPr>
          <a:xfrm>
            <a:off x="6525624" y="1545820"/>
            <a:ext cx="54530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On this instance, mechanism M recommends DABC.</a:t>
            </a:r>
          </a:p>
          <a:p>
            <a:r>
              <a:rPr lang="en-US" sz="2800"/>
              <a:t>This is not the core allocation ABDC.</a:t>
            </a:r>
          </a:p>
          <a:p>
            <a:endParaRPr lang="en-US" sz="2800"/>
          </a:p>
          <a:p>
            <a:r>
              <a:rPr lang="en-US" sz="2800"/>
              <a:t>Suppose that M always selects a Pareto Efficient and Individually Rational allocation. </a:t>
            </a:r>
          </a:p>
          <a:p>
            <a:endParaRPr lang="en-US" sz="2800"/>
          </a:p>
          <a:p>
            <a:r>
              <a:rPr lang="en-US" sz="2800"/>
              <a:t>Prove that M is not truthful.</a:t>
            </a:r>
          </a:p>
          <a:p>
            <a:endParaRPr lang="en-US" sz="2800"/>
          </a:p>
          <a:p>
            <a:r>
              <a:rPr lang="en-US" sz="2800"/>
              <a:t>(Seems like we do not have enough information. But we do!)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6C9C1D1-4D13-62F6-8E47-AE38329AA82E}"/>
              </a:ext>
            </a:extLst>
          </p:cNvPr>
          <p:cNvGraphicFramePr>
            <a:graphicFrameLocks/>
          </p:cNvGraphicFramePr>
          <p:nvPr/>
        </p:nvGraphicFramePr>
        <p:xfrm>
          <a:off x="928512" y="1545819"/>
          <a:ext cx="5158628" cy="4994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9657">
                  <a:extLst>
                    <a:ext uri="{9D8B030D-6E8A-4147-A177-3AD203B41FA5}">
                      <a16:colId xmlns:a16="http://schemas.microsoft.com/office/drawing/2014/main" val="1855051841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1130570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3482518017"/>
                    </a:ext>
                  </a:extLst>
                </a:gridCol>
                <a:gridCol w="1289657">
                  <a:extLst>
                    <a:ext uri="{9D8B030D-6E8A-4147-A177-3AD203B41FA5}">
                      <a16:colId xmlns:a16="http://schemas.microsoft.com/office/drawing/2014/main" val="2860092677"/>
                    </a:ext>
                  </a:extLst>
                </a:gridCol>
              </a:tblGrid>
              <a:tr h="781377"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1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2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3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/>
                        <a:t>4</a:t>
                      </a:r>
                    </a:p>
                  </a:txBody>
                  <a:tcPr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7564203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>
                        <a:ln>
                          <a:noFill/>
                        </a:ln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391368441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3015476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8226320"/>
                  </a:ext>
                </a:extLst>
              </a:tr>
              <a:tr h="1053387"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/>
                    </a:p>
                  </a:txBody>
                  <a:tcPr>
                    <a:lnL w="571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blipFill dpi="0" rotWithShape="1"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98849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670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7BFEB-B669-6BE9-278D-AC3E461A2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to a Proof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5495B-A234-FA12-9121-F14EB5C69E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107"/>
            <a:ext cx="11033234" cy="5458044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Choose a “nearby” preference profile (only one person’s preferences change)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lvl="1"/>
            <a:r>
              <a:rPr lang="en-US" dirty="0"/>
              <a:t>Change the preference of someone who did not get their first choice.</a:t>
            </a:r>
          </a:p>
          <a:p>
            <a:pPr lvl="1"/>
            <a:r>
              <a:rPr lang="en-US" dirty="0"/>
              <a:t>Change it in a way to get as much information as possible from the properties you know (if M is individually rational, move an initial object high on preference list)	                </a:t>
            </a:r>
          </a:p>
          <a:p>
            <a:pPr marL="457200" lvl="1" indent="0">
              <a:buNone/>
            </a:pPr>
            <a:r>
              <a:rPr lang="en-US" dirty="0"/>
              <a:t>    (if M is Pareto efficient, make a change that leaves few Pareto efficient allocations)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properties we know about M to reason about its recommendation on this profile.</a:t>
            </a:r>
          </a:p>
          <a:p>
            <a:pPr lvl="1"/>
            <a:r>
              <a:rPr lang="en-US" dirty="0"/>
              <a:t>Use sentences like “Because M is [property], it </a:t>
            </a:r>
            <a:r>
              <a:rPr lang="en-US" u="sng" dirty="0"/>
              <a:t>must</a:t>
            </a:r>
            <a:r>
              <a:rPr lang="en-US" dirty="0"/>
              <a:t> choose one of [set of allocations]”, or “Because M is [property], it </a:t>
            </a:r>
            <a:r>
              <a:rPr lang="en-US" u="sng" dirty="0"/>
              <a:t>cannot</a:t>
            </a:r>
            <a:r>
              <a:rPr lang="en-US" dirty="0"/>
              <a:t> choose  any of [set of allocations]”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(Sometimes necessary.) Repeat steps 1 and 2 for several profiles, until completing the argument.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63DCA-B409-C8AB-2539-5508F954A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21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E8F95B-D8F6-A377-50A8-1DEC16925C11}"/>
              </a:ext>
            </a:extLst>
          </p:cNvPr>
          <p:cNvSpPr txBox="1"/>
          <p:nvPr/>
        </p:nvSpPr>
        <p:spPr>
          <a:xfrm>
            <a:off x="1357134" y="1977695"/>
            <a:ext cx="5099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6"/>
                </a:solidFill>
              </a:rPr>
              <a:t>A good choice of profile is crucial!</a:t>
            </a:r>
          </a:p>
        </p:txBody>
      </p:sp>
    </p:spTree>
    <p:extLst>
      <p:ext uri="{BB962C8B-B14F-4D97-AF65-F5344CB8AC3E}">
        <p14:creationId xmlns:p14="http://schemas.microsoft.com/office/powerpoint/2010/main" val="346274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28E31-208A-4689-46BB-1749D49D3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Truthfulness vs The Core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659AA1-5D99-0B6C-2088-0BA2D0BE9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1" dirty="0">
                <a:solidFill>
                  <a:srgbClr val="2D3B45"/>
                </a:solidFill>
                <a:effectLst/>
              </a:rPr>
              <a:t>I understand an agent is not being truthful when they create the coalition to block the suggested allocation, but if they don't have anything to trade how can they still lie?</a:t>
            </a:r>
          </a:p>
          <a:p>
            <a:pPr marL="0" indent="0">
              <a:buNone/>
            </a:pPr>
            <a:endParaRPr lang="en-US" i="1" dirty="0">
              <a:solidFill>
                <a:srgbClr val="2D3B45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2D3B45"/>
                </a:solidFill>
              </a:rPr>
              <a:t>This question confuses two ways agents can manipulate: misreporting their preferences, and deviating from (“blocking”) the recommended allocation. </a:t>
            </a:r>
          </a:p>
          <a:p>
            <a:pPr marL="0" indent="0">
              <a:buNone/>
            </a:pPr>
            <a:endParaRPr lang="en-US" dirty="0">
              <a:solidFill>
                <a:srgbClr val="2D3B45"/>
              </a:solidFill>
              <a:effectLst/>
            </a:endParaRPr>
          </a:p>
          <a:p>
            <a:pPr marL="0" indent="0">
              <a:buNone/>
            </a:pPr>
            <a:r>
              <a:rPr lang="en-US" dirty="0">
                <a:solidFill>
                  <a:srgbClr val="2D3B45"/>
                </a:solidFill>
              </a:rPr>
              <a:t>An agent who has nothing to trade has no power to block an allocation. However, agents always have the ability to misreport their preferences!</a:t>
            </a:r>
            <a:endParaRPr lang="en-US" dirty="0">
              <a:solidFill>
                <a:srgbClr val="2D3B45"/>
              </a:solidFill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E8AF5-CA02-287F-E9E7-BA90F607C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39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14D4C-E1C9-40CB-F9A1-B57543B4A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77" y="539964"/>
            <a:ext cx="11360800" cy="763600"/>
          </a:xfrm>
        </p:spPr>
        <p:txBody>
          <a:bodyPr>
            <a:normAutofit fontScale="90000"/>
          </a:bodyPr>
          <a:lstStyle/>
          <a:p>
            <a:r>
              <a:rPr lang="en-US"/>
              <a:t>Some Properties are not meaningful in some settings!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1073E-DB5F-0FDF-96E1-A368DECAB2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7024" y="1560556"/>
            <a:ext cx="4583289" cy="4555200"/>
          </a:xfrm>
        </p:spPr>
        <p:txBody>
          <a:bodyPr/>
          <a:lstStyle/>
          <a:p>
            <a:pPr marL="152396" indent="0">
              <a:buNone/>
            </a:pPr>
            <a:r>
              <a:rPr lang="en-US" b="1"/>
              <a:t>Designer Starts with Objects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0F56DDB-A315-5B58-C30A-1BF0A6DE8CF0}"/>
              </a:ext>
            </a:extLst>
          </p:cNvPr>
          <p:cNvSpPr txBox="1">
            <a:spLocks/>
          </p:cNvSpPr>
          <p:nvPr/>
        </p:nvSpPr>
        <p:spPr>
          <a:xfrm>
            <a:off x="7710313" y="1560556"/>
            <a:ext cx="434622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396" indent="0">
              <a:buNone/>
            </a:pPr>
            <a:r>
              <a:rPr lang="en-US" sz="2400" b="1"/>
              <a:t>Agents Start with Objects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4FCE6F-2435-57B1-147D-C3DAE55872CC}"/>
              </a:ext>
            </a:extLst>
          </p:cNvPr>
          <p:cNvSpPr txBox="1">
            <a:spLocks/>
          </p:cNvSpPr>
          <p:nvPr/>
        </p:nvSpPr>
        <p:spPr>
          <a:xfrm>
            <a:off x="1" y="1594289"/>
            <a:ext cx="4438623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52396" indent="0">
              <a:buNone/>
            </a:pPr>
            <a:r>
              <a:rPr lang="en-US" sz="2400" b="1"/>
              <a:t>Property</a:t>
            </a:r>
          </a:p>
          <a:p>
            <a:pPr marL="152396" indent="0">
              <a:buNone/>
            </a:pPr>
            <a:endParaRPr lang="en-US" sz="2400"/>
          </a:p>
          <a:p>
            <a:pPr marL="152396" indent="0">
              <a:buNone/>
            </a:pPr>
            <a:r>
              <a:rPr lang="en-US" sz="2400"/>
              <a:t>Pareto Efficiency</a:t>
            </a:r>
          </a:p>
          <a:p>
            <a:pPr marL="152396" indent="0">
              <a:buNone/>
            </a:pPr>
            <a:endParaRPr lang="en-US" sz="2400"/>
          </a:p>
          <a:p>
            <a:pPr marL="152396" indent="0">
              <a:buNone/>
            </a:pPr>
            <a:r>
              <a:rPr lang="en-US" sz="2400"/>
              <a:t>Individual Rationality</a:t>
            </a:r>
          </a:p>
          <a:p>
            <a:pPr marL="152396" indent="0">
              <a:buNone/>
            </a:pPr>
            <a:endParaRPr lang="en-US" sz="2400"/>
          </a:p>
          <a:p>
            <a:pPr marL="152396" indent="0">
              <a:buNone/>
            </a:pPr>
            <a:r>
              <a:rPr lang="en-US" sz="2400"/>
              <a:t>The Core</a:t>
            </a:r>
          </a:p>
          <a:p>
            <a:pPr marL="152396" indent="0">
              <a:buNone/>
            </a:pPr>
            <a:endParaRPr lang="en-US" sz="2400"/>
          </a:p>
          <a:p>
            <a:pPr marL="152396" indent="0">
              <a:buNone/>
            </a:pPr>
            <a:r>
              <a:rPr lang="en-US" sz="2400"/>
              <a:t>Truthfulness</a:t>
            </a:r>
          </a:p>
          <a:p>
            <a:pPr marL="152396" indent="0">
              <a:buNone/>
            </a:pPr>
            <a:endParaRPr lang="en-US" sz="2400"/>
          </a:p>
          <a:p>
            <a:pPr marL="152396" indent="0">
              <a:buNone/>
            </a:pPr>
            <a:r>
              <a:rPr lang="en-US" sz="2400"/>
              <a:t>Symmetry</a:t>
            </a:r>
          </a:p>
        </p:txBody>
      </p:sp>
      <p:pic>
        <p:nvPicPr>
          <p:cNvPr id="7" name="Picture 6" descr="A green check mark in a white background&#10;&#10;Description automatically generated">
            <a:extLst>
              <a:ext uri="{FF2B5EF4-FFF2-40B4-BE49-F238E27FC236}">
                <a16:creationId xmlns:a16="http://schemas.microsoft.com/office/drawing/2014/main" id="{07F54E7C-12BD-EEE0-F47C-7BF619839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867" y="2246354"/>
            <a:ext cx="736600" cy="702733"/>
          </a:xfrm>
          <a:prstGeom prst="rect">
            <a:avLst/>
          </a:prstGeom>
        </p:spPr>
      </p:pic>
      <p:pic>
        <p:nvPicPr>
          <p:cNvPr id="9" name="Picture 8" descr="A red x mark on a white background&#10;&#10;Description automatically generated">
            <a:extLst>
              <a:ext uri="{FF2B5EF4-FFF2-40B4-BE49-F238E27FC236}">
                <a16:creationId xmlns:a16="http://schemas.microsoft.com/office/drawing/2014/main" id="{C931AABC-84E0-CE84-1449-CB83BED835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3445" y="3748997"/>
            <a:ext cx="736600" cy="700135"/>
          </a:xfrm>
          <a:prstGeom prst="rect">
            <a:avLst/>
          </a:prstGeom>
        </p:spPr>
      </p:pic>
      <p:pic>
        <p:nvPicPr>
          <p:cNvPr id="10" name="Picture 9" descr="A green check mark in a white background&#10;&#10;Description automatically generated">
            <a:extLst>
              <a:ext uri="{FF2B5EF4-FFF2-40B4-BE49-F238E27FC236}">
                <a16:creationId xmlns:a16="http://schemas.microsoft.com/office/drawing/2014/main" id="{9928AFCA-FB5D-22B9-E984-2E855402C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0579" y="2246354"/>
            <a:ext cx="736600" cy="702733"/>
          </a:xfrm>
          <a:prstGeom prst="rect">
            <a:avLst/>
          </a:prstGeom>
        </p:spPr>
      </p:pic>
      <p:pic>
        <p:nvPicPr>
          <p:cNvPr id="11" name="Picture 10" descr="A green check mark in a white background&#10;&#10;Description automatically generated">
            <a:extLst>
              <a:ext uri="{FF2B5EF4-FFF2-40B4-BE49-F238E27FC236}">
                <a16:creationId xmlns:a16="http://schemas.microsoft.com/office/drawing/2014/main" id="{A407E4C1-BC4B-8FD8-39D5-1AAF72D66A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176" y="2949087"/>
            <a:ext cx="736600" cy="702733"/>
          </a:xfrm>
          <a:prstGeom prst="rect">
            <a:avLst/>
          </a:prstGeom>
        </p:spPr>
      </p:pic>
      <p:pic>
        <p:nvPicPr>
          <p:cNvPr id="12" name="Picture 11" descr="A green check mark in a white background&#10;&#10;Description automatically generated">
            <a:extLst>
              <a:ext uri="{FF2B5EF4-FFF2-40B4-BE49-F238E27FC236}">
                <a16:creationId xmlns:a16="http://schemas.microsoft.com/office/drawing/2014/main" id="{287C00E7-717D-6094-A1C0-49E703352A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888" y="2949087"/>
            <a:ext cx="736600" cy="702733"/>
          </a:xfrm>
          <a:prstGeom prst="rect">
            <a:avLst/>
          </a:prstGeom>
        </p:spPr>
      </p:pic>
      <p:pic>
        <p:nvPicPr>
          <p:cNvPr id="14" name="Picture 13" descr="A green check mark in a white background&#10;&#10;Description automatically generated">
            <a:extLst>
              <a:ext uri="{FF2B5EF4-FFF2-40B4-BE49-F238E27FC236}">
                <a16:creationId xmlns:a16="http://schemas.microsoft.com/office/drawing/2014/main" id="{BDCC85FA-BED5-A747-A796-82A2E51570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888" y="3746398"/>
            <a:ext cx="736600" cy="702733"/>
          </a:xfrm>
          <a:prstGeom prst="rect">
            <a:avLst/>
          </a:prstGeom>
        </p:spPr>
      </p:pic>
      <p:pic>
        <p:nvPicPr>
          <p:cNvPr id="15" name="Picture 14" descr="A green check mark in a white background&#10;&#10;Description automatically generated">
            <a:extLst>
              <a:ext uri="{FF2B5EF4-FFF2-40B4-BE49-F238E27FC236}">
                <a16:creationId xmlns:a16="http://schemas.microsoft.com/office/drawing/2014/main" id="{F9930D3A-F992-CFD7-BF14-F5C601D8C2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3445" y="4556444"/>
            <a:ext cx="736600" cy="702733"/>
          </a:xfrm>
          <a:prstGeom prst="rect">
            <a:avLst/>
          </a:prstGeom>
        </p:spPr>
      </p:pic>
      <p:pic>
        <p:nvPicPr>
          <p:cNvPr id="16" name="Picture 15" descr="A green check mark in a white background&#10;&#10;Description automatically generated">
            <a:extLst>
              <a:ext uri="{FF2B5EF4-FFF2-40B4-BE49-F238E27FC236}">
                <a16:creationId xmlns:a16="http://schemas.microsoft.com/office/drawing/2014/main" id="{A625D10A-AA92-45A0-D667-07A11D23E6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46157" y="4556444"/>
            <a:ext cx="736600" cy="702733"/>
          </a:xfrm>
          <a:prstGeom prst="rect">
            <a:avLst/>
          </a:prstGeom>
        </p:spPr>
      </p:pic>
      <p:pic>
        <p:nvPicPr>
          <p:cNvPr id="17" name="Picture 16" descr="A green check mark in a white background&#10;&#10;Description automatically generated">
            <a:extLst>
              <a:ext uri="{FF2B5EF4-FFF2-40B4-BE49-F238E27FC236}">
                <a16:creationId xmlns:a16="http://schemas.microsoft.com/office/drawing/2014/main" id="{41347A79-5C41-25FD-8C08-7C98C7483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3445" y="5410098"/>
            <a:ext cx="736600" cy="702733"/>
          </a:xfrm>
          <a:prstGeom prst="rect">
            <a:avLst/>
          </a:prstGeom>
        </p:spPr>
      </p:pic>
      <p:pic>
        <p:nvPicPr>
          <p:cNvPr id="19" name="Picture 18" descr="A red x mark on a white background&#10;&#10;Description automatically generated">
            <a:extLst>
              <a:ext uri="{FF2B5EF4-FFF2-40B4-BE49-F238E27FC236}">
                <a16:creationId xmlns:a16="http://schemas.microsoft.com/office/drawing/2014/main" id="{63AC74EE-DE81-B7B5-07E5-78EA393B3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6157" y="5337399"/>
            <a:ext cx="736600" cy="70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675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F4D09-79B5-084D-86B7-67BB7B6B3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1C282-1923-CD41-9D0A-C973EFE84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122A15-58CA-8B4D-9800-763CE9161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078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ADAC5-CE5B-61FD-1ACE-BB3EA1B37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Fairness (Symmetry)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CED94-1F9C-827F-D953-F59365363E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endParaRPr lang="en-US">
              <a:solidFill>
                <a:schemeClr val="tx1"/>
              </a:solidFill>
            </a:endParaRPr>
          </a:p>
          <a:p>
            <a:pPr marL="152396" indent="0">
              <a:buNone/>
            </a:pPr>
            <a:r>
              <a:rPr lang="en-US">
                <a:solidFill>
                  <a:schemeClr val="tx1"/>
                </a:solidFill>
              </a:rPr>
              <a:t>Starting from any deterministic mechanism, can make it fair (“symmetrize it”) by uniformly randomly assigning agents to “roles.”</a:t>
            </a:r>
          </a:p>
          <a:p>
            <a:pPr marL="152396" indent="0">
              <a:buNone/>
            </a:pPr>
            <a:endParaRPr lang="en-US">
              <a:solidFill>
                <a:schemeClr val="tx1"/>
              </a:solidFill>
            </a:endParaRPr>
          </a:p>
          <a:p>
            <a:pPr marL="152396" indent="0">
              <a:buNone/>
            </a:pPr>
            <a:endParaRPr lang="en-US">
              <a:solidFill>
                <a:schemeClr val="tx1"/>
              </a:solidFill>
            </a:endParaRPr>
          </a:p>
          <a:p>
            <a:pPr marL="152396" indent="0">
              <a:buNone/>
            </a:pPr>
            <a:r>
              <a:rPr lang="en-US">
                <a:solidFill>
                  <a:schemeClr val="tx1"/>
                </a:solidFill>
              </a:rPr>
              <a:t>Examples:</a:t>
            </a:r>
          </a:p>
          <a:p>
            <a:r>
              <a:rPr lang="en-US">
                <a:solidFill>
                  <a:schemeClr val="tx1"/>
                </a:solidFill>
              </a:rPr>
              <a:t>Random Serial Dictatorship (RSD)</a:t>
            </a:r>
          </a:p>
          <a:p>
            <a:r>
              <a:rPr lang="en-US">
                <a:solidFill>
                  <a:schemeClr val="tx1"/>
                </a:solidFill>
              </a:rPr>
              <a:t>Top Trading Cycles from Random Endowments (TTC-RE)</a:t>
            </a:r>
          </a:p>
        </p:txBody>
      </p:sp>
    </p:spTree>
    <p:extLst>
      <p:ext uri="{BB962C8B-B14F-4D97-AF65-F5344CB8AC3E}">
        <p14:creationId xmlns:p14="http://schemas.microsoft.com/office/powerpoint/2010/main" val="23501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 vs TTC-RE</a:t>
            </a:r>
            <a:endParaRPr b="1"/>
          </a:p>
        </p:txBody>
      </p:sp>
      <p:sp>
        <p:nvSpPr>
          <p:cNvPr id="119" name="Google Shape;119;p22"/>
          <p:cNvSpPr txBox="1">
            <a:spLocks noGrp="1"/>
          </p:cNvSpPr>
          <p:nvPr>
            <p:ph type="body" idx="1"/>
          </p:nvPr>
        </p:nvSpPr>
        <p:spPr>
          <a:xfrm>
            <a:off x="415600" y="1720867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/>
          </a:bodyPr>
          <a:lstStyle/>
          <a:p>
            <a:pPr marL="0" indent="0">
              <a:spcBef>
                <a:spcPts val="1600"/>
              </a:spcBef>
              <a:buNone/>
            </a:pPr>
            <a:r>
              <a:rPr lang="en">
                <a:solidFill>
                  <a:schemeClr val="dk1"/>
                </a:solidFill>
              </a:rPr>
              <a:t>Both are Pareto Efficient</a:t>
            </a:r>
            <a:endParaRPr>
              <a:solidFill>
                <a:schemeClr val="dk1"/>
              </a:solidFill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en">
                <a:solidFill>
                  <a:schemeClr val="dk1"/>
                </a:solidFill>
              </a:rPr>
              <a:t>Both are Truthful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Both are Symmetric</a:t>
            </a:r>
          </a:p>
          <a:p>
            <a:pPr marL="0" indent="0">
              <a:spcBef>
                <a:spcPts val="1600"/>
              </a:spcBef>
              <a:buNone/>
            </a:pPr>
            <a:endParaRPr>
              <a:solidFill>
                <a:schemeClr val="dk1"/>
              </a:solidFill>
            </a:endParaRPr>
          </a:p>
          <a:p>
            <a:pPr marL="0" indent="0">
              <a:spcBef>
                <a:spcPts val="1600"/>
              </a:spcBef>
              <a:buNone/>
            </a:pPr>
            <a:r>
              <a:rPr lang="en">
                <a:solidFill>
                  <a:schemeClr val="dk1"/>
                </a:solidFill>
              </a:rPr>
              <a:t>Which should we choose?</a:t>
            </a:r>
            <a:endParaRPr>
              <a:solidFill>
                <a:schemeClr val="dk1"/>
              </a:solidFill>
            </a:endParaRPr>
          </a:p>
          <a:p>
            <a:pPr marL="0" indent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Should we consider other mechanisms?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 vs TTC-RE (Example 1)</a:t>
            </a:r>
            <a:endParaRPr b="1"/>
          </a:p>
        </p:txBody>
      </p:sp>
      <p:graphicFrame>
        <p:nvGraphicFramePr>
          <p:cNvPr id="125" name="Google Shape;125;p23"/>
          <p:cNvGraphicFramePr/>
          <p:nvPr/>
        </p:nvGraphicFramePr>
        <p:xfrm>
          <a:off x="5817280" y="1649613"/>
          <a:ext cx="5875200" cy="44887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26" name="Google Shape;126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54867" y="23252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6067" y="33724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7267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" name="Google Shape;129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22619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23661" y="23231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72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860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48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236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4861" y="43750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6076" y="43750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17276" y="54723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p2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17274" y="33927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p2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860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548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22641" y="54754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23"/>
          <p:cNvSpPr txBox="1"/>
          <p:nvPr/>
        </p:nvSpPr>
        <p:spPr>
          <a:xfrm>
            <a:off x="358900" y="1649601"/>
            <a:ext cx="5322400" cy="256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RSD: How many orders of people are there?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 vs TTC-RE (Example 1)</a:t>
            </a:r>
            <a:endParaRPr b="1"/>
          </a:p>
        </p:txBody>
      </p:sp>
      <p:graphicFrame>
        <p:nvGraphicFramePr>
          <p:cNvPr id="148" name="Google Shape;148;p24"/>
          <p:cNvGraphicFramePr/>
          <p:nvPr/>
        </p:nvGraphicFramePr>
        <p:xfrm>
          <a:off x="5817280" y="1649613"/>
          <a:ext cx="5875200" cy="44887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9" name="Google Shape;14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54867" y="23252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6067" y="33724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7267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22619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23661" y="23231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72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860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48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236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4861" y="43750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6076" y="43750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17276" y="54723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17274" y="33927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860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548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22641" y="54754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24"/>
          <p:cNvSpPr txBox="1"/>
          <p:nvPr/>
        </p:nvSpPr>
        <p:spPr>
          <a:xfrm>
            <a:off x="358900" y="1649601"/>
            <a:ext cx="5322400" cy="256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RSD: How many orders of people are there?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A: 24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A862E-EA23-154E-B067-B6F92D5F25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Engineering The Allocation </a:t>
            </a:r>
            <a:br>
              <a:rPr lang="en-US" dirty="0"/>
            </a:br>
            <a:r>
              <a:rPr lang="en-US" dirty="0"/>
              <a:t>of Public Resources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AAB92F-519D-4B46-81BF-8713265061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79874"/>
            <a:ext cx="9144000" cy="2778126"/>
          </a:xfrm>
        </p:spPr>
        <p:txBody>
          <a:bodyPr>
            <a:normAutofit/>
          </a:bodyPr>
          <a:lstStyle/>
          <a:p>
            <a:r>
              <a:rPr lang="en-US" dirty="0"/>
              <a:t>Session 4: Random Serial Dictatorship vs </a:t>
            </a:r>
          </a:p>
          <a:p>
            <a:r>
              <a:rPr lang="en-US" dirty="0"/>
              <a:t>Top Trading Cycles from Random Endowments</a:t>
            </a:r>
          </a:p>
          <a:p>
            <a:endParaRPr lang="en-US" dirty="0"/>
          </a:p>
          <a:p>
            <a:r>
              <a:rPr lang="en-US" dirty="0"/>
              <a:t>Professor Nick </a:t>
            </a:r>
            <a:r>
              <a:rPr lang="en-US" dirty="0" err="1"/>
              <a:t>Arnosti</a:t>
            </a:r>
            <a:endParaRPr lang="en-US" dirty="0"/>
          </a:p>
          <a:p>
            <a:r>
              <a:rPr lang="en-US" dirty="0"/>
              <a:t>University of Minnesota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4999E-5364-FD4E-8F5F-0E19DB5EC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28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 vs TTC-RE (Example 1)</a:t>
            </a:r>
            <a:endParaRPr b="1"/>
          </a:p>
        </p:txBody>
      </p:sp>
      <p:sp>
        <p:nvSpPr>
          <p:cNvPr id="171" name="Google Shape;171;p25"/>
          <p:cNvSpPr txBox="1"/>
          <p:nvPr/>
        </p:nvSpPr>
        <p:spPr>
          <a:xfrm>
            <a:off x="364067" y="1649603"/>
            <a:ext cx="5453200" cy="23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5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Group Work: </a:t>
            </a:r>
            <a:endParaRPr sz="2533"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5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If we use RSD:</a:t>
            </a:r>
            <a:endParaRPr sz="2533"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90000"/>
              </a:lnSpc>
              <a:spcBef>
                <a:spcPts val="667"/>
              </a:spcBef>
            </a:pPr>
            <a:r>
              <a:rPr lang="en" sz="25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are the possible final assignments?</a:t>
            </a:r>
            <a:endParaRPr sz="2533"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90000"/>
              </a:lnSpc>
              <a:spcBef>
                <a:spcPts val="667"/>
              </a:spcBef>
            </a:pPr>
            <a:r>
              <a:rPr lang="en" sz="25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is the probability of each?</a:t>
            </a:r>
            <a:endParaRPr sz="2533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72" name="Google Shape;172;p25"/>
          <p:cNvGraphicFramePr/>
          <p:nvPr/>
        </p:nvGraphicFramePr>
        <p:xfrm>
          <a:off x="5817280" y="1649613"/>
          <a:ext cx="5875200" cy="44887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73" name="Google Shape;173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54867" y="23252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6067" y="33724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7267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22619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23661" y="23231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72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860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48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236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4861" y="43750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6076" y="43750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17276" y="54723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17274" y="33927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860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548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22641" y="54754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BCD379-6317-6962-AAF7-7DDACBCC68AF}"/>
              </a:ext>
            </a:extLst>
          </p:cNvPr>
          <p:cNvSpPr txBox="1"/>
          <p:nvPr/>
        </p:nvSpPr>
        <p:spPr>
          <a:xfrm>
            <a:off x="364067" y="4131093"/>
            <a:ext cx="545213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We already know: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RSD will always find a PE allocation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Every PE allocation will be found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/>
          </a:p>
          <a:p>
            <a:r>
              <a:rPr lang="en-US" sz="2400"/>
              <a:t>On this example, there are 5 Pareto Efficient allocations: </a:t>
            </a:r>
          </a:p>
          <a:p>
            <a:r>
              <a:rPr lang="en-US" sz="2400"/>
              <a:t>ABCD, ABDC, ACBD, ADBC, DABC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</a:t>
            </a:r>
            <a:r>
              <a:rPr lang="en"/>
              <a:t> </a:t>
            </a:r>
            <a:endParaRPr/>
          </a:p>
        </p:txBody>
      </p:sp>
      <p:sp>
        <p:nvSpPr>
          <p:cNvPr id="194" name="Google Shape;194;p26"/>
          <p:cNvSpPr txBox="1"/>
          <p:nvPr/>
        </p:nvSpPr>
        <p:spPr>
          <a:xfrm>
            <a:off x="92433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195" name="Google Shape;195;p26"/>
          <p:cNvSpPr txBox="1"/>
          <p:nvPr/>
        </p:nvSpPr>
        <p:spPr>
          <a:xfrm>
            <a:off x="37931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196" name="Google Shape;196;p26"/>
          <p:cNvSpPr txBox="1"/>
          <p:nvPr/>
        </p:nvSpPr>
        <p:spPr>
          <a:xfrm>
            <a:off x="666197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197" name="Google Shape;197;p26"/>
          <p:cNvSpPr txBox="1"/>
          <p:nvPr/>
        </p:nvSpPr>
        <p:spPr>
          <a:xfrm>
            <a:off x="953079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198" name="Google Shape;198;p26"/>
          <p:cNvGraphicFramePr/>
          <p:nvPr/>
        </p:nvGraphicFramePr>
        <p:xfrm>
          <a:off x="7528347" y="33346"/>
          <a:ext cx="4093332" cy="31251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2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9" name="Google Shape;199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5399" y="641805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1867" y="1331148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8334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98202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98928" y="640394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8335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551868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75400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98934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396" y="1991105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51874" y="1991106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8340" y="2713409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2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28338" y="1344489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2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51871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2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75405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2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98217" y="2715485"/>
            <a:ext cx="1023532" cy="733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</a:t>
            </a:r>
            <a:r>
              <a:rPr lang="en"/>
              <a:t> </a:t>
            </a:r>
            <a:endParaRPr/>
          </a:p>
        </p:txBody>
      </p:sp>
      <p:sp>
        <p:nvSpPr>
          <p:cNvPr id="220" name="Google Shape;220;p27"/>
          <p:cNvSpPr txBox="1"/>
          <p:nvPr/>
        </p:nvSpPr>
        <p:spPr>
          <a:xfrm>
            <a:off x="92433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37931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2" name="Google Shape;222;p27"/>
          <p:cNvSpPr txBox="1"/>
          <p:nvPr/>
        </p:nvSpPr>
        <p:spPr>
          <a:xfrm>
            <a:off x="666197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3" name="Google Shape;223;p27"/>
          <p:cNvSpPr txBox="1"/>
          <p:nvPr/>
        </p:nvSpPr>
        <p:spPr>
          <a:xfrm>
            <a:off x="953079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4" name="Google Shape;224;p27"/>
          <p:cNvSpPr txBox="1"/>
          <p:nvPr/>
        </p:nvSpPr>
        <p:spPr>
          <a:xfrm>
            <a:off x="2035920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5" name="Google Shape;225;p27"/>
          <p:cNvSpPr txBox="1"/>
          <p:nvPr/>
        </p:nvSpPr>
        <p:spPr>
          <a:xfrm>
            <a:off x="4823487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6" name="Google Shape;226;p27"/>
          <p:cNvSpPr txBox="1"/>
          <p:nvPr/>
        </p:nvSpPr>
        <p:spPr>
          <a:xfrm>
            <a:off x="77383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27" name="Google Shape;227;p27"/>
          <p:cNvSpPr txBox="1"/>
          <p:nvPr/>
        </p:nvSpPr>
        <p:spPr>
          <a:xfrm>
            <a:off x="10528787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228" name="Google Shape;228;p27"/>
          <p:cNvGraphicFramePr/>
          <p:nvPr/>
        </p:nvGraphicFramePr>
        <p:xfrm>
          <a:off x="7528347" y="33346"/>
          <a:ext cx="4093332" cy="31251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2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29" name="Google Shape;22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5399" y="641805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1867" y="1331148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8334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98202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98928" y="640394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8335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551868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75400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2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98934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396" y="1991105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51874" y="1991106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p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8340" y="2713409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p2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28338" y="1344489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p2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51871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p2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75405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44" name="Google Shape;244;p2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98217" y="2715485"/>
            <a:ext cx="1023532" cy="733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</a:t>
            </a:r>
            <a:r>
              <a:rPr lang="en"/>
              <a:t> </a:t>
            </a:r>
            <a:endParaRPr/>
          </a:p>
        </p:txBody>
      </p:sp>
      <p:sp>
        <p:nvSpPr>
          <p:cNvPr id="250" name="Google Shape;250;p28"/>
          <p:cNvSpPr txBox="1"/>
          <p:nvPr/>
        </p:nvSpPr>
        <p:spPr>
          <a:xfrm>
            <a:off x="92433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1" name="Google Shape;251;p28"/>
          <p:cNvSpPr txBox="1"/>
          <p:nvPr/>
        </p:nvSpPr>
        <p:spPr>
          <a:xfrm>
            <a:off x="37931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2" name="Google Shape;252;p28"/>
          <p:cNvSpPr txBox="1"/>
          <p:nvPr/>
        </p:nvSpPr>
        <p:spPr>
          <a:xfrm>
            <a:off x="666197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3" name="Google Shape;253;p28"/>
          <p:cNvSpPr txBox="1"/>
          <p:nvPr/>
        </p:nvSpPr>
        <p:spPr>
          <a:xfrm>
            <a:off x="953079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4" name="Google Shape;254;p28"/>
          <p:cNvSpPr txBox="1"/>
          <p:nvPr/>
        </p:nvSpPr>
        <p:spPr>
          <a:xfrm>
            <a:off x="2035920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5" name="Google Shape;255;p28"/>
          <p:cNvSpPr txBox="1"/>
          <p:nvPr/>
        </p:nvSpPr>
        <p:spPr>
          <a:xfrm>
            <a:off x="4823487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6" name="Google Shape;256;p28"/>
          <p:cNvSpPr txBox="1"/>
          <p:nvPr/>
        </p:nvSpPr>
        <p:spPr>
          <a:xfrm>
            <a:off x="77383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257" name="Google Shape;257;p28"/>
          <p:cNvSpPr txBox="1"/>
          <p:nvPr/>
        </p:nvSpPr>
        <p:spPr>
          <a:xfrm>
            <a:off x="10528787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258" name="Google Shape;258;p28"/>
          <p:cNvGraphicFramePr/>
          <p:nvPr/>
        </p:nvGraphicFramePr>
        <p:xfrm>
          <a:off x="7528347" y="33346"/>
          <a:ext cx="4093332" cy="31251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2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59" name="Google Shape;259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5399" y="641805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1867" y="1331148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8334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98202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98928" y="640394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8335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551868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75400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p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98934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396" y="1991105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51874" y="1991106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8340" y="2713409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2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28338" y="1344489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2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51871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2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75405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98217" y="2715485"/>
            <a:ext cx="1023532" cy="733001"/>
          </a:xfrm>
          <a:prstGeom prst="rect">
            <a:avLst/>
          </a:prstGeom>
          <a:noFill/>
          <a:ln>
            <a:noFill/>
          </a:ln>
        </p:spPr>
      </p:pic>
      <p:sp>
        <p:nvSpPr>
          <p:cNvPr id="275" name="Google Shape;275;p28"/>
          <p:cNvSpPr txBox="1"/>
          <p:nvPr/>
        </p:nvSpPr>
        <p:spPr>
          <a:xfrm>
            <a:off x="2035933" y="830367"/>
            <a:ext cx="4516800" cy="264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DABC: 12/24 - Sum of rank 5  </a:t>
            </a:r>
            <a:endParaRPr sz="24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ADBC:  6/24 -  Sum of rank 7</a:t>
            </a:r>
            <a:endParaRPr sz="24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ABDC:  3/24 -  Sum of rank 8</a:t>
            </a:r>
            <a:endParaRPr sz="24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ACBD:  2/24 -  Sum of rank 9</a:t>
            </a:r>
            <a:endParaRPr sz="24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chemeClr val="dk1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ABCD:  1/24 -  Sum of rank 10</a:t>
            </a:r>
            <a:endParaRPr sz="2400">
              <a:solidFill>
                <a:schemeClr val="dk1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29"/>
          <p:cNvGraphicFramePr/>
          <p:nvPr/>
        </p:nvGraphicFramePr>
        <p:xfrm>
          <a:off x="330880" y="532012"/>
          <a:ext cx="5875200" cy="44887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81" name="Google Shape;281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8467" y="12076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2" name="Google Shape;282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9667" y="22548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3" name="Google Shape;283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867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4" name="Google Shape;28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36219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37261" y="12055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08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96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684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p2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372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68461" y="32574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9676" y="32574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p2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0876" y="43547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2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874" y="22751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2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996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2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684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2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36241" y="43578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29"/>
          <p:cNvSpPr/>
          <p:nvPr/>
        </p:nvSpPr>
        <p:spPr>
          <a:xfrm>
            <a:off x="318048" y="2312397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8" name="Google Shape;298;p29"/>
          <p:cNvSpPr/>
          <p:nvPr/>
        </p:nvSpPr>
        <p:spPr>
          <a:xfrm>
            <a:off x="1799667" y="12585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299" name="Google Shape;299;p29"/>
          <p:cNvSpPr/>
          <p:nvPr/>
        </p:nvSpPr>
        <p:spPr>
          <a:xfrm>
            <a:off x="3268467" y="12585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00" name="Google Shape;300;p29"/>
          <p:cNvSpPr/>
          <p:nvPr/>
        </p:nvSpPr>
        <p:spPr>
          <a:xfrm>
            <a:off x="4736233" y="12585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01" name="Google Shape;301;p29"/>
          <p:cNvSpPr txBox="1"/>
          <p:nvPr/>
        </p:nvSpPr>
        <p:spPr>
          <a:xfrm>
            <a:off x="6473400" y="1068801"/>
            <a:ext cx="5322400" cy="256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12/24. (When 2 goes before 1)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5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6" name="Google Shape;306;p30"/>
          <p:cNvGraphicFramePr/>
          <p:nvPr/>
        </p:nvGraphicFramePr>
        <p:xfrm>
          <a:off x="330880" y="532012"/>
          <a:ext cx="5875200" cy="44887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7" name="Google Shape;307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8467" y="12076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9667" y="22548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867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p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36219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37261" y="12055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08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96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684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3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372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68461" y="32574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9676" y="32574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3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0876" y="43547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3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874" y="22751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3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996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1" name="Google Shape;321;p3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684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3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36241" y="43578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323" name="Google Shape;323;p30"/>
          <p:cNvSpPr/>
          <p:nvPr/>
        </p:nvSpPr>
        <p:spPr>
          <a:xfrm>
            <a:off x="330881" y="1258551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24" name="Google Shape;324;p30"/>
          <p:cNvSpPr/>
          <p:nvPr/>
        </p:nvSpPr>
        <p:spPr>
          <a:xfrm>
            <a:off x="1799667" y="43547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25" name="Google Shape;325;p30"/>
          <p:cNvSpPr/>
          <p:nvPr/>
        </p:nvSpPr>
        <p:spPr>
          <a:xfrm>
            <a:off x="3268467" y="12585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26" name="Google Shape;326;p30"/>
          <p:cNvSpPr/>
          <p:nvPr/>
        </p:nvSpPr>
        <p:spPr>
          <a:xfrm>
            <a:off x="4736233" y="12585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27" name="Google Shape;327;p30"/>
          <p:cNvSpPr txBox="1"/>
          <p:nvPr/>
        </p:nvSpPr>
        <p:spPr>
          <a:xfrm>
            <a:off x="6473400" y="1068801"/>
            <a:ext cx="5322400" cy="256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6/24. (When 2 goes last)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7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2" name="Google Shape;332;p31"/>
          <p:cNvGraphicFramePr/>
          <p:nvPr/>
        </p:nvGraphicFramePr>
        <p:xfrm>
          <a:off x="330880" y="532012"/>
          <a:ext cx="4000000" cy="40000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33" name="Google Shape;333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8467" y="12076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9667" y="22548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867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36219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37261" y="12055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08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96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684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3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372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68461" y="32574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9676" y="32574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0876" y="43547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31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874" y="22751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31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996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31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684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p31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36241" y="43578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349" name="Google Shape;349;p31"/>
          <p:cNvSpPr/>
          <p:nvPr/>
        </p:nvSpPr>
        <p:spPr>
          <a:xfrm>
            <a:off x="330881" y="1258551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0" name="Google Shape;350;p31"/>
          <p:cNvSpPr/>
          <p:nvPr/>
        </p:nvSpPr>
        <p:spPr>
          <a:xfrm>
            <a:off x="1799667" y="2330796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1" name="Google Shape;351;p31"/>
          <p:cNvSpPr/>
          <p:nvPr/>
        </p:nvSpPr>
        <p:spPr>
          <a:xfrm>
            <a:off x="3268467" y="43860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2" name="Google Shape;352;p31"/>
          <p:cNvSpPr/>
          <p:nvPr/>
        </p:nvSpPr>
        <p:spPr>
          <a:xfrm>
            <a:off x="4736233" y="12585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53" name="Google Shape;353;p31"/>
          <p:cNvSpPr txBox="1"/>
          <p:nvPr/>
        </p:nvSpPr>
        <p:spPr>
          <a:xfrm>
            <a:off x="6473400" y="1068801"/>
            <a:ext cx="5322400" cy="256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3/24. (orders 1423, 4123, 1243)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8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" name="Google Shape;358;p32"/>
          <p:cNvGraphicFramePr/>
          <p:nvPr/>
        </p:nvGraphicFramePr>
        <p:xfrm>
          <a:off x="330880" y="532013"/>
          <a:ext cx="5875200" cy="4488767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59" name="Google Shape;359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8467" y="12076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9667" y="22548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867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36219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37261" y="12055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08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96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684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p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372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68461" y="32574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9676" y="32574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p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0876" y="43547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32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874" y="22751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32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996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32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684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32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36241" y="43578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Google Shape;375;p32"/>
          <p:cNvSpPr/>
          <p:nvPr/>
        </p:nvSpPr>
        <p:spPr>
          <a:xfrm>
            <a:off x="330881" y="1258551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76" name="Google Shape;376;p32"/>
          <p:cNvSpPr/>
          <p:nvPr/>
        </p:nvSpPr>
        <p:spPr>
          <a:xfrm>
            <a:off x="1799667" y="3310479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77" name="Google Shape;377;p32"/>
          <p:cNvSpPr/>
          <p:nvPr/>
        </p:nvSpPr>
        <p:spPr>
          <a:xfrm>
            <a:off x="3268467" y="12585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78" name="Google Shape;378;p32"/>
          <p:cNvSpPr/>
          <p:nvPr/>
        </p:nvSpPr>
        <p:spPr>
          <a:xfrm>
            <a:off x="4737267" y="43860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379" name="Google Shape;379;p32"/>
          <p:cNvSpPr txBox="1"/>
          <p:nvPr/>
        </p:nvSpPr>
        <p:spPr>
          <a:xfrm>
            <a:off x="6473400" y="1068801"/>
            <a:ext cx="5322400" cy="256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2/24. (orders 1324, 3124)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9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4" name="Google Shape;384;p33"/>
          <p:cNvGraphicFramePr/>
          <p:nvPr/>
        </p:nvGraphicFramePr>
        <p:xfrm>
          <a:off x="330880" y="532012"/>
          <a:ext cx="4000000" cy="40000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85" name="Google Shape;385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268467" y="12076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99667" y="22548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30867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36219" y="33105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737261" y="12055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08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799669" y="12023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684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p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737269" y="22548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68461" y="32574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799676" y="32574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p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30876" y="43547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7" name="Google Shape;397;p3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30874" y="22751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8" name="Google Shape;398;p3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7996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" name="Google Shape;399;p3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268474" y="43578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p33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736241" y="43578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401" name="Google Shape;401;p33"/>
          <p:cNvSpPr/>
          <p:nvPr/>
        </p:nvSpPr>
        <p:spPr>
          <a:xfrm>
            <a:off x="330881" y="1258551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02" name="Google Shape;402;p33"/>
          <p:cNvSpPr/>
          <p:nvPr/>
        </p:nvSpPr>
        <p:spPr>
          <a:xfrm>
            <a:off x="1799667" y="2237012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03" name="Google Shape;403;p33"/>
          <p:cNvSpPr/>
          <p:nvPr/>
        </p:nvSpPr>
        <p:spPr>
          <a:xfrm>
            <a:off x="3268467" y="32974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04" name="Google Shape;404;p33"/>
          <p:cNvSpPr/>
          <p:nvPr/>
        </p:nvSpPr>
        <p:spPr>
          <a:xfrm>
            <a:off x="4737267" y="4354633"/>
            <a:ext cx="1468800" cy="1057200"/>
          </a:xfrm>
          <a:prstGeom prst="rect">
            <a:avLst/>
          </a:prstGeom>
          <a:noFill/>
          <a:ln w="38100" cap="flat" cmpd="sng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05" name="Google Shape;405;p33"/>
          <p:cNvSpPr txBox="1"/>
          <p:nvPr/>
        </p:nvSpPr>
        <p:spPr>
          <a:xfrm>
            <a:off x="6473400" y="1068801"/>
            <a:ext cx="5322400" cy="256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Under RSD: occurs with probability 1/24. (orders 1234)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Sum of ranks: 10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3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 vs TTC-RE (Example 1)</a:t>
            </a:r>
            <a:endParaRPr b="1"/>
          </a:p>
        </p:txBody>
      </p:sp>
      <p:graphicFrame>
        <p:nvGraphicFramePr>
          <p:cNvPr id="411" name="Google Shape;411;p34"/>
          <p:cNvGraphicFramePr/>
          <p:nvPr/>
        </p:nvGraphicFramePr>
        <p:xfrm>
          <a:off x="5817280" y="1649613"/>
          <a:ext cx="5875200" cy="44887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12" name="Google Shape;412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54867" y="23252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6067" y="33724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7267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22619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23661" y="23231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72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860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48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236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4861" y="43750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6076" y="43750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17276" y="54723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3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17274" y="33927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3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860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3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548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34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22641" y="54754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428" name="Google Shape;428;p34"/>
          <p:cNvSpPr txBox="1"/>
          <p:nvPr/>
        </p:nvSpPr>
        <p:spPr>
          <a:xfrm>
            <a:off x="358900" y="1649601"/>
            <a:ext cx="5322400" cy="256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TTC-RE: How many initial allocations of fruits are there?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0F2D7-50AE-2299-A5D5-B7462ADC7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Today’s Class in Context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90D08-8A27-354F-8CF4-F925D5718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307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Last class, we defined two mechanisms that are </a:t>
            </a:r>
          </a:p>
          <a:p>
            <a:pPr marL="0" indent="0">
              <a:buNone/>
            </a:pPr>
            <a:r>
              <a:rPr lang="en-US" b="1"/>
              <a:t>Pareto efficient, truthful, </a:t>
            </a:r>
            <a:r>
              <a:rPr lang="en-US"/>
              <a:t>and</a:t>
            </a:r>
            <a:r>
              <a:rPr lang="en-US" b="1"/>
              <a:t> symmetric</a:t>
            </a:r>
            <a:r>
              <a:rPr lang="en-US"/>
              <a:t>:</a:t>
            </a:r>
          </a:p>
          <a:p>
            <a:pPr lvl="1"/>
            <a:r>
              <a:rPr lang="en-US" sz="2800"/>
              <a:t>Random Serial Dictatorship</a:t>
            </a:r>
          </a:p>
          <a:p>
            <a:pPr lvl="1"/>
            <a:r>
              <a:rPr lang="en-US" sz="2800"/>
              <a:t>Top Trading Cycles from Random Endowments</a:t>
            </a:r>
          </a:p>
          <a:p>
            <a:endParaRPr lang="en-US"/>
          </a:p>
          <a:p>
            <a:pPr marL="0" indent="0">
              <a:buNone/>
            </a:pPr>
            <a:r>
              <a:rPr lang="en-US"/>
              <a:t>Today, we will ask: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/>
              <a:t>How do outcomes from these mechanisms compare?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/>
              <a:t>Are there other mechanisms with these three properties?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45381-B342-DB13-AAE0-522045D5C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3859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 vs TTC-RE (Example 1)</a:t>
            </a:r>
            <a:endParaRPr b="1"/>
          </a:p>
        </p:txBody>
      </p:sp>
      <p:graphicFrame>
        <p:nvGraphicFramePr>
          <p:cNvPr id="434" name="Google Shape;434;p35"/>
          <p:cNvGraphicFramePr/>
          <p:nvPr/>
        </p:nvGraphicFramePr>
        <p:xfrm>
          <a:off x="5817280" y="1649613"/>
          <a:ext cx="5875200" cy="44887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35" name="Google Shape;435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54867" y="23252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6067" y="33724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7267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p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22619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23661" y="23231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72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1" name="Google Shape;441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860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48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236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4861" y="43750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6076" y="43750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p3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17276" y="54723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p3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17274" y="33927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p3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860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p3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548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p35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22641" y="54754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451" name="Google Shape;451;p35"/>
          <p:cNvSpPr txBox="1"/>
          <p:nvPr/>
        </p:nvSpPr>
        <p:spPr>
          <a:xfrm>
            <a:off x="358900" y="1649601"/>
            <a:ext cx="5322400" cy="25606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TTC-RE: How many initial allocations of fruits are there?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</a:pP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A: 24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3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RSD vs TTC-RE (Example 1)</a:t>
            </a:r>
            <a:endParaRPr b="1"/>
          </a:p>
        </p:txBody>
      </p:sp>
      <p:sp>
        <p:nvSpPr>
          <p:cNvPr id="457" name="Google Shape;457;p36"/>
          <p:cNvSpPr txBox="1"/>
          <p:nvPr/>
        </p:nvSpPr>
        <p:spPr>
          <a:xfrm>
            <a:off x="364067" y="1649603"/>
            <a:ext cx="5453200" cy="2319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5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Group Work: </a:t>
            </a:r>
            <a:endParaRPr sz="2533"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5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If we use </a:t>
            </a:r>
            <a:r>
              <a:rPr lang="en" sz="2533">
                <a:latin typeface="Open Sans"/>
                <a:ea typeface="Open Sans"/>
                <a:cs typeface="Open Sans"/>
                <a:sym typeface="Open Sans"/>
              </a:rPr>
              <a:t>TTC-RE</a:t>
            </a:r>
            <a:r>
              <a:rPr lang="en" sz="25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</a:t>
            </a:r>
            <a:endParaRPr sz="2533"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90000"/>
              </a:lnSpc>
              <a:spcBef>
                <a:spcPts val="667"/>
              </a:spcBef>
            </a:pPr>
            <a:r>
              <a:rPr lang="en" sz="25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are the possible final assignments?</a:t>
            </a:r>
            <a:endParaRPr sz="2533"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90000"/>
              </a:lnSpc>
              <a:spcBef>
                <a:spcPts val="667"/>
              </a:spcBef>
            </a:pPr>
            <a:r>
              <a:rPr lang="en" sz="25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What is the probability of each?</a:t>
            </a:r>
            <a:endParaRPr sz="2533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458" name="Google Shape;458;p36"/>
          <p:cNvGraphicFramePr/>
          <p:nvPr/>
        </p:nvGraphicFramePr>
        <p:xfrm>
          <a:off x="5817280" y="1649613"/>
          <a:ext cx="5875200" cy="448876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46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088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1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2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3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4000" u="none" strike="noStrike" cap="none"/>
                        <a:t>4</a:t>
                      </a:r>
                      <a:endParaRPr sz="4000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06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7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59" name="Google Shape;459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54867" y="2325255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286067" y="3372467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17267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222619" y="4428141"/>
            <a:ext cx="1468800" cy="105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3" name="Google Shape;463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223661" y="2323110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4" name="Google Shape;464;p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172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5" name="Google Shape;465;p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86069" y="23199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p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548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Google Shape;467;p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223669" y="3372481"/>
            <a:ext cx="1468800" cy="115405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8" name="Google Shape;468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54861" y="4375038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69" name="Google Shape;469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86076" y="4375039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0" name="Google Shape;470;p3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17276" y="5472323"/>
            <a:ext cx="1468800" cy="1163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1" name="Google Shape;471;p3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17274" y="3392731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2" name="Google Shape;472;p3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860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p3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754874" y="5475465"/>
            <a:ext cx="1468801" cy="1113536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p36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222641" y="5475476"/>
            <a:ext cx="1468801" cy="111353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DA3C75B-6DD0-2257-AA2A-15F827BFD7FF}"/>
              </a:ext>
            </a:extLst>
          </p:cNvPr>
          <p:cNvSpPr txBox="1"/>
          <p:nvPr/>
        </p:nvSpPr>
        <p:spPr>
          <a:xfrm>
            <a:off x="364067" y="4131093"/>
            <a:ext cx="559529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We already know: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TTC-RE will always find a PE allocation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/>
              <a:t>Every PE allocation will be found</a:t>
            </a:r>
          </a:p>
          <a:p>
            <a:r>
              <a:rPr lang="en-US" sz="2400"/>
              <a:t>    </a:t>
            </a:r>
            <a:r>
              <a:rPr lang="en-US" sz="2000"/>
              <a:t>(If we start from a PE allocation, no trades occur)</a:t>
            </a:r>
          </a:p>
          <a:p>
            <a:r>
              <a:rPr lang="en-US" sz="2400"/>
              <a:t>On this example, there are 5 Pareto Efficient allocations: </a:t>
            </a:r>
          </a:p>
          <a:p>
            <a:r>
              <a:rPr lang="en-US" sz="2400"/>
              <a:t>ABCD, ABDC, ACBD, ADBC, DABC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79;p3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TTC-RE </a:t>
            </a:r>
            <a:endParaRPr b="1"/>
          </a:p>
        </p:txBody>
      </p:sp>
      <p:sp>
        <p:nvSpPr>
          <p:cNvPr id="480" name="Google Shape;480;p37"/>
          <p:cNvSpPr txBox="1"/>
          <p:nvPr/>
        </p:nvSpPr>
        <p:spPr>
          <a:xfrm>
            <a:off x="92433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ACDB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ADCB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481" name="Google Shape;481;p37"/>
          <p:cNvSpPr txBox="1"/>
          <p:nvPr/>
        </p:nvSpPr>
        <p:spPr>
          <a:xfrm>
            <a:off x="37931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BACD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BADC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BCAD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BCDA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BDAC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BDCA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482" name="Google Shape;482;p37"/>
          <p:cNvSpPr txBox="1"/>
          <p:nvPr/>
        </p:nvSpPr>
        <p:spPr>
          <a:xfrm>
            <a:off x="666197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CABD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CADB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CBAD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CBDA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CDAB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CDBA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483" name="Google Shape;483;p37"/>
          <p:cNvSpPr txBox="1"/>
          <p:nvPr/>
        </p:nvSpPr>
        <p:spPr>
          <a:xfrm>
            <a:off x="953079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DACB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DBAC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DBCA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DCAB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DCBA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484" name="Google Shape;484;p37"/>
          <p:cNvGraphicFramePr/>
          <p:nvPr/>
        </p:nvGraphicFramePr>
        <p:xfrm>
          <a:off x="7528347" y="33346"/>
          <a:ext cx="4093332" cy="31251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2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485" name="Google Shape;485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5399" y="641805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6" name="Google Shape;486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1867" y="1331148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8334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98202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9" name="Google Shape;489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98928" y="640394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0" name="Google Shape;490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8335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551868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75400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3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98934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396" y="1991105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5" name="Google Shape;495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51874" y="1991106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6" name="Google Shape;496;p3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8340" y="2713409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7" name="Google Shape;497;p3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28338" y="1344489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98" name="Google Shape;498;p3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51871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499" name="Google Shape;499;p3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75405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00" name="Google Shape;500;p37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98217" y="2715485"/>
            <a:ext cx="1023532" cy="733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38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TTC-RE </a:t>
            </a:r>
            <a:endParaRPr b="1"/>
          </a:p>
        </p:txBody>
      </p:sp>
      <p:sp>
        <p:nvSpPr>
          <p:cNvPr id="506" name="Google Shape;506;p38"/>
          <p:cNvSpPr txBox="1"/>
          <p:nvPr/>
        </p:nvSpPr>
        <p:spPr>
          <a:xfrm>
            <a:off x="92433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ACDB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ADCB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07" name="Google Shape;507;p38"/>
          <p:cNvSpPr txBox="1"/>
          <p:nvPr/>
        </p:nvSpPr>
        <p:spPr>
          <a:xfrm>
            <a:off x="37931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BACD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BADC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BCAD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BCDA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BDAC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BDCA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08" name="Google Shape;508;p38"/>
          <p:cNvSpPr txBox="1"/>
          <p:nvPr/>
        </p:nvSpPr>
        <p:spPr>
          <a:xfrm>
            <a:off x="666197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CABD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CADB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CBAD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CBDA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CDAB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CDBA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09" name="Google Shape;509;p38"/>
          <p:cNvSpPr txBox="1"/>
          <p:nvPr/>
        </p:nvSpPr>
        <p:spPr>
          <a:xfrm>
            <a:off x="953079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DACB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DBAC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DBCA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DCAB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 Medium"/>
                <a:ea typeface="Open Sans Medium"/>
                <a:cs typeface="Open Sans Medium"/>
                <a:sym typeface="Open Sans Medium"/>
              </a:rPr>
              <a:t>DCBA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10" name="Google Shape;510;p38"/>
          <p:cNvSpPr txBox="1"/>
          <p:nvPr/>
        </p:nvSpPr>
        <p:spPr>
          <a:xfrm>
            <a:off x="2035920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11" name="Google Shape;511;p38"/>
          <p:cNvSpPr txBox="1"/>
          <p:nvPr/>
        </p:nvSpPr>
        <p:spPr>
          <a:xfrm>
            <a:off x="4823487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12" name="Google Shape;512;p38"/>
          <p:cNvSpPr txBox="1"/>
          <p:nvPr/>
        </p:nvSpPr>
        <p:spPr>
          <a:xfrm>
            <a:off x="77383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13" name="Google Shape;513;p38"/>
          <p:cNvSpPr txBox="1"/>
          <p:nvPr/>
        </p:nvSpPr>
        <p:spPr>
          <a:xfrm>
            <a:off x="10528787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graphicFrame>
        <p:nvGraphicFramePr>
          <p:cNvPr id="514" name="Google Shape;514;p38"/>
          <p:cNvGraphicFramePr/>
          <p:nvPr/>
        </p:nvGraphicFramePr>
        <p:xfrm>
          <a:off x="7528347" y="33346"/>
          <a:ext cx="4093332" cy="31251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2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15" name="Google Shape;515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5399" y="641805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1867" y="1331148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7" name="Google Shape;517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8334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8" name="Google Shape;518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98202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98928" y="640394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8335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1" name="Google Shape;521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551868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2" name="Google Shape;522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75400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p3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98934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396" y="1991105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5" name="Google Shape;525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51874" y="1991106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6" name="Google Shape;526;p3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8340" y="2713409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p3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28338" y="1344489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3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51871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p3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75405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p38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98217" y="2715485"/>
            <a:ext cx="1023532" cy="7330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42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Equivalence of Mechanisms</a:t>
            </a:r>
            <a:endParaRPr b="1"/>
          </a:p>
        </p:txBody>
      </p:sp>
      <p:sp>
        <p:nvSpPr>
          <p:cNvPr id="608" name="Google Shape;608;p42"/>
          <p:cNvSpPr txBox="1"/>
          <p:nvPr/>
        </p:nvSpPr>
        <p:spPr>
          <a:xfrm>
            <a:off x="1290200" y="2058033"/>
            <a:ext cx="9611600" cy="85840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Two random mechanisms </a:t>
            </a:r>
            <a:r>
              <a:rPr lang="en" sz="2133" b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and </a:t>
            </a:r>
            <a:r>
              <a:rPr lang="en" sz="2133" b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M’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are equivalent if for every preference profile </a:t>
            </a:r>
            <a:r>
              <a:rPr lang="en" sz="2133" b="1">
                <a:solidFill>
                  <a:srgbClr val="4472C4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and allocation </a:t>
            </a:r>
            <a:r>
              <a:rPr lang="en" sz="2133" b="1">
                <a:solidFill>
                  <a:srgbClr val="70AD47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, Prob(</a:t>
            </a:r>
            <a:r>
              <a:rPr lang="en" sz="2133" b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en" sz="2133" b="1">
                <a:solidFill>
                  <a:srgbClr val="4472C4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 = </a:t>
            </a:r>
            <a:r>
              <a:rPr lang="en" sz="2133" b="1">
                <a:solidFill>
                  <a:srgbClr val="70AD47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 = Prob(</a:t>
            </a:r>
            <a:r>
              <a:rPr lang="en" sz="2133" b="1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M’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(</a:t>
            </a:r>
            <a:r>
              <a:rPr lang="en" sz="2133" b="1">
                <a:solidFill>
                  <a:srgbClr val="4472C4"/>
                </a:solidFill>
                <a:latin typeface="Open Sans"/>
                <a:ea typeface="Open Sans"/>
                <a:cs typeface="Open Sans"/>
                <a:sym typeface="Open Sans"/>
              </a:rPr>
              <a:t>P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 = </a:t>
            </a:r>
            <a:r>
              <a:rPr lang="en" sz="2133" b="1">
                <a:solidFill>
                  <a:srgbClr val="70AD47"/>
                </a:solidFill>
                <a:latin typeface="Open Sans"/>
                <a:ea typeface="Open Sans"/>
                <a:cs typeface="Open Sans"/>
                <a:sym typeface="Open Sans"/>
              </a:rPr>
              <a:t>A</a:t>
            </a:r>
            <a:r>
              <a:rPr lang="en" sz="2133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).</a:t>
            </a:r>
            <a:endParaRPr sz="2133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09" name="Google Shape;609;p42"/>
          <p:cNvSpPr txBox="1"/>
          <p:nvPr/>
        </p:nvSpPr>
        <p:spPr>
          <a:xfrm>
            <a:off x="1290200" y="3617491"/>
            <a:ext cx="10001200" cy="302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800" dirty="0">
                <a:solidFill>
                  <a:srgbClr val="000000"/>
                </a:solidFill>
                <a:ea typeface="Open Sans"/>
                <a:cs typeface="Open Sans"/>
                <a:sym typeface="Open Sans"/>
              </a:rPr>
              <a:t>Amazing fact: RSD and TTC-RE are equivalent! </a:t>
            </a:r>
            <a:endParaRPr sz="2800" dirty="0">
              <a:ea typeface="Open Sans"/>
              <a:cs typeface="Open Sans"/>
              <a:sym typeface="Open Sans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800" dirty="0">
                <a:solidFill>
                  <a:srgbClr val="000000"/>
                </a:solidFill>
                <a:ea typeface="Open Sans"/>
                <a:cs typeface="Open Sans"/>
                <a:sym typeface="Open Sans"/>
              </a:rPr>
              <a:t>	(Proven by Knuth, </a:t>
            </a:r>
            <a:r>
              <a:rPr lang="en-US" sz="2800" dirty="0" err="1"/>
              <a:t>Abdulkadiro</a:t>
            </a:r>
            <a:r>
              <a:rPr lang="en-US" sz="2800" i="0" dirty="0" err="1">
                <a:solidFill>
                  <a:srgbClr val="202122"/>
                </a:solidFill>
                <a:effectLst/>
              </a:rPr>
              <a:t>ğ</a:t>
            </a:r>
            <a:r>
              <a:rPr lang="en-US" sz="2800" dirty="0" err="1"/>
              <a:t>lu</a:t>
            </a:r>
            <a:r>
              <a:rPr lang="en-US" sz="2800" b="0" i="0" dirty="0">
                <a:solidFill>
                  <a:srgbClr val="202122"/>
                </a:solidFill>
                <a:effectLst/>
              </a:rPr>
              <a:t> </a:t>
            </a:r>
            <a:r>
              <a:rPr lang="en-US" sz="2800" dirty="0"/>
              <a:t>and Sönmez</a:t>
            </a:r>
            <a:r>
              <a:rPr lang="en" sz="2800" dirty="0">
                <a:solidFill>
                  <a:srgbClr val="000000"/>
                </a:solidFill>
                <a:ea typeface="Open Sans"/>
                <a:cs typeface="Open Sans"/>
                <a:sym typeface="Open Sans"/>
              </a:rPr>
              <a:t>)</a:t>
            </a: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endParaRPr lang="en" sz="2800" dirty="0">
              <a:solidFill>
                <a:srgbClr val="000000"/>
              </a:solidFill>
              <a:ea typeface="Open Sans"/>
              <a:cs typeface="Open Sans"/>
              <a:sym typeface="Open Sans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800" dirty="0">
                <a:solidFill>
                  <a:srgbClr val="000000"/>
                </a:solidFill>
                <a:ea typeface="Open Sans"/>
                <a:cs typeface="Open Sans"/>
                <a:sym typeface="Open Sans"/>
              </a:rPr>
              <a:t>Meta lesson: sometimes, mechanisms which look quite different may be equivalent (or at least lead to very similar outcomes).</a:t>
            </a:r>
            <a:endParaRPr sz="2800" dirty="0">
              <a:ea typeface="Open Sans"/>
              <a:cs typeface="Open Sans"/>
              <a:sym typeface="Open Sans"/>
            </a:endParaRPr>
          </a:p>
          <a:p>
            <a:pPr marL="685783" indent="-448722"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endParaRPr sz="2800" dirty="0">
              <a:solidFill>
                <a:srgbClr val="000000"/>
              </a:solidFill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39"/>
          <p:cNvSpPr txBox="1">
            <a:spLocks noGrp="1"/>
          </p:cNvSpPr>
          <p:nvPr>
            <p:ph type="title"/>
          </p:nvPr>
        </p:nvSpPr>
        <p:spPr>
          <a:xfrm>
            <a:off x="415600" y="85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New Mechanism</a:t>
            </a:r>
            <a:endParaRPr b="1"/>
          </a:p>
        </p:txBody>
      </p:sp>
      <p:graphicFrame>
        <p:nvGraphicFramePr>
          <p:cNvPr id="536" name="Google Shape;536;p39"/>
          <p:cNvGraphicFramePr/>
          <p:nvPr/>
        </p:nvGraphicFramePr>
        <p:xfrm>
          <a:off x="7528347" y="33346"/>
          <a:ext cx="4093332" cy="31251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2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37" name="Google Shape;537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5399" y="641805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1867" y="1331148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8334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98202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98928" y="640394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8335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551868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75400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3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98934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6" name="Google Shape;546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396" y="1991105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7" name="Google Shape;547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51874" y="1991106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8" name="Google Shape;548;p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8340" y="2713409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49" name="Google Shape;549;p3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28338" y="1344489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0" name="Google Shape;550;p3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51871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1" name="Google Shape;551;p3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75405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2" name="Google Shape;552;p39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98217" y="2715485"/>
            <a:ext cx="1023532" cy="733001"/>
          </a:xfrm>
          <a:prstGeom prst="rect">
            <a:avLst/>
          </a:prstGeom>
          <a:noFill/>
          <a:ln>
            <a:noFill/>
          </a:ln>
        </p:spPr>
      </p:pic>
      <p:sp>
        <p:nvSpPr>
          <p:cNvPr id="553" name="Google Shape;553;p39"/>
          <p:cNvSpPr txBox="1"/>
          <p:nvPr/>
        </p:nvSpPr>
        <p:spPr>
          <a:xfrm>
            <a:off x="886827" y="3504805"/>
            <a:ext cx="1120000" cy="57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4" name="Google Shape;554;p39"/>
          <p:cNvSpPr txBox="1"/>
          <p:nvPr/>
        </p:nvSpPr>
        <p:spPr>
          <a:xfrm>
            <a:off x="3729131" y="3504805"/>
            <a:ext cx="1120000" cy="57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5" name="Google Shape;555;p39"/>
          <p:cNvSpPr txBox="1"/>
          <p:nvPr/>
        </p:nvSpPr>
        <p:spPr>
          <a:xfrm>
            <a:off x="6617144" y="3504805"/>
            <a:ext cx="1120000" cy="57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6" name="Google Shape;556;p39"/>
          <p:cNvSpPr txBox="1"/>
          <p:nvPr/>
        </p:nvSpPr>
        <p:spPr>
          <a:xfrm>
            <a:off x="9485723" y="3504805"/>
            <a:ext cx="1120000" cy="57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7" name="Google Shape;557;p39"/>
          <p:cNvSpPr txBox="1"/>
          <p:nvPr/>
        </p:nvSpPr>
        <p:spPr>
          <a:xfrm>
            <a:off x="415600" y="796567"/>
            <a:ext cx="8880400" cy="2564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70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W: gets their first choice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70000"/>
              </a:lnSpc>
              <a:spcBef>
                <a:spcPts val="1600"/>
              </a:spcBef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Roles X, Y, Z play TTC from following endowment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>
              <a:lnSpc>
                <a:spcPct val="70000"/>
              </a:lnSpc>
              <a:spcBef>
                <a:spcPts val="1600"/>
              </a:spcBef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X: starts with second choice of W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>
              <a:lnSpc>
                <a:spcPct val="70000"/>
              </a:lnSpc>
              <a:spcBef>
                <a:spcPts val="1600"/>
              </a:spcBef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Y: starts with third choice of W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>
              <a:lnSpc>
                <a:spcPct val="70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Z: starts with fourth choice of W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58" name="Google Shape;558;p39"/>
          <p:cNvSpPr txBox="1"/>
          <p:nvPr/>
        </p:nvSpPr>
        <p:spPr>
          <a:xfrm>
            <a:off x="92433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59" name="Google Shape;559;p39"/>
          <p:cNvSpPr txBox="1"/>
          <p:nvPr/>
        </p:nvSpPr>
        <p:spPr>
          <a:xfrm>
            <a:off x="37931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60" name="Google Shape;560;p39"/>
          <p:cNvSpPr txBox="1"/>
          <p:nvPr/>
        </p:nvSpPr>
        <p:spPr>
          <a:xfrm>
            <a:off x="666197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61" name="Google Shape;561;p39"/>
          <p:cNvSpPr txBox="1"/>
          <p:nvPr/>
        </p:nvSpPr>
        <p:spPr>
          <a:xfrm>
            <a:off x="953079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" name="Google Shape;566;p40"/>
          <p:cNvSpPr txBox="1">
            <a:spLocks noGrp="1"/>
          </p:cNvSpPr>
          <p:nvPr>
            <p:ph type="title"/>
          </p:nvPr>
        </p:nvSpPr>
        <p:spPr>
          <a:xfrm>
            <a:off x="415600" y="85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b="1"/>
              <a:t>New Mechanism</a:t>
            </a:r>
            <a:endParaRPr b="1"/>
          </a:p>
        </p:txBody>
      </p:sp>
      <p:graphicFrame>
        <p:nvGraphicFramePr>
          <p:cNvPr id="567" name="Google Shape;567;p40"/>
          <p:cNvGraphicFramePr/>
          <p:nvPr/>
        </p:nvGraphicFramePr>
        <p:xfrm>
          <a:off x="7528347" y="33346"/>
          <a:ext cx="4093332" cy="31251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2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3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70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1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2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3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0" u="none" strike="noStrike" cap="none">
                          <a:latin typeface="Open Sans Medium"/>
                          <a:ea typeface="Open Sans Medium"/>
                          <a:cs typeface="Open Sans Medium"/>
                          <a:sym typeface="Open Sans Medium"/>
                        </a:rPr>
                        <a:t>4</a:t>
                      </a:r>
                      <a:endParaRPr sz="2800" b="0">
                        <a:latin typeface="Open Sans Medium"/>
                        <a:ea typeface="Open Sans Medium"/>
                        <a:cs typeface="Open Sans Medium"/>
                        <a:sym typeface="Open Sans Medium"/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>
                        <a:solidFill>
                          <a:srgbClr val="ED7D31"/>
                        </a:solidFill>
                      </a:endParaRPr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3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4000" u="none" strike="noStrike" cap="none"/>
                    </a:p>
                  </a:txBody>
                  <a:tcPr marL="121933" marR="121933" marT="60967" marB="60967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68" name="Google Shape;568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5399" y="641805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51867" y="1331148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528334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p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598202" y="2026060"/>
            <a:ext cx="1023532" cy="695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598928" y="640394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p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8335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p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551868" y="638333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575400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p4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598934" y="1331157"/>
            <a:ext cx="1023533" cy="75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75396" y="1991105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551874" y="1991106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p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528340" y="2713409"/>
            <a:ext cx="1023533" cy="7657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p4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528338" y="1344489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1" name="Google Shape;581;p4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551871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2" name="Google Shape;582;p4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75405" y="2715478"/>
            <a:ext cx="1023532" cy="733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83" name="Google Shape;583;p40" descr="A picture containing pitahaya, fruit, indoor&#10;&#10;Description automatically generated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98217" y="2715485"/>
            <a:ext cx="1023532" cy="733001"/>
          </a:xfrm>
          <a:prstGeom prst="rect">
            <a:avLst/>
          </a:prstGeom>
          <a:noFill/>
          <a:ln>
            <a:noFill/>
          </a:ln>
        </p:spPr>
      </p:pic>
      <p:sp>
        <p:nvSpPr>
          <p:cNvPr id="584" name="Google Shape;584;p40"/>
          <p:cNvSpPr txBox="1"/>
          <p:nvPr/>
        </p:nvSpPr>
        <p:spPr>
          <a:xfrm>
            <a:off x="415600" y="796567"/>
            <a:ext cx="8880400" cy="25647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70000"/>
              </a:lnSpc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W: gets their first choice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70000"/>
              </a:lnSpc>
              <a:spcBef>
                <a:spcPts val="1600"/>
              </a:spcBef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Roles X, Y, Z play TTC from following endowment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>
              <a:lnSpc>
                <a:spcPct val="70000"/>
              </a:lnSpc>
              <a:spcBef>
                <a:spcPts val="1600"/>
              </a:spcBef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X: starts with second choice of W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>
              <a:lnSpc>
                <a:spcPct val="70000"/>
              </a:lnSpc>
              <a:spcBef>
                <a:spcPts val="1600"/>
              </a:spcBef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Y: starts with third choice of W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609585">
              <a:lnSpc>
                <a:spcPct val="70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" sz="24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Role Z: starts with fourth choice of W</a:t>
            </a:r>
            <a:endParaRPr sz="2400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5" name="Google Shape;585;p40"/>
          <p:cNvSpPr txBox="1"/>
          <p:nvPr/>
        </p:nvSpPr>
        <p:spPr>
          <a:xfrm>
            <a:off x="886827" y="3504805"/>
            <a:ext cx="1120000" cy="57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6" name="Google Shape;586;p40"/>
          <p:cNvSpPr txBox="1"/>
          <p:nvPr/>
        </p:nvSpPr>
        <p:spPr>
          <a:xfrm>
            <a:off x="3729131" y="3504805"/>
            <a:ext cx="1120000" cy="57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7" name="Google Shape;587;p40"/>
          <p:cNvSpPr txBox="1"/>
          <p:nvPr/>
        </p:nvSpPr>
        <p:spPr>
          <a:xfrm>
            <a:off x="6617144" y="3504805"/>
            <a:ext cx="1120000" cy="57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8" name="Google Shape;588;p40"/>
          <p:cNvSpPr txBox="1"/>
          <p:nvPr/>
        </p:nvSpPr>
        <p:spPr>
          <a:xfrm>
            <a:off x="9485723" y="3504805"/>
            <a:ext cx="1120000" cy="578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90000"/>
              </a:lnSpc>
            </a:pPr>
            <a:r>
              <a:rPr lang="en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WXYZ</a:t>
            </a:r>
            <a:endParaRPr sz="2400" b="1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89" name="Google Shape;589;p40"/>
          <p:cNvSpPr txBox="1"/>
          <p:nvPr/>
        </p:nvSpPr>
        <p:spPr>
          <a:xfrm>
            <a:off x="1981199" y="3950271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ABCD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0" name="Google Shape;590;p40"/>
          <p:cNvSpPr txBox="1"/>
          <p:nvPr/>
        </p:nvSpPr>
        <p:spPr>
          <a:xfrm>
            <a:off x="4823487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1" name="Google Shape;591;p40"/>
          <p:cNvSpPr txBox="1"/>
          <p:nvPr/>
        </p:nvSpPr>
        <p:spPr>
          <a:xfrm>
            <a:off x="7676137" y="397495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ACBD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2" name="Google Shape;592;p40"/>
          <p:cNvSpPr txBox="1"/>
          <p:nvPr/>
        </p:nvSpPr>
        <p:spPr>
          <a:xfrm>
            <a:off x="10528787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ABDC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ADBC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70AD47"/>
              </a:buClr>
              <a:buSzPts val="2380"/>
            </a:pPr>
            <a:r>
              <a:rPr lang="en" sz="2400">
                <a:solidFill>
                  <a:srgbClr val="70AD47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DABC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3" name="Google Shape;593;p40"/>
          <p:cNvSpPr txBox="1"/>
          <p:nvPr/>
        </p:nvSpPr>
        <p:spPr>
          <a:xfrm>
            <a:off x="92433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1234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1243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1324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1342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1423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1432</a:t>
            </a:r>
            <a:endParaRPr sz="2400">
              <a:solidFill>
                <a:srgbClr val="000000"/>
              </a:solidFill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4" name="Google Shape;594;p40"/>
          <p:cNvSpPr txBox="1"/>
          <p:nvPr/>
        </p:nvSpPr>
        <p:spPr>
          <a:xfrm>
            <a:off x="3793153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2134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2143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2341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2431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5" name="Google Shape;595;p40"/>
          <p:cNvSpPr txBox="1"/>
          <p:nvPr/>
        </p:nvSpPr>
        <p:spPr>
          <a:xfrm>
            <a:off x="666197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3124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3142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3214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3241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3421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  <p:sp>
        <p:nvSpPr>
          <p:cNvPr id="596" name="Google Shape;596;p40"/>
          <p:cNvSpPr txBox="1"/>
          <p:nvPr/>
        </p:nvSpPr>
        <p:spPr>
          <a:xfrm>
            <a:off x="9530792" y="3949925"/>
            <a:ext cx="1349200" cy="40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rmAutofit/>
          </a:bodyPr>
          <a:lstStyle/>
          <a:p>
            <a:pPr>
              <a:lnSpc>
                <a:spcPct val="90000"/>
              </a:lnSpc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4123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4132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4213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4231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4312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solidFill>
                  <a:srgbClr val="000000"/>
                </a:solidFill>
                <a:latin typeface="Open Sans Medium"/>
                <a:ea typeface="Open Sans Medium"/>
                <a:cs typeface="Open Sans Medium"/>
                <a:sym typeface="Open Sans Medium"/>
              </a:rPr>
              <a:t>4321</a:t>
            </a:r>
            <a:endParaRPr sz="2400">
              <a:latin typeface="Open Sans Medium"/>
              <a:ea typeface="Open Sans Medium"/>
              <a:cs typeface="Open Sans Medium"/>
              <a:sym typeface="Open Sans Medium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" name="Google Shape;626;p4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rmAutofit fontScale="90000"/>
          </a:bodyPr>
          <a:lstStyle/>
          <a:p>
            <a:r>
              <a:rPr lang="en" dirty="0"/>
              <a:t>Interesting Question</a:t>
            </a:r>
            <a:endParaRPr dirty="0"/>
          </a:p>
        </p:txBody>
      </p:sp>
      <p:sp>
        <p:nvSpPr>
          <p:cNvPr id="627" name="Google Shape;627;p45"/>
          <p:cNvSpPr txBox="1"/>
          <p:nvPr/>
        </p:nvSpPr>
        <p:spPr>
          <a:xfrm>
            <a:off x="502499" y="1300823"/>
            <a:ext cx="10750400" cy="50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Suppose that we start from a </a:t>
            </a:r>
            <a:r>
              <a:rPr lang="en" sz="2400" b="1">
                <a:latin typeface="Open Sans"/>
                <a:ea typeface="Open Sans"/>
                <a:cs typeface="Open Sans"/>
                <a:sym typeface="Open Sans"/>
              </a:rPr>
              <a:t>Pareto Efficient +</a:t>
            </a: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" sz="2400" b="1">
                <a:latin typeface="Open Sans"/>
                <a:ea typeface="Open Sans"/>
                <a:cs typeface="Open Sans"/>
                <a:sym typeface="Open Sans"/>
              </a:rPr>
              <a:t>Truthful</a:t>
            </a: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 mechanism, and make it </a:t>
            </a:r>
            <a:r>
              <a:rPr lang="en" sz="2400" b="1">
                <a:latin typeface="Open Sans"/>
                <a:ea typeface="Open Sans"/>
                <a:cs typeface="Open Sans"/>
                <a:sym typeface="Open Sans"/>
              </a:rPr>
              <a:t>Symmetric </a:t>
            </a: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by randomly assigning agents to roles. </a:t>
            </a: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>
                <a:latin typeface="Open Sans"/>
                <a:ea typeface="Open Sans"/>
                <a:cs typeface="Open Sans"/>
                <a:sym typeface="Open Sans"/>
              </a:rPr>
              <a:t>Is the resulting mechanism equivalent to random serial dictatorship?</a:t>
            </a: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endParaRPr sz="1200">
              <a:latin typeface="Open Sans"/>
              <a:ea typeface="Open Sans"/>
              <a:cs typeface="Open Sans"/>
              <a:sym typeface="Open Sans"/>
            </a:endParaRPr>
          </a:p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" sz="2400" b="1">
                <a:latin typeface="Open Sans"/>
                <a:ea typeface="Open Sans"/>
                <a:cs typeface="Open Sans"/>
                <a:sym typeface="Open Sans"/>
              </a:rPr>
              <a:t>We don’t know!          </a:t>
            </a:r>
            <a:endParaRPr sz="2400" b="1">
              <a:solidFill>
                <a:srgbClr val="00B05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080AE7-AD5A-67CD-890E-6C96A315A71D}"/>
              </a:ext>
            </a:extLst>
          </p:cNvPr>
          <p:cNvSpPr txBox="1"/>
          <p:nvPr/>
        </p:nvSpPr>
        <p:spPr>
          <a:xfrm>
            <a:off x="3191822" y="3133712"/>
            <a:ext cx="8497679" cy="424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-US" sz="2400" b="1">
                <a:solidFill>
                  <a:srgbClr val="00B050"/>
                </a:solidFill>
                <a:latin typeface="Open Sans"/>
                <a:ea typeface="Open Sans"/>
                <a:cs typeface="Open Sans"/>
                <a:sym typeface="Open Sans"/>
              </a:rPr>
              <a:t>We have gotten to the frontiers of human knowledge!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0A2045-CD26-5FF8-66C9-8D38EACCC461}"/>
              </a:ext>
            </a:extLst>
          </p:cNvPr>
          <p:cNvSpPr txBox="1"/>
          <p:nvPr/>
        </p:nvSpPr>
        <p:spPr>
          <a:xfrm>
            <a:off x="502499" y="3459288"/>
            <a:ext cx="10602503" cy="3429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333"/>
              </a:spcBef>
              <a:buClr>
                <a:srgbClr val="000000"/>
              </a:buClr>
              <a:buSzPts val="2800"/>
            </a:pPr>
            <a:r>
              <a:rPr lang="en-US" sz="2400" b="1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Closest results:</a:t>
            </a:r>
          </a:p>
          <a:p>
            <a:pPr marL="609585" indent="-440256">
              <a:spcBef>
                <a:spcPts val="1333"/>
              </a:spcBef>
              <a:buClr>
                <a:schemeClr val="dk1"/>
              </a:buClr>
              <a:buSzPts val="1600"/>
              <a:buFont typeface="Open Sans"/>
              <a:buAutoNum type="arabicPeriod"/>
            </a:pP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If there are 3 agents and objects, ‘Yes!’ (</a:t>
            </a:r>
            <a:r>
              <a:rPr lang="en-US" sz="2600" err="1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Bogomolnaia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 and Moulin).</a:t>
            </a:r>
          </a:p>
          <a:p>
            <a:pPr marL="609585" indent="-440256">
              <a:buClr>
                <a:schemeClr val="dk1"/>
              </a:buClr>
              <a:buSzPts val="1600"/>
              <a:buFont typeface="Open Sans"/>
              <a:buAutoNum type="arabicPeriod"/>
            </a:pP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If we start from a mechanism which is </a:t>
            </a:r>
            <a:r>
              <a:rPr lang="en-US" sz="2600" b="1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Pareto Efficient 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and </a:t>
            </a:r>
            <a:r>
              <a:rPr lang="en-US" sz="2600" b="1">
                <a:solidFill>
                  <a:srgbClr val="FF0000"/>
                </a:solidFill>
                <a:ea typeface="Open Sans"/>
                <a:cs typeface="Open Sans"/>
                <a:sym typeface="Open Sans"/>
              </a:rPr>
              <a:t>Group Strategy-Proof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, ‘Yes!’ (Bade) </a:t>
            </a:r>
          </a:p>
          <a:p>
            <a:pPr marL="609585" indent="-440256">
              <a:buClr>
                <a:schemeClr val="dk1"/>
              </a:buClr>
              <a:buSzPts val="1600"/>
              <a:buFont typeface="Open Sans"/>
              <a:buAutoNum type="arabicPeriod"/>
            </a:pP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Any mechanism which is </a:t>
            </a:r>
            <a:r>
              <a:rPr lang="en-US" sz="2600" b="1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Symmetric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, </a:t>
            </a:r>
            <a:r>
              <a:rPr lang="en-US" sz="2600" b="1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Pareto Efficient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, and </a:t>
            </a:r>
            <a:r>
              <a:rPr lang="en-US" sz="2600" b="1">
                <a:solidFill>
                  <a:srgbClr val="FF0000"/>
                </a:solidFill>
                <a:ea typeface="Open Sans"/>
                <a:cs typeface="Open Sans"/>
                <a:sym typeface="Open Sans"/>
              </a:rPr>
              <a:t>Obviously Strategy-Proof</a:t>
            </a:r>
            <a:r>
              <a:rPr lang="en-US" sz="2600">
                <a:solidFill>
                  <a:srgbClr val="FF0000"/>
                </a:solidFill>
                <a:ea typeface="Open Sans"/>
                <a:cs typeface="Open Sans"/>
                <a:sym typeface="Open Sans"/>
              </a:rPr>
              <a:t> 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is equivalent to RSD (</a:t>
            </a:r>
            <a:r>
              <a:rPr lang="en-US" sz="2600" err="1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Pycia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 and </a:t>
            </a:r>
            <a:r>
              <a:rPr lang="en-US" sz="2600" err="1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Troyan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).</a:t>
            </a:r>
          </a:p>
          <a:p>
            <a:pPr marL="609585" indent="-440256">
              <a:buClr>
                <a:schemeClr val="dk1"/>
              </a:buClr>
              <a:buSzPts val="1600"/>
              <a:buFont typeface="Open Sans"/>
              <a:buAutoNum type="arabicPeriod"/>
            </a:pP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Any mechanism which is Symmetric, Pareto Efficient, and </a:t>
            </a:r>
            <a:r>
              <a:rPr lang="en-US" sz="2600" b="1">
                <a:solidFill>
                  <a:srgbClr val="FF0000"/>
                </a:solidFill>
              </a:rPr>
              <a:t>Probabilistically Monotonic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 is equivalent to RSD (</a:t>
            </a:r>
            <a:r>
              <a:rPr lang="en-US" sz="2600" err="1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Basteck</a:t>
            </a:r>
            <a:r>
              <a:rPr lang="en-US" sz="2600">
                <a:solidFill>
                  <a:schemeClr val="dk1"/>
                </a:solidFill>
                <a:ea typeface="Open Sans"/>
                <a:cs typeface="Open Sans"/>
                <a:sym typeface="Open Sans"/>
              </a:rPr>
              <a:t> 2024)</a:t>
            </a:r>
            <a:endParaRPr lang="en-US" sz="2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E91DF-32F1-ADD0-6BA7-75D08B2C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Philosophical Interlude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E4F12-FB4B-65AB-7FC8-07CEF78BC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488533" cy="4555200"/>
          </a:xfrm>
        </p:spPr>
        <p:txBody>
          <a:bodyPr/>
          <a:lstStyle/>
          <a:p>
            <a:pPr marL="152396" indent="0">
              <a:buNone/>
            </a:pPr>
            <a:r>
              <a:rPr lang="en-US" dirty="0">
                <a:latin typeface="+mn-lt"/>
              </a:rPr>
              <a:t>Q: How do participants judge a mechanism? </a:t>
            </a:r>
          </a:p>
          <a:p>
            <a:pPr marL="152396" indent="0">
              <a:buNone/>
            </a:pPr>
            <a:r>
              <a:rPr lang="en-US" dirty="0">
                <a:latin typeface="+mn-lt"/>
              </a:rPr>
              <a:t>A:  If they get what they want, they like it (otherwise, they don’t).</a:t>
            </a:r>
          </a:p>
          <a:p>
            <a:pPr marL="152396" indent="0">
              <a:buNone/>
            </a:pPr>
            <a:endParaRPr lang="en-US" dirty="0">
              <a:latin typeface="+mn-lt"/>
            </a:endParaRPr>
          </a:p>
          <a:p>
            <a:pPr marL="152396" indent="0">
              <a:buNone/>
            </a:pPr>
            <a:r>
              <a:rPr lang="en-US" dirty="0">
                <a:latin typeface="+mn-lt"/>
              </a:rPr>
              <a:t>Q: How do organizations choose a mechanism?</a:t>
            </a:r>
          </a:p>
          <a:p>
            <a:pPr marL="152396" indent="0">
              <a:buNone/>
            </a:pPr>
            <a:r>
              <a:rPr lang="en-US" dirty="0">
                <a:latin typeface="+mn-lt"/>
              </a:rPr>
              <a:t>A: If they aren’t getting too many complaints, keep what is in place. Otherwise, tweak it, or copy what a similar organization does.</a:t>
            </a:r>
          </a:p>
          <a:p>
            <a:pPr marL="152396" indent="0">
              <a:buNone/>
            </a:pPr>
            <a:endParaRPr lang="en-US" dirty="0">
              <a:latin typeface="+mn-lt"/>
            </a:endParaRPr>
          </a:p>
          <a:p>
            <a:pPr marL="152396" indent="0">
              <a:buNone/>
            </a:pPr>
            <a:r>
              <a:rPr lang="en-US" dirty="0">
                <a:latin typeface="+mn-lt"/>
              </a:rPr>
              <a:t>Q: How does this class propose evaluating + choosing mechanisms?</a:t>
            </a:r>
          </a:p>
          <a:p>
            <a:pPr marL="152396" indent="0">
              <a:buNone/>
            </a:pPr>
            <a:r>
              <a:rPr lang="en-US" dirty="0">
                <a:latin typeface="+mn-lt"/>
              </a:rPr>
              <a:t>A: Take an engineering approach! Define your criteria, then determine which mechanisms satisfy these criteria.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FD4D2-3B32-999B-C4DB-BE8225CF03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483972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C6D00-9916-9ACE-040D-FF464115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Engineering Approach In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5BA55-584E-7D9B-8353-E19DC9720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First Step: Specify desirable properties. 					    		      (Translate informal goals into precise definitions.)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Second Step:  look for a mechanism that has these properties.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Sometimes, no mechanism has all our desired properties!</a:t>
            </a:r>
          </a:p>
          <a:p>
            <a:pPr marL="0" indent="0">
              <a:buNone/>
            </a:pPr>
            <a:r>
              <a:rPr lang="en-US" dirty="0"/>
              <a:t>Example: no mechanism is rank efficient and truthful.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 that case, must drop or revise some requirements! </a:t>
            </a:r>
          </a:p>
          <a:p>
            <a:pPr marL="0" indent="0">
              <a:buNone/>
            </a:pPr>
            <a:r>
              <a:rPr lang="en-US" dirty="0"/>
              <a:t>If we replace rank efficiency with Pareto efficiency, then it is possible to be efficient and truthful.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016F99-B48E-F94D-A19C-7A14F6552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291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12D2B-C64B-3849-9442-D450686DF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904BE9-B69B-1D40-927D-6DB1FC4D22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5012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Review of Truthfulness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Evaluation of RSD and TTC-RE</a:t>
            </a:r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endParaRPr lang="en-US"/>
          </a:p>
          <a:p>
            <a:pPr marL="514350" indent="-514350">
              <a:buFont typeface="+mj-lt"/>
              <a:buAutoNum type="arabicPeriod"/>
            </a:pPr>
            <a:r>
              <a:rPr lang="en-US"/>
              <a:t>Q&amp;A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539958-5598-0144-A3B8-B7CE2736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5169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0D3D4-3461-22BC-5214-A8D3AF7E1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235267" cy="1325563"/>
          </a:xfrm>
        </p:spPr>
        <p:txBody>
          <a:bodyPr/>
          <a:lstStyle/>
          <a:p>
            <a:r>
              <a:rPr lang="en-US" dirty="0"/>
              <a:t>Good Design Merges Math + Domain Knowledge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BE85E-9544-D9EF-641B-40FDDC0CA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1353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Math cannot tell us which properties are important.</a:t>
            </a:r>
          </a:p>
          <a:p>
            <a:pPr marL="0" indent="0">
              <a:buNone/>
            </a:pPr>
            <a:r>
              <a:rPr lang="en-US" dirty="0"/>
              <a:t>Given a set of properties, it can tell us what is possible.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Depending on the properties chosen, there may be </a:t>
            </a:r>
          </a:p>
          <a:p>
            <a:r>
              <a:rPr lang="en-US" dirty="0"/>
              <a:t>Many mechanisms that satisfy them (i.e. truthful + Pareto efficient)</a:t>
            </a:r>
          </a:p>
          <a:p>
            <a:r>
              <a:rPr lang="en-US" dirty="0"/>
              <a:t>Only one mechanism that satisfies them (i.e. Core, or PE + IR + truthful)</a:t>
            </a:r>
          </a:p>
          <a:p>
            <a:r>
              <a:rPr lang="en-US" dirty="0"/>
              <a:t>No mechanism that satisfies all of them. (i.e. truthful + rank efficient)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571474-B4C3-51A1-DF73-3A3CC462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364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F628-2F5E-A1CA-7103-87F002269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6F462-1076-7FA8-C909-E2CFC671C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A2DACD-85F9-991C-5A44-2EE745DF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175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8528F-496A-80C1-4FD3-E188A447F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Recap from This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D853D-1D03-481D-1134-7DF67D89C1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2" y="1454923"/>
            <a:ext cx="4760495" cy="5242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If agents start w/items:</a:t>
            </a:r>
          </a:p>
          <a:p>
            <a:pPr marL="0" indent="0">
              <a:buNone/>
            </a:pPr>
            <a:endParaRPr lang="en-US" sz="800"/>
          </a:p>
          <a:p>
            <a:pPr marL="0" indent="0">
              <a:buNone/>
            </a:pPr>
            <a:r>
              <a:rPr lang="en-US"/>
              <a:t>Top Trading Cycles</a:t>
            </a:r>
          </a:p>
          <a:p>
            <a:r>
              <a:rPr lang="en-US" b="1"/>
              <a:t>Only</a:t>
            </a:r>
            <a:r>
              <a:rPr lang="en-US" i="1"/>
              <a:t> </a:t>
            </a:r>
            <a:r>
              <a:rPr lang="en-US"/>
              <a:t>mechanism that is </a:t>
            </a:r>
            <a:r>
              <a:rPr lang="en-US" i="1"/>
              <a:t>Pareto Efficient</a:t>
            </a:r>
            <a:r>
              <a:rPr lang="en-US"/>
              <a:t>, </a:t>
            </a:r>
            <a:r>
              <a:rPr lang="en-US" i="1"/>
              <a:t>Individually Rational</a:t>
            </a:r>
            <a:r>
              <a:rPr lang="en-US"/>
              <a:t>, and </a:t>
            </a:r>
            <a:r>
              <a:rPr lang="en-US" i="1"/>
              <a:t>Truthful</a:t>
            </a:r>
            <a:r>
              <a:rPr lang="en-US"/>
              <a:t>.</a:t>
            </a:r>
            <a:endParaRPr lang="en-US" i="1"/>
          </a:p>
          <a:p>
            <a:r>
              <a:rPr lang="en-US" b="1"/>
              <a:t>Only</a:t>
            </a:r>
            <a:r>
              <a:rPr lang="en-US" i="1"/>
              <a:t> </a:t>
            </a:r>
            <a:r>
              <a:rPr lang="en-US"/>
              <a:t>mechanism that is     </a:t>
            </a:r>
            <a:r>
              <a:rPr lang="en-US" i="1" u="sng"/>
              <a:t>Pair</a:t>
            </a:r>
            <a:r>
              <a:rPr lang="en-US" i="1"/>
              <a:t> Efficient</a:t>
            </a:r>
            <a:r>
              <a:rPr lang="en-US"/>
              <a:t>, </a:t>
            </a:r>
            <a:r>
              <a:rPr lang="en-US" i="1"/>
              <a:t>Individually Rational</a:t>
            </a:r>
            <a:r>
              <a:rPr lang="en-US"/>
              <a:t>, and </a:t>
            </a:r>
            <a:r>
              <a:rPr lang="en-US" i="1"/>
              <a:t>Truthful</a:t>
            </a:r>
            <a:r>
              <a:rPr lang="en-US"/>
              <a:t>.</a:t>
            </a:r>
          </a:p>
          <a:p>
            <a:endParaRPr lang="en-US"/>
          </a:p>
          <a:p>
            <a:endParaRPr lang="en-US" i="1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7596B05-AF34-E9B4-E3D1-A7B3E9EE680D}"/>
              </a:ext>
            </a:extLst>
          </p:cNvPr>
          <p:cNvSpPr txBox="1">
            <a:spLocks/>
          </p:cNvSpPr>
          <p:nvPr/>
        </p:nvSpPr>
        <p:spPr>
          <a:xfrm>
            <a:off x="5807243" y="1454921"/>
            <a:ext cx="581188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If agents do not start w/items: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dirty="0"/>
              <a:t>Random Serial Dictatorship</a:t>
            </a:r>
          </a:p>
          <a:p>
            <a:r>
              <a:rPr lang="en-US" b="1" dirty="0"/>
              <a:t>Unknown </a:t>
            </a:r>
            <a:r>
              <a:rPr lang="en-US" dirty="0"/>
              <a:t>whether it is equivalent to</a:t>
            </a:r>
            <a:r>
              <a:rPr lang="en-US" b="1" dirty="0"/>
              <a:t> </a:t>
            </a:r>
            <a:r>
              <a:rPr lang="en-US" dirty="0"/>
              <a:t>to </a:t>
            </a:r>
            <a:r>
              <a:rPr lang="en-US" dirty="0" err="1"/>
              <a:t>symmetrization</a:t>
            </a:r>
            <a:r>
              <a:rPr lang="en-US" dirty="0"/>
              <a:t> of every </a:t>
            </a:r>
            <a:r>
              <a:rPr lang="en-US" i="1" dirty="0"/>
              <a:t>Pareto Efficient</a:t>
            </a:r>
            <a:r>
              <a:rPr lang="en-US" dirty="0"/>
              <a:t> and </a:t>
            </a:r>
            <a:r>
              <a:rPr lang="en-US" i="1" dirty="0"/>
              <a:t>Truthful </a:t>
            </a:r>
            <a:r>
              <a:rPr lang="en-US" dirty="0"/>
              <a:t>mechanism.</a:t>
            </a:r>
            <a:endParaRPr lang="en-US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2A865C-281F-79A6-580D-F475C378E0F6}"/>
              </a:ext>
            </a:extLst>
          </p:cNvPr>
          <p:cNvSpPr txBox="1"/>
          <p:nvPr/>
        </p:nvSpPr>
        <p:spPr>
          <a:xfrm>
            <a:off x="838200" y="5312368"/>
            <a:ext cx="48341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accent1"/>
                </a:solidFill>
              </a:rPr>
              <a:t>If you don’t want to use TTC, which of these properties would you give up, and why?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D4FF20-3A16-E094-D73B-997B7195DAF5}"/>
              </a:ext>
            </a:extLst>
          </p:cNvPr>
          <p:cNvSpPr txBox="1"/>
          <p:nvPr/>
        </p:nvSpPr>
        <p:spPr>
          <a:xfrm>
            <a:off x="5807242" y="5312367"/>
            <a:ext cx="66460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accent1"/>
                </a:solidFill>
              </a:rPr>
              <a:t>If you don’t want to use RSD, must 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accent1"/>
                </a:solidFill>
              </a:rPr>
              <a:t>abandon one of these properties OR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accent1"/>
                </a:solidFill>
              </a:rPr>
              <a:t>solve a longstanding open problem!</a:t>
            </a:r>
          </a:p>
        </p:txBody>
      </p:sp>
    </p:spTree>
    <p:extLst>
      <p:ext uri="{BB962C8B-B14F-4D97-AF65-F5344CB8AC3E}">
        <p14:creationId xmlns:p14="http://schemas.microsoft.com/office/powerpoint/2010/main" val="355522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C940-95AB-4948-B4C5-DC5FD216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Coming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CF5A-5B21-3E41-8663-46073DBBD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Homework: Dorm Allocation</a:t>
            </a:r>
          </a:p>
          <a:p>
            <a:pPr marL="0" indent="0">
              <a:buNone/>
            </a:pPr>
            <a:r>
              <a:rPr lang="en-US">
                <a:solidFill>
                  <a:schemeClr val="tx1"/>
                </a:solidFill>
              </a:rPr>
              <a:t>what can we do when some objects are “owned” by individual agents, others are not?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Next week: School Choice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52E10-30B0-7A4A-9D33-7F5F1CBAC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840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0DE2E-470C-C21C-757E-43FC0EB9D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6C13C-6365-2E4D-0BBE-399189A35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5755"/>
            <a:ext cx="10515600" cy="489585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Knuth (1996). </a:t>
            </a:r>
            <a:r>
              <a:rPr lang="en-US" sz="2400" i="1" dirty="0">
                <a:effectLst/>
              </a:rPr>
              <a:t>An Exact Analysis of Stable Allocatio</a:t>
            </a:r>
            <a:r>
              <a:rPr lang="en-US" sz="2400" i="1" dirty="0"/>
              <a:t>n.</a:t>
            </a:r>
            <a:r>
              <a:rPr lang="en-US" sz="2400" dirty="0">
                <a:effectLst/>
              </a:rPr>
              <a:t> Journal of Algorithms.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Abdulkadiro</a:t>
            </a:r>
            <a:r>
              <a:rPr lang="en-US" sz="2400" i="0" dirty="0" err="1">
                <a:solidFill>
                  <a:srgbClr val="202122"/>
                </a:solidFill>
                <a:effectLst/>
              </a:rPr>
              <a:t>ğ</a:t>
            </a:r>
            <a:r>
              <a:rPr lang="en-US" sz="2400" dirty="0" err="1"/>
              <a:t>lu</a:t>
            </a:r>
            <a:r>
              <a:rPr lang="en-US" sz="2400" b="0" i="0" dirty="0">
                <a:solidFill>
                  <a:srgbClr val="202122"/>
                </a:solidFill>
                <a:effectLst/>
              </a:rPr>
              <a:t> </a:t>
            </a:r>
            <a:r>
              <a:rPr lang="en-US" sz="2400" dirty="0"/>
              <a:t>and Sönmez (1998). </a:t>
            </a:r>
            <a:r>
              <a:rPr lang="en-US" sz="2400" i="1" dirty="0"/>
              <a:t>Random Serial Dictatorship and The Core from Random Endowments in House Allocation Problems</a:t>
            </a:r>
            <a:r>
              <a:rPr lang="en-US" sz="2400" dirty="0"/>
              <a:t>. </a:t>
            </a:r>
            <a:r>
              <a:rPr lang="en-US" sz="2400" dirty="0" err="1"/>
              <a:t>Econometrica</a:t>
            </a:r>
            <a:r>
              <a:rPr lang="en-US" sz="24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>
                <a:effectLst/>
              </a:rPr>
              <a:t>Bogomolnaia</a:t>
            </a:r>
            <a:r>
              <a:rPr lang="en-US" sz="2400" dirty="0">
                <a:effectLst/>
              </a:rPr>
              <a:t> and Moulin (2001). A New Solution to the Random Assignment Problem. Journal of Economic Theory.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Pathak and Sethuraman (2011). </a:t>
            </a:r>
            <a:r>
              <a:rPr lang="en-US" sz="2400" b="0" i="0" dirty="0">
                <a:solidFill>
                  <a:srgbClr val="111111"/>
                </a:solidFill>
                <a:effectLst/>
              </a:rPr>
              <a:t>Lotteries in student assignment: An equivalence result. Theoretical Economics.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Carroll (2014). </a:t>
            </a:r>
            <a:r>
              <a:rPr lang="en-US" sz="2400" dirty="0">
                <a:effectLst/>
              </a:rPr>
              <a:t>A General Equivalence Theorem for Allocation of Indivisible Objects. Journal of Mathematical Economics.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Bade (2020). </a:t>
            </a:r>
            <a:r>
              <a:rPr lang="en-US" sz="2400" i="1" dirty="0">
                <a:effectLst/>
              </a:rPr>
              <a:t>Random Serial Dictatorship: The One and Only</a:t>
            </a:r>
            <a:r>
              <a:rPr lang="en-US" sz="2400" dirty="0">
                <a:effectLst/>
              </a:rPr>
              <a:t>. Mathematics of Operations Research.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Pycia</a:t>
            </a:r>
            <a:r>
              <a:rPr lang="en-US" sz="2400" dirty="0"/>
              <a:t> and </a:t>
            </a:r>
            <a:r>
              <a:rPr lang="en-US" sz="2400" dirty="0" err="1"/>
              <a:t>Troyan</a:t>
            </a:r>
            <a:r>
              <a:rPr lang="en-US" sz="2400" dirty="0"/>
              <a:t> (2024) The Random Priority Mechanism is Uniquely Simple, Efficient, and Fair. Working Paper.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Basteck</a:t>
            </a:r>
            <a:r>
              <a:rPr lang="en-US" sz="2400" dirty="0"/>
              <a:t> (2024). </a:t>
            </a:r>
            <a:r>
              <a:rPr lang="en-US" sz="2400" dirty="0">
                <a:effectLst/>
              </a:rPr>
              <a:t>An Axiomatization of the Random Priority Rule. Working Paper.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1FF77-8E39-3AE8-6AE1-32E3E3F97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26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0A529-72C0-2CF8-9316-CA059CC87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Should I Review?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73C5C-16AE-3222-6BC8-C0E8233CE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Most common answers:</a:t>
            </a:r>
          </a:p>
          <a:p>
            <a:r>
              <a:rPr lang="en-US"/>
              <a:t>Truthfulness</a:t>
            </a:r>
          </a:p>
          <a:p>
            <a:r>
              <a:rPr lang="en-US"/>
              <a:t>Symmetry and randomized mechanisms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9ED5E-DF0F-8A4A-59D7-5B5863D20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63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ED480-A38E-182F-5E84-3A6040240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3081"/>
            <a:ext cx="10515600" cy="5811838"/>
          </a:xfrm>
        </p:spPr>
        <p:txBody>
          <a:bodyPr>
            <a:noAutofit/>
          </a:bodyPr>
          <a:lstStyle/>
          <a:p>
            <a:r>
              <a:rPr lang="en-US" sz="2200" b="0" i="0">
                <a:solidFill>
                  <a:srgbClr val="2D3B45"/>
                </a:solidFill>
                <a:effectLst/>
                <a:latin typeface="LatoWeb"/>
              </a:rPr>
              <a:t>Maybe a brief review of truthfulness and how to concretely identify if a mechanism is truthful.</a:t>
            </a:r>
          </a:p>
          <a:p>
            <a:r>
              <a:rPr lang="en-US" sz="2200" b="0" i="0">
                <a:solidFill>
                  <a:srgbClr val="2D3B45"/>
                </a:solidFill>
                <a:effectLst/>
                <a:latin typeface="LatoWeb"/>
              </a:rPr>
              <a:t>I still do not fully understand truthfulness. Some more explanation/example about what can and can’t be done in a truthful mechanism would be appreciated.</a:t>
            </a:r>
          </a:p>
          <a:p>
            <a:r>
              <a:rPr lang="en-US" sz="2200" b="0" i="0">
                <a:solidFill>
                  <a:srgbClr val="2D3B45"/>
                </a:solidFill>
                <a:effectLst/>
                <a:latin typeface="LatoWeb"/>
              </a:rPr>
              <a:t>A review of what makes a mechanism truthful vs not truthful would be helpful</a:t>
            </a:r>
          </a:p>
          <a:p>
            <a:r>
              <a:rPr lang="en-US" sz="2200" b="0" i="0">
                <a:solidFill>
                  <a:srgbClr val="2D3B45"/>
                </a:solidFill>
                <a:effectLst/>
                <a:latin typeface="LatoWeb"/>
              </a:rPr>
              <a:t>I would also not mind having a little review on truthfulness</a:t>
            </a:r>
          </a:p>
          <a:p>
            <a:r>
              <a:rPr lang="en-US" sz="2200" b="0" i="0">
                <a:solidFill>
                  <a:srgbClr val="2D3B45"/>
                </a:solidFill>
                <a:effectLst/>
                <a:latin typeface="LatoWeb"/>
              </a:rPr>
              <a:t>What are the ways to spot a nontruthful mechanism? I'm interested in whether there are general things to look out for, other than the specific reasoning we've had for the examples we've seen.</a:t>
            </a:r>
          </a:p>
          <a:p>
            <a:r>
              <a:rPr lang="en-US" sz="2200" b="0" i="0">
                <a:solidFill>
                  <a:srgbClr val="2D3B45"/>
                </a:solidFill>
                <a:effectLst/>
                <a:latin typeface="LatoWeb"/>
              </a:rPr>
              <a:t>A quick review on truthfulness would be beneficial to me! It is especially difficult with the difference between truthfulness of a mechanism versus an agent and what the repercussions are for resulting allocations.</a:t>
            </a:r>
          </a:p>
          <a:p>
            <a:r>
              <a:rPr lang="en-US" sz="2200" b="0" i="0">
                <a:solidFill>
                  <a:srgbClr val="2D3B45"/>
                </a:solidFill>
                <a:effectLst/>
                <a:latin typeface="LatoWeb"/>
              </a:rPr>
              <a:t>I'm still having trouble understanding why the mechanism M couldn't give C to 2 knowing that M is Truthful and that M recommends ADBC.</a:t>
            </a:r>
            <a:endParaRPr lang="en-US" sz="2200">
              <a:solidFill>
                <a:srgbClr val="2D3B45"/>
              </a:solidFill>
              <a:latin typeface="LatoWeb"/>
            </a:endParaRPr>
          </a:p>
          <a:p>
            <a:r>
              <a:rPr lang="en-US" sz="2200" b="0" i="0">
                <a:solidFill>
                  <a:srgbClr val="2D3B45"/>
                </a:solidFill>
                <a:effectLst/>
                <a:latin typeface="LatoWeb"/>
              </a:rPr>
              <a:t>I am more confused with proving things knowing an allocation mechanism is truthful. I feel like I know the basics, but have a hard time with a deeper understanding</a:t>
            </a:r>
          </a:p>
          <a:p>
            <a:endParaRPr lang="en-US" sz="2200" b="0" i="0">
              <a:solidFill>
                <a:srgbClr val="2D3B45"/>
              </a:solidFill>
              <a:effectLst/>
              <a:latin typeface="LatoWeb"/>
            </a:endParaRPr>
          </a:p>
          <a:p>
            <a:endParaRPr lang="en-US" sz="2200" b="0" i="0">
              <a:solidFill>
                <a:srgbClr val="2D3B45"/>
              </a:solidFill>
              <a:effectLst/>
              <a:latin typeface="LatoWeb"/>
            </a:endParaRPr>
          </a:p>
          <a:p>
            <a:endParaRPr lang="en-US" sz="2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B321F-30B3-1ABC-773D-FB05FE418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10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19989-E8D5-3F77-30C1-8C1B7B833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Concept Check 3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DC21C6-6834-7E31-967E-A8064C44A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62ECE1D-42E8-8D4D-87CF-7F3D2EF2F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060563"/>
              </p:ext>
            </p:extLst>
          </p:nvPr>
        </p:nvGraphicFramePr>
        <p:xfrm>
          <a:off x="838200" y="1937385"/>
          <a:ext cx="4545897" cy="2983230"/>
        </p:xfrm>
        <a:graphic>
          <a:graphicData uri="http://schemas.openxmlformats.org/drawingml/2006/table">
            <a:tbl>
              <a:tblPr/>
              <a:tblGrid>
                <a:gridCol w="1515299">
                  <a:extLst>
                    <a:ext uri="{9D8B030D-6E8A-4147-A177-3AD203B41FA5}">
                      <a16:colId xmlns:a16="http://schemas.microsoft.com/office/drawing/2014/main" val="3973478277"/>
                    </a:ext>
                  </a:extLst>
                </a:gridCol>
                <a:gridCol w="1515299">
                  <a:extLst>
                    <a:ext uri="{9D8B030D-6E8A-4147-A177-3AD203B41FA5}">
                      <a16:colId xmlns:a16="http://schemas.microsoft.com/office/drawing/2014/main" val="4284466271"/>
                    </a:ext>
                  </a:extLst>
                </a:gridCol>
                <a:gridCol w="1515299">
                  <a:extLst>
                    <a:ext uri="{9D8B030D-6E8A-4147-A177-3AD203B41FA5}">
                      <a16:colId xmlns:a16="http://schemas.microsoft.com/office/drawing/2014/main" val="2527350548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Question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Correct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Incorrect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2339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902680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00359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16*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41506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Q4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81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Q5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1764996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F3F463C9-0F9C-E77C-3F67-14C85342A2CA}"/>
              </a:ext>
            </a:extLst>
          </p:cNvPr>
          <p:cNvSpPr txBox="1"/>
          <p:nvPr/>
        </p:nvSpPr>
        <p:spPr>
          <a:xfrm>
            <a:off x="5384097" y="2397948"/>
            <a:ext cx="224709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/>
              <a:t>Top Trading</a:t>
            </a:r>
          </a:p>
          <a:p>
            <a:r>
              <a:rPr lang="en-US" sz="3200"/>
              <a:t>Truthfulness</a:t>
            </a:r>
          </a:p>
          <a:p>
            <a:r>
              <a:rPr lang="en-US" sz="3200"/>
              <a:t>Truthfulness</a:t>
            </a:r>
          </a:p>
          <a:p>
            <a:r>
              <a:rPr lang="en-US" sz="3200"/>
              <a:t>Symmetry</a:t>
            </a:r>
          </a:p>
          <a:p>
            <a:r>
              <a:rPr lang="en-US" sz="3200"/>
              <a:t>Truthfulness</a:t>
            </a:r>
          </a:p>
        </p:txBody>
      </p:sp>
    </p:spTree>
    <p:extLst>
      <p:ext uri="{BB962C8B-B14F-4D97-AF65-F5344CB8AC3E}">
        <p14:creationId xmlns:p14="http://schemas.microsoft.com/office/powerpoint/2010/main" val="3499369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DA4A1-520D-F451-9ADE-8752E6BC8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5FAFB-8789-2F9A-43CB-70704785B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I think going through symmetry would be helpful. I feel like we </a:t>
            </a:r>
            <a:r>
              <a:rPr lang="en-US" b="0" i="0" err="1">
                <a:solidFill>
                  <a:srgbClr val="2D3B45"/>
                </a:solidFill>
                <a:effectLst/>
                <a:latin typeface="LatoWeb"/>
              </a:rPr>
              <a:t>didnt</a:t>
            </a:r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 really get to go over it much in class</a:t>
            </a:r>
            <a:endParaRPr lang="en-US">
              <a:solidFill>
                <a:srgbClr val="2D3B45"/>
              </a:solidFill>
              <a:latin typeface="LatoWeb"/>
            </a:endParaRPr>
          </a:p>
          <a:p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I am interested to hear more about how these mechanisms are used in the real world in allocating resources. I think that reviewing more examples of truthfulness and fairness would be helpful to me. </a:t>
            </a:r>
          </a:p>
          <a:p>
            <a:r>
              <a:rPr lang="en-US" b="0" i="0">
                <a:solidFill>
                  <a:srgbClr val="2D3B45"/>
                </a:solidFill>
                <a:effectLst/>
                <a:latin typeface="LatoWeb"/>
              </a:rPr>
              <a:t>Random mechanisms are tough and I wish I knew more about how they worked. This last probability allocations seemed rushed so more on that would be nice.</a:t>
            </a: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5D928-DE46-88DC-07B9-81E90EADF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584-4773-A84E-8391-EEC4BE76D61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0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E5285" id="{C86CB898-7808-9248-AF49-09AD30333986}" vid="{E799C35B-3A62-804E-ADE2-D9F9BCDFA1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1777</TotalTime>
  <Words>3544</Words>
  <Application>Microsoft Macintosh PowerPoint</Application>
  <PresentationFormat>Widescreen</PresentationFormat>
  <Paragraphs>1004</Paragraphs>
  <Slides>54</Slides>
  <Notes>23</Notes>
  <HiddenSlides>8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Aptos Narrow</vt:lpstr>
      <vt:lpstr>Arial</vt:lpstr>
      <vt:lpstr>Calibri</vt:lpstr>
      <vt:lpstr>Calibri Light</vt:lpstr>
      <vt:lpstr>LatoWeb</vt:lpstr>
      <vt:lpstr>Open Sans</vt:lpstr>
      <vt:lpstr>Open Sans Medium</vt:lpstr>
      <vt:lpstr>Office Theme</vt:lpstr>
      <vt:lpstr>Warm Up</vt:lpstr>
      <vt:lpstr>Warm Up</vt:lpstr>
      <vt:lpstr>Engineering The Allocation  of Public Resources</vt:lpstr>
      <vt:lpstr>Today’s Class in Context</vt:lpstr>
      <vt:lpstr>Plan for Today</vt:lpstr>
      <vt:lpstr>What Should I Review?</vt:lpstr>
      <vt:lpstr>PowerPoint Presentation</vt:lpstr>
      <vt:lpstr>Concept Check 3 Data</vt:lpstr>
      <vt:lpstr>PowerPoint Presentation</vt:lpstr>
      <vt:lpstr>PowerPoint Presentation</vt:lpstr>
      <vt:lpstr>Q3</vt:lpstr>
      <vt:lpstr>PowerPoint Presentation</vt:lpstr>
      <vt:lpstr>Definition of Truthfulness</vt:lpstr>
      <vt:lpstr>Q2</vt:lpstr>
      <vt:lpstr>Different Levels of Understanding</vt:lpstr>
      <vt:lpstr>Proof Practice</vt:lpstr>
      <vt:lpstr>Proof Practice: Solution M1</vt:lpstr>
      <vt:lpstr>Proof Practice: Solution M2</vt:lpstr>
      <vt:lpstr>Proof Practice: Solution M3</vt:lpstr>
      <vt:lpstr>An Amazing Fact!</vt:lpstr>
      <vt:lpstr>Proof Practice</vt:lpstr>
      <vt:lpstr>Steps to a Proof</vt:lpstr>
      <vt:lpstr>Truthfulness vs The Core</vt:lpstr>
      <vt:lpstr>Some Properties are not meaningful in some settings!</vt:lpstr>
      <vt:lpstr>Break</vt:lpstr>
      <vt:lpstr>Fairness (Symmetry)</vt:lpstr>
      <vt:lpstr>RSD vs TTC-RE</vt:lpstr>
      <vt:lpstr>RSD vs TTC-RE (Example 1)</vt:lpstr>
      <vt:lpstr>RSD vs TTC-RE (Example 1)</vt:lpstr>
      <vt:lpstr>RSD vs TTC-RE (Example 1)</vt:lpstr>
      <vt:lpstr>RSD </vt:lpstr>
      <vt:lpstr>RSD </vt:lpstr>
      <vt:lpstr>RSD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RSD vs TTC-RE (Example 1)</vt:lpstr>
      <vt:lpstr>RSD vs TTC-RE (Example 1)</vt:lpstr>
      <vt:lpstr>RSD vs TTC-RE (Example 1)</vt:lpstr>
      <vt:lpstr>TTC-RE </vt:lpstr>
      <vt:lpstr>TTC-RE </vt:lpstr>
      <vt:lpstr>Equivalence of Mechanisms</vt:lpstr>
      <vt:lpstr>New Mechanism</vt:lpstr>
      <vt:lpstr>New Mechanism</vt:lpstr>
      <vt:lpstr>Interesting Question</vt:lpstr>
      <vt:lpstr>Philosophical Interlude</vt:lpstr>
      <vt:lpstr>Engineering Approach In Action</vt:lpstr>
      <vt:lpstr>Good Design Merges Math + Domain Knowledge</vt:lpstr>
      <vt:lpstr>Q&amp;A</vt:lpstr>
      <vt:lpstr>Recap from This Week</vt:lpstr>
      <vt:lpstr>Coming Up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Nick Arnosti</dc:creator>
  <cp:lastModifiedBy>Nick Arnosti</cp:lastModifiedBy>
  <cp:revision>129</cp:revision>
  <dcterms:created xsi:type="dcterms:W3CDTF">2025-01-29T14:38:59Z</dcterms:created>
  <dcterms:modified xsi:type="dcterms:W3CDTF">2025-01-30T20:16:09Z</dcterms:modified>
</cp:coreProperties>
</file>