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3"/>
  </p:notesMasterIdLst>
  <p:sldIdLst>
    <p:sldId id="306" r:id="rId2"/>
    <p:sldId id="308" r:id="rId3"/>
    <p:sldId id="301" r:id="rId4"/>
    <p:sldId id="296" r:id="rId5"/>
    <p:sldId id="302" r:id="rId6"/>
    <p:sldId id="304" r:id="rId7"/>
    <p:sldId id="303" r:id="rId8"/>
    <p:sldId id="256" r:id="rId9"/>
    <p:sldId id="258" r:id="rId10"/>
    <p:sldId id="291" r:id="rId11"/>
    <p:sldId id="257" r:id="rId12"/>
    <p:sldId id="275" r:id="rId13"/>
    <p:sldId id="288" r:id="rId14"/>
    <p:sldId id="281" r:id="rId15"/>
    <p:sldId id="273" r:id="rId16"/>
    <p:sldId id="289" r:id="rId17"/>
    <p:sldId id="290" r:id="rId18"/>
    <p:sldId id="298" r:id="rId19"/>
    <p:sldId id="264" r:id="rId20"/>
    <p:sldId id="299" r:id="rId21"/>
    <p:sldId id="294" r:id="rId22"/>
    <p:sldId id="309" r:id="rId23"/>
    <p:sldId id="265" r:id="rId24"/>
    <p:sldId id="266" r:id="rId25"/>
    <p:sldId id="270" r:id="rId26"/>
    <p:sldId id="279" r:id="rId27"/>
    <p:sldId id="311" r:id="rId28"/>
    <p:sldId id="310" r:id="rId29"/>
    <p:sldId id="267" r:id="rId30"/>
    <p:sldId id="271" r:id="rId31"/>
    <p:sldId id="274" r:id="rId32"/>
    <p:sldId id="307" r:id="rId33"/>
    <p:sldId id="269" r:id="rId34"/>
    <p:sldId id="300" r:id="rId35"/>
    <p:sldId id="268" r:id="rId36"/>
    <p:sldId id="286" r:id="rId37"/>
    <p:sldId id="272" r:id="rId38"/>
    <p:sldId id="260" r:id="rId39"/>
    <p:sldId id="263" r:id="rId40"/>
    <p:sldId id="261" r:id="rId41"/>
    <p:sldId id="262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765"/>
    <p:restoredTop sz="95794"/>
  </p:normalViewPr>
  <p:slideViewPr>
    <p:cSldViewPr snapToGrid="0" snapToObjects="1">
      <p:cViewPr varScale="1">
        <p:scale>
          <a:sx n="89" d="100"/>
          <a:sy n="89" d="100"/>
        </p:scale>
        <p:origin x="184" y="9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B5503-A5D6-1E40-8164-14CEF6AAB850}" type="datetimeFigureOut">
              <a:rPr lang="en-US" smtClean="0"/>
              <a:t>2/1/24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5FA52-D83C-7548-9E8E-779922014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738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70023-B2A6-0B45-B6CA-E5557E257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B0F6D-4743-7646-988E-32893E42FE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E4E9-A2B9-6242-9F54-4C3168E9F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B5EFF-7F3C-1943-9633-AEC9863BFF08}" type="datetime1">
              <a:rPr lang="en-US" smtClean="0"/>
              <a:t>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15CFE-2DEA-9D41-BDBA-619E5F5E5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89FD3-35B4-E94A-976A-E6C2E581E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18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72DAA-91A2-A94C-9F1B-221E35874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AFAB38-7601-4F4E-A198-B71A801595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231E0-093C-9E4E-95BB-191821A34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93D9C-DB0D-7343-BBE0-75B6A04E4F47}" type="datetime1">
              <a:rPr lang="en-US" smtClean="0"/>
              <a:t>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C4375-FF03-E741-B002-B742D8341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ABED1-FD4A-F44F-BF2B-40BB680DF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122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81DBEB-77EB-A746-ADDD-2B659ABBF7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A3E27D-1F98-E24E-B60B-C05D839A17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4E269-B011-1B45-939F-FFE3C73CF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0034D-C3F7-D34B-B01A-4CB3088622F7}" type="datetime1">
              <a:rPr lang="en-US" smtClean="0"/>
              <a:t>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4CFF6-576C-F64B-9F32-FB2FA04F6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D72E9-EC23-3643-8BF4-8A59634B1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07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21724-6235-0E48-84D4-8690A58EF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39034-8CE7-9E4F-AF97-A96CDAB88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DDC4B3-7C3C-F046-8C66-3980A0DD2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70D7F-502A-1C47-B4BB-BA499F81306D}" type="datetime1">
              <a:rPr lang="en-US" smtClean="0"/>
              <a:t>2/1/24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598E5-F986-0D46-9659-B9CBCDFD2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DAAF1-C999-4444-9421-F2CAAB49C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45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F7525-5028-7A45-AA4A-2C54D820C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A85AAF-1D2D-2B46-877C-7D41E69E37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43158-BD7A-ED4D-A1D5-1292CE68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A5578-8BEC-9643-953F-F582DAD1A71A}" type="datetime1">
              <a:rPr lang="en-US" smtClean="0"/>
              <a:t>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809F6-E3CC-B44B-9B88-60C3A4BF6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8AD54-8342-B74A-81F7-E0A36F533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65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66DA9-8F91-C645-8749-2E416C72D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999DD-A876-9245-9BFE-D5BFE652AE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4E8588-63DB-CC43-8F5F-B3D2D958A3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3629A-8EAF-7247-BEC6-9B05D27E2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33999-F10F-0245-B417-7BD0FAB7542F}" type="datetime1">
              <a:rPr lang="en-US" smtClean="0"/>
              <a:t>2/1/24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84DB71-A5F3-D444-B593-41CC4C04B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81C2A8-1825-F94A-AEBE-206E67AB4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4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DFCE8-9A8A-F241-BB36-73ADF6850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EB7D9D-0ECF-984E-A584-40A613BB4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C57D5C-6FE7-D746-B203-6B2DEC0AE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69F657-4550-CC46-8AE3-866C2DB488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E6CE6E-B77E-CB42-86E8-B6BBA49B03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3B4D32-D577-FB41-8790-E90E1DD88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E9EC-F189-2946-A049-893FEB5E6D4C}" type="datetime1">
              <a:rPr lang="en-US" smtClean="0"/>
              <a:t>2/1/24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2A591D-C011-1F4C-9E52-3CB5899A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416B6F-BE2B-E74A-835C-2F7E7A0A1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333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225C5-C4C8-3C43-96C4-262CDA4B3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3A49BD-B027-CB44-91CD-EFF163AD9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0C282-B17C-264A-9D08-CEF715C9F64A}" type="datetime1">
              <a:rPr lang="en-US" smtClean="0"/>
              <a:t>2/1/24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B94B9F-9D46-274B-9715-44335B413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08D7EF-2AAB-994B-B6E7-0B52C21FB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704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1CC018-85CF-444D-AF1A-3EA3BBA52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91F06-633E-6A4B-AAC6-9EF2821DCD2A}" type="datetime1">
              <a:rPr lang="en-US" smtClean="0"/>
              <a:t>2/1/24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61A4B1-E8D8-194A-B07E-7F3D59C28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0EF50-6E96-E648-8BF9-1A2C95F66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67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9C3F9-6F04-A64F-8752-82CBC246A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814C3-19B2-1B48-87D1-CB3FA30B4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8D9915-8975-134D-A109-B53FE9FD55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440AD5-B0CA-A042-97CA-F9CEB384B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A829-4A59-2045-B650-C100E09B2D49}" type="datetime1">
              <a:rPr lang="en-US" smtClean="0"/>
              <a:t>2/1/24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C8328-8104-7B49-879C-8357F0A5E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6D9EC5-CE74-1E44-9ACF-2C1F1A769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84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E11A3-256A-B846-8558-53AC061C5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088676-FE55-9E4F-8D73-A2BCEFA2DC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8C5AC3-EB6F-B34D-88C9-34B6BDEFEF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5FAF9F-138B-BA43-BFD4-8863FC3DA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C2469-3F6E-7C4A-AE66-BACB4D2F8946}" type="datetime1">
              <a:rPr lang="en-US" smtClean="0"/>
              <a:t>2/1/24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D406A-D034-EC41-992B-5783C8505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FC2ED1-E077-D74F-9323-FE7540762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615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9577D7-94AD-4F4A-A845-265863150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55BA6B-2F28-7D43-9892-D1CBB0BF5C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F1BB9-8EAF-6147-8BC9-47FAC6669D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660C6-A011-AE4A-B26C-7A414DF91AF6}" type="datetime1">
              <a:rPr lang="en-US" smtClean="0"/>
              <a:t>2/1/24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EAFC9-F0EE-BA46-AEBD-6E8232A382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(c) Nick Arnosti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D5E2D-6B01-1E47-BE43-B5559600A3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6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6D2B7-F625-FFE5-BA5C-9D0E3124C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078575-5AAB-E9F9-ED3B-66E5DA83B0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0" y="1825625"/>
            <a:ext cx="57277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initial allocation is CDBA. Mechanism M is truthful and always produces an individually rational assignment. On this profile, it recommends ACDB. </a:t>
            </a:r>
          </a:p>
          <a:p>
            <a:pPr marL="0" indent="0">
              <a:buNone/>
            </a:pPr>
            <a:r>
              <a:rPr lang="en-US" dirty="0"/>
              <a:t>Prove that M does not always produce a Pareto efficient assignment.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E0F5574-F7E6-DD2D-45FC-B231C1425D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593657"/>
              </p:ext>
            </p:extLst>
          </p:nvPr>
        </p:nvGraphicFramePr>
        <p:xfrm>
          <a:off x="838200" y="1825625"/>
          <a:ext cx="4673600" cy="3188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val="3447816159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360162259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713905869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1260162248"/>
                    </a:ext>
                  </a:extLst>
                </a:gridCol>
              </a:tblGrid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1737378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7038659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00039832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12555438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0979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6641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218BD-81F9-C7B9-073F-920738ADC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Let Students Choose Schools?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453D0-B1B6-45FB-2F0C-30E5D60C4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Three main arguments:</a:t>
            </a:r>
          </a:p>
          <a:p>
            <a:r>
              <a:rPr lang="en-US" b="1" dirty="0"/>
              <a:t>Efficiency. </a:t>
            </a:r>
            <a:r>
              <a:rPr lang="en-US" dirty="0"/>
              <a:t>Students may prefer different schools.</a:t>
            </a:r>
          </a:p>
          <a:p>
            <a:r>
              <a:rPr lang="en-US" b="1" dirty="0"/>
              <a:t>Equity.</a:t>
            </a:r>
            <a:r>
              <a:rPr lang="en-US" dirty="0"/>
              <a:t> Don’t want students forced to go to low-performing schools.</a:t>
            </a:r>
          </a:p>
          <a:p>
            <a:r>
              <a:rPr lang="en-US" b="1" dirty="0"/>
              <a:t>Competition. </a:t>
            </a:r>
            <a:r>
              <a:rPr lang="en-US" dirty="0"/>
              <a:t>Encourages schools to improve, allows identification (and possibly closure) of low-performing schools.</a:t>
            </a:r>
          </a:p>
          <a:p>
            <a:endParaRPr lang="en-US" b="1" dirty="0"/>
          </a:p>
          <a:p>
            <a:pPr marL="0" indent="0">
              <a:buNone/>
            </a:pPr>
            <a:r>
              <a:rPr lang="en-US" dirty="0"/>
              <a:t>In ideal world, all schools are good. Competition suggests school choice can help us get there!</a:t>
            </a:r>
          </a:p>
          <a:p>
            <a:pPr marL="0" indent="0">
              <a:buNone/>
            </a:pPr>
            <a:r>
              <a:rPr lang="en-US" dirty="0"/>
              <a:t>Unfortunately, in practice, little evidence that this works.</a:t>
            </a:r>
          </a:p>
        </p:txBody>
      </p:sp>
    </p:spTree>
    <p:extLst>
      <p:ext uri="{BB962C8B-B14F-4D97-AF65-F5344CB8AC3E}">
        <p14:creationId xmlns:p14="http://schemas.microsoft.com/office/powerpoint/2010/main" val="2013655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12D2B-C64B-3849-9442-D450686DF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Choice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04BE9-B69B-1D40-927D-6DB1FC4D2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are potential problems with neighborhood assignment?</a:t>
            </a:r>
          </a:p>
          <a:p>
            <a:pPr marL="0" indent="0">
              <a:buNone/>
            </a:pPr>
            <a:r>
              <a:rPr lang="en-US" dirty="0"/>
              <a:t>What barriers might choice-oriented reform face?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system was used in New York before the reforms?</a:t>
            </a:r>
          </a:p>
          <a:p>
            <a:pPr marL="0" indent="0">
              <a:buNone/>
            </a:pPr>
            <a:r>
              <a:rPr lang="en-US" dirty="0"/>
              <a:t>What problems did it experience? </a:t>
            </a:r>
          </a:p>
        </p:txBody>
      </p:sp>
    </p:spTree>
    <p:extLst>
      <p:ext uri="{BB962C8B-B14F-4D97-AF65-F5344CB8AC3E}">
        <p14:creationId xmlns:p14="http://schemas.microsoft.com/office/powerpoint/2010/main" val="3267409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581E7-277A-AA4A-BA01-0B4602BD7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York (pre-2004): Dynamic Admissions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16478-FEC0-7A43-8F75-AD343AB91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Concerns: </a:t>
            </a:r>
          </a:p>
          <a:p>
            <a:r>
              <a:rPr lang="en-US" dirty="0"/>
              <a:t>Drawn out over months.</a:t>
            </a:r>
          </a:p>
          <a:p>
            <a:r>
              <a:rPr lang="en-US" dirty="0"/>
              <a:t>30,000 students administratively assigned!</a:t>
            </a:r>
          </a:p>
          <a:p>
            <a:r>
              <a:rPr lang="en-US" dirty="0"/>
              <a:t>Non-transparent selection process.</a:t>
            </a:r>
          </a:p>
        </p:txBody>
      </p:sp>
    </p:spTree>
    <p:extLst>
      <p:ext uri="{BB962C8B-B14F-4D97-AF65-F5344CB8AC3E}">
        <p14:creationId xmlns:p14="http://schemas.microsoft.com/office/powerpoint/2010/main" val="21440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95FFB-864F-6A7F-D774-8AB140816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Possible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532BF-E4B4-B3B9-312E-F65F4377A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Use a direct mechanism (assign most students in one round).</a:t>
            </a:r>
          </a:p>
          <a:p>
            <a:r>
              <a:rPr lang="en-US" dirty="0"/>
              <a:t>Pareto Efficient</a:t>
            </a:r>
          </a:p>
        </p:txBody>
      </p:sp>
    </p:spTree>
    <p:extLst>
      <p:ext uri="{BB962C8B-B14F-4D97-AF65-F5344CB8AC3E}">
        <p14:creationId xmlns:p14="http://schemas.microsoft.com/office/powerpoint/2010/main" val="3511396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581E7-277A-AA4A-BA01-0B4602BD7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Boston (pre-2005): First Choices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16478-FEC0-7A43-8F75-AD343AB91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7808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CFE0C-EC5E-9D49-B4CF-405C1FA52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Choices First in</a:t>
            </a:r>
            <a:r>
              <a:rPr lang="en-US" b="1" dirty="0"/>
              <a:t> </a:t>
            </a:r>
            <a:r>
              <a:rPr lang="en-US" dirty="0"/>
              <a:t>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718DE-A54E-8845-B712-76535C129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215489" cy="46672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Used in Boston (often called the “Boston” algorithm).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Used in many English school districts.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Used in Chicago.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Many districts don’t specify, likely use FCF.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86926B4-40BC-C94E-87D4-5BFDB4D14A9D}"/>
              </a:ext>
            </a:extLst>
          </p:cNvPr>
          <p:cNvSpPr/>
          <p:nvPr/>
        </p:nvSpPr>
        <p:spPr>
          <a:xfrm>
            <a:off x="2348089" y="2439791"/>
            <a:ext cx="6705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/>
              <a:t>"for a better may chance of getting your 'first choice' school... consider choosing less popular schools”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423905-421B-A149-8ED9-0DDE561A15B4}"/>
              </a:ext>
            </a:extLst>
          </p:cNvPr>
          <p:cNvSpPr txBox="1"/>
          <p:nvPr/>
        </p:nvSpPr>
        <p:spPr>
          <a:xfrm>
            <a:off x="9414933" y="1825625"/>
            <a:ext cx="2690160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Abandoned 2005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endParaRPr lang="en-US" sz="2800" dirty="0">
              <a:solidFill>
                <a:srgbClr val="FF0000"/>
              </a:solidFill>
            </a:endParaRP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Banned 2008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Abandoned 2009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220F8E-9CB0-A5C3-838C-A043FF91FFE3}"/>
              </a:ext>
            </a:extLst>
          </p:cNvPr>
          <p:cNvSpPr txBox="1"/>
          <p:nvPr/>
        </p:nvSpPr>
        <p:spPr>
          <a:xfrm>
            <a:off x="7341345" y="5335150"/>
            <a:ext cx="4763748" cy="129266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sz="2600" dirty="0"/>
              <a:t>Extra Credit: Find Documentation of the Algorithms used in Saint Paul and Minneapolis</a:t>
            </a:r>
          </a:p>
        </p:txBody>
      </p:sp>
    </p:spTree>
    <p:extLst>
      <p:ext uri="{BB962C8B-B14F-4D97-AF65-F5344CB8AC3E}">
        <p14:creationId xmlns:p14="http://schemas.microsoft.com/office/powerpoint/2010/main" val="1191444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95FFB-864F-6A7F-D774-8AB140816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Possible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532BF-E4B4-B3B9-312E-F65F4377A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Use a direct mechanism (assign most students in one round).</a:t>
            </a:r>
          </a:p>
          <a:p>
            <a:r>
              <a:rPr lang="en-US" dirty="0"/>
              <a:t>Pareto efficient</a:t>
            </a:r>
          </a:p>
          <a:p>
            <a:r>
              <a:rPr lang="en-US" dirty="0"/>
              <a:t>Truthful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9835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9A833-929C-809A-424B-D15519897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Should We Use Serial Dictatorship?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6EDF-4F38-A538-C245-B26BB10DE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Used to assign students to universities in many countries.</a:t>
            </a:r>
          </a:p>
          <a:p>
            <a:pPr marL="0" indent="0">
              <a:buNone/>
            </a:pPr>
            <a:r>
              <a:rPr lang="en-US" dirty="0"/>
              <a:t>Priority often determined by exam scores.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Generally </a:t>
            </a:r>
            <a:r>
              <a:rPr lang="en-US" b="1" dirty="0"/>
              <a:t>NOT </a:t>
            </a:r>
            <a:r>
              <a:rPr lang="en-US" dirty="0"/>
              <a:t>used for public school assignment in US.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1127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9A833-929C-809A-424B-D15519897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Should We Use Top Trading Cycles?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6EDF-4F38-A538-C245-B26BB10DE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Challenges: </a:t>
            </a:r>
          </a:p>
          <a:p>
            <a:r>
              <a:rPr lang="en-US" dirty="0"/>
              <a:t>How to determine initial allocation?</a:t>
            </a:r>
          </a:p>
          <a:p>
            <a:r>
              <a:rPr lang="en-US" dirty="0"/>
              <a:t>Multiple students hold same object – who to point to?</a:t>
            </a:r>
          </a:p>
          <a:p>
            <a:r>
              <a:rPr lang="en-US" dirty="0"/>
              <a:t>Number of students and seats not equal! How to fill vacancies?</a:t>
            </a:r>
          </a:p>
        </p:txBody>
      </p:sp>
    </p:spTree>
    <p:extLst>
      <p:ext uri="{BB962C8B-B14F-4D97-AF65-F5344CB8AC3E}">
        <p14:creationId xmlns:p14="http://schemas.microsoft.com/office/powerpoint/2010/main" val="14424868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F4D09-79B5-084D-86B7-67BB7B6B3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1C282-1923-CD41-9D0A-C973EFE84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07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074086-B7B4-C37A-105D-8644891355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D6BBF-BABC-58B6-AE27-8B23A707A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150" y="0"/>
            <a:ext cx="10515600" cy="1325563"/>
          </a:xfrm>
        </p:spPr>
        <p:txBody>
          <a:bodyPr/>
          <a:lstStyle/>
          <a:p>
            <a:r>
              <a:rPr lang="en-US" dirty="0"/>
              <a:t>Practice Problem Solution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A4EEF89-54A0-35AA-2EBF-1163780CFB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103205"/>
              </p:ext>
            </p:extLst>
          </p:nvPr>
        </p:nvGraphicFramePr>
        <p:xfrm>
          <a:off x="438150" y="1073052"/>
          <a:ext cx="2719388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847">
                  <a:extLst>
                    <a:ext uri="{9D8B030D-6E8A-4147-A177-3AD203B41FA5}">
                      <a16:colId xmlns:a16="http://schemas.microsoft.com/office/drawing/2014/main" val="3447816159"/>
                    </a:ext>
                  </a:extLst>
                </a:gridCol>
                <a:gridCol w="679847">
                  <a:extLst>
                    <a:ext uri="{9D8B030D-6E8A-4147-A177-3AD203B41FA5}">
                      <a16:colId xmlns:a16="http://schemas.microsoft.com/office/drawing/2014/main" val="3601622592"/>
                    </a:ext>
                  </a:extLst>
                </a:gridCol>
                <a:gridCol w="679847">
                  <a:extLst>
                    <a:ext uri="{9D8B030D-6E8A-4147-A177-3AD203B41FA5}">
                      <a16:colId xmlns:a16="http://schemas.microsoft.com/office/drawing/2014/main" val="2713905869"/>
                    </a:ext>
                  </a:extLst>
                </a:gridCol>
                <a:gridCol w="679847">
                  <a:extLst>
                    <a:ext uri="{9D8B030D-6E8A-4147-A177-3AD203B41FA5}">
                      <a16:colId xmlns:a16="http://schemas.microsoft.com/office/drawing/2014/main" val="1260162248"/>
                    </a:ext>
                  </a:extLst>
                </a:gridCol>
              </a:tblGrid>
              <a:tr h="43211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1737378"/>
                  </a:ext>
                </a:extLst>
              </a:tr>
              <a:tr h="43211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7038659"/>
                  </a:ext>
                </a:extLst>
              </a:tr>
              <a:tr h="43211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00039832"/>
                  </a:ext>
                </a:extLst>
              </a:tr>
              <a:tr h="43211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12555438"/>
                  </a:ext>
                </a:extLst>
              </a:tr>
              <a:tr h="43211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097936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356F66B-4853-D0D6-A49D-2AB1E8ACD60E}"/>
              </a:ext>
            </a:extLst>
          </p:cNvPr>
          <p:cNvSpPr txBox="1"/>
          <p:nvPr/>
        </p:nvSpPr>
        <p:spPr>
          <a:xfrm>
            <a:off x="438151" y="3798789"/>
            <a:ext cx="27193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 is truthful and individually rational.</a:t>
            </a:r>
          </a:p>
          <a:p>
            <a:r>
              <a:rPr lang="en-US" sz="2400" dirty="0"/>
              <a:t>On this profile, M recommends ACDB.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E7114D7-22F3-B16A-75B6-C3A2911446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185005"/>
              </p:ext>
            </p:extLst>
          </p:nvPr>
        </p:nvGraphicFramePr>
        <p:xfrm>
          <a:off x="4219575" y="1068287"/>
          <a:ext cx="2719388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847">
                  <a:extLst>
                    <a:ext uri="{9D8B030D-6E8A-4147-A177-3AD203B41FA5}">
                      <a16:colId xmlns:a16="http://schemas.microsoft.com/office/drawing/2014/main" val="3447816159"/>
                    </a:ext>
                  </a:extLst>
                </a:gridCol>
                <a:gridCol w="679847">
                  <a:extLst>
                    <a:ext uri="{9D8B030D-6E8A-4147-A177-3AD203B41FA5}">
                      <a16:colId xmlns:a16="http://schemas.microsoft.com/office/drawing/2014/main" val="3601622592"/>
                    </a:ext>
                  </a:extLst>
                </a:gridCol>
                <a:gridCol w="679847">
                  <a:extLst>
                    <a:ext uri="{9D8B030D-6E8A-4147-A177-3AD203B41FA5}">
                      <a16:colId xmlns:a16="http://schemas.microsoft.com/office/drawing/2014/main" val="2713905869"/>
                    </a:ext>
                  </a:extLst>
                </a:gridCol>
                <a:gridCol w="679847">
                  <a:extLst>
                    <a:ext uri="{9D8B030D-6E8A-4147-A177-3AD203B41FA5}">
                      <a16:colId xmlns:a16="http://schemas.microsoft.com/office/drawing/2014/main" val="1260162248"/>
                    </a:ext>
                  </a:extLst>
                </a:gridCol>
              </a:tblGrid>
              <a:tr h="43211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1737378"/>
                  </a:ext>
                </a:extLst>
              </a:tr>
              <a:tr h="43211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7038659"/>
                  </a:ext>
                </a:extLst>
              </a:tr>
              <a:tr h="43211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00039832"/>
                  </a:ext>
                </a:extLst>
              </a:tr>
              <a:tr h="43211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12555438"/>
                  </a:ext>
                </a:extLst>
              </a:tr>
              <a:tr h="43211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097936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90FCA5F-34AC-7DFA-1B90-19B27C565104}"/>
              </a:ext>
            </a:extLst>
          </p:cNvPr>
          <p:cNvSpPr txBox="1"/>
          <p:nvPr/>
        </p:nvSpPr>
        <p:spPr>
          <a:xfrm>
            <a:off x="3443288" y="3798788"/>
            <a:ext cx="42719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Change 2’s preferences as above.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Because M is truthful, it cannot give B to 2.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Because M is individually rational, it must give D to 2.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Thus, it cannot give D to 3.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C202271-F780-7833-D19E-4A967DCB8A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073980"/>
              </p:ext>
            </p:extLst>
          </p:nvPr>
        </p:nvGraphicFramePr>
        <p:xfrm>
          <a:off x="8001000" y="1093586"/>
          <a:ext cx="2719388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847">
                  <a:extLst>
                    <a:ext uri="{9D8B030D-6E8A-4147-A177-3AD203B41FA5}">
                      <a16:colId xmlns:a16="http://schemas.microsoft.com/office/drawing/2014/main" val="3447816159"/>
                    </a:ext>
                  </a:extLst>
                </a:gridCol>
                <a:gridCol w="679847">
                  <a:extLst>
                    <a:ext uri="{9D8B030D-6E8A-4147-A177-3AD203B41FA5}">
                      <a16:colId xmlns:a16="http://schemas.microsoft.com/office/drawing/2014/main" val="3601622592"/>
                    </a:ext>
                  </a:extLst>
                </a:gridCol>
                <a:gridCol w="679847">
                  <a:extLst>
                    <a:ext uri="{9D8B030D-6E8A-4147-A177-3AD203B41FA5}">
                      <a16:colId xmlns:a16="http://schemas.microsoft.com/office/drawing/2014/main" val="2713905869"/>
                    </a:ext>
                  </a:extLst>
                </a:gridCol>
                <a:gridCol w="679847">
                  <a:extLst>
                    <a:ext uri="{9D8B030D-6E8A-4147-A177-3AD203B41FA5}">
                      <a16:colId xmlns:a16="http://schemas.microsoft.com/office/drawing/2014/main" val="1260162248"/>
                    </a:ext>
                  </a:extLst>
                </a:gridCol>
              </a:tblGrid>
              <a:tr h="43211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1737378"/>
                  </a:ext>
                </a:extLst>
              </a:tr>
              <a:tr h="43211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7038659"/>
                  </a:ext>
                </a:extLst>
              </a:tr>
              <a:tr h="43211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00039832"/>
                  </a:ext>
                </a:extLst>
              </a:tr>
              <a:tr h="43211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12555438"/>
                  </a:ext>
                </a:extLst>
              </a:tr>
              <a:tr h="43211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12700" cmpd="sng">
                      <a:noFill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0979367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9E4D536-28CC-2F7D-5A6A-0DBB5E807D77}"/>
              </a:ext>
            </a:extLst>
          </p:cNvPr>
          <p:cNvSpPr txBox="1"/>
          <p:nvPr/>
        </p:nvSpPr>
        <p:spPr>
          <a:xfrm>
            <a:off x="7905750" y="3768526"/>
            <a:ext cx="439578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Change 3’s preferences as above.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Because M is truthful, it  cannot give D to 3.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Because M is individually rational, it must give B to 3.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Because M is individually rational, it must give D to 2.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Thus, M is not Pareto efficient.</a:t>
            </a:r>
          </a:p>
        </p:txBody>
      </p:sp>
    </p:spTree>
    <p:extLst>
      <p:ext uri="{BB962C8B-B14F-4D97-AF65-F5344CB8AC3E}">
        <p14:creationId xmlns:p14="http://schemas.microsoft.com/office/powerpoint/2010/main" val="34636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8EFFD-CE5B-7DB4-6781-F8E87FF03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Introducing: School Priorities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93BAE2B4-4A40-303B-164B-80AB6B7C4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007300"/>
              </p:ext>
            </p:extLst>
          </p:nvPr>
        </p:nvGraphicFramePr>
        <p:xfrm>
          <a:off x="996232" y="2845719"/>
          <a:ext cx="3050826" cy="264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942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</a:tblGrid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6CBBC24-3839-77A4-EEA1-405E1AC3DB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61930"/>
              </p:ext>
            </p:extLst>
          </p:nvPr>
        </p:nvGraphicFramePr>
        <p:xfrm>
          <a:off x="4848568" y="2845719"/>
          <a:ext cx="3050826" cy="2648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16942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</a:tblGrid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FD2C96-0AFE-B27D-E440-124322A5DB11}"/>
              </a:ext>
            </a:extLst>
          </p:cNvPr>
          <p:cNvSpPr txBox="1"/>
          <p:nvPr/>
        </p:nvSpPr>
        <p:spPr>
          <a:xfrm>
            <a:off x="996232" y="2396294"/>
            <a:ext cx="3131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Student Preferences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532309-6BA8-75D8-8F53-D367B1606695}"/>
              </a:ext>
            </a:extLst>
          </p:cNvPr>
          <p:cNvSpPr txBox="1"/>
          <p:nvPr/>
        </p:nvSpPr>
        <p:spPr>
          <a:xfrm>
            <a:off x="5102639" y="2396294"/>
            <a:ext cx="2542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School Priorities</a:t>
            </a:r>
          </a:p>
        </p:txBody>
      </p:sp>
    </p:spTree>
    <p:extLst>
      <p:ext uri="{BB962C8B-B14F-4D97-AF65-F5344CB8AC3E}">
        <p14:creationId xmlns:p14="http://schemas.microsoft.com/office/powerpoint/2010/main" val="3919229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4B229-C034-5348-A9B9-A3F6A974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Choices First: Walkthrough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70E773F-8015-DF43-8A45-9209FFC4B8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8667987"/>
              </p:ext>
            </p:extLst>
          </p:nvPr>
        </p:nvGraphicFramePr>
        <p:xfrm>
          <a:off x="838200" y="2182811"/>
          <a:ext cx="9779008" cy="1781175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611188">
                  <a:extLst>
                    <a:ext uri="{9D8B030D-6E8A-4147-A177-3AD203B41FA5}">
                      <a16:colId xmlns:a16="http://schemas.microsoft.com/office/drawing/2014/main" val="613631697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53364547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43496473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7688926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6659189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23403825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71877510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93233269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00302532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54743657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5702927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73309069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7156365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3881077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34800273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690981390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630327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820807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44456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15B196C6-66B9-714B-A629-BA65D070AA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2794934"/>
              </p:ext>
            </p:extLst>
          </p:nvPr>
        </p:nvGraphicFramePr>
        <p:xfrm>
          <a:off x="838200" y="4117975"/>
          <a:ext cx="9167820" cy="2374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188">
                  <a:extLst>
                    <a:ext uri="{9D8B030D-6E8A-4147-A177-3AD203B41FA5}">
                      <a16:colId xmlns:a16="http://schemas.microsoft.com/office/drawing/2014/main" val="353364547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43496473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7688926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6659189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23403825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71877510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93233269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00302532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54743657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5702927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73309069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7156365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3881077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34800273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690981390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15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8337295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630327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6820807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54445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763E766-9BAA-DE2D-A29A-9EFC767E6888}"/>
              </a:ext>
            </a:extLst>
          </p:cNvPr>
          <p:cNvSpPr txBox="1"/>
          <p:nvPr/>
        </p:nvSpPr>
        <p:spPr>
          <a:xfrm>
            <a:off x="838200" y="1530833"/>
            <a:ext cx="54561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 schools (A, B, C) each with 5 seats.</a:t>
            </a:r>
          </a:p>
        </p:txBody>
      </p:sp>
    </p:spTree>
    <p:extLst>
      <p:ext uri="{BB962C8B-B14F-4D97-AF65-F5344CB8AC3E}">
        <p14:creationId xmlns:p14="http://schemas.microsoft.com/office/powerpoint/2010/main" val="4216866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0CB5CF-F763-4CDA-7BF6-0052A894DF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9871A-6258-A46D-DED4-3C1281DBA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Choices First: Walkthrough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0757266-EA29-D34B-4EAE-015E0D4381A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182811"/>
          <a:ext cx="9779008" cy="1781175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611188">
                  <a:extLst>
                    <a:ext uri="{9D8B030D-6E8A-4147-A177-3AD203B41FA5}">
                      <a16:colId xmlns:a16="http://schemas.microsoft.com/office/drawing/2014/main" val="613631697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53364547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43496473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7688926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6659189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23403825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71877510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93233269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00302532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54743657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5702927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73309069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7156365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3881077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34800273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690981390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630327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820807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4445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6C51E17-13C0-E1B1-EAB3-4CA67ED80EFD}"/>
              </a:ext>
            </a:extLst>
          </p:cNvPr>
          <p:cNvSpPr txBox="1"/>
          <p:nvPr/>
        </p:nvSpPr>
        <p:spPr>
          <a:xfrm>
            <a:off x="838200" y="1530833"/>
            <a:ext cx="54561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 schools (A, B, C) each with 5 seats.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3F84A17-D02A-AC94-D630-623D1A1FD7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5576272"/>
              </p:ext>
            </p:extLst>
          </p:nvPr>
        </p:nvGraphicFramePr>
        <p:xfrm>
          <a:off x="838200" y="4117975"/>
          <a:ext cx="9167820" cy="2374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188">
                  <a:extLst>
                    <a:ext uri="{9D8B030D-6E8A-4147-A177-3AD203B41FA5}">
                      <a16:colId xmlns:a16="http://schemas.microsoft.com/office/drawing/2014/main" val="353364547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43496473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7688926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6659189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23403825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71877510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93233269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00302532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54743657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5702927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73309069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7156365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3881077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34800273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690981390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15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8337295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630327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6820807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544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7833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9A008-49C4-4E45-A977-2AF1E278A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Fairness Notion: No Justified Envy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40417-61CB-E940-BECF-490562948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47960" cy="335597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Given an assignment (allocation),</a:t>
            </a:r>
          </a:p>
          <a:p>
            <a:pPr lvl="1"/>
            <a:r>
              <a:rPr lang="en-US" sz="2800" dirty="0"/>
              <a:t>Student 1 </a:t>
            </a:r>
            <a:r>
              <a:rPr lang="en-US" sz="2800" b="1" dirty="0"/>
              <a:t>envies </a:t>
            </a:r>
            <a:r>
              <a:rPr lang="en-US" sz="2800" dirty="0"/>
              <a:t>student 2 if</a:t>
            </a:r>
          </a:p>
          <a:p>
            <a:pPr marL="914400" lvl="2" indent="0">
              <a:buNone/>
            </a:pPr>
            <a:r>
              <a:rPr lang="en-US" sz="2800" dirty="0"/>
              <a:t> 1 would prefer to attend the school assigned to 2.</a:t>
            </a:r>
          </a:p>
          <a:p>
            <a:pPr lvl="1"/>
            <a:r>
              <a:rPr lang="en-US" sz="2800" dirty="0"/>
              <a:t>Student 1 envy of student 2 is </a:t>
            </a:r>
            <a:r>
              <a:rPr lang="en-US" sz="2800" b="1" dirty="0"/>
              <a:t>justified</a:t>
            </a:r>
            <a:r>
              <a:rPr lang="en-US" sz="2800" dirty="0"/>
              <a:t> if</a:t>
            </a:r>
          </a:p>
          <a:p>
            <a:pPr marL="914400" lvl="2" indent="0">
              <a:buNone/>
            </a:pPr>
            <a:r>
              <a:rPr lang="en-US" sz="2800" dirty="0"/>
              <a:t>1 has higher priority than 2 at the school assigned to 2.</a:t>
            </a:r>
          </a:p>
          <a:p>
            <a:pPr marL="457200" lvl="1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dirty="0"/>
              <a:t>An assignment </a:t>
            </a:r>
            <a:r>
              <a:rPr lang="en-US" b="1" dirty="0"/>
              <a:t>respects priorities </a:t>
            </a:r>
            <a:r>
              <a:rPr lang="en-US" dirty="0"/>
              <a:t>if there is </a:t>
            </a:r>
            <a:r>
              <a:rPr lang="en-US" b="1" dirty="0"/>
              <a:t>no justified envy.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7604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543E4-2BC5-7E4E-958B-5D91E8550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6057"/>
            <a:ext cx="10515600" cy="1325563"/>
          </a:xfrm>
        </p:spPr>
        <p:txBody>
          <a:bodyPr/>
          <a:lstStyle/>
          <a:p>
            <a:r>
              <a:rPr lang="en-US" dirty="0"/>
              <a:t>First Choices First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0E3AD-C387-0F4F-99E7-121FA4F0F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377" y="4509296"/>
            <a:ext cx="10515600" cy="2322599"/>
          </a:xfrm>
          <a:solidFill>
            <a:schemeClr val="accent4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Group Work: </a:t>
            </a:r>
            <a:r>
              <a:rPr lang="en-US" dirty="0"/>
              <a:t>For the First Choices First algorithm,</a:t>
            </a: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assignment?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Is this assignment Pareto efficient for students?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 any students have justified envy?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 any students have an incentive to misreport their preferences?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B8A31C8-116A-9A4C-8C24-339BE7CA42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56505"/>
              </p:ext>
            </p:extLst>
          </p:nvPr>
        </p:nvGraphicFramePr>
        <p:xfrm>
          <a:off x="996232" y="1690688"/>
          <a:ext cx="3050826" cy="264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942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</a:tblGrid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94BAF2-2DD4-6241-B9A3-84311BBEC9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256881"/>
              </p:ext>
            </p:extLst>
          </p:nvPr>
        </p:nvGraphicFramePr>
        <p:xfrm>
          <a:off x="4848568" y="1690688"/>
          <a:ext cx="3050826" cy="2648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16942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</a:tblGrid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597224C-1BED-654C-9B81-A2F75727C424}"/>
              </a:ext>
            </a:extLst>
          </p:cNvPr>
          <p:cNvSpPr txBox="1"/>
          <p:nvPr/>
        </p:nvSpPr>
        <p:spPr>
          <a:xfrm>
            <a:off x="996232" y="1241263"/>
            <a:ext cx="3131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Student Preferences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B3BD41-8F59-4B45-8D1A-A0901C3F7311}"/>
              </a:ext>
            </a:extLst>
          </p:cNvPr>
          <p:cNvSpPr txBox="1"/>
          <p:nvPr/>
        </p:nvSpPr>
        <p:spPr>
          <a:xfrm>
            <a:off x="5102639" y="1241263"/>
            <a:ext cx="2542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School Priorities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AC4A90-DE32-642A-3E09-854937597564}"/>
              </a:ext>
            </a:extLst>
          </p:cNvPr>
          <p:cNvSpPr txBox="1"/>
          <p:nvPr/>
        </p:nvSpPr>
        <p:spPr>
          <a:xfrm>
            <a:off x="8555148" y="1241263"/>
            <a:ext cx="35192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Each school has 1 seat.</a:t>
            </a:r>
          </a:p>
        </p:txBody>
      </p:sp>
    </p:spTree>
    <p:extLst>
      <p:ext uri="{BB962C8B-B14F-4D97-AF65-F5344CB8AC3E}">
        <p14:creationId xmlns:p14="http://schemas.microsoft.com/office/powerpoint/2010/main" val="20938954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543E4-2BC5-7E4E-958B-5D91E8550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6057"/>
            <a:ext cx="10515600" cy="1325563"/>
          </a:xfrm>
        </p:spPr>
        <p:txBody>
          <a:bodyPr/>
          <a:lstStyle/>
          <a:p>
            <a:r>
              <a:rPr lang="en-US" dirty="0"/>
              <a:t>First Choices First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0E3AD-C387-0F4F-99E7-121FA4F0F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376" y="4509296"/>
            <a:ext cx="11229623" cy="2322599"/>
          </a:xfrm>
          <a:solidFill>
            <a:schemeClr val="accent4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Group Work: </a:t>
            </a:r>
            <a:r>
              <a:rPr lang="en-US" dirty="0"/>
              <a:t>For the First Choices First algorithm,</a:t>
            </a: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assignment?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Is this assignment Pareto efficient for students?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 any students have justified envy?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 any students have an incentive to misreport their preferences?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B8A31C8-116A-9A4C-8C24-339BE7CA42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859714"/>
              </p:ext>
            </p:extLst>
          </p:nvPr>
        </p:nvGraphicFramePr>
        <p:xfrm>
          <a:off x="996232" y="1690688"/>
          <a:ext cx="3050826" cy="264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942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</a:tblGrid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94BAF2-2DD4-6241-B9A3-84311BBEC9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496018"/>
              </p:ext>
            </p:extLst>
          </p:nvPr>
        </p:nvGraphicFramePr>
        <p:xfrm>
          <a:off x="4848568" y="1690688"/>
          <a:ext cx="3050826" cy="2648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16942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</a:tblGrid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597224C-1BED-654C-9B81-A2F75727C424}"/>
              </a:ext>
            </a:extLst>
          </p:cNvPr>
          <p:cNvSpPr txBox="1"/>
          <p:nvPr/>
        </p:nvSpPr>
        <p:spPr>
          <a:xfrm>
            <a:off x="996232" y="1241263"/>
            <a:ext cx="3131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Student Preferences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B3BD41-8F59-4B45-8D1A-A0901C3F7311}"/>
              </a:ext>
            </a:extLst>
          </p:cNvPr>
          <p:cNvSpPr txBox="1"/>
          <p:nvPr/>
        </p:nvSpPr>
        <p:spPr>
          <a:xfrm>
            <a:off x="5102639" y="1241263"/>
            <a:ext cx="2542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School Priorities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B82083-D926-068E-3666-828742362D00}"/>
              </a:ext>
            </a:extLst>
          </p:cNvPr>
          <p:cNvSpPr txBox="1"/>
          <p:nvPr/>
        </p:nvSpPr>
        <p:spPr>
          <a:xfrm>
            <a:off x="9475792" y="5446900"/>
            <a:ext cx="30730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6"/>
                </a:solidFill>
              </a:rPr>
              <a:t>YES</a:t>
            </a:r>
          </a:p>
          <a:p>
            <a:r>
              <a:rPr lang="en-US" sz="2800" dirty="0">
                <a:solidFill>
                  <a:schemeClr val="accent6"/>
                </a:solidFill>
              </a:rPr>
              <a:t>YES (3 envies 2)</a:t>
            </a:r>
          </a:p>
          <a:p>
            <a:r>
              <a:rPr lang="en-US" sz="2800" dirty="0">
                <a:solidFill>
                  <a:schemeClr val="accent6"/>
                </a:solidFill>
              </a:rPr>
              <a:t>		YES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8033AE-EC5E-29A8-45D6-94196D197023}"/>
              </a:ext>
            </a:extLst>
          </p:cNvPr>
          <p:cNvSpPr txBox="1"/>
          <p:nvPr/>
        </p:nvSpPr>
        <p:spPr>
          <a:xfrm>
            <a:off x="8555148" y="1241263"/>
            <a:ext cx="35192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Each school has 1 seat.</a:t>
            </a:r>
          </a:p>
        </p:txBody>
      </p:sp>
    </p:spTree>
    <p:extLst>
      <p:ext uri="{BB962C8B-B14F-4D97-AF65-F5344CB8AC3E}">
        <p14:creationId xmlns:p14="http://schemas.microsoft.com/office/powerpoint/2010/main" val="12789055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01871-3C00-2643-9849-C0768CB79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Generalized Top Trading: Walkthrough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E319C-48B2-3743-A19C-2B0252BC4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3380"/>
            <a:ext cx="11460480" cy="48494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Inputs: </a:t>
            </a:r>
            <a:r>
              <a:rPr lang="en-US" b="1" dirty="0"/>
              <a:t>Preferences </a:t>
            </a:r>
            <a:r>
              <a:rPr lang="en-US" dirty="0"/>
              <a:t>for students, </a:t>
            </a:r>
            <a:r>
              <a:rPr lang="en-US" b="1" dirty="0"/>
              <a:t>priorities</a:t>
            </a:r>
            <a:r>
              <a:rPr lang="en-US" dirty="0"/>
              <a:t> and </a:t>
            </a:r>
            <a:r>
              <a:rPr lang="en-US" b="1" dirty="0"/>
              <a:t>capacity </a:t>
            </a:r>
            <a:r>
              <a:rPr lang="en-US" dirty="0"/>
              <a:t>for schools.</a:t>
            </a:r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r>
              <a:rPr lang="en-US" dirty="0"/>
              <a:t>Matching Procedure: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Each student “points” to favorite school with availability.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Each school “points” to highest priority unassigned student.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Students in cycles get the school they’re pointing to.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steps 1-3.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392CC4-EFF4-BB41-BC2D-645BCAAD003C}"/>
              </a:ext>
            </a:extLst>
          </p:cNvPr>
          <p:cNvSpPr txBox="1"/>
          <p:nvPr/>
        </p:nvSpPr>
        <p:spPr>
          <a:xfrm>
            <a:off x="838200" y="5312073"/>
            <a:ext cx="114604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Generalizes: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Serial Dictatorship (all schools use same priorities)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Top Trading Cycles (each student has highest priority for one school seat)</a:t>
            </a:r>
          </a:p>
        </p:txBody>
      </p:sp>
    </p:spTree>
    <p:extLst>
      <p:ext uri="{BB962C8B-B14F-4D97-AF65-F5344CB8AC3E}">
        <p14:creationId xmlns:p14="http://schemas.microsoft.com/office/powerpoint/2010/main" val="12121557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81195E-D747-410F-5D00-E6352A9D62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B13CD-C5E7-48F9-EA42-9795216B3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Generalized Top Trading Cycles: Walkthrough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FA7F85-7879-4B1C-87B4-DCA8BDECF18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182811"/>
          <a:ext cx="9779008" cy="1781175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611188">
                  <a:extLst>
                    <a:ext uri="{9D8B030D-6E8A-4147-A177-3AD203B41FA5}">
                      <a16:colId xmlns:a16="http://schemas.microsoft.com/office/drawing/2014/main" val="613631697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53364547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43496473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7688926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6659189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23403825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71877510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93233269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00302532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54743657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5702927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73309069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7156365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3881077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34800273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690981390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630327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820807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4445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5ADEFD3-75A3-A96A-2223-9B5BAEE5EEFB}"/>
              </a:ext>
            </a:extLst>
          </p:cNvPr>
          <p:cNvSpPr txBox="1"/>
          <p:nvPr/>
        </p:nvSpPr>
        <p:spPr>
          <a:xfrm>
            <a:off x="838200" y="1530833"/>
            <a:ext cx="54561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 schools (A, B, C) each with 5 seats.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FA1C94A-563D-CC88-DD28-B010E3047E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8942866"/>
              </p:ext>
            </p:extLst>
          </p:nvPr>
        </p:nvGraphicFramePr>
        <p:xfrm>
          <a:off x="838200" y="4117975"/>
          <a:ext cx="9167820" cy="2374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188">
                  <a:extLst>
                    <a:ext uri="{9D8B030D-6E8A-4147-A177-3AD203B41FA5}">
                      <a16:colId xmlns:a16="http://schemas.microsoft.com/office/drawing/2014/main" val="353364547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43496473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7688926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6659189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23403825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71877510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93233269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00302532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54743657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5702927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73309069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7156365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3881077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34800273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690981390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15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8337295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630327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76820807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7544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32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3DE0FC-575F-9A7A-5394-940F20D9AB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04EAB-6C83-2638-BA99-ECF5601B2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Generalized Top Trading Cycles: Walkthrough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2E3C9FB-AFB2-3CB1-729D-03473E52926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182811"/>
          <a:ext cx="9779008" cy="1781175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611188">
                  <a:extLst>
                    <a:ext uri="{9D8B030D-6E8A-4147-A177-3AD203B41FA5}">
                      <a16:colId xmlns:a16="http://schemas.microsoft.com/office/drawing/2014/main" val="613631697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53364547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43496473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7688926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6659189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23403825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71877510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93233269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00302532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54743657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5702927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73309069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7156365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3881077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34800273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690981390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630327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820807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4445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B17CDDE-A0C8-12B2-347D-7ADEBCD058C9}"/>
              </a:ext>
            </a:extLst>
          </p:cNvPr>
          <p:cNvSpPr txBox="1"/>
          <p:nvPr/>
        </p:nvSpPr>
        <p:spPr>
          <a:xfrm>
            <a:off x="838200" y="1530833"/>
            <a:ext cx="54561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3 schools (A, B, C) each with 5 seats.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E2AFC98-206F-F5CF-1384-636C07CDEE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6009336"/>
              </p:ext>
            </p:extLst>
          </p:nvPr>
        </p:nvGraphicFramePr>
        <p:xfrm>
          <a:off x="838200" y="4117975"/>
          <a:ext cx="9167820" cy="2374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188">
                  <a:extLst>
                    <a:ext uri="{9D8B030D-6E8A-4147-A177-3AD203B41FA5}">
                      <a16:colId xmlns:a16="http://schemas.microsoft.com/office/drawing/2014/main" val="353364547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43496473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7688926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66591890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23403825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71877510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93233269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00302532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54743657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5702927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733090699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471563655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338810776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1348002731"/>
                    </a:ext>
                  </a:extLst>
                </a:gridCol>
                <a:gridCol w="611188">
                  <a:extLst>
                    <a:ext uri="{9D8B030D-6E8A-4147-A177-3AD203B41FA5}">
                      <a16:colId xmlns:a16="http://schemas.microsoft.com/office/drawing/2014/main" val="2690981390"/>
                    </a:ext>
                  </a:extLst>
                </a:gridCol>
              </a:tblGrid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6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7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9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11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12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13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14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15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8337295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630327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6820807"/>
                  </a:ext>
                </a:extLst>
              </a:tr>
              <a:tr h="59372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A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544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797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543E4-2BC5-7E4E-958B-5D91E8550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6057"/>
            <a:ext cx="10515600" cy="1325563"/>
          </a:xfrm>
        </p:spPr>
        <p:txBody>
          <a:bodyPr/>
          <a:lstStyle/>
          <a:p>
            <a:r>
              <a:rPr lang="en-US" dirty="0"/>
              <a:t>Generalized Top Trading Cycles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0E3AD-C387-0F4F-99E7-121FA4F0F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377" y="4509296"/>
            <a:ext cx="10515600" cy="2322599"/>
          </a:xfrm>
          <a:solidFill>
            <a:schemeClr val="accent4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Group Work: </a:t>
            </a:r>
            <a:r>
              <a:rPr lang="en-US" dirty="0"/>
              <a:t>For the Generalized Top Trading Cycle algorithm,</a:t>
            </a: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assignment?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Is this assignment Pareto efficient for students?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 any students have justified envy?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 any students have an incentive to misreport their preferences?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B8A31C8-116A-9A4C-8C24-339BE7CA42ED}"/>
              </a:ext>
            </a:extLst>
          </p:cNvPr>
          <p:cNvGraphicFramePr>
            <a:graphicFrameLocks noGrp="1"/>
          </p:cNvGraphicFramePr>
          <p:nvPr/>
        </p:nvGraphicFramePr>
        <p:xfrm>
          <a:off x="996232" y="1690688"/>
          <a:ext cx="3050826" cy="264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942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</a:tblGrid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94BAF2-2DD4-6241-B9A3-84311BBEC9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710539"/>
              </p:ext>
            </p:extLst>
          </p:nvPr>
        </p:nvGraphicFramePr>
        <p:xfrm>
          <a:off x="4848568" y="1690688"/>
          <a:ext cx="3050826" cy="2648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16942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</a:tblGrid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597224C-1BED-654C-9B81-A2F75727C424}"/>
              </a:ext>
            </a:extLst>
          </p:cNvPr>
          <p:cNvSpPr txBox="1"/>
          <p:nvPr/>
        </p:nvSpPr>
        <p:spPr>
          <a:xfrm>
            <a:off x="996232" y="1241263"/>
            <a:ext cx="3131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Student Preferences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B3BD41-8F59-4B45-8D1A-A0901C3F7311}"/>
              </a:ext>
            </a:extLst>
          </p:cNvPr>
          <p:cNvSpPr txBox="1"/>
          <p:nvPr/>
        </p:nvSpPr>
        <p:spPr>
          <a:xfrm>
            <a:off x="5102639" y="1241263"/>
            <a:ext cx="2542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School Priorities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C830DD-49A1-A7FA-283C-EDEDAE4D0434}"/>
              </a:ext>
            </a:extLst>
          </p:cNvPr>
          <p:cNvSpPr txBox="1"/>
          <p:nvPr/>
        </p:nvSpPr>
        <p:spPr>
          <a:xfrm>
            <a:off x="8555148" y="1241263"/>
            <a:ext cx="35192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Each school has 1 seat.</a:t>
            </a:r>
          </a:p>
        </p:txBody>
      </p:sp>
    </p:spTree>
    <p:extLst>
      <p:ext uri="{BB962C8B-B14F-4D97-AF65-F5344CB8AC3E}">
        <p14:creationId xmlns:p14="http://schemas.microsoft.com/office/powerpoint/2010/main" val="3570586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53F5B-69F1-1297-2E51-B42F78E4E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Proof from Homework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2BDA78E-5D87-0CF2-98A3-E5B5700CFC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782360"/>
              </p:ext>
            </p:extLst>
          </p:nvPr>
        </p:nvGraphicFramePr>
        <p:xfrm>
          <a:off x="838200" y="1190241"/>
          <a:ext cx="4673600" cy="3188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val="3447816159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360162259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713905869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1260162248"/>
                    </a:ext>
                  </a:extLst>
                </a:gridCol>
              </a:tblGrid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1737378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7038659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00039832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12555438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097936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0570DA8-08DB-A262-AA4A-564C644F7069}"/>
              </a:ext>
            </a:extLst>
          </p:cNvPr>
          <p:cNvSpPr txBox="1"/>
          <p:nvPr/>
        </p:nvSpPr>
        <p:spPr>
          <a:xfrm>
            <a:off x="838200" y="4522688"/>
            <a:ext cx="488011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Top Trading Cycles produces ABDC.</a:t>
            </a:r>
          </a:p>
          <a:p>
            <a:r>
              <a:rPr lang="en-US" sz="2400" dirty="0"/>
              <a:t>Mechanism M produces DABC.</a:t>
            </a:r>
          </a:p>
          <a:p>
            <a:r>
              <a:rPr lang="en-US" sz="2400" dirty="0"/>
              <a:t>M is truthful and individually rational.</a:t>
            </a:r>
          </a:p>
          <a:p>
            <a:r>
              <a:rPr lang="en-US" sz="2400" dirty="0"/>
              <a:t>Prove that M is not Pareto Efficient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0D54961-228E-7BD7-7573-4700465684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469689"/>
              </p:ext>
            </p:extLst>
          </p:nvPr>
        </p:nvGraphicFramePr>
        <p:xfrm>
          <a:off x="6527800" y="1190241"/>
          <a:ext cx="4673600" cy="3188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>
                  <a:extLst>
                    <a:ext uri="{9D8B030D-6E8A-4147-A177-3AD203B41FA5}">
                      <a16:colId xmlns:a16="http://schemas.microsoft.com/office/drawing/2014/main" val="3447816159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360162259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713905869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1260162248"/>
                    </a:ext>
                  </a:extLst>
                </a:gridCol>
              </a:tblGrid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1737378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7038659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00039832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12555438"/>
                  </a:ext>
                </a:extLst>
              </a:tr>
              <a:tr h="6376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70979367"/>
                  </a:ext>
                </a:extLst>
              </a:tr>
            </a:tbl>
          </a:graphicData>
        </a:graphic>
      </p:graphicFrame>
      <p:sp>
        <p:nvSpPr>
          <p:cNvPr id="10" name="Right Arrow 9">
            <a:extLst>
              <a:ext uri="{FF2B5EF4-FFF2-40B4-BE49-F238E27FC236}">
                <a16:creationId xmlns:a16="http://schemas.microsoft.com/office/drawing/2014/main" id="{E083BCE5-B9F8-0F71-455D-05275F1FF245}"/>
              </a:ext>
            </a:extLst>
          </p:cNvPr>
          <p:cNvSpPr/>
          <p:nvPr/>
        </p:nvSpPr>
        <p:spPr>
          <a:xfrm>
            <a:off x="5816600" y="2492276"/>
            <a:ext cx="406400" cy="5842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30CAB0-DFCE-7B88-C195-B44D687DFC76}"/>
              </a:ext>
            </a:extLst>
          </p:cNvPr>
          <p:cNvSpPr txBox="1"/>
          <p:nvPr/>
        </p:nvSpPr>
        <p:spPr>
          <a:xfrm>
            <a:off x="6527800" y="4549676"/>
            <a:ext cx="554177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Because M is truthful, it cannot give A to 1.</a:t>
            </a:r>
          </a:p>
          <a:p>
            <a:r>
              <a:rPr lang="en-US" sz="2400" dirty="0"/>
              <a:t>Because M is IR, it must give A or C to 1.</a:t>
            </a:r>
          </a:p>
          <a:p>
            <a:r>
              <a:rPr lang="en-US" sz="2400" dirty="0"/>
              <a:t>Thus, M must give C to 1.</a:t>
            </a:r>
          </a:p>
          <a:p>
            <a:r>
              <a:rPr lang="en-US" sz="2400" dirty="0"/>
              <a:t>Because M is IR, it must give A or C to 4.</a:t>
            </a:r>
          </a:p>
          <a:p>
            <a:r>
              <a:rPr lang="en-US" sz="2400" dirty="0"/>
              <a:t>Thus, M must give A to 4.</a:t>
            </a:r>
          </a:p>
          <a:p>
            <a:r>
              <a:rPr lang="en-US" sz="2400" dirty="0"/>
              <a:t>But then the allocation from M is not PE!</a:t>
            </a:r>
          </a:p>
        </p:txBody>
      </p:sp>
    </p:spTree>
    <p:extLst>
      <p:ext uri="{BB962C8B-B14F-4D97-AF65-F5344CB8AC3E}">
        <p14:creationId xmlns:p14="http://schemas.microsoft.com/office/powerpoint/2010/main" val="3239785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543E4-2BC5-7E4E-958B-5D91E8550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6057"/>
            <a:ext cx="10515600" cy="1325563"/>
          </a:xfrm>
        </p:spPr>
        <p:txBody>
          <a:bodyPr/>
          <a:lstStyle/>
          <a:p>
            <a:r>
              <a:rPr lang="en-US" dirty="0"/>
              <a:t>Generalized Top Trading Cycles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0E3AD-C387-0F4F-99E7-121FA4F0F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376" y="4509296"/>
            <a:ext cx="11036335" cy="2322599"/>
          </a:xfrm>
          <a:solidFill>
            <a:schemeClr val="accent4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Group Work: </a:t>
            </a:r>
            <a:r>
              <a:rPr lang="en-US" dirty="0"/>
              <a:t>For the Generalized Top Trading Cycle algorithm,</a:t>
            </a: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assignment?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Is this assignment Pareto efficient for students?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 any students have justified envy?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 any students have an incentive to misreport their preferences?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B8A31C8-116A-9A4C-8C24-339BE7CA42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816714"/>
              </p:ext>
            </p:extLst>
          </p:nvPr>
        </p:nvGraphicFramePr>
        <p:xfrm>
          <a:off x="996232" y="1690688"/>
          <a:ext cx="3050826" cy="264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942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</a:tblGrid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94BAF2-2DD4-6241-B9A3-84311BBEC9FB}"/>
              </a:ext>
            </a:extLst>
          </p:cNvPr>
          <p:cNvGraphicFramePr>
            <a:graphicFrameLocks noGrp="1"/>
          </p:cNvGraphicFramePr>
          <p:nvPr/>
        </p:nvGraphicFramePr>
        <p:xfrm>
          <a:off x="4848568" y="1690688"/>
          <a:ext cx="3050826" cy="2648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16942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</a:tblGrid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597224C-1BED-654C-9B81-A2F75727C424}"/>
              </a:ext>
            </a:extLst>
          </p:cNvPr>
          <p:cNvSpPr txBox="1"/>
          <p:nvPr/>
        </p:nvSpPr>
        <p:spPr>
          <a:xfrm>
            <a:off x="996232" y="1241263"/>
            <a:ext cx="3131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Student Preferences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B3BD41-8F59-4B45-8D1A-A0901C3F7311}"/>
              </a:ext>
            </a:extLst>
          </p:cNvPr>
          <p:cNvSpPr txBox="1"/>
          <p:nvPr/>
        </p:nvSpPr>
        <p:spPr>
          <a:xfrm>
            <a:off x="5102639" y="1241263"/>
            <a:ext cx="2542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School Priorities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ACA598E-D7F2-88A6-C89E-E02911A69870}"/>
              </a:ext>
            </a:extLst>
          </p:cNvPr>
          <p:cNvSpPr txBox="1"/>
          <p:nvPr/>
        </p:nvSpPr>
        <p:spPr>
          <a:xfrm>
            <a:off x="9475792" y="5446900"/>
            <a:ext cx="30730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6"/>
                </a:solidFill>
              </a:rPr>
              <a:t>YES</a:t>
            </a:r>
          </a:p>
          <a:p>
            <a:r>
              <a:rPr lang="en-US" sz="2800" dirty="0">
                <a:solidFill>
                  <a:schemeClr val="accent6"/>
                </a:solidFill>
              </a:rPr>
              <a:t>YES (3 envies 2)</a:t>
            </a:r>
          </a:p>
          <a:p>
            <a:r>
              <a:rPr lang="en-US" sz="2800" dirty="0">
                <a:solidFill>
                  <a:schemeClr val="accent6"/>
                </a:solidFill>
              </a:rPr>
              <a:t>		NO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12C944-4FA8-1281-7D0A-99AA4951F29A}"/>
              </a:ext>
            </a:extLst>
          </p:cNvPr>
          <p:cNvSpPr txBox="1"/>
          <p:nvPr/>
        </p:nvSpPr>
        <p:spPr>
          <a:xfrm>
            <a:off x="8555148" y="1241263"/>
            <a:ext cx="35192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Each school has 1 seat.</a:t>
            </a:r>
          </a:p>
        </p:txBody>
      </p:sp>
    </p:spTree>
    <p:extLst>
      <p:ext uri="{BB962C8B-B14F-4D97-AF65-F5344CB8AC3E}">
        <p14:creationId xmlns:p14="http://schemas.microsoft.com/office/powerpoint/2010/main" val="37167566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31F6C-D0CA-7242-BB75-2D44E9B2D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Generalized Top Trading Cycles in</a:t>
            </a:r>
            <a:r>
              <a:rPr lang="en-US" b="1" dirty="0"/>
              <a:t> </a:t>
            </a:r>
            <a:r>
              <a:rPr lang="en-US" dirty="0"/>
              <a:t>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AB473-3FE2-AA49-A164-F93472BA1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5283"/>
            <a:ext cx="10653889" cy="2430286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Used in New Orleans in 2012.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2800" i="1" dirty="0"/>
              <a:t>“To the best of our knowledge, [New Orleans] is the only place that TTC has been used in practice, in school assignment or elsewhere.”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>
                <a:solidFill>
                  <a:srgbClr val="FF0000"/>
                </a:solidFill>
              </a:rPr>
              <a:t>Abandoned after one year!</a:t>
            </a:r>
          </a:p>
          <a:p>
            <a:pPr marL="0" indent="0">
              <a:lnSpc>
                <a:spcPct val="150000"/>
              </a:lnSpc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40673CB-A76C-3F4E-A1BF-80A389901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459166"/>
              </p:ext>
            </p:extLst>
          </p:nvPr>
        </p:nvGraphicFramePr>
        <p:xfrm>
          <a:off x="4182531" y="3874915"/>
          <a:ext cx="3050826" cy="2648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16942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</a:tblGrid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25B6CA9-24C3-174D-BB63-5C9E6CA19A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421183"/>
              </p:ext>
            </p:extLst>
          </p:nvPr>
        </p:nvGraphicFramePr>
        <p:xfrm>
          <a:off x="922861" y="3874915"/>
          <a:ext cx="3050826" cy="264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942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</a:tblGrid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C537F5D-C827-C542-A4BA-78DECB67F995}"/>
              </a:ext>
            </a:extLst>
          </p:cNvPr>
          <p:cNvSpPr txBox="1"/>
          <p:nvPr/>
        </p:nvSpPr>
        <p:spPr>
          <a:xfrm>
            <a:off x="7650480" y="3874915"/>
            <a:ext cx="43586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Effect of Priorities in G-TTC: </a:t>
            </a:r>
            <a:r>
              <a:rPr lang="en-US" sz="2800" b="1" dirty="0">
                <a:solidFill>
                  <a:schemeClr val="accent6"/>
                </a:solidFill>
              </a:rPr>
              <a:t>+</a:t>
            </a:r>
            <a:r>
              <a:rPr lang="en-US" sz="2800" dirty="0"/>
              <a:t> At school with 100 seats, top 100 students guaranteed access (if they want it). 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-</a:t>
            </a:r>
            <a:r>
              <a:rPr lang="en-US" sz="2800" dirty="0"/>
              <a:t> Explain to Student 3 why Student 2 got School B.</a:t>
            </a:r>
          </a:p>
        </p:txBody>
      </p:sp>
    </p:spTree>
    <p:extLst>
      <p:ext uri="{BB962C8B-B14F-4D97-AF65-F5344CB8AC3E}">
        <p14:creationId xmlns:p14="http://schemas.microsoft.com/office/powerpoint/2010/main" val="327850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DFF8BC-9275-D4EC-7E25-0A650D9878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049D1-2CE1-E6A5-F2A5-C8238AB482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4827" y="1604579"/>
            <a:ext cx="10515600" cy="5006286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000" dirty="0"/>
              <a:t>First Choices First</a:t>
            </a:r>
          </a:p>
          <a:p>
            <a:pPr marL="0" indent="0">
              <a:lnSpc>
                <a:spcPct val="150000"/>
              </a:lnSpc>
              <a:buNone/>
            </a:pPr>
            <a:endParaRPr lang="en-US" sz="30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3000" dirty="0"/>
              <a:t>Generalized TTC</a:t>
            </a:r>
          </a:p>
          <a:p>
            <a:pPr marL="0" indent="0">
              <a:lnSpc>
                <a:spcPct val="150000"/>
              </a:lnSpc>
              <a:buNone/>
            </a:pPr>
            <a:endParaRPr lang="en-US" sz="30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3000" dirty="0"/>
              <a:t>???</a:t>
            </a:r>
          </a:p>
          <a:p>
            <a:pPr marL="0" indent="0">
              <a:lnSpc>
                <a:spcPct val="150000"/>
              </a:lnSpc>
              <a:buNone/>
            </a:pPr>
            <a:endParaRPr lang="en-US" sz="30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3000" dirty="0">
                <a:solidFill>
                  <a:schemeClr val="bg1"/>
                </a:solidFill>
              </a:rPr>
              <a:t>Allocate Nothing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B130B3D-F4D0-D7BB-EA33-BCBE02578F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589302"/>
              </p:ext>
            </p:extLst>
          </p:nvPr>
        </p:nvGraphicFramePr>
        <p:xfrm>
          <a:off x="4855911" y="526151"/>
          <a:ext cx="4818018" cy="47108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006">
                  <a:extLst>
                    <a:ext uri="{9D8B030D-6E8A-4147-A177-3AD203B41FA5}">
                      <a16:colId xmlns:a16="http://schemas.microsoft.com/office/drawing/2014/main" val="3746563853"/>
                    </a:ext>
                  </a:extLst>
                </a:gridCol>
                <a:gridCol w="1606006">
                  <a:extLst>
                    <a:ext uri="{9D8B030D-6E8A-4147-A177-3AD203B41FA5}">
                      <a16:colId xmlns:a16="http://schemas.microsoft.com/office/drawing/2014/main" val="3405833360"/>
                    </a:ext>
                  </a:extLst>
                </a:gridCol>
                <a:gridCol w="1606006">
                  <a:extLst>
                    <a:ext uri="{9D8B030D-6E8A-4147-A177-3AD203B41FA5}">
                      <a16:colId xmlns:a16="http://schemas.microsoft.com/office/drawing/2014/main" val="3711976607"/>
                    </a:ext>
                  </a:extLst>
                </a:gridCol>
              </a:tblGrid>
              <a:tr h="95895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Pareto Efficient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Respects Priorities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Truthful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2653729"/>
                  </a:ext>
                </a:extLst>
              </a:tr>
              <a:tr h="125062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95490389"/>
                  </a:ext>
                </a:extLst>
              </a:tr>
              <a:tr h="125062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863496233"/>
                  </a:ext>
                </a:extLst>
              </a:tr>
              <a:tr h="125062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88932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45852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543E4-2BC5-7E4E-958B-5D91E8550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6057"/>
            <a:ext cx="10515600" cy="1325563"/>
          </a:xfrm>
        </p:spPr>
        <p:txBody>
          <a:bodyPr/>
          <a:lstStyle/>
          <a:p>
            <a:r>
              <a:rPr lang="en-US" dirty="0"/>
              <a:t>Pareto Efficient + Respects Priorities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0E3AD-C387-0F4F-99E7-121FA4F0F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377" y="4558196"/>
            <a:ext cx="5133623" cy="1968334"/>
          </a:xfrm>
          <a:solidFill>
            <a:schemeClr val="accent4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Group Work: </a:t>
            </a:r>
          </a:p>
          <a:p>
            <a:pPr marL="0" indent="0">
              <a:buNone/>
            </a:pPr>
            <a:r>
              <a:rPr lang="en-US" dirty="0"/>
              <a:t>How many Pareto efficient allocations are there?</a:t>
            </a:r>
          </a:p>
          <a:p>
            <a:pPr marL="0" indent="0">
              <a:buNone/>
            </a:pPr>
            <a:r>
              <a:rPr lang="en-US" dirty="0"/>
              <a:t>Which of them respect priorities?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B8A31C8-116A-9A4C-8C24-339BE7CA42ED}"/>
              </a:ext>
            </a:extLst>
          </p:cNvPr>
          <p:cNvGraphicFramePr>
            <a:graphicFrameLocks noGrp="1"/>
          </p:cNvGraphicFramePr>
          <p:nvPr/>
        </p:nvGraphicFramePr>
        <p:xfrm>
          <a:off x="996232" y="1690688"/>
          <a:ext cx="3050826" cy="264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942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</a:tblGrid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94BAF2-2DD4-6241-B9A3-84311BBEC9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541773"/>
              </p:ext>
            </p:extLst>
          </p:nvPr>
        </p:nvGraphicFramePr>
        <p:xfrm>
          <a:off x="4848568" y="1690688"/>
          <a:ext cx="3050826" cy="2648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16942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</a:tblGrid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597224C-1BED-654C-9B81-A2F75727C424}"/>
              </a:ext>
            </a:extLst>
          </p:cNvPr>
          <p:cNvSpPr txBox="1"/>
          <p:nvPr/>
        </p:nvSpPr>
        <p:spPr>
          <a:xfrm>
            <a:off x="996232" y="1241263"/>
            <a:ext cx="3131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Student Preferences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B3BD41-8F59-4B45-8D1A-A0901C3F7311}"/>
              </a:ext>
            </a:extLst>
          </p:cNvPr>
          <p:cNvSpPr txBox="1"/>
          <p:nvPr/>
        </p:nvSpPr>
        <p:spPr>
          <a:xfrm>
            <a:off x="5102639" y="1241263"/>
            <a:ext cx="2542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School Priorities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564919-9DCC-9A21-0926-89482653A556}"/>
              </a:ext>
            </a:extLst>
          </p:cNvPr>
          <p:cNvSpPr txBox="1"/>
          <p:nvPr/>
        </p:nvSpPr>
        <p:spPr>
          <a:xfrm>
            <a:off x="6234990" y="4636584"/>
            <a:ext cx="85261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ABC </a:t>
            </a:r>
          </a:p>
          <a:p>
            <a:r>
              <a:rPr lang="en-US" sz="2800" dirty="0"/>
              <a:t>ACB</a:t>
            </a:r>
          </a:p>
          <a:p>
            <a:r>
              <a:rPr lang="en-US" sz="2800" dirty="0"/>
              <a:t>CBA</a:t>
            </a:r>
          </a:p>
          <a:p>
            <a:r>
              <a:rPr lang="en-US" sz="2800" dirty="0"/>
              <a:t>BCA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82C0C0-CA73-360D-6ADF-BA8704419022}"/>
              </a:ext>
            </a:extLst>
          </p:cNvPr>
          <p:cNvSpPr txBox="1"/>
          <p:nvPr/>
        </p:nvSpPr>
        <p:spPr>
          <a:xfrm>
            <a:off x="7226598" y="4634422"/>
            <a:ext cx="609805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3 has justified envy towards 2</a:t>
            </a:r>
          </a:p>
          <a:p>
            <a:r>
              <a:rPr lang="en-US" sz="2800" dirty="0"/>
              <a:t>2 has justified envy towards 1</a:t>
            </a:r>
          </a:p>
          <a:p>
            <a:r>
              <a:rPr lang="en-US" sz="2800" dirty="0"/>
              <a:t>1 has justified envy towards 2</a:t>
            </a:r>
          </a:p>
          <a:p>
            <a:r>
              <a:rPr lang="en-US" sz="2800" dirty="0"/>
              <a:t>1+2 have justified envy towards 3 </a:t>
            </a:r>
          </a:p>
        </p:txBody>
      </p:sp>
    </p:spTree>
    <p:extLst>
      <p:ext uri="{BB962C8B-B14F-4D97-AF65-F5344CB8AC3E}">
        <p14:creationId xmlns:p14="http://schemas.microsoft.com/office/powerpoint/2010/main" val="3212918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829DD-687A-513C-2755-53B27671E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4827" y="1604579"/>
            <a:ext cx="10515600" cy="5006286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000" dirty="0"/>
              <a:t>First Choices First</a:t>
            </a:r>
          </a:p>
          <a:p>
            <a:pPr marL="0" indent="0">
              <a:lnSpc>
                <a:spcPct val="150000"/>
              </a:lnSpc>
              <a:buNone/>
            </a:pPr>
            <a:endParaRPr lang="en-US" sz="30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3000" dirty="0"/>
              <a:t>Generalized TTC</a:t>
            </a:r>
          </a:p>
          <a:p>
            <a:pPr marL="0" indent="0">
              <a:lnSpc>
                <a:spcPct val="150000"/>
              </a:lnSpc>
              <a:buNone/>
            </a:pPr>
            <a:endParaRPr lang="en-US" sz="30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3000" dirty="0"/>
              <a:t>PE + RP is </a:t>
            </a:r>
            <a:r>
              <a:rPr lang="en-US" sz="3000" b="1" dirty="0"/>
              <a:t>IMPOSSIBLE!</a:t>
            </a:r>
          </a:p>
          <a:p>
            <a:pPr marL="0" indent="0">
              <a:lnSpc>
                <a:spcPct val="150000"/>
              </a:lnSpc>
              <a:buNone/>
            </a:pPr>
            <a:endParaRPr lang="en-US" sz="3000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3000" dirty="0"/>
              <a:t>Allocate Nothing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78D1D5A-596F-4A43-1BC6-0807FC6918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549500"/>
              </p:ext>
            </p:extLst>
          </p:nvPr>
        </p:nvGraphicFramePr>
        <p:xfrm>
          <a:off x="4855911" y="526151"/>
          <a:ext cx="4818018" cy="5961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006">
                  <a:extLst>
                    <a:ext uri="{9D8B030D-6E8A-4147-A177-3AD203B41FA5}">
                      <a16:colId xmlns:a16="http://schemas.microsoft.com/office/drawing/2014/main" val="3746563853"/>
                    </a:ext>
                  </a:extLst>
                </a:gridCol>
                <a:gridCol w="1606006">
                  <a:extLst>
                    <a:ext uri="{9D8B030D-6E8A-4147-A177-3AD203B41FA5}">
                      <a16:colId xmlns:a16="http://schemas.microsoft.com/office/drawing/2014/main" val="3405833360"/>
                    </a:ext>
                  </a:extLst>
                </a:gridCol>
                <a:gridCol w="1606006">
                  <a:extLst>
                    <a:ext uri="{9D8B030D-6E8A-4147-A177-3AD203B41FA5}">
                      <a16:colId xmlns:a16="http://schemas.microsoft.com/office/drawing/2014/main" val="3711976607"/>
                    </a:ext>
                  </a:extLst>
                </a:gridCol>
              </a:tblGrid>
              <a:tr h="95895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Pareto Efficient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Respects Priorities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Truthful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2653729"/>
                  </a:ext>
                </a:extLst>
              </a:tr>
              <a:tr h="125062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95490389"/>
                  </a:ext>
                </a:extLst>
              </a:tr>
              <a:tr h="125062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863496233"/>
                  </a:ext>
                </a:extLst>
              </a:tr>
              <a:tr h="125062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932509"/>
                  </a:ext>
                </a:extLst>
              </a:tr>
              <a:tr h="125062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409269656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A9A8D58-4073-2E0D-F950-BAEAB64B06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99464"/>
              </p:ext>
            </p:extLst>
          </p:nvPr>
        </p:nvGraphicFramePr>
        <p:xfrm>
          <a:off x="4855911" y="526151"/>
          <a:ext cx="4818018" cy="5961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6006">
                  <a:extLst>
                    <a:ext uri="{9D8B030D-6E8A-4147-A177-3AD203B41FA5}">
                      <a16:colId xmlns:a16="http://schemas.microsoft.com/office/drawing/2014/main" val="3746563853"/>
                    </a:ext>
                  </a:extLst>
                </a:gridCol>
                <a:gridCol w="1606006">
                  <a:extLst>
                    <a:ext uri="{9D8B030D-6E8A-4147-A177-3AD203B41FA5}">
                      <a16:colId xmlns:a16="http://schemas.microsoft.com/office/drawing/2014/main" val="3405833360"/>
                    </a:ext>
                  </a:extLst>
                </a:gridCol>
                <a:gridCol w="1606006">
                  <a:extLst>
                    <a:ext uri="{9D8B030D-6E8A-4147-A177-3AD203B41FA5}">
                      <a16:colId xmlns:a16="http://schemas.microsoft.com/office/drawing/2014/main" val="3711976607"/>
                    </a:ext>
                  </a:extLst>
                </a:gridCol>
              </a:tblGrid>
              <a:tr h="95895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Pareto Efficient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Respects Priorities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Truthful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2653729"/>
                  </a:ext>
                </a:extLst>
              </a:tr>
              <a:tr h="125062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95490389"/>
                  </a:ext>
                </a:extLst>
              </a:tr>
              <a:tr h="125062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blipFill dpi="0" rotWithShape="1"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863496233"/>
                  </a:ext>
                </a:extLst>
              </a:tr>
              <a:tr h="125062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932509"/>
                  </a:ext>
                </a:extLst>
              </a:tr>
              <a:tr h="1250622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940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6488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2AD0-ED69-DE48-87D2-3778E6E1E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Non-wastefulness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BBB02-FAF9-5F45-AE7F-D45A853B6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7730067" cy="84984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An assignment is </a:t>
            </a:r>
            <a:r>
              <a:rPr lang="en-US" b="1" dirty="0"/>
              <a:t>non-wasteful </a:t>
            </a:r>
            <a:r>
              <a:rPr lang="en-US" dirty="0"/>
              <a:t>if no student prefers an under-enrolled school to their own assignment.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2A293B3-9F1C-CA4E-B632-15CB4101131B}"/>
              </a:ext>
            </a:extLst>
          </p:cNvPr>
          <p:cNvSpPr/>
          <p:nvPr/>
        </p:nvSpPr>
        <p:spPr>
          <a:xfrm>
            <a:off x="9144487" y="1256954"/>
            <a:ext cx="1959773" cy="19931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Non-wasteful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FC8C6D1-0EF9-BB43-A642-0521F6247588}"/>
              </a:ext>
            </a:extLst>
          </p:cNvPr>
          <p:cNvSpPr/>
          <p:nvPr/>
        </p:nvSpPr>
        <p:spPr>
          <a:xfrm>
            <a:off x="9410083" y="2043798"/>
            <a:ext cx="1451157" cy="97155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Pareto Efficient</a:t>
            </a:r>
          </a:p>
        </p:txBody>
      </p:sp>
    </p:spTree>
    <p:extLst>
      <p:ext uri="{BB962C8B-B14F-4D97-AF65-F5344CB8AC3E}">
        <p14:creationId xmlns:p14="http://schemas.microsoft.com/office/powerpoint/2010/main" val="1890441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2AD0-ED69-DE48-87D2-3778E6E1E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Non-wastefulness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BBB02-FAF9-5F45-AE7F-D45A853B6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7730067" cy="84984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An assignment is </a:t>
            </a:r>
            <a:r>
              <a:rPr lang="en-US" b="1" dirty="0"/>
              <a:t>non-wasteful </a:t>
            </a:r>
            <a:r>
              <a:rPr lang="en-US" dirty="0"/>
              <a:t>if no student prefers an under-enrolled school to their own assignment.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9B86D53-6EEE-4D41-827D-8AB60B94ADD2}"/>
              </a:ext>
            </a:extLst>
          </p:cNvPr>
          <p:cNvGraphicFramePr>
            <a:graphicFrameLocks noGrp="1"/>
          </p:cNvGraphicFramePr>
          <p:nvPr/>
        </p:nvGraphicFramePr>
        <p:xfrm>
          <a:off x="872055" y="3176326"/>
          <a:ext cx="3050826" cy="264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942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</a:tblGrid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EBF067E-F737-6D43-8B26-9B002C95515F}"/>
              </a:ext>
            </a:extLst>
          </p:cNvPr>
          <p:cNvGraphicFramePr>
            <a:graphicFrameLocks noGrp="1"/>
          </p:cNvGraphicFramePr>
          <p:nvPr/>
        </p:nvGraphicFramePr>
        <p:xfrm>
          <a:off x="4724391" y="3176326"/>
          <a:ext cx="3050826" cy="2648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16942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1016942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</a:tblGrid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66211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EB27693-8EA2-5A42-A1CF-1F85BE74B67E}"/>
              </a:ext>
            </a:extLst>
          </p:cNvPr>
          <p:cNvSpPr txBox="1"/>
          <p:nvPr/>
        </p:nvSpPr>
        <p:spPr>
          <a:xfrm>
            <a:off x="872055" y="2726901"/>
            <a:ext cx="31317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Student Preferences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7F2063-342B-504A-999C-B2C00FE160F0}"/>
              </a:ext>
            </a:extLst>
          </p:cNvPr>
          <p:cNvSpPr txBox="1"/>
          <p:nvPr/>
        </p:nvSpPr>
        <p:spPr>
          <a:xfrm>
            <a:off x="4978462" y="2726901"/>
            <a:ext cx="2542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School Priorities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2A293B3-9F1C-CA4E-B632-15CB4101131B}"/>
              </a:ext>
            </a:extLst>
          </p:cNvPr>
          <p:cNvSpPr/>
          <p:nvPr/>
        </p:nvSpPr>
        <p:spPr>
          <a:xfrm>
            <a:off x="9144487" y="1256954"/>
            <a:ext cx="1959773" cy="19931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Non-wasteful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FC8C6D1-0EF9-BB43-A642-0521F6247588}"/>
              </a:ext>
            </a:extLst>
          </p:cNvPr>
          <p:cNvSpPr/>
          <p:nvPr/>
        </p:nvSpPr>
        <p:spPr>
          <a:xfrm>
            <a:off x="9410083" y="2043798"/>
            <a:ext cx="1451157" cy="97155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Pareto Efficient</a:t>
            </a:r>
          </a:p>
        </p:txBody>
      </p:sp>
    </p:spTree>
    <p:extLst>
      <p:ext uri="{BB962C8B-B14F-4D97-AF65-F5344CB8AC3E}">
        <p14:creationId xmlns:p14="http://schemas.microsoft.com/office/powerpoint/2010/main" val="3198674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5E1EA-848C-214F-B9EA-04B38A759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491730-4615-0A4E-94E5-887631179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3359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Is there always a non-wasteful assignment with no justified envy?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Could there be multiple assignments with these properties?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do we find them?</a:t>
            </a:r>
          </a:p>
        </p:txBody>
      </p:sp>
    </p:spTree>
    <p:extLst>
      <p:ext uri="{BB962C8B-B14F-4D97-AF65-F5344CB8AC3E}">
        <p14:creationId xmlns:p14="http://schemas.microsoft.com/office/powerpoint/2010/main" val="28106475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2C940-95AB-4948-B4C5-DC5FD2167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CCF5A-5B21-3E41-8663-46073DBBD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2241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School choice algorithms generally use </a:t>
            </a:r>
            <a:r>
              <a:rPr lang="en-US" b="1" dirty="0"/>
              <a:t>priorities </a:t>
            </a:r>
            <a:r>
              <a:rPr lang="en-US" dirty="0"/>
              <a:t>that differ by school.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First Choices First is a popular algorithm, but is not truthful. For this reason, it is no longer used in Boston, Chicago, and the UK.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Top Trading Cycles is Pareto efficient and truthful. It was tried in New Orleans, but quickly abandoned.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Neither of these algorithms respects priorities. Next class, we will discuss an algorithm that </a:t>
            </a:r>
            <a:r>
              <a:rPr lang="en-US"/>
              <a:t>is non-wasteful </a:t>
            </a:r>
            <a:r>
              <a:rPr lang="en-US" dirty="0"/>
              <a:t>and respects priorities.</a:t>
            </a:r>
          </a:p>
        </p:txBody>
      </p:sp>
    </p:spTree>
    <p:extLst>
      <p:ext uri="{BB962C8B-B14F-4D97-AF65-F5344CB8AC3E}">
        <p14:creationId xmlns:p14="http://schemas.microsoft.com/office/powerpoint/2010/main" val="33724851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63E84-7CBF-4048-B275-EEEF1AF68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Guide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A885C-6765-9B4D-B48F-07B69CAFC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3203222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Concepts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</a:rPr>
              <a:t>Priority</a:t>
            </a:r>
          </a:p>
          <a:p>
            <a:pPr>
              <a:lnSpc>
                <a:spcPct val="100000"/>
              </a:lnSpc>
            </a:pPr>
            <a:r>
              <a:rPr lang="en-US" dirty="0"/>
              <a:t>(No) </a:t>
            </a:r>
            <a:r>
              <a:rPr lang="en-US" dirty="0">
                <a:solidFill>
                  <a:srgbClr val="FF0000"/>
                </a:solidFill>
              </a:rPr>
              <a:t>Justified Envy</a:t>
            </a:r>
          </a:p>
          <a:p>
            <a:pPr>
              <a:lnSpc>
                <a:spcPct val="100000"/>
              </a:lnSpc>
            </a:pPr>
            <a:r>
              <a:rPr lang="en-US" dirty="0"/>
              <a:t>Non-wasteful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16B4A19-4109-AF40-8FB6-6FF414F8D1D3}"/>
              </a:ext>
            </a:extLst>
          </p:cNvPr>
          <p:cNvSpPr txBox="1">
            <a:spLocks/>
          </p:cNvSpPr>
          <p:nvPr/>
        </p:nvSpPr>
        <p:spPr>
          <a:xfrm>
            <a:off x="3918656" y="1690688"/>
            <a:ext cx="320322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Algorithms</a:t>
            </a:r>
          </a:p>
          <a:p>
            <a:pPr>
              <a:lnSpc>
                <a:spcPct val="100000"/>
              </a:lnSpc>
            </a:pPr>
            <a:r>
              <a:rPr lang="en-US" dirty="0"/>
              <a:t>First Choices First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2800" dirty="0"/>
              <a:t>(Boston)</a:t>
            </a:r>
          </a:p>
          <a:p>
            <a:r>
              <a:rPr lang="en-US" dirty="0"/>
              <a:t>Generalized TTC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A027E98-ADE5-6E4E-B5DE-3A33FF661041}"/>
              </a:ext>
            </a:extLst>
          </p:cNvPr>
          <p:cNvSpPr txBox="1">
            <a:spLocks/>
          </p:cNvSpPr>
          <p:nvPr/>
        </p:nvSpPr>
        <p:spPr>
          <a:xfrm>
            <a:off x="7372348" y="1690688"/>
            <a:ext cx="460516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Facts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</a:rPr>
              <a:t>No Justified Envy + Pareto efficient may be impossible.</a:t>
            </a:r>
          </a:p>
          <a:p>
            <a:pPr>
              <a:lnSpc>
                <a:spcPct val="100000"/>
              </a:lnSpc>
            </a:pPr>
            <a:r>
              <a:rPr lang="en-US" dirty="0"/>
              <a:t>Boston, Chicago, England stopped using FCF.</a:t>
            </a:r>
          </a:p>
          <a:p>
            <a:r>
              <a:rPr lang="en-US" dirty="0"/>
              <a:t>New Orleans stopped using Generalized TTC.</a:t>
            </a:r>
          </a:p>
          <a:p>
            <a:r>
              <a:rPr lang="en-US" dirty="0"/>
              <a:t>Many districts do not specify their algorithm.</a:t>
            </a:r>
          </a:p>
        </p:txBody>
      </p:sp>
    </p:spTree>
    <p:extLst>
      <p:ext uri="{BB962C8B-B14F-4D97-AF65-F5344CB8AC3E}">
        <p14:creationId xmlns:p14="http://schemas.microsoft.com/office/powerpoint/2010/main" val="4135099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58824-E286-77E6-FB53-5FA236781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Credit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6F079-6451-4665-AB8C-A7EB652DA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269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2D3B45"/>
                </a:solidFill>
                <a:effectLst/>
                <a:latin typeface="LatoWeb"/>
              </a:rPr>
              <a:t>In class on Thursday, we saw that the allocations a lower sum of ranks were more likely to be chosen by random serial dictatorship. Do you think this is always the case?</a:t>
            </a:r>
            <a:endParaRPr lang="en-US" dirty="0"/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075C3E64-E616-5F90-FD8D-D9A58CCCE9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696693"/>
              </p:ext>
            </p:extLst>
          </p:nvPr>
        </p:nvGraphicFramePr>
        <p:xfrm>
          <a:off x="975778" y="2798261"/>
          <a:ext cx="3532052" cy="3860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013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883013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883013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  <a:gridCol w="883013">
                  <a:extLst>
                    <a:ext uri="{9D8B030D-6E8A-4147-A177-3AD203B41FA5}">
                      <a16:colId xmlns:a16="http://schemas.microsoft.com/office/drawing/2014/main" val="2229917958"/>
                    </a:ext>
                  </a:extLst>
                </a:gridCol>
              </a:tblGrid>
              <a:tr h="772102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772102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772102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772102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  <a:tr h="772102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164331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3FF875F-5F2E-A55F-EC3C-091A67D280B6}"/>
              </a:ext>
            </a:extLst>
          </p:cNvPr>
          <p:cNvSpPr txBox="1"/>
          <p:nvPr/>
        </p:nvSpPr>
        <p:spPr>
          <a:xfrm>
            <a:off x="5149516" y="2953445"/>
            <a:ext cx="634186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ABCD: sum of ranks = 7</a:t>
            </a:r>
          </a:p>
          <a:p>
            <a:r>
              <a:rPr lang="en-US" sz="2800" dirty="0"/>
              <a:t>Orders that produce ABCD:</a:t>
            </a:r>
          </a:p>
          <a:p>
            <a:r>
              <a:rPr lang="en-US" sz="2800" dirty="0"/>
              <a:t>	1234, 1324, 2134, 2314, 3124, 3214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CBDA: sum of ranks = 6</a:t>
            </a:r>
          </a:p>
          <a:p>
            <a:r>
              <a:rPr lang="en-US" sz="2800" dirty="0"/>
              <a:t>Orders that produce CBDA:  </a:t>
            </a:r>
          </a:p>
          <a:p>
            <a:r>
              <a:rPr lang="en-US" sz="2800" dirty="0"/>
              <a:t>	2413, 4213, 4123, 4132 </a:t>
            </a:r>
          </a:p>
        </p:txBody>
      </p:sp>
    </p:spTree>
    <p:extLst>
      <p:ext uri="{BB962C8B-B14F-4D97-AF65-F5344CB8AC3E}">
        <p14:creationId xmlns:p14="http://schemas.microsoft.com/office/powerpoint/2010/main" val="334053602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2C940-95AB-4948-B4C5-DC5FD2167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CCF5A-5B21-3E41-8663-46073DBBD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to find non-wasteful assignments that have no justified envy?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we optimize over these assignments?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we do this in a way that is truthful?</a:t>
            </a:r>
          </a:p>
        </p:txBody>
      </p:sp>
    </p:spTree>
    <p:extLst>
      <p:ext uri="{BB962C8B-B14F-4D97-AF65-F5344CB8AC3E}">
        <p14:creationId xmlns:p14="http://schemas.microsoft.com/office/powerpoint/2010/main" val="27079840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2C940-95AB-4948-B4C5-DC5FD2167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170920" cy="1325563"/>
          </a:xfrm>
        </p:spPr>
        <p:txBody>
          <a:bodyPr>
            <a:normAutofit/>
          </a:bodyPr>
          <a:lstStyle/>
          <a:p>
            <a:r>
              <a:rPr lang="en-US" dirty="0"/>
              <a:t>Homework: Concept Check 4 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CCF5A-5B21-3E41-8663-46073DBBD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461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FD451-6955-85DF-C2C2-B87E66079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Modified Serial Dictatorship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64842-BA25-0B9D-2CFE-33190B90C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608837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Was used at University of Rochester.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Truthful (Because you cannot affect what is available when it is your turn.)</a:t>
            </a:r>
          </a:p>
          <a:p>
            <a:r>
              <a:rPr lang="en-US" dirty="0"/>
              <a:t>Individually Rational (Because nobody can take your room from you.)</a:t>
            </a:r>
          </a:p>
          <a:p>
            <a:r>
              <a:rPr lang="en-US" b="1" dirty="0"/>
              <a:t>NOT </a:t>
            </a:r>
            <a:r>
              <a:rPr lang="en-US" dirty="0"/>
              <a:t>Pareto Efficient. (Person 1 and 2 start with A and B, and want to swap.)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103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A7C09-D4D7-7CD6-46FF-71F26AF3C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Stanford Mechanism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39A49-8DAC-373A-858A-C0E66E3C2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“Serial Dictatorship with Squatting Rights”</a:t>
            </a:r>
          </a:p>
          <a:p>
            <a:pPr marL="0" indent="0">
              <a:buNone/>
            </a:pPr>
            <a:r>
              <a:rPr lang="en-US" dirty="0"/>
              <a:t>Also has been used by Duke, Carnegie Mellon, Harvard, Northwestern, University of Pennsylvania…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Concern:</a:t>
            </a:r>
          </a:p>
          <a:p>
            <a:pPr marL="0" indent="0">
              <a:buNone/>
            </a:pPr>
            <a:r>
              <a:rPr lang="en-US" dirty="0"/>
              <a:t>Risky for returning students to enter the draw (if they do, might get something worse than current room). </a:t>
            </a:r>
          </a:p>
          <a:p>
            <a:pPr marL="0" indent="0">
              <a:buNone/>
            </a:pPr>
            <a:r>
              <a:rPr lang="en-US" dirty="0"/>
              <a:t>If they do not enter draw, allocation may not be Pareto efficient.</a:t>
            </a:r>
          </a:p>
        </p:txBody>
      </p:sp>
    </p:spTree>
    <p:extLst>
      <p:ext uri="{BB962C8B-B14F-4D97-AF65-F5344CB8AC3E}">
        <p14:creationId xmlns:p14="http://schemas.microsoft.com/office/powerpoint/2010/main" val="3346592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6B52B-DAB5-C8A3-F62C-51ED60867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873344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Extra </a:t>
            </a:r>
            <a:r>
              <a:rPr lang="en-US"/>
              <a:t>Credit: Can </a:t>
            </a:r>
            <a:r>
              <a:rPr lang="en-US" dirty="0"/>
              <a:t>we allocate in a way that is IR, PE, and Truthful?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DB27A-9F75-C096-E2FA-7DD55CCD5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445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One Possibility (there are many):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Choose a ranking of students.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Give all unassigned rooms to the ‘top’ student, and run TTC.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Whenever the ’top’ student is assigned, the next highest-ranked student inherits any remaining unoccupied rooms, and then TTC continues.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Note: </a:t>
            </a:r>
          </a:p>
          <a:p>
            <a:r>
              <a:rPr lang="en-US" dirty="0"/>
              <a:t>When all rooms are initially owned, this is just TTC.</a:t>
            </a:r>
          </a:p>
          <a:p>
            <a:r>
              <a:rPr lang="en-US" dirty="0"/>
              <a:t>When no rooms are initially owned, this is RSD.</a:t>
            </a:r>
          </a:p>
        </p:txBody>
      </p:sp>
    </p:spTree>
    <p:extLst>
      <p:ext uri="{BB962C8B-B14F-4D97-AF65-F5344CB8AC3E}">
        <p14:creationId xmlns:p14="http://schemas.microsoft.com/office/powerpoint/2010/main" val="2465063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A862E-EA23-154E-B067-B6F92D5F25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Engineering </a:t>
            </a:r>
            <a:r>
              <a:rPr lang="en-US"/>
              <a:t>Systems for </a:t>
            </a:r>
            <a:br>
              <a:rPr lang="en-US" dirty="0"/>
            </a:br>
            <a:r>
              <a:rPr lang="en-US" dirty="0"/>
              <a:t>Allocating Public Goods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AAB92F-519D-4B46-81BF-8713265061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16529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/>
              <a:t>Session 5: Introduction to School Choice</a:t>
            </a:r>
          </a:p>
        </p:txBody>
      </p:sp>
    </p:spTree>
    <p:extLst>
      <p:ext uri="{BB962C8B-B14F-4D97-AF65-F5344CB8AC3E}">
        <p14:creationId xmlns:p14="http://schemas.microsoft.com/office/powerpoint/2010/main" val="1563300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12D2B-C64B-3849-9442-D450686DF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04BE9-B69B-1D40-927D-6DB1FC4D2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School Choice Background</a:t>
            </a:r>
          </a:p>
          <a:p>
            <a:pPr lvl="1"/>
            <a:r>
              <a:rPr lang="en-US" dirty="0"/>
              <a:t>Goals of School Choice</a:t>
            </a:r>
          </a:p>
          <a:p>
            <a:pPr lvl="1"/>
            <a:r>
              <a:rPr lang="en-US" dirty="0"/>
              <a:t>Benefits of Coordinated Enrollment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Algorithms from Boston and New Orleans</a:t>
            </a:r>
          </a:p>
          <a:p>
            <a:pPr lvl="1"/>
            <a:r>
              <a:rPr lang="en-US" dirty="0"/>
              <a:t>First Choices First</a:t>
            </a:r>
          </a:p>
          <a:p>
            <a:pPr lvl="1"/>
            <a:r>
              <a:rPr lang="en-US" dirty="0"/>
              <a:t>Generalized Top Trading Cycles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Goals</a:t>
            </a:r>
          </a:p>
          <a:p>
            <a:pPr lvl="1"/>
            <a:r>
              <a:rPr lang="en-US" dirty="0"/>
              <a:t>Respecting Priorities</a:t>
            </a:r>
          </a:p>
          <a:p>
            <a:pPr lvl="1"/>
            <a:r>
              <a:rPr lang="en-US" dirty="0"/>
              <a:t>Pareto Efficient</a:t>
            </a:r>
          </a:p>
          <a:p>
            <a:pPr lvl="1"/>
            <a:r>
              <a:rPr lang="en-US" dirty="0"/>
              <a:t>Non-wasteful</a:t>
            </a:r>
          </a:p>
        </p:txBody>
      </p:sp>
    </p:spTree>
    <p:extLst>
      <p:ext uri="{BB962C8B-B14F-4D97-AF65-F5344CB8AC3E}">
        <p14:creationId xmlns:p14="http://schemas.microsoft.com/office/powerpoint/2010/main" val="4084151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C5CE20F-6CD0-5049-985D-2455F71D1632}" vid="{217148A0-DF0A-6E48-92B1-F113F43B42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2970</TotalTime>
  <Words>2567</Words>
  <Application>Microsoft Macintosh PowerPoint</Application>
  <PresentationFormat>Widescreen</PresentationFormat>
  <Paragraphs>1053</Paragraphs>
  <Slides>41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6" baseType="lpstr">
      <vt:lpstr>Arial</vt:lpstr>
      <vt:lpstr>Calibri</vt:lpstr>
      <vt:lpstr>Calibri Light</vt:lpstr>
      <vt:lpstr>LatoWeb</vt:lpstr>
      <vt:lpstr>Office Theme</vt:lpstr>
      <vt:lpstr>Practice Problem</vt:lpstr>
      <vt:lpstr>Practice Problem Solution</vt:lpstr>
      <vt:lpstr>Proof from Homework</vt:lpstr>
      <vt:lpstr>Extra Credit</vt:lpstr>
      <vt:lpstr>Modified Serial Dictatorship</vt:lpstr>
      <vt:lpstr>Stanford Mechanism</vt:lpstr>
      <vt:lpstr>Extra Credit: Can we allocate in a way that is IR, PE, and Truthful? </vt:lpstr>
      <vt:lpstr>Engineering Systems for  Allocating Public Goods</vt:lpstr>
      <vt:lpstr>Plan for Today</vt:lpstr>
      <vt:lpstr>Why Let Students Choose Schools?</vt:lpstr>
      <vt:lpstr>School Choice Discussion</vt:lpstr>
      <vt:lpstr>New York (pre-2004): Dynamic Admissions</vt:lpstr>
      <vt:lpstr>Possible Goals</vt:lpstr>
      <vt:lpstr>Boston (pre-2005): First Choices First</vt:lpstr>
      <vt:lpstr>First Choices First in Practice</vt:lpstr>
      <vt:lpstr>Possible Goals</vt:lpstr>
      <vt:lpstr>Should We Use Serial Dictatorship?</vt:lpstr>
      <vt:lpstr>Should We Use Top Trading Cycles?</vt:lpstr>
      <vt:lpstr>Break</vt:lpstr>
      <vt:lpstr>Introducing: School Priorities</vt:lpstr>
      <vt:lpstr>First Choices First: Walkthrough</vt:lpstr>
      <vt:lpstr>First Choices First: Walkthrough</vt:lpstr>
      <vt:lpstr>New Fairness Notion: No Justified Envy</vt:lpstr>
      <vt:lpstr>First Choices First Analysis</vt:lpstr>
      <vt:lpstr>First Choices First Analysis</vt:lpstr>
      <vt:lpstr>Generalized Top Trading: Walkthrough</vt:lpstr>
      <vt:lpstr>Generalized Top Trading Cycles: Walkthrough</vt:lpstr>
      <vt:lpstr>Generalized Top Trading Cycles: Walkthrough</vt:lpstr>
      <vt:lpstr>Generalized Top Trading Cycles Analysis</vt:lpstr>
      <vt:lpstr>Generalized Top Trading Cycles Analysis</vt:lpstr>
      <vt:lpstr>Generalized Top Trading Cycles in Practice</vt:lpstr>
      <vt:lpstr>PowerPoint Presentation</vt:lpstr>
      <vt:lpstr>Pareto Efficient + Respects Priorities</vt:lpstr>
      <vt:lpstr>PowerPoint Presentation</vt:lpstr>
      <vt:lpstr>Non-wastefulness</vt:lpstr>
      <vt:lpstr>Non-wastefulness</vt:lpstr>
      <vt:lpstr>Important Questions</vt:lpstr>
      <vt:lpstr>Summary</vt:lpstr>
      <vt:lpstr>Study Guide</vt:lpstr>
      <vt:lpstr>Next Session</vt:lpstr>
      <vt:lpstr>Homework: Concept Check 4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Systems for  Allocating Public Goods</dc:title>
  <dc:creator>Nicholas A Arnosti</dc:creator>
  <cp:lastModifiedBy>Nick Arnosti</cp:lastModifiedBy>
  <cp:revision>151</cp:revision>
  <cp:lastPrinted>2023-01-31T14:23:16Z</cp:lastPrinted>
  <dcterms:created xsi:type="dcterms:W3CDTF">2022-01-31T12:05:58Z</dcterms:created>
  <dcterms:modified xsi:type="dcterms:W3CDTF">2024-02-01T17:52:36Z</dcterms:modified>
</cp:coreProperties>
</file>