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8"/>
  </p:notesMasterIdLst>
  <p:sldIdLst>
    <p:sldId id="443" r:id="rId2"/>
    <p:sldId id="444" r:id="rId3"/>
    <p:sldId id="256" r:id="rId4"/>
    <p:sldId id="258" r:id="rId5"/>
    <p:sldId id="408" r:id="rId6"/>
    <p:sldId id="407" r:id="rId7"/>
    <p:sldId id="289" r:id="rId8"/>
    <p:sldId id="270" r:id="rId9"/>
    <p:sldId id="286" r:id="rId10"/>
    <p:sldId id="287" r:id="rId11"/>
    <p:sldId id="410" r:id="rId12"/>
    <p:sldId id="445" r:id="rId13"/>
    <p:sldId id="285" r:id="rId14"/>
    <p:sldId id="288" r:id="rId15"/>
    <p:sldId id="464" r:id="rId16"/>
    <p:sldId id="458" r:id="rId17"/>
    <p:sldId id="413" r:id="rId18"/>
    <p:sldId id="414" r:id="rId19"/>
    <p:sldId id="454" r:id="rId20"/>
    <p:sldId id="435" r:id="rId21"/>
    <p:sldId id="448" r:id="rId22"/>
    <p:sldId id="459" r:id="rId23"/>
    <p:sldId id="447" r:id="rId24"/>
    <p:sldId id="449" r:id="rId25"/>
    <p:sldId id="266" r:id="rId26"/>
    <p:sldId id="415" r:id="rId27"/>
    <p:sldId id="412" r:id="rId28"/>
    <p:sldId id="461" r:id="rId29"/>
    <p:sldId id="436" r:id="rId30"/>
    <p:sldId id="456" r:id="rId31"/>
    <p:sldId id="462" r:id="rId32"/>
    <p:sldId id="460" r:id="rId33"/>
    <p:sldId id="424" r:id="rId34"/>
    <p:sldId id="263" r:id="rId35"/>
    <p:sldId id="463" r:id="rId36"/>
    <p:sldId id="455" r:id="rId37"/>
    <p:sldId id="439" r:id="rId38"/>
    <p:sldId id="452" r:id="rId39"/>
    <p:sldId id="437" r:id="rId40"/>
    <p:sldId id="425" r:id="rId41"/>
    <p:sldId id="426" r:id="rId42"/>
    <p:sldId id="427" r:id="rId43"/>
    <p:sldId id="428" r:id="rId44"/>
    <p:sldId id="429" r:id="rId45"/>
    <p:sldId id="430" r:id="rId46"/>
    <p:sldId id="431" r:id="rId47"/>
    <p:sldId id="432" r:id="rId48"/>
    <p:sldId id="433" r:id="rId49"/>
    <p:sldId id="434" r:id="rId50"/>
    <p:sldId id="453" r:id="rId51"/>
    <p:sldId id="438" r:id="rId52"/>
    <p:sldId id="440" r:id="rId53"/>
    <p:sldId id="441" r:id="rId54"/>
    <p:sldId id="267" r:id="rId55"/>
    <p:sldId id="268" r:id="rId56"/>
    <p:sldId id="283" r:id="rId57"/>
    <p:sldId id="451" r:id="rId58"/>
    <p:sldId id="269" r:id="rId59"/>
    <p:sldId id="282" r:id="rId60"/>
    <p:sldId id="457" r:id="rId61"/>
    <p:sldId id="450" r:id="rId62"/>
    <p:sldId id="419" r:id="rId63"/>
    <p:sldId id="420" r:id="rId64"/>
    <p:sldId id="421" r:id="rId65"/>
    <p:sldId id="423" r:id="rId66"/>
    <p:sldId id="416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58"/>
    <p:restoredTop sz="95794"/>
  </p:normalViewPr>
  <p:slideViewPr>
    <p:cSldViewPr snapToGrid="0" snapToObjects="1">
      <p:cViewPr varScale="1">
        <p:scale>
          <a:sx n="89" d="100"/>
          <a:sy n="89" d="100"/>
        </p:scale>
        <p:origin x="18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5503-A5D6-1E40-8164-14CEF6AAB850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5FA52-D83C-7548-9E8E-779922014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70023-B2A6-0B45-B6CA-E5557E257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B0F6D-4743-7646-988E-32893E42F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E4E9-A2B9-6242-9F54-4C3168E9F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5EFF-7F3C-1943-9633-AEC9863BFF08}" type="datetime1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5CFE-2DEA-9D41-BDBA-619E5F5E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89FD3-35B4-E94A-976A-E6C2E581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1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2DAA-91A2-A94C-9F1B-221E35874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FAB38-7601-4F4E-A198-B71A80159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31E0-093C-9E4E-95BB-191821A3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3D9C-DB0D-7343-BBE0-75B6A04E4F47}" type="datetime1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C4375-FF03-E741-B002-B742D834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BED1-FD4A-F44F-BF2B-40BB680D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81DBEB-77EB-A746-ADDD-2B659ABBF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3E27D-1F98-E24E-B60B-C05D839A1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E269-B011-1B45-939F-FFE3C73C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034D-C3F7-D34B-B01A-4CB3088622F7}" type="datetime1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4CFF6-576C-F64B-9F32-FB2FA04F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72E9-EC23-3643-8BF4-8A59634B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0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1724-6235-0E48-84D4-8690A58E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9034-8CE7-9E4F-AF97-A96CDAB8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DC4B3-7C3C-F046-8C66-3980A0DD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D7F-502A-1C47-B4BB-BA499F81306D}" type="datetime1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98E5-F986-0D46-9659-B9CBCDFD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AAF1-C999-4444-9421-F2CAAB49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F7525-5028-7A45-AA4A-2C54D820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5AAF-1D2D-2B46-877C-7D41E69E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43158-BD7A-ED4D-A1D5-1292CE68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5578-8BEC-9643-953F-F582DAD1A71A}" type="datetime1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809F6-E3CC-B44B-9B88-60C3A4BF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8AD54-8342-B74A-81F7-E0A36F53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6DA9-8F91-C645-8749-2E416C72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99DD-A876-9245-9BFE-D5BFE652A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E8588-63DB-CC43-8F5F-B3D2D958A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3629A-8EAF-7247-BEC6-9B05D27E2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3999-F10F-0245-B417-7BD0FAB7542F}" type="datetime1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4DB71-A5F3-D444-B593-41CC4C04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C2A8-1825-F94A-AEBE-206E67AB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FCE8-9A8A-F241-BB36-73ADF685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B7D9D-0ECF-984E-A584-40A613BB4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57D5C-6FE7-D746-B203-6B2DEC0AE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9F657-4550-CC46-8AE3-866C2DB48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6CE6E-B77E-CB42-86E8-B6BBA49B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B4D32-D577-FB41-8790-E90E1DD8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9EC-F189-2946-A049-893FEB5E6D4C}" type="datetime1">
              <a:rPr lang="en-US" smtClean="0"/>
              <a:t>1/31/24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A591D-C011-1F4C-9E52-3CB5899A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16B6F-BE2B-E74A-835C-2F7E7A0A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25C5-C4C8-3C43-96C4-262CDA4B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A49BD-B027-CB44-91CD-EFF163AD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C282-B17C-264A-9D08-CEF715C9F64A}" type="datetime1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94B9F-9D46-274B-9715-44335B41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08D7EF-2AAB-994B-B6E7-0B52C21F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0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CC018-85CF-444D-AF1A-3EA3BBA5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1F06-633E-6A4B-AAC6-9EF2821DCD2A}" type="datetime1">
              <a:rPr lang="en-US" smtClean="0"/>
              <a:t>1/31/24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1A4B1-E8D8-194A-B07E-7F3D59C2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0EF50-6E96-E648-8BF9-1A2C95F6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9C3F9-6F04-A64F-8752-82CBC246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14C3-19B2-1B48-87D1-CB3FA30B4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D9915-8975-134D-A109-B53FE9FD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0AD5-B0CA-A042-97CA-F9CEB384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A829-4A59-2045-B650-C100E09B2D49}" type="datetime1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C8328-8104-7B49-879C-8357F0A5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D9EC5-CE74-1E44-9ACF-2C1F1A76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E11A3-256A-B846-8558-53AC061C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88676-FE55-9E4F-8D73-A2BCEFA2D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C5AC3-EB6F-B34D-88C9-34B6BDEFE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FAF9F-138B-BA43-BFD4-8863FC3D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C2469-3F6E-7C4A-AE66-BACB4D2F8946}" type="datetime1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D406A-D034-EC41-992B-5783C8505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C2ED1-E077-D74F-9323-FE754076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1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577D7-94AD-4F4A-A845-26586315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5BA6B-2F28-7D43-9892-D1CBB0BF5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F1BB9-8EAF-6147-8BC9-47FAC6669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660C6-A011-AE4A-B26C-7A414DF91AF6}" type="datetime1">
              <a:rPr lang="en-US" smtClean="0"/>
              <a:t>1/31/24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EAFC9-F0EE-BA46-AEBD-6E8232A38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D5E2D-6B01-1E47-BE43-B5559600A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Warm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21E0-2049-EB4F-945C-385C09E4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6093"/>
            <a:ext cx="10782300" cy="1933945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First Choices First? Does it respect priorities?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Generalized Top Trading Cycles? Does it RP?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an assignment that assigns all 4 students and respect priorities.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88116"/>
              </p:ext>
            </p:extLst>
          </p:nvPr>
        </p:nvGraphicFramePr>
        <p:xfrm>
          <a:off x="838200" y="15382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396287"/>
              </p:ext>
            </p:extLst>
          </p:nvPr>
        </p:nvGraphicFramePr>
        <p:xfrm>
          <a:off x="4800600" y="15382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0369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0601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874AC-9DB8-9741-8F13-C3E912D5A7D5}"/>
              </a:ext>
            </a:extLst>
          </p:cNvPr>
          <p:cNvSpPr txBox="1"/>
          <p:nvPr/>
        </p:nvSpPr>
        <p:spPr>
          <a:xfrm>
            <a:off x="8392195" y="1032204"/>
            <a:ext cx="3496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Each school has 1 seat</a:t>
            </a:r>
          </a:p>
        </p:txBody>
      </p:sp>
    </p:spTree>
    <p:extLst>
      <p:ext uri="{BB962C8B-B14F-4D97-AF65-F5344CB8AC3E}">
        <p14:creationId xmlns:p14="http://schemas.microsoft.com/office/powerpoint/2010/main" val="342846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9ED8-CB62-624D-9F38-772E9B6A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E01-9917-0A41-8043-FB9BC5B18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8235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Is there always an assignment that is non-wasteful and respects priorities? If so, how can we find one?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Could there be multiple assignments with these properties? If so, can we choose the “best” one?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we make this mechanism truthful?</a:t>
            </a:r>
          </a:p>
        </p:txBody>
      </p:sp>
    </p:spTree>
    <p:extLst>
      <p:ext uri="{BB962C8B-B14F-4D97-AF65-F5344CB8AC3E}">
        <p14:creationId xmlns:p14="http://schemas.microsoft.com/office/powerpoint/2010/main" val="387815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F065-00C7-AA4E-A096-EA89B653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Dynamic Admissions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49372-BABB-8F44-855D-3CFF3AC8F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098"/>
            <a:ext cx="11201400" cy="3641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Each school admits # applicants equal to vacancies (wait-lists others).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Students reject all but their favorite offer.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Repeat until each school either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 is filled, or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has admitted every applicant.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3E9359-5B24-D541-9CA2-FCEAEA866CC0}"/>
              </a:ext>
            </a:extLst>
          </p:cNvPr>
          <p:cNvSpPr txBox="1"/>
          <p:nvPr/>
        </p:nvSpPr>
        <p:spPr>
          <a:xfrm>
            <a:off x="838200" y="4793848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direct version of this mechanism is called </a:t>
            </a:r>
            <a:r>
              <a:rPr lang="en-US" sz="2800" b="1" dirty="0"/>
              <a:t>“School Proposing Deferred Acceptance (DA)”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424290-3B6D-F248-9F83-017E16BC4606}"/>
              </a:ext>
            </a:extLst>
          </p:cNvPr>
          <p:cNvSpPr txBox="1"/>
          <p:nvPr/>
        </p:nvSpPr>
        <p:spPr>
          <a:xfrm>
            <a:off x="4395898" y="5957777"/>
            <a:ext cx="50819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All student acceptances tentative (“deferred”) until the end.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929F37-B9D6-C343-95D2-4177205C4027}"/>
              </a:ext>
            </a:extLst>
          </p:cNvPr>
          <p:cNvSpPr txBox="1"/>
          <p:nvPr/>
        </p:nvSpPr>
        <p:spPr>
          <a:xfrm>
            <a:off x="902753" y="6008194"/>
            <a:ext cx="316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Schools make offers.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F33ADD03-1305-8B47-8494-1DAA54702B45}"/>
              </a:ext>
            </a:extLst>
          </p:cNvPr>
          <p:cNvSpPr/>
          <p:nvPr/>
        </p:nvSpPr>
        <p:spPr>
          <a:xfrm rot="16200000">
            <a:off x="2215234" y="4516807"/>
            <a:ext cx="291334" cy="2683996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DCA0D4F1-D4EF-7947-9B84-292F17659568}"/>
              </a:ext>
            </a:extLst>
          </p:cNvPr>
          <p:cNvSpPr/>
          <p:nvPr/>
        </p:nvSpPr>
        <p:spPr>
          <a:xfrm rot="16200000">
            <a:off x="5079933" y="4504762"/>
            <a:ext cx="291334" cy="2683996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3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B229-C034-5348-A9B9-A3F6A974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from last class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0E773F-8015-DF43-8A45-9209FFC4B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595878"/>
              </p:ext>
            </p:extLst>
          </p:nvPr>
        </p:nvGraphicFramePr>
        <p:xfrm>
          <a:off x="838200" y="2401770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5B196C6-66B9-714B-A629-BA65D070A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350519"/>
              </p:ext>
            </p:extLst>
          </p:nvPr>
        </p:nvGraphicFramePr>
        <p:xfrm>
          <a:off x="838200" y="4385129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5104820-4B4E-DD8A-36AD-D7933C43EB31}"/>
              </a:ext>
            </a:extLst>
          </p:cNvPr>
          <p:cNvSpPr txBox="1"/>
          <p:nvPr/>
        </p:nvSpPr>
        <p:spPr>
          <a:xfrm>
            <a:off x="838200" y="1678163"/>
            <a:ext cx="3568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Each school has 5 seats</a:t>
            </a:r>
          </a:p>
        </p:txBody>
      </p:sp>
    </p:spTree>
    <p:extLst>
      <p:ext uri="{BB962C8B-B14F-4D97-AF65-F5344CB8AC3E}">
        <p14:creationId xmlns:p14="http://schemas.microsoft.com/office/powerpoint/2010/main" val="1204681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B229-C034-5348-A9B9-A3F6A974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of School Proposing DA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0E773F-8015-DF43-8A45-9209FFC4B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956566"/>
              </p:ext>
            </p:extLst>
          </p:nvPr>
        </p:nvGraphicFramePr>
        <p:xfrm>
          <a:off x="838200" y="1825624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5B196C6-66B9-714B-A629-BA65D070A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853291"/>
              </p:ext>
            </p:extLst>
          </p:nvPr>
        </p:nvGraphicFramePr>
        <p:xfrm>
          <a:off x="838200" y="4117975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3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980F-5453-4843-BEAC-87DAD80E8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87100" cy="1325563"/>
          </a:xfrm>
        </p:spPr>
        <p:txBody>
          <a:bodyPr/>
          <a:lstStyle/>
          <a:p>
            <a:r>
              <a:rPr lang="en-US" dirty="0"/>
              <a:t>Analyzing School Proposing 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208E9-9BFA-D648-AD57-9CC35AFC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871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Why is this assignment non-wasteful?</a:t>
            </a:r>
          </a:p>
          <a:p>
            <a:pPr marL="0" indent="0">
              <a:buNone/>
            </a:pPr>
            <a:r>
              <a:rPr lang="en-US" dirty="0"/>
              <a:t>	Any school with vacancies has admitted every applicant.</a:t>
            </a:r>
          </a:p>
          <a:p>
            <a:pPr marL="0" indent="0">
              <a:buNone/>
            </a:pPr>
            <a:r>
              <a:rPr lang="en-US" dirty="0"/>
              <a:t>	Applicants choose their favorite school that admits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does this assignment respect priorities?</a:t>
            </a:r>
          </a:p>
          <a:p>
            <a:pPr marL="0" indent="0">
              <a:buNone/>
            </a:pPr>
            <a:r>
              <a:rPr lang="en-US" dirty="0"/>
              <a:t>	If you envy another student, you were not admitted to their school.</a:t>
            </a:r>
          </a:p>
          <a:p>
            <a:pPr marL="0" indent="0">
              <a:buNone/>
            </a:pPr>
            <a:r>
              <a:rPr lang="en-US" dirty="0"/>
              <a:t>	Schools admit from the top of their priority list.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there easy “verification” that this assignment respects priorities?</a:t>
            </a:r>
          </a:p>
          <a:p>
            <a:pPr marL="0" indent="0">
              <a:buNone/>
            </a:pPr>
            <a:r>
              <a:rPr lang="en-US" dirty="0"/>
              <a:t>	Publish the cutoff scores!</a:t>
            </a:r>
          </a:p>
        </p:txBody>
      </p:sp>
    </p:spTree>
    <p:extLst>
      <p:ext uri="{BB962C8B-B14F-4D97-AF65-F5344CB8AC3E}">
        <p14:creationId xmlns:p14="http://schemas.microsoft.com/office/powerpoint/2010/main" val="317315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E8A98-F4DA-7E32-7599-98C0BF288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9B55E-64C9-0BFE-845A-54D1FD9F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there be more than one non-wasteful allocation that respects priorities?</a:t>
            </a:r>
          </a:p>
        </p:txBody>
      </p:sp>
    </p:spTree>
    <p:extLst>
      <p:ext uri="{BB962C8B-B14F-4D97-AF65-F5344CB8AC3E}">
        <p14:creationId xmlns:p14="http://schemas.microsoft.com/office/powerpoint/2010/main" val="2701980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FF60-FA8D-2127-1DB2-24B098A9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Find Non-Wasteful Matching that Respects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BBE28-2EA4-08FA-E217-465737A9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8"/>
            <a:ext cx="11020425" cy="5054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Possible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 from a matching where no student is assigned.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Pick any school with a vacant seat.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Look at all students who prefer that school to their current assignment.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Among these students, assign the one with highest priority at the school to the empty seat (remove from their previous school, if necessary).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steps 2-4 until either (</a:t>
            </a:r>
            <a:r>
              <a:rPr lang="en-US" dirty="0" err="1"/>
              <a:t>i</a:t>
            </a:r>
            <a:r>
              <a:rPr lang="en-US" dirty="0"/>
              <a:t>) there are no empty seats, or (ii) no student wants to claim any empty seat.</a:t>
            </a:r>
          </a:p>
          <a:p>
            <a:pPr marL="0" indent="0">
              <a:buNone/>
            </a:pPr>
            <a:r>
              <a:rPr lang="en-US" i="1" dirty="0"/>
              <a:t>Equivalent to school proposing DA!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D24FBF-27FB-0828-C5C5-D13725FBA3D8}"/>
              </a:ext>
            </a:extLst>
          </p:cNvPr>
          <p:cNvSpPr txBox="1"/>
          <p:nvPr/>
        </p:nvSpPr>
        <p:spPr>
          <a:xfrm>
            <a:off x="6529386" y="983902"/>
            <a:ext cx="5329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Idea: start from wasteful matching that respects priorities, and gradually make it less wasteful.</a:t>
            </a:r>
          </a:p>
        </p:txBody>
      </p:sp>
    </p:spTree>
    <p:extLst>
      <p:ext uri="{BB962C8B-B14F-4D97-AF65-F5344CB8AC3E}">
        <p14:creationId xmlns:p14="http://schemas.microsoft.com/office/powerpoint/2010/main" val="265584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AC99-2A22-1142-9FB2-1D9A58483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there be more than one non-wasteful allocation that respects priorities?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CD3E9-CB36-7542-AAC1-D48224976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7206"/>
            <a:ext cx="10515600" cy="177904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1A, 2B respects priorities (no envy).</a:t>
            </a:r>
          </a:p>
          <a:p>
            <a:pPr marL="0" indent="0">
              <a:buNone/>
            </a:pPr>
            <a:r>
              <a:rPr lang="en-US" dirty="0"/>
              <a:t>1B, 2A respects priorities (no justified envy).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6B51DE4-5977-E740-BDC0-66922FE72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82612"/>
              </p:ext>
            </p:extLst>
          </p:nvPr>
        </p:nvGraphicFramePr>
        <p:xfrm>
          <a:off x="838200" y="1958975"/>
          <a:ext cx="1853476" cy="1779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738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926738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7696A5-CCFB-664A-85D3-5D055D069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17356"/>
              </p:ext>
            </p:extLst>
          </p:nvPr>
        </p:nvGraphicFramePr>
        <p:xfrm>
          <a:off x="3183533" y="1958975"/>
          <a:ext cx="1853476" cy="17790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738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926738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5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F065-00C7-AA4E-A096-EA89B653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Student-Proposing Deferred Acceptance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49372-BABB-8F44-855D-3CFF3AC8F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2141"/>
            <a:ext cx="9677400" cy="364172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Unassigned students apply to  favorite school which they have not yet applied to.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Schools tentatively hold best applicants up to their capacity, reject the rest.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Repeat until each student either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 is assigned,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has applied to every school on his or her list.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3E9359-5B24-D541-9CA2-FCEAEA866CC0}"/>
              </a:ext>
            </a:extLst>
          </p:cNvPr>
          <p:cNvSpPr txBox="1"/>
          <p:nvPr/>
        </p:nvSpPr>
        <p:spPr>
          <a:xfrm>
            <a:off x="890698" y="5270902"/>
            <a:ext cx="7453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“Student Proposing Deferred Acceptance (DA)”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424290-3B6D-F248-9F83-017E16BC4606}"/>
              </a:ext>
            </a:extLst>
          </p:cNvPr>
          <p:cNvSpPr txBox="1"/>
          <p:nvPr/>
        </p:nvSpPr>
        <p:spPr>
          <a:xfrm>
            <a:off x="4395898" y="5957777"/>
            <a:ext cx="50819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All school acceptances tentative (“deferred”) until the end.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929F37-B9D6-C343-95D2-4177205C4027}"/>
              </a:ext>
            </a:extLst>
          </p:cNvPr>
          <p:cNvSpPr txBox="1"/>
          <p:nvPr/>
        </p:nvSpPr>
        <p:spPr>
          <a:xfrm>
            <a:off x="902753" y="6008194"/>
            <a:ext cx="3349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Students make offers.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F33ADD03-1305-8B47-8494-1DAA54702B45}"/>
              </a:ext>
            </a:extLst>
          </p:cNvPr>
          <p:cNvSpPr/>
          <p:nvPr/>
        </p:nvSpPr>
        <p:spPr>
          <a:xfrm rot="16200000">
            <a:off x="2215234" y="4516807"/>
            <a:ext cx="291334" cy="2683996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DCA0D4F1-D4EF-7947-9B84-292F17659568}"/>
              </a:ext>
            </a:extLst>
          </p:cNvPr>
          <p:cNvSpPr/>
          <p:nvPr/>
        </p:nvSpPr>
        <p:spPr>
          <a:xfrm rot="16200000">
            <a:off x="5384733" y="4504762"/>
            <a:ext cx="291334" cy="2683996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7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B229-C034-5348-A9B9-A3F6A974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from last class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0E773F-8015-DF43-8A45-9209FFC4B8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401770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5B196C6-66B9-714B-A629-BA65D070AAE0}"/>
              </a:ext>
            </a:extLst>
          </p:cNvPr>
          <p:cNvGraphicFramePr>
            <a:graphicFrameLocks/>
          </p:cNvGraphicFramePr>
          <p:nvPr/>
        </p:nvGraphicFramePr>
        <p:xfrm>
          <a:off x="838200" y="4385129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5104820-4B4E-DD8A-36AD-D7933C43EB31}"/>
              </a:ext>
            </a:extLst>
          </p:cNvPr>
          <p:cNvSpPr txBox="1"/>
          <p:nvPr/>
        </p:nvSpPr>
        <p:spPr>
          <a:xfrm>
            <a:off x="838200" y="1678163"/>
            <a:ext cx="3568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Each school has 5 seats</a:t>
            </a:r>
          </a:p>
        </p:txBody>
      </p:sp>
    </p:spTree>
    <p:extLst>
      <p:ext uri="{BB962C8B-B14F-4D97-AF65-F5344CB8AC3E}">
        <p14:creationId xmlns:p14="http://schemas.microsoft.com/office/powerpoint/2010/main" val="311375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Warm Up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44088"/>
              </p:ext>
            </p:extLst>
          </p:nvPr>
        </p:nvGraphicFramePr>
        <p:xfrm>
          <a:off x="838200" y="148685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985536"/>
            <a:ext cx="2129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FCF Outcome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008693"/>
            <a:ext cx="2457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GTTC Outcome</a:t>
            </a: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6F087AA7-053E-C491-F041-76F44E848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9741"/>
              </p:ext>
            </p:extLst>
          </p:nvPr>
        </p:nvGraphicFramePr>
        <p:xfrm>
          <a:off x="4800600" y="148685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82D3010B-C1CF-B31B-D459-B39666173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080721"/>
              </p:ext>
            </p:extLst>
          </p:nvPr>
        </p:nvGraphicFramePr>
        <p:xfrm>
          <a:off x="8572500" y="148685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1355E01-811B-FF6F-1C40-9DB448FABE1F}"/>
              </a:ext>
            </a:extLst>
          </p:cNvPr>
          <p:cNvSpPr txBox="1"/>
          <p:nvPr/>
        </p:nvSpPr>
        <p:spPr>
          <a:xfrm>
            <a:off x="8572500" y="985536"/>
            <a:ext cx="286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Respects Priorities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48797A-9051-0B2E-D064-BE398B607291}"/>
              </a:ext>
            </a:extLst>
          </p:cNvPr>
          <p:cNvSpPr txBox="1"/>
          <p:nvPr/>
        </p:nvSpPr>
        <p:spPr>
          <a:xfrm>
            <a:off x="1028873" y="4430583"/>
            <a:ext cx="29714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 has justified envy for 4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DDA0959-6C66-A9A8-5E74-3B3E6A0C8623}"/>
              </a:ext>
            </a:extLst>
          </p:cNvPr>
          <p:cNvSpPr txBox="1">
            <a:spLocks/>
          </p:cNvSpPr>
          <p:nvPr/>
        </p:nvSpPr>
        <p:spPr>
          <a:xfrm>
            <a:off x="838200" y="4861470"/>
            <a:ext cx="10782300" cy="1933945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What is the outcome of First Choices First? Does it respect priorities?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What is the outcome of Generalized Top Trading Cycles? Does it RP?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Find an assignment that assigns all 4 students and respect priorities.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421430-7E9C-843E-BB84-F59CF0BED30F}"/>
              </a:ext>
            </a:extLst>
          </p:cNvPr>
          <p:cNvSpPr txBox="1"/>
          <p:nvPr/>
        </p:nvSpPr>
        <p:spPr>
          <a:xfrm>
            <a:off x="5029632" y="4451938"/>
            <a:ext cx="29714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4 has justified envy for 1</a:t>
            </a:r>
          </a:p>
        </p:txBody>
      </p:sp>
    </p:spTree>
    <p:extLst>
      <p:ext uri="{BB962C8B-B14F-4D97-AF65-F5344CB8AC3E}">
        <p14:creationId xmlns:p14="http://schemas.microsoft.com/office/powerpoint/2010/main" val="3232946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B229-C034-5348-A9B9-A3F6A974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of Student Proposing DA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0E773F-8015-DF43-8A45-9209FFC4B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123789"/>
              </p:ext>
            </p:extLst>
          </p:nvPr>
        </p:nvGraphicFramePr>
        <p:xfrm>
          <a:off x="838200" y="1825624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5B196C6-66B9-714B-A629-BA65D070A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826744"/>
              </p:ext>
            </p:extLst>
          </p:nvPr>
        </p:nvGraphicFramePr>
        <p:xfrm>
          <a:off x="838200" y="4117975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1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980F-5453-4843-BEAC-87DAD80E8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87100" cy="1325563"/>
          </a:xfrm>
        </p:spPr>
        <p:txBody>
          <a:bodyPr/>
          <a:lstStyle/>
          <a:p>
            <a:r>
              <a:rPr lang="en-US" dirty="0"/>
              <a:t>Analyzing Student Proposing 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208E9-9BFA-D648-AD57-9CC35AFC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Why is this assignment non-wasteful?</a:t>
            </a:r>
          </a:p>
          <a:p>
            <a:pPr marL="0" indent="0">
              <a:buNone/>
            </a:pPr>
            <a:r>
              <a:rPr lang="en-US" dirty="0"/>
              <a:t>	Any school with vacancies has not rejected any applicant.</a:t>
            </a:r>
          </a:p>
          <a:p>
            <a:pPr marL="0" indent="0">
              <a:buNone/>
            </a:pPr>
            <a:r>
              <a:rPr lang="en-US" dirty="0"/>
              <a:t>	Applicants have applied to any school they prefer to their assignment.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does this assignment respect priorities?</a:t>
            </a:r>
          </a:p>
          <a:p>
            <a:pPr marL="0" indent="0">
              <a:buNone/>
            </a:pPr>
            <a:r>
              <a:rPr lang="en-US" dirty="0"/>
              <a:t>	If you envy another student, you were rejected from their school.</a:t>
            </a:r>
          </a:p>
          <a:p>
            <a:pPr marL="0" indent="0">
              <a:buNone/>
            </a:pPr>
            <a:r>
              <a:rPr lang="en-US" dirty="0"/>
              <a:t>	This implies that you are lower priority than anyone matched there.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there easy “verification” that this assignment respects priorities?</a:t>
            </a:r>
          </a:p>
          <a:p>
            <a:pPr marL="0" indent="0">
              <a:buNone/>
            </a:pPr>
            <a:r>
              <a:rPr lang="en-US" dirty="0"/>
              <a:t>	Publish the cutoff scores!</a:t>
            </a:r>
          </a:p>
        </p:txBody>
      </p:sp>
    </p:spTree>
    <p:extLst>
      <p:ext uri="{BB962C8B-B14F-4D97-AF65-F5344CB8AC3E}">
        <p14:creationId xmlns:p14="http://schemas.microsoft.com/office/powerpoint/2010/main" val="388918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6CFAE-995E-F6BC-DA95-D55741504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on Proposal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897E2-A99D-AB83-2979-6E4AE35B1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both student-proposing and school-proposing algorithms, </a:t>
            </a:r>
          </a:p>
          <a:p>
            <a:pPr marL="0" indent="0">
              <a:buNone/>
            </a:pPr>
            <a:r>
              <a:rPr lang="en-US" dirty="0"/>
              <a:t>the order in which proposals are made </a:t>
            </a:r>
            <a:r>
              <a:rPr lang="en-US" b="1" i="1" u="sng" dirty="0"/>
              <a:t>does not matter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i="1" u="sng" dirty="0"/>
              <a:t>Any</a:t>
            </a:r>
            <a:r>
              <a:rPr lang="en-US" dirty="0"/>
              <a:t> proposal order results in the same final assignment.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(However, the two algorithms may produce different assignments.)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09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FCF8-8C94-C7E2-590B-7CC636FC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Proposing vs Student Proposing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72460-9661-AA3F-2DCB-3A8CA92B5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School Proposing DA and Student Proposing DA are both </a:t>
            </a:r>
            <a:r>
              <a:rPr lang="en-US" b="1" dirty="0" err="1"/>
              <a:t>nonwasteful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b="1" dirty="0"/>
              <a:t>respect priorities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students prefer each outcome?</a:t>
            </a:r>
          </a:p>
        </p:txBody>
      </p:sp>
    </p:spTree>
    <p:extLst>
      <p:ext uri="{BB962C8B-B14F-4D97-AF65-F5344CB8AC3E}">
        <p14:creationId xmlns:p14="http://schemas.microsoft.com/office/powerpoint/2010/main" val="3376462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F2D9-5C64-C802-8024-94F9776A1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131"/>
            <a:ext cx="10515600" cy="1325563"/>
          </a:xfrm>
        </p:spPr>
        <p:txBody>
          <a:bodyPr/>
          <a:lstStyle/>
          <a:p>
            <a:r>
              <a:rPr lang="en-US" dirty="0"/>
              <a:t>Incomplete Lists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4337E3-85EA-84F4-C401-870C17680E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7738" y="2176844"/>
                <a:ext cx="10253662" cy="4351338"/>
              </a:xfr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An assignment is </a:t>
                </a:r>
                <a:r>
                  <a:rPr lang="en-US" b="1" dirty="0"/>
                  <a:t>individually rational </a:t>
                </a:r>
                <a:r>
                  <a:rPr lang="en-US" dirty="0"/>
                  <a:t>if students are only assigned to schools on their list.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If a student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has justified envy for another student who is attending school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, we say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form a </a:t>
                </a:r>
                <a:r>
                  <a:rPr lang="en-US" b="1" dirty="0"/>
                  <a:t>blocking pair.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 assignment respects priorities if there are no blocking pairs.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 assignment is </a:t>
                </a:r>
                <a:r>
                  <a:rPr lang="en-US" b="1" dirty="0"/>
                  <a:t>stable </a:t>
                </a:r>
                <a:r>
                  <a:rPr lang="en-US" dirty="0"/>
                  <a:t>if it is individually rational, non-wasteful, and respects priorities.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4337E3-85EA-84F4-C401-870C17680E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7738" y="2176844"/>
                <a:ext cx="10253662" cy="4351338"/>
              </a:xfrm>
              <a:blipFill>
                <a:blip r:embed="rId2"/>
                <a:stretch>
                  <a:fillRect l="-1236" t="-2326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93ACA24-9B76-5177-6EED-4D0B1B3079E3}"/>
              </a:ext>
            </a:extLst>
          </p:cNvPr>
          <p:cNvSpPr txBox="1"/>
          <p:nvPr/>
        </p:nvSpPr>
        <p:spPr>
          <a:xfrm>
            <a:off x="838200" y="1567159"/>
            <a:ext cx="6500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 practice, students don’t list every school.</a:t>
            </a:r>
          </a:p>
        </p:txBody>
      </p:sp>
    </p:spTree>
    <p:extLst>
      <p:ext uri="{BB962C8B-B14F-4D97-AF65-F5344CB8AC3E}">
        <p14:creationId xmlns:p14="http://schemas.microsoft.com/office/powerpoint/2010/main" val="403888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171A52-8539-C54C-925A-01AE00716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87022"/>
              </p:ext>
            </p:extLst>
          </p:nvPr>
        </p:nvGraphicFramePr>
        <p:xfrm>
          <a:off x="8778490" y="15240"/>
          <a:ext cx="3201699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233">
                  <a:extLst>
                    <a:ext uri="{9D8B030D-6E8A-4147-A177-3AD203B41FA5}">
                      <a16:colId xmlns:a16="http://schemas.microsoft.com/office/drawing/2014/main" val="401903148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1405601277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2307378384"/>
                    </a:ext>
                  </a:extLst>
                </a:gridCol>
              </a:tblGrid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8115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  7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12 (88)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4 (99)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2387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12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5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6 (91)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636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  4 (91)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15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7 (89)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1363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 3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8 (83)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10 (87)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36372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14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9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11 (75)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0982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9 (86)</a:t>
                      </a:r>
                      <a:endParaRPr lang="en-US" sz="2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13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13 (67)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8795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2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14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15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86911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5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10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7331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8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2 (72)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38372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6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11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6739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2178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3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22226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0793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9045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45494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A6427C9D-7802-404B-B78C-A7A135BE7D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507792"/>
              </p:ext>
            </p:extLst>
          </p:nvPr>
        </p:nvGraphicFramePr>
        <p:xfrm>
          <a:off x="211811" y="3621620"/>
          <a:ext cx="7502912" cy="141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64">
                  <a:extLst>
                    <a:ext uri="{9D8B030D-6E8A-4147-A177-3AD203B41FA5}">
                      <a16:colId xmlns:a16="http://schemas.microsoft.com/office/drawing/2014/main" val="180395866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64294769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542654440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218849198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63079028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4029033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084560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252197510"/>
                    </a:ext>
                  </a:extLst>
                </a:gridCol>
              </a:tblGrid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2769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271665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(99)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73041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142BD232-01E9-8948-B253-8AEDAC242B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420639"/>
              </p:ext>
            </p:extLst>
          </p:nvPr>
        </p:nvGraphicFramePr>
        <p:xfrm>
          <a:off x="211811" y="5223894"/>
          <a:ext cx="6565048" cy="141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64">
                  <a:extLst>
                    <a:ext uri="{9D8B030D-6E8A-4147-A177-3AD203B41FA5}">
                      <a16:colId xmlns:a16="http://schemas.microsoft.com/office/drawing/2014/main" val="180395866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64294769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542654440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218849198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63079028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4029033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084560042"/>
                    </a:ext>
                  </a:extLst>
                </a:gridCol>
              </a:tblGrid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2769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271665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73041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F51F-D660-9984-4F7E-A0F636D08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11" y="155215"/>
            <a:ext cx="7696161" cy="3273785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Student-Proposing Deferred Acceptance? What are school cutoffs?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School-Proposing Deferred Acceptance? What are school cutoffs?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 students get a different outcome? Which outcome do they prefer?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D5A516-41CF-A423-EDDC-F8BF1F966BD5}"/>
              </a:ext>
            </a:extLst>
          </p:cNvPr>
          <p:cNvSpPr txBox="1"/>
          <p:nvPr/>
        </p:nvSpPr>
        <p:spPr>
          <a:xfrm>
            <a:off x="6815002" y="5697192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5 seats</a:t>
            </a:r>
          </a:p>
        </p:txBody>
      </p:sp>
    </p:spTree>
    <p:extLst>
      <p:ext uri="{BB962C8B-B14F-4D97-AF65-F5344CB8AC3E}">
        <p14:creationId xmlns:p14="http://schemas.microsoft.com/office/powerpoint/2010/main" val="361952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9CF5E-46D1-2A44-941D-3EB0AD85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9" y="234616"/>
            <a:ext cx="10515600" cy="1325563"/>
          </a:xfrm>
        </p:spPr>
        <p:txBody>
          <a:bodyPr/>
          <a:lstStyle/>
          <a:p>
            <a:r>
              <a:rPr lang="en-US" dirty="0"/>
              <a:t>In Class Example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A6427C9D-7802-404B-B78C-A7A135BE7D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649857"/>
              </p:ext>
            </p:extLst>
          </p:nvPr>
        </p:nvGraphicFramePr>
        <p:xfrm>
          <a:off x="119199" y="3657832"/>
          <a:ext cx="7502912" cy="141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64">
                  <a:extLst>
                    <a:ext uri="{9D8B030D-6E8A-4147-A177-3AD203B41FA5}">
                      <a16:colId xmlns:a16="http://schemas.microsoft.com/office/drawing/2014/main" val="180395866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64294769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542654440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218849198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63079028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4029033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084560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252197510"/>
                    </a:ext>
                  </a:extLst>
                </a:gridCol>
              </a:tblGrid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2769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271665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(99)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73041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142BD232-01E9-8948-B253-8AEDAC242B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87356"/>
              </p:ext>
            </p:extLst>
          </p:nvPr>
        </p:nvGraphicFramePr>
        <p:xfrm>
          <a:off x="119199" y="5229613"/>
          <a:ext cx="6565048" cy="141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64">
                  <a:extLst>
                    <a:ext uri="{9D8B030D-6E8A-4147-A177-3AD203B41FA5}">
                      <a16:colId xmlns:a16="http://schemas.microsoft.com/office/drawing/2014/main" val="180395866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64294769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542654440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218849198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63079028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4029033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084560042"/>
                    </a:ext>
                  </a:extLst>
                </a:gridCol>
              </a:tblGrid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2769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271665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7304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6D37116-339E-C645-824B-E519F54A9765}"/>
              </a:ext>
            </a:extLst>
          </p:cNvPr>
          <p:cNvSpPr txBox="1"/>
          <p:nvPr/>
        </p:nvSpPr>
        <p:spPr>
          <a:xfrm>
            <a:off x="119199" y="1634860"/>
            <a:ext cx="750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outcome of Student-Proposing DA?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777AC4-5AB7-A84C-ABD5-E95FB50C4F86}"/>
                  </a:ext>
                </a:extLst>
              </p:cNvPr>
              <p:cNvSpPr txBox="1"/>
              <p:nvPr/>
            </p:nvSpPr>
            <p:spPr>
              <a:xfrm>
                <a:off x="119199" y="2495890"/>
                <a:ext cx="639950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A: 7, 12, 4, 3, 9		B: 5, 15, 8, 13, 14</a:t>
                </a:r>
              </a:p>
              <a:p>
                <a:r>
                  <a:rPr lang="en-US" sz="2800" dirty="0"/>
                  <a:t>C: 6, 10, 11		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∅:1, 2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777AC4-5AB7-A84C-ABD5-E95FB50C4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99" y="2495890"/>
                <a:ext cx="6399509" cy="954107"/>
              </a:xfrm>
              <a:prstGeom prst="rect">
                <a:avLst/>
              </a:prstGeom>
              <a:blipFill>
                <a:blip r:embed="rId2"/>
                <a:stretch>
                  <a:fillRect l="-1980" t="-6579" r="-990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6D6289E4-941E-E048-A84D-5F60C2670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71578"/>
              </p:ext>
            </p:extLst>
          </p:nvPr>
        </p:nvGraphicFramePr>
        <p:xfrm>
          <a:off x="8871101" y="56606"/>
          <a:ext cx="3201699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233">
                  <a:extLst>
                    <a:ext uri="{9D8B030D-6E8A-4147-A177-3AD203B41FA5}">
                      <a16:colId xmlns:a16="http://schemas.microsoft.com/office/drawing/2014/main" val="401903148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1405601277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2307378384"/>
                    </a:ext>
                  </a:extLst>
                </a:gridCol>
              </a:tblGrid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8115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  7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12 (88)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4 (99)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2387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12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5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6 (91)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636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  4 (91)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15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7 (89)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1363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  3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8 (83)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10 (87)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36372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14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9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11 (75)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0982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9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13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13 (67)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8795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2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14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15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86911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5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10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7331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8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2 (72)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38372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6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11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6739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2178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3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22226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0793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9045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4549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BD1EC3E-8D48-C7E8-CD7C-86226BB60D6C}"/>
              </a:ext>
            </a:extLst>
          </p:cNvPr>
          <p:cNvSpPr txBox="1"/>
          <p:nvPr/>
        </p:nvSpPr>
        <p:spPr>
          <a:xfrm>
            <a:off x="6815002" y="5697192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5 seats</a:t>
            </a:r>
          </a:p>
        </p:txBody>
      </p:sp>
    </p:spTree>
    <p:extLst>
      <p:ext uri="{BB962C8B-B14F-4D97-AF65-F5344CB8AC3E}">
        <p14:creationId xmlns:p14="http://schemas.microsoft.com/office/powerpoint/2010/main" val="2237667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9CF5E-46D1-2A44-941D-3EB0AD85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11" y="236921"/>
            <a:ext cx="10515600" cy="1325563"/>
          </a:xfrm>
        </p:spPr>
        <p:txBody>
          <a:bodyPr/>
          <a:lstStyle/>
          <a:p>
            <a:r>
              <a:rPr lang="en-US" dirty="0"/>
              <a:t>In Class Example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171A52-8539-C54C-925A-01AE00716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28118"/>
              </p:ext>
            </p:extLst>
          </p:nvPr>
        </p:nvGraphicFramePr>
        <p:xfrm>
          <a:off x="8778490" y="15240"/>
          <a:ext cx="3201699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233">
                  <a:extLst>
                    <a:ext uri="{9D8B030D-6E8A-4147-A177-3AD203B41FA5}">
                      <a16:colId xmlns:a16="http://schemas.microsoft.com/office/drawing/2014/main" val="401903148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1405601277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2307378384"/>
                    </a:ext>
                  </a:extLst>
                </a:gridCol>
              </a:tblGrid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8115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  7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12 (88)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4 (99)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2387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12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5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6 (91)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636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  4 (91)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15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7 (89)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1363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  3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8 (83)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10 (87)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36372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14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9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11 (75)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0982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9 (86)</a:t>
                      </a:r>
                      <a:endParaRPr lang="en-US" sz="2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13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13 (67)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8795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2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14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15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86911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5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10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7331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8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2 (72)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38372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6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11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6739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2178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3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22226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0793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9045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45494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A6427C9D-7802-404B-B78C-A7A135BE7D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899529"/>
              </p:ext>
            </p:extLst>
          </p:nvPr>
        </p:nvGraphicFramePr>
        <p:xfrm>
          <a:off x="211811" y="3660137"/>
          <a:ext cx="7502912" cy="141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64">
                  <a:extLst>
                    <a:ext uri="{9D8B030D-6E8A-4147-A177-3AD203B41FA5}">
                      <a16:colId xmlns:a16="http://schemas.microsoft.com/office/drawing/2014/main" val="180395866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64294769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542654440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218849198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63079028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4029033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084560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252197510"/>
                    </a:ext>
                  </a:extLst>
                </a:gridCol>
              </a:tblGrid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2769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271665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(99)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(64)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73041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142BD232-01E9-8948-B253-8AEDAC242B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108372"/>
              </p:ext>
            </p:extLst>
          </p:nvPr>
        </p:nvGraphicFramePr>
        <p:xfrm>
          <a:off x="211811" y="5231918"/>
          <a:ext cx="6565048" cy="141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64">
                  <a:extLst>
                    <a:ext uri="{9D8B030D-6E8A-4147-A177-3AD203B41FA5}">
                      <a16:colId xmlns:a16="http://schemas.microsoft.com/office/drawing/2014/main" val="180395866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64294769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542654440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2188491989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3630790283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4029033042"/>
                    </a:ext>
                  </a:extLst>
                </a:gridCol>
                <a:gridCol w="937864">
                  <a:extLst>
                    <a:ext uri="{9D8B030D-6E8A-4147-A177-3AD203B41FA5}">
                      <a16:colId xmlns:a16="http://schemas.microsoft.com/office/drawing/2014/main" val="1084560042"/>
                    </a:ext>
                  </a:extLst>
                </a:gridCol>
              </a:tblGrid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2769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271665"/>
                  </a:ext>
                </a:extLst>
              </a:tr>
              <a:tr h="4731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7304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6D37116-339E-C645-824B-E519F54A9765}"/>
              </a:ext>
            </a:extLst>
          </p:cNvPr>
          <p:cNvSpPr txBox="1"/>
          <p:nvPr/>
        </p:nvSpPr>
        <p:spPr>
          <a:xfrm>
            <a:off x="211811" y="1637165"/>
            <a:ext cx="695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outcome of School-Proposing DA?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777AC4-5AB7-A84C-ABD5-E95FB50C4F86}"/>
                  </a:ext>
                </a:extLst>
              </p:cNvPr>
              <p:cNvSpPr txBox="1"/>
              <p:nvPr/>
            </p:nvSpPr>
            <p:spPr>
              <a:xfrm>
                <a:off x="211811" y="2498195"/>
                <a:ext cx="621676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A: 7, 12, 4, 3, 14		B: 5, 15, 8, 9, 13</a:t>
                </a:r>
              </a:p>
              <a:p>
                <a:r>
                  <a:rPr lang="en-US" sz="2800" dirty="0"/>
                  <a:t>C: 6, 10, 11		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∅:1, 2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777AC4-5AB7-A84C-ABD5-E95FB50C4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11" y="2498195"/>
                <a:ext cx="6216766" cy="954107"/>
              </a:xfrm>
              <a:prstGeom prst="rect">
                <a:avLst/>
              </a:prstGeom>
              <a:blipFill>
                <a:blip r:embed="rId2"/>
                <a:stretch>
                  <a:fillRect l="-2037" t="-6579" r="-1018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EA809D0-2611-57E4-FCB3-36D9BD901C32}"/>
              </a:ext>
            </a:extLst>
          </p:cNvPr>
          <p:cNvSpPr txBox="1"/>
          <p:nvPr/>
        </p:nvSpPr>
        <p:spPr>
          <a:xfrm>
            <a:off x="6815002" y="5697192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5 seats</a:t>
            </a:r>
          </a:p>
        </p:txBody>
      </p:sp>
    </p:spTree>
    <p:extLst>
      <p:ext uri="{BB962C8B-B14F-4D97-AF65-F5344CB8AC3E}">
        <p14:creationId xmlns:p14="http://schemas.microsoft.com/office/powerpoint/2010/main" val="442617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DBD53-9A72-770B-67F1-F16980798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78B8-308E-A6FD-705B-7C1DDE0A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Amazing Fact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E1A82-6234-DCEE-B3B7-49C391E79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</a:t>
            </a:r>
            <a:r>
              <a:rPr lang="en-US" b="1" dirty="0"/>
              <a:t> </a:t>
            </a:r>
            <a:r>
              <a:rPr lang="en-US" dirty="0"/>
              <a:t>a student is assigned in one stable matching, they are assigned in all stable matchings!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968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F48F8-2636-8341-B6D8-1CFAC947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Amazing Fact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96FB-08BD-644C-A741-B50EB2347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Student Optimality: </a:t>
            </a:r>
            <a:r>
              <a:rPr lang="en-US" dirty="0"/>
              <a:t>all students agree that student-proposing DA gives the </a:t>
            </a:r>
            <a:r>
              <a:rPr lang="en-US" i="1" dirty="0"/>
              <a:t>best possible </a:t>
            </a:r>
            <a:r>
              <a:rPr lang="en-US" dirty="0"/>
              <a:t>stable match, and school-proposing DA gives the </a:t>
            </a:r>
            <a:r>
              <a:rPr lang="en-US" i="1" dirty="0"/>
              <a:t>worst possible </a:t>
            </a:r>
            <a:r>
              <a:rPr lang="en-US" dirty="0"/>
              <a:t>stable match!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Among all feasible outcomes that respect priorities, there is one that </a:t>
            </a:r>
            <a:r>
              <a:rPr lang="en-US" b="1" dirty="0"/>
              <a:t>ALL</a:t>
            </a:r>
            <a:r>
              <a:rPr lang="en-US" dirty="0"/>
              <a:t> students agree is at least as good as any other!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we focus on all feasible outcomes, this is clearly </a:t>
            </a:r>
            <a:r>
              <a:rPr lang="en-US" b="1" dirty="0"/>
              <a:t>not </a:t>
            </a:r>
            <a:r>
              <a:rPr lang="en-US" dirty="0"/>
              <a:t>the case.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7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A862E-EA23-154E-B067-B6F92D5F25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Allocating Public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AB92F-519D-4B46-81BF-871326506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Lesson 6: Deferred Acceptance</a:t>
            </a:r>
          </a:p>
        </p:txBody>
      </p:sp>
    </p:spTree>
    <p:extLst>
      <p:ext uri="{BB962C8B-B14F-4D97-AF65-F5344CB8AC3E}">
        <p14:creationId xmlns:p14="http://schemas.microsoft.com/office/powerpoint/2010/main" val="1563300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1F69-B818-9B4F-B5C2-902261B8A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50" y="0"/>
            <a:ext cx="11186160" cy="1325563"/>
          </a:xfrm>
        </p:spPr>
        <p:txBody>
          <a:bodyPr/>
          <a:lstStyle/>
          <a:p>
            <a:r>
              <a:rPr lang="en-US" dirty="0"/>
              <a:t>Why is there a student-optimal stable matching?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51526-9B24-3643-B1F2-61C53B3BE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16" y="1241835"/>
            <a:ext cx="10515600" cy="15830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that we have two stable matchings, yellow and blue.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E1395D-BA12-EC41-A745-EA32D259C351}"/>
              </a:ext>
            </a:extLst>
          </p:cNvPr>
          <p:cNvSpPr txBox="1"/>
          <p:nvPr/>
        </p:nvSpPr>
        <p:spPr>
          <a:xfrm>
            <a:off x="6318446" y="1913107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	2	3	4	5	6	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8A9C5-B1F8-C94B-BDFF-4912266E0A65}"/>
              </a:ext>
            </a:extLst>
          </p:cNvPr>
          <p:cNvSpPr txBox="1"/>
          <p:nvPr/>
        </p:nvSpPr>
        <p:spPr>
          <a:xfrm>
            <a:off x="6318446" y="3025627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	B	C	D	E	F	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BFFC416-CA7F-2B4B-BA39-94E2AB18B895}"/>
              </a:ext>
            </a:extLst>
          </p:cNvPr>
          <p:cNvCxnSpPr/>
          <p:nvPr/>
        </p:nvCxnSpPr>
        <p:spPr>
          <a:xfrm>
            <a:off x="7430966" y="2436327"/>
            <a:ext cx="0" cy="58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5ABD78-44A9-B14A-A4DA-7DAC159C8CAF}"/>
              </a:ext>
            </a:extLst>
          </p:cNvPr>
          <p:cNvCxnSpPr/>
          <p:nvPr/>
        </p:nvCxnSpPr>
        <p:spPr>
          <a:xfrm>
            <a:off x="8330126" y="2436327"/>
            <a:ext cx="0" cy="58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F312DA-5BE4-7740-9192-88827C30B6D6}"/>
              </a:ext>
            </a:extLst>
          </p:cNvPr>
          <p:cNvCxnSpPr>
            <a:cxnSpLocks/>
          </p:cNvCxnSpPr>
          <p:nvPr/>
        </p:nvCxnSpPr>
        <p:spPr>
          <a:xfrm flipV="1">
            <a:off x="11317166" y="2324587"/>
            <a:ext cx="594360" cy="7010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D98D82E-EBEF-9443-B548-B4F9427CF827}"/>
              </a:ext>
            </a:extLst>
          </p:cNvPr>
          <p:cNvCxnSpPr>
            <a:cxnSpLocks/>
          </p:cNvCxnSpPr>
          <p:nvPr/>
        </p:nvCxnSpPr>
        <p:spPr>
          <a:xfrm flipH="1" flipV="1">
            <a:off x="11210486" y="2324587"/>
            <a:ext cx="632461" cy="7162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C03E5A-703B-CE47-92EC-146CA3080026}"/>
              </a:ext>
            </a:extLst>
          </p:cNvPr>
          <p:cNvCxnSpPr/>
          <p:nvPr/>
        </p:nvCxnSpPr>
        <p:spPr>
          <a:xfrm>
            <a:off x="9252146" y="2451567"/>
            <a:ext cx="0" cy="58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C855FA5-4F3A-804D-A132-FFD41B4CFCA6}"/>
              </a:ext>
            </a:extLst>
          </p:cNvPr>
          <p:cNvCxnSpPr>
            <a:cxnSpLocks/>
          </p:cNvCxnSpPr>
          <p:nvPr/>
        </p:nvCxnSpPr>
        <p:spPr>
          <a:xfrm flipV="1">
            <a:off x="7594796" y="2324587"/>
            <a:ext cx="594360" cy="70104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1D73CF-A69D-E348-8758-59332F2CEAC5}"/>
              </a:ext>
            </a:extLst>
          </p:cNvPr>
          <p:cNvCxnSpPr>
            <a:cxnSpLocks/>
          </p:cNvCxnSpPr>
          <p:nvPr/>
        </p:nvCxnSpPr>
        <p:spPr>
          <a:xfrm flipV="1">
            <a:off x="8558726" y="2339827"/>
            <a:ext cx="594360" cy="70104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790A86-661D-AE4E-960A-7CE9325DAF88}"/>
              </a:ext>
            </a:extLst>
          </p:cNvPr>
          <p:cNvCxnSpPr>
            <a:cxnSpLocks/>
          </p:cNvCxnSpPr>
          <p:nvPr/>
        </p:nvCxnSpPr>
        <p:spPr>
          <a:xfrm flipH="1" flipV="1">
            <a:off x="7549075" y="2436327"/>
            <a:ext cx="1508763" cy="57406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DFEC971-9097-C648-83C4-DD2E6EEBFC74}"/>
              </a:ext>
            </a:extLst>
          </p:cNvPr>
          <p:cNvCxnSpPr/>
          <p:nvPr/>
        </p:nvCxnSpPr>
        <p:spPr>
          <a:xfrm>
            <a:off x="11073326" y="2436327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C21A9F-2ABD-3045-9B37-1E31BB6FC911}"/>
              </a:ext>
            </a:extLst>
          </p:cNvPr>
          <p:cNvCxnSpPr/>
          <p:nvPr/>
        </p:nvCxnSpPr>
        <p:spPr>
          <a:xfrm>
            <a:off x="12033446" y="2436327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8B19CC-A7FF-964F-B417-1E948EEC4999}"/>
              </a:ext>
            </a:extLst>
          </p:cNvPr>
          <p:cNvCxnSpPr>
            <a:cxnSpLocks/>
          </p:cNvCxnSpPr>
          <p:nvPr/>
        </p:nvCxnSpPr>
        <p:spPr>
          <a:xfrm>
            <a:off x="6531806" y="2380457"/>
            <a:ext cx="0" cy="70104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BC248C4-1944-554D-86B8-8E61BAB0184D}"/>
              </a:ext>
            </a:extLst>
          </p:cNvPr>
          <p:cNvSpPr txBox="1"/>
          <p:nvPr/>
        </p:nvSpPr>
        <p:spPr>
          <a:xfrm>
            <a:off x="637650" y="1858415"/>
            <a:ext cx="572958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If 2 prefers blue, B must prefer yellow </a:t>
            </a:r>
          </a:p>
          <a:p>
            <a:r>
              <a:rPr lang="en-US" sz="2800" dirty="0"/>
              <a:t>(else 2 has justified envy in yellow)</a:t>
            </a:r>
          </a:p>
          <a:p>
            <a:r>
              <a:rPr lang="en-US" sz="2800" dirty="0"/>
              <a:t>If B prefers yellow, 3 must prefer blue</a:t>
            </a:r>
          </a:p>
          <a:p>
            <a:r>
              <a:rPr lang="en-US" sz="2800" dirty="0"/>
              <a:t>(else 3 has justified envy in blue)</a:t>
            </a:r>
          </a:p>
          <a:p>
            <a:r>
              <a:rPr lang="en-US" sz="2800" dirty="0"/>
              <a:t>If 3 prefers blue, C must prefer yellow</a:t>
            </a:r>
          </a:p>
          <a:p>
            <a:r>
              <a:rPr lang="en-US" sz="2800" dirty="0"/>
              <a:t>(else 3 has justified envy in yellow)</a:t>
            </a:r>
          </a:p>
          <a:p>
            <a:r>
              <a:rPr lang="en-US" sz="2800" dirty="0"/>
              <a:t>If C prefers yellow, 4 must prefer blue</a:t>
            </a:r>
          </a:p>
          <a:p>
            <a:r>
              <a:rPr lang="en-US" sz="2800" dirty="0"/>
              <a:t>(else 4 has justified envy in blue)</a:t>
            </a:r>
          </a:p>
          <a:p>
            <a:r>
              <a:rPr lang="en-US" sz="2800" dirty="0"/>
              <a:t>If 4 prefers blue, D must prefer yellow</a:t>
            </a:r>
          </a:p>
          <a:p>
            <a:r>
              <a:rPr lang="en-US" sz="2800" dirty="0"/>
              <a:t>(else 4 has justified envy in yellow)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3F95B8D-9525-EE48-B01B-83303CBA6591}"/>
              </a:ext>
            </a:extLst>
          </p:cNvPr>
          <p:cNvSpPr/>
          <p:nvPr/>
        </p:nvSpPr>
        <p:spPr>
          <a:xfrm>
            <a:off x="510128" y="7754571"/>
            <a:ext cx="518513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 each cycle: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agree which is better.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Schools believe other is better.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8B181D-8F5A-0E46-98A4-293EE9C8A481}"/>
              </a:ext>
            </a:extLst>
          </p:cNvPr>
          <p:cNvSpPr txBox="1"/>
          <p:nvPr/>
        </p:nvSpPr>
        <p:spPr>
          <a:xfrm>
            <a:off x="6342839" y="3820119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	2	3	4	5	6	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47CC3F-4C3E-874C-97D9-A8D758135F1E}"/>
              </a:ext>
            </a:extLst>
          </p:cNvPr>
          <p:cNvSpPr txBox="1"/>
          <p:nvPr/>
        </p:nvSpPr>
        <p:spPr>
          <a:xfrm>
            <a:off x="6342839" y="4932639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	B	C	D	E	F	G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93D0095-06E6-C54C-A420-CB57116CA50F}"/>
              </a:ext>
            </a:extLst>
          </p:cNvPr>
          <p:cNvCxnSpPr/>
          <p:nvPr/>
        </p:nvCxnSpPr>
        <p:spPr>
          <a:xfrm>
            <a:off x="7455359" y="4343339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54C5B5F-4FD7-4341-9B66-D682ADCC7ACF}"/>
              </a:ext>
            </a:extLst>
          </p:cNvPr>
          <p:cNvCxnSpPr/>
          <p:nvPr/>
        </p:nvCxnSpPr>
        <p:spPr>
          <a:xfrm>
            <a:off x="8354519" y="4343339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92FB2D2-2B6B-2D4C-A561-E8897E67E541}"/>
              </a:ext>
            </a:extLst>
          </p:cNvPr>
          <p:cNvCxnSpPr/>
          <p:nvPr/>
        </p:nvCxnSpPr>
        <p:spPr>
          <a:xfrm>
            <a:off x="9276539" y="4358579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78A419B-534E-6A42-8727-8EB129D5BAE6}"/>
              </a:ext>
            </a:extLst>
          </p:cNvPr>
          <p:cNvCxnSpPr/>
          <p:nvPr/>
        </p:nvCxnSpPr>
        <p:spPr>
          <a:xfrm>
            <a:off x="11097719" y="4343339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3C92C1F-4499-C747-81BF-2081F7435A23}"/>
              </a:ext>
            </a:extLst>
          </p:cNvPr>
          <p:cNvCxnSpPr/>
          <p:nvPr/>
        </p:nvCxnSpPr>
        <p:spPr>
          <a:xfrm>
            <a:off x="12057839" y="4343339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8181245-65F2-3B42-9F3F-357EB3E61AE9}"/>
              </a:ext>
            </a:extLst>
          </p:cNvPr>
          <p:cNvCxnSpPr>
            <a:cxnSpLocks/>
          </p:cNvCxnSpPr>
          <p:nvPr/>
        </p:nvCxnSpPr>
        <p:spPr>
          <a:xfrm>
            <a:off x="6556199" y="4287469"/>
            <a:ext cx="0" cy="701040"/>
          </a:xfrm>
          <a:prstGeom prst="straightConnector1">
            <a:avLst/>
          </a:prstGeom>
          <a:ln w="57150"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66EC445-EA90-2C40-8547-A8EEAC59BA40}"/>
              </a:ext>
            </a:extLst>
          </p:cNvPr>
          <p:cNvSpPr/>
          <p:nvPr/>
        </p:nvSpPr>
        <p:spPr>
          <a:xfrm>
            <a:off x="5695265" y="8174527"/>
            <a:ext cx="6578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Can create new stable matching which all students agree is better than yellow or blue.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FC5F0F-FA0A-CDEE-B577-D0CD1C273D2D}"/>
              </a:ext>
            </a:extLst>
          </p:cNvPr>
          <p:cNvSpPr/>
          <p:nvPr/>
        </p:nvSpPr>
        <p:spPr>
          <a:xfrm>
            <a:off x="6367232" y="5473005"/>
            <a:ext cx="59297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Can create new stable matching which all students agree is at least as good as yellow and blue. </a:t>
            </a:r>
          </a:p>
        </p:txBody>
      </p:sp>
    </p:spTree>
    <p:extLst>
      <p:ext uri="{BB962C8B-B14F-4D97-AF65-F5344CB8AC3E}">
        <p14:creationId xmlns:p14="http://schemas.microsoft.com/office/powerpoint/2010/main" val="302704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5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178A-4DFB-8EBB-5D8B-432ADD72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 of Amazing Fact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D5C2B-88E8-6137-05CB-0E17C65C6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Student-Proposing and School-Proposing Deferred Acceptance produce the same outcome, then this is the </a:t>
            </a:r>
            <a:r>
              <a:rPr lang="en-US" b="1" i="1" u="sng" dirty="0"/>
              <a:t>only</a:t>
            </a:r>
            <a:r>
              <a:rPr lang="en-US" dirty="0"/>
              <a:t> stable match.</a:t>
            </a:r>
          </a:p>
        </p:txBody>
      </p:sp>
    </p:spTree>
    <p:extLst>
      <p:ext uri="{BB962C8B-B14F-4D97-AF65-F5344CB8AC3E}">
        <p14:creationId xmlns:p14="http://schemas.microsoft.com/office/powerpoint/2010/main" val="13643236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26DE-A34B-F8EF-FDDA-B8ECE34E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80A27-9369-7EE9-CE1E-0EB8062EC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to do about students who are not assigned to any school?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Common Approaches:</a:t>
            </a:r>
          </a:p>
          <a:p>
            <a:r>
              <a:rPr lang="en-US" dirty="0"/>
              <a:t>Administrative assignment to school with vacancies</a:t>
            </a:r>
          </a:p>
          <a:p>
            <a:r>
              <a:rPr lang="en-US" dirty="0"/>
              <a:t>Second round involving only schools that still have vacancies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8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9ED8-CB62-624D-9F38-772E9B6A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E01-9917-0A41-8043-FB9BC5B18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8235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to find assignment that is non-wasteful and respects priorities?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Could there be multiple assignments with these properties? If so, can we choose the “best” one?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we make this mechanism truthful?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6754E-CC31-464A-BB32-FD3BFF28F6D7}"/>
              </a:ext>
            </a:extLst>
          </p:cNvPr>
          <p:cNvSpPr txBox="1"/>
          <p:nvPr/>
        </p:nvSpPr>
        <p:spPr>
          <a:xfrm>
            <a:off x="7696200" y="2247900"/>
            <a:ext cx="3300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6"/>
                </a:solidFill>
              </a:rPr>
              <a:t>Deferred Acceptance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CB0CCA-8D85-C348-95A2-202A1D82119F}"/>
              </a:ext>
            </a:extLst>
          </p:cNvPr>
          <p:cNvSpPr txBox="1"/>
          <p:nvPr/>
        </p:nvSpPr>
        <p:spPr>
          <a:xfrm>
            <a:off x="5612805" y="3781544"/>
            <a:ext cx="57409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6"/>
                </a:solidFill>
              </a:rPr>
              <a:t>Yes!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Student-proposing: best for students.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School-proposing: best for schools.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E58A1-7AE1-164C-B4B6-D53C36CCC89A}"/>
              </a:ext>
            </a:extLst>
          </p:cNvPr>
          <p:cNvSpPr txBox="1"/>
          <p:nvPr/>
        </p:nvSpPr>
        <p:spPr>
          <a:xfrm>
            <a:off x="5612805" y="5761037"/>
            <a:ext cx="1711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Next Class</a:t>
            </a:r>
          </a:p>
        </p:txBody>
      </p:sp>
    </p:spTree>
    <p:extLst>
      <p:ext uri="{BB962C8B-B14F-4D97-AF65-F5344CB8AC3E}">
        <p14:creationId xmlns:p14="http://schemas.microsoft.com/office/powerpoint/2010/main" val="527867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63E84-7CBF-4048-B275-EEEF1AF68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5"/>
            <a:ext cx="10515600" cy="1325563"/>
          </a:xfrm>
        </p:spPr>
        <p:txBody>
          <a:bodyPr/>
          <a:lstStyle/>
          <a:p>
            <a:r>
              <a:rPr lang="en-US" dirty="0"/>
              <a:t>Study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A885C-6765-9B4D-B48F-07B69CAFC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056"/>
            <a:ext cx="4308566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Concepts</a:t>
            </a:r>
          </a:p>
          <a:p>
            <a:r>
              <a:rPr lang="en-US" dirty="0"/>
              <a:t>Blocking Pair</a:t>
            </a:r>
          </a:p>
          <a:p>
            <a:r>
              <a:rPr lang="en-US" dirty="0"/>
              <a:t>Stability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7FBA710-C101-2649-BB56-48C873E84B40}"/>
              </a:ext>
            </a:extLst>
          </p:cNvPr>
          <p:cNvSpPr txBox="1">
            <a:spLocks/>
          </p:cNvSpPr>
          <p:nvPr/>
        </p:nvSpPr>
        <p:spPr>
          <a:xfrm>
            <a:off x="838200" y="3226275"/>
            <a:ext cx="36205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Algorithms</a:t>
            </a:r>
          </a:p>
          <a:p>
            <a:r>
              <a:rPr lang="en-US" dirty="0"/>
              <a:t>School-Proposing Deferred Acceptance</a:t>
            </a:r>
          </a:p>
          <a:p>
            <a:r>
              <a:rPr lang="en-US" dirty="0"/>
              <a:t>Student-Proposing Deferred Acceptance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83503D-795E-4342-BE9C-E1A772724B36}"/>
              </a:ext>
            </a:extLst>
          </p:cNvPr>
          <p:cNvSpPr txBox="1">
            <a:spLocks/>
          </p:cNvSpPr>
          <p:nvPr/>
        </p:nvSpPr>
        <p:spPr>
          <a:xfrm>
            <a:off x="4789170" y="1434919"/>
            <a:ext cx="7250430" cy="5450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Facts</a:t>
            </a:r>
          </a:p>
          <a:p>
            <a:r>
              <a:rPr lang="en-US" dirty="0"/>
              <a:t>Stability = IR + Non-wasteful + No Justified Envy</a:t>
            </a:r>
          </a:p>
          <a:p>
            <a:r>
              <a:rPr lang="en-US" dirty="0"/>
              <a:t>There may be multiple stable assignments.</a:t>
            </a:r>
          </a:p>
          <a:p>
            <a:r>
              <a:rPr lang="en-US" dirty="0"/>
              <a:t>The same students are assigned in all stable assignments.</a:t>
            </a:r>
          </a:p>
          <a:p>
            <a:r>
              <a:rPr lang="en-US" dirty="0"/>
              <a:t>Stable assignments verified by “cutoff scores”</a:t>
            </a:r>
          </a:p>
          <a:p>
            <a:r>
              <a:rPr lang="en-US" dirty="0"/>
              <a:t>Student-Proposing DA finds student optimal stable assignment: all students agree it’s at least as good as any other stable assignment.</a:t>
            </a:r>
          </a:p>
          <a:p>
            <a:r>
              <a:rPr lang="en-US" dirty="0"/>
              <a:t>School-Proposing DA finds student pessimal and school optimal stable assignment.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99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7453B-2A4D-2EBD-EEAB-18929122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37FB3-3377-F0E3-B143-849C33809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Reflection &amp; Critical Thinking 3 (includes midterm survey)</a:t>
            </a:r>
          </a:p>
          <a:p>
            <a:pPr marL="457200" lvl="1" indent="0">
              <a:buNone/>
            </a:pPr>
            <a:r>
              <a:rPr lang="en-US" sz="2800" dirty="0"/>
              <a:t>Also remember: anonymous feedback link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Midterm #1 (available February 15 – 19; see next slide)</a:t>
            </a:r>
          </a:p>
          <a:p>
            <a:pPr marL="457200" lvl="1" indent="0">
              <a:buNone/>
            </a:pPr>
            <a:r>
              <a:rPr lang="en-US" sz="2800" dirty="0"/>
              <a:t>Office hours from 11-11:45 on T, Th, and by appointment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5730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93212-9B83-194B-87D0-824E5FF1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767FA-C2E6-B840-BC1A-DA482B8DE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24-hour take-home exam on Canvas.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Available Thursday February 15 through Monday February 19.</a:t>
            </a:r>
          </a:p>
          <a:p>
            <a:pPr marL="0" indent="0">
              <a:buNone/>
            </a:pPr>
            <a:r>
              <a:rPr lang="en-US" dirty="0"/>
              <a:t>Your 24 hour clock starts when you open the exam.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Must be completed by NOON on Monday February 19.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Open notes: may use any Canvas materials + your lecture notes.</a:t>
            </a:r>
          </a:p>
          <a:p>
            <a:pPr marL="0" indent="0">
              <a:buNone/>
            </a:pPr>
            <a:r>
              <a:rPr lang="en-US" dirty="0"/>
              <a:t>May </a:t>
            </a:r>
            <a:r>
              <a:rPr lang="en-US" b="1" dirty="0"/>
              <a:t>NOT </a:t>
            </a:r>
            <a:r>
              <a:rPr lang="en-US" dirty="0"/>
              <a:t>use any other resources.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287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7FFAB-5005-7142-A5C5-4675DD85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Cutoff Description of Stable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B6E5E-10A9-0C45-B4A8-728F66E45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Each school’s cutoff = priority of lowest student to attend </a:t>
            </a:r>
          </a:p>
          <a:p>
            <a:pPr marL="0" indent="0">
              <a:buNone/>
            </a:pPr>
            <a:r>
              <a:rPr lang="en-US" dirty="0"/>
              <a:t>				(or 0 if there are vacant seats)</a:t>
            </a:r>
          </a:p>
          <a:p>
            <a:pPr marL="0" indent="0">
              <a:buNone/>
            </a:pPr>
            <a:r>
              <a:rPr lang="en-US" dirty="0"/>
              <a:t>All students go to their favorite school where they clear the cutoff.</a:t>
            </a:r>
          </a:p>
          <a:p>
            <a:pPr marL="0" indent="0">
              <a:buNone/>
            </a:pPr>
            <a:r>
              <a:rPr lang="en-US" dirty="0"/>
              <a:t>How could a student benefit from lying?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They could change the cutoffs!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A1BD14A-1465-8349-A7DC-224FB7636BD8}"/>
              </a:ext>
            </a:extLst>
          </p:cNvPr>
          <p:cNvGraphicFramePr>
            <a:graphicFrameLocks noGrp="1"/>
          </p:cNvGraphicFramePr>
          <p:nvPr/>
        </p:nvGraphicFramePr>
        <p:xfrm>
          <a:off x="822960" y="4557395"/>
          <a:ext cx="135036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184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675184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9797F9-0D78-7E4F-A88F-471025A5DEB2}"/>
              </a:ext>
            </a:extLst>
          </p:cNvPr>
          <p:cNvGraphicFramePr>
            <a:graphicFrameLocks noGrp="1"/>
          </p:cNvGraphicFramePr>
          <p:nvPr/>
        </p:nvGraphicFramePr>
        <p:xfrm>
          <a:off x="2605496" y="4557395"/>
          <a:ext cx="1350368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5184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675184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D78CFF-9AAE-E547-BB9C-E852B86265A9}"/>
              </a:ext>
            </a:extLst>
          </p:cNvPr>
          <p:cNvCxnSpPr/>
          <p:nvPr/>
        </p:nvCxnSpPr>
        <p:spPr>
          <a:xfrm>
            <a:off x="2407920" y="5730240"/>
            <a:ext cx="185928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E0E9F0-70DE-1248-A439-3BE98CE08E67}"/>
              </a:ext>
            </a:extLst>
          </p:cNvPr>
          <p:cNvCxnSpPr/>
          <p:nvPr/>
        </p:nvCxnSpPr>
        <p:spPr>
          <a:xfrm>
            <a:off x="2407920" y="6294755"/>
            <a:ext cx="185928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EDB43FA-F900-AD49-A11B-11E6D4A3BA0D}"/>
              </a:ext>
            </a:extLst>
          </p:cNvPr>
          <p:cNvSpPr txBox="1"/>
          <p:nvPr/>
        </p:nvSpPr>
        <p:spPr>
          <a:xfrm>
            <a:off x="4322405" y="5426075"/>
            <a:ext cx="3547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School-Optimal Cutoffs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8C05E6-A48B-104C-8698-47815800C69E}"/>
              </a:ext>
            </a:extLst>
          </p:cNvPr>
          <p:cNvSpPr txBox="1"/>
          <p:nvPr/>
        </p:nvSpPr>
        <p:spPr>
          <a:xfrm>
            <a:off x="4322405" y="5981383"/>
            <a:ext cx="3717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Student-Optimal Cutoffs</a:t>
            </a: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D36A85EE-0448-6748-BBAE-3173AA0D93E6}"/>
              </a:ext>
            </a:extLst>
          </p:cNvPr>
          <p:cNvGraphicFramePr>
            <a:graphicFrameLocks noGrp="1"/>
          </p:cNvGraphicFramePr>
          <p:nvPr/>
        </p:nvGraphicFramePr>
        <p:xfrm>
          <a:off x="8587437" y="4557395"/>
          <a:ext cx="135036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184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675184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AECE64A-CA2F-F94F-BE12-6A25DE98B3E9}"/>
              </a:ext>
            </a:extLst>
          </p:cNvPr>
          <p:cNvGraphicFramePr>
            <a:graphicFrameLocks noGrp="1"/>
          </p:cNvGraphicFramePr>
          <p:nvPr/>
        </p:nvGraphicFramePr>
        <p:xfrm>
          <a:off x="10369973" y="4557395"/>
          <a:ext cx="1350368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5184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675184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03B07DF-4A32-1B45-9A15-8538D0CC93C3}"/>
              </a:ext>
            </a:extLst>
          </p:cNvPr>
          <p:cNvCxnSpPr/>
          <p:nvPr/>
        </p:nvCxnSpPr>
        <p:spPr>
          <a:xfrm>
            <a:off x="10104901" y="6294755"/>
            <a:ext cx="18592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8E434B3-2BD2-9843-9373-FB6F2A6C4B9B}"/>
              </a:ext>
            </a:extLst>
          </p:cNvPr>
          <p:cNvSpPr txBox="1"/>
          <p:nvPr/>
        </p:nvSpPr>
        <p:spPr>
          <a:xfrm>
            <a:off x="8764211" y="6334780"/>
            <a:ext cx="295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Only Stable Cutoffs</a:t>
            </a:r>
          </a:p>
        </p:txBody>
      </p:sp>
    </p:spTree>
    <p:extLst>
      <p:ext uri="{BB962C8B-B14F-4D97-AF65-F5344CB8AC3E}">
        <p14:creationId xmlns:p14="http://schemas.microsoft.com/office/powerpoint/2010/main" val="259366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Is Deferred Acceptance Truthful?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21E0-2049-EB4F-945C-385C09E4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7855"/>
            <a:ext cx="10782300" cy="1933945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Student-Proposing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School-Proposing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each mechanism, can any student benefit from misreporting?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3AA6C7-63F3-948A-D283-659DF4F44390}"/>
              </a:ext>
            </a:extLst>
          </p:cNvPr>
          <p:cNvSpPr txBox="1"/>
          <p:nvPr/>
        </p:nvSpPr>
        <p:spPr>
          <a:xfrm>
            <a:off x="8576307" y="662781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1 seat</a:t>
            </a:r>
          </a:p>
        </p:txBody>
      </p:sp>
    </p:spTree>
    <p:extLst>
      <p:ext uri="{BB962C8B-B14F-4D97-AF65-F5344CB8AC3E}">
        <p14:creationId xmlns:p14="http://schemas.microsoft.com/office/powerpoint/2010/main" val="10044851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Is Deferred Acceptance Truthful?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21E0-2049-EB4F-945C-385C09E4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7855"/>
            <a:ext cx="10782300" cy="1933945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Student-Proposing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School-Proposing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each mechanism, can any student benefit from misreporting?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874AC-9DB8-9741-8F13-C3E912D5A7D5}"/>
              </a:ext>
            </a:extLst>
          </p:cNvPr>
          <p:cNvSpPr txBox="1"/>
          <p:nvPr/>
        </p:nvSpPr>
        <p:spPr>
          <a:xfrm>
            <a:off x="8410540" y="1804988"/>
            <a:ext cx="3496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Both algorithms: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Result in DACB.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F23165-8206-58FB-C09C-2EC8B37ABF0A}"/>
              </a:ext>
            </a:extLst>
          </p:cNvPr>
          <p:cNvSpPr txBox="1"/>
          <p:nvPr/>
        </p:nvSpPr>
        <p:spPr>
          <a:xfrm>
            <a:off x="8576307" y="662781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1 seat</a:t>
            </a:r>
          </a:p>
        </p:txBody>
      </p:sp>
    </p:spTree>
    <p:extLst>
      <p:ext uri="{BB962C8B-B14F-4D97-AF65-F5344CB8AC3E}">
        <p14:creationId xmlns:p14="http://schemas.microsoft.com/office/powerpoint/2010/main" val="243979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2D2B-C64B-3849-9442-D450686D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4BE9-B69B-1D40-927D-6DB1FC4D2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6081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Quick Recap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Introduce “Deferred Acceptance” algorithms for finding assignments   that are non-wasteful and respect priorities (“stable”).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Properties of these algorithms.</a:t>
            </a:r>
          </a:p>
        </p:txBody>
      </p:sp>
    </p:spTree>
    <p:extLst>
      <p:ext uri="{BB962C8B-B14F-4D97-AF65-F5344CB8AC3E}">
        <p14:creationId xmlns:p14="http://schemas.microsoft.com/office/powerpoint/2010/main" val="40841516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Student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95949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1D9F53-F1AF-984F-A3C9-9252BE06B830}"/>
              </a:ext>
            </a:extLst>
          </p:cNvPr>
          <p:cNvSpPr txBox="1"/>
          <p:nvPr/>
        </p:nvSpPr>
        <p:spPr>
          <a:xfrm>
            <a:off x="838200" y="5393321"/>
            <a:ext cx="7219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 1 applies to B,  2, 3, 4 apply to C.</a:t>
            </a:r>
          </a:p>
          <a:p>
            <a:r>
              <a:rPr lang="en-US" sz="2800" dirty="0"/>
              <a:t>Students 2 and 4 are rejected by C. </a:t>
            </a:r>
          </a:p>
        </p:txBody>
      </p:sp>
    </p:spTree>
    <p:extLst>
      <p:ext uri="{BB962C8B-B14F-4D97-AF65-F5344CB8AC3E}">
        <p14:creationId xmlns:p14="http://schemas.microsoft.com/office/powerpoint/2010/main" val="25658955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Student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41458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DCBB8-FD20-5541-8E5B-00FD01AAF849}"/>
              </a:ext>
            </a:extLst>
          </p:cNvPr>
          <p:cNvSpPr txBox="1"/>
          <p:nvPr/>
        </p:nvSpPr>
        <p:spPr>
          <a:xfrm>
            <a:off x="838200" y="5393321"/>
            <a:ext cx="7219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 2 applies to B,  student 4 applies to D.</a:t>
            </a:r>
          </a:p>
          <a:p>
            <a:r>
              <a:rPr lang="en-US" sz="2800" dirty="0"/>
              <a:t>Student 2 is rejected by B.</a:t>
            </a:r>
          </a:p>
        </p:txBody>
      </p:sp>
    </p:spTree>
    <p:extLst>
      <p:ext uri="{BB962C8B-B14F-4D97-AF65-F5344CB8AC3E}">
        <p14:creationId xmlns:p14="http://schemas.microsoft.com/office/powerpoint/2010/main" val="22181480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Student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698480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98645A-E764-B74E-BE8E-503D2A167757}"/>
              </a:ext>
            </a:extLst>
          </p:cNvPr>
          <p:cNvSpPr txBox="1"/>
          <p:nvPr/>
        </p:nvSpPr>
        <p:spPr>
          <a:xfrm>
            <a:off x="838200" y="5393321"/>
            <a:ext cx="7219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 2 applies to D.</a:t>
            </a:r>
          </a:p>
          <a:p>
            <a:r>
              <a:rPr lang="en-US" sz="2800" dirty="0"/>
              <a:t>Student 4 is rejected by D.</a:t>
            </a:r>
          </a:p>
        </p:txBody>
      </p:sp>
    </p:spTree>
    <p:extLst>
      <p:ext uri="{BB962C8B-B14F-4D97-AF65-F5344CB8AC3E}">
        <p14:creationId xmlns:p14="http://schemas.microsoft.com/office/powerpoint/2010/main" val="13415596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Student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366701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B9C20-683B-B541-ABDA-ACC9898E7364}"/>
              </a:ext>
            </a:extLst>
          </p:cNvPr>
          <p:cNvSpPr txBox="1"/>
          <p:nvPr/>
        </p:nvSpPr>
        <p:spPr>
          <a:xfrm>
            <a:off x="838200" y="5393321"/>
            <a:ext cx="7219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 4 applies to B.</a:t>
            </a:r>
          </a:p>
          <a:p>
            <a:r>
              <a:rPr lang="en-US" sz="2800" dirty="0"/>
              <a:t>Student 1 is rejected by B.</a:t>
            </a:r>
          </a:p>
        </p:txBody>
      </p:sp>
    </p:spTree>
    <p:extLst>
      <p:ext uri="{BB962C8B-B14F-4D97-AF65-F5344CB8AC3E}">
        <p14:creationId xmlns:p14="http://schemas.microsoft.com/office/powerpoint/2010/main" val="20329704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Student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69895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FB66BC-1D89-5344-B94C-662F230BA7CE}"/>
              </a:ext>
            </a:extLst>
          </p:cNvPr>
          <p:cNvSpPr txBox="1"/>
          <p:nvPr/>
        </p:nvSpPr>
        <p:spPr>
          <a:xfrm>
            <a:off x="838200" y="5393321"/>
            <a:ext cx="7219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 1 applies to D.</a:t>
            </a:r>
          </a:p>
          <a:p>
            <a:r>
              <a:rPr lang="en-US" sz="2800" dirty="0"/>
              <a:t>Student 2 is rejected by D.</a:t>
            </a:r>
          </a:p>
        </p:txBody>
      </p:sp>
    </p:spTree>
    <p:extLst>
      <p:ext uri="{BB962C8B-B14F-4D97-AF65-F5344CB8AC3E}">
        <p14:creationId xmlns:p14="http://schemas.microsoft.com/office/powerpoint/2010/main" val="266090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Student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04692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69445"/>
              </p:ext>
            </p:extLst>
          </p:nvPr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DF1E8-510E-0E4A-B8AF-5ADF8AFC9759}"/>
              </a:ext>
            </a:extLst>
          </p:cNvPr>
          <p:cNvSpPr txBox="1"/>
          <p:nvPr/>
        </p:nvSpPr>
        <p:spPr>
          <a:xfrm>
            <a:off x="838200" y="5393321"/>
            <a:ext cx="8267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 2 applies to A.</a:t>
            </a:r>
          </a:p>
          <a:p>
            <a:r>
              <a:rPr lang="en-US" sz="2800" dirty="0"/>
              <a:t>No further rejections, so the match DACB is finalized.</a:t>
            </a:r>
          </a:p>
        </p:txBody>
      </p:sp>
    </p:spTree>
    <p:extLst>
      <p:ext uri="{BB962C8B-B14F-4D97-AF65-F5344CB8AC3E}">
        <p14:creationId xmlns:p14="http://schemas.microsoft.com/office/powerpoint/2010/main" val="20263427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School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04409"/>
              </p:ext>
            </p:extLst>
          </p:nvPr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C85C0D-6161-6B47-83EE-DEB33BFB8FF2}"/>
              </a:ext>
            </a:extLst>
          </p:cNvPr>
          <p:cNvSpPr txBox="1"/>
          <p:nvPr/>
        </p:nvSpPr>
        <p:spPr>
          <a:xfrm>
            <a:off x="838200" y="5393321"/>
            <a:ext cx="103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Schools A and B admit student 3, schools C and D admit student 1. </a:t>
            </a:r>
          </a:p>
          <a:p>
            <a:r>
              <a:rPr lang="en-US" sz="2800" dirty="0"/>
              <a:t>School A is rejected by student 3, school C is rejected by student 1.</a:t>
            </a:r>
          </a:p>
        </p:txBody>
      </p:sp>
    </p:spTree>
    <p:extLst>
      <p:ext uri="{BB962C8B-B14F-4D97-AF65-F5344CB8AC3E}">
        <p14:creationId xmlns:p14="http://schemas.microsoft.com/office/powerpoint/2010/main" val="17475247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School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083500"/>
              </p:ext>
            </p:extLst>
          </p:nvPr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3BB1DA-63F3-2E43-B226-A53532521268}"/>
              </a:ext>
            </a:extLst>
          </p:cNvPr>
          <p:cNvSpPr txBox="1"/>
          <p:nvPr/>
        </p:nvSpPr>
        <p:spPr>
          <a:xfrm>
            <a:off x="838200" y="5393321"/>
            <a:ext cx="103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 A admits student 1, school C admits student 3. </a:t>
            </a:r>
          </a:p>
          <a:p>
            <a:r>
              <a:rPr lang="en-US" sz="2800" dirty="0"/>
              <a:t>School A rejected by student 1, school B rejected by student 3.</a:t>
            </a:r>
          </a:p>
        </p:txBody>
      </p:sp>
    </p:spTree>
    <p:extLst>
      <p:ext uri="{BB962C8B-B14F-4D97-AF65-F5344CB8AC3E}">
        <p14:creationId xmlns:p14="http://schemas.microsoft.com/office/powerpoint/2010/main" val="10681654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School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695340"/>
              </p:ext>
            </p:extLst>
          </p:nvPr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70DDF-EBB3-2C4F-8712-1B53E631FD86}"/>
              </a:ext>
            </a:extLst>
          </p:cNvPr>
          <p:cNvSpPr txBox="1"/>
          <p:nvPr/>
        </p:nvSpPr>
        <p:spPr>
          <a:xfrm>
            <a:off x="838200" y="5393321"/>
            <a:ext cx="103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Schools A and B admit student 4. </a:t>
            </a:r>
          </a:p>
          <a:p>
            <a:r>
              <a:rPr lang="en-US" sz="2800" dirty="0"/>
              <a:t>School A rejected by student 4.</a:t>
            </a:r>
          </a:p>
        </p:txBody>
      </p:sp>
    </p:spTree>
    <p:extLst>
      <p:ext uri="{BB962C8B-B14F-4D97-AF65-F5344CB8AC3E}">
        <p14:creationId xmlns:p14="http://schemas.microsoft.com/office/powerpoint/2010/main" val="40962305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Deferred Acceptance: School Proposing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93334"/>
              </p:ext>
            </p:extLst>
          </p:nvPr>
        </p:nvGraphicFramePr>
        <p:xfrm>
          <a:off x="8382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074725"/>
              </p:ext>
            </p:extLst>
          </p:nvPr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66ADEB-6E23-3F47-AA52-82BFD5C492DE}"/>
              </a:ext>
            </a:extLst>
          </p:cNvPr>
          <p:cNvSpPr txBox="1"/>
          <p:nvPr/>
        </p:nvSpPr>
        <p:spPr>
          <a:xfrm>
            <a:off x="838200" y="5393321"/>
            <a:ext cx="103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 A admits student 2. </a:t>
            </a:r>
          </a:p>
          <a:p>
            <a:r>
              <a:rPr lang="en-US" sz="2800"/>
              <a:t>No further rejections, so the match DACB is finalized.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521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C18E-CC12-BA45-9CBB-799E0441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Engineering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3D153-B8B6-F748-8D3E-83D7E28F2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First, specify criteria (“axioms”).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 ask, which systems satisfy these criteria?</a:t>
            </a:r>
          </a:p>
        </p:txBody>
      </p:sp>
    </p:spTree>
    <p:extLst>
      <p:ext uri="{BB962C8B-B14F-4D97-AF65-F5344CB8AC3E}">
        <p14:creationId xmlns:p14="http://schemas.microsoft.com/office/powerpoint/2010/main" val="25860541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Is Deferred Acceptance Truthful?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21E0-2049-EB4F-945C-385C09E4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7855"/>
            <a:ext cx="10782300" cy="1933945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Student-Proposing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School-Proposing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each mechanism, can any student benefit from misreporting?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37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/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1B1937-378E-3FDB-DF02-AC4588D502A4}"/>
              </a:ext>
            </a:extLst>
          </p:cNvPr>
          <p:cNvSpPr txBox="1"/>
          <p:nvPr/>
        </p:nvSpPr>
        <p:spPr>
          <a:xfrm>
            <a:off x="8576307" y="662781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1 seat</a:t>
            </a:r>
          </a:p>
        </p:txBody>
      </p:sp>
    </p:spTree>
    <p:extLst>
      <p:ext uri="{BB962C8B-B14F-4D97-AF65-F5344CB8AC3E}">
        <p14:creationId xmlns:p14="http://schemas.microsoft.com/office/powerpoint/2010/main" val="1297802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9186-298F-0C45-8780-BAFB7ECD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Is Deferred Acceptance Truthful?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21E0-2049-EB4F-945C-385C09E4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7855"/>
            <a:ext cx="10782300" cy="1933945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Student-Proposing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outcome of School-Proposing Deferred Acceptance?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each mechanism, can any student benefit from misreporting?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25565E3-802D-A44B-BA12-68D3D8FA21C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04988"/>
          <a:ext cx="3352800" cy="237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5F2E9D-FC50-454F-B083-13B4108A9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99119"/>
              </p:ext>
            </p:extLst>
          </p:nvPr>
        </p:nvGraphicFramePr>
        <p:xfrm>
          <a:off x="4800600" y="1804988"/>
          <a:ext cx="335280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344A4DF-F0A0-8145-8574-FB3C28E312E2}"/>
              </a:ext>
            </a:extLst>
          </p:cNvPr>
          <p:cNvSpPr txBox="1"/>
          <p:nvPr/>
        </p:nvSpPr>
        <p:spPr>
          <a:xfrm>
            <a:off x="838200" y="1303666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8320F-B9ED-044F-B69B-0A7EFFDC9412}"/>
              </a:ext>
            </a:extLst>
          </p:cNvPr>
          <p:cNvSpPr txBox="1"/>
          <p:nvPr/>
        </p:nvSpPr>
        <p:spPr>
          <a:xfrm>
            <a:off x="4800600" y="132682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AB4CE6-0A1E-024C-8B06-F12DE340680D}"/>
              </a:ext>
            </a:extLst>
          </p:cNvPr>
          <p:cNvSpPr txBox="1"/>
          <p:nvPr/>
        </p:nvSpPr>
        <p:spPr>
          <a:xfrm>
            <a:off x="8467165" y="1821001"/>
            <a:ext cx="3496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Student-Proposing: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Results in CBDA.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2ACE33-3777-0D49-BC21-C3EB5A6BB482}"/>
              </a:ext>
            </a:extLst>
          </p:cNvPr>
          <p:cNvSpPr txBox="1"/>
          <p:nvPr/>
        </p:nvSpPr>
        <p:spPr>
          <a:xfrm>
            <a:off x="8467165" y="3713930"/>
            <a:ext cx="3496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School-Proposing: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Results in CBAD.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2DD32-B720-439F-B687-4A66EF9E89BD}"/>
              </a:ext>
            </a:extLst>
          </p:cNvPr>
          <p:cNvSpPr txBox="1"/>
          <p:nvPr/>
        </p:nvSpPr>
        <p:spPr>
          <a:xfrm>
            <a:off x="8576307" y="662781"/>
            <a:ext cx="192534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/>
              <a:t>Each school has 1 seat</a:t>
            </a:r>
          </a:p>
        </p:txBody>
      </p:sp>
    </p:spTree>
    <p:extLst>
      <p:ext uri="{BB962C8B-B14F-4D97-AF65-F5344CB8AC3E}">
        <p14:creationId xmlns:p14="http://schemas.microsoft.com/office/powerpoint/2010/main" val="3697306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66D9D-3473-E44D-8B12-2F5846A9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1840" cy="1325563"/>
          </a:xfrm>
        </p:spPr>
        <p:txBody>
          <a:bodyPr/>
          <a:lstStyle/>
          <a:p>
            <a:r>
              <a:rPr lang="en-US" dirty="0"/>
              <a:t>School-Proposing DA is not truthful for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AAFE5-91C2-5A49-895C-3E478FB7E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9585"/>
            <a:ext cx="10637520" cy="4011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Any student with multiple stable partners will get their least favorite under School-Proposing DA.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student can guarantee their favorite stable partner by truncating their list below this option. (Eliminates worse stable matchings.)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BD7A43-99E9-9E43-8A40-76EEAEBD9251}"/>
              </a:ext>
            </a:extLst>
          </p:cNvPr>
          <p:cNvSpPr txBox="1"/>
          <p:nvPr/>
        </p:nvSpPr>
        <p:spPr>
          <a:xfrm>
            <a:off x="838200" y="1825625"/>
            <a:ext cx="1063752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A </a:t>
            </a:r>
            <a:r>
              <a:rPr lang="en-US" sz="2800" b="1" dirty="0"/>
              <a:t>truncation </a:t>
            </a:r>
            <a:r>
              <a:rPr lang="en-US" sz="2800" dirty="0"/>
              <a:t>strategy truthfully reports the top k of the list (for some k), but leaves remaining schools off the list. </a:t>
            </a:r>
            <a:r>
              <a:rPr lang="en-US" sz="2800" b="1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771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3C849-4078-E340-A55B-A51F865A8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Benefit from Lying in </a:t>
            </a:r>
            <a:br>
              <a:rPr lang="en-US" dirty="0"/>
            </a:br>
            <a:r>
              <a:rPr lang="en-US" dirty="0"/>
              <a:t>School-Proposing 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DACE63-425B-F34F-81F7-D01636EC11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Students can never get better than their best stable partner by lying.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2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students with only one stable partner cannot benefit from lying!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Determining where to truncate is difficult.</a:t>
                </a:r>
              </a:p>
              <a:p>
                <a:pPr marL="0" indent="0">
                  <a:buNone/>
                </a:pPr>
                <a:r>
                  <a:rPr lang="en-US" dirty="0"/>
                  <a:t>If students truncate too far, may end up unassigned!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DACE63-425B-F34F-81F7-D01636EC11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2364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D879-7C2A-9941-9E7B-9F94932D4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213"/>
            <a:ext cx="10515600" cy="1325563"/>
          </a:xfrm>
        </p:spPr>
        <p:txBody>
          <a:bodyPr/>
          <a:lstStyle/>
          <a:p>
            <a:r>
              <a:rPr lang="en-US" dirty="0"/>
              <a:t>Student-Proposing DA is Truthful for Students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6C363C-AFA4-0241-A966-C36F000A570C}"/>
              </a:ext>
            </a:extLst>
          </p:cNvPr>
          <p:cNvSpPr/>
          <p:nvPr/>
        </p:nvSpPr>
        <p:spPr>
          <a:xfrm>
            <a:off x="838200" y="2474893"/>
            <a:ext cx="7658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No algorithm that always produces a stable assignment is truthful for both sides (Roth 1982).</a:t>
            </a:r>
          </a:p>
          <a:p>
            <a:endParaRPr lang="en-US" sz="2800" dirty="0"/>
          </a:p>
          <a:p>
            <a:r>
              <a:rPr lang="en-US" sz="2800" dirty="0"/>
              <a:t>Whichever side doesn’t get their way will benefit from suitable truncation.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8340C7D-5D73-E340-B7AD-E0BBA927B2AC}"/>
              </a:ext>
            </a:extLst>
          </p:cNvPr>
          <p:cNvGraphicFramePr>
            <a:graphicFrameLocks noGrp="1"/>
          </p:cNvGraphicFramePr>
          <p:nvPr/>
        </p:nvGraphicFramePr>
        <p:xfrm>
          <a:off x="8496300" y="1691640"/>
          <a:ext cx="135036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184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675184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8D6546D-01F5-0F42-880C-E85646FE29DB}"/>
              </a:ext>
            </a:extLst>
          </p:cNvPr>
          <p:cNvGraphicFramePr>
            <a:graphicFrameLocks noGrp="1"/>
          </p:cNvGraphicFramePr>
          <p:nvPr/>
        </p:nvGraphicFramePr>
        <p:xfrm>
          <a:off x="10263596" y="1691640"/>
          <a:ext cx="1350368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5184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675184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</a:tblGrid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470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6389B50-3522-B548-919D-BAE41AA4F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49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However, schools might benefit from lying.</a:t>
            </a:r>
          </a:p>
        </p:txBody>
      </p:sp>
    </p:spTree>
    <p:extLst>
      <p:ext uri="{BB962C8B-B14F-4D97-AF65-F5344CB8AC3E}">
        <p14:creationId xmlns:p14="http://schemas.microsoft.com/office/powerpoint/2010/main" val="36130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76F8-7D8A-904C-BB4E-5D136CCBA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18" y="112787"/>
            <a:ext cx="10515600" cy="132556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7836-7749-5D44-A4F8-0B77B2C9F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18" y="1414573"/>
            <a:ext cx="6058989" cy="49067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First Preferences First (Boston)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Generalized Top Trading Cycles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School Proposing DA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Student Proposing DA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AB9D13-0E4D-7243-BDDF-7286A9D12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432436"/>
              </p:ext>
            </p:extLst>
          </p:nvPr>
        </p:nvGraphicFramePr>
        <p:xfrm>
          <a:off x="5562600" y="112787"/>
          <a:ext cx="6298476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619">
                  <a:extLst>
                    <a:ext uri="{9D8B030D-6E8A-4147-A177-3AD203B41FA5}">
                      <a16:colId xmlns:a16="http://schemas.microsoft.com/office/drawing/2014/main" val="419559449"/>
                    </a:ext>
                  </a:extLst>
                </a:gridCol>
                <a:gridCol w="1574619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574619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574619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Non-wasteful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026483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B8E28A5-2C70-1E45-B9AE-AEA9C8DC3547}"/>
              </a:ext>
            </a:extLst>
          </p:cNvPr>
          <p:cNvSpPr txBox="1"/>
          <p:nvPr/>
        </p:nvSpPr>
        <p:spPr>
          <a:xfrm>
            <a:off x="655318" y="6321347"/>
            <a:ext cx="11568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 </a:t>
            </a:r>
            <a:r>
              <a:rPr lang="en-US" sz="2800" dirty="0"/>
              <a:t>algorithm guarantees Pareto Efficiency and Respecting Priorities (last class)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300873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EE04-665D-F142-BE9D-43AA3F2F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“Marriage Problem”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B0457-B497-2B4B-84EC-B2B08456E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Original terminology for 1-to-1 matching (men and women). </a:t>
            </a:r>
          </a:p>
        </p:txBody>
      </p:sp>
    </p:spTree>
    <p:extLst>
      <p:ext uri="{BB962C8B-B14F-4D97-AF65-F5344CB8AC3E}">
        <p14:creationId xmlns:p14="http://schemas.microsoft.com/office/powerpoint/2010/main" val="511164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1969E-CE2F-8615-221E-15B553431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C41B8-8593-5D35-C6E6-77A24381F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Reflection and Critical Thinking 3 (Due Monday at Midnight)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Deferred Acceptance for Residency Matching (on Tuesday)</a:t>
            </a:r>
          </a:p>
        </p:txBody>
      </p:sp>
    </p:spTree>
    <p:extLst>
      <p:ext uri="{BB962C8B-B14F-4D97-AF65-F5344CB8AC3E}">
        <p14:creationId xmlns:p14="http://schemas.microsoft.com/office/powerpoint/2010/main" val="21807155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D3CE6-2EF4-D34F-B937-5AA2F51F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Housing, Revisited (Homework)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B8EC8-0FB5-D246-A4C8-CE4BDC214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people have preferences over </a:t>
            </a:r>
            <a:r>
              <a:rPr lang="en-US" b="1" dirty="0"/>
              <a:t>roommates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Setting:</a:t>
            </a:r>
          </a:p>
          <a:p>
            <a:r>
              <a:rPr lang="en-US" dirty="0"/>
              <a:t>We have 2-bedroom apartments, must pair people up. </a:t>
            </a:r>
          </a:p>
          <a:p>
            <a:r>
              <a:rPr lang="en-US" dirty="0"/>
              <a:t>Same as classic stable matching problem, except that any two people can be paired (not two-sided). </a:t>
            </a:r>
          </a:p>
          <a:p>
            <a:r>
              <a:rPr lang="en-US" dirty="0"/>
              <a:t>Does a stable matching always exist? How can we find it?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7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51526-9B24-3643-B1F2-61C53B3BE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16" y="1583598"/>
            <a:ext cx="10515600" cy="15830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that we have two stable matchings, yellow and blue.</a:t>
            </a:r>
          </a:p>
          <a:p>
            <a:pPr marL="0" indent="0">
              <a:buNone/>
            </a:pPr>
            <a:r>
              <a:rPr lang="en-US" dirty="0"/>
              <a:t>We ask each student which matching they prefer (can be indifferent).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E1395D-BA12-EC41-A745-EA32D259C351}"/>
              </a:ext>
            </a:extLst>
          </p:cNvPr>
          <p:cNvSpPr txBox="1"/>
          <p:nvPr/>
        </p:nvSpPr>
        <p:spPr>
          <a:xfrm>
            <a:off x="6012901" y="258143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	2	3	4	5	6	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8A9C5-B1F8-C94B-BDFF-4912266E0A65}"/>
              </a:ext>
            </a:extLst>
          </p:cNvPr>
          <p:cNvSpPr txBox="1"/>
          <p:nvPr/>
        </p:nvSpPr>
        <p:spPr>
          <a:xfrm>
            <a:off x="6012901" y="369395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	B	C	D	E	F	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BFFC416-CA7F-2B4B-BA39-94E2AB18B895}"/>
              </a:ext>
            </a:extLst>
          </p:cNvPr>
          <p:cNvCxnSpPr/>
          <p:nvPr/>
        </p:nvCxnSpPr>
        <p:spPr>
          <a:xfrm>
            <a:off x="7125421" y="3104652"/>
            <a:ext cx="0" cy="589300"/>
          </a:xfrm>
          <a:prstGeom prst="straightConnector1">
            <a:avLst/>
          </a:prstGeom>
          <a:ln w="571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5ABD78-44A9-B14A-A4DA-7DAC159C8CAF}"/>
              </a:ext>
            </a:extLst>
          </p:cNvPr>
          <p:cNvCxnSpPr/>
          <p:nvPr/>
        </p:nvCxnSpPr>
        <p:spPr>
          <a:xfrm>
            <a:off x="8024581" y="3104652"/>
            <a:ext cx="0" cy="58930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F312DA-5BE4-7740-9192-88827C30B6D6}"/>
              </a:ext>
            </a:extLst>
          </p:cNvPr>
          <p:cNvCxnSpPr>
            <a:cxnSpLocks/>
          </p:cNvCxnSpPr>
          <p:nvPr/>
        </p:nvCxnSpPr>
        <p:spPr>
          <a:xfrm flipV="1">
            <a:off x="11011621" y="2992912"/>
            <a:ext cx="594360" cy="70104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D98D82E-EBEF-9443-B548-B4F9427CF827}"/>
              </a:ext>
            </a:extLst>
          </p:cNvPr>
          <p:cNvCxnSpPr>
            <a:cxnSpLocks/>
          </p:cNvCxnSpPr>
          <p:nvPr/>
        </p:nvCxnSpPr>
        <p:spPr>
          <a:xfrm flipH="1" flipV="1">
            <a:off x="10904941" y="2992912"/>
            <a:ext cx="632461" cy="71628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C03E5A-703B-CE47-92EC-146CA3080026}"/>
              </a:ext>
            </a:extLst>
          </p:cNvPr>
          <p:cNvCxnSpPr/>
          <p:nvPr/>
        </p:nvCxnSpPr>
        <p:spPr>
          <a:xfrm>
            <a:off x="8946601" y="3119892"/>
            <a:ext cx="0" cy="58930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C855FA5-4F3A-804D-A132-FFD41B4CFCA6}"/>
              </a:ext>
            </a:extLst>
          </p:cNvPr>
          <p:cNvCxnSpPr>
            <a:cxnSpLocks/>
          </p:cNvCxnSpPr>
          <p:nvPr/>
        </p:nvCxnSpPr>
        <p:spPr>
          <a:xfrm flipV="1">
            <a:off x="7289251" y="2992912"/>
            <a:ext cx="594360" cy="70104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1D73CF-A69D-E348-8758-59332F2CEAC5}"/>
              </a:ext>
            </a:extLst>
          </p:cNvPr>
          <p:cNvCxnSpPr>
            <a:cxnSpLocks/>
          </p:cNvCxnSpPr>
          <p:nvPr/>
        </p:nvCxnSpPr>
        <p:spPr>
          <a:xfrm flipV="1">
            <a:off x="8253181" y="3008152"/>
            <a:ext cx="594360" cy="70104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790A86-661D-AE4E-960A-7CE9325DAF88}"/>
              </a:ext>
            </a:extLst>
          </p:cNvPr>
          <p:cNvCxnSpPr>
            <a:cxnSpLocks/>
          </p:cNvCxnSpPr>
          <p:nvPr/>
        </p:nvCxnSpPr>
        <p:spPr>
          <a:xfrm flipH="1" flipV="1">
            <a:off x="7243530" y="3104652"/>
            <a:ext cx="1508763" cy="57406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DFEC971-9097-C648-83C4-DD2E6EEBFC74}"/>
              </a:ext>
            </a:extLst>
          </p:cNvPr>
          <p:cNvCxnSpPr/>
          <p:nvPr/>
        </p:nvCxnSpPr>
        <p:spPr>
          <a:xfrm>
            <a:off x="10767781" y="3104652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C21A9F-2ABD-3045-9B37-1E31BB6FC911}"/>
              </a:ext>
            </a:extLst>
          </p:cNvPr>
          <p:cNvCxnSpPr/>
          <p:nvPr/>
        </p:nvCxnSpPr>
        <p:spPr>
          <a:xfrm>
            <a:off x="11727901" y="3104652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BC248C4-1944-554D-86B8-8E61BAB0184D}"/>
              </a:ext>
            </a:extLst>
          </p:cNvPr>
          <p:cNvSpPr txBox="1"/>
          <p:nvPr/>
        </p:nvSpPr>
        <p:spPr>
          <a:xfrm>
            <a:off x="653616" y="2612153"/>
            <a:ext cx="435035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 matches to A in both.</a:t>
            </a:r>
          </a:p>
          <a:p>
            <a:r>
              <a:rPr lang="en-US" sz="2800" dirty="0"/>
              <a:t>2 prefers blue, matches to B.</a:t>
            </a:r>
          </a:p>
          <a:p>
            <a:r>
              <a:rPr lang="en-US" sz="2800" dirty="0"/>
              <a:t>	B must prefer yellow!</a:t>
            </a:r>
          </a:p>
          <a:p>
            <a:r>
              <a:rPr lang="en-US" sz="2800" dirty="0"/>
              <a:t>	(Else yellow unstable)</a:t>
            </a:r>
          </a:p>
          <a:p>
            <a:r>
              <a:rPr lang="en-US" sz="2800" dirty="0"/>
              <a:t>	3 must prefer blue!</a:t>
            </a:r>
          </a:p>
          <a:p>
            <a:r>
              <a:rPr lang="en-US" sz="2800" dirty="0"/>
              <a:t>	(Else blue unstable)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3F95B8D-9525-EE48-B01B-83303CBA6591}"/>
              </a:ext>
            </a:extLst>
          </p:cNvPr>
          <p:cNvSpPr/>
          <p:nvPr/>
        </p:nvSpPr>
        <p:spPr>
          <a:xfrm>
            <a:off x="549361" y="5385409"/>
            <a:ext cx="518513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 each cycle: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agree which is better.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Schools believe other is better.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8B181D-8F5A-0E46-98A4-293EE9C8A481}"/>
              </a:ext>
            </a:extLst>
          </p:cNvPr>
          <p:cNvSpPr txBox="1"/>
          <p:nvPr/>
        </p:nvSpPr>
        <p:spPr>
          <a:xfrm>
            <a:off x="6051000" y="423241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	2	3	4	5	6	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47CC3F-4C3E-874C-97D9-A8D758135F1E}"/>
              </a:ext>
            </a:extLst>
          </p:cNvPr>
          <p:cNvSpPr txBox="1"/>
          <p:nvPr/>
        </p:nvSpPr>
        <p:spPr>
          <a:xfrm>
            <a:off x="6051000" y="534493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	B	C	D	E	F	G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93D0095-06E6-C54C-A420-CB57116CA50F}"/>
              </a:ext>
            </a:extLst>
          </p:cNvPr>
          <p:cNvCxnSpPr/>
          <p:nvPr/>
        </p:nvCxnSpPr>
        <p:spPr>
          <a:xfrm>
            <a:off x="716352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54C5B5F-4FD7-4341-9B66-D682ADCC7ACF}"/>
              </a:ext>
            </a:extLst>
          </p:cNvPr>
          <p:cNvCxnSpPr/>
          <p:nvPr/>
        </p:nvCxnSpPr>
        <p:spPr>
          <a:xfrm>
            <a:off x="806268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92FB2D2-2B6B-2D4C-A561-E8897E67E541}"/>
              </a:ext>
            </a:extLst>
          </p:cNvPr>
          <p:cNvCxnSpPr/>
          <p:nvPr/>
        </p:nvCxnSpPr>
        <p:spPr>
          <a:xfrm>
            <a:off x="8984700" y="477087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78A419B-534E-6A42-8727-8EB129D5BAE6}"/>
              </a:ext>
            </a:extLst>
          </p:cNvPr>
          <p:cNvCxnSpPr/>
          <p:nvPr/>
        </p:nvCxnSpPr>
        <p:spPr>
          <a:xfrm>
            <a:off x="1080588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3C92C1F-4499-C747-81BF-2081F7435A23}"/>
              </a:ext>
            </a:extLst>
          </p:cNvPr>
          <p:cNvCxnSpPr/>
          <p:nvPr/>
        </p:nvCxnSpPr>
        <p:spPr>
          <a:xfrm>
            <a:off x="1176600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8181245-65F2-3B42-9F3F-357EB3E61AE9}"/>
              </a:ext>
            </a:extLst>
          </p:cNvPr>
          <p:cNvCxnSpPr>
            <a:cxnSpLocks/>
          </p:cNvCxnSpPr>
          <p:nvPr/>
        </p:nvCxnSpPr>
        <p:spPr>
          <a:xfrm>
            <a:off x="6264360" y="4699762"/>
            <a:ext cx="0" cy="701040"/>
          </a:xfrm>
          <a:prstGeom prst="straightConnector1">
            <a:avLst/>
          </a:prstGeom>
          <a:ln w="57150"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66EC445-EA90-2C40-8547-A8EEAC59BA40}"/>
              </a:ext>
            </a:extLst>
          </p:cNvPr>
          <p:cNvSpPr/>
          <p:nvPr/>
        </p:nvSpPr>
        <p:spPr>
          <a:xfrm>
            <a:off x="5718126" y="5814768"/>
            <a:ext cx="6578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Can create new stable matching which all students agree is better than yellow or blue. 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F16AB76-9D63-8E2E-1723-BA281910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and Critical Thinking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5CA6CED-D37D-15CA-5BB9-161CAD77AE8D}"/>
              </a:ext>
            </a:extLst>
          </p:cNvPr>
          <p:cNvCxnSpPr/>
          <p:nvPr/>
        </p:nvCxnSpPr>
        <p:spPr>
          <a:xfrm>
            <a:off x="6115455" y="3065742"/>
            <a:ext cx="0" cy="589300"/>
          </a:xfrm>
          <a:prstGeom prst="straightConnector1">
            <a:avLst/>
          </a:prstGeom>
          <a:ln w="571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FCB44E-940F-A2A8-7C9D-66FAB9B99F93}"/>
              </a:ext>
            </a:extLst>
          </p:cNvPr>
          <p:cNvCxnSpPr/>
          <p:nvPr/>
        </p:nvCxnSpPr>
        <p:spPr>
          <a:xfrm>
            <a:off x="6283815" y="3065742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25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25EE18-3074-0E4B-987A-4FC6F06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704533"/>
              </p:ext>
            </p:extLst>
          </p:nvPr>
        </p:nvGraphicFramePr>
        <p:xfrm>
          <a:off x="6817517" y="217466"/>
          <a:ext cx="5190675" cy="616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924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655526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73022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</a:tblGrid>
              <a:tr h="6581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Efficient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Fair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blipFill dpi="0" rotWithShape="1"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a:blip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8950C38-7CFF-0646-9E7A-3C44E5EF9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245"/>
            <a:ext cx="10515600" cy="1325563"/>
          </a:xfrm>
        </p:spPr>
        <p:txBody>
          <a:bodyPr/>
          <a:lstStyle/>
          <a:p>
            <a:r>
              <a:rPr lang="en-US" dirty="0"/>
              <a:t>From Unit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7FF537-8438-3243-B9F1-5DA480D084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251595"/>
              </p:ext>
            </p:extLst>
          </p:nvPr>
        </p:nvGraphicFramePr>
        <p:xfrm>
          <a:off x="6817518" y="217466"/>
          <a:ext cx="5190675" cy="616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924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655526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73022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</a:tblGrid>
              <a:tr h="6581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Efficient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Fair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blipFill dpi="0" rotWithShape="1"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a:blip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24441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93137-9A9D-8741-9921-16153CB55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181"/>
            <a:ext cx="6216670" cy="48021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Random allocation</a:t>
            </a:r>
            <a:endParaRPr lang="en-US" dirty="0"/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r>
              <a:rPr lang="en-US" b="1" dirty="0"/>
              <a:t>Rank Efficient (w/random tie-break)</a:t>
            </a:r>
          </a:p>
          <a:p>
            <a:pPr marL="0" indent="0">
              <a:buNone/>
            </a:pPr>
            <a:endParaRPr lang="en-US" sz="5000" b="1" dirty="0"/>
          </a:p>
          <a:p>
            <a:pPr marL="0" indent="0">
              <a:buNone/>
            </a:pPr>
            <a:r>
              <a:rPr lang="en-US" b="1" dirty="0"/>
              <a:t>Serial Dictatorship</a:t>
            </a:r>
            <a:endParaRPr lang="en-US" dirty="0"/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r>
              <a:rPr lang="en-US" b="1" dirty="0"/>
              <a:t>Random Serial Dictatorship</a:t>
            </a:r>
          </a:p>
          <a:p>
            <a:pPr marL="0" indent="0">
              <a:buNone/>
            </a:pPr>
            <a:r>
              <a:rPr lang="en-US" b="1" dirty="0"/>
              <a:t>(= TTC from Random Endowments)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8BD527-E5DF-8842-AEE8-DE2FA73FAC65}"/>
              </a:ext>
            </a:extLst>
          </p:cNvPr>
          <p:cNvSpPr txBox="1"/>
          <p:nvPr/>
        </p:nvSpPr>
        <p:spPr>
          <a:xfrm>
            <a:off x="8346430" y="758215"/>
            <a:ext cx="2223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</a:t>
            </a:r>
            <a:r>
              <a:rPr lang="en-US" sz="3200" b="1" dirty="0"/>
              <a:t>Symmetric</a:t>
            </a:r>
            <a:r>
              <a:rPr lang="en-US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121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51526-9B24-3643-B1F2-61C53B3BE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16" y="1583598"/>
            <a:ext cx="10515600" cy="15830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that we have two stable matchings, yellow and blue.</a:t>
            </a:r>
          </a:p>
          <a:p>
            <a:pPr marL="0" indent="0">
              <a:buNone/>
            </a:pPr>
            <a:r>
              <a:rPr lang="en-US" dirty="0"/>
              <a:t>We ask each student which matching they prefer (can be indifferent).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E1395D-BA12-EC41-A745-EA32D259C351}"/>
              </a:ext>
            </a:extLst>
          </p:cNvPr>
          <p:cNvSpPr txBox="1"/>
          <p:nvPr/>
        </p:nvSpPr>
        <p:spPr>
          <a:xfrm>
            <a:off x="6012901" y="258143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	2	3	4	5	6	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8A9C5-B1F8-C94B-BDFF-4912266E0A65}"/>
              </a:ext>
            </a:extLst>
          </p:cNvPr>
          <p:cNvSpPr txBox="1"/>
          <p:nvPr/>
        </p:nvSpPr>
        <p:spPr>
          <a:xfrm>
            <a:off x="6012901" y="369395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	B	C	D	E	F	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BFFC416-CA7F-2B4B-BA39-94E2AB18B895}"/>
              </a:ext>
            </a:extLst>
          </p:cNvPr>
          <p:cNvCxnSpPr/>
          <p:nvPr/>
        </p:nvCxnSpPr>
        <p:spPr>
          <a:xfrm>
            <a:off x="7125421" y="3104652"/>
            <a:ext cx="0" cy="589300"/>
          </a:xfrm>
          <a:prstGeom prst="straightConnector1">
            <a:avLst/>
          </a:prstGeom>
          <a:ln w="571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5ABD78-44A9-B14A-A4DA-7DAC159C8CAF}"/>
              </a:ext>
            </a:extLst>
          </p:cNvPr>
          <p:cNvCxnSpPr/>
          <p:nvPr/>
        </p:nvCxnSpPr>
        <p:spPr>
          <a:xfrm>
            <a:off x="8024581" y="3104652"/>
            <a:ext cx="0" cy="58930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F312DA-5BE4-7740-9192-88827C30B6D6}"/>
              </a:ext>
            </a:extLst>
          </p:cNvPr>
          <p:cNvCxnSpPr>
            <a:cxnSpLocks/>
          </p:cNvCxnSpPr>
          <p:nvPr/>
        </p:nvCxnSpPr>
        <p:spPr>
          <a:xfrm flipV="1">
            <a:off x="11011621" y="2992912"/>
            <a:ext cx="594360" cy="70104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D98D82E-EBEF-9443-B548-B4F9427CF827}"/>
              </a:ext>
            </a:extLst>
          </p:cNvPr>
          <p:cNvCxnSpPr>
            <a:cxnSpLocks/>
          </p:cNvCxnSpPr>
          <p:nvPr/>
        </p:nvCxnSpPr>
        <p:spPr>
          <a:xfrm flipH="1" flipV="1">
            <a:off x="10904941" y="2992912"/>
            <a:ext cx="632461" cy="71628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C03E5A-703B-CE47-92EC-146CA3080026}"/>
              </a:ext>
            </a:extLst>
          </p:cNvPr>
          <p:cNvCxnSpPr/>
          <p:nvPr/>
        </p:nvCxnSpPr>
        <p:spPr>
          <a:xfrm>
            <a:off x="8946601" y="3119892"/>
            <a:ext cx="0" cy="589300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C855FA5-4F3A-804D-A132-FFD41B4CFCA6}"/>
              </a:ext>
            </a:extLst>
          </p:cNvPr>
          <p:cNvCxnSpPr>
            <a:cxnSpLocks/>
          </p:cNvCxnSpPr>
          <p:nvPr/>
        </p:nvCxnSpPr>
        <p:spPr>
          <a:xfrm flipV="1">
            <a:off x="7289251" y="2992912"/>
            <a:ext cx="594360" cy="70104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1D73CF-A69D-E348-8758-59332F2CEAC5}"/>
              </a:ext>
            </a:extLst>
          </p:cNvPr>
          <p:cNvCxnSpPr>
            <a:cxnSpLocks/>
          </p:cNvCxnSpPr>
          <p:nvPr/>
        </p:nvCxnSpPr>
        <p:spPr>
          <a:xfrm flipV="1">
            <a:off x="8253181" y="3008152"/>
            <a:ext cx="594360" cy="70104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790A86-661D-AE4E-960A-7CE9325DAF88}"/>
              </a:ext>
            </a:extLst>
          </p:cNvPr>
          <p:cNvCxnSpPr>
            <a:cxnSpLocks/>
          </p:cNvCxnSpPr>
          <p:nvPr/>
        </p:nvCxnSpPr>
        <p:spPr>
          <a:xfrm flipH="1" flipV="1">
            <a:off x="7243530" y="3104652"/>
            <a:ext cx="1508763" cy="57406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DFEC971-9097-C648-83C4-DD2E6EEBFC74}"/>
              </a:ext>
            </a:extLst>
          </p:cNvPr>
          <p:cNvCxnSpPr/>
          <p:nvPr/>
        </p:nvCxnSpPr>
        <p:spPr>
          <a:xfrm>
            <a:off x="10767781" y="3104652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C21A9F-2ABD-3045-9B37-1E31BB6FC911}"/>
              </a:ext>
            </a:extLst>
          </p:cNvPr>
          <p:cNvCxnSpPr/>
          <p:nvPr/>
        </p:nvCxnSpPr>
        <p:spPr>
          <a:xfrm>
            <a:off x="11727901" y="3104652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BC248C4-1944-554D-86B8-8E61BAB0184D}"/>
              </a:ext>
            </a:extLst>
          </p:cNvPr>
          <p:cNvSpPr txBox="1"/>
          <p:nvPr/>
        </p:nvSpPr>
        <p:spPr>
          <a:xfrm>
            <a:off x="653616" y="2612153"/>
            <a:ext cx="435035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 matches to A in both.</a:t>
            </a:r>
          </a:p>
          <a:p>
            <a:r>
              <a:rPr lang="en-US" sz="2800" dirty="0"/>
              <a:t>2 prefers blue, matches to B.</a:t>
            </a:r>
          </a:p>
          <a:p>
            <a:r>
              <a:rPr lang="en-US" sz="2800" dirty="0"/>
              <a:t>	B must prefer yellow!</a:t>
            </a:r>
          </a:p>
          <a:p>
            <a:r>
              <a:rPr lang="en-US" sz="2800" dirty="0"/>
              <a:t>	(Else yellow unstable)</a:t>
            </a:r>
          </a:p>
          <a:p>
            <a:r>
              <a:rPr lang="en-US" sz="2800" dirty="0"/>
              <a:t>	3 must prefer blue!</a:t>
            </a:r>
          </a:p>
          <a:p>
            <a:r>
              <a:rPr lang="en-US" sz="2800" dirty="0"/>
              <a:t>	(Else blue unstable)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3F95B8D-9525-EE48-B01B-83303CBA6591}"/>
              </a:ext>
            </a:extLst>
          </p:cNvPr>
          <p:cNvSpPr/>
          <p:nvPr/>
        </p:nvSpPr>
        <p:spPr>
          <a:xfrm>
            <a:off x="549361" y="5385409"/>
            <a:ext cx="518513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 each cycle: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agree which is better.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Schools believe other is better.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8B181D-8F5A-0E46-98A4-293EE9C8A481}"/>
              </a:ext>
            </a:extLst>
          </p:cNvPr>
          <p:cNvSpPr txBox="1"/>
          <p:nvPr/>
        </p:nvSpPr>
        <p:spPr>
          <a:xfrm>
            <a:off x="6051000" y="423241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	2	3	4	5	6	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47CC3F-4C3E-874C-97D9-A8D758135F1E}"/>
              </a:ext>
            </a:extLst>
          </p:cNvPr>
          <p:cNvSpPr txBox="1"/>
          <p:nvPr/>
        </p:nvSpPr>
        <p:spPr>
          <a:xfrm>
            <a:off x="6051000" y="534493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	B	C	D	E	F	G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93D0095-06E6-C54C-A420-CB57116CA50F}"/>
              </a:ext>
            </a:extLst>
          </p:cNvPr>
          <p:cNvCxnSpPr/>
          <p:nvPr/>
        </p:nvCxnSpPr>
        <p:spPr>
          <a:xfrm>
            <a:off x="716352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54C5B5F-4FD7-4341-9B66-D682ADCC7ACF}"/>
              </a:ext>
            </a:extLst>
          </p:cNvPr>
          <p:cNvCxnSpPr/>
          <p:nvPr/>
        </p:nvCxnSpPr>
        <p:spPr>
          <a:xfrm>
            <a:off x="806268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92FB2D2-2B6B-2D4C-A561-E8897E67E541}"/>
              </a:ext>
            </a:extLst>
          </p:cNvPr>
          <p:cNvCxnSpPr/>
          <p:nvPr/>
        </p:nvCxnSpPr>
        <p:spPr>
          <a:xfrm>
            <a:off x="8984700" y="477087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78A419B-534E-6A42-8727-8EB129D5BAE6}"/>
              </a:ext>
            </a:extLst>
          </p:cNvPr>
          <p:cNvCxnSpPr/>
          <p:nvPr/>
        </p:nvCxnSpPr>
        <p:spPr>
          <a:xfrm>
            <a:off x="1080588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3C92C1F-4499-C747-81BF-2081F7435A23}"/>
              </a:ext>
            </a:extLst>
          </p:cNvPr>
          <p:cNvCxnSpPr/>
          <p:nvPr/>
        </p:nvCxnSpPr>
        <p:spPr>
          <a:xfrm>
            <a:off x="11766000" y="4755632"/>
            <a:ext cx="0" cy="5893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8181245-65F2-3B42-9F3F-357EB3E61AE9}"/>
              </a:ext>
            </a:extLst>
          </p:cNvPr>
          <p:cNvCxnSpPr>
            <a:cxnSpLocks/>
          </p:cNvCxnSpPr>
          <p:nvPr/>
        </p:nvCxnSpPr>
        <p:spPr>
          <a:xfrm>
            <a:off x="6264360" y="4699762"/>
            <a:ext cx="0" cy="701040"/>
          </a:xfrm>
          <a:prstGeom prst="straightConnector1">
            <a:avLst/>
          </a:prstGeom>
          <a:ln w="57150"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66EC445-EA90-2C40-8547-A8EEAC59BA40}"/>
              </a:ext>
            </a:extLst>
          </p:cNvPr>
          <p:cNvSpPr/>
          <p:nvPr/>
        </p:nvSpPr>
        <p:spPr>
          <a:xfrm>
            <a:off x="5718126" y="5814768"/>
            <a:ext cx="6578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Can create new stable matching which all students agree is better than yellow or blue. 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F16AB76-9D63-8E2E-1723-BA281910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and Critical Thinking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5CA6CED-D37D-15CA-5BB9-161CAD77AE8D}"/>
              </a:ext>
            </a:extLst>
          </p:cNvPr>
          <p:cNvCxnSpPr/>
          <p:nvPr/>
        </p:nvCxnSpPr>
        <p:spPr>
          <a:xfrm>
            <a:off x="6115455" y="3065742"/>
            <a:ext cx="0" cy="589300"/>
          </a:xfrm>
          <a:prstGeom prst="straightConnector1">
            <a:avLst/>
          </a:prstGeom>
          <a:ln w="571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FCB44E-940F-A2A8-7C9D-66FAB9B99F93}"/>
              </a:ext>
            </a:extLst>
          </p:cNvPr>
          <p:cNvCxnSpPr/>
          <p:nvPr/>
        </p:nvCxnSpPr>
        <p:spPr>
          <a:xfrm>
            <a:off x="6283815" y="3065742"/>
            <a:ext cx="0" cy="589300"/>
          </a:xfrm>
          <a:prstGeom prst="straightConnector1">
            <a:avLst/>
          </a:prstGeom>
          <a:ln w="57150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3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5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4A02A-01E3-5CE0-BBDD-B2BC7C6E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Problem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886D65B0-BDCB-DB55-9DE1-E4B36C5A6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614140"/>
              </p:ext>
            </p:extLst>
          </p:nvPr>
        </p:nvGraphicFramePr>
        <p:xfrm>
          <a:off x="1104899" y="3173228"/>
          <a:ext cx="4057650" cy="237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3673813774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5569090-BAB4-72E3-1FBC-411A90B28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883825"/>
              </p:ext>
            </p:extLst>
          </p:nvPr>
        </p:nvGraphicFramePr>
        <p:xfrm>
          <a:off x="5943600" y="3173228"/>
          <a:ext cx="3752850" cy="296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0570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4063428369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275735008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850222957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6585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880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A4983E-6DB9-0587-BF91-CC1ACCBB97CC}"/>
              </a:ext>
            </a:extLst>
          </p:cNvPr>
          <p:cNvSpPr txBox="1"/>
          <p:nvPr/>
        </p:nvSpPr>
        <p:spPr>
          <a:xfrm>
            <a:off x="1104899" y="2650008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BB48D0-1625-CA79-DAE4-B6868C94F6C2}"/>
              </a:ext>
            </a:extLst>
          </p:cNvPr>
          <p:cNvSpPr txBox="1"/>
          <p:nvPr/>
        </p:nvSpPr>
        <p:spPr>
          <a:xfrm>
            <a:off x="5943600" y="2650008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</p:spTree>
    <p:extLst>
      <p:ext uri="{BB962C8B-B14F-4D97-AF65-F5344CB8AC3E}">
        <p14:creationId xmlns:p14="http://schemas.microsoft.com/office/powerpoint/2010/main" val="2255232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F6-2EED-5147-9E11-B25B58024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Residency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A4D34-D20A-F946-9F11-21239C0D4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258006" cy="503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Problem: </a:t>
            </a:r>
            <a:r>
              <a:rPr lang="en-US" dirty="0"/>
              <a:t>Market was “unraveling.” Hospitals raced to make earlier and earlier offers. (Years before graduation!)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Solution: </a:t>
            </a:r>
            <a:r>
              <a:rPr lang="en-US" dirty="0"/>
              <a:t>A centralized match in final year of medical school. Students and hospitals rank each other. Then apply hospital-proposing DA.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Timeline: </a:t>
            </a:r>
          </a:p>
          <a:p>
            <a:r>
              <a:rPr lang="en-US" dirty="0"/>
              <a:t>Reform happened in 1951</a:t>
            </a:r>
          </a:p>
          <a:p>
            <a:r>
              <a:rPr lang="en-US" dirty="0"/>
              <a:t>Earliest academic study of DA in 1962 (Gale &amp; Shapley)</a:t>
            </a:r>
          </a:p>
          <a:p>
            <a:r>
              <a:rPr lang="en-US" dirty="0"/>
              <a:t>Nobody realized the connection until 1984! (Roth)</a:t>
            </a:r>
          </a:p>
        </p:txBody>
      </p:sp>
    </p:spTree>
    <p:extLst>
      <p:ext uri="{BB962C8B-B14F-4D97-AF65-F5344CB8AC3E}">
        <p14:creationId xmlns:p14="http://schemas.microsoft.com/office/powerpoint/2010/main" val="236092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FA41-347F-3045-9A1D-5DE5FEF3C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904B-4FFA-5B47-9A6D-80B526CB8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10699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Concern: </a:t>
            </a:r>
            <a:r>
              <a:rPr lang="en-US" dirty="0"/>
              <a:t>We recommend a match, but cannot enforce it. </a:t>
            </a:r>
          </a:p>
          <a:p>
            <a:pPr marL="0" indent="0">
              <a:buNone/>
            </a:pPr>
            <a:r>
              <a:rPr lang="en-US" dirty="0"/>
              <a:t>	      Will anybody be able to profitably deviate from recommendation?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1178EB-DF03-874A-A8E3-3A307DD7F381}"/>
              </a:ext>
            </a:extLst>
          </p:cNvPr>
          <p:cNvSpPr txBox="1">
            <a:spLocks/>
          </p:cNvSpPr>
          <p:nvPr/>
        </p:nvSpPr>
        <p:spPr>
          <a:xfrm>
            <a:off x="838200" y="3149872"/>
            <a:ext cx="11201400" cy="3381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An assignment is </a:t>
            </a:r>
            <a:r>
              <a:rPr lang="en-US" b="1" dirty="0"/>
              <a:t>individually rational </a:t>
            </a:r>
            <a:r>
              <a:rPr lang="en-US" dirty="0"/>
              <a:t>if each matched doctor and hospital agree that being matched to each other is better than being unmatched.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 doctor </a:t>
            </a:r>
            <a:r>
              <a:rPr lang="en-US" i="1" dirty="0"/>
              <a:t>d</a:t>
            </a:r>
            <a:r>
              <a:rPr lang="en-US" dirty="0"/>
              <a:t> and a hospital </a:t>
            </a:r>
            <a:r>
              <a:rPr lang="en-US" i="1" dirty="0"/>
              <a:t>h </a:t>
            </a:r>
            <a:r>
              <a:rPr lang="en-US" dirty="0"/>
              <a:t>form a </a:t>
            </a:r>
            <a:r>
              <a:rPr lang="en-US" b="1" dirty="0"/>
              <a:t>blocking pair</a:t>
            </a:r>
            <a:r>
              <a:rPr lang="en-US" dirty="0"/>
              <a:t> if 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i="1" dirty="0"/>
              <a:t>d </a:t>
            </a:r>
            <a:r>
              <a:rPr lang="en-US" dirty="0"/>
              <a:t>prefers </a:t>
            </a:r>
            <a:r>
              <a:rPr lang="en-US" i="1" dirty="0"/>
              <a:t>h</a:t>
            </a:r>
            <a:r>
              <a:rPr lang="en-US" b="1" i="1" dirty="0"/>
              <a:t> </a:t>
            </a:r>
            <a:r>
              <a:rPr lang="en-US" dirty="0"/>
              <a:t>to </a:t>
            </a:r>
            <a:r>
              <a:rPr lang="en-US" i="1" dirty="0"/>
              <a:t>d</a:t>
            </a:r>
            <a:r>
              <a:rPr lang="en-US" dirty="0"/>
              <a:t>’s suggested assignment, and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i="1" dirty="0"/>
              <a:t>h </a:t>
            </a:r>
            <a:r>
              <a:rPr lang="en-US" dirty="0"/>
              <a:t>has an unfilled position OR prefers </a:t>
            </a:r>
            <a:r>
              <a:rPr lang="en-US" i="1" dirty="0"/>
              <a:t>d </a:t>
            </a:r>
            <a:r>
              <a:rPr lang="en-US" dirty="0"/>
              <a:t>to another doctor assigned to it. </a:t>
            </a:r>
          </a:p>
          <a:p>
            <a:pPr marL="0" indent="0">
              <a:buNone/>
            </a:pPr>
            <a:endParaRPr lang="en-US" sz="1000" i="1" dirty="0"/>
          </a:p>
          <a:p>
            <a:pPr marL="0" indent="0">
              <a:buNone/>
            </a:pPr>
            <a:r>
              <a:rPr lang="en-US" dirty="0"/>
              <a:t>An assignment is </a:t>
            </a:r>
            <a:r>
              <a:rPr lang="en-US" b="1" dirty="0"/>
              <a:t>stable </a:t>
            </a:r>
            <a:r>
              <a:rPr lang="en-US" dirty="0"/>
              <a:t>if it is individually rational and has no blocking pairs.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7BB98C-49A2-7842-B043-1BBFB7EF2F74}"/>
              </a:ext>
            </a:extLst>
          </p:cNvPr>
          <p:cNvSpPr txBox="1"/>
          <p:nvPr/>
        </p:nvSpPr>
        <p:spPr>
          <a:xfrm>
            <a:off x="6934200" y="365125"/>
            <a:ext cx="46655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What does this remind you of?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DD60D8-AA8B-424B-9FE1-797BB8EBFEA1}"/>
              </a:ext>
            </a:extLst>
          </p:cNvPr>
          <p:cNvSpPr txBox="1"/>
          <p:nvPr/>
        </p:nvSpPr>
        <p:spPr>
          <a:xfrm>
            <a:off x="7886700" y="874887"/>
            <a:ext cx="331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The CORE!</a:t>
            </a:r>
          </a:p>
        </p:txBody>
      </p:sp>
    </p:spTree>
    <p:extLst>
      <p:ext uri="{BB962C8B-B14F-4D97-AF65-F5344CB8AC3E}">
        <p14:creationId xmlns:p14="http://schemas.microsoft.com/office/powerpoint/2010/main" val="72724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58045-1BF2-944A-AA22-B2DA5D78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Definition, Two Interpretations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B2558-3311-8D40-9C88-EE66309BC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91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Fact: </a:t>
            </a:r>
            <a:r>
              <a:rPr lang="en-US" dirty="0"/>
              <a:t>An assignment is stable if and only if it is non-wasteful and respects priorities.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49D03D-267D-6940-B4E3-663EC0403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725411"/>
              </p:ext>
            </p:extLst>
          </p:nvPr>
        </p:nvGraphicFramePr>
        <p:xfrm>
          <a:off x="838200" y="3284220"/>
          <a:ext cx="9912351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450">
                  <a:extLst>
                    <a:ext uri="{9D8B030D-6E8A-4147-A177-3AD203B41FA5}">
                      <a16:colId xmlns:a16="http://schemas.microsoft.com/office/drawing/2014/main" val="3569317785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1943904009"/>
                    </a:ext>
                  </a:extLst>
                </a:gridCol>
                <a:gridCol w="3759201">
                  <a:extLst>
                    <a:ext uri="{9D8B030D-6E8A-4147-A177-3AD203B41FA5}">
                      <a16:colId xmlns:a16="http://schemas.microsoft.com/office/drawing/2014/main" val="1053543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Residency Matching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School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631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Terminology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Hospital Preferences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School Priorities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51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Nonwasteful</a:t>
                      </a:r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+ Respects Priorities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404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Motivation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People might deviate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Procedural Fairness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1217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8251D-2A26-284F-B2B2-D5D5994C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365125"/>
            <a:ext cx="10515600" cy="1325563"/>
          </a:xfrm>
        </p:spPr>
        <p:txBody>
          <a:bodyPr/>
          <a:lstStyle/>
          <a:p>
            <a:r>
              <a:rPr lang="en-US" dirty="0"/>
              <a:t>The Core: Comparing to Unit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B6900-0C80-5D44-907F-1013AD296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946275"/>
            <a:ext cx="11791950" cy="4911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Both Settings: </a:t>
            </a:r>
          </a:p>
          <a:p>
            <a:pPr lvl="1"/>
            <a:r>
              <a:rPr lang="en-US" sz="2800" dirty="0"/>
              <a:t>Core = Outcomes such that no subset can agree on profitable deviation.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Allocation with endowments</a:t>
            </a:r>
            <a:r>
              <a:rPr lang="en-US" dirty="0"/>
              <a:t>: </a:t>
            </a:r>
          </a:p>
          <a:p>
            <a:pPr lvl="1"/>
            <a:r>
              <a:rPr lang="en-US" sz="2800" dirty="0"/>
              <a:t>No direct relationship between what I get and who my object goes to.</a:t>
            </a:r>
          </a:p>
          <a:p>
            <a:pPr lvl="1"/>
            <a:r>
              <a:rPr lang="en-US" sz="2800" dirty="0"/>
              <a:t>Unique core allocation.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Two-sided matching: </a:t>
            </a:r>
          </a:p>
          <a:p>
            <a:pPr lvl="1"/>
            <a:r>
              <a:rPr lang="en-US" sz="2800" dirty="0"/>
              <a:t>Each agent is also an object! </a:t>
            </a:r>
          </a:p>
          <a:p>
            <a:pPr lvl="1"/>
            <a:r>
              <a:rPr lang="en-US" sz="2800" dirty="0"/>
              <a:t>Core (stable matchings) </a:t>
            </a:r>
            <a:r>
              <a:rPr lang="en-US" sz="2800" b="1" dirty="0"/>
              <a:t>not unique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004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9CF5E-46D1-2A44-941D-3EB0AD85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48" y="258652"/>
            <a:ext cx="10515600" cy="1325563"/>
          </a:xfrm>
        </p:spPr>
        <p:txBody>
          <a:bodyPr/>
          <a:lstStyle/>
          <a:p>
            <a:r>
              <a:rPr lang="en-US" dirty="0"/>
              <a:t>Which Stable Matching Should We Choose?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171A52-8539-C54C-925A-01AE00716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72975"/>
              </p:ext>
            </p:extLst>
          </p:nvPr>
        </p:nvGraphicFramePr>
        <p:xfrm>
          <a:off x="743559" y="2182116"/>
          <a:ext cx="3201699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233">
                  <a:extLst>
                    <a:ext uri="{9D8B030D-6E8A-4147-A177-3AD203B41FA5}">
                      <a16:colId xmlns:a16="http://schemas.microsoft.com/office/drawing/2014/main" val="401903148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1405601277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2307378384"/>
                    </a:ext>
                  </a:extLst>
                </a:gridCol>
              </a:tblGrid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8115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  7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12 (88)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4 (99)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2387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12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5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6 (91)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636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  4 (91)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15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7 (89)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1363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  3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8 (83)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10 (87)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36372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14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9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</a:rPr>
                        <a:t>11 (75)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0982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9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tx1"/>
                          </a:solidFill>
                        </a:rPr>
                        <a:t>13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13 (67)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8795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2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14 (76</a:t>
                      </a:r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15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86911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5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10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7331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8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2 (72)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38372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6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11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6739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2178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3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22226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0793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9045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45494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6D6289E4-941E-E048-A84D-5F60C2670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51075"/>
              </p:ext>
            </p:extLst>
          </p:nvPr>
        </p:nvGraphicFramePr>
        <p:xfrm>
          <a:off x="4203034" y="2201166"/>
          <a:ext cx="3201699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233">
                  <a:extLst>
                    <a:ext uri="{9D8B030D-6E8A-4147-A177-3AD203B41FA5}">
                      <a16:colId xmlns:a16="http://schemas.microsoft.com/office/drawing/2014/main" val="401903148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1405601277"/>
                    </a:ext>
                  </a:extLst>
                </a:gridCol>
                <a:gridCol w="1067233">
                  <a:extLst>
                    <a:ext uri="{9D8B030D-6E8A-4147-A177-3AD203B41FA5}">
                      <a16:colId xmlns:a16="http://schemas.microsoft.com/office/drawing/2014/main" val="2307378384"/>
                    </a:ext>
                  </a:extLst>
                </a:gridCol>
              </a:tblGrid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8115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  7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12 (88)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4 (99)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2387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12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5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6 (91)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636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  4 (91)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15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7 (89)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1363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  3 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8 (83)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10 (87)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36372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14 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9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11 (75)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09826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9 (86)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13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13 (67)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8795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2 (84)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accent6"/>
                          </a:solidFill>
                        </a:rPr>
                        <a:t>14 (76)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15 (62)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86911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5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10 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7331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8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2 (72)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38372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6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11 (70)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67393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 (67)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2178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3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22226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07938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9045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4549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F6CADF-8644-2D4D-923A-D45D2CB5D7CD}"/>
              </a:ext>
            </a:extLst>
          </p:cNvPr>
          <p:cNvSpPr txBox="1"/>
          <p:nvPr/>
        </p:nvSpPr>
        <p:spPr>
          <a:xfrm>
            <a:off x="986985" y="1658896"/>
            <a:ext cx="2714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School-Proposing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19F4CD-2AEF-9145-BBA0-AC8BB904CE59}"/>
              </a:ext>
            </a:extLst>
          </p:cNvPr>
          <p:cNvSpPr txBox="1"/>
          <p:nvPr/>
        </p:nvSpPr>
        <p:spPr>
          <a:xfrm>
            <a:off x="4361468" y="1677946"/>
            <a:ext cx="2884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Student-Proposing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40602D-BDAD-E94C-993C-69486871007A}"/>
              </a:ext>
            </a:extLst>
          </p:cNvPr>
          <p:cNvSpPr txBox="1"/>
          <p:nvPr/>
        </p:nvSpPr>
        <p:spPr>
          <a:xfrm>
            <a:off x="7662507" y="2182116"/>
            <a:ext cx="445802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Which students are unassigned in each case?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Which students prefer School-Proposing? Student-Proposing?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Which students are indifferent?</a:t>
            </a:r>
          </a:p>
        </p:txBody>
      </p:sp>
    </p:spTree>
    <p:extLst>
      <p:ext uri="{BB962C8B-B14F-4D97-AF65-F5344CB8AC3E}">
        <p14:creationId xmlns:p14="http://schemas.microsoft.com/office/powerpoint/2010/main" val="381584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76F8-7D8A-904C-BB4E-5D136CCBA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18" y="112787"/>
            <a:ext cx="10515600" cy="1325563"/>
          </a:xfrm>
        </p:spPr>
        <p:txBody>
          <a:bodyPr/>
          <a:lstStyle/>
          <a:p>
            <a:r>
              <a:rPr lang="en-US" dirty="0"/>
              <a:t>School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7836-7749-5D44-A4F8-0B77B2C9F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18" y="1669467"/>
            <a:ext cx="9403082" cy="271455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School choice algorithms typically don’t treat students equally 	(are not symmetric).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Instead, each school has a priority ranking of students.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9CDC4F-A8F6-9F48-A0DB-22EA5FCCC207}"/>
              </a:ext>
            </a:extLst>
          </p:cNvPr>
          <p:cNvSpPr/>
          <p:nvPr/>
        </p:nvSpPr>
        <p:spPr>
          <a:xfrm>
            <a:off x="655318" y="4615135"/>
            <a:ext cx="8717282" cy="16090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/>
              <a:t>No Justified Envy (“Respects Priorities</a:t>
            </a:r>
            <a:r>
              <a:rPr lang="en-US" sz="2800" b="1" dirty="0">
                <a:sym typeface="Wingdings" pitchFamily="2" charset="2"/>
              </a:rPr>
              <a:t>”): 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ym typeface="Wingdings" pitchFamily="2" charset="2"/>
              </a:rPr>
              <a:t>Whenever one student envies another, the second student has higher priority at the coveted school.</a:t>
            </a:r>
            <a:r>
              <a:rPr lang="en-US" sz="2800" b="1" dirty="0">
                <a:sym typeface="Wingdings" pitchFamily="2" charset="2"/>
              </a:rPr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0103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76F8-7D8A-904C-BB4E-5D136CCBA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18" y="112787"/>
            <a:ext cx="10515600" cy="1325563"/>
          </a:xfrm>
        </p:spPr>
        <p:txBody>
          <a:bodyPr/>
          <a:lstStyle/>
          <a:p>
            <a:r>
              <a:rPr lang="en-US" dirty="0"/>
              <a:t>Review From Last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7836-7749-5D44-A4F8-0B77B2C9F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18" y="1414573"/>
            <a:ext cx="6058989" cy="49067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First Preferences First (Boston)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Generalized Top Trading Cycles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AB9D13-0E4D-7243-BDDF-7286A9D12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560945"/>
              </p:ext>
            </p:extLst>
          </p:nvPr>
        </p:nvGraphicFramePr>
        <p:xfrm>
          <a:off x="7043056" y="112787"/>
          <a:ext cx="4818018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6483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B8E28A5-2C70-1E45-B9AE-AEA9C8DC3547}"/>
              </a:ext>
            </a:extLst>
          </p:cNvPr>
          <p:cNvSpPr txBox="1"/>
          <p:nvPr/>
        </p:nvSpPr>
        <p:spPr>
          <a:xfrm>
            <a:off x="655318" y="3867960"/>
            <a:ext cx="10179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 </a:t>
            </a:r>
            <a:r>
              <a:rPr lang="en-US" sz="2800" dirty="0"/>
              <a:t>algorithm guarantees Pareto Efficiency and Respecting Priorities</a:t>
            </a:r>
            <a:endParaRPr lang="en-US" sz="2800" b="1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042043B7-81EA-1B41-9610-EA12E3776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75186"/>
              </p:ext>
            </p:extLst>
          </p:nvPr>
        </p:nvGraphicFramePr>
        <p:xfrm>
          <a:off x="7043056" y="112787"/>
          <a:ext cx="4818018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648365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D0CA2309-BE25-FB40-8ED0-76D647318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04105"/>
              </p:ext>
            </p:extLst>
          </p:nvPr>
        </p:nvGraphicFramePr>
        <p:xfrm>
          <a:off x="7043056" y="112787"/>
          <a:ext cx="4818018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648365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F5A65C4-EEE9-0B42-A90A-EE5B47360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274293"/>
              </p:ext>
            </p:extLst>
          </p:nvPr>
        </p:nvGraphicFramePr>
        <p:xfrm>
          <a:off x="7043056" y="112787"/>
          <a:ext cx="4818018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648365"/>
                  </a:ext>
                </a:extLst>
              </a:tr>
            </a:tbl>
          </a:graphicData>
        </a:graphic>
      </p:graphicFrame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ACC1DBE8-3A30-6C4B-980E-5BF01B733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1849"/>
              </p:ext>
            </p:extLst>
          </p:nvPr>
        </p:nvGraphicFramePr>
        <p:xfrm>
          <a:off x="798460" y="4429278"/>
          <a:ext cx="2780214" cy="237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738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926738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926738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9AF4F4A-7522-4642-B775-01772F9BB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4235"/>
              </p:ext>
            </p:extLst>
          </p:nvPr>
        </p:nvGraphicFramePr>
        <p:xfrm>
          <a:off x="3962943" y="4429278"/>
          <a:ext cx="2780214" cy="2372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738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926738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926738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9301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A1D1850-A606-6F4B-9E17-93B3DE6C332D}"/>
              </a:ext>
            </a:extLst>
          </p:cNvPr>
          <p:cNvSpPr txBox="1"/>
          <p:nvPr/>
        </p:nvSpPr>
        <p:spPr>
          <a:xfrm>
            <a:off x="7043056" y="5138256"/>
            <a:ext cx="49473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Pareto Efficient Allocations</a:t>
            </a:r>
          </a:p>
          <a:p>
            <a:r>
              <a:rPr lang="en-US" sz="2800" dirty="0"/>
              <a:t>None of them Respect Priorities!</a:t>
            </a:r>
          </a:p>
        </p:txBody>
      </p:sp>
    </p:spTree>
    <p:extLst>
      <p:ext uri="{BB962C8B-B14F-4D97-AF65-F5344CB8AC3E}">
        <p14:creationId xmlns:p14="http://schemas.microsoft.com/office/powerpoint/2010/main" val="140951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2AD0-ED69-DE48-87D2-3778E6E1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Non-wastefulness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BB02-FAF9-5F45-AE7F-D45A853B6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55" y="1644703"/>
            <a:ext cx="7730067" cy="8498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 assignment is </a:t>
            </a:r>
            <a:r>
              <a:rPr lang="en-US" b="1" dirty="0"/>
              <a:t>non-wasteful </a:t>
            </a:r>
            <a:r>
              <a:rPr lang="en-US" dirty="0"/>
              <a:t>if no student prefers an under-enrolled school to their own assignment.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9B86D53-6EEE-4D41-827D-8AB60B94A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77974"/>
              </p:ext>
            </p:extLst>
          </p:nvPr>
        </p:nvGraphicFramePr>
        <p:xfrm>
          <a:off x="872055" y="3747826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BF067E-F737-6D43-8B26-9B002C955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55983"/>
              </p:ext>
            </p:extLst>
          </p:nvPr>
        </p:nvGraphicFramePr>
        <p:xfrm>
          <a:off x="4400541" y="3747826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B27693-8EA2-5A42-A1CF-1F85BE74B67E}"/>
              </a:ext>
            </a:extLst>
          </p:cNvPr>
          <p:cNvSpPr txBox="1"/>
          <p:nvPr/>
        </p:nvSpPr>
        <p:spPr>
          <a:xfrm>
            <a:off x="872055" y="3298401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7F2063-342B-504A-999C-B2C00FE160F0}"/>
              </a:ext>
            </a:extLst>
          </p:cNvPr>
          <p:cNvSpPr txBox="1"/>
          <p:nvPr/>
        </p:nvSpPr>
        <p:spPr>
          <a:xfrm>
            <a:off x="4654612" y="3298401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2A293B3-9F1C-CA4E-B632-15CB4101131B}"/>
              </a:ext>
            </a:extLst>
          </p:cNvPr>
          <p:cNvSpPr/>
          <p:nvPr/>
        </p:nvSpPr>
        <p:spPr>
          <a:xfrm>
            <a:off x="9003940" y="944563"/>
            <a:ext cx="2603931" cy="2503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Non-wasteful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C8C6D1-0EF9-BB43-A642-0521F6247588}"/>
              </a:ext>
            </a:extLst>
          </p:cNvPr>
          <p:cNvSpPr/>
          <p:nvPr/>
        </p:nvSpPr>
        <p:spPr>
          <a:xfrm>
            <a:off x="9207011" y="2115608"/>
            <a:ext cx="2197788" cy="97155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Pareto Efficient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7467E0-F89F-3949-983A-C16EE5AFE2F2}"/>
              </a:ext>
            </a:extLst>
          </p:cNvPr>
          <p:cNvSpPr txBox="1"/>
          <p:nvPr/>
        </p:nvSpPr>
        <p:spPr>
          <a:xfrm>
            <a:off x="7654207" y="4676993"/>
            <a:ext cx="4248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From Homework:</a:t>
            </a:r>
          </a:p>
          <a:p>
            <a:r>
              <a:rPr lang="en-US" sz="2800" dirty="0"/>
              <a:t>In this example, only one non-wasteful assignment respects priorities. </a:t>
            </a:r>
          </a:p>
        </p:txBody>
      </p:sp>
    </p:spTree>
    <p:extLst>
      <p:ext uri="{BB962C8B-B14F-4D97-AF65-F5344CB8AC3E}">
        <p14:creationId xmlns:p14="http://schemas.microsoft.com/office/powerpoint/2010/main" val="319867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5CE20F-6CD0-5049-985D-2455F71D1632}" vid="{217148A0-DF0A-6E48-92B1-F113F43B42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2996</TotalTime>
  <Words>5610</Words>
  <Application>Microsoft Macintosh PowerPoint</Application>
  <PresentationFormat>Widescreen</PresentationFormat>
  <Paragraphs>2097</Paragraphs>
  <Slides>66</Slides>
  <Notes>0</Notes>
  <HiddenSlides>30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Arial</vt:lpstr>
      <vt:lpstr>Calibri</vt:lpstr>
      <vt:lpstr>Calibri Light</vt:lpstr>
      <vt:lpstr>Cambria Math</vt:lpstr>
      <vt:lpstr>Wingdings</vt:lpstr>
      <vt:lpstr>Office Theme</vt:lpstr>
      <vt:lpstr>Warm Up</vt:lpstr>
      <vt:lpstr>Warm Up</vt:lpstr>
      <vt:lpstr> Allocating Public Resources</vt:lpstr>
      <vt:lpstr>Plan for Today</vt:lpstr>
      <vt:lpstr>An Engineering Approach</vt:lpstr>
      <vt:lpstr>From Unit 1</vt:lpstr>
      <vt:lpstr>School Choice</vt:lpstr>
      <vt:lpstr>Review From Last Class</vt:lpstr>
      <vt:lpstr>Non-wastefulness</vt:lpstr>
      <vt:lpstr>Questions</vt:lpstr>
      <vt:lpstr>A Dynamic Admissions Mechanism</vt:lpstr>
      <vt:lpstr>Example from last class</vt:lpstr>
      <vt:lpstr>Outcome of School Proposing DA</vt:lpstr>
      <vt:lpstr>Analyzing School Proposing DA</vt:lpstr>
      <vt:lpstr>Could there be more than one non-wasteful allocation that respects priorities?</vt:lpstr>
      <vt:lpstr>Another Way To Find Non-Wasteful Matching that Respects Priorities</vt:lpstr>
      <vt:lpstr>Could there be more than one non-wasteful allocation that respects priorities?</vt:lpstr>
      <vt:lpstr>Student-Proposing Deferred Acceptance</vt:lpstr>
      <vt:lpstr>Example from last class</vt:lpstr>
      <vt:lpstr>Outcome of Student Proposing DA</vt:lpstr>
      <vt:lpstr>Analyzing Student Proposing DA</vt:lpstr>
      <vt:lpstr>Note on Proposal Order</vt:lpstr>
      <vt:lpstr>School Proposing vs Student Proposing</vt:lpstr>
      <vt:lpstr>Incomplete Lists</vt:lpstr>
      <vt:lpstr>PowerPoint Presentation</vt:lpstr>
      <vt:lpstr>In Class Example</vt:lpstr>
      <vt:lpstr>In Class Example</vt:lpstr>
      <vt:lpstr>Amazing Fact #1</vt:lpstr>
      <vt:lpstr>Amazing Fact #2</vt:lpstr>
      <vt:lpstr>Why is there a student-optimal stable matching? </vt:lpstr>
      <vt:lpstr>Consequence of Amazing Fact #2</vt:lpstr>
      <vt:lpstr>Discussion</vt:lpstr>
      <vt:lpstr>Questions</vt:lpstr>
      <vt:lpstr>Study Guide</vt:lpstr>
      <vt:lpstr>Coming Up</vt:lpstr>
      <vt:lpstr>Midterm #1</vt:lpstr>
      <vt:lpstr>Cutoff Description of Stable Matching</vt:lpstr>
      <vt:lpstr>Is Deferred Acceptance Truthful?</vt:lpstr>
      <vt:lpstr>Is Deferred Acceptance Truthful?</vt:lpstr>
      <vt:lpstr>Deferred Acceptance: Student Proposing</vt:lpstr>
      <vt:lpstr>Deferred Acceptance: Student Proposing</vt:lpstr>
      <vt:lpstr>Deferred Acceptance: Student Proposing</vt:lpstr>
      <vt:lpstr>Deferred Acceptance: Student Proposing</vt:lpstr>
      <vt:lpstr>Deferred Acceptance: Student Proposing</vt:lpstr>
      <vt:lpstr>Deferred Acceptance: Student Proposing</vt:lpstr>
      <vt:lpstr>Deferred Acceptance: School Proposing</vt:lpstr>
      <vt:lpstr>Deferred Acceptance: School Proposing</vt:lpstr>
      <vt:lpstr>Deferred Acceptance: School Proposing</vt:lpstr>
      <vt:lpstr>Deferred Acceptance: School Proposing</vt:lpstr>
      <vt:lpstr>Is Deferred Acceptance Truthful?</vt:lpstr>
      <vt:lpstr>Is Deferred Acceptance Truthful?</vt:lpstr>
      <vt:lpstr>School-Proposing DA is not truthful for students</vt:lpstr>
      <vt:lpstr>Limited Benefit from Lying in  School-Proposing DA</vt:lpstr>
      <vt:lpstr>Student-Proposing DA is Truthful for Students</vt:lpstr>
      <vt:lpstr>Summary</vt:lpstr>
      <vt:lpstr>The “Marriage Problem”</vt:lpstr>
      <vt:lpstr>Coming Up</vt:lpstr>
      <vt:lpstr>Graduate Housing, Revisited (Homework)</vt:lpstr>
      <vt:lpstr>Reflection and Critical Thinking</vt:lpstr>
      <vt:lpstr>Reflection and Critical Thinking</vt:lpstr>
      <vt:lpstr>Homework Problem</vt:lpstr>
      <vt:lpstr>Residency Matching</vt:lpstr>
      <vt:lpstr>Stability</vt:lpstr>
      <vt:lpstr>One Definition, Two Interpretations</vt:lpstr>
      <vt:lpstr>The Core: Comparing to Unit 1</vt:lpstr>
      <vt:lpstr>Which Stable Matching Should We Choose?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Systems for  Allocating Public Goods</dc:title>
  <dc:creator>Nicholas A Arnosti</dc:creator>
  <cp:lastModifiedBy>Nick Arnosti</cp:lastModifiedBy>
  <cp:revision>229</cp:revision>
  <cp:lastPrinted>2023-02-02T14:51:37Z</cp:lastPrinted>
  <dcterms:created xsi:type="dcterms:W3CDTF">2022-02-02T04:57:56Z</dcterms:created>
  <dcterms:modified xsi:type="dcterms:W3CDTF">2024-02-01T19:11:56Z</dcterms:modified>
</cp:coreProperties>
</file>