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443" r:id="rId2"/>
    <p:sldId id="256" r:id="rId3"/>
    <p:sldId id="472" r:id="rId4"/>
    <p:sldId id="460" r:id="rId5"/>
    <p:sldId id="495" r:id="rId6"/>
    <p:sldId id="494" r:id="rId7"/>
    <p:sldId id="480" r:id="rId8"/>
    <p:sldId id="461" r:id="rId9"/>
    <p:sldId id="500" r:id="rId10"/>
    <p:sldId id="496" r:id="rId11"/>
    <p:sldId id="481" r:id="rId12"/>
    <p:sldId id="482" r:id="rId13"/>
    <p:sldId id="491" r:id="rId14"/>
    <p:sldId id="493" r:id="rId15"/>
    <p:sldId id="492" r:id="rId16"/>
    <p:sldId id="459" r:id="rId17"/>
    <p:sldId id="269" r:id="rId18"/>
    <p:sldId id="470" r:id="rId19"/>
    <p:sldId id="497" r:id="rId20"/>
    <p:sldId id="483" r:id="rId21"/>
    <p:sldId id="479" r:id="rId22"/>
    <p:sldId id="484" r:id="rId23"/>
    <p:sldId id="452" r:id="rId24"/>
    <p:sldId id="437" r:id="rId25"/>
    <p:sldId id="425" r:id="rId26"/>
    <p:sldId id="426" r:id="rId27"/>
    <p:sldId id="427" r:id="rId28"/>
    <p:sldId id="428" r:id="rId29"/>
    <p:sldId id="429" r:id="rId30"/>
    <p:sldId id="430" r:id="rId31"/>
    <p:sldId id="431" r:id="rId32"/>
    <p:sldId id="432" r:id="rId33"/>
    <p:sldId id="433" r:id="rId34"/>
    <p:sldId id="434" r:id="rId35"/>
    <p:sldId id="467" r:id="rId36"/>
    <p:sldId id="438" r:id="rId37"/>
    <p:sldId id="439" r:id="rId38"/>
    <p:sldId id="440" r:id="rId39"/>
    <p:sldId id="490" r:id="rId40"/>
    <p:sldId id="267" r:id="rId41"/>
    <p:sldId id="471" r:id="rId42"/>
    <p:sldId id="498" r:id="rId43"/>
    <p:sldId id="499" r:id="rId44"/>
    <p:sldId id="486" r:id="rId45"/>
    <p:sldId id="469" r:id="rId46"/>
    <p:sldId id="474" r:id="rId47"/>
    <p:sldId id="485" r:id="rId48"/>
    <p:sldId id="453" r:id="rId49"/>
    <p:sldId id="268" r:id="rId50"/>
    <p:sldId id="418" r:id="rId51"/>
    <p:sldId id="463" r:id="rId52"/>
    <p:sldId id="283" r:id="rId53"/>
    <p:sldId id="473" r:id="rId54"/>
    <p:sldId id="476" r:id="rId55"/>
    <p:sldId id="419" r:id="rId56"/>
    <p:sldId id="465" r:id="rId57"/>
    <p:sldId id="488" r:id="rId58"/>
    <p:sldId id="420" r:id="rId59"/>
    <p:sldId id="423" r:id="rId60"/>
    <p:sldId id="421" r:id="rId61"/>
    <p:sldId id="281" r:id="rId62"/>
    <p:sldId id="451" r:id="rId63"/>
    <p:sldId id="487" r:id="rId64"/>
    <p:sldId id="26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791"/>
    <p:restoredTop sz="95794"/>
  </p:normalViewPr>
  <p:slideViewPr>
    <p:cSldViewPr snapToGrid="0" snapToObjects="1">
      <p:cViewPr varScale="1">
        <p:scale>
          <a:sx n="89" d="100"/>
          <a:sy n="89" d="100"/>
        </p:scale>
        <p:origin x="184"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97B5EFF-7F3C-1943-9633-AEC9863BFF08}" type="datetime1">
              <a:rPr lang="en-US" smtClean="0"/>
              <a:t>2/5/24</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0B893D9C-DB0D-7343-BBE0-75B6A04E4F47}" type="datetime1">
              <a:rPr lang="en-US" smtClean="0"/>
              <a:t>2/5/24</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FF30034D-C3F7-D34B-B01A-4CB3088622F7}" type="datetime1">
              <a:rPr lang="en-US" smtClean="0"/>
              <a:t>2/5/24</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78C70D7F-502A-1C47-B4BB-BA499F81306D}" type="datetime1">
              <a:rPr lang="en-US" smtClean="0"/>
              <a:t>2/5/24</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FA4A5578-8BEC-9643-953F-F582DAD1A71A}" type="datetime1">
              <a:rPr lang="en-US" smtClean="0"/>
              <a:t>2/5/24</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FF33999-F10F-0245-B417-7BD0FAB7542F}" type="datetime1">
              <a:rPr lang="en-US" smtClean="0"/>
              <a:t>2/5/24</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00EBE9EC-F189-2946-A049-893FEB5E6D4C}" type="datetime1">
              <a:rPr lang="en-US" smtClean="0"/>
              <a:t>2/5/24</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E040C282-B17C-264A-9D08-CEF715C9F64A}" type="datetime1">
              <a:rPr lang="en-US" smtClean="0"/>
              <a:t>2/5/24</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4BA91F06-633E-6A4B-AAC6-9EF2821DCD2A}" type="datetime1">
              <a:rPr lang="en-US" smtClean="0"/>
              <a:t>2/5/24</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E507A829-4A59-2045-B650-C100E09B2D49}" type="datetime1">
              <a:rPr lang="en-US" smtClean="0"/>
              <a:t>2/5/24</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9E4C2469-3F6E-7C4A-AE66-BACB4D2F8946}" type="datetime1">
              <a:rPr lang="en-US" smtClean="0"/>
              <a:t>2/5/24</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660C6-A011-AE4A-B26C-7A414DF91AF6}" type="datetime1">
              <a:rPr lang="en-US" smtClean="0"/>
              <a:t>2/5/24</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90.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90.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LtTV6rIxhdo"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Warm Up</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7453554" y="1424276"/>
            <a:ext cx="4564276" cy="2424338"/>
          </a:xfrm>
          <a:solidFill>
            <a:schemeClr val="accent4"/>
          </a:solidFill>
        </p:spPr>
        <p:txBody>
          <a:bodyPr>
            <a:noAutofit/>
          </a:bodyPr>
          <a:lstStyle/>
          <a:p>
            <a:pPr marL="0" indent="0">
              <a:buNone/>
            </a:pPr>
            <a:r>
              <a:rPr lang="en-US" b="1" dirty="0"/>
              <a:t>Group Work:</a:t>
            </a:r>
            <a:endParaRPr lang="en-US" dirty="0"/>
          </a:p>
          <a:p>
            <a:pPr marL="514350" indent="-514350">
              <a:buFont typeface="+mj-lt"/>
              <a:buAutoNum type="arabicPeriod"/>
            </a:pPr>
            <a:r>
              <a:rPr lang="en-US" dirty="0"/>
              <a:t>What is the outcome of student-proposing DA?</a:t>
            </a:r>
          </a:p>
          <a:p>
            <a:pPr marL="514350" indent="-514350">
              <a:buFont typeface="+mj-lt"/>
              <a:buAutoNum type="arabicPeriod"/>
            </a:pPr>
            <a:r>
              <a:rPr lang="en-US" dirty="0"/>
              <a:t>What is the outcome of school-proposing DA?</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57548923"/>
              </p:ext>
            </p:extLst>
          </p:nvPr>
        </p:nvGraphicFramePr>
        <p:xfrm>
          <a:off x="859404" y="2129389"/>
          <a:ext cx="3352800" cy="1779048"/>
        </p:xfrm>
        <a:graphic>
          <a:graphicData uri="http://schemas.openxmlformats.org/drawingml/2006/table">
            <a:tbl>
              <a:tblPr firstRow="1" bandRow="1">
                <a:tableStyleId>{5C22544A-7EE6-4342-B048-85BDC9FD1C3A}</a:tableStyleId>
              </a:tblPr>
              <a:tblGrid>
                <a:gridCol w="558800">
                  <a:extLst>
                    <a:ext uri="{9D8B030D-6E8A-4147-A177-3AD203B41FA5}">
                      <a16:colId xmlns:a16="http://schemas.microsoft.com/office/drawing/2014/main" val="310428401"/>
                    </a:ext>
                  </a:extLst>
                </a:gridCol>
                <a:gridCol w="558800">
                  <a:extLst>
                    <a:ext uri="{9D8B030D-6E8A-4147-A177-3AD203B41FA5}">
                      <a16:colId xmlns:a16="http://schemas.microsoft.com/office/drawing/2014/main" val="3218025872"/>
                    </a:ext>
                  </a:extLst>
                </a:gridCol>
                <a:gridCol w="558800">
                  <a:extLst>
                    <a:ext uri="{9D8B030D-6E8A-4147-A177-3AD203B41FA5}">
                      <a16:colId xmlns:a16="http://schemas.microsoft.com/office/drawing/2014/main" val="4063428369"/>
                    </a:ext>
                  </a:extLst>
                </a:gridCol>
                <a:gridCol w="558800">
                  <a:extLst>
                    <a:ext uri="{9D8B030D-6E8A-4147-A177-3AD203B41FA5}">
                      <a16:colId xmlns:a16="http://schemas.microsoft.com/office/drawing/2014/main" val="2275735008"/>
                    </a:ext>
                  </a:extLst>
                </a:gridCol>
                <a:gridCol w="558800">
                  <a:extLst>
                    <a:ext uri="{9D8B030D-6E8A-4147-A177-3AD203B41FA5}">
                      <a16:colId xmlns:a16="http://schemas.microsoft.com/office/drawing/2014/main" val="1294774677"/>
                    </a:ext>
                  </a:extLst>
                </a:gridCol>
                <a:gridCol w="558800">
                  <a:extLst>
                    <a:ext uri="{9D8B030D-6E8A-4147-A177-3AD203B41FA5}">
                      <a16:colId xmlns:a16="http://schemas.microsoft.com/office/drawing/2014/main" val="2889666105"/>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5</a:t>
                      </a:r>
                    </a:p>
                  </a:txBody>
                  <a:tcPr/>
                </a:tc>
                <a:tc>
                  <a:txBody>
                    <a:bodyPr/>
                    <a:lstStyle/>
                    <a:p>
                      <a:pPr algn="ctr"/>
                      <a:r>
                        <a:rPr lang="en-US" sz="3200" b="1" dirty="0">
                          <a:solidFill>
                            <a:schemeClr val="tx1"/>
                          </a:solidFill>
                        </a:rPr>
                        <a:t>6</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207857781"/>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1316819873"/>
              </p:ext>
            </p:extLst>
          </p:nvPr>
        </p:nvGraphicFramePr>
        <p:xfrm>
          <a:off x="4454454" y="352256"/>
          <a:ext cx="2514600" cy="3558096"/>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5</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6</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3742588090"/>
                  </a:ext>
                </a:extLst>
              </a:tr>
              <a:tr h="593016">
                <a:tc>
                  <a:txBody>
                    <a:bodyPr/>
                    <a:lstStyle/>
                    <a:p>
                      <a:pPr algn="ctr"/>
                      <a:r>
                        <a:rPr lang="en-US" sz="3200" b="1" dirty="0">
                          <a:solidFill>
                            <a:schemeClr val="tx1"/>
                          </a:solidFill>
                        </a:rPr>
                        <a:t>5</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5</a:t>
                      </a:r>
                    </a:p>
                  </a:txBody>
                  <a:tcPr/>
                </a:tc>
                <a:extLst>
                  <a:ext uri="{0D108BD9-81ED-4DB2-BD59-A6C34878D82A}">
                    <a16:rowId xmlns:a16="http://schemas.microsoft.com/office/drawing/2014/main" val="224929882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59404" y="1628067"/>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454454" y="-125909"/>
            <a:ext cx="2542684" cy="523220"/>
          </a:xfrm>
          <a:prstGeom prst="rect">
            <a:avLst/>
          </a:prstGeom>
          <a:noFill/>
        </p:spPr>
        <p:txBody>
          <a:bodyPr wrap="none" rtlCol="0">
            <a:spAutoFit/>
          </a:bodyPr>
          <a:lstStyle/>
          <a:p>
            <a:r>
              <a:rPr lang="en-US" sz="2800" dirty="0"/>
              <a:t>School Priorities</a:t>
            </a:r>
          </a:p>
        </p:txBody>
      </p:sp>
      <p:sp>
        <p:nvSpPr>
          <p:cNvPr id="5" name="TextBox 4">
            <a:extLst>
              <a:ext uri="{FF2B5EF4-FFF2-40B4-BE49-F238E27FC236}">
                <a16:creationId xmlns:a16="http://schemas.microsoft.com/office/drawing/2014/main" id="{A4F874AC-9DB8-9741-8F13-C3E912D5A7D5}"/>
              </a:ext>
            </a:extLst>
          </p:cNvPr>
          <p:cNvSpPr txBox="1"/>
          <p:nvPr/>
        </p:nvSpPr>
        <p:spPr>
          <a:xfrm>
            <a:off x="7364235" y="621605"/>
            <a:ext cx="4121292" cy="523220"/>
          </a:xfrm>
          <a:prstGeom prst="rect">
            <a:avLst/>
          </a:prstGeom>
          <a:noFill/>
        </p:spPr>
        <p:txBody>
          <a:bodyPr wrap="square" rtlCol="0">
            <a:spAutoFit/>
          </a:bodyPr>
          <a:lstStyle/>
          <a:p>
            <a:r>
              <a:rPr lang="en-US" sz="2800" dirty="0"/>
              <a:t>Each school has 2 seats</a:t>
            </a:r>
          </a:p>
        </p:txBody>
      </p:sp>
      <p:graphicFrame>
        <p:nvGraphicFramePr>
          <p:cNvPr id="9" name="Table 5">
            <a:extLst>
              <a:ext uri="{FF2B5EF4-FFF2-40B4-BE49-F238E27FC236}">
                <a16:creationId xmlns:a16="http://schemas.microsoft.com/office/drawing/2014/main" id="{E63C6BC4-377B-7F22-06AB-27FAA66DF755}"/>
              </a:ext>
            </a:extLst>
          </p:cNvPr>
          <p:cNvGraphicFramePr>
            <a:graphicFrameLocks noGrp="1"/>
          </p:cNvGraphicFramePr>
          <p:nvPr>
            <p:extLst>
              <p:ext uri="{D42A27DB-BD31-4B8C-83A1-F6EECF244321}">
                <p14:modId xmlns:p14="http://schemas.microsoft.com/office/powerpoint/2010/main" val="1272777960"/>
              </p:ext>
            </p:extLst>
          </p:nvPr>
        </p:nvGraphicFramePr>
        <p:xfrm>
          <a:off x="838200" y="4379725"/>
          <a:ext cx="33528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001836585"/>
                  </a:ext>
                </a:extLst>
              </a:tr>
            </a:tbl>
          </a:graphicData>
        </a:graphic>
      </p:graphicFrame>
      <p:cxnSp>
        <p:nvCxnSpPr>
          <p:cNvPr id="11" name="Straight Connector 10">
            <a:extLst>
              <a:ext uri="{FF2B5EF4-FFF2-40B4-BE49-F238E27FC236}">
                <a16:creationId xmlns:a16="http://schemas.microsoft.com/office/drawing/2014/main" id="{8AF9D970-063F-A148-C1C2-CF247A5DC268}"/>
              </a:ext>
            </a:extLst>
          </p:cNvPr>
          <p:cNvCxnSpPr/>
          <p:nvPr/>
        </p:nvCxnSpPr>
        <p:spPr>
          <a:xfrm>
            <a:off x="152400" y="4128066"/>
            <a:ext cx="1186543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71173AA-18A3-C680-4A7A-B33D33A1CF44}"/>
              </a:ext>
            </a:extLst>
          </p:cNvPr>
          <p:cNvSpPr txBox="1">
            <a:spLocks/>
          </p:cNvSpPr>
          <p:nvPr/>
        </p:nvSpPr>
        <p:spPr>
          <a:xfrm>
            <a:off x="7453554" y="4379725"/>
            <a:ext cx="4564276" cy="1445658"/>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514350" indent="-514350">
              <a:buFont typeface="+mj-lt"/>
              <a:buAutoNum type="arabicPeriod" startAt="3"/>
            </a:pPr>
            <a:r>
              <a:rPr lang="en-US" dirty="0"/>
              <a:t>Which roommate pairings are stable?</a:t>
            </a:r>
          </a:p>
        </p:txBody>
      </p:sp>
      <p:sp>
        <p:nvSpPr>
          <p:cNvPr id="13" name="TextBox 12">
            <a:extLst>
              <a:ext uri="{FF2B5EF4-FFF2-40B4-BE49-F238E27FC236}">
                <a16:creationId xmlns:a16="http://schemas.microsoft.com/office/drawing/2014/main" id="{79B43CCB-E2EC-8390-66CB-DD313D96F3F5}"/>
              </a:ext>
            </a:extLst>
          </p:cNvPr>
          <p:cNvSpPr txBox="1"/>
          <p:nvPr/>
        </p:nvSpPr>
        <p:spPr>
          <a:xfrm>
            <a:off x="4454454" y="4379725"/>
            <a:ext cx="2120075" cy="954107"/>
          </a:xfrm>
          <a:prstGeom prst="rect">
            <a:avLst/>
          </a:prstGeom>
          <a:noFill/>
        </p:spPr>
        <p:txBody>
          <a:bodyPr wrap="square" rtlCol="0">
            <a:spAutoFit/>
          </a:bodyPr>
          <a:lstStyle/>
          <a:p>
            <a:r>
              <a:rPr lang="en-US" sz="2800" dirty="0"/>
              <a:t>Roommate Preferences</a:t>
            </a:r>
          </a:p>
        </p:txBody>
      </p:sp>
    </p:spTree>
    <p:extLst>
      <p:ext uri="{BB962C8B-B14F-4D97-AF65-F5344CB8AC3E}">
        <p14:creationId xmlns:p14="http://schemas.microsoft.com/office/powerpoint/2010/main" val="342846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52D7-2E2F-8331-1B31-480C7F7587CC}"/>
              </a:ext>
            </a:extLst>
          </p:cNvPr>
          <p:cNvSpPr>
            <a:spLocks noGrp="1"/>
          </p:cNvSpPr>
          <p:nvPr>
            <p:ph type="title"/>
          </p:nvPr>
        </p:nvSpPr>
        <p:spPr/>
        <p:txBody>
          <a:bodyPr/>
          <a:lstStyle/>
          <a:p>
            <a:r>
              <a:rPr lang="en-US" dirty="0"/>
              <a:t>Homework Review</a:t>
            </a:r>
          </a:p>
        </p:txBody>
      </p:sp>
      <p:sp>
        <p:nvSpPr>
          <p:cNvPr id="7" name="Content Placeholder 6">
            <a:extLst>
              <a:ext uri="{FF2B5EF4-FFF2-40B4-BE49-F238E27FC236}">
                <a16:creationId xmlns:a16="http://schemas.microsoft.com/office/drawing/2014/main" id="{275637EF-CDEB-7BD0-0D73-2A94241CB6B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8404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16D2-DD7D-B0E3-F534-ED159CFBA740}"/>
              </a:ext>
            </a:extLst>
          </p:cNvPr>
          <p:cNvSpPr>
            <a:spLocks noGrp="1"/>
          </p:cNvSpPr>
          <p:nvPr>
            <p:ph type="title"/>
          </p:nvPr>
        </p:nvSpPr>
        <p:spPr/>
        <p:txBody>
          <a:bodyPr/>
          <a:lstStyle/>
          <a:p>
            <a:r>
              <a:rPr lang="en-US" dirty="0"/>
              <a:t>Effect of Removing Schools from List</a:t>
            </a:r>
          </a:p>
        </p:txBody>
      </p:sp>
      <p:graphicFrame>
        <p:nvGraphicFramePr>
          <p:cNvPr id="4" name="Table 5">
            <a:extLst>
              <a:ext uri="{FF2B5EF4-FFF2-40B4-BE49-F238E27FC236}">
                <a16:creationId xmlns:a16="http://schemas.microsoft.com/office/drawing/2014/main" id="{2370D0F9-CD59-FF4C-53F5-831D27AB82DD}"/>
              </a:ext>
            </a:extLst>
          </p:cNvPr>
          <p:cNvGraphicFramePr>
            <a:graphicFrameLocks noGrp="1"/>
          </p:cNvGraphicFramePr>
          <p:nvPr>
            <p:extLst>
              <p:ext uri="{D42A27DB-BD31-4B8C-83A1-F6EECF244321}">
                <p14:modId xmlns:p14="http://schemas.microsoft.com/office/powerpoint/2010/main" val="1769698886"/>
              </p:ext>
            </p:extLst>
          </p:nvPr>
        </p:nvGraphicFramePr>
        <p:xfrm>
          <a:off x="3181350" y="1690688"/>
          <a:ext cx="25146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2001836585"/>
                  </a:ext>
                </a:extLst>
              </a:tr>
            </a:tbl>
          </a:graphicData>
        </a:graphic>
      </p:graphicFrame>
      <p:graphicFrame>
        <p:nvGraphicFramePr>
          <p:cNvPr id="5" name="Table 4">
            <a:extLst>
              <a:ext uri="{FF2B5EF4-FFF2-40B4-BE49-F238E27FC236}">
                <a16:creationId xmlns:a16="http://schemas.microsoft.com/office/drawing/2014/main" id="{BED8706E-EF79-5CA5-73D1-107FCB7AFEC9}"/>
              </a:ext>
            </a:extLst>
          </p:cNvPr>
          <p:cNvGraphicFramePr>
            <a:graphicFrameLocks noGrp="1"/>
          </p:cNvGraphicFramePr>
          <p:nvPr>
            <p:extLst>
              <p:ext uri="{D42A27DB-BD31-4B8C-83A1-F6EECF244321}">
                <p14:modId xmlns:p14="http://schemas.microsoft.com/office/powerpoint/2010/main" val="1043863294"/>
              </p:ext>
            </p:extLst>
          </p:nvPr>
        </p:nvGraphicFramePr>
        <p:xfrm>
          <a:off x="323850" y="3010070"/>
          <a:ext cx="2514600" cy="2372064"/>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001836585"/>
                  </a:ext>
                </a:extLst>
              </a:tr>
            </a:tbl>
          </a:graphicData>
        </a:graphic>
      </p:graphicFrame>
      <p:sp>
        <p:nvSpPr>
          <p:cNvPr id="6" name="TextBox 5">
            <a:extLst>
              <a:ext uri="{FF2B5EF4-FFF2-40B4-BE49-F238E27FC236}">
                <a16:creationId xmlns:a16="http://schemas.microsoft.com/office/drawing/2014/main" id="{C24FC759-FD88-8EE0-7CD0-15750382EBDE}"/>
              </a:ext>
            </a:extLst>
          </p:cNvPr>
          <p:cNvSpPr txBox="1"/>
          <p:nvPr/>
        </p:nvSpPr>
        <p:spPr>
          <a:xfrm>
            <a:off x="5695951" y="1695778"/>
            <a:ext cx="5206362" cy="1815882"/>
          </a:xfrm>
          <a:prstGeom prst="rect">
            <a:avLst/>
          </a:prstGeom>
          <a:noFill/>
        </p:spPr>
        <p:txBody>
          <a:bodyPr wrap="square" rtlCol="0">
            <a:spAutoFit/>
          </a:bodyPr>
          <a:lstStyle/>
          <a:p>
            <a:r>
              <a:rPr lang="en-US" sz="2800" dirty="0"/>
              <a:t>In this example, only ACB is stable.</a:t>
            </a:r>
          </a:p>
          <a:p>
            <a:endParaRPr lang="en-US" sz="2800" dirty="0"/>
          </a:p>
          <a:p>
            <a:r>
              <a:rPr lang="en-US" sz="2800" dirty="0"/>
              <a:t>Removing schools from a student’s list cannot create justified envy…</a:t>
            </a:r>
          </a:p>
        </p:txBody>
      </p:sp>
      <p:graphicFrame>
        <p:nvGraphicFramePr>
          <p:cNvPr id="7" name="Table 5">
            <a:extLst>
              <a:ext uri="{FF2B5EF4-FFF2-40B4-BE49-F238E27FC236}">
                <a16:creationId xmlns:a16="http://schemas.microsoft.com/office/drawing/2014/main" id="{239654B8-A9AB-84AC-5F0D-7BE5EF07E789}"/>
              </a:ext>
            </a:extLst>
          </p:cNvPr>
          <p:cNvGraphicFramePr>
            <a:graphicFrameLocks noGrp="1"/>
          </p:cNvGraphicFramePr>
          <p:nvPr>
            <p:extLst>
              <p:ext uri="{D42A27DB-BD31-4B8C-83A1-F6EECF244321}">
                <p14:modId xmlns:p14="http://schemas.microsoft.com/office/powerpoint/2010/main" val="1847802468"/>
              </p:ext>
            </p:extLst>
          </p:nvPr>
        </p:nvGraphicFramePr>
        <p:xfrm>
          <a:off x="3181350" y="4329452"/>
          <a:ext cx="25146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endParaRPr lang="en-US" sz="3200" b="1" dirty="0">
                        <a:solidFill>
                          <a:schemeClr val="tx1"/>
                        </a:solidFill>
                      </a:endParaRP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207857781"/>
                  </a:ext>
                </a:extLst>
              </a:tr>
              <a:tr h="593016">
                <a:tc>
                  <a:txBody>
                    <a:bodyPr/>
                    <a:lstStyle/>
                    <a:p>
                      <a:pPr algn="ctr"/>
                      <a:endParaRPr lang="en-US" sz="3200" b="1" dirty="0">
                        <a:solidFill>
                          <a:schemeClr val="tx1"/>
                        </a:solidFill>
                      </a:endParaRP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2001836585"/>
                  </a:ext>
                </a:extLst>
              </a:tr>
            </a:tbl>
          </a:graphicData>
        </a:graphic>
      </p:graphicFrame>
      <p:sp>
        <p:nvSpPr>
          <p:cNvPr id="9" name="TextBox 8">
            <a:extLst>
              <a:ext uri="{FF2B5EF4-FFF2-40B4-BE49-F238E27FC236}">
                <a16:creationId xmlns:a16="http://schemas.microsoft.com/office/drawing/2014/main" id="{FF706041-8E3C-73EF-3C98-E31EC7A67DC4}"/>
              </a:ext>
            </a:extLst>
          </p:cNvPr>
          <p:cNvSpPr txBox="1"/>
          <p:nvPr/>
        </p:nvSpPr>
        <p:spPr>
          <a:xfrm>
            <a:off x="5695949" y="4361024"/>
            <a:ext cx="6262689" cy="954107"/>
          </a:xfrm>
          <a:prstGeom prst="rect">
            <a:avLst/>
          </a:prstGeom>
          <a:noFill/>
        </p:spPr>
        <p:txBody>
          <a:bodyPr wrap="square">
            <a:spAutoFit/>
          </a:bodyPr>
          <a:lstStyle/>
          <a:p>
            <a:r>
              <a:rPr lang="en-US" sz="2800" dirty="0"/>
              <a:t>… but it can create new stable matches!</a:t>
            </a:r>
          </a:p>
          <a:p>
            <a:r>
              <a:rPr lang="en-US" sz="2800" dirty="0"/>
              <a:t>In this case, ACB and ABC are both stable.</a:t>
            </a:r>
          </a:p>
        </p:txBody>
      </p:sp>
    </p:spTree>
    <p:extLst>
      <p:ext uri="{BB962C8B-B14F-4D97-AF65-F5344CB8AC3E}">
        <p14:creationId xmlns:p14="http://schemas.microsoft.com/office/powerpoint/2010/main" val="219911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76E6E-B2D6-BD32-552E-D929CF193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B6CE7-7F72-2705-D0A2-AA76E06A6290}"/>
              </a:ext>
            </a:extLst>
          </p:cNvPr>
          <p:cNvSpPr>
            <a:spLocks noGrp="1"/>
          </p:cNvSpPr>
          <p:nvPr>
            <p:ph type="title"/>
          </p:nvPr>
        </p:nvSpPr>
        <p:spPr/>
        <p:txBody>
          <a:bodyPr/>
          <a:lstStyle/>
          <a:p>
            <a:r>
              <a:rPr lang="en-US" dirty="0"/>
              <a:t>Effect of Adding Schools To Bottom of List</a:t>
            </a:r>
          </a:p>
        </p:txBody>
      </p:sp>
      <p:graphicFrame>
        <p:nvGraphicFramePr>
          <p:cNvPr id="4" name="Table 5">
            <a:extLst>
              <a:ext uri="{FF2B5EF4-FFF2-40B4-BE49-F238E27FC236}">
                <a16:creationId xmlns:a16="http://schemas.microsoft.com/office/drawing/2014/main" id="{B709E2F2-F6CC-367D-5E32-0D3CDE39AC16}"/>
              </a:ext>
            </a:extLst>
          </p:cNvPr>
          <p:cNvGraphicFramePr>
            <a:graphicFrameLocks noGrp="1"/>
          </p:cNvGraphicFramePr>
          <p:nvPr>
            <p:extLst>
              <p:ext uri="{D42A27DB-BD31-4B8C-83A1-F6EECF244321}">
                <p14:modId xmlns:p14="http://schemas.microsoft.com/office/powerpoint/2010/main" val="3949155452"/>
              </p:ext>
            </p:extLst>
          </p:nvPr>
        </p:nvGraphicFramePr>
        <p:xfrm>
          <a:off x="3181350" y="1690688"/>
          <a:ext cx="1676400" cy="1779048"/>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304158920"/>
                  </a:ext>
                </a:extLst>
              </a:tr>
              <a:tr h="593016">
                <a:tc>
                  <a:txBody>
                    <a:bodyPr/>
                    <a:lstStyle/>
                    <a:p>
                      <a:pPr algn="ctr"/>
                      <a:endParaRPr lang="en-US" sz="3200" b="1" dirty="0">
                        <a:solidFill>
                          <a:schemeClr val="tx1"/>
                        </a:solidFill>
                      </a:endParaRP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207857781"/>
                  </a:ext>
                </a:extLst>
              </a:tr>
            </a:tbl>
          </a:graphicData>
        </a:graphic>
      </p:graphicFrame>
      <p:graphicFrame>
        <p:nvGraphicFramePr>
          <p:cNvPr id="5" name="Table 4">
            <a:extLst>
              <a:ext uri="{FF2B5EF4-FFF2-40B4-BE49-F238E27FC236}">
                <a16:creationId xmlns:a16="http://schemas.microsoft.com/office/drawing/2014/main" id="{56231135-36FE-C3A6-B789-ED8FEB2137B4}"/>
              </a:ext>
            </a:extLst>
          </p:cNvPr>
          <p:cNvGraphicFramePr>
            <a:graphicFrameLocks noGrp="1"/>
          </p:cNvGraphicFramePr>
          <p:nvPr>
            <p:extLst>
              <p:ext uri="{D42A27DB-BD31-4B8C-83A1-F6EECF244321}">
                <p14:modId xmlns:p14="http://schemas.microsoft.com/office/powerpoint/2010/main" val="1711748984"/>
              </p:ext>
            </p:extLst>
          </p:nvPr>
        </p:nvGraphicFramePr>
        <p:xfrm>
          <a:off x="1114425" y="3052932"/>
          <a:ext cx="1676400" cy="1779048"/>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bl>
          </a:graphicData>
        </a:graphic>
      </p:graphicFrame>
      <p:sp>
        <p:nvSpPr>
          <p:cNvPr id="6" name="TextBox 5">
            <a:extLst>
              <a:ext uri="{FF2B5EF4-FFF2-40B4-BE49-F238E27FC236}">
                <a16:creationId xmlns:a16="http://schemas.microsoft.com/office/drawing/2014/main" id="{62B61070-1D37-0A3E-742C-3962E13F12FC}"/>
              </a:ext>
            </a:extLst>
          </p:cNvPr>
          <p:cNvSpPr txBox="1"/>
          <p:nvPr/>
        </p:nvSpPr>
        <p:spPr>
          <a:xfrm>
            <a:off x="5248275" y="1671966"/>
            <a:ext cx="6619875" cy="1815882"/>
          </a:xfrm>
          <a:prstGeom prst="rect">
            <a:avLst/>
          </a:prstGeom>
          <a:noFill/>
        </p:spPr>
        <p:txBody>
          <a:bodyPr wrap="square" rtlCol="0">
            <a:spAutoFit/>
          </a:bodyPr>
          <a:lstStyle/>
          <a:p>
            <a:r>
              <a:rPr lang="en-US" sz="2800" dirty="0"/>
              <a:t>In this example, only AB is stable.</a:t>
            </a:r>
          </a:p>
          <a:p>
            <a:endParaRPr lang="en-US" sz="2800" dirty="0"/>
          </a:p>
          <a:p>
            <a:r>
              <a:rPr lang="en-US" sz="2800" dirty="0"/>
              <a:t>Adding a school to the bottom of  a student’s list cannot create justified envy…</a:t>
            </a:r>
          </a:p>
        </p:txBody>
      </p:sp>
      <p:graphicFrame>
        <p:nvGraphicFramePr>
          <p:cNvPr id="7" name="Table 5">
            <a:extLst>
              <a:ext uri="{FF2B5EF4-FFF2-40B4-BE49-F238E27FC236}">
                <a16:creationId xmlns:a16="http://schemas.microsoft.com/office/drawing/2014/main" id="{DD465305-0EBC-9A57-2ED1-D75A5410C500}"/>
              </a:ext>
            </a:extLst>
          </p:cNvPr>
          <p:cNvGraphicFramePr>
            <a:graphicFrameLocks noGrp="1"/>
          </p:cNvGraphicFramePr>
          <p:nvPr>
            <p:extLst>
              <p:ext uri="{D42A27DB-BD31-4B8C-83A1-F6EECF244321}">
                <p14:modId xmlns:p14="http://schemas.microsoft.com/office/powerpoint/2010/main" val="3244123970"/>
              </p:ext>
            </p:extLst>
          </p:nvPr>
        </p:nvGraphicFramePr>
        <p:xfrm>
          <a:off x="3181350" y="4329452"/>
          <a:ext cx="1676400" cy="1779048"/>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207857781"/>
                  </a:ext>
                </a:extLst>
              </a:tr>
            </a:tbl>
          </a:graphicData>
        </a:graphic>
      </p:graphicFrame>
      <p:sp>
        <p:nvSpPr>
          <p:cNvPr id="9" name="TextBox 8">
            <a:extLst>
              <a:ext uri="{FF2B5EF4-FFF2-40B4-BE49-F238E27FC236}">
                <a16:creationId xmlns:a16="http://schemas.microsoft.com/office/drawing/2014/main" id="{F118A545-CB9A-E730-9CBD-E7AC8459E1BF}"/>
              </a:ext>
            </a:extLst>
          </p:cNvPr>
          <p:cNvSpPr txBox="1"/>
          <p:nvPr/>
        </p:nvSpPr>
        <p:spPr>
          <a:xfrm>
            <a:off x="5248275" y="4708980"/>
            <a:ext cx="6262689" cy="954107"/>
          </a:xfrm>
          <a:prstGeom prst="rect">
            <a:avLst/>
          </a:prstGeom>
          <a:noFill/>
        </p:spPr>
        <p:txBody>
          <a:bodyPr wrap="square">
            <a:spAutoFit/>
          </a:bodyPr>
          <a:lstStyle/>
          <a:p>
            <a:r>
              <a:rPr lang="en-US" sz="2800" dirty="0"/>
              <a:t>… but it can create new stable matches!</a:t>
            </a:r>
          </a:p>
          <a:p>
            <a:r>
              <a:rPr lang="en-US" sz="2800" dirty="0"/>
              <a:t>In this case, AB and BA are both stable.</a:t>
            </a:r>
          </a:p>
        </p:txBody>
      </p:sp>
    </p:spTree>
    <p:extLst>
      <p:ext uri="{BB962C8B-B14F-4D97-AF65-F5344CB8AC3E}">
        <p14:creationId xmlns:p14="http://schemas.microsoft.com/office/powerpoint/2010/main" val="203245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A96F-0888-4FE1-7876-1A9D052A6B71}"/>
              </a:ext>
            </a:extLst>
          </p:cNvPr>
          <p:cNvSpPr>
            <a:spLocks noGrp="1"/>
          </p:cNvSpPr>
          <p:nvPr>
            <p:ph type="title"/>
          </p:nvPr>
        </p:nvSpPr>
        <p:spPr>
          <a:xfrm>
            <a:off x="838200" y="365126"/>
            <a:ext cx="10515600" cy="888206"/>
          </a:xfrm>
        </p:spPr>
        <p:txBody>
          <a:bodyPr/>
          <a:lstStyle/>
          <a:p>
            <a:r>
              <a:rPr lang="en-US" dirty="0"/>
              <a:t>An Excellent Answer</a:t>
            </a:r>
          </a:p>
        </p:txBody>
      </p:sp>
      <p:sp>
        <p:nvSpPr>
          <p:cNvPr id="3" name="Content Placeholder 2">
            <a:extLst>
              <a:ext uri="{FF2B5EF4-FFF2-40B4-BE49-F238E27FC236}">
                <a16:creationId xmlns:a16="http://schemas.microsoft.com/office/drawing/2014/main" id="{AC97C58B-1008-E63C-AB04-99DE94BB49E0}"/>
              </a:ext>
            </a:extLst>
          </p:cNvPr>
          <p:cNvSpPr>
            <a:spLocks noGrp="1"/>
          </p:cNvSpPr>
          <p:nvPr>
            <p:ph idx="1"/>
          </p:nvPr>
        </p:nvSpPr>
        <p:spPr>
          <a:xfrm>
            <a:off x="838200" y="1253331"/>
            <a:ext cx="10934700" cy="4351338"/>
          </a:xfrm>
        </p:spPr>
        <p:txBody>
          <a:bodyPr>
            <a:noAutofit/>
          </a:bodyPr>
          <a:lstStyle/>
          <a:p>
            <a:pPr marL="0" indent="0" algn="l">
              <a:buNone/>
            </a:pPr>
            <a:r>
              <a:rPr lang="en-US" sz="1400" b="0" i="0" dirty="0">
                <a:solidFill>
                  <a:srgbClr val="2D3B45"/>
                </a:solidFill>
                <a:effectLst/>
                <a:latin typeface="LatoWeb"/>
              </a:rPr>
              <a:t>When considering the </a:t>
            </a:r>
            <a:r>
              <a:rPr lang="en-US" sz="1400" b="0" i="0" dirty="0">
                <a:solidFill>
                  <a:srgbClr val="2D3B45"/>
                </a:solidFill>
                <a:effectLst/>
                <a:latin typeface="inherit"/>
              </a:rPr>
              <a:t>updated preferences, the original matching is </a:t>
            </a:r>
            <a:endParaRPr lang="en-US" sz="1400" b="0" i="0" dirty="0">
              <a:solidFill>
                <a:srgbClr val="2D3B45"/>
              </a:solidFill>
              <a:effectLst/>
              <a:latin typeface="LatoWeb"/>
            </a:endParaRPr>
          </a:p>
          <a:p>
            <a:pPr marL="0" indent="0" algn="l">
              <a:buNone/>
            </a:pPr>
            <a:r>
              <a:rPr lang="en-US" sz="1400" b="1" i="0" dirty="0">
                <a:solidFill>
                  <a:srgbClr val="2D3B45"/>
                </a:solidFill>
                <a:effectLst/>
                <a:latin typeface="LatoWeb"/>
              </a:rPr>
              <a:t>non-wasteful</a:t>
            </a:r>
            <a:r>
              <a:rPr lang="en-US" sz="1400" b="0" i="0" dirty="0">
                <a:solidFill>
                  <a:srgbClr val="2D3B45"/>
                </a:solidFill>
                <a:effectLst/>
                <a:latin typeface="LatoWeb"/>
              </a:rPr>
              <a:t>: </a:t>
            </a:r>
          </a:p>
          <a:p>
            <a:pPr marL="457200" lvl="1" indent="0">
              <a:buNone/>
            </a:pPr>
            <a:r>
              <a:rPr lang="en-US" sz="1400" b="0" i="0" dirty="0">
                <a:solidFill>
                  <a:srgbClr val="2D3B45"/>
                </a:solidFill>
                <a:effectLst/>
                <a:latin typeface="LatoWeb"/>
              </a:rPr>
              <a:t>The original matching is non-wasteful when considering the original preferences, which means every students do not prefer an under-enrolled school to their assignments.</a:t>
            </a:r>
          </a:p>
          <a:p>
            <a:pPr marL="457200" lvl="1" indent="0">
              <a:buNone/>
            </a:pPr>
            <a:r>
              <a:rPr lang="en-US" sz="1400" b="0" i="0" dirty="0">
                <a:solidFill>
                  <a:srgbClr val="2D3B45"/>
                </a:solidFill>
                <a:effectLst/>
                <a:latin typeface="LatoWeb"/>
              </a:rPr>
              <a:t>We note that removing some schools from the student's preference does not change the list of under-enrolled schools .</a:t>
            </a:r>
          </a:p>
          <a:p>
            <a:pPr marL="457200" lvl="1" indent="0" algn="l">
              <a:buNone/>
            </a:pPr>
            <a:r>
              <a:rPr lang="en-US" sz="1400" b="0" i="0" dirty="0">
                <a:solidFill>
                  <a:srgbClr val="2D3B45"/>
                </a:solidFill>
                <a:effectLst/>
                <a:latin typeface="LatoWeb"/>
              </a:rPr>
              <a:t>The student does not prefer any under-enrolled schools to their assignment, which is still true when </a:t>
            </a:r>
            <a:r>
              <a:rPr lang="en-US" sz="1400" b="0" i="0" dirty="0" err="1">
                <a:solidFill>
                  <a:srgbClr val="2D3B45"/>
                </a:solidFill>
                <a:effectLst/>
                <a:latin typeface="LatoWeb"/>
              </a:rPr>
              <a:t>remonving</a:t>
            </a:r>
            <a:r>
              <a:rPr lang="en-US" sz="1400" b="0" i="0" dirty="0">
                <a:solidFill>
                  <a:srgbClr val="2D3B45"/>
                </a:solidFill>
                <a:effectLst/>
                <a:latin typeface="LatoWeb"/>
              </a:rPr>
              <a:t> some schools from the student's preference list.</a:t>
            </a:r>
          </a:p>
          <a:p>
            <a:pPr marL="457200" lvl="1" indent="0" algn="l">
              <a:buNone/>
            </a:pPr>
            <a:r>
              <a:rPr lang="en-US" sz="1400" b="0" i="0" dirty="0">
                <a:solidFill>
                  <a:srgbClr val="2D3B45"/>
                </a:solidFill>
                <a:effectLst/>
                <a:latin typeface="LatoWeb"/>
              </a:rPr>
              <a:t>Other students do not prefer any under-enrolled schools to their assignments.</a:t>
            </a:r>
          </a:p>
          <a:p>
            <a:pPr marL="0" indent="0" algn="l">
              <a:buNone/>
            </a:pPr>
            <a:r>
              <a:rPr lang="en-US" sz="1400" b="1" i="0" dirty="0">
                <a:solidFill>
                  <a:srgbClr val="2D3B45"/>
                </a:solidFill>
                <a:effectLst/>
                <a:latin typeface="LatoWeb"/>
              </a:rPr>
              <a:t>respecting priorities: </a:t>
            </a:r>
          </a:p>
          <a:p>
            <a:pPr marL="457200" lvl="1" indent="0">
              <a:buNone/>
            </a:pPr>
            <a:r>
              <a:rPr lang="en-US" sz="1400" b="0" i="0" dirty="0">
                <a:solidFill>
                  <a:srgbClr val="2D3B45"/>
                </a:solidFill>
                <a:effectLst/>
                <a:latin typeface="LatoWeb"/>
              </a:rPr>
              <a:t>We note that removing some schools from the student's preference does not change schools' preferences. </a:t>
            </a:r>
          </a:p>
          <a:p>
            <a:pPr marL="457200" lvl="1" indent="0" algn="l">
              <a:buNone/>
            </a:pPr>
            <a:r>
              <a:rPr lang="en-US" sz="1400" b="0" i="0" dirty="0">
                <a:solidFill>
                  <a:srgbClr val="2D3B45"/>
                </a:solidFill>
                <a:effectLst/>
                <a:latin typeface="LatoWeb"/>
              </a:rPr>
              <a:t>There might be less envy from the student toward others, and there're won't be new envy from the student toward other students. Therefore, there's no </a:t>
            </a:r>
            <a:r>
              <a:rPr lang="en-US" sz="1400" b="0" i="0" dirty="0" err="1">
                <a:solidFill>
                  <a:srgbClr val="2D3B45"/>
                </a:solidFill>
                <a:effectLst/>
                <a:latin typeface="LatoWeb"/>
              </a:rPr>
              <a:t>jusified</a:t>
            </a:r>
            <a:r>
              <a:rPr lang="en-US" sz="1400" b="0" i="0" dirty="0">
                <a:solidFill>
                  <a:srgbClr val="2D3B45"/>
                </a:solidFill>
                <a:effectLst/>
                <a:latin typeface="LatoWeb"/>
              </a:rPr>
              <a:t> envy from the student </a:t>
            </a:r>
            <a:r>
              <a:rPr lang="en-US" sz="1400" b="0" i="0" dirty="0" err="1">
                <a:solidFill>
                  <a:srgbClr val="2D3B45"/>
                </a:solidFill>
                <a:effectLst/>
                <a:latin typeface="LatoWeb"/>
              </a:rPr>
              <a:t>toword</a:t>
            </a:r>
            <a:r>
              <a:rPr lang="en-US" sz="1400" b="0" i="0" dirty="0">
                <a:solidFill>
                  <a:srgbClr val="2D3B45"/>
                </a:solidFill>
                <a:effectLst/>
                <a:latin typeface="LatoWeb"/>
              </a:rPr>
              <a:t> other students, since the original matching respects priorities.</a:t>
            </a:r>
          </a:p>
          <a:p>
            <a:pPr marL="457200" lvl="1" indent="0" algn="l">
              <a:buNone/>
            </a:pPr>
            <a:r>
              <a:rPr lang="en-US" sz="1400" b="0" i="0" dirty="0">
                <a:solidFill>
                  <a:srgbClr val="2D3B45"/>
                </a:solidFill>
                <a:effectLst/>
                <a:latin typeface="LatoWeb"/>
              </a:rPr>
              <a:t>There's no new envy from other students to the students, nor other students to other students.</a:t>
            </a:r>
          </a:p>
          <a:p>
            <a:pPr marL="0" indent="0" algn="l">
              <a:buNone/>
            </a:pPr>
            <a:r>
              <a:rPr lang="en-US" sz="1400" b="0" i="0" dirty="0">
                <a:solidFill>
                  <a:srgbClr val="2D3B45"/>
                </a:solidFill>
                <a:effectLst/>
                <a:latin typeface="LatoWeb"/>
              </a:rPr>
              <a:t>This change </a:t>
            </a:r>
            <a:r>
              <a:rPr lang="en-US" sz="1400" b="1" dirty="0">
                <a:solidFill>
                  <a:srgbClr val="2D3B45"/>
                </a:solidFill>
                <a:effectLst/>
                <a:latin typeface="LatoWeb"/>
              </a:rPr>
              <a:t>might create a new non-wasteful matching that respects priorities</a:t>
            </a:r>
            <a:r>
              <a:rPr lang="en-US" sz="1400" b="0" i="0" dirty="0">
                <a:solidFill>
                  <a:srgbClr val="2D3B45"/>
                </a:solidFill>
                <a:effectLst/>
                <a:latin typeface="LatoWeb"/>
              </a:rPr>
              <a:t>.</a:t>
            </a:r>
          </a:p>
          <a:p>
            <a:pPr marL="457200" lvl="1" indent="0">
              <a:buNone/>
            </a:pPr>
            <a:r>
              <a:rPr lang="en-US" sz="1400" b="0" i="0" dirty="0">
                <a:solidFill>
                  <a:srgbClr val="2D3B45"/>
                </a:solidFill>
                <a:effectLst/>
                <a:latin typeface="LatoWeb"/>
              </a:rPr>
              <a:t>Consider the following "incorrect" preferences:</a:t>
            </a:r>
          </a:p>
          <a:p>
            <a:pPr marL="457200" lvl="1" indent="0">
              <a:buNone/>
            </a:pPr>
            <a:r>
              <a:rPr lang="en-US" sz="1400" b="0" i="0" dirty="0">
                <a:solidFill>
                  <a:srgbClr val="2D3B45"/>
                </a:solidFill>
                <a:effectLst/>
                <a:latin typeface="LatoWeb"/>
              </a:rPr>
              <a:t>1: A&gt;B;  2:B&gt;C&gt;A</a:t>
            </a:r>
          </a:p>
          <a:p>
            <a:pPr marL="457200" lvl="1" indent="0">
              <a:buNone/>
            </a:pPr>
            <a:r>
              <a:rPr lang="en-US" sz="1400" b="0" i="0" dirty="0">
                <a:solidFill>
                  <a:srgbClr val="2D3B45"/>
                </a:solidFill>
                <a:effectLst/>
                <a:latin typeface="LatoWeb"/>
              </a:rPr>
              <a:t>A: 2&gt;1;  B:1&gt;2;  C: 2&gt;1.</a:t>
            </a:r>
          </a:p>
          <a:p>
            <a:pPr marL="457200" lvl="1" indent="0">
              <a:buNone/>
            </a:pPr>
            <a:r>
              <a:rPr lang="en-US" sz="1400" b="0" i="0" dirty="0">
                <a:solidFill>
                  <a:srgbClr val="2D3B45"/>
                </a:solidFill>
                <a:effectLst/>
                <a:latin typeface="LatoWeb"/>
              </a:rPr>
              <a:t>Based on these incorrect preferences, both the student-proposed DA and </a:t>
            </a:r>
            <a:r>
              <a:rPr lang="en-US" sz="1400" b="0" i="0" dirty="0">
                <a:solidFill>
                  <a:srgbClr val="2D3B45"/>
                </a:solidFill>
                <a:effectLst/>
                <a:latin typeface="inherit"/>
              </a:rPr>
              <a:t>he school-proposed DA suggest 1A2B.</a:t>
            </a:r>
            <a:endParaRPr lang="en-US" sz="1400" b="0" i="0" dirty="0">
              <a:solidFill>
                <a:srgbClr val="2D3B45"/>
              </a:solidFill>
              <a:effectLst/>
              <a:latin typeface="LatoWeb"/>
            </a:endParaRPr>
          </a:p>
          <a:p>
            <a:pPr marL="457200" lvl="1" indent="0">
              <a:buNone/>
            </a:pPr>
            <a:r>
              <a:rPr lang="en-US" sz="1400" b="0" i="0" dirty="0">
                <a:solidFill>
                  <a:srgbClr val="2D3B45"/>
                </a:solidFill>
                <a:effectLst/>
                <a:latin typeface="LatoWeb"/>
              </a:rPr>
              <a:t>Now, suppose the original matching is 1A2B, and the true preferences are the same, except 2: B&gt;A.</a:t>
            </a:r>
          </a:p>
          <a:p>
            <a:pPr marL="457200" lvl="1" indent="0">
              <a:buNone/>
            </a:pPr>
            <a:r>
              <a:rPr lang="en-US" sz="1400" b="0" i="0" dirty="0">
                <a:solidFill>
                  <a:srgbClr val="2D3B45"/>
                </a:solidFill>
                <a:effectLst/>
                <a:latin typeface="LatoWeb"/>
              </a:rPr>
              <a:t>Then based on these new preferences, the school-proposed DA will suggests 1B2A. 1B2A is wasteful when considering the incorrect preferences, since then 2 prefers C. Hence, 1B2A is a new non-wasteful matching that respects priorities.</a:t>
            </a:r>
          </a:p>
          <a:p>
            <a:endParaRPr lang="en-US" sz="1400" dirty="0"/>
          </a:p>
        </p:txBody>
      </p:sp>
    </p:spTree>
    <p:extLst>
      <p:ext uri="{BB962C8B-B14F-4D97-AF65-F5344CB8AC3E}">
        <p14:creationId xmlns:p14="http://schemas.microsoft.com/office/powerpoint/2010/main" val="231555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45BE-3ACA-D873-01A5-B284CAF53945}"/>
              </a:ext>
            </a:extLst>
          </p:cNvPr>
          <p:cNvSpPr>
            <a:spLocks noGrp="1"/>
          </p:cNvSpPr>
          <p:nvPr>
            <p:ph type="title"/>
          </p:nvPr>
        </p:nvSpPr>
        <p:spPr>
          <a:xfrm>
            <a:off x="838200" y="11683"/>
            <a:ext cx="10515600" cy="1325563"/>
          </a:xfrm>
        </p:spPr>
        <p:txBody>
          <a:bodyPr/>
          <a:lstStyle/>
          <a:p>
            <a:r>
              <a:rPr lang="en-US" dirty="0"/>
              <a:t>Other Good Answers…</a:t>
            </a:r>
          </a:p>
        </p:txBody>
      </p:sp>
      <p:pic>
        <p:nvPicPr>
          <p:cNvPr id="5" name="Content Placeholder 4" descr="A screenshot of a cell phone&#10;&#10;Description automatically generated">
            <a:extLst>
              <a:ext uri="{FF2B5EF4-FFF2-40B4-BE49-F238E27FC236}">
                <a16:creationId xmlns:a16="http://schemas.microsoft.com/office/drawing/2014/main" id="{A8C840CE-1BFD-C847-F7B1-7BD56BDF806B}"/>
              </a:ext>
            </a:extLst>
          </p:cNvPr>
          <p:cNvPicPr>
            <a:picLocks noGrp="1" noChangeAspect="1"/>
          </p:cNvPicPr>
          <p:nvPr>
            <p:ph idx="1"/>
          </p:nvPr>
        </p:nvPicPr>
        <p:blipFill>
          <a:blip r:embed="rId2"/>
          <a:stretch>
            <a:fillRect/>
          </a:stretch>
        </p:blipFill>
        <p:spPr>
          <a:xfrm>
            <a:off x="838200" y="1293540"/>
            <a:ext cx="4736529" cy="5564459"/>
          </a:xfrm>
        </p:spPr>
      </p:pic>
      <p:pic>
        <p:nvPicPr>
          <p:cNvPr id="7" name="Picture 6" descr="A screenshot of a paper&#10;&#10;Description automatically generated">
            <a:extLst>
              <a:ext uri="{FF2B5EF4-FFF2-40B4-BE49-F238E27FC236}">
                <a16:creationId xmlns:a16="http://schemas.microsoft.com/office/drawing/2014/main" id="{542DAD8E-A86B-8160-A8FC-DE69477929CA}"/>
              </a:ext>
            </a:extLst>
          </p:cNvPr>
          <p:cNvPicPr>
            <a:picLocks noChangeAspect="1"/>
          </p:cNvPicPr>
          <p:nvPr/>
        </p:nvPicPr>
        <p:blipFill>
          <a:blip r:embed="rId3"/>
          <a:stretch>
            <a:fillRect/>
          </a:stretch>
        </p:blipFill>
        <p:spPr>
          <a:xfrm>
            <a:off x="6870501" y="674465"/>
            <a:ext cx="4736530" cy="6183534"/>
          </a:xfrm>
          <a:prstGeom prst="rect">
            <a:avLst/>
          </a:prstGeom>
        </p:spPr>
      </p:pic>
    </p:spTree>
    <p:extLst>
      <p:ext uri="{BB962C8B-B14F-4D97-AF65-F5344CB8AC3E}">
        <p14:creationId xmlns:p14="http://schemas.microsoft.com/office/powerpoint/2010/main" val="270628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4A54-0BEE-EB20-D9C7-F65166EB7FF3}"/>
              </a:ext>
            </a:extLst>
          </p:cNvPr>
          <p:cNvSpPr>
            <a:spLocks noGrp="1"/>
          </p:cNvSpPr>
          <p:nvPr>
            <p:ph type="title"/>
          </p:nvPr>
        </p:nvSpPr>
        <p:spPr>
          <a:xfrm>
            <a:off x="7462025" y="186706"/>
            <a:ext cx="4729975" cy="1325563"/>
          </a:xfrm>
        </p:spPr>
        <p:txBody>
          <a:bodyPr/>
          <a:lstStyle/>
          <a:p>
            <a:r>
              <a:rPr lang="en-US" dirty="0"/>
              <a:t>Not demonstrating effort…</a:t>
            </a:r>
          </a:p>
        </p:txBody>
      </p:sp>
      <p:sp>
        <p:nvSpPr>
          <p:cNvPr id="3" name="Content Placeholder 2">
            <a:extLst>
              <a:ext uri="{FF2B5EF4-FFF2-40B4-BE49-F238E27FC236}">
                <a16:creationId xmlns:a16="http://schemas.microsoft.com/office/drawing/2014/main" id="{8F2A3E46-CC2D-58AE-1CA7-E6CD3989C846}"/>
              </a:ext>
            </a:extLst>
          </p:cNvPr>
          <p:cNvSpPr>
            <a:spLocks noGrp="1"/>
          </p:cNvSpPr>
          <p:nvPr>
            <p:ph idx="1"/>
          </p:nvPr>
        </p:nvSpPr>
        <p:spPr>
          <a:xfrm>
            <a:off x="7641372" y="1743579"/>
            <a:ext cx="4371279" cy="4351338"/>
          </a:xfrm>
        </p:spPr>
        <p:txBody>
          <a:bodyPr/>
          <a:lstStyle/>
          <a:p>
            <a:pPr marL="0" indent="0">
              <a:buNone/>
            </a:pPr>
            <a:r>
              <a:rPr lang="en-US" b="0" i="1" dirty="0">
                <a:solidFill>
                  <a:srgbClr val="000000"/>
                </a:solidFill>
                <a:effectLst/>
                <a:latin typeface="var(--bBTmQ-userResponseFontFamily)"/>
              </a:rPr>
              <a:t>Since the list still includes the school that you were planning to send them to, and it was originally non wasteful and respected priorities, then the allocation is not affected. </a:t>
            </a:r>
          </a:p>
          <a:p>
            <a:endParaRPr lang="en-US" i="1" dirty="0"/>
          </a:p>
        </p:txBody>
      </p:sp>
      <p:pic>
        <p:nvPicPr>
          <p:cNvPr id="4" name="Picture 3" descr="A screenshot of a test&#10;&#10;Description automatically generated">
            <a:extLst>
              <a:ext uri="{FF2B5EF4-FFF2-40B4-BE49-F238E27FC236}">
                <a16:creationId xmlns:a16="http://schemas.microsoft.com/office/drawing/2014/main" id="{36EAA7C0-2A76-3CC0-97F5-6A66ECA6341A}"/>
              </a:ext>
            </a:extLst>
          </p:cNvPr>
          <p:cNvPicPr>
            <a:picLocks noChangeAspect="1"/>
          </p:cNvPicPr>
          <p:nvPr/>
        </p:nvPicPr>
        <p:blipFill>
          <a:blip r:embed="rId2"/>
          <a:stretch>
            <a:fillRect/>
          </a:stretch>
        </p:blipFill>
        <p:spPr>
          <a:xfrm>
            <a:off x="0" y="0"/>
            <a:ext cx="7300818" cy="6858000"/>
          </a:xfrm>
          <a:prstGeom prst="rect">
            <a:avLst/>
          </a:prstGeom>
        </p:spPr>
      </p:pic>
    </p:spTree>
    <p:extLst>
      <p:ext uri="{BB962C8B-B14F-4D97-AF65-F5344CB8AC3E}">
        <p14:creationId xmlns:p14="http://schemas.microsoft.com/office/powerpoint/2010/main" val="124179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B826D7CB-933C-8076-136B-AB661E1B5A5C}"/>
              </a:ext>
            </a:extLst>
          </p:cNvPr>
          <p:cNvPicPr>
            <a:picLocks noChangeAspect="1"/>
          </p:cNvPicPr>
          <p:nvPr/>
        </p:nvPicPr>
        <p:blipFill>
          <a:blip r:embed="rId2"/>
          <a:stretch>
            <a:fillRect/>
          </a:stretch>
        </p:blipFill>
        <p:spPr>
          <a:xfrm>
            <a:off x="1146481" y="1614713"/>
            <a:ext cx="6164184" cy="2565401"/>
          </a:xfrm>
          <a:prstGeom prst="rect">
            <a:avLst/>
          </a:prstGeom>
        </p:spPr>
      </p:pic>
      <p:sp>
        <p:nvSpPr>
          <p:cNvPr id="3" name="Content Placeholder 2">
            <a:extLst>
              <a:ext uri="{FF2B5EF4-FFF2-40B4-BE49-F238E27FC236}">
                <a16:creationId xmlns:a16="http://schemas.microsoft.com/office/drawing/2014/main" id="{4D13816A-1A7F-A74D-CD76-6D5EF69AA1C5}"/>
              </a:ext>
            </a:extLst>
          </p:cNvPr>
          <p:cNvSpPr>
            <a:spLocks noGrp="1"/>
          </p:cNvSpPr>
          <p:nvPr>
            <p:ph idx="1"/>
          </p:nvPr>
        </p:nvSpPr>
        <p:spPr>
          <a:xfrm>
            <a:off x="838200" y="1092200"/>
            <a:ext cx="7197419" cy="6509657"/>
          </a:xfrm>
        </p:spPr>
        <p:txBody>
          <a:bodyPr>
            <a:normAutofit/>
          </a:bodyPr>
          <a:lstStyle/>
          <a:p>
            <a:r>
              <a:rPr lang="en-US" dirty="0"/>
              <a:t>Almost everyone got the DA question correct.</a:t>
            </a:r>
          </a:p>
          <a:p>
            <a:endParaRPr lang="en-US" dirty="0"/>
          </a:p>
          <a:p>
            <a:endParaRPr lang="en-US" dirty="0"/>
          </a:p>
          <a:p>
            <a:endParaRPr lang="en-US" dirty="0"/>
          </a:p>
          <a:p>
            <a:endParaRPr lang="en-US" dirty="0"/>
          </a:p>
          <a:p>
            <a:pPr marL="0" indent="0">
              <a:buNone/>
            </a:pPr>
            <a:endParaRPr lang="en-US" dirty="0"/>
          </a:p>
          <a:p>
            <a:endParaRPr lang="en-US" dirty="0"/>
          </a:p>
          <a:p>
            <a:r>
              <a:rPr lang="en-US" dirty="0"/>
              <a:t>Roommate problem was a mixed bag</a:t>
            </a:r>
          </a:p>
          <a:p>
            <a:pPr lvl="1">
              <a:buFont typeface="Wingdings" pitchFamily="2" charset="2"/>
              <a:buChar char="ü"/>
            </a:pPr>
            <a:r>
              <a:rPr lang="en-US" dirty="0">
                <a:solidFill>
                  <a:schemeClr val="accent6"/>
                </a:solidFill>
              </a:rPr>
              <a:t>Several correct examples given!		</a:t>
            </a:r>
          </a:p>
          <a:p>
            <a:pPr lvl="1">
              <a:buBlip>
                <a:blip r:embed="rId3"/>
              </a:buBlip>
            </a:pPr>
            <a:r>
              <a:rPr lang="en-US" b="0" i="0" dirty="0">
                <a:solidFill>
                  <a:srgbClr val="FF0000"/>
                </a:solidFill>
                <a:effectLst/>
                <a:latin typeface="LatoWeb"/>
              </a:rPr>
              <a:t>“You can always find a stable matching by using deferred acceptance”</a:t>
            </a:r>
          </a:p>
          <a:p>
            <a:pPr marL="0" indent="0">
              <a:buNone/>
            </a:pPr>
            <a:endParaRPr lang="en-US" dirty="0">
              <a:solidFill>
                <a:srgbClr val="2D3B45"/>
              </a:solidFill>
              <a:latin typeface="LatoWeb"/>
            </a:endParaRPr>
          </a:p>
          <a:p>
            <a:pPr lvl="1">
              <a:buFont typeface="Wingdings" pitchFamily="2" charset="2"/>
              <a:buChar char="ü"/>
            </a:pPr>
            <a:endParaRPr lang="en-US" dirty="0"/>
          </a:p>
        </p:txBody>
      </p:sp>
      <p:sp>
        <p:nvSpPr>
          <p:cNvPr id="2" name="Title 1">
            <a:extLst>
              <a:ext uri="{FF2B5EF4-FFF2-40B4-BE49-F238E27FC236}">
                <a16:creationId xmlns:a16="http://schemas.microsoft.com/office/drawing/2014/main" id="{44C24D03-C63F-0DE7-93CC-2E4A4F363551}"/>
              </a:ext>
            </a:extLst>
          </p:cNvPr>
          <p:cNvSpPr>
            <a:spLocks noGrp="1"/>
          </p:cNvSpPr>
          <p:nvPr>
            <p:ph type="title"/>
          </p:nvPr>
        </p:nvSpPr>
        <p:spPr>
          <a:xfrm>
            <a:off x="838200" y="-87086"/>
            <a:ext cx="10515600" cy="1325563"/>
          </a:xfrm>
        </p:spPr>
        <p:txBody>
          <a:bodyPr/>
          <a:lstStyle/>
          <a:p>
            <a:r>
              <a:rPr lang="en-US" dirty="0"/>
              <a:t>Homework Review</a:t>
            </a:r>
          </a:p>
        </p:txBody>
      </p:sp>
      <p:pic>
        <p:nvPicPr>
          <p:cNvPr id="5" name="Content Placeholder 4" descr="A black text with black text&#10;&#10;Description automatically generated with medium confidence">
            <a:extLst>
              <a:ext uri="{FF2B5EF4-FFF2-40B4-BE49-F238E27FC236}">
                <a16:creationId xmlns:a16="http://schemas.microsoft.com/office/drawing/2014/main" id="{1AC5F9F8-224E-FEF7-1B33-3B983D277822}"/>
              </a:ext>
            </a:extLst>
          </p:cNvPr>
          <p:cNvPicPr>
            <a:picLocks noChangeAspect="1"/>
          </p:cNvPicPr>
          <p:nvPr/>
        </p:nvPicPr>
        <p:blipFill>
          <a:blip r:embed="rId4"/>
          <a:stretch>
            <a:fillRect/>
          </a:stretch>
        </p:blipFill>
        <p:spPr>
          <a:xfrm>
            <a:off x="7879502" y="5486400"/>
            <a:ext cx="3009900" cy="1371600"/>
          </a:xfrm>
          <a:prstGeom prst="rect">
            <a:avLst/>
          </a:prstGeom>
        </p:spPr>
      </p:pic>
    </p:spTree>
    <p:extLst>
      <p:ext uri="{BB962C8B-B14F-4D97-AF65-F5344CB8AC3E}">
        <p14:creationId xmlns:p14="http://schemas.microsoft.com/office/powerpoint/2010/main" val="6365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1A7F-AC36-FC4B-B9E1-B6F28944DF9A}"/>
              </a:ext>
            </a:extLst>
          </p:cNvPr>
          <p:cNvSpPr>
            <a:spLocks noGrp="1"/>
          </p:cNvSpPr>
          <p:nvPr>
            <p:ph type="title"/>
          </p:nvPr>
        </p:nvSpPr>
        <p:spPr/>
        <p:txBody>
          <a:bodyPr/>
          <a:lstStyle/>
          <a:p>
            <a:r>
              <a:rPr lang="en-US" dirty="0"/>
              <a:t>Recap: Deferred Acceptance Algorithm</a:t>
            </a:r>
          </a:p>
        </p:txBody>
      </p:sp>
      <p:sp>
        <p:nvSpPr>
          <p:cNvPr id="3" name="Content Placeholder 2">
            <a:extLst>
              <a:ext uri="{FF2B5EF4-FFF2-40B4-BE49-F238E27FC236}">
                <a16:creationId xmlns:a16="http://schemas.microsoft.com/office/drawing/2014/main" id="{D5C2C959-2D96-F045-B959-971D3D74F1B6}"/>
              </a:ext>
            </a:extLst>
          </p:cNvPr>
          <p:cNvSpPr>
            <a:spLocks noGrp="1"/>
          </p:cNvSpPr>
          <p:nvPr>
            <p:ph idx="1"/>
          </p:nvPr>
        </p:nvSpPr>
        <p:spPr/>
        <p:txBody>
          <a:bodyPr>
            <a:normAutofit/>
          </a:bodyPr>
          <a:lstStyle/>
          <a:p>
            <a:pPr marL="0" indent="0">
              <a:buNone/>
            </a:pPr>
            <a:r>
              <a:rPr lang="en-US" dirty="0"/>
              <a:t>Key word: </a:t>
            </a:r>
            <a:r>
              <a:rPr lang="en-US" u="sng" dirty="0"/>
              <a:t>deferred.</a:t>
            </a:r>
            <a:r>
              <a:rPr lang="en-US" dirty="0"/>
              <a:t> </a:t>
            </a:r>
          </a:p>
          <a:p>
            <a:pPr marL="0" indent="0">
              <a:buNone/>
            </a:pPr>
            <a:r>
              <a:rPr lang="en-US" dirty="0"/>
              <a:t>Participants can always reconsider if better opportunities arise. </a:t>
            </a:r>
          </a:p>
          <a:p>
            <a:pPr marL="0" indent="0">
              <a:buNone/>
            </a:pPr>
            <a:r>
              <a:rPr lang="en-US" dirty="0"/>
              <a:t>	(Unlike first preferences first.) </a:t>
            </a:r>
          </a:p>
          <a:p>
            <a:pPr marL="0" indent="0">
              <a:buNone/>
            </a:pPr>
            <a:endParaRPr lang="en-US" u="sng" dirty="0"/>
          </a:p>
          <a:p>
            <a:pPr marL="0" indent="0">
              <a:buNone/>
            </a:pPr>
            <a:endParaRPr lang="en-US" u="sng" dirty="0"/>
          </a:p>
          <a:p>
            <a:pPr marL="0" indent="0">
              <a:buNone/>
            </a:pPr>
            <a:r>
              <a:rPr lang="en-US" b="1" u="sng" dirty="0"/>
              <a:t>Alternative Description of Student-Proposing DA: </a:t>
            </a:r>
            <a:endParaRPr lang="en-US" u="sng" dirty="0"/>
          </a:p>
          <a:p>
            <a:pPr marL="0" indent="0">
              <a:buNone/>
            </a:pPr>
            <a:r>
              <a:rPr lang="en-US" dirty="0"/>
              <a:t>Try to give all students their top school that has not rejected them. Resolve conflicts by using school priority lists to reject students. Repeat until finding a feasible assignment.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180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F27411-273E-121B-43E4-A294A41C3B2D}"/>
              </a:ext>
            </a:extLst>
          </p:cNvPr>
          <p:cNvSpPr/>
          <p:nvPr/>
        </p:nvSpPr>
        <p:spPr>
          <a:xfrm>
            <a:off x="571497" y="4248454"/>
            <a:ext cx="10515597" cy="91639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(Lone Wolf). </a:t>
            </a:r>
            <a:r>
              <a:rPr lang="en-US" sz="2800" dirty="0">
                <a:solidFill>
                  <a:sysClr val="windowText" lastClr="000000"/>
                </a:solidFill>
              </a:rPr>
              <a:t>If a student is unassigned in one stable matching, then that student is unassigned in </a:t>
            </a:r>
            <a:r>
              <a:rPr lang="en-US" sz="2800" i="1" dirty="0">
                <a:solidFill>
                  <a:sysClr val="windowText" lastClr="000000"/>
                </a:solidFill>
              </a:rPr>
              <a:t>every</a:t>
            </a:r>
            <a:r>
              <a:rPr lang="en-US" sz="2800" b="1" dirty="0">
                <a:solidFill>
                  <a:sysClr val="windowText" lastClr="000000"/>
                </a:solidFill>
              </a:rPr>
              <a:t> </a:t>
            </a:r>
            <a:r>
              <a:rPr lang="en-US" sz="2800" dirty="0">
                <a:solidFill>
                  <a:sysClr val="windowText" lastClr="000000"/>
                </a:solidFill>
              </a:rPr>
              <a:t>stable matching.</a:t>
            </a:r>
          </a:p>
        </p:txBody>
      </p:sp>
      <p:sp>
        <p:nvSpPr>
          <p:cNvPr id="7" name="Rectangle 6">
            <a:extLst>
              <a:ext uri="{FF2B5EF4-FFF2-40B4-BE49-F238E27FC236}">
                <a16:creationId xmlns:a16="http://schemas.microsoft.com/office/drawing/2014/main" id="{FC72A646-1CA0-71B5-1960-07A7BF5E26C4}"/>
              </a:ext>
            </a:extLst>
          </p:cNvPr>
          <p:cNvSpPr/>
          <p:nvPr/>
        </p:nvSpPr>
        <p:spPr>
          <a:xfrm>
            <a:off x="571497" y="3172264"/>
            <a:ext cx="10515597" cy="99687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(Student Optimality). </a:t>
            </a:r>
            <a:r>
              <a:rPr lang="en-US" sz="2800" dirty="0">
                <a:solidFill>
                  <a:sysClr val="windowText" lastClr="000000"/>
                </a:solidFill>
              </a:rPr>
              <a:t>The student proposing deferred acceptance algorithm gives each student their favorite stable partner.</a:t>
            </a:r>
          </a:p>
        </p:txBody>
      </p:sp>
      <p:sp>
        <p:nvSpPr>
          <p:cNvPr id="8" name="TextBox 7">
            <a:extLst>
              <a:ext uri="{FF2B5EF4-FFF2-40B4-BE49-F238E27FC236}">
                <a16:creationId xmlns:a16="http://schemas.microsoft.com/office/drawing/2014/main" id="{E9D42632-8B9C-BBCE-29F8-707E4442F939}"/>
              </a:ext>
            </a:extLst>
          </p:cNvPr>
          <p:cNvSpPr txBox="1"/>
          <p:nvPr/>
        </p:nvSpPr>
        <p:spPr>
          <a:xfrm>
            <a:off x="571494" y="2125049"/>
            <a:ext cx="10515600" cy="954107"/>
          </a:xfrm>
          <a:prstGeom prst="rect">
            <a:avLst/>
          </a:prstGeom>
          <a:solidFill>
            <a:schemeClr val="accent1">
              <a:lumMod val="40000"/>
              <a:lumOff val="60000"/>
            </a:schemeClr>
          </a:solidFill>
        </p:spPr>
        <p:txBody>
          <a:bodyPr wrap="square" rtlCol="0">
            <a:spAutoFit/>
          </a:bodyPr>
          <a:lstStyle/>
          <a:p>
            <a:r>
              <a:rPr lang="en-US" sz="2800" dirty="0"/>
              <a:t>A student’s “stable partners” are the schools that the student gets in </a:t>
            </a:r>
            <a:r>
              <a:rPr lang="en-US" sz="2800" i="1" dirty="0"/>
              <a:t>some </a:t>
            </a:r>
            <a:r>
              <a:rPr lang="en-US" sz="2800" dirty="0"/>
              <a:t>stable matching.</a:t>
            </a:r>
          </a:p>
        </p:txBody>
      </p:sp>
      <p:sp>
        <p:nvSpPr>
          <p:cNvPr id="9" name="Title 1">
            <a:extLst>
              <a:ext uri="{FF2B5EF4-FFF2-40B4-BE49-F238E27FC236}">
                <a16:creationId xmlns:a16="http://schemas.microsoft.com/office/drawing/2014/main" id="{667D997C-C22C-B191-2E73-948B2E03E388}"/>
              </a:ext>
            </a:extLst>
          </p:cNvPr>
          <p:cNvSpPr>
            <a:spLocks noGrp="1"/>
          </p:cNvSpPr>
          <p:nvPr>
            <p:ph type="title"/>
          </p:nvPr>
        </p:nvSpPr>
        <p:spPr>
          <a:xfrm>
            <a:off x="571500" y="287062"/>
            <a:ext cx="10515600" cy="1325563"/>
          </a:xfrm>
        </p:spPr>
        <p:txBody>
          <a:bodyPr/>
          <a:lstStyle/>
          <a:p>
            <a:r>
              <a:rPr lang="en-US" dirty="0"/>
              <a:t>Results from Last Class</a:t>
            </a:r>
          </a:p>
        </p:txBody>
      </p:sp>
      <p:sp>
        <p:nvSpPr>
          <p:cNvPr id="10" name="Content Placeholder 2">
            <a:extLst>
              <a:ext uri="{FF2B5EF4-FFF2-40B4-BE49-F238E27FC236}">
                <a16:creationId xmlns:a16="http://schemas.microsoft.com/office/drawing/2014/main" id="{8D9B91EB-8CE1-EBB1-D712-92ACA677A488}"/>
              </a:ext>
            </a:extLst>
          </p:cNvPr>
          <p:cNvSpPr>
            <a:spLocks noGrp="1"/>
          </p:cNvSpPr>
          <p:nvPr>
            <p:ph idx="1"/>
          </p:nvPr>
        </p:nvSpPr>
        <p:spPr>
          <a:xfrm>
            <a:off x="571494" y="1612625"/>
            <a:ext cx="10515600" cy="533010"/>
          </a:xfrm>
        </p:spPr>
        <p:txBody>
          <a:bodyPr/>
          <a:lstStyle/>
          <a:p>
            <a:pPr marL="0" indent="0">
              <a:buNone/>
            </a:pPr>
            <a:r>
              <a:rPr lang="en-US" dirty="0"/>
              <a:t>(Mathematicians call amazing facts “theorems”)</a:t>
            </a:r>
          </a:p>
        </p:txBody>
      </p:sp>
      <p:sp>
        <p:nvSpPr>
          <p:cNvPr id="3" name="TextBox 2">
            <a:extLst>
              <a:ext uri="{FF2B5EF4-FFF2-40B4-BE49-F238E27FC236}">
                <a16:creationId xmlns:a16="http://schemas.microsoft.com/office/drawing/2014/main" id="{68B2333D-86D4-F5A4-6046-B8F245599EEE}"/>
              </a:ext>
            </a:extLst>
          </p:cNvPr>
          <p:cNvSpPr txBox="1"/>
          <p:nvPr/>
        </p:nvSpPr>
        <p:spPr>
          <a:xfrm>
            <a:off x="571494" y="5457847"/>
            <a:ext cx="9219267" cy="954107"/>
          </a:xfrm>
          <a:prstGeom prst="rect">
            <a:avLst/>
          </a:prstGeom>
          <a:noFill/>
        </p:spPr>
        <p:txBody>
          <a:bodyPr wrap="square">
            <a:spAutoFit/>
          </a:bodyPr>
          <a:lstStyle/>
          <a:p>
            <a:pPr marL="0" indent="0">
              <a:buNone/>
            </a:pPr>
            <a:r>
              <a:rPr lang="en-US" sz="2800" dirty="0"/>
              <a:t>Among all feasible outcomes that respect priorities, there is one that </a:t>
            </a:r>
            <a:r>
              <a:rPr lang="en-US" sz="2800" b="1" dirty="0"/>
              <a:t>ALL</a:t>
            </a:r>
            <a:r>
              <a:rPr lang="en-US" sz="2800" dirty="0"/>
              <a:t> students agree is at least as good as any other!</a:t>
            </a:r>
          </a:p>
        </p:txBody>
      </p:sp>
    </p:spTree>
    <p:extLst>
      <p:ext uri="{BB962C8B-B14F-4D97-AF65-F5344CB8AC3E}">
        <p14:creationId xmlns:p14="http://schemas.microsoft.com/office/powerpoint/2010/main" val="284631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0611-E410-2E72-4772-6BF0BFE2D13A}"/>
              </a:ext>
            </a:extLst>
          </p:cNvPr>
          <p:cNvSpPr>
            <a:spLocks noGrp="1"/>
          </p:cNvSpPr>
          <p:nvPr>
            <p:ph type="title"/>
          </p:nvPr>
        </p:nvSpPr>
        <p:spPr/>
        <p:txBody>
          <a:bodyPr/>
          <a:lstStyle/>
          <a:p>
            <a:r>
              <a:rPr lang="en-US" dirty="0"/>
              <a:t>Feelings About Proofs</a:t>
            </a:r>
          </a:p>
        </p:txBody>
      </p:sp>
      <p:sp>
        <p:nvSpPr>
          <p:cNvPr id="3" name="Content Placeholder 2">
            <a:extLst>
              <a:ext uri="{FF2B5EF4-FFF2-40B4-BE49-F238E27FC236}">
                <a16:creationId xmlns:a16="http://schemas.microsoft.com/office/drawing/2014/main" id="{7E3422B8-8472-25FA-491B-6DEC3064C9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244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br>
              <a:rPr lang="en-US" dirty="0"/>
            </a:br>
            <a:r>
              <a:rPr lang="en-US" dirty="0"/>
              <a:t>Allocating Public Resources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a:p>
            <a:r>
              <a:rPr lang="en-US" sz="3200" dirty="0"/>
              <a:t>Lesson 7</a:t>
            </a:r>
          </a:p>
        </p:txBody>
      </p:sp>
    </p:spTree>
    <p:extLst>
      <p:ext uri="{BB962C8B-B14F-4D97-AF65-F5344CB8AC3E}">
        <p14:creationId xmlns:p14="http://schemas.microsoft.com/office/powerpoint/2010/main" val="156330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041B46-78C3-A123-DB19-CD3E322AB39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2C878D-A485-15E2-FCA2-B32B3242CC57}"/>
                  </a:ext>
                </a:extLst>
              </p:cNvPr>
              <p:cNvSpPr/>
              <p:nvPr/>
            </p:nvSpPr>
            <p:spPr>
              <a:xfrm>
                <a:off x="714372" y="1574736"/>
                <a:ext cx="11048999" cy="99687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(Student Optimality). </a:t>
                </a:r>
                <a:r>
                  <a:rPr lang="en-US" sz="2800" dirty="0">
                    <a:solidFill>
                      <a:sysClr val="windowText" lastClr="000000"/>
                    </a:solidFill>
                  </a:rPr>
                  <a:t>If student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is rejected by a school </a:t>
                </a:r>
                <a14:m>
                  <m:oMath xmlns:m="http://schemas.openxmlformats.org/officeDocument/2006/math">
                    <m:r>
                      <a:rPr lang="en-US" sz="2800" b="0" i="1" smtClean="0">
                        <a:solidFill>
                          <a:sysClr val="windowText" lastClr="000000"/>
                        </a:solidFill>
                        <a:latin typeface="Cambria Math" panose="02040503050406030204" pitchFamily="18" charset="0"/>
                      </a:rPr>
                      <m:t>h</m:t>
                    </m:r>
                  </m:oMath>
                </a14:m>
                <a:r>
                  <a:rPr lang="en-US" sz="2800" dirty="0">
                    <a:solidFill>
                      <a:sysClr val="windowText" lastClr="000000"/>
                    </a:solidFill>
                  </a:rPr>
                  <a:t> during student-proposing DA, then </a:t>
                </a:r>
                <a:r>
                  <a:rPr lang="en-US" sz="2800" u="sng" dirty="0">
                    <a:solidFill>
                      <a:sysClr val="windowText" lastClr="000000"/>
                    </a:solidFill>
                  </a:rPr>
                  <a:t>no stable match</a:t>
                </a:r>
                <a:r>
                  <a:rPr lang="en-US" sz="2800" dirty="0">
                    <a:solidFill>
                      <a:sysClr val="windowText" lastClr="000000"/>
                    </a:solidFill>
                  </a:rPr>
                  <a:t> matches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with </a:t>
                </a:r>
                <a14:m>
                  <m:oMath xmlns:m="http://schemas.openxmlformats.org/officeDocument/2006/math">
                    <m:r>
                      <a:rPr lang="en-US" sz="2800" b="0" i="1" smtClean="0">
                        <a:solidFill>
                          <a:sysClr val="windowText" lastClr="000000"/>
                        </a:solidFill>
                        <a:latin typeface="Cambria Math" panose="02040503050406030204" pitchFamily="18" charset="0"/>
                      </a:rPr>
                      <m:t>h</m:t>
                    </m:r>
                  </m:oMath>
                </a14:m>
                <a:r>
                  <a:rPr lang="en-US" sz="2800" dirty="0">
                    <a:solidFill>
                      <a:sysClr val="windowText" lastClr="000000"/>
                    </a:solidFill>
                  </a:rPr>
                  <a:t>.</a:t>
                </a:r>
              </a:p>
            </p:txBody>
          </p:sp>
        </mc:Choice>
        <mc:Fallback xmlns="">
          <p:sp>
            <p:nvSpPr>
              <p:cNvPr id="7" name="Rectangle 6">
                <a:extLst>
                  <a:ext uri="{FF2B5EF4-FFF2-40B4-BE49-F238E27FC236}">
                    <a16:creationId xmlns:a16="http://schemas.microsoft.com/office/drawing/2014/main" id="{132C878D-A485-15E2-FCA2-B32B3242CC57}"/>
                  </a:ext>
                </a:extLst>
              </p:cNvPr>
              <p:cNvSpPr>
                <a:spLocks noRot="1" noChangeAspect="1" noMove="1" noResize="1" noEditPoints="1" noAdjustHandles="1" noChangeArrowheads="1" noChangeShapeType="1" noTextEdit="1"/>
              </p:cNvSpPr>
              <p:nvPr/>
            </p:nvSpPr>
            <p:spPr>
              <a:xfrm>
                <a:off x="714372" y="1574736"/>
                <a:ext cx="11048999" cy="996873"/>
              </a:xfrm>
              <a:prstGeom prst="rect">
                <a:avLst/>
              </a:prstGeom>
              <a:blipFill>
                <a:blip r:embed="rId2"/>
                <a:stretch>
                  <a:fillRect l="-1032" t="-3704" r="-1491" b="-13580"/>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FBB54E6B-6B77-716D-6661-CCF82351C24B}"/>
              </a:ext>
            </a:extLst>
          </p:cNvPr>
          <p:cNvSpPr>
            <a:spLocks noGrp="1"/>
          </p:cNvSpPr>
          <p:nvPr>
            <p:ph type="title"/>
          </p:nvPr>
        </p:nvSpPr>
        <p:spPr>
          <a:xfrm>
            <a:off x="838200" y="365125"/>
            <a:ext cx="10515600" cy="1325563"/>
          </a:xfrm>
        </p:spPr>
        <p:txBody>
          <a:bodyPr/>
          <a:lstStyle/>
          <a:p>
            <a:r>
              <a:rPr lang="en-US" dirty="0"/>
              <a:t>Results from Tuesday’s Class</a:t>
            </a:r>
          </a:p>
        </p:txBody>
      </p:sp>
      <p:sp>
        <p:nvSpPr>
          <p:cNvPr id="4" name="TextBox 3">
            <a:extLst>
              <a:ext uri="{FF2B5EF4-FFF2-40B4-BE49-F238E27FC236}">
                <a16:creationId xmlns:a16="http://schemas.microsoft.com/office/drawing/2014/main" id="{51C7B2DB-2D69-C0BC-817F-1BEFB6338CF8}"/>
              </a:ext>
            </a:extLst>
          </p:cNvPr>
          <p:cNvSpPr txBox="1"/>
          <p:nvPr/>
        </p:nvSpPr>
        <p:spPr>
          <a:xfrm>
            <a:off x="814388" y="3114675"/>
            <a:ext cx="10948983" cy="1200329"/>
          </a:xfrm>
          <a:prstGeom prst="rect">
            <a:avLst/>
          </a:prstGeom>
          <a:noFill/>
        </p:spPr>
        <p:txBody>
          <a:bodyPr wrap="square" rtlCol="0">
            <a:spAutoFit/>
          </a:bodyPr>
          <a:lstStyle/>
          <a:p>
            <a:r>
              <a:rPr lang="en-US" dirty="0">
                <a:solidFill>
                  <a:srgbClr val="FF0000"/>
                </a:solidFill>
              </a:rPr>
              <a:t>Suppose that this is true for all rejections so far. Then consider the |</a:t>
            </a:r>
            <a:r>
              <a:rPr lang="en-US" dirty="0" err="1">
                <a:solidFill>
                  <a:srgbClr val="FF0000"/>
                </a:solidFill>
              </a:rPr>
              <a:t>C_h</a:t>
            </a:r>
            <a:r>
              <a:rPr lang="en-US" dirty="0">
                <a:solidFill>
                  <a:srgbClr val="FF0000"/>
                </a:solidFill>
              </a:rPr>
              <a:t>| students tentatively held when s is rejected. We know that algorithm outcome is stable. By inductive assumption, no stable matching matches them to any rejected school. So in any stable matching, they either get $h$ or envy everyone who does. If $s$ is matched to $h$, then at least one of them will covet a spot at $h$ in any stable match, and this envy will be justified.</a:t>
            </a:r>
          </a:p>
        </p:txBody>
      </p:sp>
      <p:sp>
        <p:nvSpPr>
          <p:cNvPr id="5" name="TextBox 4">
            <a:extLst>
              <a:ext uri="{FF2B5EF4-FFF2-40B4-BE49-F238E27FC236}">
                <a16:creationId xmlns:a16="http://schemas.microsoft.com/office/drawing/2014/main" id="{45D839F0-0959-CD77-DB22-169E06005BAB}"/>
              </a:ext>
            </a:extLst>
          </p:cNvPr>
          <p:cNvSpPr txBox="1"/>
          <p:nvPr/>
        </p:nvSpPr>
        <p:spPr>
          <a:xfrm>
            <a:off x="714375" y="4843463"/>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7B282538-0A7E-9CF3-C6C2-68A9FFE64D93}"/>
              </a:ext>
            </a:extLst>
          </p:cNvPr>
          <p:cNvSpPr txBox="1"/>
          <p:nvPr/>
        </p:nvSpPr>
        <p:spPr>
          <a:xfrm>
            <a:off x="871538" y="4700588"/>
            <a:ext cx="11048999" cy="1200329"/>
          </a:xfrm>
          <a:prstGeom prst="rect">
            <a:avLst/>
          </a:prstGeom>
          <a:noFill/>
        </p:spPr>
        <p:txBody>
          <a:bodyPr wrap="square" rtlCol="0">
            <a:spAutoFit/>
          </a:bodyPr>
          <a:lstStyle/>
          <a:p>
            <a:r>
              <a:rPr lang="en-US" dirty="0"/>
              <a:t>This says why student proposing DA produces optimal assignment. </a:t>
            </a:r>
          </a:p>
          <a:p>
            <a:endParaRPr lang="en-US" dirty="0"/>
          </a:p>
          <a:p>
            <a:r>
              <a:rPr lang="en-US" dirty="0"/>
              <a:t>Also implies that if someone is unmatched by student proposing DA, they will also be unmatched in other stable matchings. (Ideally, also get converse.)</a:t>
            </a:r>
          </a:p>
        </p:txBody>
      </p:sp>
    </p:spTree>
    <p:extLst>
      <p:ext uri="{BB962C8B-B14F-4D97-AF65-F5344CB8AC3E}">
        <p14:creationId xmlns:p14="http://schemas.microsoft.com/office/powerpoint/2010/main" val="395989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E8B8-D5BA-2443-8991-8C1EF5BF9326}"/>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54AD91-8968-F0D8-F388-C3F58C5C9862}"/>
                  </a:ext>
                </a:extLst>
              </p:cNvPr>
              <p:cNvSpPr>
                <a:spLocks noGrp="1"/>
              </p:cNvSpPr>
              <p:nvPr>
                <p:ph idx="1"/>
              </p:nvPr>
            </p:nvSpPr>
            <p:spPr>
              <a:xfrm>
                <a:off x="790569" y="1763742"/>
                <a:ext cx="5305432" cy="3079721"/>
              </a:xfrm>
            </p:spPr>
            <p:txBody>
              <a:bodyPr>
                <a:noAutofit/>
              </a:bodyPr>
              <a:lstStyle/>
              <a:p>
                <a:pPr marL="0" indent="0">
                  <a:lnSpc>
                    <a:spcPct val="100000"/>
                  </a:lnSpc>
                  <a:spcBef>
                    <a:spcPts val="0"/>
                  </a:spcBef>
                  <a:buNone/>
                </a:pPr>
                <a:r>
                  <a:rPr lang="en-US" dirty="0">
                    <a:solidFill>
                      <a:schemeClr val="accent6"/>
                    </a:solidFill>
                  </a:rPr>
                  <a:t>Assume no student has been rejected by a stable partner so far. </a:t>
                </a:r>
              </a:p>
              <a:p>
                <a:pPr marL="0" indent="0">
                  <a:lnSpc>
                    <a:spcPct val="100000"/>
                  </a:lnSpc>
                  <a:spcBef>
                    <a:spcPts val="0"/>
                  </a:spcBef>
                  <a:buNone/>
                </a:pPr>
                <a:r>
                  <a:rPr lang="en-US" dirty="0"/>
                  <a:t>At the next step, school </a:t>
                </a:r>
                <a14:m>
                  <m:oMath xmlns:m="http://schemas.openxmlformats.org/officeDocument/2006/math">
                    <m:r>
                      <a:rPr lang="en-US" b="0" i="1" smtClean="0">
                        <a:latin typeface="Cambria Math" panose="02040503050406030204" pitchFamily="18" charset="0"/>
                      </a:rPr>
                      <m:t>h</m:t>
                    </m:r>
                  </m:oMath>
                </a14:m>
                <a:r>
                  <a:rPr lang="en-US" dirty="0"/>
                  <a:t> (= A) rejects </a:t>
                </a:r>
                <a:r>
                  <a:rPr lang="en-US" dirty="0">
                    <a:solidFill>
                      <a:srgbClr val="FF0000"/>
                    </a:solidFill>
                  </a:rPr>
                  <a:t>student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solidFill>
                      <a:srgbClr val="FF0000"/>
                    </a:solidFill>
                  </a:rPr>
                  <a:t> </a:t>
                </a:r>
                <a:r>
                  <a:rPr lang="en-US" dirty="0"/>
                  <a:t>(= 5).</a:t>
                </a:r>
              </a:p>
              <a:p>
                <a:pPr marL="0" indent="0">
                  <a:lnSpc>
                    <a:spcPct val="100000"/>
                  </a:lnSpc>
                  <a:spcBef>
                    <a:spcPts val="0"/>
                  </a:spcBef>
                  <a:buNone/>
                </a:pPr>
                <a:r>
                  <a:rPr lang="en-US" dirty="0"/>
                  <a:t>Look at all </a:t>
                </a:r>
                <a:r>
                  <a:rPr lang="en-US" dirty="0">
                    <a:solidFill>
                      <a:schemeClr val="accent2"/>
                    </a:solidFill>
                  </a:rPr>
                  <a:t>students</a:t>
                </a:r>
                <a:r>
                  <a:rPr lang="en-US" dirty="0"/>
                  <a:t> that</a:t>
                </a:r>
              </a:p>
              <a:p>
                <a:pPr marL="0" indent="0">
                  <a:lnSpc>
                    <a:spcPct val="100000"/>
                  </a:lnSpc>
                  <a:spcBef>
                    <a:spcPts val="0"/>
                  </a:spcBef>
                  <a:buNone/>
                </a:pPr>
                <a:r>
                  <a:rPr lang="en-US" dirty="0">
                    <a:solidFill>
                      <a:schemeClr val="accent1"/>
                    </a:solidFill>
                  </a:rPr>
                  <a:t>(</a:t>
                </a:r>
                <a:r>
                  <a:rPr lang="en-US" dirty="0" err="1">
                    <a:solidFill>
                      <a:schemeClr val="accent1"/>
                    </a:solidFill>
                  </a:rPr>
                  <a:t>i</a:t>
                </a:r>
                <a:r>
                  <a:rPr lang="en-US" dirty="0">
                    <a:solidFill>
                      <a:schemeClr val="accent1"/>
                    </a:solidFill>
                  </a:rPr>
                  <a:t>)</a:t>
                </a:r>
                <a:r>
                  <a:rPr lang="en-US" dirty="0"/>
                  <a:t> are currently pointing to </a:t>
                </a:r>
                <a14:m>
                  <m:oMath xmlns:m="http://schemas.openxmlformats.org/officeDocument/2006/math">
                    <m:r>
                      <a:rPr lang="en-US" b="0" i="1" smtClean="0">
                        <a:latin typeface="Cambria Math" panose="02040503050406030204" pitchFamily="18" charset="0"/>
                      </a:rPr>
                      <m:t>h</m:t>
                    </m:r>
                  </m:oMath>
                </a14:m>
                <a:r>
                  <a:rPr lang="en-US" dirty="0"/>
                  <a:t>, and </a:t>
                </a:r>
              </a:p>
              <a:p>
                <a:pPr marL="0" indent="0">
                  <a:lnSpc>
                    <a:spcPct val="100000"/>
                  </a:lnSpc>
                  <a:spcBef>
                    <a:spcPts val="0"/>
                  </a:spcBef>
                  <a:buNone/>
                </a:pPr>
                <a:r>
                  <a:rPr lang="en-US" dirty="0">
                    <a:solidFill>
                      <a:srgbClr val="00B0F0"/>
                    </a:solidFill>
                  </a:rPr>
                  <a:t>(ii) </a:t>
                </a:r>
                <a:r>
                  <a:rPr lang="en-US" dirty="0"/>
                  <a:t>have higher priority than </a:t>
                </a:r>
                <a14:m>
                  <m:oMath xmlns:m="http://schemas.openxmlformats.org/officeDocument/2006/math">
                    <m:r>
                      <a:rPr lang="en-US" b="0" i="1" smtClean="0">
                        <a:latin typeface="Cambria Math" panose="02040503050406030204" pitchFamily="18" charset="0"/>
                      </a:rPr>
                      <m:t>𝑠</m:t>
                    </m:r>
                  </m:oMath>
                </a14:m>
                <a:r>
                  <a:rPr lang="en-US" dirty="0"/>
                  <a:t> at </a:t>
                </a:r>
                <a14:m>
                  <m:oMath xmlns:m="http://schemas.openxmlformats.org/officeDocument/2006/math">
                    <m:r>
                      <a:rPr lang="en-US" b="0" i="1" smtClean="0">
                        <a:latin typeface="Cambria Math" panose="02040503050406030204" pitchFamily="18" charset="0"/>
                      </a:rPr>
                      <m:t>h</m:t>
                    </m:r>
                  </m:oMath>
                </a14:m>
                <a:r>
                  <a:rPr lang="en-US" dirty="0"/>
                  <a:t>.</a:t>
                </a:r>
              </a:p>
              <a:p>
                <a:pPr marL="0" indent="0">
                  <a:lnSpc>
                    <a:spcPct val="100000"/>
                  </a:lnSpc>
                  <a:spcBef>
                    <a:spcPts val="0"/>
                  </a:spcBef>
                  <a:buNone/>
                </a:pPr>
                <a:endParaRPr lang="en-US" dirty="0"/>
              </a:p>
            </p:txBody>
          </p:sp>
        </mc:Choice>
        <mc:Fallback xmlns="">
          <p:sp>
            <p:nvSpPr>
              <p:cNvPr id="3" name="Content Placeholder 2">
                <a:extLst>
                  <a:ext uri="{FF2B5EF4-FFF2-40B4-BE49-F238E27FC236}">
                    <a16:creationId xmlns:a16="http://schemas.microsoft.com/office/drawing/2014/main" id="{9A54AD91-8968-F0D8-F388-C3F58C5C9862}"/>
                  </a:ext>
                </a:extLst>
              </p:cNvPr>
              <p:cNvSpPr>
                <a:spLocks noGrp="1" noRot="1" noChangeAspect="1" noMove="1" noResize="1" noEditPoints="1" noAdjustHandles="1" noChangeArrowheads="1" noChangeShapeType="1" noTextEdit="1"/>
              </p:cNvSpPr>
              <p:nvPr>
                <p:ph idx="1"/>
              </p:nvPr>
            </p:nvSpPr>
            <p:spPr>
              <a:xfrm>
                <a:off x="790569" y="1763742"/>
                <a:ext cx="5305432" cy="3079721"/>
              </a:xfrm>
              <a:blipFill>
                <a:blip r:embed="rId2"/>
                <a:stretch>
                  <a:fillRect l="-2387" t="-2049" r="-477" b="-5328"/>
                </a:stretch>
              </a:blipFill>
            </p:spPr>
            <p:txBody>
              <a:bodyPr/>
              <a:lstStyle/>
              <a:p>
                <a:r>
                  <a:rPr lang="en-US">
                    <a:noFill/>
                  </a:rPr>
                  <a:t> </a:t>
                </a:r>
              </a:p>
            </p:txBody>
          </p:sp>
        </mc:Fallback>
      </mc:AlternateContent>
      <p:graphicFrame>
        <p:nvGraphicFramePr>
          <p:cNvPr id="4" name="Table 5">
            <a:extLst>
              <a:ext uri="{FF2B5EF4-FFF2-40B4-BE49-F238E27FC236}">
                <a16:creationId xmlns:a16="http://schemas.microsoft.com/office/drawing/2014/main" id="{B2B186BD-1ED2-45AB-A237-0913CFD7835C}"/>
              </a:ext>
            </a:extLst>
          </p:cNvPr>
          <p:cNvGraphicFramePr>
            <a:graphicFrameLocks noGrp="1"/>
          </p:cNvGraphicFramePr>
          <p:nvPr>
            <p:extLst>
              <p:ext uri="{D42A27DB-BD31-4B8C-83A1-F6EECF244321}">
                <p14:modId xmlns:p14="http://schemas.microsoft.com/office/powerpoint/2010/main" val="3551819396"/>
              </p:ext>
            </p:extLst>
          </p:nvPr>
        </p:nvGraphicFramePr>
        <p:xfrm>
          <a:off x="6548433" y="1802790"/>
          <a:ext cx="5214933" cy="2895600"/>
        </p:xfrm>
        <a:graphic>
          <a:graphicData uri="http://schemas.openxmlformats.org/drawingml/2006/table">
            <a:tbl>
              <a:tblPr firstRow="1" bandRow="1">
                <a:tableStyleId>{5C22544A-7EE6-4342-B048-85BDC9FD1C3A}</a:tableStyleId>
              </a:tblPr>
              <a:tblGrid>
                <a:gridCol w="579437">
                  <a:extLst>
                    <a:ext uri="{9D8B030D-6E8A-4147-A177-3AD203B41FA5}">
                      <a16:colId xmlns:a16="http://schemas.microsoft.com/office/drawing/2014/main" val="310428401"/>
                    </a:ext>
                  </a:extLst>
                </a:gridCol>
                <a:gridCol w="579437">
                  <a:extLst>
                    <a:ext uri="{9D8B030D-6E8A-4147-A177-3AD203B41FA5}">
                      <a16:colId xmlns:a16="http://schemas.microsoft.com/office/drawing/2014/main" val="3218025872"/>
                    </a:ext>
                  </a:extLst>
                </a:gridCol>
                <a:gridCol w="579437">
                  <a:extLst>
                    <a:ext uri="{9D8B030D-6E8A-4147-A177-3AD203B41FA5}">
                      <a16:colId xmlns:a16="http://schemas.microsoft.com/office/drawing/2014/main" val="4063428369"/>
                    </a:ext>
                  </a:extLst>
                </a:gridCol>
                <a:gridCol w="579437">
                  <a:extLst>
                    <a:ext uri="{9D8B030D-6E8A-4147-A177-3AD203B41FA5}">
                      <a16:colId xmlns:a16="http://schemas.microsoft.com/office/drawing/2014/main" val="2275735008"/>
                    </a:ext>
                  </a:extLst>
                </a:gridCol>
                <a:gridCol w="579437">
                  <a:extLst>
                    <a:ext uri="{9D8B030D-6E8A-4147-A177-3AD203B41FA5}">
                      <a16:colId xmlns:a16="http://schemas.microsoft.com/office/drawing/2014/main" val="3617332067"/>
                    </a:ext>
                  </a:extLst>
                </a:gridCol>
                <a:gridCol w="579437">
                  <a:extLst>
                    <a:ext uri="{9D8B030D-6E8A-4147-A177-3AD203B41FA5}">
                      <a16:colId xmlns:a16="http://schemas.microsoft.com/office/drawing/2014/main" val="569800646"/>
                    </a:ext>
                  </a:extLst>
                </a:gridCol>
                <a:gridCol w="579437">
                  <a:extLst>
                    <a:ext uri="{9D8B030D-6E8A-4147-A177-3AD203B41FA5}">
                      <a16:colId xmlns:a16="http://schemas.microsoft.com/office/drawing/2014/main" val="133199182"/>
                    </a:ext>
                  </a:extLst>
                </a:gridCol>
                <a:gridCol w="579437">
                  <a:extLst>
                    <a:ext uri="{9D8B030D-6E8A-4147-A177-3AD203B41FA5}">
                      <a16:colId xmlns:a16="http://schemas.microsoft.com/office/drawing/2014/main" val="72655322"/>
                    </a:ext>
                  </a:extLst>
                </a:gridCol>
                <a:gridCol w="579437">
                  <a:extLst>
                    <a:ext uri="{9D8B030D-6E8A-4147-A177-3AD203B41FA5}">
                      <a16:colId xmlns:a16="http://schemas.microsoft.com/office/drawing/2014/main" val="883320860"/>
                    </a:ext>
                  </a:extLst>
                </a:gridCol>
              </a:tblGrid>
              <a:tr h="486722">
                <a:tc>
                  <a:txBody>
                    <a:bodyPr/>
                    <a:lstStyle/>
                    <a:p>
                      <a:pPr algn="ctr"/>
                      <a:r>
                        <a:rPr lang="en-US" sz="3200" b="1" dirty="0">
                          <a:solidFill>
                            <a:schemeClr val="tx1"/>
                          </a:solidFill>
                        </a:rPr>
                        <a:t>1</a:t>
                      </a: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2</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tcPr>
                </a:tc>
                <a:tc>
                  <a:txBody>
                    <a:bodyPr/>
                    <a:lstStyle/>
                    <a:p>
                      <a:pPr algn="ctr"/>
                      <a:r>
                        <a:rPr lang="en-US" sz="3200" b="1" dirty="0">
                          <a:solidFill>
                            <a:schemeClr val="tx1"/>
                          </a:solidFill>
                        </a:rPr>
                        <a:t>3</a:t>
                      </a:r>
                    </a:p>
                  </a:txBody>
                  <a:tcPr>
                    <a:lnL w="57150" cap="flat" cmpd="sng" algn="ctr">
                      <a:solidFill>
                        <a:srgbClr val="FFC000"/>
                      </a:solidFill>
                      <a:prstDash val="solid"/>
                      <a:round/>
                      <a:headEnd type="none" w="med" len="med"/>
                      <a:tailEnd type="none" w="med" len="med"/>
                    </a:lnL>
                  </a:tcPr>
                </a:tc>
                <a:tc>
                  <a:txBody>
                    <a:bodyPr/>
                    <a:lstStyle/>
                    <a:p>
                      <a:pPr algn="ctr"/>
                      <a:r>
                        <a:rPr lang="en-US" sz="3200" b="1" dirty="0">
                          <a:solidFill>
                            <a:schemeClr val="tx1"/>
                          </a:solidFill>
                        </a:rPr>
                        <a:t>4</a:t>
                      </a:r>
                    </a:p>
                  </a:txBody>
                  <a:tcPr>
                    <a:lnR w="57150" cap="flat" cmpd="sng" algn="ctr">
                      <a:solidFill>
                        <a:srgbClr val="FF0000"/>
                      </a:solidFill>
                      <a:prstDash val="solid"/>
                      <a:round/>
                      <a:headEnd type="none" w="med" len="med"/>
                      <a:tailEnd type="none" w="med" len="med"/>
                    </a:lnR>
                  </a:tcPr>
                </a:tc>
                <a:tc>
                  <a:txBody>
                    <a:bodyPr/>
                    <a:lstStyle/>
                    <a:p>
                      <a:pPr algn="ctr"/>
                      <a:r>
                        <a:rPr lang="en-US" sz="3200" b="1" dirty="0">
                          <a:solidFill>
                            <a:schemeClr val="tx1"/>
                          </a:solidFill>
                        </a:rPr>
                        <a:t>5</a:t>
                      </a:r>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c>
                  <a:txBody>
                    <a:bodyPr/>
                    <a:lstStyle/>
                    <a:p>
                      <a:pPr algn="ctr"/>
                      <a:r>
                        <a:rPr lang="en-US" sz="3200" b="1" dirty="0">
                          <a:solidFill>
                            <a:schemeClr val="tx1"/>
                          </a:solidFill>
                        </a:rPr>
                        <a:t>6</a:t>
                      </a:r>
                    </a:p>
                  </a:txBody>
                  <a:tcPr>
                    <a:lnL w="57150" cap="flat" cmpd="sng" algn="ctr">
                      <a:solidFill>
                        <a:srgbClr val="FF0000"/>
                      </a:solidFill>
                      <a:prstDash val="solid"/>
                      <a:round/>
                      <a:headEnd type="none" w="med" len="med"/>
                      <a:tailEnd type="none" w="med" len="med"/>
                    </a:lnL>
                  </a:tcPr>
                </a:tc>
                <a:tc>
                  <a:txBody>
                    <a:bodyPr/>
                    <a:lstStyle/>
                    <a:p>
                      <a:pPr algn="ctr"/>
                      <a:r>
                        <a:rPr lang="en-US" sz="3200" b="1" dirty="0">
                          <a:solidFill>
                            <a:schemeClr val="tx1"/>
                          </a:solidFill>
                        </a:rPr>
                        <a:t>7</a:t>
                      </a:r>
                    </a:p>
                  </a:txBody>
                  <a:tcPr/>
                </a:tc>
                <a:tc>
                  <a:txBody>
                    <a:bodyPr/>
                    <a:lstStyle/>
                    <a:p>
                      <a:pPr algn="ctr"/>
                      <a:r>
                        <a:rPr lang="en-US" sz="3200" b="1" dirty="0">
                          <a:solidFill>
                            <a:schemeClr val="tx1"/>
                          </a:solidFill>
                        </a:rPr>
                        <a:t>8</a:t>
                      </a: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9</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tcPr>
                </a:tc>
                <a:extLst>
                  <a:ext uri="{0D108BD9-81ED-4DB2-BD59-A6C34878D82A}">
                    <a16:rowId xmlns:a16="http://schemas.microsoft.com/office/drawing/2014/main" val="2670253178"/>
                  </a:ext>
                </a:extLst>
              </a:tr>
              <a:tr h="486722">
                <a:tc>
                  <a:txBody>
                    <a:bodyPr/>
                    <a:lstStyle/>
                    <a:p>
                      <a:pPr algn="ctr"/>
                      <a:r>
                        <a:rPr lang="en-US" sz="3200" b="1" dirty="0">
                          <a:solidFill>
                            <a:schemeClr val="tx1"/>
                          </a:solidFill>
                        </a:rPr>
                        <a:t>B</a:t>
                      </a:r>
                    </a:p>
                  </a:txBody>
                  <a:tcPr>
                    <a:lnR w="57150" cap="flat" cmpd="sng" algn="ctr">
                      <a:solidFill>
                        <a:srgbClr val="FFC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rgbClr val="FFC000"/>
                      </a:solidFill>
                      <a:prstDash val="solid"/>
                      <a:round/>
                      <a:headEnd type="none" w="med" len="med"/>
                      <a:tailEnd type="none" w="med" len="med"/>
                    </a:lnL>
                  </a:tcPr>
                </a:tc>
                <a:tc>
                  <a:txBody>
                    <a:bodyPr/>
                    <a:lstStyle/>
                    <a:p>
                      <a:pPr algn="ctr"/>
                      <a:r>
                        <a:rPr lang="en-US" sz="3200" b="1" dirty="0">
                          <a:solidFill>
                            <a:schemeClr val="tx1"/>
                          </a:solidFill>
                        </a:rPr>
                        <a:t>C</a:t>
                      </a:r>
                    </a:p>
                  </a:txBody>
                  <a:tcPr>
                    <a:lnR w="57150" cap="flat" cmpd="sng" algn="ctr">
                      <a:solidFill>
                        <a:srgbClr val="FF0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a:t>
                      </a:r>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tcPr>
                </a:tc>
                <a:tc>
                  <a:txBody>
                    <a:bodyPr/>
                    <a:lstStyle/>
                    <a:p>
                      <a:pPr algn="ctr"/>
                      <a:r>
                        <a:rPr lang="en-US" sz="3200" b="1" dirty="0">
                          <a:solidFill>
                            <a:schemeClr val="tx1"/>
                          </a:solidFill>
                        </a:rPr>
                        <a:t>B</a:t>
                      </a:r>
                    </a:p>
                  </a:txBody>
                  <a:tcPr>
                    <a:lnL w="57150" cap="flat" cmpd="sng" algn="ctr">
                      <a:solidFill>
                        <a:srgbClr val="FF0000"/>
                      </a:solidFill>
                      <a:prstDash val="solid"/>
                      <a:round/>
                      <a:headEnd type="none" w="med" len="med"/>
                      <a:tailEnd type="none" w="med" len="med"/>
                    </a:lnL>
                  </a:tcPr>
                </a:tc>
                <a:tc>
                  <a:txBody>
                    <a:bodyPr/>
                    <a:lstStyle/>
                    <a:p>
                      <a:pPr algn="ctr"/>
                      <a:r>
                        <a:rPr lang="en-US" sz="3200" b="1" dirty="0">
                          <a:solidFill>
                            <a:schemeClr val="tx1"/>
                          </a:solidFill>
                        </a:rPr>
                        <a:t>B</a:t>
                      </a:r>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A</a:t>
                      </a:r>
                    </a:p>
                  </a:txBody>
                  <a:tcPr>
                    <a:lnR w="57150" cap="flat" cmpd="sng" algn="ctr">
                      <a:solidFill>
                        <a:srgbClr val="FFC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1304158920"/>
                  </a:ext>
                </a:extLst>
              </a:tr>
              <a:tr h="486722">
                <a:tc>
                  <a:txBody>
                    <a:bodyPr/>
                    <a:lstStyle/>
                    <a:p>
                      <a:pPr algn="ctr"/>
                      <a:r>
                        <a:rPr lang="en-US" sz="3200" b="1" dirty="0">
                          <a:solidFill>
                            <a:schemeClr val="tx1"/>
                          </a:solidFill>
                        </a:rPr>
                        <a:t>D</a:t>
                      </a: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B</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t>
                      </a:r>
                    </a:p>
                  </a:txBody>
                  <a:tcPr>
                    <a:lnL w="57150" cap="flat" cmpd="sng" algn="ctr">
                      <a:solidFill>
                        <a:srgbClr val="FFC000"/>
                      </a:solidFill>
                      <a:prstDash val="solid"/>
                      <a:round/>
                      <a:headEnd type="none" w="med" len="med"/>
                      <a:tailEnd type="none" w="med" len="med"/>
                    </a:lnL>
                  </a:tcPr>
                </a:tc>
                <a:tc>
                  <a:txBody>
                    <a:bodyPr/>
                    <a:lstStyle/>
                    <a:p>
                      <a:pPr algn="ctr"/>
                      <a:r>
                        <a:rPr lang="en-US" sz="3200" b="1" dirty="0">
                          <a:solidFill>
                            <a:schemeClr val="tx1"/>
                          </a:solidFill>
                        </a:rPr>
                        <a:t>D</a:t>
                      </a:r>
                    </a:p>
                  </a:txBody>
                  <a:tcPr>
                    <a:lnR w="57150" cap="flat" cmpd="sng" algn="ctr">
                      <a:solidFill>
                        <a:srgbClr val="FF0000"/>
                      </a:solidFill>
                      <a:prstDash val="solid"/>
                      <a:round/>
                      <a:headEnd type="none" w="med" len="med"/>
                      <a:tailEnd type="none" w="med" len="med"/>
                    </a:ln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t>
                      </a:r>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tcPr>
                </a:tc>
                <a:tc>
                  <a:txBody>
                    <a:bodyPr/>
                    <a:lstStyle/>
                    <a:p>
                      <a:pPr algn="ctr"/>
                      <a:r>
                        <a:rPr lang="en-US" sz="3200" b="1" dirty="0">
                          <a:solidFill>
                            <a:schemeClr val="tx1"/>
                          </a:solidFill>
                        </a:rPr>
                        <a:t>…</a:t>
                      </a:r>
                    </a:p>
                  </a:txBody>
                  <a:tcPr>
                    <a:lnL w="57150" cap="flat" cmpd="sng" algn="ctr">
                      <a:solidFill>
                        <a:srgbClr val="FF0000"/>
                      </a:solidFill>
                      <a:prstDash val="solid"/>
                      <a:round/>
                      <a:headEnd type="none" w="med" len="med"/>
                      <a:tailEnd type="none" w="med" len="med"/>
                    </a:lnL>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B</a:t>
                      </a: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1207857781"/>
                  </a:ext>
                </a:extLst>
              </a:tr>
              <a:tr h="486722">
                <a:tc>
                  <a:txBody>
                    <a:bodyPr/>
                    <a:lstStyle/>
                    <a:p>
                      <a:pPr algn="ctr"/>
                      <a:r>
                        <a:rPr lang="en-US" sz="3200" b="1" dirty="0">
                          <a:solidFill>
                            <a:schemeClr val="tx1"/>
                          </a:solidFill>
                        </a:rPr>
                        <a:t>…</a:t>
                      </a: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A</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C000"/>
                      </a:solidFill>
                      <a:prstDash val="solid"/>
                      <a:round/>
                      <a:headEnd type="none" w="med" len="med"/>
                      <a:tailEnd type="none" w="med" len="med"/>
                    </a:lnL>
                  </a:tcPr>
                </a:tc>
                <a:tc>
                  <a:txBody>
                    <a:bodyPr/>
                    <a:lstStyle/>
                    <a:p>
                      <a:pPr algn="ctr"/>
                      <a:r>
                        <a:rPr lang="en-US" sz="3200" b="1" dirty="0">
                          <a:solidFill>
                            <a:schemeClr val="tx1"/>
                          </a:solidFill>
                        </a:rPr>
                        <a:t>D</a:t>
                      </a:r>
                    </a:p>
                  </a:txBody>
                  <a:tcPr>
                    <a:lnR w="57150" cap="flat" cmpd="sng" algn="ctr">
                      <a:solidFill>
                        <a:srgbClr val="FF0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0000"/>
                      </a:solidFill>
                      <a:prstDash val="solid"/>
                      <a:round/>
                      <a:headEnd type="none" w="med" len="med"/>
                      <a:tailEnd type="none" w="med" len="med"/>
                    </a:lnL>
                  </a:tcPr>
                </a:tc>
                <a:tc>
                  <a:txBody>
                    <a:bodyPr/>
                    <a:lstStyle/>
                    <a:p>
                      <a:pPr algn="ctr"/>
                      <a:r>
                        <a:rPr lang="en-US" sz="3200" b="1" dirty="0">
                          <a:solidFill>
                            <a:schemeClr val="tx1"/>
                          </a:solidFill>
                        </a:rPr>
                        <a:t>…</a:t>
                      </a:r>
                    </a:p>
                  </a:txBody>
                  <a:tcPr/>
                </a:tc>
                <a:tc>
                  <a:txBody>
                    <a:bodyPr/>
                    <a:lstStyle/>
                    <a:p>
                      <a:pPr algn="ctr"/>
                      <a:r>
                        <a:rPr lang="en-US" sz="3200" b="1" dirty="0">
                          <a:solidFill>
                            <a:schemeClr val="tx1"/>
                          </a:solidFill>
                        </a:rPr>
                        <a:t>…</a:t>
                      </a:r>
                    </a:p>
                  </a:txBody>
                  <a:tcPr>
                    <a:lnR w="57150" cap="flat" cmpd="sng" algn="ctr">
                      <a:solidFill>
                        <a:srgbClr val="FFC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tcPr>
                </a:tc>
                <a:extLst>
                  <a:ext uri="{0D108BD9-81ED-4DB2-BD59-A6C34878D82A}">
                    <a16:rowId xmlns:a16="http://schemas.microsoft.com/office/drawing/2014/main" val="2001836585"/>
                  </a:ext>
                </a:extLst>
              </a:tr>
              <a:tr h="486722">
                <a:tc>
                  <a:txBody>
                    <a:bodyPr/>
                    <a:lstStyle/>
                    <a:p>
                      <a:pPr algn="ctr"/>
                      <a:endParaRPr lang="en-US" sz="3200" b="1" dirty="0">
                        <a:solidFill>
                          <a:schemeClr val="tx1"/>
                        </a:solidFill>
                      </a:endParaRPr>
                    </a:p>
                  </a:txBody>
                  <a:tcPr>
                    <a:lnR w="57150" cap="flat" cmpd="sng" algn="ctr">
                      <a:solidFill>
                        <a:srgbClr val="FFC000"/>
                      </a:solidFill>
                      <a:prstDash val="solid"/>
                      <a:round/>
                      <a:headEnd type="none" w="med" len="med"/>
                      <a:tailEnd type="none" w="med" len="med"/>
                    </a:lnR>
                  </a:tcPr>
                </a:tc>
                <a:tc>
                  <a:txBody>
                    <a:bodyPr/>
                    <a:lstStyle/>
                    <a:p>
                      <a:pPr algn="ctr"/>
                      <a:r>
                        <a:rPr lang="en-US" sz="3200" b="1" dirty="0">
                          <a:solidFill>
                            <a:schemeClr val="tx1"/>
                          </a:solidFill>
                        </a:rPr>
                        <a:t>…</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B w="57150" cap="flat" cmpd="sng" algn="ctr">
                      <a:solidFill>
                        <a:srgbClr val="FFC000"/>
                      </a:solidFill>
                      <a:prstDash val="solid"/>
                      <a:round/>
                      <a:headEnd type="none" w="med" len="med"/>
                      <a:tailEnd type="none" w="med" len="med"/>
                    </a:lnB>
                  </a:tcPr>
                </a:tc>
                <a:tc>
                  <a:txBody>
                    <a:bodyPr/>
                    <a:lstStyle/>
                    <a:p>
                      <a:pPr algn="ctr"/>
                      <a:endParaRPr lang="en-US" sz="3200" b="1" dirty="0">
                        <a:solidFill>
                          <a:schemeClr val="tx1"/>
                        </a:solidFill>
                      </a:endParaRPr>
                    </a:p>
                  </a:txBody>
                  <a:tcPr>
                    <a:lnL w="57150" cap="flat" cmpd="sng" algn="ctr">
                      <a:solidFill>
                        <a:srgbClr val="FFC000"/>
                      </a:solidFill>
                      <a:prstDash val="solid"/>
                      <a:round/>
                      <a:headEnd type="none" w="med" len="med"/>
                      <a:tailEnd type="none" w="med" len="med"/>
                    </a:lnL>
                  </a:tcPr>
                </a:tc>
                <a:tc>
                  <a:txBody>
                    <a:bodyPr/>
                    <a:lstStyle/>
                    <a:p>
                      <a:pPr algn="ctr"/>
                      <a:r>
                        <a:rPr lang="en-US" sz="3200" b="1" dirty="0">
                          <a:solidFill>
                            <a:schemeClr val="tx1"/>
                          </a:solidFill>
                        </a:rPr>
                        <a:t>…</a:t>
                      </a:r>
                    </a:p>
                  </a:txBody>
                  <a:tcPr>
                    <a:lnR w="57150" cap="flat" cmpd="sng" algn="ctr">
                      <a:solidFill>
                        <a:srgbClr val="FF0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pPr algn="ctr"/>
                      <a:endParaRPr lang="en-US" sz="3200" b="1" dirty="0">
                        <a:solidFill>
                          <a:schemeClr val="tx1"/>
                        </a:solidFill>
                      </a:endParaRPr>
                    </a:p>
                  </a:txBody>
                  <a:tcPr>
                    <a:lnL w="57150" cap="flat" cmpd="sng" algn="ctr">
                      <a:solidFill>
                        <a:srgbClr val="FF0000"/>
                      </a:solidFill>
                      <a:prstDash val="solid"/>
                      <a:round/>
                      <a:headEnd type="none" w="med" len="med"/>
                      <a:tailEnd type="none" w="med" len="med"/>
                    </a:lnL>
                  </a:tcPr>
                </a:tc>
                <a:tc>
                  <a:txBody>
                    <a:bodyPr/>
                    <a:lstStyle/>
                    <a:p>
                      <a:pPr algn="ctr"/>
                      <a:endParaRPr lang="en-US" sz="3200" b="1" dirty="0">
                        <a:solidFill>
                          <a:schemeClr val="tx1"/>
                        </a:solidFill>
                      </a:endParaRPr>
                    </a:p>
                  </a:txBody>
                  <a:tcPr/>
                </a:tc>
                <a:tc>
                  <a:txBody>
                    <a:bodyPr/>
                    <a:lstStyle/>
                    <a:p>
                      <a:pPr algn="ctr"/>
                      <a:endParaRPr lang="en-US" sz="3200" b="1" dirty="0">
                        <a:solidFill>
                          <a:schemeClr val="tx1"/>
                        </a:solidFill>
                      </a:endParaRPr>
                    </a:p>
                  </a:txBody>
                  <a:tcPr>
                    <a:lnR w="57150" cap="flat" cmpd="sng" algn="ctr">
                      <a:solidFill>
                        <a:srgbClr val="FFC000"/>
                      </a:solidFill>
                      <a:prstDash val="solid"/>
                      <a:round/>
                      <a:headEnd type="none" w="med" len="med"/>
                      <a:tailEnd type="none" w="med" len="med"/>
                    </a:lnR>
                  </a:tcPr>
                </a:tc>
                <a:tc>
                  <a:txBody>
                    <a:bodyPr/>
                    <a:lstStyle/>
                    <a:p>
                      <a:pPr algn="ctr"/>
                      <a:endParaRPr lang="en-US" sz="3200" b="1" dirty="0">
                        <a:solidFill>
                          <a:schemeClr val="tx1"/>
                        </a:solidFill>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B w="571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42588090"/>
                  </a:ext>
                </a:extLst>
              </a:tr>
            </a:tbl>
          </a:graphicData>
        </a:graphic>
      </p:graphicFrame>
      <p:sp>
        <p:nvSpPr>
          <p:cNvPr id="5" name="TextBox 4">
            <a:extLst>
              <a:ext uri="{FF2B5EF4-FFF2-40B4-BE49-F238E27FC236}">
                <a16:creationId xmlns:a16="http://schemas.microsoft.com/office/drawing/2014/main" id="{76BB1053-2C74-077D-1FB6-08334F1D2DDA}"/>
              </a:ext>
            </a:extLst>
          </p:cNvPr>
          <p:cNvSpPr txBox="1"/>
          <p:nvPr/>
        </p:nvSpPr>
        <p:spPr>
          <a:xfrm>
            <a:off x="790569" y="230188"/>
            <a:ext cx="10972797" cy="954107"/>
          </a:xfrm>
          <a:prstGeom prst="rect">
            <a:avLst/>
          </a:prstGeom>
          <a:solidFill>
            <a:schemeClr val="accent1">
              <a:lumMod val="40000"/>
              <a:lumOff val="60000"/>
            </a:schemeClr>
          </a:solidFill>
        </p:spPr>
        <p:txBody>
          <a:bodyPr wrap="square" rtlCol="0">
            <a:spAutoFit/>
          </a:bodyPr>
          <a:lstStyle/>
          <a:p>
            <a:r>
              <a:rPr lang="en-US" sz="2800" b="1" dirty="0"/>
              <a:t>Definition. </a:t>
            </a:r>
            <a:r>
              <a:rPr lang="en-US" sz="2800" dirty="0"/>
              <a:t>A student’s “stable partners” are the schools that the student gets in </a:t>
            </a:r>
            <a:r>
              <a:rPr lang="en-US" sz="2800" i="1" dirty="0"/>
              <a:t>some </a:t>
            </a:r>
            <a:r>
              <a:rPr lang="en-US" sz="2800" dirty="0"/>
              <a:t>stable matching.</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C37FCC1-075D-A32C-C5AB-02D7AE84FF48}"/>
                  </a:ext>
                </a:extLst>
              </p:cNvPr>
              <p:cNvSpPr txBox="1">
                <a:spLocks/>
              </p:cNvSpPr>
              <p:nvPr/>
            </p:nvSpPr>
            <p:spPr>
              <a:xfrm>
                <a:off x="800103" y="4714948"/>
                <a:ext cx="11215691" cy="225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Suppose some stable match M matches </a:t>
                </a:r>
                <a14:m>
                  <m:oMath xmlns:m="http://schemas.openxmlformats.org/officeDocument/2006/math">
                    <m:r>
                      <a:rPr lang="en-US" b="0" i="1" smtClean="0">
                        <a:latin typeface="Cambria Math" panose="02040503050406030204" pitchFamily="18" charset="0"/>
                      </a:rPr>
                      <m:t>𝑠</m:t>
                    </m:r>
                  </m:oMath>
                </a14:m>
                <a:r>
                  <a:rPr lang="en-US" dirty="0"/>
                  <a:t> to </a:t>
                </a:r>
                <a14:m>
                  <m:oMath xmlns:m="http://schemas.openxmlformats.org/officeDocument/2006/math">
                    <m:r>
                      <a:rPr lang="en-US" b="0" i="1" smtClean="0">
                        <a:latin typeface="Cambria Math" panose="02040503050406030204" pitchFamily="18" charset="0"/>
                      </a:rPr>
                      <m:t>h</m:t>
                    </m:r>
                  </m:oMath>
                </a14:m>
                <a:r>
                  <a:rPr lang="en-US" dirty="0"/>
                  <a:t>.</a:t>
                </a:r>
              </a:p>
              <a:p>
                <a:pPr marL="0" indent="0">
                  <a:lnSpc>
                    <a:spcPct val="100000"/>
                  </a:lnSpc>
                  <a:spcBef>
                    <a:spcPts val="0"/>
                  </a:spcBef>
                  <a:buNone/>
                </a:pPr>
                <a:r>
                  <a:rPr lang="en-US" dirty="0"/>
                  <a:t>By our </a:t>
                </a:r>
                <a:r>
                  <a:rPr lang="en-US" dirty="0">
                    <a:solidFill>
                      <a:schemeClr val="accent6"/>
                    </a:solidFill>
                  </a:rPr>
                  <a:t>assumption</a:t>
                </a:r>
                <a:r>
                  <a:rPr lang="en-US" dirty="0"/>
                  <a:t> and </a:t>
                </a:r>
                <a:r>
                  <a:rPr lang="en-US" dirty="0">
                    <a:solidFill>
                      <a:schemeClr val="accent1"/>
                    </a:solidFill>
                  </a:rPr>
                  <a:t>(</a:t>
                </a:r>
                <a:r>
                  <a:rPr lang="en-US" dirty="0" err="1">
                    <a:solidFill>
                      <a:schemeClr val="accent1"/>
                    </a:solidFill>
                  </a:rPr>
                  <a:t>i</a:t>
                </a:r>
                <a:r>
                  <a:rPr lang="en-US" dirty="0">
                    <a:solidFill>
                      <a:schemeClr val="accent1"/>
                    </a:solidFill>
                  </a:rPr>
                  <a:t>)</a:t>
                </a:r>
                <a:r>
                  <a:rPr lang="en-US" dirty="0"/>
                  <a:t>: in M, each of </a:t>
                </a:r>
                <a:r>
                  <a:rPr lang="en-US" dirty="0">
                    <a:solidFill>
                      <a:schemeClr val="accent2"/>
                    </a:solidFill>
                  </a:rPr>
                  <a:t>these students </a:t>
                </a:r>
                <a:r>
                  <a:rPr lang="en-US" dirty="0"/>
                  <a:t>must either get </a:t>
                </a:r>
                <a14:m>
                  <m:oMath xmlns:m="http://schemas.openxmlformats.org/officeDocument/2006/math">
                    <m:r>
                      <a:rPr lang="en-US" b="0" i="1" smtClean="0">
                        <a:latin typeface="Cambria Math" panose="02040503050406030204" pitchFamily="18" charset="0"/>
                      </a:rPr>
                      <m:t>h</m:t>
                    </m:r>
                  </m:oMath>
                </a14:m>
                <a:r>
                  <a:rPr lang="en-US" dirty="0"/>
                  <a:t> or envy anyone who does (including </a:t>
                </a:r>
                <a14:m>
                  <m:oMath xmlns:m="http://schemas.openxmlformats.org/officeDocument/2006/math">
                    <m:r>
                      <a:rPr lang="en-US" b="0" i="1" smtClean="0">
                        <a:latin typeface="Cambria Math" panose="02040503050406030204" pitchFamily="18" charset="0"/>
                      </a:rPr>
                      <m:t>𝑠</m:t>
                    </m:r>
                  </m:oMath>
                </a14:m>
                <a:r>
                  <a:rPr lang="en-US" dirty="0"/>
                  <a:t>). This envy for </a:t>
                </a:r>
                <a14:m>
                  <m:oMath xmlns:m="http://schemas.openxmlformats.org/officeDocument/2006/math">
                    <m:r>
                      <a:rPr lang="en-US" b="0" i="1" smtClean="0">
                        <a:latin typeface="Cambria Math" panose="02040503050406030204" pitchFamily="18" charset="0"/>
                      </a:rPr>
                      <m:t>𝑠</m:t>
                    </m:r>
                  </m:oMath>
                </a14:m>
                <a:r>
                  <a:rPr lang="en-US" dirty="0"/>
                  <a:t> is justified, by </a:t>
                </a:r>
                <a:r>
                  <a:rPr lang="en-US" dirty="0">
                    <a:solidFill>
                      <a:srgbClr val="00B0F0"/>
                    </a:solidFill>
                  </a:rPr>
                  <a:t>(ii)</a:t>
                </a:r>
                <a:r>
                  <a:rPr lang="en-US" dirty="0"/>
                  <a:t>! </a:t>
                </a:r>
              </a:p>
              <a:p>
                <a:pPr marL="0" indent="0">
                  <a:lnSpc>
                    <a:spcPct val="100000"/>
                  </a:lnSpc>
                  <a:spcBef>
                    <a:spcPts val="0"/>
                  </a:spcBef>
                  <a:buNone/>
                </a:pPr>
                <a:r>
                  <a:rPr lang="en-US" dirty="0"/>
                  <a:t>The number of </a:t>
                </a:r>
                <a:r>
                  <a:rPr lang="en-US" dirty="0">
                    <a:solidFill>
                      <a:schemeClr val="accent2"/>
                    </a:solidFill>
                  </a:rPr>
                  <a:t>these students </a:t>
                </a:r>
                <a:r>
                  <a:rPr lang="en-US" dirty="0"/>
                  <a:t>is at least the capacity of </a:t>
                </a:r>
                <a14:m>
                  <m:oMath xmlns:m="http://schemas.openxmlformats.org/officeDocument/2006/math">
                    <m:r>
                      <a:rPr lang="en-US" b="0" i="1" smtClean="0">
                        <a:latin typeface="Cambria Math" panose="02040503050406030204" pitchFamily="18" charset="0"/>
                      </a:rPr>
                      <m:t>h</m:t>
                    </m:r>
                  </m:oMath>
                </a14:m>
                <a:r>
                  <a:rPr lang="en-US" b="0" dirty="0"/>
                  <a:t>, so in M, at least one must </a:t>
                </a:r>
                <a:r>
                  <a:rPr lang="en-US" b="1" i="1" dirty="0"/>
                  <a:t>not</a:t>
                </a:r>
                <a:r>
                  <a:rPr lang="en-US" b="0" dirty="0"/>
                  <a:t> get </a:t>
                </a:r>
                <a14:m>
                  <m:oMath xmlns:m="http://schemas.openxmlformats.org/officeDocument/2006/math">
                    <m:r>
                      <a:rPr lang="en-US" b="0" i="1" smtClean="0">
                        <a:latin typeface="Cambria Math" panose="02040503050406030204" pitchFamily="18" charset="0"/>
                      </a:rPr>
                      <m:t>h</m:t>
                    </m:r>
                    <m:r>
                      <a:rPr lang="en-US" b="0" i="0" smtClean="0">
                        <a:latin typeface="Cambria Math" panose="02040503050406030204" pitchFamily="18" charset="0"/>
                      </a:rPr>
                      <m:t>,</m:t>
                    </m:r>
                  </m:oMath>
                </a14:m>
                <a:r>
                  <a:rPr lang="en-US" b="0" dirty="0"/>
                  <a:t> and thus envy </a:t>
                </a:r>
                <a14:m>
                  <m:oMath xmlns:m="http://schemas.openxmlformats.org/officeDocument/2006/math">
                    <m:r>
                      <a:rPr lang="en-US" b="0" i="1" smtClean="0">
                        <a:latin typeface="Cambria Math" panose="02040503050406030204" pitchFamily="18" charset="0"/>
                      </a:rPr>
                      <m:t>𝑠</m:t>
                    </m:r>
                  </m:oMath>
                </a14:m>
                <a:r>
                  <a:rPr lang="en-US" b="0" dirty="0"/>
                  <a:t>. </a:t>
                </a:r>
                <a:r>
                  <a:rPr lang="en-US" dirty="0"/>
                  <a:t>Thus, M </a:t>
                </a:r>
                <a:r>
                  <a:rPr lang="en-US" i="1" dirty="0"/>
                  <a:t>cannot</a:t>
                </a:r>
                <a:r>
                  <a:rPr lang="en-US" dirty="0"/>
                  <a:t> be stable.     </a:t>
                </a:r>
                <a14:m>
                  <m:oMath xmlns:m="http://schemas.openxmlformats.org/officeDocument/2006/math">
                    <m:r>
                      <a:rPr lang="en-US" b="0" i="1" smtClean="0">
                        <a:latin typeface="Cambria Math" panose="02040503050406030204" pitchFamily="18" charset="0"/>
                      </a:rPr>
                      <m:t>⇒ ⇐</m:t>
                    </m:r>
                  </m:oMath>
                </a14:m>
                <a:endParaRPr lang="en-US" dirty="0"/>
              </a:p>
              <a:p>
                <a:pPr marL="0" indent="0">
                  <a:lnSpc>
                    <a:spcPct val="100000"/>
                  </a:lnSpc>
                  <a:spcBef>
                    <a:spcPts val="0"/>
                  </a:spcBef>
                  <a:buFont typeface="Arial" panose="020B0604020202020204" pitchFamily="34" charset="0"/>
                  <a:buNone/>
                </a:pPr>
                <a:endParaRPr lang="en-US" sz="2600" b="0" dirty="0"/>
              </a:p>
            </p:txBody>
          </p:sp>
        </mc:Choice>
        <mc:Fallback xmlns="">
          <p:sp>
            <p:nvSpPr>
              <p:cNvPr id="6" name="Content Placeholder 2">
                <a:extLst>
                  <a:ext uri="{FF2B5EF4-FFF2-40B4-BE49-F238E27FC236}">
                    <a16:creationId xmlns:a16="http://schemas.microsoft.com/office/drawing/2014/main" id="{5C37FCC1-075D-A32C-C5AB-02D7AE84FF48}"/>
                  </a:ext>
                </a:extLst>
              </p:cNvPr>
              <p:cNvSpPr txBox="1">
                <a:spLocks noRot="1" noChangeAspect="1" noMove="1" noResize="1" noEditPoints="1" noAdjustHandles="1" noChangeArrowheads="1" noChangeShapeType="1" noTextEdit="1"/>
              </p:cNvSpPr>
              <p:nvPr/>
            </p:nvSpPr>
            <p:spPr>
              <a:xfrm>
                <a:off x="800103" y="4714948"/>
                <a:ext cx="11215691" cy="2257352"/>
              </a:xfrm>
              <a:prstGeom prst="rect">
                <a:avLst/>
              </a:prstGeom>
              <a:blipFill>
                <a:blip r:embed="rId4"/>
                <a:stretch>
                  <a:fillRect l="-1130" t="-2793" r="-904" b="-614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499C442-05FC-5036-7494-D47534F0BA37}"/>
              </a:ext>
            </a:extLst>
          </p:cNvPr>
          <p:cNvSpPr/>
          <p:nvPr/>
        </p:nvSpPr>
        <p:spPr>
          <a:xfrm>
            <a:off x="800103" y="1262059"/>
            <a:ext cx="10972797" cy="42551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Claim. </a:t>
            </a:r>
            <a:r>
              <a:rPr lang="en-US" sz="2800" dirty="0">
                <a:solidFill>
                  <a:sysClr val="windowText" lastClr="000000"/>
                </a:solidFill>
              </a:rPr>
              <a:t>In Student-Proposing DA, no student is rejected by a stable partner.</a:t>
            </a:r>
          </a:p>
        </p:txBody>
      </p:sp>
    </p:spTree>
    <p:extLst>
      <p:ext uri="{BB962C8B-B14F-4D97-AF65-F5344CB8AC3E}">
        <p14:creationId xmlns:p14="http://schemas.microsoft.com/office/powerpoint/2010/main" val="38742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9427D679-AB71-AF62-D26F-DD1F328782CF}"/>
              </a:ext>
            </a:extLst>
          </p:cNvPr>
          <p:cNvSpPr txBox="1"/>
          <p:nvPr/>
        </p:nvSpPr>
        <p:spPr>
          <a:xfrm>
            <a:off x="8563520" y="2649163"/>
            <a:ext cx="3552824" cy="1384995"/>
          </a:xfrm>
          <a:prstGeom prst="rect">
            <a:avLst/>
          </a:prstGeom>
          <a:solidFill>
            <a:schemeClr val="bg2"/>
          </a:solidFill>
        </p:spPr>
        <p:txBody>
          <a:bodyPr wrap="square" rtlCol="0">
            <a:spAutoFit/>
          </a:bodyPr>
          <a:lstStyle/>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F44F4A-F923-B0C3-79AF-5153C8F9EEFF}"/>
                  </a:ext>
                </a:extLst>
              </p:cNvPr>
              <p:cNvSpPr>
                <a:spLocks noGrp="1"/>
              </p:cNvSpPr>
              <p:nvPr>
                <p:ph idx="1"/>
              </p:nvPr>
            </p:nvSpPr>
            <p:spPr>
              <a:xfrm>
                <a:off x="265803" y="1181642"/>
                <a:ext cx="11634788" cy="4846989"/>
              </a:xfrm>
            </p:spPr>
            <p:txBody>
              <a:bodyPr>
                <a:noAutofit/>
              </a:bodyPr>
              <a:lstStyle/>
              <a:p>
                <a:pPr marL="0" indent="0">
                  <a:lnSpc>
                    <a:spcPct val="110000"/>
                  </a:lnSpc>
                  <a:spcBef>
                    <a:spcPts val="0"/>
                  </a:spcBef>
                  <a:buNone/>
                </a:pPr>
                <a:r>
                  <a:rPr lang="en-US" b="1" dirty="0"/>
                  <a:t>Proof </a:t>
                </a:r>
                <a:r>
                  <a:rPr lang="en-US" dirty="0"/>
                  <a:t>(when schools have 1 seat). </a:t>
                </a:r>
              </a:p>
              <a:p>
                <a:pPr marL="0" indent="0">
                  <a:lnSpc>
                    <a:spcPct val="110000"/>
                  </a:lnSpc>
                  <a:spcBef>
                    <a:spcPts val="0"/>
                  </a:spcBef>
                  <a:buNone/>
                </a:pPr>
                <a:r>
                  <a:rPr lang="en-US" dirty="0"/>
                  <a:t>Fix stable matchings </a:t>
                </a:r>
                <a:r>
                  <a:rPr lang="en-US" dirty="0">
                    <a:solidFill>
                      <a:schemeClr val="accent1"/>
                    </a:solidFill>
                  </a:rPr>
                  <a:t>M1</a:t>
                </a:r>
                <a:r>
                  <a:rPr lang="en-US" dirty="0"/>
                  <a:t> and </a:t>
                </a:r>
                <a:r>
                  <a:rPr lang="en-US" dirty="0">
                    <a:solidFill>
                      <a:schemeClr val="accent4"/>
                    </a:solidFill>
                  </a:rPr>
                  <a:t>M2</a:t>
                </a:r>
                <a:r>
                  <a:rPr lang="en-US" dirty="0"/>
                  <a:t>, and a student </a:t>
                </a:r>
                <a14:m>
                  <m:oMath xmlns:m="http://schemas.openxmlformats.org/officeDocument/2006/math">
                    <m:r>
                      <a:rPr lang="en-US" b="0" i="1" smtClean="0">
                        <a:latin typeface="Cambria Math" panose="02040503050406030204" pitchFamily="18" charset="0"/>
                      </a:rPr>
                      <m:t>𝑠</m:t>
                    </m:r>
                  </m:oMath>
                </a14:m>
                <a:r>
                  <a:rPr lang="en-US" dirty="0"/>
                  <a:t> who gets different outcomes. </a:t>
                </a:r>
              </a:p>
              <a:p>
                <a:pPr marL="0" indent="0">
                  <a:lnSpc>
                    <a:spcPct val="110000"/>
                  </a:lnSpc>
                  <a:spcBef>
                    <a:spcPts val="0"/>
                  </a:spcBef>
                  <a:buNone/>
                </a:pPr>
                <a:r>
                  <a:rPr lang="en-US" dirty="0"/>
                  <a:t>Complete a “walk” starting from </a:t>
                </a:r>
                <a14:m>
                  <m:oMath xmlns:m="http://schemas.openxmlformats.org/officeDocument/2006/math">
                    <m:r>
                      <a:rPr lang="en-US" b="0" i="1" smtClean="0">
                        <a:latin typeface="Cambria Math" panose="02040503050406030204" pitchFamily="18" charset="0"/>
                      </a:rPr>
                      <m:t>𝑠</m:t>
                    </m:r>
                  </m:oMath>
                </a14:m>
                <a:r>
                  <a:rPr lang="en-US" dirty="0"/>
                  <a:t>. Suppose </a:t>
                </a:r>
                <a14:m>
                  <m:oMath xmlns:m="http://schemas.openxmlformats.org/officeDocument/2006/math">
                    <m:r>
                      <a:rPr lang="en-US" i="1">
                        <a:latin typeface="Cambria Math" panose="02040503050406030204" pitchFamily="18" charset="0"/>
                      </a:rPr>
                      <m:t>𝑠</m:t>
                    </m:r>
                  </m:oMath>
                </a14:m>
                <a:r>
                  <a:rPr lang="en-US" dirty="0"/>
                  <a:t> prefers </a:t>
                </a:r>
                <a:r>
                  <a:rPr lang="en-US" dirty="0">
                    <a:solidFill>
                      <a:schemeClr val="accent1"/>
                    </a:solidFill>
                  </a:rPr>
                  <a:t>M1</a:t>
                </a:r>
                <a:r>
                  <a:rPr lang="en-US" dirty="0"/>
                  <a:t> to </a:t>
                </a:r>
                <a:r>
                  <a:rPr lang="en-US" dirty="0">
                    <a:solidFill>
                      <a:schemeClr val="accent4"/>
                    </a:solidFill>
                  </a:rPr>
                  <a:t>M2</a:t>
                </a:r>
                <a:r>
                  <a:rPr lang="en-US" dirty="0"/>
                  <a:t>.</a:t>
                </a:r>
              </a:p>
              <a:p>
                <a:pPr marL="0" indent="0">
                  <a:lnSpc>
                    <a:spcPct val="110000"/>
                  </a:lnSpc>
                  <a:spcBef>
                    <a:spcPts val="0"/>
                  </a:spcBef>
                  <a:buNone/>
                </a:pPr>
                <a:r>
                  <a:rPr lang="en-US" dirty="0"/>
                  <a:t>“Visit” M1(s), who must prefer </a:t>
                </a:r>
                <a:r>
                  <a:rPr lang="en-US" dirty="0">
                    <a:solidFill>
                      <a:schemeClr val="accent4"/>
                    </a:solidFill>
                  </a:rPr>
                  <a:t>M2</a:t>
                </a:r>
                <a:r>
                  <a:rPr lang="en-US" dirty="0"/>
                  <a:t> (else M2 not stable!)</a:t>
                </a:r>
              </a:p>
              <a:p>
                <a:pPr marL="0" indent="0">
                  <a:lnSpc>
                    <a:spcPct val="110000"/>
                  </a:lnSpc>
                  <a:spcBef>
                    <a:spcPts val="0"/>
                  </a:spcBef>
                  <a:buNone/>
                </a:pPr>
                <a:r>
                  <a:rPr lang="en-US" dirty="0"/>
                  <a:t>“Visit” M2(M1(s)), must prefer </a:t>
                </a:r>
                <a:r>
                  <a:rPr lang="en-US" dirty="0">
                    <a:solidFill>
                      <a:schemeClr val="accent1"/>
                    </a:solidFill>
                  </a:rPr>
                  <a:t>M1</a:t>
                </a:r>
                <a:r>
                  <a:rPr lang="en-US" dirty="0"/>
                  <a:t> (else M1 not stable!)</a:t>
                </a:r>
              </a:p>
              <a:p>
                <a:pPr marL="0" indent="0">
                  <a:lnSpc>
                    <a:spcPct val="110000"/>
                  </a:lnSpc>
                  <a:spcBef>
                    <a:spcPts val="0"/>
                  </a:spcBef>
                  <a:buNone/>
                </a:pPr>
                <a:r>
                  <a:rPr lang="en-US" dirty="0"/>
                  <a:t>Continue this logic. Each visited student must prefer </a:t>
                </a:r>
                <a:r>
                  <a:rPr lang="en-US" dirty="0">
                    <a:solidFill>
                      <a:schemeClr val="accent1"/>
                    </a:solidFill>
                  </a:rPr>
                  <a:t>M1.</a:t>
                </a:r>
              </a:p>
              <a:p>
                <a:pPr marL="0" indent="0">
                  <a:lnSpc>
                    <a:spcPct val="110000"/>
                  </a:lnSpc>
                  <a:spcBef>
                    <a:spcPts val="0"/>
                  </a:spcBef>
                  <a:buNone/>
                </a:pPr>
                <a:r>
                  <a:rPr lang="en-US" dirty="0"/>
                  <a:t>Each visited school must prefer </a:t>
                </a:r>
                <a:r>
                  <a:rPr lang="en-US" dirty="0">
                    <a:solidFill>
                      <a:schemeClr val="accent4"/>
                    </a:solidFill>
                  </a:rPr>
                  <a:t>M2</a:t>
                </a:r>
                <a:r>
                  <a:rPr lang="en-US" dirty="0"/>
                  <a:t>. Because M1 and M2 are matchings, at each step we must visit an agent who has not been pointed to before. </a:t>
                </a:r>
              </a:p>
              <a:p>
                <a:pPr marL="0" indent="0">
                  <a:lnSpc>
                    <a:spcPct val="110000"/>
                  </a:lnSpc>
                  <a:spcBef>
                    <a:spcPts val="0"/>
                  </a:spcBef>
                  <a:buNone/>
                </a:pPr>
                <a:r>
                  <a:rPr lang="en-US" dirty="0"/>
                  <a:t>Eventually, we must return to </a:t>
                </a:r>
                <a14:m>
                  <m:oMath xmlns:m="http://schemas.openxmlformats.org/officeDocument/2006/math">
                    <m:r>
                      <a:rPr lang="en-US" b="0" i="1" smtClean="0">
                        <a:latin typeface="Cambria Math" panose="02040503050406030204" pitchFamily="18" charset="0"/>
                      </a:rPr>
                      <m:t>𝑠</m:t>
                    </m:r>
                  </m:oMath>
                </a14:m>
                <a:r>
                  <a:rPr lang="en-US" dirty="0"/>
                  <a:t>, via a school that prefers </a:t>
                </a:r>
                <a:r>
                  <a:rPr lang="en-US" dirty="0">
                    <a:solidFill>
                      <a:schemeClr val="accent4"/>
                    </a:solidFill>
                  </a:rPr>
                  <a:t>M2</a:t>
                </a:r>
                <a:r>
                  <a:rPr lang="en-US" dirty="0"/>
                  <a:t>. </a:t>
                </a:r>
              </a:p>
              <a:p>
                <a:pPr marL="0" indent="0">
                  <a:lnSpc>
                    <a:spcPct val="110000"/>
                  </a:lnSpc>
                  <a:spcBef>
                    <a:spcPts val="0"/>
                  </a:spcBef>
                  <a:buNone/>
                </a:pPr>
                <a:r>
                  <a:rPr lang="en-US" dirty="0"/>
                  <a:t>Thus, </a:t>
                </a:r>
                <a14:m>
                  <m:oMath xmlns:m="http://schemas.openxmlformats.org/officeDocument/2006/math">
                    <m:r>
                      <a:rPr lang="en-US" b="0" i="1" smtClean="0">
                        <a:latin typeface="Cambria Math" panose="02040503050406030204" pitchFamily="18" charset="0"/>
                      </a:rPr>
                      <m:t>𝑠</m:t>
                    </m:r>
                  </m:oMath>
                </a14:m>
                <a:r>
                  <a:rPr lang="en-US" dirty="0">
                    <a:solidFill>
                      <a:schemeClr val="accent4"/>
                    </a:solidFill>
                  </a:rPr>
                  <a:t> </a:t>
                </a:r>
                <a:r>
                  <a:rPr lang="en-US" dirty="0"/>
                  <a:t>is matched in M2.</a:t>
                </a:r>
                <a:endParaRPr lang="en-US" dirty="0">
                  <a:solidFill>
                    <a:schemeClr val="accent4"/>
                  </a:solidFill>
                </a:endParaRPr>
              </a:p>
            </p:txBody>
          </p:sp>
        </mc:Choice>
        <mc:Fallback xmlns="">
          <p:sp>
            <p:nvSpPr>
              <p:cNvPr id="3" name="Content Placeholder 2">
                <a:extLst>
                  <a:ext uri="{FF2B5EF4-FFF2-40B4-BE49-F238E27FC236}">
                    <a16:creationId xmlns:a16="http://schemas.microsoft.com/office/drawing/2014/main" id="{23F44F4A-F923-B0C3-79AF-5153C8F9EEFF}"/>
                  </a:ext>
                </a:extLst>
              </p:cNvPr>
              <p:cNvSpPr>
                <a:spLocks noGrp="1" noRot="1" noChangeAspect="1" noMove="1" noResize="1" noEditPoints="1" noAdjustHandles="1" noChangeArrowheads="1" noChangeShapeType="1" noTextEdit="1"/>
              </p:cNvSpPr>
              <p:nvPr>
                <p:ph idx="1"/>
              </p:nvPr>
            </p:nvSpPr>
            <p:spPr>
              <a:xfrm>
                <a:off x="265803" y="1181642"/>
                <a:ext cx="11634788" cy="4846989"/>
              </a:xfrm>
              <a:blipFill>
                <a:blip r:embed="rId2"/>
                <a:stretch>
                  <a:fillRect l="-1092" t="-1047" r="-1310" b="-157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51DA71E-B874-A9B4-49AA-9713A3AB338E}"/>
              </a:ext>
            </a:extLst>
          </p:cNvPr>
          <p:cNvSpPr/>
          <p:nvPr/>
        </p:nvSpPr>
        <p:spPr>
          <a:xfrm>
            <a:off x="304803" y="220796"/>
            <a:ext cx="11811541" cy="91639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(Lone Wolf). </a:t>
            </a:r>
            <a:r>
              <a:rPr lang="en-US" sz="2800" dirty="0">
                <a:solidFill>
                  <a:sysClr val="windowText" lastClr="000000"/>
                </a:solidFill>
              </a:rPr>
              <a:t>If a student is unassigned in one stable matching, then that student is unassigned in </a:t>
            </a:r>
            <a:r>
              <a:rPr lang="en-US" sz="2800" i="1" dirty="0">
                <a:solidFill>
                  <a:sysClr val="windowText" lastClr="000000"/>
                </a:solidFill>
              </a:rPr>
              <a:t>every</a:t>
            </a:r>
            <a:r>
              <a:rPr lang="en-US" sz="2800" b="1" dirty="0">
                <a:solidFill>
                  <a:sysClr val="windowText" lastClr="000000"/>
                </a:solidFill>
              </a:rPr>
              <a:t> </a:t>
            </a:r>
            <a:r>
              <a:rPr lang="en-US" sz="2800" dirty="0">
                <a:solidFill>
                  <a:sysClr val="windowText" lastClr="000000"/>
                </a:solidFill>
              </a:rPr>
              <a:t>stable matching.</a:t>
            </a:r>
          </a:p>
        </p:txBody>
      </p:sp>
      <p:sp>
        <p:nvSpPr>
          <p:cNvPr id="5" name="TextBox 4">
            <a:extLst>
              <a:ext uri="{FF2B5EF4-FFF2-40B4-BE49-F238E27FC236}">
                <a16:creationId xmlns:a16="http://schemas.microsoft.com/office/drawing/2014/main" id="{2FC23FFF-ABC7-A57F-3539-ECEF5F42FC99}"/>
              </a:ext>
            </a:extLst>
          </p:cNvPr>
          <p:cNvSpPr txBox="1"/>
          <p:nvPr/>
        </p:nvSpPr>
        <p:spPr>
          <a:xfrm>
            <a:off x="8639176" y="2569316"/>
            <a:ext cx="3405187" cy="523220"/>
          </a:xfrm>
          <a:prstGeom prst="rect">
            <a:avLst/>
          </a:prstGeom>
          <a:noFill/>
        </p:spPr>
        <p:txBody>
          <a:bodyPr wrap="square" rtlCol="0">
            <a:spAutoFit/>
          </a:bodyPr>
          <a:lstStyle/>
          <a:p>
            <a:r>
              <a:rPr lang="en-US" sz="2800" dirty="0"/>
              <a:t>1    2    3    4    5    6    7</a:t>
            </a:r>
          </a:p>
        </p:txBody>
      </p:sp>
      <p:sp>
        <p:nvSpPr>
          <p:cNvPr id="6" name="TextBox 5">
            <a:extLst>
              <a:ext uri="{FF2B5EF4-FFF2-40B4-BE49-F238E27FC236}">
                <a16:creationId xmlns:a16="http://schemas.microsoft.com/office/drawing/2014/main" id="{75BD4DBC-49CD-33F5-DF19-E0F50C5A9B24}"/>
              </a:ext>
            </a:extLst>
          </p:cNvPr>
          <p:cNvSpPr txBox="1"/>
          <p:nvPr/>
        </p:nvSpPr>
        <p:spPr>
          <a:xfrm>
            <a:off x="8639176" y="3573948"/>
            <a:ext cx="3552824" cy="523220"/>
          </a:xfrm>
          <a:prstGeom prst="rect">
            <a:avLst/>
          </a:prstGeom>
          <a:noFill/>
        </p:spPr>
        <p:txBody>
          <a:bodyPr wrap="square" rtlCol="0">
            <a:spAutoFit/>
          </a:bodyPr>
          <a:lstStyle/>
          <a:p>
            <a:r>
              <a:rPr lang="en-US" sz="2800" dirty="0"/>
              <a:t>A   </a:t>
            </a:r>
            <a:r>
              <a:rPr lang="en-US" sz="1200" dirty="0"/>
              <a:t> </a:t>
            </a:r>
            <a:r>
              <a:rPr lang="en-US" sz="2800" dirty="0"/>
              <a:t>B    C    D    E    F    G</a:t>
            </a:r>
          </a:p>
        </p:txBody>
      </p:sp>
      <p:cxnSp>
        <p:nvCxnSpPr>
          <p:cNvPr id="7" name="Straight Arrow Connector 6">
            <a:extLst>
              <a:ext uri="{FF2B5EF4-FFF2-40B4-BE49-F238E27FC236}">
                <a16:creationId xmlns:a16="http://schemas.microsoft.com/office/drawing/2014/main" id="{49476A23-709A-44B6-38BC-08B632F46940}"/>
              </a:ext>
            </a:extLst>
          </p:cNvPr>
          <p:cNvCxnSpPr/>
          <p:nvPr/>
        </p:nvCxnSpPr>
        <p:spPr>
          <a:xfrm>
            <a:off x="8835151" y="3059535"/>
            <a:ext cx="0" cy="589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997712C-4CB4-1612-9AB4-358AE7DAD69D}"/>
              </a:ext>
            </a:extLst>
          </p:cNvPr>
          <p:cNvCxnSpPr/>
          <p:nvPr/>
        </p:nvCxnSpPr>
        <p:spPr>
          <a:xfrm>
            <a:off x="9310092" y="3059535"/>
            <a:ext cx="0" cy="589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53E008-D565-F718-B9E5-71301AC5D2C3}"/>
              </a:ext>
            </a:extLst>
          </p:cNvPr>
          <p:cNvCxnSpPr>
            <a:cxnSpLocks/>
          </p:cNvCxnSpPr>
          <p:nvPr/>
        </p:nvCxnSpPr>
        <p:spPr>
          <a:xfrm flipV="1">
            <a:off x="9457612" y="3059535"/>
            <a:ext cx="797774" cy="56644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D0CD76-EA60-EE11-DA26-E25F6A742019}"/>
              </a:ext>
            </a:extLst>
          </p:cNvPr>
          <p:cNvCxnSpPr>
            <a:cxnSpLocks/>
          </p:cNvCxnSpPr>
          <p:nvPr/>
        </p:nvCxnSpPr>
        <p:spPr>
          <a:xfrm flipH="1" flipV="1">
            <a:off x="8835151" y="3092536"/>
            <a:ext cx="2393925" cy="53090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CD1864-2FC9-ED56-C6D8-0F8196665922}"/>
              </a:ext>
            </a:extLst>
          </p:cNvPr>
          <p:cNvCxnSpPr/>
          <p:nvPr/>
        </p:nvCxnSpPr>
        <p:spPr>
          <a:xfrm>
            <a:off x="10341765" y="3062224"/>
            <a:ext cx="0" cy="589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A854C6-CAD0-8574-7A4B-D1E9875FB022}"/>
              </a:ext>
            </a:extLst>
          </p:cNvPr>
          <p:cNvCxnSpPr>
            <a:cxnSpLocks/>
          </p:cNvCxnSpPr>
          <p:nvPr/>
        </p:nvCxnSpPr>
        <p:spPr>
          <a:xfrm flipV="1">
            <a:off x="8915810" y="3003626"/>
            <a:ext cx="330700" cy="61981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9BE973-49AB-F210-D609-15D227FB48C8}"/>
              </a:ext>
            </a:extLst>
          </p:cNvPr>
          <p:cNvCxnSpPr/>
          <p:nvPr/>
        </p:nvCxnSpPr>
        <p:spPr>
          <a:xfrm>
            <a:off x="11357966" y="3059535"/>
            <a:ext cx="0" cy="589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914BCD-8513-7AE7-92AB-F1FB4F19B57F}"/>
              </a:ext>
            </a:extLst>
          </p:cNvPr>
          <p:cNvCxnSpPr>
            <a:cxnSpLocks/>
          </p:cNvCxnSpPr>
          <p:nvPr/>
        </p:nvCxnSpPr>
        <p:spPr>
          <a:xfrm flipV="1">
            <a:off x="10431302" y="3057002"/>
            <a:ext cx="797774" cy="56644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D9DAFB3-F1FD-EEEF-30A0-E5929DDCA07B}"/>
              </a:ext>
            </a:extLst>
          </p:cNvPr>
          <p:cNvSpPr txBox="1"/>
          <p:nvPr/>
        </p:nvSpPr>
        <p:spPr>
          <a:xfrm>
            <a:off x="246877" y="7168633"/>
            <a:ext cx="11510523" cy="646331"/>
          </a:xfrm>
          <a:prstGeom prst="rect">
            <a:avLst/>
          </a:prstGeom>
          <a:noFill/>
        </p:spPr>
        <p:txBody>
          <a:bodyPr wrap="none" rtlCol="0">
            <a:spAutoFit/>
          </a:bodyPr>
          <a:lstStyle/>
          <a:p>
            <a:r>
              <a:rPr lang="en-US" dirty="0"/>
              <a:t>Remark: same argument is used to prove  that set of stable matchings forms a lattice.</a:t>
            </a:r>
          </a:p>
          <a:p>
            <a:r>
              <a:rPr lang="en-US" dirty="0"/>
              <a:t>Meet = “give all students their preferred option between M1 and M2” and join = “give all schools their preferred option” </a:t>
            </a:r>
          </a:p>
        </p:txBody>
      </p:sp>
      <p:sp>
        <p:nvSpPr>
          <p:cNvPr id="35" name="TextBox 34">
            <a:extLst>
              <a:ext uri="{FF2B5EF4-FFF2-40B4-BE49-F238E27FC236}">
                <a16:creationId xmlns:a16="http://schemas.microsoft.com/office/drawing/2014/main" id="{CA28F51B-DD5C-9DAD-E293-CB0AFC30EE9C}"/>
              </a:ext>
            </a:extLst>
          </p:cNvPr>
          <p:cNvSpPr txBox="1"/>
          <p:nvPr/>
        </p:nvSpPr>
        <p:spPr>
          <a:xfrm>
            <a:off x="5547768" y="5425043"/>
            <a:ext cx="6568576" cy="1384995"/>
          </a:xfrm>
          <a:prstGeom prst="rect">
            <a:avLst/>
          </a:prstGeom>
          <a:solidFill>
            <a:schemeClr val="bg2"/>
          </a:solidFill>
        </p:spPr>
        <p:txBody>
          <a:bodyPr wrap="square" rtlCol="0">
            <a:spAutoFit/>
          </a:bodyPr>
          <a:lstStyle/>
          <a:p>
            <a:r>
              <a:rPr lang="en-US" sz="2800" b="1" dirty="0"/>
              <a:t>Remark: </a:t>
            </a:r>
            <a:r>
              <a:rPr lang="en-US" sz="2800" dirty="0"/>
              <a:t>when schools have multiple seats, consider market formed by breaking each school into many schools with a single seat.</a:t>
            </a:r>
          </a:p>
        </p:txBody>
      </p:sp>
    </p:spTree>
    <p:extLst>
      <p:ext uri="{BB962C8B-B14F-4D97-AF65-F5344CB8AC3E}">
        <p14:creationId xmlns:p14="http://schemas.microsoft.com/office/powerpoint/2010/main" val="26032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Is Deferred Acceptance Truthful?</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838200" y="4847855"/>
            <a:ext cx="10782300" cy="1933945"/>
          </a:xfrm>
          <a:solidFill>
            <a:schemeClr val="accent4"/>
          </a:solidFill>
        </p:spPr>
        <p:txBody>
          <a:bodyPr>
            <a:normAutofit lnSpcReduction="10000"/>
          </a:bodyPr>
          <a:lstStyle/>
          <a:p>
            <a:pPr marL="0" indent="0">
              <a:buNone/>
            </a:pPr>
            <a:r>
              <a:rPr lang="en-US" b="1" dirty="0"/>
              <a:t>Group Work:</a:t>
            </a:r>
          </a:p>
          <a:p>
            <a:pPr marL="514350" indent="-514350">
              <a:buFont typeface="+mj-lt"/>
              <a:buAutoNum type="arabicPeriod"/>
            </a:pPr>
            <a:r>
              <a:rPr lang="en-US" dirty="0"/>
              <a:t>What is the outcome of Student-Proposing Deferred Acceptance?</a:t>
            </a:r>
          </a:p>
          <a:p>
            <a:pPr marL="514350" indent="-514350">
              <a:buFont typeface="+mj-lt"/>
              <a:buAutoNum type="arabicPeriod"/>
            </a:pPr>
            <a:r>
              <a:rPr lang="en-US" dirty="0"/>
              <a:t>What is the outcome of School-Proposing Deferred Acceptance?</a:t>
            </a:r>
          </a:p>
          <a:p>
            <a:pPr marL="514350" indent="-514350">
              <a:buFont typeface="+mj-lt"/>
              <a:buAutoNum type="arabicPeriod"/>
            </a:pPr>
            <a:r>
              <a:rPr lang="en-US" dirty="0"/>
              <a:t>Under each mechanism, can any student benefit from misreporting?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5" name="TextBox 4">
            <a:extLst>
              <a:ext uri="{FF2B5EF4-FFF2-40B4-BE49-F238E27FC236}">
                <a16:creationId xmlns:a16="http://schemas.microsoft.com/office/drawing/2014/main" id="{CBD43374-FD07-CC31-5966-D66ED7ED51B4}"/>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Tree>
    <p:extLst>
      <p:ext uri="{BB962C8B-B14F-4D97-AF65-F5344CB8AC3E}">
        <p14:creationId xmlns:p14="http://schemas.microsoft.com/office/powerpoint/2010/main" val="100448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Is Deferred Acceptance Truthful?</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838200" y="4847855"/>
            <a:ext cx="10782300" cy="1933945"/>
          </a:xfrm>
          <a:solidFill>
            <a:schemeClr val="accent4"/>
          </a:solidFill>
        </p:spPr>
        <p:txBody>
          <a:bodyPr>
            <a:normAutofit lnSpcReduction="10000"/>
          </a:bodyPr>
          <a:lstStyle/>
          <a:p>
            <a:pPr marL="0" indent="0">
              <a:buNone/>
            </a:pPr>
            <a:r>
              <a:rPr lang="en-US" b="1" dirty="0"/>
              <a:t>Group Work:</a:t>
            </a:r>
          </a:p>
          <a:p>
            <a:pPr marL="514350" indent="-514350">
              <a:buFont typeface="+mj-lt"/>
              <a:buAutoNum type="arabicPeriod"/>
            </a:pPr>
            <a:r>
              <a:rPr lang="en-US" dirty="0"/>
              <a:t>What is the outcome of Student-Proposing Deferred Acceptance?</a:t>
            </a:r>
          </a:p>
          <a:p>
            <a:pPr marL="514350" indent="-514350">
              <a:buFont typeface="+mj-lt"/>
              <a:buAutoNum type="arabicPeriod"/>
            </a:pPr>
            <a:r>
              <a:rPr lang="en-US" dirty="0"/>
              <a:t>What is the outcome of School-Proposing Deferred Acceptance?</a:t>
            </a:r>
          </a:p>
          <a:p>
            <a:pPr marL="514350" indent="-514350">
              <a:buFont typeface="+mj-lt"/>
              <a:buAutoNum type="arabicPeriod"/>
            </a:pPr>
            <a:r>
              <a:rPr lang="en-US" dirty="0"/>
              <a:t>Under each mechanism, can any student benefit from misreporting?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5" name="TextBox 4">
            <a:extLst>
              <a:ext uri="{FF2B5EF4-FFF2-40B4-BE49-F238E27FC236}">
                <a16:creationId xmlns:a16="http://schemas.microsoft.com/office/drawing/2014/main" id="{A4F874AC-9DB8-9741-8F13-C3E912D5A7D5}"/>
              </a:ext>
            </a:extLst>
          </p:cNvPr>
          <p:cNvSpPr txBox="1"/>
          <p:nvPr/>
        </p:nvSpPr>
        <p:spPr>
          <a:xfrm>
            <a:off x="8410540" y="1804988"/>
            <a:ext cx="3496235" cy="954107"/>
          </a:xfrm>
          <a:prstGeom prst="rect">
            <a:avLst/>
          </a:prstGeom>
          <a:noFill/>
        </p:spPr>
        <p:txBody>
          <a:bodyPr wrap="square" rtlCol="0">
            <a:spAutoFit/>
          </a:bodyPr>
          <a:lstStyle/>
          <a:p>
            <a:r>
              <a:rPr lang="en-US" sz="2800" dirty="0"/>
              <a:t>Both algorithms:</a:t>
            </a:r>
          </a:p>
          <a:p>
            <a:pPr marL="457200" indent="-457200">
              <a:buFont typeface="Arial" panose="020B0604020202020204" pitchFamily="34" charset="0"/>
              <a:buChar char="•"/>
            </a:pPr>
            <a:r>
              <a:rPr lang="en-US" sz="2800" dirty="0"/>
              <a:t>Result in DACB.</a:t>
            </a:r>
          </a:p>
        </p:txBody>
      </p:sp>
      <p:sp>
        <p:nvSpPr>
          <p:cNvPr id="10" name="TextBox 9">
            <a:extLst>
              <a:ext uri="{FF2B5EF4-FFF2-40B4-BE49-F238E27FC236}">
                <a16:creationId xmlns:a16="http://schemas.microsoft.com/office/drawing/2014/main" id="{17EAA34B-989D-7EAF-44D4-4C5B440DAE13}"/>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Tree>
    <p:extLst>
      <p:ext uri="{BB962C8B-B14F-4D97-AF65-F5344CB8AC3E}">
        <p14:creationId xmlns:p14="http://schemas.microsoft.com/office/powerpoint/2010/main" val="24397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31195949"/>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B</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B</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10" name="TextBox 9">
            <a:extLst>
              <a:ext uri="{FF2B5EF4-FFF2-40B4-BE49-F238E27FC236}">
                <a16:creationId xmlns:a16="http://schemas.microsoft.com/office/drawing/2014/main" id="{561D9F53-F1AF-984F-A3C9-9252BE06B830}"/>
              </a:ext>
            </a:extLst>
          </p:cNvPr>
          <p:cNvSpPr txBox="1"/>
          <p:nvPr/>
        </p:nvSpPr>
        <p:spPr>
          <a:xfrm>
            <a:off x="838200" y="5393321"/>
            <a:ext cx="7219950" cy="954107"/>
          </a:xfrm>
          <a:prstGeom prst="rect">
            <a:avLst/>
          </a:prstGeom>
          <a:noFill/>
        </p:spPr>
        <p:txBody>
          <a:bodyPr wrap="square" rtlCol="0">
            <a:spAutoFit/>
          </a:bodyPr>
          <a:lstStyle/>
          <a:p>
            <a:r>
              <a:rPr lang="en-US" sz="2800" dirty="0"/>
              <a:t>Student 1 applies to B,  2, 3, 4 apply to C.</a:t>
            </a:r>
          </a:p>
          <a:p>
            <a:r>
              <a:rPr lang="en-US" sz="2800" dirty="0"/>
              <a:t>Students 2 and 4 are rejected by C. </a:t>
            </a:r>
          </a:p>
        </p:txBody>
      </p:sp>
    </p:spTree>
    <p:extLst>
      <p:ext uri="{BB962C8B-B14F-4D97-AF65-F5344CB8AC3E}">
        <p14:creationId xmlns:p14="http://schemas.microsoft.com/office/powerpoint/2010/main" val="256589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1529541458"/>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10" name="TextBox 9">
            <a:extLst>
              <a:ext uri="{FF2B5EF4-FFF2-40B4-BE49-F238E27FC236}">
                <a16:creationId xmlns:a16="http://schemas.microsoft.com/office/drawing/2014/main" id="{42EDCBB8-FD20-5541-8E5B-00FD01AAF849}"/>
              </a:ext>
            </a:extLst>
          </p:cNvPr>
          <p:cNvSpPr txBox="1"/>
          <p:nvPr/>
        </p:nvSpPr>
        <p:spPr>
          <a:xfrm>
            <a:off x="838200" y="5393321"/>
            <a:ext cx="7219950" cy="954107"/>
          </a:xfrm>
          <a:prstGeom prst="rect">
            <a:avLst/>
          </a:prstGeom>
          <a:noFill/>
        </p:spPr>
        <p:txBody>
          <a:bodyPr wrap="square" rtlCol="0">
            <a:spAutoFit/>
          </a:bodyPr>
          <a:lstStyle/>
          <a:p>
            <a:r>
              <a:rPr lang="en-US" sz="2800" dirty="0"/>
              <a:t>Student 2 applies to B,  student 4 applies to D.</a:t>
            </a:r>
          </a:p>
          <a:p>
            <a:r>
              <a:rPr lang="en-US" sz="2800" dirty="0"/>
              <a:t>Student 2 is rejected by B.</a:t>
            </a:r>
          </a:p>
        </p:txBody>
      </p:sp>
    </p:spTree>
    <p:extLst>
      <p:ext uri="{BB962C8B-B14F-4D97-AF65-F5344CB8AC3E}">
        <p14:creationId xmlns:p14="http://schemas.microsoft.com/office/powerpoint/2010/main" val="221814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755698480"/>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tcPr>
                </a:tc>
                <a:tc>
                  <a:txBody>
                    <a:bodyPr/>
                    <a:lstStyle/>
                    <a:p>
                      <a:pPr algn="ctr"/>
                      <a:r>
                        <a:rPr lang="en-US" sz="3200" b="1" dirty="0">
                          <a:solidFill>
                            <a:schemeClr val="tx1"/>
                          </a:solidFill>
                        </a:rPr>
                        <a:t>B</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BD98645A-E764-B74E-BE8E-503D2A167757}"/>
              </a:ext>
            </a:extLst>
          </p:cNvPr>
          <p:cNvSpPr txBox="1"/>
          <p:nvPr/>
        </p:nvSpPr>
        <p:spPr>
          <a:xfrm>
            <a:off x="838200" y="5393321"/>
            <a:ext cx="7219950" cy="954107"/>
          </a:xfrm>
          <a:prstGeom prst="rect">
            <a:avLst/>
          </a:prstGeom>
          <a:noFill/>
        </p:spPr>
        <p:txBody>
          <a:bodyPr wrap="square" rtlCol="0">
            <a:spAutoFit/>
          </a:bodyPr>
          <a:lstStyle/>
          <a:p>
            <a:r>
              <a:rPr lang="en-US" sz="2800" dirty="0"/>
              <a:t>Student 2 applies to D.</a:t>
            </a:r>
          </a:p>
          <a:p>
            <a:r>
              <a:rPr lang="en-US" sz="2800" dirty="0"/>
              <a:t>Student 4 is rejected by D.</a:t>
            </a:r>
          </a:p>
        </p:txBody>
      </p:sp>
    </p:spTree>
    <p:extLst>
      <p:ext uri="{BB962C8B-B14F-4D97-AF65-F5344CB8AC3E}">
        <p14:creationId xmlns:p14="http://schemas.microsoft.com/office/powerpoint/2010/main" val="134155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001366701"/>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3ADB9C20-683B-B541-ABDA-ACC9898E7364}"/>
              </a:ext>
            </a:extLst>
          </p:cNvPr>
          <p:cNvSpPr txBox="1"/>
          <p:nvPr/>
        </p:nvSpPr>
        <p:spPr>
          <a:xfrm>
            <a:off x="838200" y="5393321"/>
            <a:ext cx="7219950" cy="954107"/>
          </a:xfrm>
          <a:prstGeom prst="rect">
            <a:avLst/>
          </a:prstGeom>
          <a:noFill/>
        </p:spPr>
        <p:txBody>
          <a:bodyPr wrap="square" rtlCol="0">
            <a:spAutoFit/>
          </a:bodyPr>
          <a:lstStyle/>
          <a:p>
            <a:r>
              <a:rPr lang="en-US" sz="2800" dirty="0"/>
              <a:t>Student 4 applies to B.</a:t>
            </a:r>
          </a:p>
          <a:p>
            <a:r>
              <a:rPr lang="en-US" sz="2800" dirty="0"/>
              <a:t>Student 1 is rejected by B.</a:t>
            </a:r>
          </a:p>
        </p:txBody>
      </p:sp>
    </p:spTree>
    <p:extLst>
      <p:ext uri="{BB962C8B-B14F-4D97-AF65-F5344CB8AC3E}">
        <p14:creationId xmlns:p14="http://schemas.microsoft.com/office/powerpoint/2010/main" val="203297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089869895"/>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32FB66BC-1D89-5344-B94C-662F230BA7CE}"/>
              </a:ext>
            </a:extLst>
          </p:cNvPr>
          <p:cNvSpPr txBox="1"/>
          <p:nvPr/>
        </p:nvSpPr>
        <p:spPr>
          <a:xfrm>
            <a:off x="838200" y="5393321"/>
            <a:ext cx="7219950" cy="954107"/>
          </a:xfrm>
          <a:prstGeom prst="rect">
            <a:avLst/>
          </a:prstGeom>
          <a:noFill/>
        </p:spPr>
        <p:txBody>
          <a:bodyPr wrap="square" rtlCol="0">
            <a:spAutoFit/>
          </a:bodyPr>
          <a:lstStyle/>
          <a:p>
            <a:r>
              <a:rPr lang="en-US" sz="2800" dirty="0"/>
              <a:t>Student 1 applies to D.</a:t>
            </a:r>
          </a:p>
          <a:p>
            <a:r>
              <a:rPr lang="en-US" sz="2800" dirty="0"/>
              <a:t>Student 2 is rejected by D.</a:t>
            </a:r>
          </a:p>
        </p:txBody>
      </p:sp>
    </p:spTree>
    <p:extLst>
      <p:ext uri="{BB962C8B-B14F-4D97-AF65-F5344CB8AC3E}">
        <p14:creationId xmlns:p14="http://schemas.microsoft.com/office/powerpoint/2010/main" val="26609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2B89-D193-E029-8C92-529799E3247B}"/>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0B769C71-27F9-674F-DC46-4B1F4E7C2F88}"/>
              </a:ext>
            </a:extLst>
          </p:cNvPr>
          <p:cNvSpPr>
            <a:spLocks noGrp="1"/>
          </p:cNvSpPr>
          <p:nvPr>
            <p:ph idx="1"/>
          </p:nvPr>
        </p:nvSpPr>
        <p:spPr>
          <a:xfrm>
            <a:off x="838200" y="2457760"/>
            <a:ext cx="10515600" cy="2783313"/>
          </a:xfrm>
        </p:spPr>
        <p:txBody>
          <a:bodyPr/>
          <a:lstStyle/>
          <a:p>
            <a:pPr marL="514350" indent="-514350">
              <a:buFont typeface="+mj-lt"/>
              <a:buAutoNum type="arabicPeriod"/>
            </a:pPr>
            <a:r>
              <a:rPr lang="en-US" dirty="0"/>
              <a:t>Midterm Survey Response</a:t>
            </a:r>
          </a:p>
          <a:p>
            <a:pPr marL="514350" indent="-514350">
              <a:buFont typeface="+mj-lt"/>
              <a:buAutoNum type="arabicPeriod"/>
            </a:pPr>
            <a:endParaRPr lang="en-US" dirty="0"/>
          </a:p>
          <a:p>
            <a:pPr marL="514350" indent="-514350">
              <a:buFont typeface="+mj-lt"/>
              <a:buAutoNum type="arabicPeriod"/>
            </a:pPr>
            <a:r>
              <a:rPr lang="en-US" dirty="0"/>
              <a:t>Truthfulness of Deferred Acceptance</a:t>
            </a:r>
          </a:p>
          <a:p>
            <a:pPr marL="514350" indent="-514350">
              <a:buFont typeface="+mj-lt"/>
              <a:buAutoNum type="arabicPeriod"/>
            </a:pPr>
            <a:endParaRPr lang="en-US" dirty="0"/>
          </a:p>
          <a:p>
            <a:pPr marL="514350" indent="-514350">
              <a:buFont typeface="+mj-lt"/>
              <a:buAutoNum type="arabicPeriod"/>
            </a:pPr>
            <a:r>
              <a:rPr lang="en-US" dirty="0"/>
              <a:t>Intro to Residency Matching</a:t>
            </a:r>
          </a:p>
        </p:txBody>
      </p:sp>
    </p:spTree>
    <p:extLst>
      <p:ext uri="{BB962C8B-B14F-4D97-AF65-F5344CB8AC3E}">
        <p14:creationId xmlns:p14="http://schemas.microsoft.com/office/powerpoint/2010/main" val="294704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Student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078404692"/>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2</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3</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lnR w="57150" cap="flat" cmpd="sng" algn="ctr">
                      <a:no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D</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D</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B</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lnR w="57150" cap="flat" cmpd="sng" algn="ctr">
                      <a:solidFill>
                        <a:schemeClr val="accent2"/>
                      </a:solidFill>
                      <a:prstDash val="solid"/>
                      <a:round/>
                      <a:headEnd type="none" w="med" len="med"/>
                      <a:tailEnd type="none" w="med" len="med"/>
                    </a:lnR>
                  </a:tcPr>
                </a:tc>
                <a:tc>
                  <a:txBody>
                    <a:bodyPr/>
                    <a:lstStyle/>
                    <a:p>
                      <a:pPr algn="ctr"/>
                      <a:r>
                        <a:rPr lang="en-US" sz="3200" b="1" dirty="0">
                          <a:solidFill>
                            <a:schemeClr val="tx1"/>
                          </a:solidFill>
                        </a:rPr>
                        <a:t>A</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a:t>
                      </a:r>
                    </a:p>
                  </a:txBody>
                  <a:tcPr>
                    <a:lnL w="57150" cap="flat" cmpd="sng" algn="ctr">
                      <a:solidFill>
                        <a:schemeClr val="accent2"/>
                      </a:solidFill>
                      <a:prstDash val="solid"/>
                      <a:round/>
                      <a:headEnd type="none" w="med" len="med"/>
                      <a:tailEnd type="none" w="med" len="med"/>
                    </a:lnL>
                  </a:tcPr>
                </a:tc>
                <a:tc>
                  <a:txBody>
                    <a:bodyPr/>
                    <a:lstStyle/>
                    <a:p>
                      <a:pPr algn="ctr"/>
                      <a:r>
                        <a:rPr lang="en-US" sz="3200" b="1" dirty="0">
                          <a:solidFill>
                            <a:schemeClr val="tx1"/>
                          </a:solidFill>
                        </a:rPr>
                        <a:t>A</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2143069445"/>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1CFDF1E8-510E-0E4A-B8AF-5ADF8AFC9759}"/>
              </a:ext>
            </a:extLst>
          </p:cNvPr>
          <p:cNvSpPr txBox="1"/>
          <p:nvPr/>
        </p:nvSpPr>
        <p:spPr>
          <a:xfrm>
            <a:off x="838200" y="5393321"/>
            <a:ext cx="8267700" cy="954107"/>
          </a:xfrm>
          <a:prstGeom prst="rect">
            <a:avLst/>
          </a:prstGeom>
          <a:noFill/>
        </p:spPr>
        <p:txBody>
          <a:bodyPr wrap="square" rtlCol="0">
            <a:spAutoFit/>
          </a:bodyPr>
          <a:lstStyle/>
          <a:p>
            <a:r>
              <a:rPr lang="en-US" sz="2800" dirty="0"/>
              <a:t>Student 2 applies to A.</a:t>
            </a:r>
          </a:p>
          <a:p>
            <a:r>
              <a:rPr lang="en-US" sz="2800" dirty="0"/>
              <a:t>No further rejections, so the match DACB is finalized.</a:t>
            </a:r>
          </a:p>
        </p:txBody>
      </p:sp>
    </p:spTree>
    <p:extLst>
      <p:ext uri="{BB962C8B-B14F-4D97-AF65-F5344CB8AC3E}">
        <p14:creationId xmlns:p14="http://schemas.microsoft.com/office/powerpoint/2010/main" val="2026342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School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2268804409"/>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B</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D</a:t>
                      </a:r>
                    </a:p>
                  </a:txBody>
                  <a:tcPr>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4</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3</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2</a:t>
                      </a:r>
                    </a:p>
                  </a:txBody>
                  <a:tcPr>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10" name="TextBox 9">
            <a:extLst>
              <a:ext uri="{FF2B5EF4-FFF2-40B4-BE49-F238E27FC236}">
                <a16:creationId xmlns:a16="http://schemas.microsoft.com/office/drawing/2014/main" id="{C8C85C0D-6161-6B47-83EE-DEB33BFB8FF2}"/>
              </a:ext>
            </a:extLst>
          </p:cNvPr>
          <p:cNvSpPr txBox="1"/>
          <p:nvPr/>
        </p:nvSpPr>
        <p:spPr>
          <a:xfrm>
            <a:off x="838200" y="5393321"/>
            <a:ext cx="10363200" cy="954107"/>
          </a:xfrm>
          <a:prstGeom prst="rect">
            <a:avLst/>
          </a:prstGeom>
          <a:noFill/>
        </p:spPr>
        <p:txBody>
          <a:bodyPr wrap="square" rtlCol="0">
            <a:spAutoFit/>
          </a:bodyPr>
          <a:lstStyle/>
          <a:p>
            <a:r>
              <a:rPr lang="en-US" sz="2800" dirty="0"/>
              <a:t>Schools A and B admit student 3, schools C and D admit student 1. </a:t>
            </a:r>
          </a:p>
          <a:p>
            <a:r>
              <a:rPr lang="en-US" sz="2800" dirty="0"/>
              <a:t>School A is rejected by student 3, school C is rejected by student 1.</a:t>
            </a:r>
          </a:p>
        </p:txBody>
      </p:sp>
    </p:spTree>
    <p:extLst>
      <p:ext uri="{BB962C8B-B14F-4D97-AF65-F5344CB8AC3E}">
        <p14:creationId xmlns:p14="http://schemas.microsoft.com/office/powerpoint/2010/main" val="174752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School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2862083500"/>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B</a:t>
                      </a:r>
                    </a:p>
                  </a:txBody>
                  <a:tcPr>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C</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D</a:t>
                      </a:r>
                    </a:p>
                  </a:txBody>
                  <a:tcPr>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4</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L w="57150" cap="flat" cmpd="sng" algn="ctr">
                      <a:solidFill>
                        <a:schemeClr val="accent2"/>
                      </a:solidFill>
                      <a:prstDash val="solid"/>
                      <a:round/>
                      <a:headEnd type="none" w="med" len="med"/>
                      <a:tailEnd type="none" w="med" len="med"/>
                    </a:lnL>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853BB1DA-63F3-2E43-B226-A53532521268}"/>
              </a:ext>
            </a:extLst>
          </p:cNvPr>
          <p:cNvSpPr txBox="1"/>
          <p:nvPr/>
        </p:nvSpPr>
        <p:spPr>
          <a:xfrm>
            <a:off x="838200" y="5393321"/>
            <a:ext cx="10363200" cy="954107"/>
          </a:xfrm>
          <a:prstGeom prst="rect">
            <a:avLst/>
          </a:prstGeom>
          <a:noFill/>
        </p:spPr>
        <p:txBody>
          <a:bodyPr wrap="square" rtlCol="0">
            <a:spAutoFit/>
          </a:bodyPr>
          <a:lstStyle/>
          <a:p>
            <a:r>
              <a:rPr lang="en-US" sz="2800" dirty="0"/>
              <a:t>School A admits student 1, school C admits student 3. </a:t>
            </a:r>
          </a:p>
          <a:p>
            <a:r>
              <a:rPr lang="en-US" sz="2800" dirty="0"/>
              <a:t>School A rejected by student 1, school B rejected by student 3.</a:t>
            </a:r>
          </a:p>
        </p:txBody>
      </p:sp>
    </p:spTree>
    <p:extLst>
      <p:ext uri="{BB962C8B-B14F-4D97-AF65-F5344CB8AC3E}">
        <p14:creationId xmlns:p14="http://schemas.microsoft.com/office/powerpoint/2010/main" val="1068165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School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2198695340"/>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B</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C</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D</a:t>
                      </a:r>
                    </a:p>
                  </a:txBody>
                  <a:tcPr>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4</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tcPr>
                </a:tc>
                <a:tc>
                  <a:txBody>
                    <a:bodyPr/>
                    <a:lstStyle/>
                    <a:p>
                      <a:pPr algn="ctr"/>
                      <a:r>
                        <a:rPr lang="en-US" sz="3200" b="1" dirty="0">
                          <a:solidFill>
                            <a:schemeClr val="tx1"/>
                          </a:solidFill>
                        </a:rPr>
                        <a:t>2</a:t>
                      </a:r>
                    </a:p>
                  </a:txBody>
                  <a:tcPr>
                    <a:lnL w="57150" cap="flat" cmpd="sng" algn="ctr">
                      <a:solidFill>
                        <a:schemeClr val="accent2"/>
                      </a:solidFill>
                      <a:prstDash val="solid"/>
                      <a:round/>
                      <a:headEnd type="none" w="med" len="med"/>
                      <a:tailEnd type="none" w="med" len="med"/>
                    </a:lnL>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2</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C3B70DDF-EBB3-2C4F-8712-1B53E631FD86}"/>
              </a:ext>
            </a:extLst>
          </p:cNvPr>
          <p:cNvSpPr txBox="1"/>
          <p:nvPr/>
        </p:nvSpPr>
        <p:spPr>
          <a:xfrm>
            <a:off x="838200" y="5393321"/>
            <a:ext cx="10363200" cy="954107"/>
          </a:xfrm>
          <a:prstGeom prst="rect">
            <a:avLst/>
          </a:prstGeom>
          <a:noFill/>
        </p:spPr>
        <p:txBody>
          <a:bodyPr wrap="square" rtlCol="0">
            <a:spAutoFit/>
          </a:bodyPr>
          <a:lstStyle/>
          <a:p>
            <a:r>
              <a:rPr lang="en-US" sz="2800" dirty="0"/>
              <a:t>Schools A and B admit student 4. </a:t>
            </a:r>
          </a:p>
          <a:p>
            <a:r>
              <a:rPr lang="en-US" sz="2800" dirty="0"/>
              <a:t>School A rejected by student 4.</a:t>
            </a:r>
          </a:p>
        </p:txBody>
      </p:sp>
    </p:spTree>
    <p:extLst>
      <p:ext uri="{BB962C8B-B14F-4D97-AF65-F5344CB8AC3E}">
        <p14:creationId xmlns:p14="http://schemas.microsoft.com/office/powerpoint/2010/main" val="409623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Deferred Acceptance: School Proposing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736793334"/>
              </p:ext>
            </p:extLst>
          </p:nvPr>
        </p:nvGraphicFramePr>
        <p:xfrm>
          <a:off x="838200" y="1804988"/>
          <a:ext cx="3352800" cy="29650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C</a:t>
                      </a:r>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D</a:t>
                      </a:r>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B</a:t>
                      </a:r>
                    </a:p>
                  </a:txBody>
                  <a:tcP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3742588090"/>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2116074725"/>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B</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C</a:t>
                      </a:r>
                    </a:p>
                  </a:txBody>
                  <a:tcPr>
                    <a:lnB w="57150" cap="flat" cmpd="sng" algn="ctr">
                      <a:noFill/>
                      <a:prstDash val="solid"/>
                      <a:round/>
                      <a:headEnd type="none" w="med" len="med"/>
                      <a:tailEnd type="none" w="med" len="med"/>
                    </a:lnB>
                  </a:tcPr>
                </a:tc>
                <a:tc>
                  <a:txBody>
                    <a:bodyPr/>
                    <a:lstStyle/>
                    <a:p>
                      <a:pPr algn="ctr"/>
                      <a:r>
                        <a:rPr lang="en-US" sz="3200" b="1" dirty="0">
                          <a:solidFill>
                            <a:schemeClr val="tx1"/>
                          </a:solidFill>
                        </a:rPr>
                        <a:t>D</a:t>
                      </a:r>
                    </a:p>
                  </a:txBody>
                  <a:tcPr>
                    <a:lnB w="571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lnL w="57150" cap="flat" cmpd="sng" algn="ctr">
                      <a:no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4</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3</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2</a:t>
                      </a:r>
                    </a:p>
                  </a:txBody>
                  <a:tcPr>
                    <a:lnL w="57150" cap="flat" cmpd="sng" algn="ctr">
                      <a:solidFill>
                        <a:schemeClr val="accent2"/>
                      </a:solidFill>
                      <a:prstDash val="solid"/>
                      <a:round/>
                      <a:headEnd type="none" w="med" len="med"/>
                      <a:tailEnd type="none" w="med" len="med"/>
                    </a:lnL>
                    <a:lnT w="571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4</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1</a:t>
                      </a:r>
                    </a:p>
                  </a:txBody>
                  <a:tcPr>
                    <a:lnL w="57150" cap="flat" cmpd="sng" algn="ctr">
                      <a:noFill/>
                      <a:prstDash val="solid"/>
                      <a:round/>
                      <a:headEnd type="none" w="med" len="med"/>
                      <a:tailEnd type="none" w="med" len="med"/>
                    </a:lnL>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2</a:t>
                      </a:r>
                    </a:p>
                  </a:txBody>
                  <a:tcPr>
                    <a:lnT w="57150" cap="flat" cmpd="sng" algn="ctr">
                      <a:solidFill>
                        <a:schemeClr val="accent2"/>
                      </a:solidFill>
                      <a:prstDash val="solid"/>
                      <a:round/>
                      <a:headEnd type="none" w="med" len="med"/>
                      <a:tailEnd type="none" w="med" len="med"/>
                    </a:lnT>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lnL w="57150" cap="flat" cmpd="sng" algn="ctr">
                      <a:solidFill>
                        <a:schemeClr val="accent2"/>
                      </a:solidFill>
                      <a:prstDash val="solid"/>
                      <a:round/>
                      <a:headEnd type="none" w="med" len="med"/>
                      <a:tailEnd type="none" w="med" len="med"/>
                    </a:lnL>
                    <a:lnR w="57150" cap="flat" cmpd="sng" algn="ctr">
                      <a:solidFill>
                        <a:schemeClr val="accent2"/>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3200" b="1" dirty="0">
                          <a:solidFill>
                            <a:schemeClr val="tx1"/>
                          </a:solidFill>
                        </a:rPr>
                        <a:t>2</a:t>
                      </a:r>
                    </a:p>
                  </a:txBody>
                  <a:tcPr>
                    <a:lnL w="57150" cap="flat" cmpd="sng" algn="ctr">
                      <a:solidFill>
                        <a:schemeClr val="accent2"/>
                      </a:solidFill>
                      <a:prstDash val="solid"/>
                      <a:round/>
                      <a:headEnd type="none" w="med" len="med"/>
                      <a:tailEnd type="none" w="med" len="med"/>
                    </a:lnL>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7E66ADEB-6E23-3F47-AA52-82BFD5C492DE}"/>
              </a:ext>
            </a:extLst>
          </p:cNvPr>
          <p:cNvSpPr txBox="1"/>
          <p:nvPr/>
        </p:nvSpPr>
        <p:spPr>
          <a:xfrm>
            <a:off x="838200" y="5393321"/>
            <a:ext cx="10363200" cy="954107"/>
          </a:xfrm>
          <a:prstGeom prst="rect">
            <a:avLst/>
          </a:prstGeom>
          <a:noFill/>
        </p:spPr>
        <p:txBody>
          <a:bodyPr wrap="square" rtlCol="0">
            <a:spAutoFit/>
          </a:bodyPr>
          <a:lstStyle/>
          <a:p>
            <a:r>
              <a:rPr lang="en-US" sz="2800" dirty="0"/>
              <a:t>School A admits student 2. </a:t>
            </a:r>
          </a:p>
          <a:p>
            <a:r>
              <a:rPr lang="en-US" sz="2800"/>
              <a:t>No further rejections, so the match DACB is finalized.</a:t>
            </a:r>
            <a:endParaRPr lang="en-US" sz="2800" dirty="0"/>
          </a:p>
        </p:txBody>
      </p:sp>
    </p:spTree>
    <p:extLst>
      <p:ext uri="{BB962C8B-B14F-4D97-AF65-F5344CB8AC3E}">
        <p14:creationId xmlns:p14="http://schemas.microsoft.com/office/powerpoint/2010/main" val="2645217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Is Deferred Acceptance Truthful?</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838200" y="4847855"/>
            <a:ext cx="10782300" cy="1933945"/>
          </a:xfrm>
          <a:solidFill>
            <a:schemeClr val="accent4"/>
          </a:solidFill>
        </p:spPr>
        <p:txBody>
          <a:bodyPr>
            <a:normAutofit lnSpcReduction="10000"/>
          </a:bodyPr>
          <a:lstStyle/>
          <a:p>
            <a:pPr marL="0" indent="0">
              <a:buNone/>
            </a:pPr>
            <a:r>
              <a:rPr lang="en-US" b="1" dirty="0"/>
              <a:t>Group Work:</a:t>
            </a:r>
          </a:p>
          <a:p>
            <a:pPr marL="514350" indent="-514350">
              <a:buFont typeface="+mj-lt"/>
              <a:buAutoNum type="arabicPeriod"/>
            </a:pPr>
            <a:r>
              <a:rPr lang="en-US" dirty="0"/>
              <a:t>What is the outcome of Student-Proposing Deferred Acceptance?</a:t>
            </a:r>
          </a:p>
          <a:p>
            <a:pPr marL="514350" indent="-514350">
              <a:buFont typeface="+mj-lt"/>
              <a:buAutoNum type="arabicPeriod"/>
            </a:pPr>
            <a:r>
              <a:rPr lang="en-US" dirty="0"/>
              <a:t>What is the outcome of School-Proposing Deferred Acceptance?</a:t>
            </a:r>
          </a:p>
          <a:p>
            <a:pPr marL="514350" indent="-514350">
              <a:buFont typeface="+mj-lt"/>
              <a:buAutoNum type="arabicPeriod"/>
            </a:pPr>
            <a:r>
              <a:rPr lang="en-US" dirty="0"/>
              <a:t>Under each mechanism, can any student benefit from misreporting?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nvGraphicFramePr>
        <p:xfrm>
          <a:off x="838200" y="1804988"/>
          <a:ext cx="33528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8B0C125B-77BD-A6B6-BE1E-F0AF139A70A2}"/>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Tree>
    <p:extLst>
      <p:ext uri="{BB962C8B-B14F-4D97-AF65-F5344CB8AC3E}">
        <p14:creationId xmlns:p14="http://schemas.microsoft.com/office/powerpoint/2010/main" val="3382201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0515600" cy="1325563"/>
          </a:xfrm>
        </p:spPr>
        <p:txBody>
          <a:bodyPr/>
          <a:lstStyle/>
          <a:p>
            <a:r>
              <a:rPr lang="en-US" dirty="0"/>
              <a:t>Is Deferred Acceptance Truthful?</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838200" y="4847855"/>
            <a:ext cx="10782300" cy="1933945"/>
          </a:xfrm>
          <a:solidFill>
            <a:schemeClr val="accent4"/>
          </a:solidFill>
        </p:spPr>
        <p:txBody>
          <a:bodyPr>
            <a:normAutofit lnSpcReduction="10000"/>
          </a:bodyPr>
          <a:lstStyle/>
          <a:p>
            <a:pPr marL="0" indent="0">
              <a:buNone/>
            </a:pPr>
            <a:r>
              <a:rPr lang="en-US" b="1" dirty="0"/>
              <a:t>Group Work:</a:t>
            </a:r>
          </a:p>
          <a:p>
            <a:pPr marL="514350" indent="-514350">
              <a:buFont typeface="+mj-lt"/>
              <a:buAutoNum type="arabicPeriod"/>
            </a:pPr>
            <a:r>
              <a:rPr lang="en-US" dirty="0"/>
              <a:t>What is the outcome of Student-Proposing Deferred Acceptance?</a:t>
            </a:r>
          </a:p>
          <a:p>
            <a:pPr marL="514350" indent="-514350">
              <a:buFont typeface="+mj-lt"/>
              <a:buAutoNum type="arabicPeriod"/>
            </a:pPr>
            <a:r>
              <a:rPr lang="en-US" dirty="0"/>
              <a:t>What is the outcome of School-Proposing Deferred Acceptance?</a:t>
            </a:r>
          </a:p>
          <a:p>
            <a:pPr marL="514350" indent="-514350">
              <a:buFont typeface="+mj-lt"/>
              <a:buAutoNum type="arabicPeriod"/>
            </a:pPr>
            <a:r>
              <a:rPr lang="en-US" dirty="0"/>
              <a:t>Under each mechanism, can any student benefit from misreporting?</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2861012363"/>
              </p:ext>
            </p:extLst>
          </p:nvPr>
        </p:nvGraphicFramePr>
        <p:xfrm>
          <a:off x="838200" y="1804988"/>
          <a:ext cx="33528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1398399119"/>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9" name="TextBox 8">
            <a:extLst>
              <a:ext uri="{FF2B5EF4-FFF2-40B4-BE49-F238E27FC236}">
                <a16:creationId xmlns:a16="http://schemas.microsoft.com/office/drawing/2014/main" id="{DAAB4CE6-0A1E-024C-8B06-F12DE340680D}"/>
              </a:ext>
            </a:extLst>
          </p:cNvPr>
          <p:cNvSpPr txBox="1"/>
          <p:nvPr/>
        </p:nvSpPr>
        <p:spPr>
          <a:xfrm>
            <a:off x="8467165" y="2189963"/>
            <a:ext cx="3496235" cy="954107"/>
          </a:xfrm>
          <a:prstGeom prst="rect">
            <a:avLst/>
          </a:prstGeom>
          <a:noFill/>
        </p:spPr>
        <p:txBody>
          <a:bodyPr wrap="square" rtlCol="0">
            <a:spAutoFit/>
          </a:bodyPr>
          <a:lstStyle/>
          <a:p>
            <a:r>
              <a:rPr lang="en-US" sz="2800" dirty="0"/>
              <a:t>Student-Proposing: </a:t>
            </a:r>
          </a:p>
          <a:p>
            <a:pPr marL="457200" indent="-457200">
              <a:buFont typeface="Arial" panose="020B0604020202020204" pitchFamily="34" charset="0"/>
              <a:buChar char="•"/>
            </a:pPr>
            <a:r>
              <a:rPr lang="en-US" sz="2800" dirty="0"/>
              <a:t>Results in CBDA.</a:t>
            </a:r>
          </a:p>
        </p:txBody>
      </p:sp>
      <p:sp>
        <p:nvSpPr>
          <p:cNvPr id="10" name="TextBox 9">
            <a:extLst>
              <a:ext uri="{FF2B5EF4-FFF2-40B4-BE49-F238E27FC236}">
                <a16:creationId xmlns:a16="http://schemas.microsoft.com/office/drawing/2014/main" id="{BD2ACE33-3777-0D49-BC21-C3EB5A6BB482}"/>
              </a:ext>
            </a:extLst>
          </p:cNvPr>
          <p:cNvSpPr txBox="1"/>
          <p:nvPr/>
        </p:nvSpPr>
        <p:spPr>
          <a:xfrm>
            <a:off x="8467165" y="3190066"/>
            <a:ext cx="3496235" cy="954107"/>
          </a:xfrm>
          <a:prstGeom prst="rect">
            <a:avLst/>
          </a:prstGeom>
          <a:noFill/>
        </p:spPr>
        <p:txBody>
          <a:bodyPr wrap="square" rtlCol="0">
            <a:spAutoFit/>
          </a:bodyPr>
          <a:lstStyle/>
          <a:p>
            <a:r>
              <a:rPr lang="en-US" sz="2800" dirty="0"/>
              <a:t>School-Proposing: </a:t>
            </a:r>
          </a:p>
          <a:p>
            <a:pPr marL="457200" indent="-457200">
              <a:buFont typeface="Arial" panose="020B0604020202020204" pitchFamily="34" charset="0"/>
              <a:buChar char="•"/>
            </a:pPr>
            <a:r>
              <a:rPr lang="en-US" sz="2800" dirty="0"/>
              <a:t>Results in CBAD.</a:t>
            </a:r>
          </a:p>
        </p:txBody>
      </p:sp>
      <p:sp>
        <p:nvSpPr>
          <p:cNvPr id="11" name="TextBox 10">
            <a:extLst>
              <a:ext uri="{FF2B5EF4-FFF2-40B4-BE49-F238E27FC236}">
                <a16:creationId xmlns:a16="http://schemas.microsoft.com/office/drawing/2014/main" id="{C7E3B22D-5F80-26FD-166F-02BD6DFBFF57}"/>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Tree>
    <p:extLst>
      <p:ext uri="{BB962C8B-B14F-4D97-AF65-F5344CB8AC3E}">
        <p14:creationId xmlns:p14="http://schemas.microsoft.com/office/powerpoint/2010/main" val="369730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FFAB-5005-7142-A5C5-4675DD854F5D}"/>
              </a:ext>
            </a:extLst>
          </p:cNvPr>
          <p:cNvSpPr>
            <a:spLocks noGrp="1"/>
          </p:cNvSpPr>
          <p:nvPr>
            <p:ph type="title"/>
          </p:nvPr>
        </p:nvSpPr>
        <p:spPr/>
        <p:txBody>
          <a:bodyPr/>
          <a:lstStyle/>
          <a:p>
            <a:r>
              <a:rPr lang="en-US" dirty="0"/>
              <a:t>Cutoff Description of Stable Matching</a:t>
            </a:r>
          </a:p>
        </p:txBody>
      </p:sp>
      <p:sp>
        <p:nvSpPr>
          <p:cNvPr id="3" name="Content Placeholder 2">
            <a:extLst>
              <a:ext uri="{FF2B5EF4-FFF2-40B4-BE49-F238E27FC236}">
                <a16:creationId xmlns:a16="http://schemas.microsoft.com/office/drawing/2014/main" id="{C45B6E5E-10A9-0C45-B4A8-728F66E45CDF}"/>
              </a:ext>
            </a:extLst>
          </p:cNvPr>
          <p:cNvSpPr>
            <a:spLocks noGrp="1"/>
          </p:cNvSpPr>
          <p:nvPr>
            <p:ph idx="1"/>
          </p:nvPr>
        </p:nvSpPr>
        <p:spPr/>
        <p:txBody>
          <a:bodyPr/>
          <a:lstStyle/>
          <a:p>
            <a:pPr marL="0" indent="0">
              <a:buNone/>
            </a:pPr>
            <a:r>
              <a:rPr lang="en-US" dirty="0"/>
              <a:t>Each school’s cutoff = priority of lowest student to attend </a:t>
            </a:r>
          </a:p>
          <a:p>
            <a:pPr marL="0" indent="0">
              <a:buNone/>
            </a:pPr>
            <a:r>
              <a:rPr lang="en-US" dirty="0"/>
              <a:t>				(or 0 if there are vacant seats)</a:t>
            </a:r>
          </a:p>
          <a:p>
            <a:pPr marL="0" indent="0">
              <a:buNone/>
            </a:pPr>
            <a:r>
              <a:rPr lang="en-US" dirty="0"/>
              <a:t>All students go to their favorite school where they clear the cutoff.</a:t>
            </a:r>
          </a:p>
          <a:p>
            <a:pPr marL="0" indent="0">
              <a:buNone/>
            </a:pPr>
            <a:r>
              <a:rPr lang="en-US" dirty="0"/>
              <a:t>How could a student benefit from lying? </a:t>
            </a:r>
          </a:p>
          <a:p>
            <a:pPr marL="0" indent="0">
              <a:buNone/>
            </a:pPr>
            <a:r>
              <a:rPr lang="en-US" dirty="0"/>
              <a:t>	</a:t>
            </a:r>
            <a:r>
              <a:rPr lang="en-US" dirty="0">
                <a:solidFill>
                  <a:srgbClr val="FF0000"/>
                </a:solidFill>
              </a:rPr>
              <a:t>They could change the cutoffs!</a:t>
            </a:r>
          </a:p>
          <a:p>
            <a:pPr marL="0" indent="0">
              <a:buNone/>
            </a:pPr>
            <a:r>
              <a:rPr lang="en-US" dirty="0">
                <a:solidFill>
                  <a:srgbClr val="FF0000"/>
                </a:solidFill>
              </a:rPr>
              <a:t>	</a:t>
            </a:r>
          </a:p>
          <a:p>
            <a:pPr marL="0" indent="0">
              <a:buNone/>
            </a:pPr>
            <a:endParaRPr lang="en-US" dirty="0">
              <a:solidFill>
                <a:srgbClr val="FF0000"/>
              </a:solidFill>
            </a:endParaRPr>
          </a:p>
          <a:p>
            <a:pPr marL="0" indent="0">
              <a:buNone/>
            </a:pPr>
            <a:endParaRPr lang="en-US" dirty="0">
              <a:solidFill>
                <a:srgbClr val="FF0000"/>
              </a:solidFill>
            </a:endParaRPr>
          </a:p>
        </p:txBody>
      </p:sp>
      <p:graphicFrame>
        <p:nvGraphicFramePr>
          <p:cNvPr id="5" name="Table 5">
            <a:extLst>
              <a:ext uri="{FF2B5EF4-FFF2-40B4-BE49-F238E27FC236}">
                <a16:creationId xmlns:a16="http://schemas.microsoft.com/office/drawing/2014/main" id="{0A1BD14A-1465-8349-A7DC-224FB7636BD8}"/>
              </a:ext>
            </a:extLst>
          </p:cNvPr>
          <p:cNvGraphicFramePr>
            <a:graphicFrameLocks noGrp="1"/>
          </p:cNvGraphicFramePr>
          <p:nvPr/>
        </p:nvGraphicFramePr>
        <p:xfrm>
          <a:off x="822960" y="4557395"/>
          <a:ext cx="1350368" cy="1737360"/>
        </p:xfrm>
        <a:graphic>
          <a:graphicData uri="http://schemas.openxmlformats.org/drawingml/2006/table">
            <a:tbl>
              <a:tblPr firstRow="1" bandRow="1">
                <a:tableStyleId>{5C22544A-7EE6-4342-B048-85BDC9FD1C3A}</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207857781"/>
                  </a:ext>
                </a:extLst>
              </a:tr>
            </a:tbl>
          </a:graphicData>
        </a:graphic>
      </p:graphicFrame>
      <p:graphicFrame>
        <p:nvGraphicFramePr>
          <p:cNvPr id="6" name="Table 5">
            <a:extLst>
              <a:ext uri="{FF2B5EF4-FFF2-40B4-BE49-F238E27FC236}">
                <a16:creationId xmlns:a16="http://schemas.microsoft.com/office/drawing/2014/main" id="{BF9797F9-0D78-7E4F-A88F-471025A5DEB2}"/>
              </a:ext>
            </a:extLst>
          </p:cNvPr>
          <p:cNvGraphicFramePr>
            <a:graphicFrameLocks noGrp="1"/>
          </p:cNvGraphicFramePr>
          <p:nvPr/>
        </p:nvGraphicFramePr>
        <p:xfrm>
          <a:off x="2605496" y="4557395"/>
          <a:ext cx="1350368" cy="1737360"/>
        </p:xfrm>
        <a:graphic>
          <a:graphicData uri="http://schemas.openxmlformats.org/drawingml/2006/table">
            <a:tbl>
              <a:tblPr firstRow="1" bandRow="1">
                <a:tableStyleId>{21E4AEA4-8DFA-4A89-87EB-49C32662AFE0}</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bl>
          </a:graphicData>
        </a:graphic>
      </p:graphicFrame>
      <p:cxnSp>
        <p:nvCxnSpPr>
          <p:cNvPr id="8" name="Straight Connector 7">
            <a:extLst>
              <a:ext uri="{FF2B5EF4-FFF2-40B4-BE49-F238E27FC236}">
                <a16:creationId xmlns:a16="http://schemas.microsoft.com/office/drawing/2014/main" id="{5DD78CFF-9AAE-E547-BB9C-E852B86265A9}"/>
              </a:ext>
            </a:extLst>
          </p:cNvPr>
          <p:cNvCxnSpPr/>
          <p:nvPr/>
        </p:nvCxnSpPr>
        <p:spPr>
          <a:xfrm>
            <a:off x="2407920" y="5730240"/>
            <a:ext cx="1859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E0E9F0-70DE-1248-A439-3BE98CE08E67}"/>
              </a:ext>
            </a:extLst>
          </p:cNvPr>
          <p:cNvCxnSpPr/>
          <p:nvPr/>
        </p:nvCxnSpPr>
        <p:spPr>
          <a:xfrm>
            <a:off x="2407920" y="6294755"/>
            <a:ext cx="185928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DB43FA-F900-AD49-A11B-11E6D4A3BA0D}"/>
              </a:ext>
            </a:extLst>
          </p:cNvPr>
          <p:cNvSpPr txBox="1"/>
          <p:nvPr/>
        </p:nvSpPr>
        <p:spPr>
          <a:xfrm>
            <a:off x="4322405" y="5426075"/>
            <a:ext cx="3547190" cy="523220"/>
          </a:xfrm>
          <a:prstGeom prst="rect">
            <a:avLst/>
          </a:prstGeom>
          <a:noFill/>
        </p:spPr>
        <p:txBody>
          <a:bodyPr wrap="none" rtlCol="0">
            <a:spAutoFit/>
          </a:bodyPr>
          <a:lstStyle/>
          <a:p>
            <a:r>
              <a:rPr lang="en-US" sz="2800" dirty="0"/>
              <a:t>School-Optimal Cutoffs</a:t>
            </a:r>
          </a:p>
        </p:txBody>
      </p:sp>
      <p:sp>
        <p:nvSpPr>
          <p:cNvPr id="11" name="TextBox 10">
            <a:extLst>
              <a:ext uri="{FF2B5EF4-FFF2-40B4-BE49-F238E27FC236}">
                <a16:creationId xmlns:a16="http://schemas.microsoft.com/office/drawing/2014/main" id="{708C05E6-A48B-104C-8698-47815800C69E}"/>
              </a:ext>
            </a:extLst>
          </p:cNvPr>
          <p:cNvSpPr txBox="1"/>
          <p:nvPr/>
        </p:nvSpPr>
        <p:spPr>
          <a:xfrm>
            <a:off x="4322405" y="5981383"/>
            <a:ext cx="3717171" cy="523220"/>
          </a:xfrm>
          <a:prstGeom prst="rect">
            <a:avLst/>
          </a:prstGeom>
          <a:noFill/>
        </p:spPr>
        <p:txBody>
          <a:bodyPr wrap="none" rtlCol="0">
            <a:spAutoFit/>
          </a:bodyPr>
          <a:lstStyle/>
          <a:p>
            <a:r>
              <a:rPr lang="en-US" sz="2800" dirty="0"/>
              <a:t>Student-Optimal Cutoffs</a:t>
            </a:r>
          </a:p>
        </p:txBody>
      </p:sp>
      <p:graphicFrame>
        <p:nvGraphicFramePr>
          <p:cNvPr id="12" name="Table 5">
            <a:extLst>
              <a:ext uri="{FF2B5EF4-FFF2-40B4-BE49-F238E27FC236}">
                <a16:creationId xmlns:a16="http://schemas.microsoft.com/office/drawing/2014/main" id="{D36A85EE-0448-6748-BBAE-3173AA0D93E6}"/>
              </a:ext>
            </a:extLst>
          </p:cNvPr>
          <p:cNvGraphicFramePr>
            <a:graphicFrameLocks noGrp="1"/>
          </p:cNvGraphicFramePr>
          <p:nvPr/>
        </p:nvGraphicFramePr>
        <p:xfrm>
          <a:off x="8587437" y="4557395"/>
          <a:ext cx="1350368" cy="1737360"/>
        </p:xfrm>
        <a:graphic>
          <a:graphicData uri="http://schemas.openxmlformats.org/drawingml/2006/table">
            <a:tbl>
              <a:tblPr firstRow="1" bandRow="1">
                <a:tableStyleId>{5C22544A-7EE6-4342-B048-85BDC9FD1C3A}</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B</a:t>
                      </a:r>
                    </a:p>
                  </a:txBody>
                  <a:tcPr/>
                </a:tc>
                <a:tc>
                  <a:txBody>
                    <a:bodyPr/>
                    <a:lstStyle/>
                    <a:p>
                      <a:pPr algn="ctr"/>
                      <a:endParaRPr lang="en-US" sz="3200" b="1" dirty="0">
                        <a:solidFill>
                          <a:schemeClr val="tx1"/>
                        </a:solidFill>
                      </a:endParaRPr>
                    </a:p>
                  </a:txBody>
                  <a:tcPr/>
                </a:tc>
                <a:extLst>
                  <a:ext uri="{0D108BD9-81ED-4DB2-BD59-A6C34878D82A}">
                    <a16:rowId xmlns:a16="http://schemas.microsoft.com/office/drawing/2014/main" val="1207857781"/>
                  </a:ext>
                </a:extLst>
              </a:tr>
            </a:tbl>
          </a:graphicData>
        </a:graphic>
      </p:graphicFrame>
      <p:graphicFrame>
        <p:nvGraphicFramePr>
          <p:cNvPr id="13" name="Table 12">
            <a:extLst>
              <a:ext uri="{FF2B5EF4-FFF2-40B4-BE49-F238E27FC236}">
                <a16:creationId xmlns:a16="http://schemas.microsoft.com/office/drawing/2014/main" id="{6AECE64A-CA2F-F94F-BE12-6A25DE98B3E9}"/>
              </a:ext>
            </a:extLst>
          </p:cNvPr>
          <p:cNvGraphicFramePr>
            <a:graphicFrameLocks noGrp="1"/>
          </p:cNvGraphicFramePr>
          <p:nvPr/>
        </p:nvGraphicFramePr>
        <p:xfrm>
          <a:off x="10369973" y="4557395"/>
          <a:ext cx="1350368" cy="1737360"/>
        </p:xfrm>
        <a:graphic>
          <a:graphicData uri="http://schemas.openxmlformats.org/drawingml/2006/table">
            <a:tbl>
              <a:tblPr firstRow="1" bandRow="1">
                <a:tableStyleId>{21E4AEA4-8DFA-4A89-87EB-49C32662AFE0}</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bl>
          </a:graphicData>
        </a:graphic>
      </p:graphicFrame>
      <p:cxnSp>
        <p:nvCxnSpPr>
          <p:cNvPr id="14" name="Straight Connector 13">
            <a:extLst>
              <a:ext uri="{FF2B5EF4-FFF2-40B4-BE49-F238E27FC236}">
                <a16:creationId xmlns:a16="http://schemas.microsoft.com/office/drawing/2014/main" id="{103B07DF-4A32-1B45-9A15-8538D0CC93C3}"/>
              </a:ext>
            </a:extLst>
          </p:cNvPr>
          <p:cNvCxnSpPr/>
          <p:nvPr/>
        </p:nvCxnSpPr>
        <p:spPr>
          <a:xfrm>
            <a:off x="10104901" y="6294755"/>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8E434B3-2BD2-9843-9373-FB6F2A6C4B9B}"/>
              </a:ext>
            </a:extLst>
          </p:cNvPr>
          <p:cNvSpPr txBox="1"/>
          <p:nvPr/>
        </p:nvSpPr>
        <p:spPr>
          <a:xfrm>
            <a:off x="8764211" y="6334780"/>
            <a:ext cx="2956130" cy="523220"/>
          </a:xfrm>
          <a:prstGeom prst="rect">
            <a:avLst/>
          </a:prstGeom>
          <a:noFill/>
        </p:spPr>
        <p:txBody>
          <a:bodyPr wrap="none" rtlCol="0">
            <a:spAutoFit/>
          </a:bodyPr>
          <a:lstStyle/>
          <a:p>
            <a:r>
              <a:rPr lang="en-US" sz="2800" dirty="0"/>
              <a:t>Only Stable Cutoffs</a:t>
            </a:r>
          </a:p>
        </p:txBody>
      </p:sp>
    </p:spTree>
    <p:extLst>
      <p:ext uri="{BB962C8B-B14F-4D97-AF65-F5344CB8AC3E}">
        <p14:creationId xmlns:p14="http://schemas.microsoft.com/office/powerpoint/2010/main" val="25936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6D9D-3473-E44D-8B12-2F5846A97125}"/>
              </a:ext>
            </a:extLst>
          </p:cNvPr>
          <p:cNvSpPr>
            <a:spLocks noGrp="1"/>
          </p:cNvSpPr>
          <p:nvPr>
            <p:ph type="title"/>
          </p:nvPr>
        </p:nvSpPr>
        <p:spPr>
          <a:xfrm>
            <a:off x="838200" y="365125"/>
            <a:ext cx="10911840" cy="1325563"/>
          </a:xfrm>
        </p:spPr>
        <p:txBody>
          <a:bodyPr/>
          <a:lstStyle/>
          <a:p>
            <a:r>
              <a:rPr lang="en-US" dirty="0"/>
              <a:t>School-Proposing DA is not truthful for students</a:t>
            </a:r>
          </a:p>
        </p:txBody>
      </p:sp>
      <p:sp>
        <p:nvSpPr>
          <p:cNvPr id="3" name="Content Placeholder 2">
            <a:extLst>
              <a:ext uri="{FF2B5EF4-FFF2-40B4-BE49-F238E27FC236}">
                <a16:creationId xmlns:a16="http://schemas.microsoft.com/office/drawing/2014/main" id="{F11AAFE5-91C2-5A49-895C-3E478FB7E815}"/>
              </a:ext>
            </a:extLst>
          </p:cNvPr>
          <p:cNvSpPr>
            <a:spLocks noGrp="1"/>
          </p:cNvSpPr>
          <p:nvPr>
            <p:ph idx="1"/>
          </p:nvPr>
        </p:nvSpPr>
        <p:spPr>
          <a:xfrm>
            <a:off x="838200" y="3029585"/>
            <a:ext cx="10637520" cy="4011295"/>
          </a:xfrm>
        </p:spPr>
        <p:txBody>
          <a:bodyPr>
            <a:normAutofit/>
          </a:bodyPr>
          <a:lstStyle/>
          <a:p>
            <a:pPr marL="0" indent="0">
              <a:buNone/>
            </a:pPr>
            <a:r>
              <a:rPr lang="en-US" dirty="0"/>
              <a:t>Any student with multiple stable partners will get their least favorite under School-Proposing DA. </a:t>
            </a:r>
          </a:p>
          <a:p>
            <a:pPr marL="0" indent="0">
              <a:buNone/>
            </a:pPr>
            <a:endParaRPr lang="en-US" dirty="0"/>
          </a:p>
          <a:p>
            <a:pPr marL="0" indent="0">
              <a:buNone/>
            </a:pPr>
            <a:r>
              <a:rPr lang="en-US" dirty="0"/>
              <a:t>This student can guarantee their favorite stable partner by truncating their list below this option. (Eliminates worse stable matchings.)</a:t>
            </a:r>
          </a:p>
          <a:p>
            <a:pPr marL="0" indent="0">
              <a:buNone/>
            </a:pPr>
            <a:endParaRPr lang="en-US" dirty="0"/>
          </a:p>
        </p:txBody>
      </p:sp>
      <p:sp>
        <p:nvSpPr>
          <p:cNvPr id="4" name="TextBox 3">
            <a:extLst>
              <a:ext uri="{FF2B5EF4-FFF2-40B4-BE49-F238E27FC236}">
                <a16:creationId xmlns:a16="http://schemas.microsoft.com/office/drawing/2014/main" id="{6FBD7A43-99E9-9E43-8A40-76EEAEBD9251}"/>
              </a:ext>
            </a:extLst>
          </p:cNvPr>
          <p:cNvSpPr txBox="1"/>
          <p:nvPr/>
        </p:nvSpPr>
        <p:spPr>
          <a:xfrm>
            <a:off x="838200" y="1825625"/>
            <a:ext cx="10637520" cy="954107"/>
          </a:xfrm>
          <a:prstGeom prst="rect">
            <a:avLst/>
          </a:prstGeom>
          <a:solidFill>
            <a:schemeClr val="accent1">
              <a:lumMod val="20000"/>
              <a:lumOff val="80000"/>
            </a:schemeClr>
          </a:solidFill>
        </p:spPr>
        <p:txBody>
          <a:bodyPr wrap="square" rtlCol="0">
            <a:spAutoFit/>
          </a:bodyPr>
          <a:lstStyle/>
          <a:p>
            <a:r>
              <a:rPr lang="en-US" sz="2800" dirty="0"/>
              <a:t>A </a:t>
            </a:r>
            <a:r>
              <a:rPr lang="en-US" sz="2800" b="1" dirty="0"/>
              <a:t>truncation </a:t>
            </a:r>
            <a:r>
              <a:rPr lang="en-US" sz="2800" dirty="0"/>
              <a:t>strategy truthfully reports the top k of the list (for some k), but leaves remaining schools off the list. </a:t>
            </a:r>
            <a:r>
              <a:rPr lang="en-US" sz="2800" b="1" dirty="0"/>
              <a:t> </a:t>
            </a:r>
            <a:endParaRPr lang="en-US" sz="2800" dirty="0"/>
          </a:p>
        </p:txBody>
      </p:sp>
    </p:spTree>
    <p:extLst>
      <p:ext uri="{BB962C8B-B14F-4D97-AF65-F5344CB8AC3E}">
        <p14:creationId xmlns:p14="http://schemas.microsoft.com/office/powerpoint/2010/main" val="17177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BE6C-9346-3086-E742-A3D74FD19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57EE0-B854-825D-EC85-2D65CAA2F0FE}"/>
              </a:ext>
            </a:extLst>
          </p:cNvPr>
          <p:cNvSpPr>
            <a:spLocks noGrp="1"/>
          </p:cNvSpPr>
          <p:nvPr>
            <p:ph type="title"/>
          </p:nvPr>
        </p:nvSpPr>
        <p:spPr>
          <a:xfrm>
            <a:off x="838200" y="0"/>
            <a:ext cx="11353800" cy="1325563"/>
          </a:xfrm>
        </p:spPr>
        <p:txBody>
          <a:bodyPr>
            <a:normAutofit/>
          </a:bodyPr>
          <a:lstStyle/>
          <a:p>
            <a:r>
              <a:rPr lang="en-US" sz="4200" dirty="0"/>
              <a:t>School-Proposing DA: </a:t>
            </a:r>
            <a:br>
              <a:rPr lang="en-US" sz="4200" dirty="0"/>
            </a:br>
            <a:r>
              <a:rPr lang="en-US" sz="4200" dirty="0"/>
              <a:t>Not all Beneficial Deviations are truncations.</a:t>
            </a:r>
          </a:p>
        </p:txBody>
      </p:sp>
      <p:graphicFrame>
        <p:nvGraphicFramePr>
          <p:cNvPr id="4" name="Table 5">
            <a:extLst>
              <a:ext uri="{FF2B5EF4-FFF2-40B4-BE49-F238E27FC236}">
                <a16:creationId xmlns:a16="http://schemas.microsoft.com/office/drawing/2014/main" id="{91445F6F-2C84-9C43-600C-EE4718D9061D}"/>
              </a:ext>
            </a:extLst>
          </p:cNvPr>
          <p:cNvGraphicFramePr>
            <a:graphicFrameLocks noGrp="1"/>
          </p:cNvGraphicFramePr>
          <p:nvPr>
            <p:extLst>
              <p:ext uri="{D42A27DB-BD31-4B8C-83A1-F6EECF244321}">
                <p14:modId xmlns:p14="http://schemas.microsoft.com/office/powerpoint/2010/main" val="525960962"/>
              </p:ext>
            </p:extLst>
          </p:nvPr>
        </p:nvGraphicFramePr>
        <p:xfrm>
          <a:off x="838200" y="1804988"/>
          <a:ext cx="25146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bl>
          </a:graphicData>
        </a:graphic>
      </p:graphicFrame>
      <p:graphicFrame>
        <p:nvGraphicFramePr>
          <p:cNvPr id="6" name="Table 5">
            <a:extLst>
              <a:ext uri="{FF2B5EF4-FFF2-40B4-BE49-F238E27FC236}">
                <a16:creationId xmlns:a16="http://schemas.microsoft.com/office/drawing/2014/main" id="{B909131F-5B39-281C-ADD5-D0429FF2E648}"/>
              </a:ext>
            </a:extLst>
          </p:cNvPr>
          <p:cNvGraphicFramePr>
            <a:graphicFrameLocks noGrp="1"/>
          </p:cNvGraphicFramePr>
          <p:nvPr>
            <p:extLst>
              <p:ext uri="{D42A27DB-BD31-4B8C-83A1-F6EECF244321}">
                <p14:modId xmlns:p14="http://schemas.microsoft.com/office/powerpoint/2010/main" val="323052430"/>
              </p:ext>
            </p:extLst>
          </p:nvPr>
        </p:nvGraphicFramePr>
        <p:xfrm>
          <a:off x="4800600" y="1804988"/>
          <a:ext cx="2514600" cy="2372064"/>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001836585"/>
                  </a:ext>
                </a:extLst>
              </a:tr>
            </a:tbl>
          </a:graphicData>
        </a:graphic>
      </p:graphicFrame>
      <p:sp>
        <p:nvSpPr>
          <p:cNvPr id="7" name="TextBox 6">
            <a:extLst>
              <a:ext uri="{FF2B5EF4-FFF2-40B4-BE49-F238E27FC236}">
                <a16:creationId xmlns:a16="http://schemas.microsoft.com/office/drawing/2014/main" id="{D013BD6A-D469-6654-F0C2-0F18F41CBAF7}"/>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A27B6753-EFEA-2817-A079-E9C64F15DDA4}"/>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5" name="TextBox 4">
            <a:extLst>
              <a:ext uri="{FF2B5EF4-FFF2-40B4-BE49-F238E27FC236}">
                <a16:creationId xmlns:a16="http://schemas.microsoft.com/office/drawing/2014/main" id="{0839CB39-4C24-3F00-811F-2D7966EEB78F}"/>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
        <p:nvSpPr>
          <p:cNvPr id="11" name="TextBox 10">
            <a:extLst>
              <a:ext uri="{FF2B5EF4-FFF2-40B4-BE49-F238E27FC236}">
                <a16:creationId xmlns:a16="http://schemas.microsoft.com/office/drawing/2014/main" id="{B85AFB33-8D49-A8EB-906B-08AE36CD4B3A}"/>
              </a:ext>
            </a:extLst>
          </p:cNvPr>
          <p:cNvSpPr txBox="1"/>
          <p:nvPr/>
        </p:nvSpPr>
        <p:spPr>
          <a:xfrm>
            <a:off x="838200" y="4655217"/>
            <a:ext cx="9653348" cy="1384995"/>
          </a:xfrm>
          <a:prstGeom prst="rect">
            <a:avLst/>
          </a:prstGeom>
          <a:noFill/>
        </p:spPr>
        <p:txBody>
          <a:bodyPr wrap="none" rtlCol="0">
            <a:spAutoFit/>
          </a:bodyPr>
          <a:lstStyle/>
          <a:p>
            <a:r>
              <a:rPr lang="en-US" sz="2800" dirty="0"/>
              <a:t>School proposing DA produces BAC.</a:t>
            </a:r>
          </a:p>
          <a:p>
            <a:r>
              <a:rPr lang="en-US" sz="2800" dirty="0"/>
              <a:t>Student proposing DA produces ABC.</a:t>
            </a:r>
          </a:p>
          <a:p>
            <a:r>
              <a:rPr lang="en-US" sz="2800" dirty="0"/>
              <a:t>If 1 lies and reports A &gt; C &gt; B, then both algorithms produce ABC.</a:t>
            </a:r>
          </a:p>
        </p:txBody>
      </p:sp>
    </p:spTree>
    <p:extLst>
      <p:ext uri="{BB962C8B-B14F-4D97-AF65-F5344CB8AC3E}">
        <p14:creationId xmlns:p14="http://schemas.microsoft.com/office/powerpoint/2010/main" val="240154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C40A-7FF2-7ECA-9F77-DAAD7126BC78}"/>
              </a:ext>
            </a:extLst>
          </p:cNvPr>
          <p:cNvSpPr>
            <a:spLocks noGrp="1"/>
          </p:cNvSpPr>
          <p:nvPr>
            <p:ph type="title"/>
          </p:nvPr>
        </p:nvSpPr>
        <p:spPr/>
        <p:txBody>
          <a:bodyPr/>
          <a:lstStyle/>
          <a:p>
            <a:r>
              <a:rPr lang="en-US" dirty="0"/>
              <a:t>Survey Results</a:t>
            </a:r>
          </a:p>
        </p:txBody>
      </p:sp>
      <p:sp>
        <p:nvSpPr>
          <p:cNvPr id="3" name="Content Placeholder 2">
            <a:extLst>
              <a:ext uri="{FF2B5EF4-FFF2-40B4-BE49-F238E27FC236}">
                <a16:creationId xmlns:a16="http://schemas.microsoft.com/office/drawing/2014/main" id="{9E90264F-B8AE-D36E-6497-E7C71ECC0FBC}"/>
              </a:ext>
            </a:extLst>
          </p:cNvPr>
          <p:cNvSpPr>
            <a:spLocks noGrp="1"/>
          </p:cNvSpPr>
          <p:nvPr>
            <p:ph idx="1"/>
          </p:nvPr>
        </p:nvSpPr>
        <p:spPr>
          <a:xfrm>
            <a:off x="838200" y="1482725"/>
            <a:ext cx="10515600" cy="4246563"/>
          </a:xfrm>
        </p:spPr>
        <p:txBody>
          <a:bodyPr>
            <a:noAutofit/>
          </a:bodyPr>
          <a:lstStyle/>
          <a:p>
            <a:pPr marL="0" indent="0" algn="l">
              <a:buNone/>
            </a:pPr>
            <a:r>
              <a:rPr lang="en-US" b="0" i="0" u="sng" dirty="0">
                <a:solidFill>
                  <a:srgbClr val="000000"/>
                </a:solidFill>
                <a:effectLst/>
                <a:latin typeface="var(--bpVcQ-contentFontFamily)"/>
              </a:rPr>
              <a:t>How are you feeling about the course material?</a:t>
            </a:r>
          </a:p>
          <a:p>
            <a:r>
              <a:rPr lang="en-US" b="0" i="0" dirty="0">
                <a:solidFill>
                  <a:srgbClr val="2D3B45"/>
                </a:solidFill>
                <a:effectLst/>
                <a:latin typeface="LatoWeb"/>
              </a:rPr>
              <a:t>I am still processing these ideas, but will feel confident with them after a bit more practice. </a:t>
            </a:r>
            <a:r>
              <a:rPr lang="en-US" b="1" dirty="0">
                <a:solidFill>
                  <a:srgbClr val="2D3B45"/>
                </a:solidFill>
                <a:latin typeface="LatoWeb"/>
              </a:rPr>
              <a:t>12</a:t>
            </a:r>
            <a:endParaRPr lang="en-US" b="1" i="0" dirty="0">
              <a:solidFill>
                <a:srgbClr val="2D3B45"/>
              </a:solidFill>
              <a:effectLst/>
              <a:latin typeface="LatoWeb"/>
            </a:endParaRPr>
          </a:p>
          <a:p>
            <a:r>
              <a:rPr lang="en-US" b="0" i="0" dirty="0">
                <a:solidFill>
                  <a:srgbClr val="2D3B45"/>
                </a:solidFill>
                <a:effectLst/>
                <a:latin typeface="LatoWeb"/>
              </a:rPr>
              <a:t>I have a solid understanding of concepts and algorithms discussed so far. </a:t>
            </a:r>
            <a:r>
              <a:rPr lang="en-US" b="1" i="0" dirty="0">
                <a:solidFill>
                  <a:srgbClr val="2D3B45"/>
                </a:solidFill>
                <a:effectLst/>
                <a:latin typeface="LatoWeb"/>
              </a:rPr>
              <a:t>5</a:t>
            </a:r>
          </a:p>
          <a:p>
            <a:pPr marL="0" indent="0">
              <a:buNone/>
            </a:pPr>
            <a:endParaRPr lang="en-US" b="0" dirty="0">
              <a:solidFill>
                <a:srgbClr val="2D3B45"/>
              </a:solidFill>
              <a:latin typeface="LatoWeb"/>
            </a:endParaRPr>
          </a:p>
          <a:p>
            <a:pPr marL="0" indent="0">
              <a:buNone/>
            </a:pPr>
            <a:r>
              <a:rPr lang="en-US" b="0" i="0" u="sng" dirty="0">
                <a:solidFill>
                  <a:srgbClr val="2D3B45"/>
                </a:solidFill>
                <a:effectLst/>
                <a:latin typeface="LatoWeb"/>
              </a:rPr>
              <a:t>How does the workload of this course compare to others that you are taking this semester?</a:t>
            </a:r>
          </a:p>
          <a:p>
            <a:r>
              <a:rPr lang="en-US" dirty="0">
                <a:solidFill>
                  <a:srgbClr val="2D3B45"/>
                </a:solidFill>
                <a:latin typeface="LatoWeb"/>
              </a:rPr>
              <a:t>The workload is lower than my other courses </a:t>
            </a:r>
            <a:r>
              <a:rPr lang="en-US" b="1" dirty="0">
                <a:solidFill>
                  <a:srgbClr val="2D3B45"/>
                </a:solidFill>
                <a:latin typeface="LatoWeb"/>
              </a:rPr>
              <a:t>1</a:t>
            </a:r>
            <a:endParaRPr lang="en-US" i="0" dirty="0">
              <a:solidFill>
                <a:srgbClr val="2D3B45"/>
              </a:solidFill>
              <a:effectLst/>
              <a:latin typeface="LatoWeb"/>
            </a:endParaRPr>
          </a:p>
          <a:p>
            <a:r>
              <a:rPr lang="en-US" dirty="0">
                <a:solidFill>
                  <a:srgbClr val="000000"/>
                </a:solidFill>
                <a:latin typeface="LatoWeb"/>
              </a:rPr>
              <a:t>The </a:t>
            </a:r>
            <a:r>
              <a:rPr lang="en-US" b="0" i="0" dirty="0">
                <a:solidFill>
                  <a:srgbClr val="2D3B45"/>
                </a:solidFill>
                <a:effectLst/>
                <a:latin typeface="LatoWeb"/>
              </a:rPr>
              <a:t>workload is similar to my other courses. </a:t>
            </a:r>
            <a:r>
              <a:rPr lang="en-US" b="1" i="0" dirty="0">
                <a:solidFill>
                  <a:srgbClr val="2D3B45"/>
                </a:solidFill>
                <a:effectLst/>
                <a:latin typeface="LatoWeb"/>
              </a:rPr>
              <a:t>13</a:t>
            </a:r>
          </a:p>
          <a:p>
            <a:r>
              <a:rPr lang="en-US" b="0" i="0" dirty="0">
                <a:solidFill>
                  <a:srgbClr val="2D3B45"/>
                </a:solidFill>
                <a:effectLst/>
                <a:latin typeface="LatoWeb"/>
              </a:rPr>
              <a:t>The workload is higher than my other courses. </a:t>
            </a:r>
            <a:r>
              <a:rPr lang="en-US" b="1" i="0" dirty="0">
                <a:solidFill>
                  <a:srgbClr val="2D3B45"/>
                </a:solidFill>
                <a:effectLst/>
                <a:latin typeface="LatoWeb"/>
              </a:rPr>
              <a:t>4</a:t>
            </a:r>
            <a:br>
              <a:rPr lang="en-US" b="0" i="0" dirty="0">
                <a:solidFill>
                  <a:srgbClr val="000000"/>
                </a:solidFill>
                <a:effectLst/>
                <a:latin typeface="LatoWeb"/>
              </a:rPr>
            </a:br>
            <a:endParaRPr lang="en-US" b="0" i="0" dirty="0">
              <a:solidFill>
                <a:srgbClr val="000000"/>
              </a:solidFill>
              <a:effectLst/>
              <a:latin typeface="LatoWeb"/>
            </a:endParaRPr>
          </a:p>
          <a:p>
            <a:pPr marL="0" indent="0">
              <a:buNone/>
            </a:pPr>
            <a:endParaRPr lang="en-US" dirty="0"/>
          </a:p>
        </p:txBody>
      </p:sp>
    </p:spTree>
    <p:extLst>
      <p:ext uri="{BB962C8B-B14F-4D97-AF65-F5344CB8AC3E}">
        <p14:creationId xmlns:p14="http://schemas.microsoft.com/office/powerpoint/2010/main" val="263585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D879-7C2A-9941-9E7B-9F94932D457D}"/>
              </a:ext>
            </a:extLst>
          </p:cNvPr>
          <p:cNvSpPr>
            <a:spLocks noGrp="1"/>
          </p:cNvSpPr>
          <p:nvPr>
            <p:ph type="title"/>
          </p:nvPr>
        </p:nvSpPr>
        <p:spPr>
          <a:xfrm>
            <a:off x="838200" y="303213"/>
            <a:ext cx="10515600" cy="1325563"/>
          </a:xfrm>
        </p:spPr>
        <p:txBody>
          <a:bodyPr/>
          <a:lstStyle/>
          <a:p>
            <a:r>
              <a:rPr lang="en-US" dirty="0"/>
              <a:t>Student-Proposing DA is Truthful for Students!</a:t>
            </a:r>
          </a:p>
        </p:txBody>
      </p:sp>
      <p:sp>
        <p:nvSpPr>
          <p:cNvPr id="4" name="Rectangle 3">
            <a:extLst>
              <a:ext uri="{FF2B5EF4-FFF2-40B4-BE49-F238E27FC236}">
                <a16:creationId xmlns:a16="http://schemas.microsoft.com/office/drawing/2014/main" id="{636C363C-AFA4-0241-A966-C36F000A570C}"/>
              </a:ext>
            </a:extLst>
          </p:cNvPr>
          <p:cNvSpPr/>
          <p:nvPr/>
        </p:nvSpPr>
        <p:spPr>
          <a:xfrm>
            <a:off x="838200" y="2474893"/>
            <a:ext cx="7658100" cy="2246769"/>
          </a:xfrm>
          <a:prstGeom prst="rect">
            <a:avLst/>
          </a:prstGeom>
        </p:spPr>
        <p:txBody>
          <a:bodyPr wrap="square">
            <a:spAutoFit/>
          </a:bodyPr>
          <a:lstStyle/>
          <a:p>
            <a:r>
              <a:rPr lang="en-US" sz="2800" dirty="0"/>
              <a:t>No algorithm that always produces a stable assignment is truthful for both sides (Roth 1982).</a:t>
            </a:r>
          </a:p>
          <a:p>
            <a:endParaRPr lang="en-US" sz="2800" dirty="0"/>
          </a:p>
          <a:p>
            <a:r>
              <a:rPr lang="en-US" sz="2800" dirty="0"/>
              <a:t>Whichever side doesn’t get their way will benefit from suitable truncation. </a:t>
            </a:r>
          </a:p>
        </p:txBody>
      </p:sp>
      <p:graphicFrame>
        <p:nvGraphicFramePr>
          <p:cNvPr id="5" name="Table 5">
            <a:extLst>
              <a:ext uri="{FF2B5EF4-FFF2-40B4-BE49-F238E27FC236}">
                <a16:creationId xmlns:a16="http://schemas.microsoft.com/office/drawing/2014/main" id="{58340C7D-5D73-E340-B7AD-E0BBA927B2AC}"/>
              </a:ext>
            </a:extLst>
          </p:cNvPr>
          <p:cNvGraphicFramePr>
            <a:graphicFrameLocks noGrp="1"/>
          </p:cNvGraphicFramePr>
          <p:nvPr/>
        </p:nvGraphicFramePr>
        <p:xfrm>
          <a:off x="8496300" y="1691640"/>
          <a:ext cx="1350368" cy="1737360"/>
        </p:xfrm>
        <a:graphic>
          <a:graphicData uri="http://schemas.openxmlformats.org/drawingml/2006/table">
            <a:tbl>
              <a:tblPr firstRow="1" bandRow="1">
                <a:tableStyleId>{5C22544A-7EE6-4342-B048-85BDC9FD1C3A}</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207857781"/>
                  </a:ext>
                </a:extLst>
              </a:tr>
            </a:tbl>
          </a:graphicData>
        </a:graphic>
      </p:graphicFrame>
      <p:graphicFrame>
        <p:nvGraphicFramePr>
          <p:cNvPr id="6" name="Table 5">
            <a:extLst>
              <a:ext uri="{FF2B5EF4-FFF2-40B4-BE49-F238E27FC236}">
                <a16:creationId xmlns:a16="http://schemas.microsoft.com/office/drawing/2014/main" id="{C8D6546D-01F5-0F42-880C-E85646FE29DB}"/>
              </a:ext>
            </a:extLst>
          </p:cNvPr>
          <p:cNvGraphicFramePr>
            <a:graphicFrameLocks noGrp="1"/>
          </p:cNvGraphicFramePr>
          <p:nvPr/>
        </p:nvGraphicFramePr>
        <p:xfrm>
          <a:off x="10263596" y="1691640"/>
          <a:ext cx="1350368" cy="1737360"/>
        </p:xfrm>
        <a:graphic>
          <a:graphicData uri="http://schemas.openxmlformats.org/drawingml/2006/table">
            <a:tbl>
              <a:tblPr firstRow="1" bandRow="1">
                <a:tableStyleId>{21E4AEA4-8DFA-4A89-87EB-49C32662AFE0}</a:tableStyleId>
              </a:tblPr>
              <a:tblGrid>
                <a:gridCol w="675184">
                  <a:extLst>
                    <a:ext uri="{9D8B030D-6E8A-4147-A177-3AD203B41FA5}">
                      <a16:colId xmlns:a16="http://schemas.microsoft.com/office/drawing/2014/main" val="310428401"/>
                    </a:ext>
                  </a:extLst>
                </a:gridCol>
                <a:gridCol w="675184">
                  <a:extLst>
                    <a:ext uri="{9D8B030D-6E8A-4147-A177-3AD203B41FA5}">
                      <a16:colId xmlns:a16="http://schemas.microsoft.com/office/drawing/2014/main" val="3218025872"/>
                    </a:ext>
                  </a:extLst>
                </a:gridCol>
              </a:tblGrid>
              <a:tr h="470429">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670253178"/>
                  </a:ext>
                </a:extLst>
              </a:tr>
              <a:tr h="470429">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1304158920"/>
                  </a:ext>
                </a:extLst>
              </a:tr>
              <a:tr h="470429">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207857781"/>
                  </a:ext>
                </a:extLst>
              </a:tr>
            </a:tbl>
          </a:graphicData>
        </a:graphic>
      </p:graphicFrame>
      <p:sp>
        <p:nvSpPr>
          <p:cNvPr id="8" name="Content Placeholder 7">
            <a:extLst>
              <a:ext uri="{FF2B5EF4-FFF2-40B4-BE49-F238E27FC236}">
                <a16:creationId xmlns:a16="http://schemas.microsoft.com/office/drawing/2014/main" id="{16389B50-3522-B548-919D-BAE41AA4FB3E}"/>
              </a:ext>
            </a:extLst>
          </p:cNvPr>
          <p:cNvSpPr>
            <a:spLocks noGrp="1"/>
          </p:cNvSpPr>
          <p:nvPr>
            <p:ph idx="1"/>
          </p:nvPr>
        </p:nvSpPr>
        <p:spPr>
          <a:xfrm>
            <a:off x="838200" y="1825625"/>
            <a:ext cx="10515600" cy="649268"/>
          </a:xfrm>
        </p:spPr>
        <p:txBody>
          <a:bodyPr/>
          <a:lstStyle/>
          <a:p>
            <a:pPr marL="0" indent="0">
              <a:buNone/>
            </a:pPr>
            <a:r>
              <a:rPr lang="en-US" dirty="0"/>
              <a:t>However, schools might benefit from lying.</a:t>
            </a:r>
          </a:p>
        </p:txBody>
      </p:sp>
    </p:spTree>
    <p:extLst>
      <p:ext uri="{BB962C8B-B14F-4D97-AF65-F5344CB8AC3E}">
        <p14:creationId xmlns:p14="http://schemas.microsoft.com/office/powerpoint/2010/main" val="3613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DE43-9E43-C529-EAA2-CC0C5496B30A}"/>
              </a:ext>
            </a:extLst>
          </p:cNvPr>
          <p:cNvSpPr>
            <a:spLocks noGrp="1"/>
          </p:cNvSpPr>
          <p:nvPr>
            <p:ph type="title"/>
          </p:nvPr>
        </p:nvSpPr>
        <p:spPr>
          <a:xfrm>
            <a:off x="571501" y="342822"/>
            <a:ext cx="10515600" cy="1325563"/>
          </a:xfrm>
        </p:spPr>
        <p:txBody>
          <a:bodyPr/>
          <a:lstStyle/>
          <a:p>
            <a:r>
              <a:rPr lang="en-US" dirty="0"/>
              <a:t>Results from Homework</a:t>
            </a:r>
          </a:p>
        </p:txBody>
      </p:sp>
      <p:sp>
        <p:nvSpPr>
          <p:cNvPr id="3" name="Content Placeholder 2">
            <a:extLst>
              <a:ext uri="{FF2B5EF4-FFF2-40B4-BE49-F238E27FC236}">
                <a16:creationId xmlns:a16="http://schemas.microsoft.com/office/drawing/2014/main" id="{EFEE495C-BEF9-7719-5B8A-FEE5527A905A}"/>
              </a:ext>
            </a:extLst>
          </p:cNvPr>
          <p:cNvSpPr>
            <a:spLocks noGrp="1"/>
          </p:cNvSpPr>
          <p:nvPr>
            <p:ph idx="1"/>
          </p:nvPr>
        </p:nvSpPr>
        <p:spPr>
          <a:xfrm>
            <a:off x="571501" y="1827211"/>
            <a:ext cx="10515600" cy="533010"/>
          </a:xfrm>
        </p:spPr>
        <p:txBody>
          <a:bodyPr/>
          <a:lstStyle/>
          <a:p>
            <a:pPr marL="0" indent="0">
              <a:buNone/>
            </a:pPr>
            <a:r>
              <a:rPr lang="en-US" dirty="0"/>
              <a:t>(Mathematicians call useful observations “lemmas”)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CEBA633-6A96-CC40-69A4-D86D72E13609}"/>
                  </a:ext>
                </a:extLst>
              </p:cNvPr>
              <p:cNvSpPr/>
              <p:nvPr/>
            </p:nvSpPr>
            <p:spPr>
              <a:xfrm>
                <a:off x="571500" y="2496552"/>
                <a:ext cx="11048998" cy="141100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Lemma 1 (HW Q4). </a:t>
                </a:r>
                <a:r>
                  <a:rPr lang="en-US" sz="2800" dirty="0">
                    <a:solidFill>
                      <a:sysClr val="windowText" lastClr="000000"/>
                    </a:solidFill>
                  </a:rPr>
                  <a:t>If matching M is stable for preference profile P, and profile P’ is produced by removing some schools from the list of student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(but keeping M(</a:t>
                </a:r>
                <a14:m>
                  <m:oMath xmlns:m="http://schemas.openxmlformats.org/officeDocument/2006/math">
                    <m:r>
                      <a:rPr lang="en-US" sz="2800" i="1" dirty="0" smtClean="0">
                        <a:solidFill>
                          <a:sysClr val="windowText" lastClr="000000"/>
                        </a:solidFill>
                        <a:latin typeface="Cambria Math" panose="02040503050406030204" pitchFamily="18" charset="0"/>
                      </a:rPr>
                      <m:t>𝑠</m:t>
                    </m:r>
                  </m:oMath>
                </a14:m>
                <a:r>
                  <a:rPr lang="en-US" sz="2800" dirty="0">
                    <a:solidFill>
                      <a:sysClr val="windowText" lastClr="000000"/>
                    </a:solidFill>
                  </a:rPr>
                  <a:t>) on the list), then M is stable for profile P’.</a:t>
                </a:r>
              </a:p>
            </p:txBody>
          </p:sp>
        </mc:Choice>
        <mc:Fallback xmlns="">
          <p:sp>
            <p:nvSpPr>
              <p:cNvPr id="4" name="Rectangle 3">
                <a:extLst>
                  <a:ext uri="{FF2B5EF4-FFF2-40B4-BE49-F238E27FC236}">
                    <a16:creationId xmlns:a16="http://schemas.microsoft.com/office/drawing/2014/main" id="{6CEBA633-6A96-CC40-69A4-D86D72E13609}"/>
                  </a:ext>
                </a:extLst>
              </p:cNvPr>
              <p:cNvSpPr>
                <a:spLocks noRot="1" noChangeAspect="1" noMove="1" noResize="1" noEditPoints="1" noAdjustHandles="1" noChangeArrowheads="1" noChangeShapeType="1" noTextEdit="1"/>
              </p:cNvSpPr>
              <p:nvPr/>
            </p:nvSpPr>
            <p:spPr>
              <a:xfrm>
                <a:off x="571500" y="2496552"/>
                <a:ext cx="11048998" cy="1411003"/>
              </a:xfrm>
              <a:prstGeom prst="rect">
                <a:avLst/>
              </a:prstGeom>
              <a:blipFill>
                <a:blip r:embed="rId2"/>
                <a:stretch>
                  <a:fillRect l="-1032" t="-3540" b="-9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375993F-93C4-6808-5049-C810FD0DC106}"/>
                  </a:ext>
                </a:extLst>
              </p:cNvPr>
              <p:cNvSpPr/>
              <p:nvPr/>
            </p:nvSpPr>
            <p:spPr>
              <a:xfrm>
                <a:off x="571501" y="4066188"/>
                <a:ext cx="11048998" cy="141100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Lemma 2 (HW Q6). </a:t>
                </a:r>
                <a:r>
                  <a:rPr lang="en-US" sz="2800" dirty="0">
                    <a:solidFill>
                      <a:sysClr val="windowText" lastClr="000000"/>
                    </a:solidFill>
                  </a:rPr>
                  <a:t>If matching M is stable for preference profile P, student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is matched by M, and profile P’ is produced by adding some schools to the list of student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below M(</a:t>
                </a:r>
                <a14:m>
                  <m:oMath xmlns:m="http://schemas.openxmlformats.org/officeDocument/2006/math">
                    <m:r>
                      <a:rPr lang="en-US" sz="2800" i="1" dirty="0" smtClean="0">
                        <a:solidFill>
                          <a:sysClr val="windowText" lastClr="000000"/>
                        </a:solidFill>
                        <a:latin typeface="Cambria Math" panose="02040503050406030204" pitchFamily="18" charset="0"/>
                      </a:rPr>
                      <m:t>𝑠</m:t>
                    </m:r>
                  </m:oMath>
                </a14:m>
                <a:r>
                  <a:rPr lang="en-US" sz="2800" dirty="0">
                    <a:solidFill>
                      <a:sysClr val="windowText" lastClr="000000"/>
                    </a:solidFill>
                  </a:rPr>
                  <a:t>), then M is stable for profile P’.</a:t>
                </a:r>
              </a:p>
            </p:txBody>
          </p:sp>
        </mc:Choice>
        <mc:Fallback xmlns="">
          <p:sp>
            <p:nvSpPr>
              <p:cNvPr id="5" name="Rectangle 4">
                <a:extLst>
                  <a:ext uri="{FF2B5EF4-FFF2-40B4-BE49-F238E27FC236}">
                    <a16:creationId xmlns:a16="http://schemas.microsoft.com/office/drawing/2014/main" id="{D375993F-93C4-6808-5049-C810FD0DC106}"/>
                  </a:ext>
                </a:extLst>
              </p:cNvPr>
              <p:cNvSpPr>
                <a:spLocks noRot="1" noChangeAspect="1" noMove="1" noResize="1" noEditPoints="1" noAdjustHandles="1" noChangeArrowheads="1" noChangeShapeType="1" noTextEdit="1"/>
              </p:cNvSpPr>
              <p:nvPr/>
            </p:nvSpPr>
            <p:spPr>
              <a:xfrm>
                <a:off x="571501" y="4066188"/>
                <a:ext cx="11048998" cy="1411003"/>
              </a:xfrm>
              <a:prstGeom prst="rect">
                <a:avLst/>
              </a:prstGeom>
              <a:blipFill>
                <a:blip r:embed="rId3"/>
                <a:stretch>
                  <a:fillRect l="-1032" t="-2655" r="-1032" b="-9735"/>
                </a:stretch>
              </a:blipFill>
            </p:spPr>
            <p:txBody>
              <a:bodyPr/>
              <a:lstStyle/>
              <a:p>
                <a:r>
                  <a:rPr lang="en-US">
                    <a:noFill/>
                  </a:rPr>
                  <a:t> </a:t>
                </a:r>
              </a:p>
            </p:txBody>
          </p:sp>
        </mc:Fallback>
      </mc:AlternateContent>
    </p:spTree>
    <p:extLst>
      <p:ext uri="{BB962C8B-B14F-4D97-AF65-F5344CB8AC3E}">
        <p14:creationId xmlns:p14="http://schemas.microsoft.com/office/powerpoint/2010/main" val="2624139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B7F7-C540-2090-C23A-64C9905F0E1D}"/>
            </a:ext>
          </a:extLst>
        </p:cNvPr>
        <p:cNvGrpSpPr/>
        <p:nvPr/>
      </p:nvGrpSpPr>
      <p:grpSpPr>
        <a:xfrm>
          <a:off x="0" y="0"/>
          <a:ext cx="0" cy="0"/>
          <a:chOff x="0" y="0"/>
          <a:chExt cx="0" cy="0"/>
        </a:xfrm>
      </p:grpSpPr>
      <p:sp>
        <p:nvSpPr>
          <p:cNvPr id="29" name="Rounded Rectangle 28">
            <a:extLst>
              <a:ext uri="{FF2B5EF4-FFF2-40B4-BE49-F238E27FC236}">
                <a16:creationId xmlns:a16="http://schemas.microsoft.com/office/drawing/2014/main" id="{938ABDEC-8018-6376-E9AD-9951AEC6ED95}"/>
              </a:ext>
            </a:extLst>
          </p:cNvPr>
          <p:cNvSpPr/>
          <p:nvPr/>
        </p:nvSpPr>
        <p:spPr>
          <a:xfrm>
            <a:off x="143000" y="3338734"/>
            <a:ext cx="12004379" cy="22083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D1D545B2-B8E7-20E8-3502-80FC4E844B84}"/>
              </a:ext>
            </a:extLst>
          </p:cNvPr>
          <p:cNvSpPr/>
          <p:nvPr/>
        </p:nvSpPr>
        <p:spPr>
          <a:xfrm>
            <a:off x="143000" y="1555757"/>
            <a:ext cx="12004383" cy="16991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1C5CA-BF6E-FD3A-4F5D-4AA53E117D7E}"/>
              </a:ext>
            </a:extLst>
          </p:cNvPr>
          <p:cNvSpPr>
            <a:spLocks noGrp="1"/>
          </p:cNvSpPr>
          <p:nvPr>
            <p:ph type="title"/>
          </p:nvPr>
        </p:nvSpPr>
        <p:spPr>
          <a:xfrm>
            <a:off x="136036" y="649170"/>
            <a:ext cx="10515600" cy="1325563"/>
          </a:xfrm>
        </p:spPr>
        <p:txBody>
          <a:bodyPr/>
          <a:lstStyle/>
          <a:p>
            <a:r>
              <a:rPr lang="en-US" dirty="0"/>
              <a:t>Proof</a:t>
            </a:r>
          </a:p>
        </p:txBody>
      </p:sp>
      <p:sp>
        <p:nvSpPr>
          <p:cNvPr id="5" name="TextBox 4">
            <a:extLst>
              <a:ext uri="{FF2B5EF4-FFF2-40B4-BE49-F238E27FC236}">
                <a16:creationId xmlns:a16="http://schemas.microsoft.com/office/drawing/2014/main" id="{89250CBE-86FF-C3F3-58C6-A3BFF70A07C4}"/>
              </a:ext>
            </a:extLst>
          </p:cNvPr>
          <p:cNvSpPr txBox="1"/>
          <p:nvPr/>
        </p:nvSpPr>
        <p:spPr>
          <a:xfrm>
            <a:off x="6072907" y="1598513"/>
            <a:ext cx="5981505" cy="1538883"/>
          </a:xfrm>
          <a:prstGeom prst="rect">
            <a:avLst/>
          </a:prstGeom>
          <a:noFill/>
        </p:spPr>
        <p:txBody>
          <a:bodyPr wrap="square" rtlCol="0">
            <a:spAutoFit/>
          </a:bodyPr>
          <a:lstStyle/>
          <a:p>
            <a:pPr>
              <a:spcAft>
                <a:spcPts val="1200"/>
              </a:spcAft>
            </a:pPr>
            <a:r>
              <a:rPr lang="en-US" sz="2800" dirty="0"/>
              <a:t>Fix others’ reports. Suppose when I report truth (P), best stable partner is B.</a:t>
            </a:r>
          </a:p>
          <a:p>
            <a:r>
              <a:rPr lang="en-US" sz="2800" dirty="0"/>
              <a:t>But, some lie (L) gets me A &gt; B.</a:t>
            </a:r>
          </a:p>
        </p:txBody>
      </p:sp>
      <p:graphicFrame>
        <p:nvGraphicFramePr>
          <p:cNvPr id="6" name="Table 5">
            <a:extLst>
              <a:ext uri="{FF2B5EF4-FFF2-40B4-BE49-F238E27FC236}">
                <a16:creationId xmlns:a16="http://schemas.microsoft.com/office/drawing/2014/main" id="{6F31E910-E8B0-A4AB-45B1-76844354CF9A}"/>
              </a:ext>
            </a:extLst>
          </p:cNvPr>
          <p:cNvGraphicFramePr>
            <a:graphicFrameLocks noGrp="1"/>
          </p:cNvGraphicFramePr>
          <p:nvPr/>
        </p:nvGraphicFramePr>
        <p:xfrm>
          <a:off x="650106" y="1647746"/>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a:t>
                      </a:r>
                    </a:p>
                  </a:txBody>
                  <a:tcPr/>
                </a:tc>
                <a:tc>
                  <a:txBody>
                    <a:bodyPr/>
                    <a:lstStyle/>
                    <a:p>
                      <a:pPr algn="ctr"/>
                      <a:r>
                        <a:rPr lang="en-US" sz="2800" b="1" dirty="0"/>
                        <a:t>…</a:t>
                      </a:r>
                    </a:p>
                  </a:txBody>
                  <a:tcPr/>
                </a:tc>
                <a:tc>
                  <a:txBody>
                    <a:bodyPr/>
                    <a:lstStyle/>
                    <a:p>
                      <a:pPr algn="ctr"/>
                      <a:r>
                        <a:rPr lang="en-US" sz="2800" b="1" dirty="0"/>
                        <a:t>B</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599DD95-8101-AE42-A710-3789D09A42BF}"/>
                  </a:ext>
                </a:extLst>
              </p:cNvPr>
              <p:cNvSpPr txBox="1"/>
              <p:nvPr/>
            </p:nvSpPr>
            <p:spPr>
              <a:xfrm>
                <a:off x="3994632" y="1625869"/>
                <a:ext cx="2494736"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M1</a:t>
                </a:r>
              </a:p>
            </p:txBody>
          </p:sp>
        </mc:Choice>
        <mc:Fallback xmlns="">
          <p:sp>
            <p:nvSpPr>
              <p:cNvPr id="7" name="TextBox 6">
                <a:extLst>
                  <a:ext uri="{FF2B5EF4-FFF2-40B4-BE49-F238E27FC236}">
                    <a16:creationId xmlns:a16="http://schemas.microsoft.com/office/drawing/2014/main" id="{EEBD3FBC-A7DB-E48A-C681-C845DF7B586E}"/>
                  </a:ext>
                </a:extLst>
              </p:cNvPr>
              <p:cNvSpPr txBox="1">
                <a:spLocks noRot="1" noChangeAspect="1" noMove="1" noResize="1" noEditPoints="1" noAdjustHandles="1" noChangeArrowheads="1" noChangeShapeType="1" noTextEdit="1"/>
              </p:cNvSpPr>
              <p:nvPr/>
            </p:nvSpPr>
            <p:spPr>
              <a:xfrm>
                <a:off x="3994632" y="1625869"/>
                <a:ext cx="2494736" cy="553998"/>
              </a:xfrm>
              <a:prstGeom prst="rect">
                <a:avLst/>
              </a:prstGeom>
              <a:blipFill>
                <a:blip r:embed="rId2"/>
                <a:stretch>
                  <a:fillRect l="-5051" t="-25000" b="-4772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625E07FE-5034-F29D-0E07-B4B65F1AF79D}"/>
              </a:ext>
            </a:extLst>
          </p:cNvPr>
          <p:cNvGraphicFramePr>
            <a:graphicFrameLocks noGrp="1"/>
          </p:cNvGraphicFramePr>
          <p:nvPr/>
        </p:nvGraphicFramePr>
        <p:xfrm>
          <a:off x="650106" y="259948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CC569B-4756-8AED-DC41-5D20A5CE409A}"/>
                  </a:ext>
                </a:extLst>
              </p:cNvPr>
              <p:cNvSpPr txBox="1"/>
              <p:nvPr/>
            </p:nvSpPr>
            <p:spPr>
              <a:xfrm>
                <a:off x="3994631" y="2577603"/>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M2</a:t>
                </a:r>
              </a:p>
            </p:txBody>
          </p:sp>
        </mc:Choice>
        <mc:Fallback xmlns="">
          <p:sp>
            <p:nvSpPr>
              <p:cNvPr id="10" name="TextBox 9">
                <a:extLst>
                  <a:ext uri="{FF2B5EF4-FFF2-40B4-BE49-F238E27FC236}">
                    <a16:creationId xmlns:a16="http://schemas.microsoft.com/office/drawing/2014/main" id="{121747BE-D18A-65F3-3C43-4C2982FE3BD7}"/>
                  </a:ext>
                </a:extLst>
              </p:cNvPr>
              <p:cNvSpPr txBox="1">
                <a:spLocks noRot="1" noChangeAspect="1" noMove="1" noResize="1" noEditPoints="1" noAdjustHandles="1" noChangeArrowheads="1" noChangeShapeType="1" noTextEdit="1"/>
              </p:cNvSpPr>
              <p:nvPr/>
            </p:nvSpPr>
            <p:spPr>
              <a:xfrm>
                <a:off x="3994631" y="2577603"/>
                <a:ext cx="3886291" cy="553998"/>
              </a:xfrm>
              <a:prstGeom prst="rect">
                <a:avLst/>
              </a:prstGeom>
              <a:blipFill>
                <a:blip r:embed="rId3"/>
                <a:stretch>
                  <a:fillRect l="-3257" t="-25000" b="-4772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798EDF5-AD78-411E-7496-72FEA60A0F5B}"/>
              </a:ext>
            </a:extLst>
          </p:cNvPr>
          <p:cNvSpPr txBox="1"/>
          <p:nvPr/>
        </p:nvSpPr>
        <p:spPr>
          <a:xfrm>
            <a:off x="3895750" y="1010499"/>
            <a:ext cx="1587229" cy="523220"/>
          </a:xfrm>
          <a:prstGeom prst="rect">
            <a:avLst/>
          </a:prstGeom>
          <a:noFill/>
        </p:spPr>
        <p:txBody>
          <a:bodyPr wrap="none" rtlCol="0">
            <a:spAutoFit/>
          </a:bodyPr>
          <a:lstStyle/>
          <a:p>
            <a:r>
              <a:rPr lang="en-US" sz="2800" b="1" dirty="0"/>
              <a:t>Matching</a:t>
            </a:r>
          </a:p>
        </p:txBody>
      </p:sp>
      <p:sp>
        <p:nvSpPr>
          <p:cNvPr id="13" name="TextBox 12">
            <a:extLst>
              <a:ext uri="{FF2B5EF4-FFF2-40B4-BE49-F238E27FC236}">
                <a16:creationId xmlns:a16="http://schemas.microsoft.com/office/drawing/2014/main" id="{3025E15F-97EA-A446-6093-9460E4AC8087}"/>
              </a:ext>
            </a:extLst>
          </p:cNvPr>
          <p:cNvSpPr txBox="1"/>
          <p:nvPr/>
        </p:nvSpPr>
        <p:spPr>
          <a:xfrm>
            <a:off x="6096000" y="3353943"/>
            <a:ext cx="6017723" cy="1815882"/>
          </a:xfrm>
          <a:prstGeom prst="rect">
            <a:avLst/>
          </a:prstGeom>
          <a:noFill/>
        </p:spPr>
        <p:txBody>
          <a:bodyPr wrap="square" rtlCol="0">
            <a:spAutoFit/>
          </a:bodyPr>
          <a:lstStyle/>
          <a:p>
            <a:r>
              <a:rPr lang="en-US" sz="2800" dirty="0"/>
              <a:t>Claim: I must not be matched.</a:t>
            </a:r>
          </a:p>
          <a:p>
            <a:endParaRPr lang="en-US" sz="2800" dirty="0"/>
          </a:p>
          <a:p>
            <a:r>
              <a:rPr lang="en-US" sz="2800" b="1" dirty="0"/>
              <a:t>WHY? How can we use one of the homework lemmas to prove this?</a:t>
            </a:r>
            <a:endParaRPr lang="en-US" sz="2800" dirty="0"/>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CC617126-BB87-03FB-52F5-6DAA6AE44BC6}"/>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5" name="Table 14">
                <a:extLst>
                  <a:ext uri="{FF2B5EF4-FFF2-40B4-BE49-F238E27FC236}">
                    <a16:creationId xmlns:a16="http://schemas.microsoft.com/office/drawing/2014/main" id="{E74E7642-6609-BBBE-0C55-6C953B524EF5}"/>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endParaRPr lang="en-US"/>
                        </a:p>
                      </a:txBody>
                      <a:tcPr>
                        <a:blipFill>
                          <a:blip r:embed="rId5"/>
                          <a:stretch>
                            <a:fillRect l="-307317" t="-12195" r="-204878" b="-34146"/>
                          </a:stretch>
                        </a:blipFill>
                      </a:tcPr>
                    </a:tc>
                    <a:tc>
                      <a:txBody>
                        <a:bodyPr/>
                        <a:lstStyle/>
                        <a:p>
                          <a:endParaRPr lang="en-US"/>
                        </a:p>
                      </a:txBody>
                      <a:tcPr>
                        <a:blipFill>
                          <a:blip r:embed="rId5"/>
                          <a:stretch>
                            <a:fillRect l="-397619" t="-12195" r="-100000" b="-34146"/>
                          </a:stretch>
                        </a:blipFill>
                      </a:tcPr>
                    </a:tc>
                    <a:tc>
                      <a:txBody>
                        <a:bodyPr/>
                        <a:lstStyle/>
                        <a:p>
                          <a:endParaRPr lang="en-US"/>
                        </a:p>
                      </a:txBody>
                      <a:tcPr>
                        <a:blipFill>
                          <a:blip r:embed="rId5"/>
                          <a:stretch>
                            <a:fillRect l="-509756" t="-12195" r="-2439" b="-34146"/>
                          </a:stretch>
                        </a:blipFill>
                      </a:tcPr>
                    </a:tc>
                    <a:extLst>
                      <a:ext uri="{0D108BD9-81ED-4DB2-BD59-A6C34878D82A}">
                        <a16:rowId xmlns:a16="http://schemas.microsoft.com/office/drawing/2014/main" val="1768735720"/>
                      </a:ext>
                    </a:extLst>
                  </a:tr>
                </a:tbl>
              </a:graphicData>
            </a:graphic>
          </p:graphicFrame>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944CEBA-6520-577D-BB18-12B9A39D21A8}"/>
                  </a:ext>
                </a:extLst>
              </p:cNvPr>
              <p:cNvSpPr txBox="1"/>
              <p:nvPr/>
            </p:nvSpPr>
            <p:spPr>
              <a:xfrm>
                <a:off x="3895750" y="4035482"/>
                <a:ext cx="1587229"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M3</a:t>
                </a:r>
              </a:p>
            </p:txBody>
          </p:sp>
        </mc:Choice>
        <mc:Fallback>
          <p:sp>
            <p:nvSpPr>
              <p:cNvPr id="16" name="TextBox 15">
                <a:extLst>
                  <a:ext uri="{FF2B5EF4-FFF2-40B4-BE49-F238E27FC236}">
                    <a16:creationId xmlns:a16="http://schemas.microsoft.com/office/drawing/2014/main" id="{E944CEBA-6520-577D-BB18-12B9A39D21A8}"/>
                  </a:ext>
                </a:extLst>
              </p:cNvPr>
              <p:cNvSpPr txBox="1">
                <a:spLocks noRot="1" noChangeAspect="1" noMove="1" noResize="1" noEditPoints="1" noAdjustHandles="1" noChangeArrowheads="1" noChangeShapeType="1" noTextEdit="1"/>
              </p:cNvSpPr>
              <p:nvPr/>
            </p:nvSpPr>
            <p:spPr>
              <a:xfrm>
                <a:off x="3895750" y="4035482"/>
                <a:ext cx="1587229" cy="553998"/>
              </a:xfrm>
              <a:prstGeom prst="rect">
                <a:avLst/>
              </a:prstGeom>
              <a:blipFill>
                <a:blip r:embed="rId6"/>
                <a:stretch>
                  <a:fillRect l="-7143" t="-24444" b="-4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5284DD3-9A9B-59CF-E43E-2B48534BFA39}"/>
              </a:ext>
            </a:extLst>
          </p:cNvPr>
          <p:cNvSpPr txBox="1"/>
          <p:nvPr/>
        </p:nvSpPr>
        <p:spPr>
          <a:xfrm>
            <a:off x="136797" y="1643117"/>
            <a:ext cx="370614" cy="523220"/>
          </a:xfrm>
          <a:prstGeom prst="rect">
            <a:avLst/>
          </a:prstGeom>
          <a:noFill/>
        </p:spPr>
        <p:txBody>
          <a:bodyPr wrap="none" rtlCol="0">
            <a:spAutoFit/>
          </a:bodyPr>
          <a:lstStyle/>
          <a:p>
            <a:r>
              <a:rPr lang="en-US" sz="2800" dirty="0"/>
              <a:t>P</a:t>
            </a:r>
          </a:p>
        </p:txBody>
      </p:sp>
      <p:sp>
        <p:nvSpPr>
          <p:cNvPr id="8" name="TextBox 7">
            <a:extLst>
              <a:ext uri="{FF2B5EF4-FFF2-40B4-BE49-F238E27FC236}">
                <a16:creationId xmlns:a16="http://schemas.microsoft.com/office/drawing/2014/main" id="{E0D87E92-7D6D-A646-2DB3-D7F290FA7EA7}"/>
              </a:ext>
            </a:extLst>
          </p:cNvPr>
          <p:cNvSpPr txBox="1"/>
          <p:nvPr/>
        </p:nvSpPr>
        <p:spPr>
          <a:xfrm>
            <a:off x="143000" y="2590103"/>
            <a:ext cx="335348" cy="523220"/>
          </a:xfrm>
          <a:prstGeom prst="rect">
            <a:avLst/>
          </a:prstGeom>
          <a:noFill/>
        </p:spPr>
        <p:txBody>
          <a:bodyPr wrap="none" rtlCol="0">
            <a:spAutoFit/>
          </a:bodyPr>
          <a:lstStyle/>
          <a:p>
            <a:r>
              <a:rPr lang="en-US" sz="2800" dirty="0"/>
              <a:t>L</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920C329-C3F0-7580-9D4A-5113931F430A}"/>
                  </a:ext>
                </a:extLst>
              </p:cNvPr>
              <p:cNvSpPr/>
              <p:nvPr/>
            </p:nvSpPr>
            <p:spPr>
              <a:xfrm>
                <a:off x="198357" y="88116"/>
                <a:ext cx="11856055" cy="83888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Let </a:t>
                </a:r>
                <a14:m>
                  <m:oMath xmlns:m="http://schemas.openxmlformats.org/officeDocument/2006/math">
                    <m:r>
                      <a:rPr lang="en-US" sz="2800" b="0" i="1" dirty="0" smtClean="0">
                        <a:solidFill>
                          <a:sysClr val="windowText" lastClr="000000"/>
                        </a:solidFill>
                        <a:latin typeface="Cambria Math" panose="02040503050406030204" pitchFamily="18" charset="0"/>
                      </a:rPr>
                      <m:t>ℳ</m:t>
                    </m:r>
                  </m:oMath>
                </a14:m>
                <a:r>
                  <a:rPr lang="en-US" sz="2800" dirty="0">
                    <a:solidFill>
                      <a:sysClr val="windowText" lastClr="000000"/>
                    </a:solidFill>
                  </a:rPr>
                  <a:t> be a stable mechanism. For any preference profile P, no student can get anything better than their most preferred P-stable partner by lying.</a:t>
                </a:r>
              </a:p>
            </p:txBody>
          </p:sp>
        </mc:Choice>
        <mc:Fallback xmlns="">
          <p:sp>
            <p:nvSpPr>
              <p:cNvPr id="17" name="Rectangle 16">
                <a:extLst>
                  <a:ext uri="{FF2B5EF4-FFF2-40B4-BE49-F238E27FC236}">
                    <a16:creationId xmlns:a16="http://schemas.microsoft.com/office/drawing/2014/main" id="{E2635A72-A318-6838-0B05-2F94B1E84A95}"/>
                  </a:ext>
                </a:extLst>
              </p:cNvPr>
              <p:cNvSpPr>
                <a:spLocks noRot="1" noChangeAspect="1" noMove="1" noResize="1" noEditPoints="1" noAdjustHandles="1" noChangeArrowheads="1" noChangeShapeType="1" noTextEdit="1"/>
              </p:cNvSpPr>
              <p:nvPr/>
            </p:nvSpPr>
            <p:spPr>
              <a:xfrm>
                <a:off x="198357" y="88116"/>
                <a:ext cx="11856055" cy="838884"/>
              </a:xfrm>
              <a:prstGeom prst="rect">
                <a:avLst/>
              </a:prstGeom>
              <a:blipFill>
                <a:blip r:embed="rId7"/>
                <a:stretch>
                  <a:fillRect l="-1070" t="-13235" r="-1711" b="-25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342CEA4-8FDB-A250-461B-BC4C0A1E418A}"/>
              </a:ext>
            </a:extLst>
          </p:cNvPr>
          <p:cNvSpPr txBox="1"/>
          <p:nvPr/>
        </p:nvSpPr>
        <p:spPr>
          <a:xfrm>
            <a:off x="377025" y="3362132"/>
            <a:ext cx="8023298" cy="523220"/>
          </a:xfrm>
          <a:prstGeom prst="rect">
            <a:avLst/>
          </a:prstGeom>
          <a:noFill/>
        </p:spPr>
        <p:txBody>
          <a:bodyPr wrap="square">
            <a:spAutoFit/>
          </a:bodyPr>
          <a:lstStyle/>
          <a:p>
            <a:r>
              <a:rPr lang="en-US" sz="2800" dirty="0"/>
              <a:t>What if I truncate options below A?</a:t>
            </a:r>
          </a:p>
        </p:txBody>
      </p:sp>
    </p:spTree>
    <p:extLst>
      <p:ext uri="{BB962C8B-B14F-4D97-AF65-F5344CB8AC3E}">
        <p14:creationId xmlns:p14="http://schemas.microsoft.com/office/powerpoint/2010/main" val="1869386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B3FF-A363-472C-CBE5-F3CC76246064}"/>
            </a:ext>
          </a:extLst>
        </p:cNvPr>
        <p:cNvGrpSpPr/>
        <p:nvPr/>
      </p:nvGrpSpPr>
      <p:grpSpPr>
        <a:xfrm>
          <a:off x="0" y="0"/>
          <a:ext cx="0" cy="0"/>
          <a:chOff x="0" y="0"/>
          <a:chExt cx="0" cy="0"/>
        </a:xfrm>
      </p:grpSpPr>
      <p:sp>
        <p:nvSpPr>
          <p:cNvPr id="30" name="Rounded Rectangle 29">
            <a:extLst>
              <a:ext uri="{FF2B5EF4-FFF2-40B4-BE49-F238E27FC236}">
                <a16:creationId xmlns:a16="http://schemas.microsoft.com/office/drawing/2014/main" id="{214D52C9-AEA6-4D16-2CD7-964822669A03}"/>
              </a:ext>
            </a:extLst>
          </p:cNvPr>
          <p:cNvSpPr/>
          <p:nvPr/>
        </p:nvSpPr>
        <p:spPr>
          <a:xfrm>
            <a:off x="136036" y="5646103"/>
            <a:ext cx="12008997" cy="11243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80C75E0-EC1C-2F46-B645-D3D405E5AAC8}"/>
              </a:ext>
            </a:extLst>
          </p:cNvPr>
          <p:cNvSpPr/>
          <p:nvPr/>
        </p:nvSpPr>
        <p:spPr>
          <a:xfrm>
            <a:off x="143000" y="3338734"/>
            <a:ext cx="12004379" cy="22083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2B45CC7C-7C9B-7923-E488-329D165A40F2}"/>
              </a:ext>
            </a:extLst>
          </p:cNvPr>
          <p:cNvSpPr/>
          <p:nvPr/>
        </p:nvSpPr>
        <p:spPr>
          <a:xfrm>
            <a:off x="143000" y="1555757"/>
            <a:ext cx="12004383" cy="16991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D308D-1297-2D66-F642-7FFF416D2CC7}"/>
              </a:ext>
            </a:extLst>
          </p:cNvPr>
          <p:cNvSpPr>
            <a:spLocks noGrp="1"/>
          </p:cNvSpPr>
          <p:nvPr>
            <p:ph type="title"/>
          </p:nvPr>
        </p:nvSpPr>
        <p:spPr>
          <a:xfrm>
            <a:off x="136036" y="649170"/>
            <a:ext cx="10515600" cy="1325563"/>
          </a:xfrm>
        </p:spPr>
        <p:txBody>
          <a:bodyPr/>
          <a:lstStyle/>
          <a:p>
            <a:r>
              <a:rPr lang="en-US" dirty="0"/>
              <a:t>Proof</a:t>
            </a:r>
          </a:p>
        </p:txBody>
      </p:sp>
      <p:sp>
        <p:nvSpPr>
          <p:cNvPr id="5" name="TextBox 4">
            <a:extLst>
              <a:ext uri="{FF2B5EF4-FFF2-40B4-BE49-F238E27FC236}">
                <a16:creationId xmlns:a16="http://schemas.microsoft.com/office/drawing/2014/main" id="{930751DB-D424-7883-DABA-4004028A7595}"/>
              </a:ext>
            </a:extLst>
          </p:cNvPr>
          <p:cNvSpPr txBox="1"/>
          <p:nvPr/>
        </p:nvSpPr>
        <p:spPr>
          <a:xfrm>
            <a:off x="6072907" y="1598513"/>
            <a:ext cx="5981505" cy="1538883"/>
          </a:xfrm>
          <a:prstGeom prst="rect">
            <a:avLst/>
          </a:prstGeom>
          <a:noFill/>
        </p:spPr>
        <p:txBody>
          <a:bodyPr wrap="square" rtlCol="0">
            <a:spAutoFit/>
          </a:bodyPr>
          <a:lstStyle/>
          <a:p>
            <a:pPr>
              <a:spcAft>
                <a:spcPts val="1200"/>
              </a:spcAft>
            </a:pPr>
            <a:r>
              <a:rPr lang="en-US" sz="2800" dirty="0"/>
              <a:t>Fix others’ reports. Suppose when I report truth (P), best stable partner is B.</a:t>
            </a:r>
          </a:p>
          <a:p>
            <a:r>
              <a:rPr lang="en-US" sz="2800" dirty="0"/>
              <a:t>But, some lie (L) gets me A &gt; B.</a:t>
            </a:r>
          </a:p>
        </p:txBody>
      </p:sp>
      <p:graphicFrame>
        <p:nvGraphicFramePr>
          <p:cNvPr id="6" name="Table 5">
            <a:extLst>
              <a:ext uri="{FF2B5EF4-FFF2-40B4-BE49-F238E27FC236}">
                <a16:creationId xmlns:a16="http://schemas.microsoft.com/office/drawing/2014/main" id="{8C757F56-6396-9963-2A80-A126538AF015}"/>
              </a:ext>
            </a:extLst>
          </p:cNvPr>
          <p:cNvGraphicFramePr>
            <a:graphicFrameLocks noGrp="1"/>
          </p:cNvGraphicFramePr>
          <p:nvPr/>
        </p:nvGraphicFramePr>
        <p:xfrm>
          <a:off x="650106" y="1647746"/>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a:t>
                      </a:r>
                    </a:p>
                  </a:txBody>
                  <a:tcPr/>
                </a:tc>
                <a:tc>
                  <a:txBody>
                    <a:bodyPr/>
                    <a:lstStyle/>
                    <a:p>
                      <a:pPr algn="ctr"/>
                      <a:r>
                        <a:rPr lang="en-US" sz="2800" b="1" dirty="0"/>
                        <a:t>…</a:t>
                      </a:r>
                    </a:p>
                  </a:txBody>
                  <a:tcPr/>
                </a:tc>
                <a:tc>
                  <a:txBody>
                    <a:bodyPr/>
                    <a:lstStyle/>
                    <a:p>
                      <a:pPr algn="ctr"/>
                      <a:r>
                        <a:rPr lang="en-US" sz="2800" b="1" dirty="0"/>
                        <a:t>B</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B34079-2758-E617-D109-F4EA13842BBA}"/>
                  </a:ext>
                </a:extLst>
              </p:cNvPr>
              <p:cNvSpPr txBox="1"/>
              <p:nvPr/>
            </p:nvSpPr>
            <p:spPr>
              <a:xfrm>
                <a:off x="3994632" y="1625869"/>
                <a:ext cx="2494736"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M1</a:t>
                </a:r>
              </a:p>
            </p:txBody>
          </p:sp>
        </mc:Choice>
        <mc:Fallback xmlns="">
          <p:sp>
            <p:nvSpPr>
              <p:cNvPr id="7" name="TextBox 6">
                <a:extLst>
                  <a:ext uri="{FF2B5EF4-FFF2-40B4-BE49-F238E27FC236}">
                    <a16:creationId xmlns:a16="http://schemas.microsoft.com/office/drawing/2014/main" id="{EEBD3FBC-A7DB-E48A-C681-C845DF7B586E}"/>
                  </a:ext>
                </a:extLst>
              </p:cNvPr>
              <p:cNvSpPr txBox="1">
                <a:spLocks noRot="1" noChangeAspect="1" noMove="1" noResize="1" noEditPoints="1" noAdjustHandles="1" noChangeArrowheads="1" noChangeShapeType="1" noTextEdit="1"/>
              </p:cNvSpPr>
              <p:nvPr/>
            </p:nvSpPr>
            <p:spPr>
              <a:xfrm>
                <a:off x="3994632" y="1625869"/>
                <a:ext cx="2494736" cy="553998"/>
              </a:xfrm>
              <a:prstGeom prst="rect">
                <a:avLst/>
              </a:prstGeom>
              <a:blipFill>
                <a:blip r:embed="rId2"/>
                <a:stretch>
                  <a:fillRect l="-5051" t="-25000" b="-4772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55392BE1-607B-4F07-677F-0CA3F3935AB6}"/>
              </a:ext>
            </a:extLst>
          </p:cNvPr>
          <p:cNvGraphicFramePr>
            <a:graphicFrameLocks noGrp="1"/>
          </p:cNvGraphicFramePr>
          <p:nvPr/>
        </p:nvGraphicFramePr>
        <p:xfrm>
          <a:off x="650106" y="259948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691A56-AE10-C715-E887-0E2D154D3C28}"/>
                  </a:ext>
                </a:extLst>
              </p:cNvPr>
              <p:cNvSpPr txBox="1"/>
              <p:nvPr/>
            </p:nvSpPr>
            <p:spPr>
              <a:xfrm>
                <a:off x="3994631" y="2577603"/>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M2</a:t>
                </a:r>
              </a:p>
            </p:txBody>
          </p:sp>
        </mc:Choice>
        <mc:Fallback xmlns="">
          <p:sp>
            <p:nvSpPr>
              <p:cNvPr id="10" name="TextBox 9">
                <a:extLst>
                  <a:ext uri="{FF2B5EF4-FFF2-40B4-BE49-F238E27FC236}">
                    <a16:creationId xmlns:a16="http://schemas.microsoft.com/office/drawing/2014/main" id="{121747BE-D18A-65F3-3C43-4C2982FE3BD7}"/>
                  </a:ext>
                </a:extLst>
              </p:cNvPr>
              <p:cNvSpPr txBox="1">
                <a:spLocks noRot="1" noChangeAspect="1" noMove="1" noResize="1" noEditPoints="1" noAdjustHandles="1" noChangeArrowheads="1" noChangeShapeType="1" noTextEdit="1"/>
              </p:cNvSpPr>
              <p:nvPr/>
            </p:nvSpPr>
            <p:spPr>
              <a:xfrm>
                <a:off x="3994631" y="2577603"/>
                <a:ext cx="3886291" cy="553998"/>
              </a:xfrm>
              <a:prstGeom prst="rect">
                <a:avLst/>
              </a:prstGeom>
              <a:blipFill>
                <a:blip r:embed="rId3"/>
                <a:stretch>
                  <a:fillRect l="-3257" t="-25000" b="-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D6F00333-E267-DCCB-76D8-4D0C2A3AAB8F}"/>
                  </a:ext>
                </a:extLst>
              </p:cNvPr>
              <p:cNvGraphicFramePr>
                <a:graphicFrameLocks noGrp="1"/>
              </p:cNvGraphicFramePr>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1" name="Table 10">
                <a:extLst>
                  <a:ext uri="{FF2B5EF4-FFF2-40B4-BE49-F238E27FC236}">
                    <a16:creationId xmlns:a16="http://schemas.microsoft.com/office/drawing/2014/main" id="{CC9D45C7-6B72-33B1-09F5-917963DDE8BC}"/>
                  </a:ext>
                </a:extLst>
              </p:cNvPr>
              <p:cNvGraphicFramePr>
                <a:graphicFrameLocks noGrp="1"/>
              </p:cNvGraphicFramePr>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a:t>
                          </a:r>
                        </a:p>
                      </a:txBody>
                      <a:tcPr/>
                    </a:tc>
                    <a:tc>
                      <a:txBody>
                        <a:bodyPr/>
                        <a:lstStyle/>
                        <a:p>
                          <a:endParaRPr lang="en-US"/>
                        </a:p>
                      </a:txBody>
                      <a:tcPr>
                        <a:blipFill>
                          <a:blip r:embed="rId4"/>
                          <a:stretch>
                            <a:fillRect l="-200000" t="-11905" r="-297619" b="-30952"/>
                          </a:stretch>
                        </a:blipFill>
                      </a:tcPr>
                    </a:tc>
                    <a:tc>
                      <a:txBody>
                        <a:bodyPr/>
                        <a:lstStyle/>
                        <a:p>
                          <a:endParaRPr lang="en-US"/>
                        </a:p>
                      </a:txBody>
                      <a:tcPr>
                        <a:blipFill>
                          <a:blip r:embed="rId4"/>
                          <a:stretch>
                            <a:fillRect l="-307317" t="-11905" r="-204878" b="-30952"/>
                          </a:stretch>
                        </a:blipFill>
                      </a:tcPr>
                    </a:tc>
                    <a:tc>
                      <a:txBody>
                        <a:bodyPr/>
                        <a:lstStyle/>
                        <a:p>
                          <a:endParaRPr lang="en-US"/>
                        </a:p>
                      </a:txBody>
                      <a:tcPr>
                        <a:blipFill>
                          <a:blip r:embed="rId4"/>
                          <a:stretch>
                            <a:fillRect l="-397619" t="-11905" r="-100000" b="-30952"/>
                          </a:stretch>
                        </a:blipFill>
                      </a:tcPr>
                    </a:tc>
                    <a:tc>
                      <a:txBody>
                        <a:bodyPr/>
                        <a:lstStyle/>
                        <a:p>
                          <a:endParaRPr lang="en-US"/>
                        </a:p>
                      </a:txBody>
                      <a:tcPr>
                        <a:blipFill>
                          <a:blip r:embed="rId4"/>
                          <a:stretch>
                            <a:fillRect l="-509756" t="-11905" r="-2439" b="-30952"/>
                          </a:stretch>
                        </a:blipFill>
                      </a:tcPr>
                    </a:tc>
                    <a:extLst>
                      <a:ext uri="{0D108BD9-81ED-4DB2-BD59-A6C34878D82A}">
                        <a16:rowId xmlns:a16="http://schemas.microsoft.com/office/drawing/2014/main" val="1768735720"/>
                      </a:ext>
                    </a:extLst>
                  </a:tr>
                </a:tbl>
              </a:graphicData>
            </a:graphic>
          </p:graphicFrame>
        </mc:Fallback>
      </mc:AlternateContent>
      <p:sp>
        <p:nvSpPr>
          <p:cNvPr id="12" name="TextBox 11">
            <a:extLst>
              <a:ext uri="{FF2B5EF4-FFF2-40B4-BE49-F238E27FC236}">
                <a16:creationId xmlns:a16="http://schemas.microsoft.com/office/drawing/2014/main" id="{30D7756A-41C8-1777-822D-1516C21D5D43}"/>
              </a:ext>
            </a:extLst>
          </p:cNvPr>
          <p:cNvSpPr txBox="1"/>
          <p:nvPr/>
        </p:nvSpPr>
        <p:spPr>
          <a:xfrm>
            <a:off x="3895750" y="1010499"/>
            <a:ext cx="1587229" cy="523220"/>
          </a:xfrm>
          <a:prstGeom prst="rect">
            <a:avLst/>
          </a:prstGeom>
          <a:noFill/>
        </p:spPr>
        <p:txBody>
          <a:bodyPr wrap="none" rtlCol="0">
            <a:spAutoFit/>
          </a:bodyPr>
          <a:lstStyle/>
          <a:p>
            <a:r>
              <a:rPr lang="en-US" sz="2800" b="1" dirty="0"/>
              <a:t>Matching</a:t>
            </a:r>
          </a:p>
        </p:txBody>
      </p:sp>
      <p:sp>
        <p:nvSpPr>
          <p:cNvPr id="13" name="TextBox 12">
            <a:extLst>
              <a:ext uri="{FF2B5EF4-FFF2-40B4-BE49-F238E27FC236}">
                <a16:creationId xmlns:a16="http://schemas.microsoft.com/office/drawing/2014/main" id="{E575121B-4441-3FD8-89B3-B175D9A11242}"/>
              </a:ext>
            </a:extLst>
          </p:cNvPr>
          <p:cNvSpPr txBox="1"/>
          <p:nvPr/>
        </p:nvSpPr>
        <p:spPr>
          <a:xfrm>
            <a:off x="6096000" y="3353943"/>
            <a:ext cx="6017723" cy="2246769"/>
          </a:xfrm>
          <a:prstGeom prst="rect">
            <a:avLst/>
          </a:prstGeom>
          <a:noFill/>
        </p:spPr>
        <p:txBody>
          <a:bodyPr wrap="square" rtlCol="0">
            <a:spAutoFit/>
          </a:bodyPr>
          <a:lstStyle/>
          <a:p>
            <a:r>
              <a:rPr lang="en-US" sz="2800" dirty="0"/>
              <a:t>Claim: I must not be matched.</a:t>
            </a:r>
          </a:p>
          <a:p>
            <a:pPr lvl="1"/>
            <a:r>
              <a:rPr lang="en-US" sz="2800" dirty="0"/>
              <a:t>If M3 matches me, then M3 is also stable when I report P (Lemma 2).</a:t>
            </a:r>
          </a:p>
          <a:p>
            <a:pPr lvl="1"/>
            <a:r>
              <a:rPr lang="en-US" sz="2800" dirty="0"/>
              <a:t>This contradicts that B is my best stable partner!</a:t>
            </a: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4BCF6F8D-1398-48E1-5557-31A3189C3641}"/>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5" name="Table 14">
                <a:extLst>
                  <a:ext uri="{FF2B5EF4-FFF2-40B4-BE49-F238E27FC236}">
                    <a16:creationId xmlns:a16="http://schemas.microsoft.com/office/drawing/2014/main" id="{E74E7642-6609-BBBE-0C55-6C953B524EF5}"/>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endParaRPr lang="en-US"/>
                        </a:p>
                      </a:txBody>
                      <a:tcPr>
                        <a:blipFill>
                          <a:blip r:embed="rId5"/>
                          <a:stretch>
                            <a:fillRect l="-307317" t="-12195" r="-204878" b="-34146"/>
                          </a:stretch>
                        </a:blipFill>
                      </a:tcPr>
                    </a:tc>
                    <a:tc>
                      <a:txBody>
                        <a:bodyPr/>
                        <a:lstStyle/>
                        <a:p>
                          <a:endParaRPr lang="en-US"/>
                        </a:p>
                      </a:txBody>
                      <a:tcPr>
                        <a:blipFill>
                          <a:blip r:embed="rId5"/>
                          <a:stretch>
                            <a:fillRect l="-397619" t="-12195" r="-100000" b="-34146"/>
                          </a:stretch>
                        </a:blipFill>
                      </a:tcPr>
                    </a:tc>
                    <a:tc>
                      <a:txBody>
                        <a:bodyPr/>
                        <a:lstStyle/>
                        <a:p>
                          <a:endParaRPr lang="en-US"/>
                        </a:p>
                      </a:txBody>
                      <a:tcPr>
                        <a:blipFill>
                          <a:blip r:embed="rId5"/>
                          <a:stretch>
                            <a:fillRect l="-509756" t="-12195" r="-2439" b="-34146"/>
                          </a:stretch>
                        </a:blipFill>
                      </a:tcPr>
                    </a:tc>
                    <a:extLst>
                      <a:ext uri="{0D108BD9-81ED-4DB2-BD59-A6C34878D82A}">
                        <a16:rowId xmlns:a16="http://schemas.microsoft.com/office/drawing/2014/main" val="1768735720"/>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08BB53A-D15C-7AEA-2F53-696081994C31}"/>
                  </a:ext>
                </a:extLst>
              </p:cNvPr>
              <p:cNvSpPr txBox="1"/>
              <p:nvPr/>
            </p:nvSpPr>
            <p:spPr>
              <a:xfrm>
                <a:off x="3895750" y="4035482"/>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M3</a:t>
                </a:r>
              </a:p>
            </p:txBody>
          </p:sp>
        </mc:Choice>
        <mc:Fallback xmlns="">
          <p:sp>
            <p:nvSpPr>
              <p:cNvPr id="16" name="TextBox 15">
                <a:extLst>
                  <a:ext uri="{FF2B5EF4-FFF2-40B4-BE49-F238E27FC236}">
                    <a16:creationId xmlns:a16="http://schemas.microsoft.com/office/drawing/2014/main" id="{C3CF356A-09CD-2C94-BAA5-014F32014FA0}"/>
                  </a:ext>
                </a:extLst>
              </p:cNvPr>
              <p:cNvSpPr txBox="1">
                <a:spLocks noRot="1" noChangeAspect="1" noMove="1" noResize="1" noEditPoints="1" noAdjustHandles="1" noChangeArrowheads="1" noChangeShapeType="1" noTextEdit="1"/>
              </p:cNvSpPr>
              <p:nvPr/>
            </p:nvSpPr>
            <p:spPr>
              <a:xfrm>
                <a:off x="3895750" y="4035482"/>
                <a:ext cx="3886291" cy="553998"/>
              </a:xfrm>
              <a:prstGeom prst="rect">
                <a:avLst/>
              </a:prstGeom>
              <a:blipFill>
                <a:blip r:embed="rId6"/>
                <a:stretch>
                  <a:fillRect l="-2932" t="-24444" b="-4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0A262CE-0B43-033A-CC35-763AE122818B}"/>
              </a:ext>
            </a:extLst>
          </p:cNvPr>
          <p:cNvSpPr txBox="1"/>
          <p:nvPr/>
        </p:nvSpPr>
        <p:spPr>
          <a:xfrm>
            <a:off x="3895750" y="5816352"/>
            <a:ext cx="7833717" cy="954107"/>
          </a:xfrm>
          <a:prstGeom prst="rect">
            <a:avLst/>
          </a:prstGeom>
          <a:noFill/>
        </p:spPr>
        <p:txBody>
          <a:bodyPr wrap="square" rtlCol="0">
            <a:spAutoFit/>
          </a:bodyPr>
          <a:lstStyle/>
          <a:p>
            <a:pPr lvl="1"/>
            <a:r>
              <a:rPr lang="en-US" sz="2800" b="1" dirty="0"/>
              <a:t>Is M2 still stable? Is M3 still stable?</a:t>
            </a:r>
          </a:p>
          <a:p>
            <a:pPr lvl="1"/>
            <a:r>
              <a:rPr lang="en-US" sz="2800" b="1" dirty="0"/>
              <a:t>What can we conclude?</a:t>
            </a:r>
          </a:p>
        </p:txBody>
      </p:sp>
      <p:sp>
        <p:nvSpPr>
          <p:cNvPr id="4" name="TextBox 3">
            <a:extLst>
              <a:ext uri="{FF2B5EF4-FFF2-40B4-BE49-F238E27FC236}">
                <a16:creationId xmlns:a16="http://schemas.microsoft.com/office/drawing/2014/main" id="{7001323F-1BF9-781E-5E1F-371DD29AF569}"/>
              </a:ext>
            </a:extLst>
          </p:cNvPr>
          <p:cNvSpPr txBox="1"/>
          <p:nvPr/>
        </p:nvSpPr>
        <p:spPr>
          <a:xfrm>
            <a:off x="136797" y="1643117"/>
            <a:ext cx="370614" cy="523220"/>
          </a:xfrm>
          <a:prstGeom prst="rect">
            <a:avLst/>
          </a:prstGeom>
          <a:noFill/>
        </p:spPr>
        <p:txBody>
          <a:bodyPr wrap="none" rtlCol="0">
            <a:spAutoFit/>
          </a:bodyPr>
          <a:lstStyle/>
          <a:p>
            <a:r>
              <a:rPr lang="en-US" sz="2800" dirty="0"/>
              <a:t>P</a:t>
            </a:r>
          </a:p>
        </p:txBody>
      </p:sp>
      <p:sp>
        <p:nvSpPr>
          <p:cNvPr id="8" name="TextBox 7">
            <a:extLst>
              <a:ext uri="{FF2B5EF4-FFF2-40B4-BE49-F238E27FC236}">
                <a16:creationId xmlns:a16="http://schemas.microsoft.com/office/drawing/2014/main" id="{8D5DB62B-AA0B-C47F-28ED-CB0805EC8171}"/>
              </a:ext>
            </a:extLst>
          </p:cNvPr>
          <p:cNvSpPr txBox="1"/>
          <p:nvPr/>
        </p:nvSpPr>
        <p:spPr>
          <a:xfrm>
            <a:off x="143000" y="2590103"/>
            <a:ext cx="335348" cy="523220"/>
          </a:xfrm>
          <a:prstGeom prst="rect">
            <a:avLst/>
          </a:prstGeom>
          <a:noFill/>
        </p:spPr>
        <p:txBody>
          <a:bodyPr wrap="none" rtlCol="0">
            <a:spAutoFit/>
          </a:bodyPr>
          <a:lstStyle/>
          <a:p>
            <a:r>
              <a:rPr lang="en-US" sz="2800" dirty="0"/>
              <a:t>L</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958AF9C-D9A4-7FDF-FA31-1A973827C8A7}"/>
                  </a:ext>
                </a:extLst>
              </p:cNvPr>
              <p:cNvSpPr/>
              <p:nvPr/>
            </p:nvSpPr>
            <p:spPr>
              <a:xfrm>
                <a:off x="198357" y="88116"/>
                <a:ext cx="11856055" cy="83888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Let </a:t>
                </a:r>
                <a14:m>
                  <m:oMath xmlns:m="http://schemas.openxmlformats.org/officeDocument/2006/math">
                    <m:r>
                      <a:rPr lang="en-US" sz="2800" b="0" i="1" dirty="0" smtClean="0">
                        <a:solidFill>
                          <a:sysClr val="windowText" lastClr="000000"/>
                        </a:solidFill>
                        <a:latin typeface="Cambria Math" panose="02040503050406030204" pitchFamily="18" charset="0"/>
                      </a:rPr>
                      <m:t>ℳ</m:t>
                    </m:r>
                  </m:oMath>
                </a14:m>
                <a:r>
                  <a:rPr lang="en-US" sz="2800" dirty="0">
                    <a:solidFill>
                      <a:sysClr val="windowText" lastClr="000000"/>
                    </a:solidFill>
                  </a:rPr>
                  <a:t> be a stable mechanism. For any preference profile P, no student can get anything better than their most preferred P-stable partner by lying.</a:t>
                </a:r>
              </a:p>
            </p:txBody>
          </p:sp>
        </mc:Choice>
        <mc:Fallback xmlns="">
          <p:sp>
            <p:nvSpPr>
              <p:cNvPr id="17" name="Rectangle 16">
                <a:extLst>
                  <a:ext uri="{FF2B5EF4-FFF2-40B4-BE49-F238E27FC236}">
                    <a16:creationId xmlns:a16="http://schemas.microsoft.com/office/drawing/2014/main" id="{E2635A72-A318-6838-0B05-2F94B1E84A95}"/>
                  </a:ext>
                </a:extLst>
              </p:cNvPr>
              <p:cNvSpPr>
                <a:spLocks noRot="1" noChangeAspect="1" noMove="1" noResize="1" noEditPoints="1" noAdjustHandles="1" noChangeArrowheads="1" noChangeShapeType="1" noTextEdit="1"/>
              </p:cNvSpPr>
              <p:nvPr/>
            </p:nvSpPr>
            <p:spPr>
              <a:xfrm>
                <a:off x="198357" y="88116"/>
                <a:ext cx="11856055" cy="838884"/>
              </a:xfrm>
              <a:prstGeom prst="rect">
                <a:avLst/>
              </a:prstGeom>
              <a:blipFill>
                <a:blip r:embed="rId7"/>
                <a:stretch>
                  <a:fillRect l="-1070" t="-13235" r="-1711" b="-25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55872C8-85B5-D5F9-0371-472ED08B9DE3}"/>
              </a:ext>
            </a:extLst>
          </p:cNvPr>
          <p:cNvSpPr txBox="1"/>
          <p:nvPr/>
        </p:nvSpPr>
        <p:spPr>
          <a:xfrm>
            <a:off x="377025" y="3362132"/>
            <a:ext cx="8023298" cy="523220"/>
          </a:xfrm>
          <a:prstGeom prst="rect">
            <a:avLst/>
          </a:prstGeom>
          <a:noFill/>
        </p:spPr>
        <p:txBody>
          <a:bodyPr wrap="square">
            <a:spAutoFit/>
          </a:bodyPr>
          <a:lstStyle/>
          <a:p>
            <a:r>
              <a:rPr lang="en-US" sz="2800" dirty="0"/>
              <a:t>What if I truncate options below A?</a:t>
            </a:r>
          </a:p>
        </p:txBody>
      </p:sp>
      <p:sp>
        <p:nvSpPr>
          <p:cNvPr id="27" name="TextBox 26">
            <a:extLst>
              <a:ext uri="{FF2B5EF4-FFF2-40B4-BE49-F238E27FC236}">
                <a16:creationId xmlns:a16="http://schemas.microsoft.com/office/drawing/2014/main" id="{6EBEBC3F-2464-D609-F518-81C24CD1D539}"/>
              </a:ext>
            </a:extLst>
          </p:cNvPr>
          <p:cNvSpPr txBox="1"/>
          <p:nvPr/>
        </p:nvSpPr>
        <p:spPr>
          <a:xfrm>
            <a:off x="478349" y="5617315"/>
            <a:ext cx="3417401" cy="523220"/>
          </a:xfrm>
          <a:prstGeom prst="rect">
            <a:avLst/>
          </a:prstGeom>
          <a:noFill/>
        </p:spPr>
        <p:txBody>
          <a:bodyPr wrap="square">
            <a:spAutoFit/>
          </a:bodyPr>
          <a:lstStyle/>
          <a:p>
            <a:r>
              <a:rPr lang="en-US" sz="2800" dirty="0"/>
              <a:t>What if I list only A?</a:t>
            </a:r>
          </a:p>
        </p:txBody>
      </p:sp>
    </p:spTree>
    <p:extLst>
      <p:ext uri="{BB962C8B-B14F-4D97-AF65-F5344CB8AC3E}">
        <p14:creationId xmlns:p14="http://schemas.microsoft.com/office/powerpoint/2010/main" val="323501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A605-2466-529A-9964-BF81B02D944B}"/>
            </a:ext>
          </a:extLst>
        </p:cNvPr>
        <p:cNvGrpSpPr/>
        <p:nvPr/>
      </p:nvGrpSpPr>
      <p:grpSpPr>
        <a:xfrm>
          <a:off x="0" y="0"/>
          <a:ext cx="0" cy="0"/>
          <a:chOff x="0" y="0"/>
          <a:chExt cx="0" cy="0"/>
        </a:xfrm>
      </p:grpSpPr>
      <p:sp>
        <p:nvSpPr>
          <p:cNvPr id="30" name="Rounded Rectangle 29">
            <a:extLst>
              <a:ext uri="{FF2B5EF4-FFF2-40B4-BE49-F238E27FC236}">
                <a16:creationId xmlns:a16="http://schemas.microsoft.com/office/drawing/2014/main" id="{ED6252A2-21DD-5314-B22F-52135505A4F7}"/>
              </a:ext>
            </a:extLst>
          </p:cNvPr>
          <p:cNvSpPr/>
          <p:nvPr/>
        </p:nvSpPr>
        <p:spPr>
          <a:xfrm>
            <a:off x="136036" y="5646103"/>
            <a:ext cx="12008997" cy="11243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702BE8B-326C-BB16-312D-1D54D59DD2A8}"/>
              </a:ext>
            </a:extLst>
          </p:cNvPr>
          <p:cNvSpPr/>
          <p:nvPr/>
        </p:nvSpPr>
        <p:spPr>
          <a:xfrm>
            <a:off x="143000" y="3338734"/>
            <a:ext cx="12004379" cy="22083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8FB7E823-BDF5-E90A-6B49-19B2A9528273}"/>
              </a:ext>
            </a:extLst>
          </p:cNvPr>
          <p:cNvSpPr/>
          <p:nvPr/>
        </p:nvSpPr>
        <p:spPr>
          <a:xfrm>
            <a:off x="143000" y="1555757"/>
            <a:ext cx="12004383" cy="16991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47F96-CE19-F262-6634-961126F6C18D}"/>
              </a:ext>
            </a:extLst>
          </p:cNvPr>
          <p:cNvSpPr>
            <a:spLocks noGrp="1"/>
          </p:cNvSpPr>
          <p:nvPr>
            <p:ph type="title"/>
          </p:nvPr>
        </p:nvSpPr>
        <p:spPr>
          <a:xfrm>
            <a:off x="136036" y="649170"/>
            <a:ext cx="10515600" cy="1325563"/>
          </a:xfrm>
        </p:spPr>
        <p:txBody>
          <a:bodyPr/>
          <a:lstStyle/>
          <a:p>
            <a:r>
              <a:rPr lang="en-US" dirty="0"/>
              <a:t>Proof</a:t>
            </a:r>
          </a:p>
        </p:txBody>
      </p:sp>
      <p:sp>
        <p:nvSpPr>
          <p:cNvPr id="5" name="TextBox 4">
            <a:extLst>
              <a:ext uri="{FF2B5EF4-FFF2-40B4-BE49-F238E27FC236}">
                <a16:creationId xmlns:a16="http://schemas.microsoft.com/office/drawing/2014/main" id="{DE1536BB-746B-3FAC-B183-D91364B2E041}"/>
              </a:ext>
            </a:extLst>
          </p:cNvPr>
          <p:cNvSpPr txBox="1"/>
          <p:nvPr/>
        </p:nvSpPr>
        <p:spPr>
          <a:xfrm>
            <a:off x="6072907" y="1598513"/>
            <a:ext cx="5981505" cy="1538883"/>
          </a:xfrm>
          <a:prstGeom prst="rect">
            <a:avLst/>
          </a:prstGeom>
          <a:noFill/>
        </p:spPr>
        <p:txBody>
          <a:bodyPr wrap="square" rtlCol="0">
            <a:spAutoFit/>
          </a:bodyPr>
          <a:lstStyle/>
          <a:p>
            <a:pPr>
              <a:spcAft>
                <a:spcPts val="1200"/>
              </a:spcAft>
            </a:pPr>
            <a:r>
              <a:rPr lang="en-US" sz="2800" dirty="0"/>
              <a:t>Fix others’ reports. Suppose when I report truth (P), best stable partner is B.</a:t>
            </a:r>
          </a:p>
          <a:p>
            <a:r>
              <a:rPr lang="en-US" sz="2800" dirty="0"/>
              <a:t>But, some lie (L) gets me A &gt; B.</a:t>
            </a:r>
          </a:p>
        </p:txBody>
      </p:sp>
      <p:graphicFrame>
        <p:nvGraphicFramePr>
          <p:cNvPr id="6" name="Table 5">
            <a:extLst>
              <a:ext uri="{FF2B5EF4-FFF2-40B4-BE49-F238E27FC236}">
                <a16:creationId xmlns:a16="http://schemas.microsoft.com/office/drawing/2014/main" id="{E8BF55A0-AA6E-D971-C294-0E03C83C7BA3}"/>
              </a:ext>
            </a:extLst>
          </p:cNvPr>
          <p:cNvGraphicFramePr>
            <a:graphicFrameLocks noGrp="1"/>
          </p:cNvGraphicFramePr>
          <p:nvPr/>
        </p:nvGraphicFramePr>
        <p:xfrm>
          <a:off x="650106" y="1647746"/>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a:t>
                      </a:r>
                    </a:p>
                  </a:txBody>
                  <a:tcPr/>
                </a:tc>
                <a:tc>
                  <a:txBody>
                    <a:bodyPr/>
                    <a:lstStyle/>
                    <a:p>
                      <a:pPr algn="ctr"/>
                      <a:r>
                        <a:rPr lang="en-US" sz="2800" b="1" dirty="0"/>
                        <a:t>…</a:t>
                      </a:r>
                    </a:p>
                  </a:txBody>
                  <a:tcPr/>
                </a:tc>
                <a:tc>
                  <a:txBody>
                    <a:bodyPr/>
                    <a:lstStyle/>
                    <a:p>
                      <a:pPr algn="ctr"/>
                      <a:r>
                        <a:rPr lang="en-US" sz="2800" b="1" dirty="0"/>
                        <a:t>B</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BD3FBC-A7DB-E48A-C681-C845DF7B586E}"/>
                  </a:ext>
                </a:extLst>
              </p:cNvPr>
              <p:cNvSpPr txBox="1"/>
              <p:nvPr/>
            </p:nvSpPr>
            <p:spPr>
              <a:xfrm>
                <a:off x="3994632" y="1625869"/>
                <a:ext cx="2494736"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M1</a:t>
                </a:r>
              </a:p>
            </p:txBody>
          </p:sp>
        </mc:Choice>
        <mc:Fallback xmlns="">
          <p:sp>
            <p:nvSpPr>
              <p:cNvPr id="7" name="TextBox 6">
                <a:extLst>
                  <a:ext uri="{FF2B5EF4-FFF2-40B4-BE49-F238E27FC236}">
                    <a16:creationId xmlns:a16="http://schemas.microsoft.com/office/drawing/2014/main" id="{EEBD3FBC-A7DB-E48A-C681-C845DF7B586E}"/>
                  </a:ext>
                </a:extLst>
              </p:cNvPr>
              <p:cNvSpPr txBox="1">
                <a:spLocks noRot="1" noChangeAspect="1" noMove="1" noResize="1" noEditPoints="1" noAdjustHandles="1" noChangeArrowheads="1" noChangeShapeType="1" noTextEdit="1"/>
              </p:cNvSpPr>
              <p:nvPr/>
            </p:nvSpPr>
            <p:spPr>
              <a:xfrm>
                <a:off x="3994632" y="1625869"/>
                <a:ext cx="2494736" cy="553998"/>
              </a:xfrm>
              <a:prstGeom prst="rect">
                <a:avLst/>
              </a:prstGeom>
              <a:blipFill>
                <a:blip r:embed="rId2"/>
                <a:stretch>
                  <a:fillRect l="-5051" t="-25000" b="-4772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639F934E-5A1C-B8D1-ACB7-89928B8F04A6}"/>
              </a:ext>
            </a:extLst>
          </p:cNvPr>
          <p:cNvGraphicFramePr>
            <a:graphicFrameLocks noGrp="1"/>
          </p:cNvGraphicFramePr>
          <p:nvPr/>
        </p:nvGraphicFramePr>
        <p:xfrm>
          <a:off x="650106" y="259948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1747BE-D18A-65F3-3C43-4C2982FE3BD7}"/>
                  </a:ext>
                </a:extLst>
              </p:cNvPr>
              <p:cNvSpPr txBox="1"/>
              <p:nvPr/>
            </p:nvSpPr>
            <p:spPr>
              <a:xfrm>
                <a:off x="3994631" y="2577603"/>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M2</a:t>
                </a:r>
              </a:p>
            </p:txBody>
          </p:sp>
        </mc:Choice>
        <mc:Fallback xmlns="">
          <p:sp>
            <p:nvSpPr>
              <p:cNvPr id="10" name="TextBox 9">
                <a:extLst>
                  <a:ext uri="{FF2B5EF4-FFF2-40B4-BE49-F238E27FC236}">
                    <a16:creationId xmlns:a16="http://schemas.microsoft.com/office/drawing/2014/main" id="{121747BE-D18A-65F3-3C43-4C2982FE3BD7}"/>
                  </a:ext>
                </a:extLst>
              </p:cNvPr>
              <p:cNvSpPr txBox="1">
                <a:spLocks noRot="1" noChangeAspect="1" noMove="1" noResize="1" noEditPoints="1" noAdjustHandles="1" noChangeArrowheads="1" noChangeShapeType="1" noTextEdit="1"/>
              </p:cNvSpPr>
              <p:nvPr/>
            </p:nvSpPr>
            <p:spPr>
              <a:xfrm>
                <a:off x="3994631" y="2577603"/>
                <a:ext cx="3886291" cy="553998"/>
              </a:xfrm>
              <a:prstGeom prst="rect">
                <a:avLst/>
              </a:prstGeom>
              <a:blipFill>
                <a:blip r:embed="rId3"/>
                <a:stretch>
                  <a:fillRect l="-3257" t="-25000" b="-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CC9D45C7-6B72-33B1-09F5-917963DDE8BC}"/>
                  </a:ext>
                </a:extLst>
              </p:cNvPr>
              <p:cNvGraphicFramePr>
                <a:graphicFrameLocks noGrp="1"/>
              </p:cNvGraphicFramePr>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1" name="Table 10">
                <a:extLst>
                  <a:ext uri="{FF2B5EF4-FFF2-40B4-BE49-F238E27FC236}">
                    <a16:creationId xmlns:a16="http://schemas.microsoft.com/office/drawing/2014/main" id="{CC9D45C7-6B72-33B1-09F5-917963DDE8BC}"/>
                  </a:ext>
                </a:extLst>
              </p:cNvPr>
              <p:cNvGraphicFramePr>
                <a:graphicFrameLocks noGrp="1"/>
              </p:cNvGraphicFramePr>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a:t>
                          </a:r>
                        </a:p>
                      </a:txBody>
                      <a:tcPr/>
                    </a:tc>
                    <a:tc>
                      <a:txBody>
                        <a:bodyPr/>
                        <a:lstStyle/>
                        <a:p>
                          <a:endParaRPr lang="en-US"/>
                        </a:p>
                      </a:txBody>
                      <a:tcPr>
                        <a:blipFill>
                          <a:blip r:embed="rId4"/>
                          <a:stretch>
                            <a:fillRect l="-200000" t="-11905" r="-297619" b="-30952"/>
                          </a:stretch>
                        </a:blipFill>
                      </a:tcPr>
                    </a:tc>
                    <a:tc>
                      <a:txBody>
                        <a:bodyPr/>
                        <a:lstStyle/>
                        <a:p>
                          <a:endParaRPr lang="en-US"/>
                        </a:p>
                      </a:txBody>
                      <a:tcPr>
                        <a:blipFill>
                          <a:blip r:embed="rId4"/>
                          <a:stretch>
                            <a:fillRect l="-307317" t="-11905" r="-204878" b="-30952"/>
                          </a:stretch>
                        </a:blipFill>
                      </a:tcPr>
                    </a:tc>
                    <a:tc>
                      <a:txBody>
                        <a:bodyPr/>
                        <a:lstStyle/>
                        <a:p>
                          <a:endParaRPr lang="en-US"/>
                        </a:p>
                      </a:txBody>
                      <a:tcPr>
                        <a:blipFill>
                          <a:blip r:embed="rId4"/>
                          <a:stretch>
                            <a:fillRect l="-397619" t="-11905" r="-100000" b="-30952"/>
                          </a:stretch>
                        </a:blipFill>
                      </a:tcPr>
                    </a:tc>
                    <a:tc>
                      <a:txBody>
                        <a:bodyPr/>
                        <a:lstStyle/>
                        <a:p>
                          <a:endParaRPr lang="en-US"/>
                        </a:p>
                      </a:txBody>
                      <a:tcPr>
                        <a:blipFill>
                          <a:blip r:embed="rId4"/>
                          <a:stretch>
                            <a:fillRect l="-509756" t="-11905" r="-2439" b="-30952"/>
                          </a:stretch>
                        </a:blipFill>
                      </a:tcPr>
                    </a:tc>
                    <a:extLst>
                      <a:ext uri="{0D108BD9-81ED-4DB2-BD59-A6C34878D82A}">
                        <a16:rowId xmlns:a16="http://schemas.microsoft.com/office/drawing/2014/main" val="1768735720"/>
                      </a:ext>
                    </a:extLst>
                  </a:tr>
                </a:tbl>
              </a:graphicData>
            </a:graphic>
          </p:graphicFrame>
        </mc:Fallback>
      </mc:AlternateContent>
      <p:sp>
        <p:nvSpPr>
          <p:cNvPr id="12" name="TextBox 11">
            <a:extLst>
              <a:ext uri="{FF2B5EF4-FFF2-40B4-BE49-F238E27FC236}">
                <a16:creationId xmlns:a16="http://schemas.microsoft.com/office/drawing/2014/main" id="{1AD6A05A-2C2A-5CF5-5982-43041AC94779}"/>
              </a:ext>
            </a:extLst>
          </p:cNvPr>
          <p:cNvSpPr txBox="1"/>
          <p:nvPr/>
        </p:nvSpPr>
        <p:spPr>
          <a:xfrm>
            <a:off x="3895750" y="1010499"/>
            <a:ext cx="1587229" cy="523220"/>
          </a:xfrm>
          <a:prstGeom prst="rect">
            <a:avLst/>
          </a:prstGeom>
          <a:noFill/>
        </p:spPr>
        <p:txBody>
          <a:bodyPr wrap="none" rtlCol="0">
            <a:spAutoFit/>
          </a:bodyPr>
          <a:lstStyle/>
          <a:p>
            <a:r>
              <a:rPr lang="en-US" sz="2800" b="1" dirty="0"/>
              <a:t>Matching</a:t>
            </a:r>
          </a:p>
        </p:txBody>
      </p:sp>
      <p:sp>
        <p:nvSpPr>
          <p:cNvPr id="13" name="TextBox 12">
            <a:extLst>
              <a:ext uri="{FF2B5EF4-FFF2-40B4-BE49-F238E27FC236}">
                <a16:creationId xmlns:a16="http://schemas.microsoft.com/office/drawing/2014/main" id="{91996F72-E0E0-2601-6081-05D87CA16628}"/>
              </a:ext>
            </a:extLst>
          </p:cNvPr>
          <p:cNvSpPr txBox="1"/>
          <p:nvPr/>
        </p:nvSpPr>
        <p:spPr>
          <a:xfrm>
            <a:off x="6096000" y="3353943"/>
            <a:ext cx="6017723" cy="2246769"/>
          </a:xfrm>
          <a:prstGeom prst="rect">
            <a:avLst/>
          </a:prstGeom>
          <a:noFill/>
        </p:spPr>
        <p:txBody>
          <a:bodyPr wrap="square" rtlCol="0">
            <a:spAutoFit/>
          </a:bodyPr>
          <a:lstStyle/>
          <a:p>
            <a:r>
              <a:rPr lang="en-US" sz="2800" dirty="0"/>
              <a:t>Claim: I must not be matched.</a:t>
            </a:r>
          </a:p>
          <a:p>
            <a:pPr lvl="1"/>
            <a:r>
              <a:rPr lang="en-US" sz="2800" dirty="0"/>
              <a:t>If M3 matches me, then M3 is also stable when I report P (Lemma 2).</a:t>
            </a:r>
          </a:p>
          <a:p>
            <a:pPr lvl="1"/>
            <a:r>
              <a:rPr lang="en-US" sz="2800" dirty="0"/>
              <a:t>This contradicts that B is my best stable partner!</a:t>
            </a: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E74E7642-6609-BBBE-0C55-6C953B524EF5}"/>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5" name="Table 14">
                <a:extLst>
                  <a:ext uri="{FF2B5EF4-FFF2-40B4-BE49-F238E27FC236}">
                    <a16:creationId xmlns:a16="http://schemas.microsoft.com/office/drawing/2014/main" id="{E74E7642-6609-BBBE-0C55-6C953B524EF5}"/>
                  </a:ext>
                </a:extLst>
              </p:cNvPr>
              <p:cNvGraphicFramePr>
                <a:graphicFrameLocks noGrp="1"/>
              </p:cNvGraphicFramePr>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endParaRPr lang="en-US"/>
                        </a:p>
                      </a:txBody>
                      <a:tcPr>
                        <a:blipFill>
                          <a:blip r:embed="rId5"/>
                          <a:stretch>
                            <a:fillRect l="-307317" t="-12195" r="-204878" b="-34146"/>
                          </a:stretch>
                        </a:blipFill>
                      </a:tcPr>
                    </a:tc>
                    <a:tc>
                      <a:txBody>
                        <a:bodyPr/>
                        <a:lstStyle/>
                        <a:p>
                          <a:endParaRPr lang="en-US"/>
                        </a:p>
                      </a:txBody>
                      <a:tcPr>
                        <a:blipFill>
                          <a:blip r:embed="rId5"/>
                          <a:stretch>
                            <a:fillRect l="-397619" t="-12195" r="-100000" b="-34146"/>
                          </a:stretch>
                        </a:blipFill>
                      </a:tcPr>
                    </a:tc>
                    <a:tc>
                      <a:txBody>
                        <a:bodyPr/>
                        <a:lstStyle/>
                        <a:p>
                          <a:endParaRPr lang="en-US"/>
                        </a:p>
                      </a:txBody>
                      <a:tcPr>
                        <a:blipFill>
                          <a:blip r:embed="rId5"/>
                          <a:stretch>
                            <a:fillRect l="-509756" t="-12195" r="-2439" b="-34146"/>
                          </a:stretch>
                        </a:blipFill>
                      </a:tcPr>
                    </a:tc>
                    <a:extLst>
                      <a:ext uri="{0D108BD9-81ED-4DB2-BD59-A6C34878D82A}">
                        <a16:rowId xmlns:a16="http://schemas.microsoft.com/office/drawing/2014/main" val="1768735720"/>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CF356A-09CD-2C94-BAA5-014F32014FA0}"/>
                  </a:ext>
                </a:extLst>
              </p:cNvPr>
              <p:cNvSpPr txBox="1"/>
              <p:nvPr/>
            </p:nvSpPr>
            <p:spPr>
              <a:xfrm>
                <a:off x="3895750" y="4035482"/>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M3</a:t>
                </a:r>
              </a:p>
            </p:txBody>
          </p:sp>
        </mc:Choice>
        <mc:Fallback xmlns="">
          <p:sp>
            <p:nvSpPr>
              <p:cNvPr id="16" name="TextBox 15">
                <a:extLst>
                  <a:ext uri="{FF2B5EF4-FFF2-40B4-BE49-F238E27FC236}">
                    <a16:creationId xmlns:a16="http://schemas.microsoft.com/office/drawing/2014/main" id="{C3CF356A-09CD-2C94-BAA5-014F32014FA0}"/>
                  </a:ext>
                </a:extLst>
              </p:cNvPr>
              <p:cNvSpPr txBox="1">
                <a:spLocks noRot="1" noChangeAspect="1" noMove="1" noResize="1" noEditPoints="1" noAdjustHandles="1" noChangeArrowheads="1" noChangeShapeType="1" noTextEdit="1"/>
              </p:cNvSpPr>
              <p:nvPr/>
            </p:nvSpPr>
            <p:spPr>
              <a:xfrm>
                <a:off x="3895750" y="4035482"/>
                <a:ext cx="3886291" cy="553998"/>
              </a:xfrm>
              <a:prstGeom prst="rect">
                <a:avLst/>
              </a:prstGeom>
              <a:blipFill>
                <a:blip r:embed="rId6"/>
                <a:stretch>
                  <a:fillRect l="-2932" t="-24444" b="-4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6CF6154-6329-9BC0-D109-5B002DA477FF}"/>
              </a:ext>
            </a:extLst>
          </p:cNvPr>
          <p:cNvSpPr txBox="1"/>
          <p:nvPr/>
        </p:nvSpPr>
        <p:spPr>
          <a:xfrm>
            <a:off x="3895750" y="5816352"/>
            <a:ext cx="7833717" cy="954107"/>
          </a:xfrm>
          <a:prstGeom prst="rect">
            <a:avLst/>
          </a:prstGeom>
          <a:noFill/>
        </p:spPr>
        <p:txBody>
          <a:bodyPr wrap="square" rtlCol="0">
            <a:spAutoFit/>
          </a:bodyPr>
          <a:lstStyle/>
          <a:p>
            <a:pPr lvl="1"/>
            <a:r>
              <a:rPr lang="en-US" sz="2800" dirty="0"/>
              <a:t>M2 is stable (Lemma 1),  M3 is stable (Lemma 1)</a:t>
            </a:r>
          </a:p>
          <a:p>
            <a:pPr lvl="1"/>
            <a:r>
              <a:rPr lang="en-US" sz="2800" dirty="0"/>
              <a:t>This contradicts the Lone Wolf Theorem!</a:t>
            </a:r>
          </a:p>
        </p:txBody>
      </p:sp>
      <p:sp>
        <p:nvSpPr>
          <p:cNvPr id="4" name="TextBox 3">
            <a:extLst>
              <a:ext uri="{FF2B5EF4-FFF2-40B4-BE49-F238E27FC236}">
                <a16:creationId xmlns:a16="http://schemas.microsoft.com/office/drawing/2014/main" id="{434245D9-C20C-F32B-7B7E-D0E039B2AB67}"/>
              </a:ext>
            </a:extLst>
          </p:cNvPr>
          <p:cNvSpPr txBox="1"/>
          <p:nvPr/>
        </p:nvSpPr>
        <p:spPr>
          <a:xfrm>
            <a:off x="136797" y="1643117"/>
            <a:ext cx="370614" cy="523220"/>
          </a:xfrm>
          <a:prstGeom prst="rect">
            <a:avLst/>
          </a:prstGeom>
          <a:noFill/>
        </p:spPr>
        <p:txBody>
          <a:bodyPr wrap="none" rtlCol="0">
            <a:spAutoFit/>
          </a:bodyPr>
          <a:lstStyle/>
          <a:p>
            <a:r>
              <a:rPr lang="en-US" sz="2800" dirty="0"/>
              <a:t>P</a:t>
            </a:r>
          </a:p>
        </p:txBody>
      </p:sp>
      <p:sp>
        <p:nvSpPr>
          <p:cNvPr id="8" name="TextBox 7">
            <a:extLst>
              <a:ext uri="{FF2B5EF4-FFF2-40B4-BE49-F238E27FC236}">
                <a16:creationId xmlns:a16="http://schemas.microsoft.com/office/drawing/2014/main" id="{E5DEE4FE-236C-FA1B-5F4F-DDA07EC9AED3}"/>
              </a:ext>
            </a:extLst>
          </p:cNvPr>
          <p:cNvSpPr txBox="1"/>
          <p:nvPr/>
        </p:nvSpPr>
        <p:spPr>
          <a:xfrm>
            <a:off x="143000" y="2590103"/>
            <a:ext cx="335348" cy="523220"/>
          </a:xfrm>
          <a:prstGeom prst="rect">
            <a:avLst/>
          </a:prstGeom>
          <a:noFill/>
        </p:spPr>
        <p:txBody>
          <a:bodyPr wrap="none" rtlCol="0">
            <a:spAutoFit/>
          </a:bodyPr>
          <a:lstStyle/>
          <a:p>
            <a:r>
              <a:rPr lang="en-US" sz="2800" dirty="0"/>
              <a:t>L</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2635A72-A318-6838-0B05-2F94B1E84A95}"/>
                  </a:ext>
                </a:extLst>
              </p:cNvPr>
              <p:cNvSpPr/>
              <p:nvPr/>
            </p:nvSpPr>
            <p:spPr>
              <a:xfrm>
                <a:off x="198357" y="88116"/>
                <a:ext cx="11856055" cy="83888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Let </a:t>
                </a:r>
                <a14:m>
                  <m:oMath xmlns:m="http://schemas.openxmlformats.org/officeDocument/2006/math">
                    <m:r>
                      <a:rPr lang="en-US" sz="2800" b="0" i="1" dirty="0" smtClean="0">
                        <a:solidFill>
                          <a:sysClr val="windowText" lastClr="000000"/>
                        </a:solidFill>
                        <a:latin typeface="Cambria Math" panose="02040503050406030204" pitchFamily="18" charset="0"/>
                      </a:rPr>
                      <m:t>ℳ</m:t>
                    </m:r>
                  </m:oMath>
                </a14:m>
                <a:r>
                  <a:rPr lang="en-US" sz="2800" dirty="0">
                    <a:solidFill>
                      <a:sysClr val="windowText" lastClr="000000"/>
                    </a:solidFill>
                  </a:rPr>
                  <a:t> be a stable mechanism. For any preference profile P, no student can get anything better than their most preferred P-stable partner by lying.</a:t>
                </a:r>
              </a:p>
            </p:txBody>
          </p:sp>
        </mc:Choice>
        <mc:Fallback xmlns="">
          <p:sp>
            <p:nvSpPr>
              <p:cNvPr id="17" name="Rectangle 16">
                <a:extLst>
                  <a:ext uri="{FF2B5EF4-FFF2-40B4-BE49-F238E27FC236}">
                    <a16:creationId xmlns:a16="http://schemas.microsoft.com/office/drawing/2014/main" id="{E2635A72-A318-6838-0B05-2F94B1E84A95}"/>
                  </a:ext>
                </a:extLst>
              </p:cNvPr>
              <p:cNvSpPr>
                <a:spLocks noRot="1" noChangeAspect="1" noMove="1" noResize="1" noEditPoints="1" noAdjustHandles="1" noChangeArrowheads="1" noChangeShapeType="1" noTextEdit="1"/>
              </p:cNvSpPr>
              <p:nvPr/>
            </p:nvSpPr>
            <p:spPr>
              <a:xfrm>
                <a:off x="198357" y="88116"/>
                <a:ext cx="11856055" cy="838884"/>
              </a:xfrm>
              <a:prstGeom prst="rect">
                <a:avLst/>
              </a:prstGeom>
              <a:blipFill>
                <a:blip r:embed="rId7"/>
                <a:stretch>
                  <a:fillRect l="-1070" t="-13235" r="-1711" b="-25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A838964F-7AD3-B501-2882-54D58C8508C0}"/>
              </a:ext>
            </a:extLst>
          </p:cNvPr>
          <p:cNvSpPr txBox="1"/>
          <p:nvPr/>
        </p:nvSpPr>
        <p:spPr>
          <a:xfrm>
            <a:off x="377025" y="3362132"/>
            <a:ext cx="8023298" cy="523220"/>
          </a:xfrm>
          <a:prstGeom prst="rect">
            <a:avLst/>
          </a:prstGeom>
          <a:noFill/>
        </p:spPr>
        <p:txBody>
          <a:bodyPr wrap="square">
            <a:spAutoFit/>
          </a:bodyPr>
          <a:lstStyle/>
          <a:p>
            <a:r>
              <a:rPr lang="en-US" sz="2800" dirty="0"/>
              <a:t>What if I truncate options below A?</a:t>
            </a:r>
          </a:p>
        </p:txBody>
      </p:sp>
      <p:sp>
        <p:nvSpPr>
          <p:cNvPr id="27" name="TextBox 26">
            <a:extLst>
              <a:ext uri="{FF2B5EF4-FFF2-40B4-BE49-F238E27FC236}">
                <a16:creationId xmlns:a16="http://schemas.microsoft.com/office/drawing/2014/main" id="{F375C515-C29C-3D27-C70C-2E228C181243}"/>
              </a:ext>
            </a:extLst>
          </p:cNvPr>
          <p:cNvSpPr txBox="1"/>
          <p:nvPr/>
        </p:nvSpPr>
        <p:spPr>
          <a:xfrm>
            <a:off x="478349" y="5617315"/>
            <a:ext cx="3417401" cy="523220"/>
          </a:xfrm>
          <a:prstGeom prst="rect">
            <a:avLst/>
          </a:prstGeom>
          <a:noFill/>
        </p:spPr>
        <p:txBody>
          <a:bodyPr wrap="square">
            <a:spAutoFit/>
          </a:bodyPr>
          <a:lstStyle/>
          <a:p>
            <a:r>
              <a:rPr lang="en-US" sz="2800" dirty="0"/>
              <a:t>What if I list only A?</a:t>
            </a:r>
          </a:p>
        </p:txBody>
      </p:sp>
    </p:spTree>
    <p:extLst>
      <p:ext uri="{BB962C8B-B14F-4D97-AF65-F5344CB8AC3E}">
        <p14:creationId xmlns:p14="http://schemas.microsoft.com/office/powerpoint/2010/main" val="417680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8438D9B-7217-6BC3-B6A4-AABFAF573273}"/>
              </a:ext>
            </a:extLst>
          </p:cNvPr>
          <p:cNvSpPr/>
          <p:nvPr/>
        </p:nvSpPr>
        <p:spPr>
          <a:xfrm>
            <a:off x="136036" y="5646103"/>
            <a:ext cx="12008997" cy="11243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091AF8C1-2780-ED69-5980-FC67C5DDE69A}"/>
              </a:ext>
            </a:extLst>
          </p:cNvPr>
          <p:cNvSpPr/>
          <p:nvPr/>
        </p:nvSpPr>
        <p:spPr>
          <a:xfrm>
            <a:off x="143000" y="3338734"/>
            <a:ext cx="12004379" cy="22083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20D25F8D-221D-3FF4-1CB9-B15CFCCC1640}"/>
              </a:ext>
            </a:extLst>
          </p:cNvPr>
          <p:cNvSpPr/>
          <p:nvPr/>
        </p:nvSpPr>
        <p:spPr>
          <a:xfrm>
            <a:off x="143001" y="1355509"/>
            <a:ext cx="12004383" cy="16991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89A41-D35B-FE34-B1C0-E16C533A9EC0}"/>
              </a:ext>
            </a:extLst>
          </p:cNvPr>
          <p:cNvSpPr>
            <a:spLocks noGrp="1"/>
          </p:cNvSpPr>
          <p:nvPr>
            <p:ph type="title"/>
          </p:nvPr>
        </p:nvSpPr>
        <p:spPr>
          <a:xfrm>
            <a:off x="136036" y="426144"/>
            <a:ext cx="10515600" cy="1325563"/>
          </a:xfrm>
        </p:spPr>
        <p:txBody>
          <a:bodyPr/>
          <a:lstStyle/>
          <a:p>
            <a:r>
              <a:rPr lang="en-US" dirty="0"/>
              <a:t>Proof</a:t>
            </a:r>
          </a:p>
        </p:txBody>
      </p:sp>
      <p:sp>
        <p:nvSpPr>
          <p:cNvPr id="5" name="TextBox 4">
            <a:extLst>
              <a:ext uri="{FF2B5EF4-FFF2-40B4-BE49-F238E27FC236}">
                <a16:creationId xmlns:a16="http://schemas.microsoft.com/office/drawing/2014/main" id="{187AE3D1-2D04-8682-A30B-92988EAD9FA1}"/>
              </a:ext>
            </a:extLst>
          </p:cNvPr>
          <p:cNvSpPr txBox="1"/>
          <p:nvPr/>
        </p:nvSpPr>
        <p:spPr>
          <a:xfrm>
            <a:off x="6162116" y="1487479"/>
            <a:ext cx="6075702" cy="1384995"/>
          </a:xfrm>
          <a:prstGeom prst="rect">
            <a:avLst/>
          </a:prstGeom>
          <a:noFill/>
        </p:spPr>
        <p:txBody>
          <a:bodyPr wrap="none" rtlCol="0">
            <a:spAutoFit/>
          </a:bodyPr>
          <a:lstStyle/>
          <a:p>
            <a:r>
              <a:rPr lang="en-US" sz="2800" dirty="0"/>
              <a:t>Fix the report of other students.</a:t>
            </a:r>
          </a:p>
          <a:p>
            <a:r>
              <a:rPr lang="en-US" sz="2800" dirty="0"/>
              <a:t>Suppose: when I report truth (P), I get B.</a:t>
            </a:r>
          </a:p>
          <a:p>
            <a:r>
              <a:rPr lang="en-US" sz="2800" dirty="0"/>
              <a:t>But, there is some lie (L) that gets me A.</a:t>
            </a:r>
          </a:p>
        </p:txBody>
      </p:sp>
      <p:graphicFrame>
        <p:nvGraphicFramePr>
          <p:cNvPr id="6" name="Table 5">
            <a:extLst>
              <a:ext uri="{FF2B5EF4-FFF2-40B4-BE49-F238E27FC236}">
                <a16:creationId xmlns:a16="http://schemas.microsoft.com/office/drawing/2014/main" id="{932170AC-1A3D-4812-3BEC-EAA744CC2647}"/>
              </a:ext>
            </a:extLst>
          </p:cNvPr>
          <p:cNvGraphicFramePr>
            <a:graphicFrameLocks noGrp="1"/>
          </p:cNvGraphicFramePr>
          <p:nvPr>
            <p:extLst>
              <p:ext uri="{D42A27DB-BD31-4B8C-83A1-F6EECF244321}">
                <p14:modId xmlns:p14="http://schemas.microsoft.com/office/powerpoint/2010/main" val="1618480456"/>
              </p:ext>
            </p:extLst>
          </p:nvPr>
        </p:nvGraphicFramePr>
        <p:xfrm>
          <a:off x="650107" y="1492108"/>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a:t>
                      </a:r>
                    </a:p>
                  </a:txBody>
                  <a:tcPr/>
                </a:tc>
                <a:tc>
                  <a:txBody>
                    <a:bodyPr/>
                    <a:lstStyle/>
                    <a:p>
                      <a:pPr algn="ctr"/>
                      <a:r>
                        <a:rPr lang="en-US" sz="2800" b="1" dirty="0"/>
                        <a:t>…</a:t>
                      </a:r>
                    </a:p>
                  </a:txBody>
                  <a:tcPr/>
                </a:tc>
                <a:tc>
                  <a:txBody>
                    <a:bodyPr/>
                    <a:lstStyle/>
                    <a:p>
                      <a:pPr algn="ctr"/>
                      <a:r>
                        <a:rPr lang="en-US" sz="2800" b="1" dirty="0"/>
                        <a:t>B</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6541D1-F9E0-AB8E-F9D1-AED0CEAAD530}"/>
                  </a:ext>
                </a:extLst>
              </p:cNvPr>
              <p:cNvSpPr txBox="1"/>
              <p:nvPr/>
            </p:nvSpPr>
            <p:spPr>
              <a:xfrm>
                <a:off x="3994633" y="1470231"/>
                <a:ext cx="2494736"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M1     B</a:t>
                </a:r>
              </a:p>
            </p:txBody>
          </p:sp>
        </mc:Choice>
        <mc:Fallback xmlns="">
          <p:sp>
            <p:nvSpPr>
              <p:cNvPr id="7" name="TextBox 6">
                <a:extLst>
                  <a:ext uri="{FF2B5EF4-FFF2-40B4-BE49-F238E27FC236}">
                    <a16:creationId xmlns:a16="http://schemas.microsoft.com/office/drawing/2014/main" id="{6C6541D1-F9E0-AB8E-F9D1-AED0CEAAD530}"/>
                  </a:ext>
                </a:extLst>
              </p:cNvPr>
              <p:cNvSpPr txBox="1">
                <a:spLocks noRot="1" noChangeAspect="1" noMove="1" noResize="1" noEditPoints="1" noAdjustHandles="1" noChangeArrowheads="1" noChangeShapeType="1" noTextEdit="1"/>
              </p:cNvSpPr>
              <p:nvPr/>
            </p:nvSpPr>
            <p:spPr>
              <a:xfrm>
                <a:off x="3994633" y="1470231"/>
                <a:ext cx="2494736" cy="553998"/>
              </a:xfrm>
              <a:prstGeom prst="rect">
                <a:avLst/>
              </a:prstGeom>
              <a:blipFill>
                <a:blip r:embed="rId2"/>
                <a:stretch>
                  <a:fillRect l="-5051" t="-24444" b="-46667"/>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9EDAE3B9-A1A0-E558-7D0C-D20FF1F119ED}"/>
              </a:ext>
            </a:extLst>
          </p:cNvPr>
          <p:cNvGraphicFramePr>
            <a:graphicFrameLocks noGrp="1"/>
          </p:cNvGraphicFramePr>
          <p:nvPr>
            <p:extLst>
              <p:ext uri="{D42A27DB-BD31-4B8C-83A1-F6EECF244321}">
                <p14:modId xmlns:p14="http://schemas.microsoft.com/office/powerpoint/2010/main" val="1340790871"/>
              </p:ext>
            </p:extLst>
          </p:nvPr>
        </p:nvGraphicFramePr>
        <p:xfrm>
          <a:off x="650107" y="244384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tc>
                  <a:txBody>
                    <a:bodyPr/>
                    <a:lstStyle/>
                    <a:p>
                      <a:pPr algn="ctr"/>
                      <a:r>
                        <a:rPr lang="en-US" sz="2800" b="1" dirty="0"/>
                        <a:t>?</a:t>
                      </a:r>
                    </a:p>
                  </a:txBody>
                  <a:tcPr/>
                </a:tc>
                <a:extLst>
                  <a:ext uri="{0D108BD9-81ED-4DB2-BD59-A6C34878D82A}">
                    <a16:rowId xmlns:a16="http://schemas.microsoft.com/office/drawing/2014/main" val="1768735720"/>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E838BF-60D5-70A9-161F-74131BE23382}"/>
                  </a:ext>
                </a:extLst>
              </p:cNvPr>
              <p:cNvSpPr txBox="1"/>
              <p:nvPr/>
            </p:nvSpPr>
            <p:spPr>
              <a:xfrm>
                <a:off x="3994632" y="2421965"/>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M2     A</a:t>
                </a:r>
              </a:p>
            </p:txBody>
          </p:sp>
        </mc:Choice>
        <mc:Fallback xmlns="">
          <p:sp>
            <p:nvSpPr>
              <p:cNvPr id="10" name="TextBox 9">
                <a:extLst>
                  <a:ext uri="{FF2B5EF4-FFF2-40B4-BE49-F238E27FC236}">
                    <a16:creationId xmlns:a16="http://schemas.microsoft.com/office/drawing/2014/main" id="{AAE838BF-60D5-70A9-161F-74131BE23382}"/>
                  </a:ext>
                </a:extLst>
              </p:cNvPr>
              <p:cNvSpPr txBox="1">
                <a:spLocks noRot="1" noChangeAspect="1" noMove="1" noResize="1" noEditPoints="1" noAdjustHandles="1" noChangeArrowheads="1" noChangeShapeType="1" noTextEdit="1"/>
              </p:cNvSpPr>
              <p:nvPr/>
            </p:nvSpPr>
            <p:spPr>
              <a:xfrm>
                <a:off x="3994632" y="2421965"/>
                <a:ext cx="3886291" cy="553998"/>
              </a:xfrm>
              <a:prstGeom prst="rect">
                <a:avLst/>
              </a:prstGeom>
              <a:blipFill>
                <a:blip r:embed="rId3"/>
                <a:stretch>
                  <a:fillRect l="-3257" t="-24444" b="-4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73F4E68-39CD-E90F-B352-A23FDDDA81D9}"/>
                  </a:ext>
                </a:extLst>
              </p:cNvPr>
              <p:cNvGraphicFramePr>
                <a:graphicFrameLocks noGrp="1"/>
              </p:cNvGraphicFramePr>
              <p:nvPr>
                <p:extLst>
                  <p:ext uri="{D42A27DB-BD31-4B8C-83A1-F6EECF244321}">
                    <p14:modId xmlns:p14="http://schemas.microsoft.com/office/powerpoint/2010/main" val="2001824550"/>
                  </p:ext>
                </p:extLst>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m:t>
                                </m:r>
                              </m:oMath>
                            </m:oMathPara>
                          </a14:m>
                          <a:endParaRPr lang="en-US" sz="2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1" name="Table 10">
                <a:extLst>
                  <a:ext uri="{FF2B5EF4-FFF2-40B4-BE49-F238E27FC236}">
                    <a16:creationId xmlns:a16="http://schemas.microsoft.com/office/drawing/2014/main" id="{173F4E68-39CD-E90F-B352-A23FDDDA81D9}"/>
                  </a:ext>
                </a:extLst>
              </p:cNvPr>
              <p:cNvGraphicFramePr>
                <a:graphicFrameLocks noGrp="1"/>
              </p:cNvGraphicFramePr>
              <p:nvPr>
                <p:extLst>
                  <p:ext uri="{D42A27DB-BD31-4B8C-83A1-F6EECF244321}">
                    <p14:modId xmlns:p14="http://schemas.microsoft.com/office/powerpoint/2010/main" val="2001824550"/>
                  </p:ext>
                </p:extLst>
              </p:nvPr>
            </p:nvGraphicFramePr>
            <p:xfrm>
              <a:off x="574538" y="6143030"/>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a:t>
                          </a:r>
                        </a:p>
                      </a:txBody>
                      <a:tcPr/>
                    </a:tc>
                    <a:tc>
                      <a:txBody>
                        <a:bodyPr/>
                        <a:lstStyle/>
                        <a:p>
                          <a:endParaRPr lang="en-US"/>
                        </a:p>
                      </a:txBody>
                      <a:tcPr>
                        <a:blipFill>
                          <a:blip r:embed="rId4"/>
                          <a:stretch>
                            <a:fillRect l="-200000" t="-11905" r="-297619" b="-30952"/>
                          </a:stretch>
                        </a:blipFill>
                      </a:tcPr>
                    </a:tc>
                    <a:tc>
                      <a:txBody>
                        <a:bodyPr/>
                        <a:lstStyle/>
                        <a:p>
                          <a:endParaRPr lang="en-US"/>
                        </a:p>
                      </a:txBody>
                      <a:tcPr>
                        <a:blipFill>
                          <a:blip r:embed="rId4"/>
                          <a:stretch>
                            <a:fillRect l="-307317" t="-11905" r="-204878" b="-30952"/>
                          </a:stretch>
                        </a:blipFill>
                      </a:tcPr>
                    </a:tc>
                    <a:tc>
                      <a:txBody>
                        <a:bodyPr/>
                        <a:lstStyle/>
                        <a:p>
                          <a:endParaRPr lang="en-US"/>
                        </a:p>
                      </a:txBody>
                      <a:tcPr>
                        <a:blipFill>
                          <a:blip r:embed="rId4"/>
                          <a:stretch>
                            <a:fillRect l="-397619" t="-11905" r="-100000" b="-30952"/>
                          </a:stretch>
                        </a:blipFill>
                      </a:tcPr>
                    </a:tc>
                    <a:tc>
                      <a:txBody>
                        <a:bodyPr/>
                        <a:lstStyle/>
                        <a:p>
                          <a:endParaRPr lang="en-US"/>
                        </a:p>
                      </a:txBody>
                      <a:tcPr>
                        <a:blipFill>
                          <a:blip r:embed="rId4"/>
                          <a:stretch>
                            <a:fillRect l="-509756" t="-11905" r="-2439" b="-30952"/>
                          </a:stretch>
                        </a:blipFill>
                      </a:tcPr>
                    </a:tc>
                    <a:extLst>
                      <a:ext uri="{0D108BD9-81ED-4DB2-BD59-A6C34878D82A}">
                        <a16:rowId xmlns:a16="http://schemas.microsoft.com/office/drawing/2014/main" val="1768735720"/>
                      </a:ext>
                    </a:extLst>
                  </a:tr>
                </a:tbl>
              </a:graphicData>
            </a:graphic>
          </p:graphicFrame>
        </mc:Fallback>
      </mc:AlternateContent>
      <p:sp>
        <p:nvSpPr>
          <p:cNvPr id="12" name="TextBox 11">
            <a:extLst>
              <a:ext uri="{FF2B5EF4-FFF2-40B4-BE49-F238E27FC236}">
                <a16:creationId xmlns:a16="http://schemas.microsoft.com/office/drawing/2014/main" id="{581EDB9E-4D5D-DB6A-EA52-56BB32C823EA}"/>
              </a:ext>
            </a:extLst>
          </p:cNvPr>
          <p:cNvSpPr txBox="1"/>
          <p:nvPr/>
        </p:nvSpPr>
        <p:spPr>
          <a:xfrm>
            <a:off x="3684296" y="837797"/>
            <a:ext cx="2543389" cy="523220"/>
          </a:xfrm>
          <a:prstGeom prst="rect">
            <a:avLst/>
          </a:prstGeom>
          <a:noFill/>
        </p:spPr>
        <p:txBody>
          <a:bodyPr wrap="none" rtlCol="0">
            <a:spAutoFit/>
          </a:bodyPr>
          <a:lstStyle/>
          <a:p>
            <a:r>
              <a:rPr lang="en-US" sz="2800" b="1" dirty="0"/>
              <a:t>Matching</a:t>
            </a:r>
            <a:r>
              <a:rPr lang="en-US" sz="2800" dirty="0"/>
              <a:t>   </a:t>
            </a:r>
            <a:r>
              <a:rPr lang="en-US" sz="2800" b="1" dirty="0"/>
              <a:t>I Get</a:t>
            </a:r>
          </a:p>
        </p:txBody>
      </p:sp>
      <p:sp>
        <p:nvSpPr>
          <p:cNvPr id="13" name="TextBox 12">
            <a:extLst>
              <a:ext uri="{FF2B5EF4-FFF2-40B4-BE49-F238E27FC236}">
                <a16:creationId xmlns:a16="http://schemas.microsoft.com/office/drawing/2014/main" id="{FF81966F-1AB2-E9EA-81C7-E4C607E3E868}"/>
              </a:ext>
            </a:extLst>
          </p:cNvPr>
          <p:cNvSpPr txBox="1"/>
          <p:nvPr/>
        </p:nvSpPr>
        <p:spPr>
          <a:xfrm>
            <a:off x="5797252" y="3334938"/>
            <a:ext cx="6075702" cy="2246769"/>
          </a:xfrm>
          <a:prstGeom prst="rect">
            <a:avLst/>
          </a:prstGeom>
          <a:noFill/>
        </p:spPr>
        <p:txBody>
          <a:bodyPr wrap="square" rtlCol="0">
            <a:spAutoFit/>
          </a:bodyPr>
          <a:lstStyle/>
          <a:p>
            <a:r>
              <a:rPr lang="en-US" sz="2800" dirty="0"/>
              <a:t>Claim: I must not be matched.</a:t>
            </a:r>
          </a:p>
          <a:p>
            <a:pPr lvl="1"/>
            <a:r>
              <a:rPr lang="en-US" sz="2800" dirty="0"/>
              <a:t>If M3 matches me, then M3 is also stable when I report P (Lemma 2).</a:t>
            </a:r>
          </a:p>
          <a:p>
            <a:pPr lvl="1"/>
            <a:r>
              <a:rPr lang="en-US" sz="2800" dirty="0"/>
              <a:t>But when I report P, B is my best stable partner (Student Optimality.)</a:t>
            </a: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3B113C03-54DA-CC06-AD74-BD9716BBEAE8}"/>
                  </a:ext>
                </a:extLst>
              </p:cNvPr>
              <p:cNvGraphicFramePr>
                <a:graphicFrameLocks noGrp="1"/>
              </p:cNvGraphicFramePr>
              <p:nvPr>
                <p:extLst>
                  <p:ext uri="{D42A27DB-BD31-4B8C-83A1-F6EECF244321}">
                    <p14:modId xmlns:p14="http://schemas.microsoft.com/office/powerpoint/2010/main" val="3395447443"/>
                  </p:ext>
                </p:extLst>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37084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768735720"/>
                      </a:ext>
                    </a:extLst>
                  </a:tr>
                </a:tbl>
              </a:graphicData>
            </a:graphic>
          </p:graphicFrame>
        </mc:Choice>
        <mc:Fallback xmlns="">
          <p:graphicFrame>
            <p:nvGraphicFramePr>
              <p:cNvPr id="15" name="Table 14">
                <a:extLst>
                  <a:ext uri="{FF2B5EF4-FFF2-40B4-BE49-F238E27FC236}">
                    <a16:creationId xmlns:a16="http://schemas.microsoft.com/office/drawing/2014/main" id="{3B113C03-54DA-CC06-AD74-BD9716BBEAE8}"/>
                  </a:ext>
                </a:extLst>
              </p:cNvPr>
              <p:cNvGraphicFramePr>
                <a:graphicFrameLocks noGrp="1"/>
              </p:cNvGraphicFramePr>
              <p:nvPr>
                <p:extLst>
                  <p:ext uri="{D42A27DB-BD31-4B8C-83A1-F6EECF244321}">
                    <p14:modId xmlns:p14="http://schemas.microsoft.com/office/powerpoint/2010/main" val="3395447443"/>
                  </p:ext>
                </p:extLst>
              </p:nvPr>
            </p:nvGraphicFramePr>
            <p:xfrm>
              <a:off x="650107" y="4013292"/>
              <a:ext cx="3154362" cy="518160"/>
            </p:xfrm>
            <a:graphic>
              <a:graphicData uri="http://schemas.openxmlformats.org/drawingml/2006/table">
                <a:tbl>
                  <a:tblPr firstCol="1" bandRow="1">
                    <a:tableStyleId>{5C22544A-7EE6-4342-B048-85BDC9FD1C3A}</a:tableStyleId>
                  </a:tblPr>
                  <a:tblGrid>
                    <a:gridCol w="525727">
                      <a:extLst>
                        <a:ext uri="{9D8B030D-6E8A-4147-A177-3AD203B41FA5}">
                          <a16:colId xmlns:a16="http://schemas.microsoft.com/office/drawing/2014/main" val="2640103650"/>
                        </a:ext>
                      </a:extLst>
                    </a:gridCol>
                    <a:gridCol w="525727">
                      <a:extLst>
                        <a:ext uri="{9D8B030D-6E8A-4147-A177-3AD203B41FA5}">
                          <a16:colId xmlns:a16="http://schemas.microsoft.com/office/drawing/2014/main" val="2335979352"/>
                        </a:ext>
                      </a:extLst>
                    </a:gridCol>
                    <a:gridCol w="525727">
                      <a:extLst>
                        <a:ext uri="{9D8B030D-6E8A-4147-A177-3AD203B41FA5}">
                          <a16:colId xmlns:a16="http://schemas.microsoft.com/office/drawing/2014/main" val="813571184"/>
                        </a:ext>
                      </a:extLst>
                    </a:gridCol>
                    <a:gridCol w="525727">
                      <a:extLst>
                        <a:ext uri="{9D8B030D-6E8A-4147-A177-3AD203B41FA5}">
                          <a16:colId xmlns:a16="http://schemas.microsoft.com/office/drawing/2014/main" val="3191555364"/>
                        </a:ext>
                      </a:extLst>
                    </a:gridCol>
                    <a:gridCol w="525727">
                      <a:extLst>
                        <a:ext uri="{9D8B030D-6E8A-4147-A177-3AD203B41FA5}">
                          <a16:colId xmlns:a16="http://schemas.microsoft.com/office/drawing/2014/main" val="3328716796"/>
                        </a:ext>
                      </a:extLst>
                    </a:gridCol>
                    <a:gridCol w="525727">
                      <a:extLst>
                        <a:ext uri="{9D8B030D-6E8A-4147-A177-3AD203B41FA5}">
                          <a16:colId xmlns:a16="http://schemas.microsoft.com/office/drawing/2014/main" val="1434163155"/>
                        </a:ext>
                      </a:extLst>
                    </a:gridCol>
                  </a:tblGrid>
                  <a:tr h="518160">
                    <a:tc>
                      <a:txBody>
                        <a:bodyPr/>
                        <a:lstStyle/>
                        <a:p>
                          <a:pPr algn="ctr"/>
                          <a:r>
                            <a:rPr lang="en-US" sz="2800" b="1" dirty="0"/>
                            <a:t>I</a:t>
                          </a:r>
                        </a:p>
                      </a:txBody>
                      <a:tcPr/>
                    </a:tc>
                    <a:tc>
                      <a:txBody>
                        <a:bodyPr/>
                        <a:lstStyle/>
                        <a:p>
                          <a:pPr algn="ctr"/>
                          <a:r>
                            <a:rPr lang="en-US" sz="2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t>A</a:t>
                          </a:r>
                        </a:p>
                      </a:txBody>
                      <a:tcPr/>
                    </a:tc>
                    <a:tc>
                      <a:txBody>
                        <a:bodyPr/>
                        <a:lstStyle/>
                        <a:p>
                          <a:endParaRPr lang="en-US"/>
                        </a:p>
                      </a:txBody>
                      <a:tcPr>
                        <a:blipFill>
                          <a:blip r:embed="rId5"/>
                          <a:stretch>
                            <a:fillRect l="-307317" t="-12195" r="-204878" b="-34146"/>
                          </a:stretch>
                        </a:blipFill>
                      </a:tcPr>
                    </a:tc>
                    <a:tc>
                      <a:txBody>
                        <a:bodyPr/>
                        <a:lstStyle/>
                        <a:p>
                          <a:endParaRPr lang="en-US"/>
                        </a:p>
                      </a:txBody>
                      <a:tcPr>
                        <a:blipFill>
                          <a:blip r:embed="rId5"/>
                          <a:stretch>
                            <a:fillRect l="-397619" t="-12195" r="-100000" b="-34146"/>
                          </a:stretch>
                        </a:blipFill>
                      </a:tcPr>
                    </a:tc>
                    <a:tc>
                      <a:txBody>
                        <a:bodyPr/>
                        <a:lstStyle/>
                        <a:p>
                          <a:endParaRPr lang="en-US"/>
                        </a:p>
                      </a:txBody>
                      <a:tcPr>
                        <a:blipFill>
                          <a:blip r:embed="rId5"/>
                          <a:stretch>
                            <a:fillRect l="-509756" t="-12195" r="-2439" b="-34146"/>
                          </a:stretch>
                        </a:blipFill>
                      </a:tcPr>
                    </a:tc>
                    <a:extLst>
                      <a:ext uri="{0D108BD9-81ED-4DB2-BD59-A6C34878D82A}">
                        <a16:rowId xmlns:a16="http://schemas.microsoft.com/office/drawing/2014/main" val="1768735720"/>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2AEE6F3-DBAA-8323-E6C1-488CC8229860}"/>
                  </a:ext>
                </a:extLst>
              </p:cNvPr>
              <p:cNvSpPr txBox="1"/>
              <p:nvPr/>
            </p:nvSpPr>
            <p:spPr>
              <a:xfrm>
                <a:off x="3895750" y="4035482"/>
                <a:ext cx="3886291" cy="553998"/>
              </a:xfrm>
              <a:prstGeom prst="rect">
                <a:avLst/>
              </a:prstGeom>
              <a:noFill/>
            </p:spPr>
            <p:txBody>
              <a:bodyPr wrap="square" lIns="0" tIns="0" rIns="0" bIns="0" rtlCol="0">
                <a:spAutoFit/>
              </a:bodyPr>
              <a:lstStyle/>
              <a:p>
                <a14:m>
                  <m:oMath xmlns:m="http://schemas.openxmlformats.org/officeDocument/2006/math">
                    <m:r>
                      <a:rPr lang="en-US" sz="3600" b="0" i="1" smtClean="0">
                        <a:latin typeface="Cambria Math" panose="02040503050406030204" pitchFamily="18" charset="0"/>
                      </a:rPr>
                      <m:t>⇒</m:t>
                    </m:r>
                  </m:oMath>
                </a14:m>
                <a:r>
                  <a:rPr lang="en-US" sz="3600" dirty="0"/>
                  <a:t> M3    </a:t>
                </a:r>
                <a14:m>
                  <m:oMath xmlns:m="http://schemas.openxmlformats.org/officeDocument/2006/math">
                    <m:r>
                      <a:rPr lang="en-US" sz="3600" b="0" i="0" dirty="0" smtClean="0">
                        <a:latin typeface="Cambria Math" panose="02040503050406030204" pitchFamily="18" charset="0"/>
                      </a:rPr>
                      <m:t> </m:t>
                    </m:r>
                    <m:r>
                      <a:rPr lang="en-US" sz="3600" b="0" i="1" dirty="0" smtClean="0">
                        <a:latin typeface="Cambria Math" panose="02040503050406030204" pitchFamily="18" charset="0"/>
                      </a:rPr>
                      <m:t> ∅</m:t>
                    </m:r>
                  </m:oMath>
                </a14:m>
                <a:endParaRPr lang="en-US" sz="3600" dirty="0"/>
              </a:p>
            </p:txBody>
          </p:sp>
        </mc:Choice>
        <mc:Fallback xmlns="">
          <p:sp>
            <p:nvSpPr>
              <p:cNvPr id="16" name="TextBox 15">
                <a:extLst>
                  <a:ext uri="{FF2B5EF4-FFF2-40B4-BE49-F238E27FC236}">
                    <a16:creationId xmlns:a16="http://schemas.microsoft.com/office/drawing/2014/main" id="{A2AEE6F3-DBAA-8323-E6C1-488CC8229860}"/>
                  </a:ext>
                </a:extLst>
              </p:cNvPr>
              <p:cNvSpPr txBox="1">
                <a:spLocks noRot="1" noChangeAspect="1" noMove="1" noResize="1" noEditPoints="1" noAdjustHandles="1" noChangeArrowheads="1" noChangeShapeType="1" noTextEdit="1"/>
              </p:cNvSpPr>
              <p:nvPr/>
            </p:nvSpPr>
            <p:spPr>
              <a:xfrm>
                <a:off x="3895750" y="4035482"/>
                <a:ext cx="3886291" cy="553998"/>
              </a:xfrm>
              <a:prstGeom prst="rect">
                <a:avLst/>
              </a:prstGeom>
              <a:blipFill>
                <a:blip r:embed="rId6"/>
                <a:stretch>
                  <a:fillRect l="-2932" t="-24444" b="-4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B069A56-1650-BDDE-19B6-AEE229A48308}"/>
              </a:ext>
            </a:extLst>
          </p:cNvPr>
          <p:cNvSpPr txBox="1"/>
          <p:nvPr/>
        </p:nvSpPr>
        <p:spPr>
          <a:xfrm>
            <a:off x="3895750" y="5816352"/>
            <a:ext cx="7833717" cy="954107"/>
          </a:xfrm>
          <a:prstGeom prst="rect">
            <a:avLst/>
          </a:prstGeom>
          <a:noFill/>
        </p:spPr>
        <p:txBody>
          <a:bodyPr wrap="square" rtlCol="0">
            <a:spAutoFit/>
          </a:bodyPr>
          <a:lstStyle/>
          <a:p>
            <a:pPr lvl="1"/>
            <a:r>
              <a:rPr lang="en-US" sz="2800" dirty="0"/>
              <a:t>M2 is stable (Lemma 1),  M3 is stable (Lemma 1)</a:t>
            </a:r>
          </a:p>
          <a:p>
            <a:pPr lvl="1"/>
            <a:r>
              <a:rPr lang="en-US" sz="2800" dirty="0"/>
              <a:t>This contradicts the Lone Wolf Theorem!</a:t>
            </a:r>
          </a:p>
        </p:txBody>
      </p:sp>
      <p:sp>
        <p:nvSpPr>
          <p:cNvPr id="4" name="TextBox 3">
            <a:extLst>
              <a:ext uri="{FF2B5EF4-FFF2-40B4-BE49-F238E27FC236}">
                <a16:creationId xmlns:a16="http://schemas.microsoft.com/office/drawing/2014/main" id="{C526B747-B3C6-E4D4-133C-938A56023B83}"/>
              </a:ext>
            </a:extLst>
          </p:cNvPr>
          <p:cNvSpPr txBox="1"/>
          <p:nvPr/>
        </p:nvSpPr>
        <p:spPr>
          <a:xfrm>
            <a:off x="136798" y="1487479"/>
            <a:ext cx="370614" cy="523220"/>
          </a:xfrm>
          <a:prstGeom prst="rect">
            <a:avLst/>
          </a:prstGeom>
          <a:noFill/>
        </p:spPr>
        <p:txBody>
          <a:bodyPr wrap="none" rtlCol="0">
            <a:spAutoFit/>
          </a:bodyPr>
          <a:lstStyle/>
          <a:p>
            <a:r>
              <a:rPr lang="en-US" sz="2800" dirty="0"/>
              <a:t>P</a:t>
            </a:r>
          </a:p>
        </p:txBody>
      </p:sp>
      <p:sp>
        <p:nvSpPr>
          <p:cNvPr id="8" name="TextBox 7">
            <a:extLst>
              <a:ext uri="{FF2B5EF4-FFF2-40B4-BE49-F238E27FC236}">
                <a16:creationId xmlns:a16="http://schemas.microsoft.com/office/drawing/2014/main" id="{25ECB3C5-2480-5CD3-060B-35863F683F2F}"/>
              </a:ext>
            </a:extLst>
          </p:cNvPr>
          <p:cNvSpPr txBox="1"/>
          <p:nvPr/>
        </p:nvSpPr>
        <p:spPr>
          <a:xfrm>
            <a:off x="143001" y="2434465"/>
            <a:ext cx="335348" cy="523220"/>
          </a:xfrm>
          <a:prstGeom prst="rect">
            <a:avLst/>
          </a:prstGeom>
          <a:noFill/>
        </p:spPr>
        <p:txBody>
          <a:bodyPr wrap="none" rtlCol="0">
            <a:spAutoFit/>
          </a:bodyPr>
          <a:lstStyle/>
          <a:p>
            <a:r>
              <a:rPr lang="en-US" sz="2800" dirty="0"/>
              <a:t>L</a:t>
            </a:r>
          </a:p>
        </p:txBody>
      </p:sp>
      <p:sp>
        <p:nvSpPr>
          <p:cNvPr id="17" name="Rectangle 16">
            <a:extLst>
              <a:ext uri="{FF2B5EF4-FFF2-40B4-BE49-F238E27FC236}">
                <a16:creationId xmlns:a16="http://schemas.microsoft.com/office/drawing/2014/main" id="{93381939-D588-F390-F525-7D2A25B64E02}"/>
              </a:ext>
            </a:extLst>
          </p:cNvPr>
          <p:cNvSpPr/>
          <p:nvPr/>
        </p:nvSpPr>
        <p:spPr>
          <a:xfrm>
            <a:off x="198357" y="153622"/>
            <a:ext cx="11138210" cy="55202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Student proposing deferred acceptance is truthful for students.</a:t>
            </a:r>
          </a:p>
        </p:txBody>
      </p:sp>
      <p:cxnSp>
        <p:nvCxnSpPr>
          <p:cNvPr id="20" name="Straight Connector 19">
            <a:extLst>
              <a:ext uri="{FF2B5EF4-FFF2-40B4-BE49-F238E27FC236}">
                <a16:creationId xmlns:a16="http://schemas.microsoft.com/office/drawing/2014/main" id="{C3E6447C-8FAD-8B5E-CEF3-4AEC062EB3FA}"/>
              </a:ext>
            </a:extLst>
          </p:cNvPr>
          <p:cNvCxnSpPr>
            <a:cxnSpLocks/>
          </p:cNvCxnSpPr>
          <p:nvPr/>
        </p:nvCxnSpPr>
        <p:spPr>
          <a:xfrm>
            <a:off x="5332138" y="882401"/>
            <a:ext cx="0" cy="2194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34B7EA-7DFB-1739-FCAA-BD413010CBD8}"/>
              </a:ext>
            </a:extLst>
          </p:cNvPr>
          <p:cNvCxnSpPr>
            <a:cxnSpLocks/>
          </p:cNvCxnSpPr>
          <p:nvPr/>
        </p:nvCxnSpPr>
        <p:spPr>
          <a:xfrm flipH="1">
            <a:off x="6171955" y="860099"/>
            <a:ext cx="0" cy="21945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40C01E-498A-9183-822D-DCBBD2D83ED1}"/>
              </a:ext>
            </a:extLst>
          </p:cNvPr>
          <p:cNvSpPr txBox="1"/>
          <p:nvPr/>
        </p:nvSpPr>
        <p:spPr>
          <a:xfrm>
            <a:off x="377025" y="3362132"/>
            <a:ext cx="8023298" cy="523220"/>
          </a:xfrm>
          <a:prstGeom prst="rect">
            <a:avLst/>
          </a:prstGeom>
          <a:noFill/>
        </p:spPr>
        <p:txBody>
          <a:bodyPr wrap="square">
            <a:spAutoFit/>
          </a:bodyPr>
          <a:lstStyle/>
          <a:p>
            <a:r>
              <a:rPr lang="en-US" sz="2800" dirty="0"/>
              <a:t>What if I truncate options below A?</a:t>
            </a:r>
          </a:p>
        </p:txBody>
      </p:sp>
      <p:sp>
        <p:nvSpPr>
          <p:cNvPr id="27" name="TextBox 26">
            <a:extLst>
              <a:ext uri="{FF2B5EF4-FFF2-40B4-BE49-F238E27FC236}">
                <a16:creationId xmlns:a16="http://schemas.microsoft.com/office/drawing/2014/main" id="{BE068B45-9616-CDC1-E93A-7C3039BCD38A}"/>
              </a:ext>
            </a:extLst>
          </p:cNvPr>
          <p:cNvSpPr txBox="1"/>
          <p:nvPr/>
        </p:nvSpPr>
        <p:spPr>
          <a:xfrm>
            <a:off x="478349" y="5617315"/>
            <a:ext cx="3417401" cy="523220"/>
          </a:xfrm>
          <a:prstGeom prst="rect">
            <a:avLst/>
          </a:prstGeom>
          <a:noFill/>
        </p:spPr>
        <p:txBody>
          <a:bodyPr wrap="square">
            <a:spAutoFit/>
          </a:bodyPr>
          <a:lstStyle/>
          <a:p>
            <a:r>
              <a:rPr lang="en-US" sz="2800" dirty="0"/>
              <a:t>What if I list only A?</a:t>
            </a:r>
          </a:p>
        </p:txBody>
      </p:sp>
    </p:spTree>
    <p:extLst>
      <p:ext uri="{BB962C8B-B14F-4D97-AF65-F5344CB8AC3E}">
        <p14:creationId xmlns:p14="http://schemas.microsoft.com/office/powerpoint/2010/main" val="4164439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D56767-1C16-433F-1151-61334A999888}"/>
                  </a:ext>
                </a:extLst>
              </p:cNvPr>
              <p:cNvSpPr>
                <a:spLocks noGrp="1"/>
              </p:cNvSpPr>
              <p:nvPr>
                <p:ph idx="1"/>
              </p:nvPr>
            </p:nvSpPr>
            <p:spPr>
              <a:xfrm>
                <a:off x="363915" y="1771197"/>
                <a:ext cx="10515600" cy="4351338"/>
              </a:xfrm>
            </p:spPr>
            <p:txBody>
              <a:bodyPr>
                <a:normAutofit lnSpcReduction="10000"/>
              </a:bodyPr>
              <a:lstStyle/>
              <a:p>
                <a:pPr marL="0" indent="0">
                  <a:lnSpc>
                    <a:spcPct val="100000"/>
                  </a:lnSpc>
                  <a:spcBef>
                    <a:spcPts val="0"/>
                  </a:spcBef>
                  <a:buNone/>
                </a:pPr>
                <a:r>
                  <a:rPr lang="en-US" dirty="0"/>
                  <a:t>Fix profile P, let B be the most preferred P-stable partner of </a:t>
                </a:r>
                <a14:m>
                  <m:oMath xmlns:m="http://schemas.openxmlformats.org/officeDocument/2006/math">
                    <m:r>
                      <a:rPr lang="en-US" b="0" i="1" smtClean="0">
                        <a:latin typeface="Cambria Math" panose="02040503050406030204" pitchFamily="18" charset="0"/>
                      </a:rPr>
                      <m:t>𝑠</m:t>
                    </m:r>
                  </m:oMath>
                </a14:m>
                <a:r>
                  <a:rPr lang="en-US" dirty="0"/>
                  <a:t>, </a:t>
                </a:r>
              </a:p>
              <a:p>
                <a:pPr marL="0" indent="0">
                  <a:lnSpc>
                    <a:spcPct val="100000"/>
                  </a:lnSpc>
                  <a:spcBef>
                    <a:spcPts val="0"/>
                  </a:spcBef>
                  <a:buNone/>
                </a:pPr>
                <a:r>
                  <a:rPr lang="en-US" dirty="0"/>
                  <a:t>and let M be a stable match that assigns </a:t>
                </a:r>
                <a14:m>
                  <m:oMath xmlns:m="http://schemas.openxmlformats.org/officeDocument/2006/math">
                    <m:r>
                      <a:rPr lang="en-US" b="0" i="1" dirty="0" smtClean="0">
                        <a:latin typeface="Cambria Math" panose="02040503050406030204" pitchFamily="18" charset="0"/>
                      </a:rPr>
                      <m:t>𝑠</m:t>
                    </m:r>
                  </m:oMath>
                </a14:m>
                <a:r>
                  <a:rPr lang="en-US" dirty="0"/>
                  <a:t> to B.</a:t>
                </a:r>
              </a:p>
              <a:p>
                <a:pPr marL="0" indent="0">
                  <a:lnSpc>
                    <a:spcPct val="100000"/>
                  </a:lnSpc>
                  <a:spcBef>
                    <a:spcPts val="0"/>
                  </a:spcBef>
                  <a:buNone/>
                </a:pPr>
                <a:endParaRPr lang="en-US" dirty="0"/>
              </a:p>
              <a:p>
                <a:pPr marL="0" indent="0">
                  <a:lnSpc>
                    <a:spcPct val="100000"/>
                  </a:lnSpc>
                  <a:spcBef>
                    <a:spcPts val="0"/>
                  </a:spcBef>
                  <a:buNone/>
                </a:pPr>
                <a:r>
                  <a:rPr lang="en-US" b="1" dirty="0"/>
                  <a:t>Claim: </a:t>
                </a:r>
                <a:r>
                  <a:rPr lang="en-US" dirty="0"/>
                  <a:t>If </a:t>
                </a:r>
                <a14:m>
                  <m:oMath xmlns:m="http://schemas.openxmlformats.org/officeDocument/2006/math">
                    <m:r>
                      <a:rPr lang="en-US" b="0" i="1" dirty="0" smtClean="0">
                        <a:latin typeface="Cambria Math" panose="02040503050406030204" pitchFamily="18" charset="0"/>
                      </a:rPr>
                      <m:t>𝑠</m:t>
                    </m:r>
                  </m:oMath>
                </a14:m>
                <a:r>
                  <a:rPr lang="en-US" dirty="0"/>
                  <a:t> truncates just below B, </a:t>
                </a:r>
                <a14:m>
                  <m:oMath xmlns:m="http://schemas.openxmlformats.org/officeDocument/2006/math">
                    <m:r>
                      <a:rPr lang="en-US" b="0" i="1" smtClean="0">
                        <a:latin typeface="Cambria Math" panose="02040503050406030204" pitchFamily="18" charset="0"/>
                      </a:rPr>
                      <m:t>𝑠</m:t>
                    </m:r>
                  </m:oMath>
                </a14:m>
                <a:r>
                  <a:rPr lang="en-US" dirty="0"/>
                  <a:t> must still be assigned.</a:t>
                </a:r>
              </a:p>
              <a:p>
                <a:pPr marL="0" indent="0">
                  <a:lnSpc>
                    <a:spcPct val="100000"/>
                  </a:lnSpc>
                  <a:spcBef>
                    <a:spcPts val="0"/>
                  </a:spcBef>
                  <a:buNone/>
                </a:pPr>
                <a:r>
                  <a:rPr lang="en-US" b="1" dirty="0"/>
                  <a:t>Reason: </a:t>
                </a:r>
                <a:r>
                  <a:rPr lang="en-US" dirty="0"/>
                  <a:t>M is still stable after the deviation (Lemma 1), so </a:t>
                </a:r>
                <a14:m>
                  <m:oMath xmlns:m="http://schemas.openxmlformats.org/officeDocument/2006/math">
                    <m:r>
                      <a:rPr lang="en-US" b="0" i="1" smtClean="0">
                        <a:latin typeface="Cambria Math" panose="02040503050406030204" pitchFamily="18" charset="0"/>
                      </a:rPr>
                      <m:t>𝑠</m:t>
                    </m:r>
                  </m:oMath>
                </a14:m>
                <a:r>
                  <a:rPr lang="en-US" dirty="0"/>
                  <a:t> is matched in some stable match. </a:t>
                </a:r>
              </a:p>
              <a:p>
                <a:pPr marL="0" indent="0">
                  <a:lnSpc>
                    <a:spcPct val="100000"/>
                  </a:lnSpc>
                  <a:spcBef>
                    <a:spcPts val="0"/>
                  </a:spcBef>
                  <a:buNone/>
                </a:pPr>
                <a:endParaRPr lang="en-US" dirty="0"/>
              </a:p>
              <a:p>
                <a:pPr marL="0" indent="0">
                  <a:lnSpc>
                    <a:spcPct val="100000"/>
                  </a:lnSpc>
                  <a:spcBef>
                    <a:spcPts val="0"/>
                  </a:spcBef>
                  <a:buNone/>
                </a:pPr>
                <a:r>
                  <a:rPr lang="en-US" dirty="0"/>
                  <a:t>Thus, </a:t>
                </a:r>
                <a14:m>
                  <m:oMath xmlns:m="http://schemas.openxmlformats.org/officeDocument/2006/math">
                    <m:r>
                      <a:rPr lang="en-US" b="0" i="1" dirty="0" smtClean="0">
                        <a:latin typeface="Cambria Math" panose="02040503050406030204" pitchFamily="18" charset="0"/>
                      </a:rPr>
                      <m:t>𝑠</m:t>
                    </m:r>
                  </m:oMath>
                </a14:m>
                <a:r>
                  <a:rPr lang="en-US" dirty="0"/>
                  <a:t> is matched in </a:t>
                </a:r>
                <a:r>
                  <a:rPr lang="en-US" i="1" dirty="0"/>
                  <a:t>all</a:t>
                </a:r>
                <a:r>
                  <a:rPr lang="en-US" dirty="0"/>
                  <a:t> stable matches (Lone Wolf Theorem).</a:t>
                </a:r>
              </a:p>
              <a:p>
                <a:pPr marL="0" indent="0">
                  <a:lnSpc>
                    <a:spcPct val="100000"/>
                  </a:lnSpc>
                  <a:spcBef>
                    <a:spcPts val="0"/>
                  </a:spcBef>
                  <a:buNone/>
                </a:pPr>
                <a:r>
                  <a:rPr lang="en-US" dirty="0"/>
                  <a:t>But </a:t>
                </a:r>
                <a14:m>
                  <m:oMath xmlns:m="http://schemas.openxmlformats.org/officeDocument/2006/math">
                    <m:r>
                      <a:rPr lang="en-US" b="0" i="1" dirty="0" smtClean="0">
                        <a:latin typeface="Cambria Math" panose="02040503050406030204" pitchFamily="18" charset="0"/>
                      </a:rPr>
                      <m:t>𝑠</m:t>
                    </m:r>
                  </m:oMath>
                </a14:m>
                <a:r>
                  <a:rPr lang="en-US" dirty="0"/>
                  <a:t> only listed B and options preferred to B!</a:t>
                </a:r>
              </a:p>
              <a:p>
                <a:pPr marL="0" indent="0">
                  <a:lnSpc>
                    <a:spcPct val="100000"/>
                  </a:lnSpc>
                  <a:spcBef>
                    <a:spcPts val="0"/>
                  </a:spcBef>
                  <a:buNone/>
                </a:pPr>
                <a:r>
                  <a:rPr lang="en-US" dirty="0"/>
                  <a:t>We already showed that </a:t>
                </a:r>
                <a14:m>
                  <m:oMath xmlns:m="http://schemas.openxmlformats.org/officeDocument/2006/math">
                    <m:r>
                      <a:rPr lang="en-US" b="0" i="1" smtClean="0">
                        <a:latin typeface="Cambria Math" panose="02040503050406030204" pitchFamily="18" charset="0"/>
                      </a:rPr>
                      <m:t>𝑠</m:t>
                    </m:r>
                  </m:oMath>
                </a14:m>
                <a:r>
                  <a:rPr lang="en-US" dirty="0"/>
                  <a:t> cannot get an option better than B.</a:t>
                </a:r>
              </a:p>
              <a:p>
                <a:pPr marL="0" indent="0">
                  <a:lnSpc>
                    <a:spcPct val="100000"/>
                  </a:lnSpc>
                  <a:spcBef>
                    <a:spcPts val="0"/>
                  </a:spcBef>
                  <a:buNone/>
                </a:pPr>
                <a:r>
                  <a:rPr lang="en-US" dirty="0"/>
                  <a:t>Thus, after the deviation, every stable match gives B to </a:t>
                </a:r>
                <a14:m>
                  <m:oMath xmlns:m="http://schemas.openxmlformats.org/officeDocument/2006/math">
                    <m:r>
                      <a:rPr lang="en-US" b="0" i="1" smtClean="0">
                        <a:latin typeface="Cambria Math" panose="02040503050406030204" pitchFamily="18" charset="0"/>
                      </a:rPr>
                      <m:t>𝑠</m:t>
                    </m:r>
                  </m:oMath>
                </a14:m>
                <a:r>
                  <a:rPr lang="en-US" dirty="0"/>
                  <a:t>.</a:t>
                </a:r>
              </a:p>
              <a:p>
                <a:pPr marL="0" indent="0">
                  <a:lnSpc>
                    <a:spcPct val="100000"/>
                  </a:lnSpc>
                  <a:spcBef>
                    <a:spcPts val="0"/>
                  </a:spcBef>
                  <a:buNone/>
                </a:pPr>
                <a:endParaRPr lang="en-US" dirty="0"/>
              </a:p>
              <a:p>
                <a:pPr marL="0" indent="0">
                  <a:lnSpc>
                    <a:spcPct val="100000"/>
                  </a:lnSpc>
                  <a:spcBef>
                    <a:spcPts val="0"/>
                  </a:spcBef>
                  <a:buNone/>
                </a:pPr>
                <a:endParaRPr lang="en-US" dirty="0"/>
              </a:p>
            </p:txBody>
          </p:sp>
        </mc:Choice>
        <mc:Fallback xmlns="">
          <p:sp>
            <p:nvSpPr>
              <p:cNvPr id="3" name="Content Placeholder 2">
                <a:extLst>
                  <a:ext uri="{FF2B5EF4-FFF2-40B4-BE49-F238E27FC236}">
                    <a16:creationId xmlns:a16="http://schemas.microsoft.com/office/drawing/2014/main" id="{37D56767-1C16-433F-1151-61334A999888}"/>
                  </a:ext>
                </a:extLst>
              </p:cNvPr>
              <p:cNvSpPr>
                <a:spLocks noGrp="1" noRot="1" noChangeAspect="1" noMove="1" noResize="1" noEditPoints="1" noAdjustHandles="1" noChangeArrowheads="1" noChangeShapeType="1" noTextEdit="1"/>
              </p:cNvSpPr>
              <p:nvPr>
                <p:ph idx="1"/>
              </p:nvPr>
            </p:nvSpPr>
            <p:spPr>
              <a:xfrm>
                <a:off x="363915" y="1771197"/>
                <a:ext cx="10515600" cy="4351338"/>
              </a:xfrm>
              <a:blipFill>
                <a:blip r:embed="rId2"/>
                <a:stretch>
                  <a:fillRect l="-1206" t="-2332" r="-362" b="-3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E8B932-B919-8F92-246D-ECD22FE86F35}"/>
                  </a:ext>
                </a:extLst>
              </p:cNvPr>
              <p:cNvSpPr/>
              <p:nvPr/>
            </p:nvSpPr>
            <p:spPr>
              <a:xfrm>
                <a:off x="363916" y="490762"/>
                <a:ext cx="11240256" cy="83888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Let </a:t>
                </a:r>
                <a14:m>
                  <m:oMath xmlns:m="http://schemas.openxmlformats.org/officeDocument/2006/math">
                    <m:r>
                      <a:rPr lang="en-US" sz="2800" b="0" i="1" dirty="0" smtClean="0">
                        <a:solidFill>
                          <a:sysClr val="windowText" lastClr="000000"/>
                        </a:solidFill>
                        <a:latin typeface="Cambria Math" panose="02040503050406030204" pitchFamily="18" charset="0"/>
                      </a:rPr>
                      <m:t>ℳ</m:t>
                    </m:r>
                  </m:oMath>
                </a14:m>
                <a:r>
                  <a:rPr lang="en-US" sz="2800" dirty="0">
                    <a:solidFill>
                      <a:sysClr val="windowText" lastClr="000000"/>
                    </a:solidFill>
                  </a:rPr>
                  <a:t> be a stable mechanism. For any preference profile P and student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there is a report that gives </a:t>
                </a:r>
                <a14:m>
                  <m:oMath xmlns:m="http://schemas.openxmlformats.org/officeDocument/2006/math">
                    <m:r>
                      <a:rPr lang="en-US" sz="2800" b="0" i="1" smtClean="0">
                        <a:solidFill>
                          <a:sysClr val="windowText" lastClr="000000"/>
                        </a:solidFill>
                        <a:latin typeface="Cambria Math" panose="02040503050406030204" pitchFamily="18" charset="0"/>
                      </a:rPr>
                      <m:t>𝑠</m:t>
                    </m:r>
                  </m:oMath>
                </a14:m>
                <a:r>
                  <a:rPr lang="en-US" sz="2800" dirty="0">
                    <a:solidFill>
                      <a:sysClr val="windowText" lastClr="000000"/>
                    </a:solidFill>
                  </a:rPr>
                  <a:t> their most preferred P-stable partner.</a:t>
                </a:r>
              </a:p>
            </p:txBody>
          </p:sp>
        </mc:Choice>
        <mc:Fallback xmlns="">
          <p:sp>
            <p:nvSpPr>
              <p:cNvPr id="4" name="Rectangle 3">
                <a:extLst>
                  <a:ext uri="{FF2B5EF4-FFF2-40B4-BE49-F238E27FC236}">
                    <a16:creationId xmlns:a16="http://schemas.microsoft.com/office/drawing/2014/main" id="{61E8B932-B919-8F92-246D-ECD22FE86F35}"/>
                  </a:ext>
                </a:extLst>
              </p:cNvPr>
              <p:cNvSpPr>
                <a:spLocks noRot="1" noChangeAspect="1" noMove="1" noResize="1" noEditPoints="1" noAdjustHandles="1" noChangeArrowheads="1" noChangeShapeType="1" noTextEdit="1"/>
              </p:cNvSpPr>
              <p:nvPr/>
            </p:nvSpPr>
            <p:spPr>
              <a:xfrm>
                <a:off x="363916" y="490762"/>
                <a:ext cx="11240256" cy="838884"/>
              </a:xfrm>
              <a:prstGeom prst="rect">
                <a:avLst/>
              </a:prstGeom>
              <a:blipFill>
                <a:blip r:embed="rId3"/>
                <a:stretch>
                  <a:fillRect l="-1127" t="-13235" r="-1015" b="-25000"/>
                </a:stretch>
              </a:blipFill>
            </p:spPr>
            <p:txBody>
              <a:bodyPr/>
              <a:lstStyle/>
              <a:p>
                <a:r>
                  <a:rPr lang="en-US">
                    <a:noFill/>
                  </a:rPr>
                  <a:t> </a:t>
                </a:r>
              </a:p>
            </p:txBody>
          </p:sp>
        </mc:Fallback>
      </mc:AlternateContent>
    </p:spTree>
    <p:extLst>
      <p:ext uri="{BB962C8B-B14F-4D97-AF65-F5344CB8AC3E}">
        <p14:creationId xmlns:p14="http://schemas.microsoft.com/office/powerpoint/2010/main" val="2576420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59E0-0149-2586-3FB3-13BBD1C3AC8F}"/>
              </a:ext>
            </a:extLst>
          </p:cNvPr>
          <p:cNvSpPr>
            <a:spLocks noGrp="1"/>
          </p:cNvSpPr>
          <p:nvPr>
            <p:ph type="title"/>
          </p:nvPr>
        </p:nvSpPr>
        <p:spPr>
          <a:xfrm>
            <a:off x="645575" y="406142"/>
            <a:ext cx="10515600" cy="1325563"/>
          </a:xfrm>
        </p:spPr>
        <p:txBody>
          <a:bodyPr/>
          <a:lstStyle/>
          <a:p>
            <a:r>
              <a:rPr lang="en-US" dirty="0"/>
              <a:t>Important Consequences</a:t>
            </a:r>
          </a:p>
        </p:txBody>
      </p:sp>
      <p:sp>
        <p:nvSpPr>
          <p:cNvPr id="4" name="Rectangle 3">
            <a:extLst>
              <a:ext uri="{FF2B5EF4-FFF2-40B4-BE49-F238E27FC236}">
                <a16:creationId xmlns:a16="http://schemas.microsoft.com/office/drawing/2014/main" id="{14294E5A-3120-BFF5-E8B9-C805A7D20F2C}"/>
              </a:ext>
            </a:extLst>
          </p:cNvPr>
          <p:cNvSpPr/>
          <p:nvPr/>
        </p:nvSpPr>
        <p:spPr>
          <a:xfrm>
            <a:off x="645575" y="1839555"/>
            <a:ext cx="11255827" cy="55202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ysClr val="windowText" lastClr="000000"/>
                </a:solidFill>
              </a:rPr>
              <a:t>Theorem. </a:t>
            </a:r>
            <a:r>
              <a:rPr lang="en-US" sz="2800" dirty="0">
                <a:solidFill>
                  <a:sysClr val="windowText" lastClr="000000"/>
                </a:solidFill>
              </a:rPr>
              <a:t>Student proposing deferred acceptance is truthful for students.</a:t>
            </a:r>
          </a:p>
        </p:txBody>
      </p:sp>
      <p:sp>
        <p:nvSpPr>
          <p:cNvPr id="5" name="Content Placeholder 2">
            <a:extLst>
              <a:ext uri="{FF2B5EF4-FFF2-40B4-BE49-F238E27FC236}">
                <a16:creationId xmlns:a16="http://schemas.microsoft.com/office/drawing/2014/main" id="{8B9D2794-CD90-7EA3-8CF3-BDC81178661B}"/>
              </a:ext>
            </a:extLst>
          </p:cNvPr>
          <p:cNvSpPr>
            <a:spLocks noGrp="1"/>
          </p:cNvSpPr>
          <p:nvPr>
            <p:ph idx="1"/>
          </p:nvPr>
        </p:nvSpPr>
        <p:spPr>
          <a:xfrm>
            <a:off x="645576" y="2607274"/>
            <a:ext cx="11255827" cy="983419"/>
          </a:xfrm>
          <a:solidFill>
            <a:schemeClr val="accent6">
              <a:lumMod val="40000"/>
              <a:lumOff val="60000"/>
            </a:schemeClr>
          </a:solidFill>
        </p:spPr>
        <p:txBody>
          <a:bodyPr>
            <a:noAutofit/>
          </a:bodyPr>
          <a:lstStyle/>
          <a:p>
            <a:pPr marL="0" indent="0">
              <a:lnSpc>
                <a:spcPct val="100000"/>
              </a:lnSpc>
              <a:spcBef>
                <a:spcPts val="0"/>
              </a:spcBef>
              <a:buNone/>
            </a:pPr>
            <a:r>
              <a:rPr lang="en-US" b="1" dirty="0"/>
              <a:t>Theorem. </a:t>
            </a:r>
            <a:r>
              <a:rPr lang="en-US" dirty="0"/>
              <a:t>Any other stable mechanism is </a:t>
            </a:r>
            <a:r>
              <a:rPr lang="en-US" i="1" u="sng" dirty="0"/>
              <a:t>not</a:t>
            </a:r>
            <a:r>
              <a:rPr lang="en-US" i="1" dirty="0"/>
              <a:t> </a:t>
            </a:r>
            <a:r>
              <a:rPr lang="en-US" dirty="0"/>
              <a:t>truthful for students. However, the best match that a student can get by lying is their best stable partner.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9AF9E1-B9AB-DA16-D5E9-370B8048384F}"/>
                  </a:ext>
                </a:extLst>
              </p:cNvPr>
              <p:cNvSpPr txBox="1"/>
              <p:nvPr/>
            </p:nvSpPr>
            <p:spPr>
              <a:xfrm>
                <a:off x="838200" y="3590693"/>
                <a:ext cx="10515600" cy="2677656"/>
              </a:xfrm>
              <a:prstGeom prst="rect">
                <a:avLst/>
              </a:prstGeom>
              <a:noFill/>
            </p:spPr>
            <p:txBody>
              <a:bodyPr wrap="square">
                <a:spAutoFit/>
              </a:bodyPr>
              <a:lstStyle/>
              <a:p>
                <a:pPr marL="0" indent="0">
                  <a:buNone/>
                </a:pPr>
                <a14:m>
                  <m:oMath xmlns:m="http://schemas.openxmlformats.org/officeDocument/2006/math">
                    <m:r>
                      <a:rPr lang="en-US" sz="2800" b="0" i="1" smtClean="0">
                        <a:latin typeface="Cambria Math" panose="02040503050406030204" pitchFamily="18" charset="0"/>
                      </a:rPr>
                      <m:t>⇒</m:t>
                    </m:r>
                  </m:oMath>
                </a14:m>
                <a:r>
                  <a:rPr lang="en-US" sz="2800" dirty="0"/>
                  <a:t> students with only one stable partner cannot benefit from lying!</a:t>
                </a:r>
              </a:p>
              <a:p>
                <a:pPr marL="0" indent="0">
                  <a:buNone/>
                </a:pPr>
                <a:endParaRPr lang="en-US" sz="2800" dirty="0"/>
              </a:p>
              <a:p>
                <a:pPr marL="0" indent="0">
                  <a:buNone/>
                </a:pPr>
                <a:endParaRPr lang="en-US" sz="2800" dirty="0"/>
              </a:p>
              <a:p>
                <a:pPr marL="0" indent="0">
                  <a:buNone/>
                </a:pPr>
                <a:r>
                  <a:rPr lang="en-US" sz="2800" dirty="0"/>
                  <a:t>Determining where to truncate is difficult.</a:t>
                </a:r>
              </a:p>
              <a:p>
                <a:pPr marL="0" indent="0">
                  <a:buNone/>
                </a:pPr>
                <a:r>
                  <a:rPr lang="en-US" sz="2800" dirty="0"/>
                  <a:t>If students truncate too far, may end up unassigned!</a:t>
                </a:r>
              </a:p>
              <a:p>
                <a:pPr marL="0" indent="0">
                  <a:buNone/>
                </a:pPr>
                <a:r>
                  <a:rPr lang="en-US" sz="2800" dirty="0"/>
                  <a:t> </a:t>
                </a:r>
              </a:p>
            </p:txBody>
          </p:sp>
        </mc:Choice>
        <mc:Fallback xmlns="">
          <p:sp>
            <p:nvSpPr>
              <p:cNvPr id="3" name="TextBox 2">
                <a:extLst>
                  <a:ext uri="{FF2B5EF4-FFF2-40B4-BE49-F238E27FC236}">
                    <a16:creationId xmlns:a16="http://schemas.microsoft.com/office/drawing/2014/main" id="{029AF9E1-B9AB-DA16-D5E9-370B8048384F}"/>
                  </a:ext>
                </a:extLst>
              </p:cNvPr>
              <p:cNvSpPr txBox="1">
                <a:spLocks noRot="1" noChangeAspect="1" noMove="1" noResize="1" noEditPoints="1" noAdjustHandles="1" noChangeArrowheads="1" noChangeShapeType="1" noTextEdit="1"/>
              </p:cNvSpPr>
              <p:nvPr/>
            </p:nvSpPr>
            <p:spPr>
              <a:xfrm>
                <a:off x="838200" y="3590693"/>
                <a:ext cx="10515600" cy="2677656"/>
              </a:xfrm>
              <a:prstGeom prst="rect">
                <a:avLst/>
              </a:prstGeom>
              <a:blipFill>
                <a:blip r:embed="rId2"/>
                <a:stretch>
                  <a:fillRect l="-1206" t="-2358"/>
                </a:stretch>
              </a:blipFill>
            </p:spPr>
            <p:txBody>
              <a:bodyPr/>
              <a:lstStyle/>
              <a:p>
                <a:r>
                  <a:rPr lang="en-US">
                    <a:noFill/>
                  </a:rPr>
                  <a:t> </a:t>
                </a:r>
              </a:p>
            </p:txBody>
          </p:sp>
        </mc:Fallback>
      </mc:AlternateContent>
    </p:spTree>
    <p:extLst>
      <p:ext uri="{BB962C8B-B14F-4D97-AF65-F5344CB8AC3E}">
        <p14:creationId xmlns:p14="http://schemas.microsoft.com/office/powerpoint/2010/main" val="1304112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9186-298F-0C45-8780-BAFB7ECD2BFA}"/>
              </a:ext>
            </a:extLst>
          </p:cNvPr>
          <p:cNvSpPr>
            <a:spLocks noGrp="1"/>
          </p:cNvSpPr>
          <p:nvPr>
            <p:ph type="title"/>
          </p:nvPr>
        </p:nvSpPr>
        <p:spPr>
          <a:xfrm>
            <a:off x="838200" y="0"/>
            <a:ext cx="11353800" cy="1325563"/>
          </a:xfrm>
        </p:spPr>
        <p:txBody>
          <a:bodyPr>
            <a:normAutofit/>
          </a:bodyPr>
          <a:lstStyle/>
          <a:p>
            <a:r>
              <a:rPr lang="en-US" sz="4200" dirty="0"/>
              <a:t>School-Proposing DA: Finding Beneficial Deviations</a:t>
            </a:r>
          </a:p>
        </p:txBody>
      </p:sp>
      <p:sp>
        <p:nvSpPr>
          <p:cNvPr id="3" name="Content Placeholder 2">
            <a:extLst>
              <a:ext uri="{FF2B5EF4-FFF2-40B4-BE49-F238E27FC236}">
                <a16:creationId xmlns:a16="http://schemas.microsoft.com/office/drawing/2014/main" id="{C97021E0-2049-EB4F-945C-385C09E4DB35}"/>
              </a:ext>
            </a:extLst>
          </p:cNvPr>
          <p:cNvSpPr>
            <a:spLocks noGrp="1"/>
          </p:cNvSpPr>
          <p:nvPr>
            <p:ph idx="1"/>
          </p:nvPr>
        </p:nvSpPr>
        <p:spPr>
          <a:xfrm>
            <a:off x="838200" y="5101107"/>
            <a:ext cx="10782300" cy="1552945"/>
          </a:xfrm>
          <a:solidFill>
            <a:schemeClr val="accent4"/>
          </a:solidFill>
        </p:spPr>
        <p:txBody>
          <a:bodyPr>
            <a:normAutofit/>
          </a:bodyPr>
          <a:lstStyle/>
          <a:p>
            <a:pPr marL="0" indent="0">
              <a:buNone/>
            </a:pPr>
            <a:r>
              <a:rPr lang="en-US" b="1" dirty="0"/>
              <a:t>Group Work: </a:t>
            </a:r>
            <a:r>
              <a:rPr lang="en-US" dirty="0"/>
              <a:t>When using school proposing deferred acceptance, </a:t>
            </a:r>
          </a:p>
          <a:p>
            <a:pPr marL="514350" indent="-514350">
              <a:buAutoNum type="arabicPeriod"/>
            </a:pPr>
            <a:r>
              <a:rPr lang="en-US" dirty="0"/>
              <a:t>Which students can benefit from misreporting? </a:t>
            </a:r>
          </a:p>
          <a:p>
            <a:pPr marL="514350" indent="-514350">
              <a:buAutoNum type="arabicPeriod"/>
            </a:pPr>
            <a:r>
              <a:rPr lang="en-US" dirty="0"/>
              <a:t>What is the best outcome each of them can achieve? </a:t>
            </a:r>
          </a:p>
        </p:txBody>
      </p:sp>
      <p:graphicFrame>
        <p:nvGraphicFramePr>
          <p:cNvPr id="4" name="Table 5">
            <a:extLst>
              <a:ext uri="{FF2B5EF4-FFF2-40B4-BE49-F238E27FC236}">
                <a16:creationId xmlns:a16="http://schemas.microsoft.com/office/drawing/2014/main" id="{B25565E3-802D-A44B-BA12-68D3D8FA21C8}"/>
              </a:ext>
            </a:extLst>
          </p:cNvPr>
          <p:cNvGraphicFramePr>
            <a:graphicFrameLocks noGrp="1"/>
          </p:cNvGraphicFramePr>
          <p:nvPr>
            <p:extLst>
              <p:ext uri="{D42A27DB-BD31-4B8C-83A1-F6EECF244321}">
                <p14:modId xmlns:p14="http://schemas.microsoft.com/office/powerpoint/2010/main" val="1062917207"/>
              </p:ext>
            </p:extLst>
          </p:nvPr>
        </p:nvGraphicFramePr>
        <p:xfrm>
          <a:off x="838200" y="1804988"/>
          <a:ext cx="3352800" cy="2372064"/>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A</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D</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extLst>
                  <a:ext uri="{0D108BD9-81ED-4DB2-BD59-A6C34878D82A}">
                    <a16:rowId xmlns:a16="http://schemas.microsoft.com/office/drawing/2014/main" val="2001836585"/>
                  </a:ext>
                </a:extLst>
              </a:tr>
            </a:tbl>
          </a:graphicData>
        </a:graphic>
      </p:graphicFrame>
      <p:graphicFrame>
        <p:nvGraphicFramePr>
          <p:cNvPr id="6" name="Table 5">
            <a:extLst>
              <a:ext uri="{FF2B5EF4-FFF2-40B4-BE49-F238E27FC236}">
                <a16:creationId xmlns:a16="http://schemas.microsoft.com/office/drawing/2014/main" id="{585F2E9D-FC50-454F-B083-13B4108A9E1E}"/>
              </a:ext>
            </a:extLst>
          </p:cNvPr>
          <p:cNvGraphicFramePr>
            <a:graphicFrameLocks noGrp="1"/>
          </p:cNvGraphicFramePr>
          <p:nvPr>
            <p:extLst>
              <p:ext uri="{D42A27DB-BD31-4B8C-83A1-F6EECF244321}">
                <p14:modId xmlns:p14="http://schemas.microsoft.com/office/powerpoint/2010/main" val="3160295265"/>
              </p:ext>
            </p:extLst>
          </p:nvPr>
        </p:nvGraphicFramePr>
        <p:xfrm>
          <a:off x="4800600" y="1804988"/>
          <a:ext cx="3352800" cy="2965080"/>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310428401"/>
                    </a:ext>
                  </a:extLst>
                </a:gridCol>
                <a:gridCol w="838200">
                  <a:extLst>
                    <a:ext uri="{9D8B030D-6E8A-4147-A177-3AD203B41FA5}">
                      <a16:colId xmlns:a16="http://schemas.microsoft.com/office/drawing/2014/main" val="3218025872"/>
                    </a:ext>
                  </a:extLst>
                </a:gridCol>
                <a:gridCol w="838200">
                  <a:extLst>
                    <a:ext uri="{9D8B030D-6E8A-4147-A177-3AD203B41FA5}">
                      <a16:colId xmlns:a16="http://schemas.microsoft.com/office/drawing/2014/main" val="4063428369"/>
                    </a:ext>
                  </a:extLst>
                </a:gridCol>
                <a:gridCol w="838200">
                  <a:extLst>
                    <a:ext uri="{9D8B030D-6E8A-4147-A177-3AD203B41FA5}">
                      <a16:colId xmlns:a16="http://schemas.microsoft.com/office/drawing/2014/main" val="2275735008"/>
                    </a:ext>
                  </a:extLst>
                </a:gridCol>
              </a:tblGrid>
              <a:tr h="593016">
                <a:tc>
                  <a:txBody>
                    <a:bodyPr/>
                    <a:lstStyle/>
                    <a:p>
                      <a:pPr algn="ctr"/>
                      <a:r>
                        <a:rPr lang="en-US" sz="3200" b="1" dirty="0">
                          <a:solidFill>
                            <a:schemeClr val="tx1"/>
                          </a:solidFill>
                        </a:rPr>
                        <a:t>A</a:t>
                      </a:r>
                    </a:p>
                  </a:txBody>
                  <a:tcPr/>
                </a:tc>
                <a:tc>
                  <a:txBody>
                    <a:bodyPr/>
                    <a:lstStyle/>
                    <a:p>
                      <a:pPr algn="ctr"/>
                      <a:r>
                        <a:rPr lang="en-US" sz="3200" b="1" dirty="0">
                          <a:solidFill>
                            <a:schemeClr val="tx1"/>
                          </a:solidFill>
                        </a:rPr>
                        <a:t>B</a:t>
                      </a:r>
                    </a:p>
                  </a:txBody>
                  <a:tcPr/>
                </a:tc>
                <a:tc>
                  <a:txBody>
                    <a:bodyPr/>
                    <a:lstStyle/>
                    <a:p>
                      <a:pPr algn="ctr"/>
                      <a:r>
                        <a:rPr lang="en-US" sz="3200" b="1" dirty="0">
                          <a:solidFill>
                            <a:schemeClr val="tx1"/>
                          </a:solidFill>
                        </a:rPr>
                        <a:t>C</a:t>
                      </a:r>
                    </a:p>
                  </a:txBody>
                  <a:tcPr/>
                </a:tc>
                <a:tc>
                  <a:txBody>
                    <a:bodyPr/>
                    <a:lstStyle/>
                    <a:p>
                      <a:pPr algn="ctr"/>
                      <a:r>
                        <a:rPr lang="en-US" sz="3200" b="1" dirty="0">
                          <a:solidFill>
                            <a:schemeClr val="tx1"/>
                          </a:solidFill>
                        </a:rPr>
                        <a:t>D</a:t>
                      </a:r>
                    </a:p>
                  </a:txBody>
                  <a:tcPr/>
                </a:tc>
                <a:extLst>
                  <a:ext uri="{0D108BD9-81ED-4DB2-BD59-A6C34878D82A}">
                    <a16:rowId xmlns:a16="http://schemas.microsoft.com/office/drawing/2014/main" val="2670253178"/>
                  </a:ext>
                </a:extLst>
              </a:tr>
              <a:tr h="593016">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2</a:t>
                      </a:r>
                    </a:p>
                  </a:txBody>
                  <a:tcPr/>
                </a:tc>
                <a:extLst>
                  <a:ext uri="{0D108BD9-81ED-4DB2-BD59-A6C34878D82A}">
                    <a16:rowId xmlns:a16="http://schemas.microsoft.com/office/drawing/2014/main" val="1304158920"/>
                  </a:ext>
                </a:extLst>
              </a:tr>
              <a:tr h="593016">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extLst>
                  <a:ext uri="{0D108BD9-81ED-4DB2-BD59-A6C34878D82A}">
                    <a16:rowId xmlns:a16="http://schemas.microsoft.com/office/drawing/2014/main" val="1207857781"/>
                  </a:ext>
                </a:extLst>
              </a:tr>
              <a:tr h="593016">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tc>
                  <a:txBody>
                    <a:bodyPr/>
                    <a:lstStyle/>
                    <a:p>
                      <a:pPr algn="ctr"/>
                      <a:r>
                        <a:rPr lang="en-US" sz="3200" b="1" dirty="0">
                          <a:solidFill>
                            <a:schemeClr val="tx1"/>
                          </a:solidFill>
                        </a:rPr>
                        <a:t>1</a:t>
                      </a:r>
                    </a:p>
                  </a:txBody>
                  <a:tcPr/>
                </a:tc>
                <a:extLst>
                  <a:ext uri="{0D108BD9-81ED-4DB2-BD59-A6C34878D82A}">
                    <a16:rowId xmlns:a16="http://schemas.microsoft.com/office/drawing/2014/main" val="2001836585"/>
                  </a:ext>
                </a:extLst>
              </a:tr>
              <a:tr h="593016">
                <a:tc>
                  <a:txBody>
                    <a:bodyPr/>
                    <a:lstStyle/>
                    <a:p>
                      <a:pPr algn="ctr"/>
                      <a:r>
                        <a:rPr lang="en-US" sz="3200" b="1" dirty="0">
                          <a:solidFill>
                            <a:schemeClr val="tx1"/>
                          </a:solidFill>
                        </a:rPr>
                        <a:t>2</a:t>
                      </a:r>
                    </a:p>
                  </a:txBody>
                  <a:tcPr/>
                </a:tc>
                <a:tc>
                  <a:txBody>
                    <a:bodyPr/>
                    <a:lstStyle/>
                    <a:p>
                      <a:pPr algn="ctr"/>
                      <a:r>
                        <a:rPr lang="en-US" sz="3200" b="1" dirty="0">
                          <a:solidFill>
                            <a:schemeClr val="tx1"/>
                          </a:solidFill>
                        </a:rPr>
                        <a:t>1</a:t>
                      </a:r>
                    </a:p>
                  </a:txBody>
                  <a:tcPr/>
                </a:tc>
                <a:tc>
                  <a:txBody>
                    <a:bodyPr/>
                    <a:lstStyle/>
                    <a:p>
                      <a:pPr algn="ctr"/>
                      <a:r>
                        <a:rPr lang="en-US" sz="3200" b="1" dirty="0">
                          <a:solidFill>
                            <a:schemeClr val="tx1"/>
                          </a:solidFill>
                        </a:rPr>
                        <a:t>4</a:t>
                      </a:r>
                    </a:p>
                  </a:txBody>
                  <a:tcPr/>
                </a:tc>
                <a:tc>
                  <a:txBody>
                    <a:bodyPr/>
                    <a:lstStyle/>
                    <a:p>
                      <a:pPr algn="ctr"/>
                      <a:r>
                        <a:rPr lang="en-US" sz="3200" b="1" dirty="0">
                          <a:solidFill>
                            <a:schemeClr val="tx1"/>
                          </a:solidFill>
                        </a:rPr>
                        <a:t>3</a:t>
                      </a:r>
                    </a:p>
                  </a:txBody>
                  <a:tcPr/>
                </a:tc>
                <a:extLst>
                  <a:ext uri="{0D108BD9-81ED-4DB2-BD59-A6C34878D82A}">
                    <a16:rowId xmlns:a16="http://schemas.microsoft.com/office/drawing/2014/main" val="3742588090"/>
                  </a:ext>
                </a:extLst>
              </a:tr>
            </a:tbl>
          </a:graphicData>
        </a:graphic>
      </p:graphicFrame>
      <p:sp>
        <p:nvSpPr>
          <p:cNvPr id="7" name="TextBox 6">
            <a:extLst>
              <a:ext uri="{FF2B5EF4-FFF2-40B4-BE49-F238E27FC236}">
                <a16:creationId xmlns:a16="http://schemas.microsoft.com/office/drawing/2014/main" id="{5344A4DF-F0A0-8145-8574-FB3C28E312E2}"/>
              </a:ext>
            </a:extLst>
          </p:cNvPr>
          <p:cNvSpPr txBox="1"/>
          <p:nvPr/>
        </p:nvSpPr>
        <p:spPr>
          <a:xfrm>
            <a:off x="838200" y="1303666"/>
            <a:ext cx="3131755" cy="523220"/>
          </a:xfrm>
          <a:prstGeom prst="rect">
            <a:avLst/>
          </a:prstGeom>
          <a:noFill/>
        </p:spPr>
        <p:txBody>
          <a:bodyPr wrap="none" rtlCol="0">
            <a:spAutoFit/>
          </a:bodyPr>
          <a:lstStyle/>
          <a:p>
            <a:r>
              <a:rPr lang="en-US" sz="2800" dirty="0"/>
              <a:t>Student Preferences</a:t>
            </a:r>
          </a:p>
        </p:txBody>
      </p:sp>
      <p:sp>
        <p:nvSpPr>
          <p:cNvPr id="8" name="TextBox 7">
            <a:extLst>
              <a:ext uri="{FF2B5EF4-FFF2-40B4-BE49-F238E27FC236}">
                <a16:creationId xmlns:a16="http://schemas.microsoft.com/office/drawing/2014/main" id="{BF28320F-B9ED-044F-B69B-0A7EFFDC9412}"/>
              </a:ext>
            </a:extLst>
          </p:cNvPr>
          <p:cNvSpPr txBox="1"/>
          <p:nvPr/>
        </p:nvSpPr>
        <p:spPr>
          <a:xfrm>
            <a:off x="4800600" y="1326823"/>
            <a:ext cx="2542684" cy="523220"/>
          </a:xfrm>
          <a:prstGeom prst="rect">
            <a:avLst/>
          </a:prstGeom>
          <a:noFill/>
        </p:spPr>
        <p:txBody>
          <a:bodyPr wrap="none" rtlCol="0">
            <a:spAutoFit/>
          </a:bodyPr>
          <a:lstStyle/>
          <a:p>
            <a:r>
              <a:rPr lang="en-US" sz="2800" dirty="0"/>
              <a:t>School Priorities</a:t>
            </a:r>
          </a:p>
        </p:txBody>
      </p:sp>
      <p:sp>
        <p:nvSpPr>
          <p:cNvPr id="5" name="TextBox 4">
            <a:extLst>
              <a:ext uri="{FF2B5EF4-FFF2-40B4-BE49-F238E27FC236}">
                <a16:creationId xmlns:a16="http://schemas.microsoft.com/office/drawing/2014/main" id="{481B1937-378E-3FDB-DF02-AC4588D502A4}"/>
              </a:ext>
            </a:extLst>
          </p:cNvPr>
          <p:cNvSpPr txBox="1"/>
          <p:nvPr/>
        </p:nvSpPr>
        <p:spPr>
          <a:xfrm>
            <a:off x="8385869" y="1327934"/>
            <a:ext cx="3577531" cy="523220"/>
          </a:xfrm>
          <a:prstGeom prst="rect">
            <a:avLst/>
          </a:prstGeom>
          <a:solidFill>
            <a:schemeClr val="accent5">
              <a:lumMod val="20000"/>
              <a:lumOff val="80000"/>
            </a:schemeClr>
          </a:solidFill>
        </p:spPr>
        <p:txBody>
          <a:bodyPr wrap="square">
            <a:spAutoFit/>
          </a:bodyPr>
          <a:lstStyle/>
          <a:p>
            <a:r>
              <a:rPr lang="en-US" sz="2800" b="1" dirty="0"/>
              <a:t>Each school has 1 seat</a:t>
            </a:r>
          </a:p>
        </p:txBody>
      </p:sp>
    </p:spTree>
    <p:extLst>
      <p:ext uri="{BB962C8B-B14F-4D97-AF65-F5344CB8AC3E}">
        <p14:creationId xmlns:p14="http://schemas.microsoft.com/office/powerpoint/2010/main" val="1297802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6F8-7D8A-904C-BB4E-5D136CCBA1AD}"/>
              </a:ext>
            </a:extLst>
          </p:cNvPr>
          <p:cNvSpPr>
            <a:spLocks noGrp="1"/>
          </p:cNvSpPr>
          <p:nvPr>
            <p:ph type="title"/>
          </p:nvPr>
        </p:nvSpPr>
        <p:spPr>
          <a:xfrm>
            <a:off x="655318" y="112787"/>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B12C7836-7749-5D44-A4F8-0B77B2C9F593}"/>
              </a:ext>
            </a:extLst>
          </p:cNvPr>
          <p:cNvSpPr>
            <a:spLocks noGrp="1"/>
          </p:cNvSpPr>
          <p:nvPr>
            <p:ph idx="1"/>
          </p:nvPr>
        </p:nvSpPr>
        <p:spPr>
          <a:xfrm>
            <a:off x="655318" y="1349260"/>
            <a:ext cx="6058989" cy="4906774"/>
          </a:xfrm>
        </p:spPr>
        <p:txBody>
          <a:bodyPr>
            <a:noAutofit/>
          </a:bodyPr>
          <a:lstStyle/>
          <a:p>
            <a:pPr marL="0" indent="0">
              <a:lnSpc>
                <a:spcPct val="120000"/>
              </a:lnSpc>
              <a:buNone/>
            </a:pPr>
            <a:r>
              <a:rPr lang="en-US" dirty="0"/>
              <a:t>First Preferences First (Boston)</a:t>
            </a:r>
          </a:p>
          <a:p>
            <a:pPr marL="0" indent="0">
              <a:lnSpc>
                <a:spcPct val="120000"/>
              </a:lnSpc>
              <a:buNone/>
            </a:pPr>
            <a:endParaRPr lang="en-US" dirty="0"/>
          </a:p>
          <a:p>
            <a:pPr marL="0" indent="0">
              <a:lnSpc>
                <a:spcPct val="120000"/>
              </a:lnSpc>
              <a:buNone/>
            </a:pPr>
            <a:r>
              <a:rPr lang="en-US" dirty="0"/>
              <a:t>Generalized Top Trading Cycles</a:t>
            </a:r>
          </a:p>
          <a:p>
            <a:pPr marL="0" indent="0">
              <a:lnSpc>
                <a:spcPct val="120000"/>
              </a:lnSpc>
              <a:buNone/>
            </a:pPr>
            <a:endParaRPr lang="en-US" dirty="0"/>
          </a:p>
          <a:p>
            <a:pPr marL="0" indent="0">
              <a:lnSpc>
                <a:spcPct val="120000"/>
              </a:lnSpc>
              <a:buNone/>
            </a:pPr>
            <a:r>
              <a:rPr lang="en-US" dirty="0"/>
              <a:t>School Proposing DA</a:t>
            </a:r>
          </a:p>
          <a:p>
            <a:pPr marL="0" indent="0">
              <a:lnSpc>
                <a:spcPct val="120000"/>
              </a:lnSpc>
              <a:buNone/>
            </a:pPr>
            <a:endParaRPr lang="en-US" dirty="0"/>
          </a:p>
          <a:p>
            <a:pPr marL="0" indent="0">
              <a:lnSpc>
                <a:spcPct val="120000"/>
              </a:lnSpc>
              <a:buNone/>
            </a:pPr>
            <a:r>
              <a:rPr lang="en-US" dirty="0"/>
              <a:t>Student Proposing DA</a:t>
            </a:r>
          </a:p>
          <a:p>
            <a:pPr marL="0" indent="0">
              <a:lnSpc>
                <a:spcPct val="120000"/>
              </a:lnSpc>
              <a:buNone/>
            </a:pPr>
            <a:endParaRPr lang="en-US" dirty="0"/>
          </a:p>
          <a:p>
            <a:pPr marL="0" indent="0">
              <a:lnSpc>
                <a:spcPct val="120000"/>
              </a:lnSpc>
              <a:buNone/>
            </a:pPr>
            <a:endParaRPr lang="en-US" dirty="0"/>
          </a:p>
        </p:txBody>
      </p:sp>
      <p:graphicFrame>
        <p:nvGraphicFramePr>
          <p:cNvPr id="4" name="Table 4">
            <a:extLst>
              <a:ext uri="{FF2B5EF4-FFF2-40B4-BE49-F238E27FC236}">
                <a16:creationId xmlns:a16="http://schemas.microsoft.com/office/drawing/2014/main" id="{A8AB9D13-0E4D-7243-BDDF-7286A9D1220C}"/>
              </a:ext>
            </a:extLst>
          </p:cNvPr>
          <p:cNvGraphicFramePr>
            <a:graphicFrameLocks noGrp="1"/>
          </p:cNvGraphicFramePr>
          <p:nvPr>
            <p:extLst>
              <p:ext uri="{D42A27DB-BD31-4B8C-83A1-F6EECF244321}">
                <p14:modId xmlns:p14="http://schemas.microsoft.com/office/powerpoint/2010/main" val="3361841528"/>
              </p:ext>
            </p:extLst>
          </p:nvPr>
        </p:nvGraphicFramePr>
        <p:xfrm>
          <a:off x="5562600" y="47474"/>
          <a:ext cx="6298476" cy="5961441"/>
        </p:xfrm>
        <a:graphic>
          <a:graphicData uri="http://schemas.openxmlformats.org/drawingml/2006/table">
            <a:tbl>
              <a:tblPr firstRow="1" bandRow="1">
                <a:tableStyleId>{5C22544A-7EE6-4342-B048-85BDC9FD1C3A}</a:tableStyleId>
              </a:tblPr>
              <a:tblGrid>
                <a:gridCol w="1574619">
                  <a:extLst>
                    <a:ext uri="{9D8B030D-6E8A-4147-A177-3AD203B41FA5}">
                      <a16:colId xmlns:a16="http://schemas.microsoft.com/office/drawing/2014/main" val="419559449"/>
                    </a:ext>
                  </a:extLst>
                </a:gridCol>
                <a:gridCol w="1574619">
                  <a:extLst>
                    <a:ext uri="{9D8B030D-6E8A-4147-A177-3AD203B41FA5}">
                      <a16:colId xmlns:a16="http://schemas.microsoft.com/office/drawing/2014/main" val="3746563853"/>
                    </a:ext>
                  </a:extLst>
                </a:gridCol>
                <a:gridCol w="1574619">
                  <a:extLst>
                    <a:ext uri="{9D8B030D-6E8A-4147-A177-3AD203B41FA5}">
                      <a16:colId xmlns:a16="http://schemas.microsoft.com/office/drawing/2014/main" val="3405833360"/>
                    </a:ext>
                  </a:extLst>
                </a:gridCol>
                <a:gridCol w="1574619">
                  <a:extLst>
                    <a:ext uri="{9D8B030D-6E8A-4147-A177-3AD203B41FA5}">
                      <a16:colId xmlns:a16="http://schemas.microsoft.com/office/drawing/2014/main" val="3711976607"/>
                    </a:ext>
                  </a:extLst>
                </a:gridCol>
              </a:tblGrid>
              <a:tr h="958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Pareto Efficient</a:t>
                      </a:r>
                    </a:p>
                  </a:txBody>
                  <a:tcPr>
                    <a:noFill/>
                  </a:tcPr>
                </a:tc>
                <a:tc>
                  <a:txBody>
                    <a:bodyPr/>
                    <a:lstStyle/>
                    <a:p>
                      <a:pPr algn="ctr"/>
                      <a:r>
                        <a:rPr lang="en-US" sz="2800" dirty="0">
                          <a:solidFill>
                            <a:schemeClr val="tx1"/>
                          </a:solidFill>
                        </a:rPr>
                        <a:t>Non-wasteful</a:t>
                      </a:r>
                    </a:p>
                  </a:txBody>
                  <a:tcPr>
                    <a:noFill/>
                  </a:tcPr>
                </a:tc>
                <a:tc>
                  <a:txBody>
                    <a:bodyPr/>
                    <a:lstStyle/>
                    <a:p>
                      <a:pPr algn="ctr"/>
                      <a:r>
                        <a:rPr lang="en-US" sz="2800" dirty="0">
                          <a:solidFill>
                            <a:schemeClr val="tx1"/>
                          </a:solidFill>
                        </a:rPr>
                        <a:t>Respects Priorities</a:t>
                      </a:r>
                    </a:p>
                  </a:txBody>
                  <a:tcPr>
                    <a:noFill/>
                  </a:tcPr>
                </a:tc>
                <a:tc>
                  <a:txBody>
                    <a:bodyPr/>
                    <a:lstStyle/>
                    <a:p>
                      <a:pPr algn="ctr"/>
                      <a:r>
                        <a:rPr lang="en-US" sz="2800" dirty="0">
                          <a:solidFill>
                            <a:schemeClr val="tx1"/>
                          </a:solidFill>
                        </a:rPr>
                        <a:t>Truthful</a:t>
                      </a:r>
                    </a:p>
                  </a:txBody>
                  <a:tcPr>
                    <a:noFill/>
                  </a:tcPr>
                </a:tc>
                <a:extLst>
                  <a:ext uri="{0D108BD9-81ED-4DB2-BD59-A6C34878D82A}">
                    <a16:rowId xmlns:a16="http://schemas.microsoft.com/office/drawing/2014/main" val="3042653729"/>
                  </a:ext>
                </a:extLst>
              </a:tr>
              <a:tr h="1250622">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95490389"/>
                  </a:ext>
                </a:extLst>
              </a:tr>
              <a:tr h="1250622">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863496233"/>
                  </a:ext>
                </a:extLst>
              </a:tr>
              <a:tr h="1250622">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88932509"/>
                  </a:ext>
                </a:extLst>
              </a:tr>
              <a:tr h="1250622">
                <a:tc>
                  <a:txBody>
                    <a:bodyPr/>
                    <a:lstStyle/>
                    <a:p>
                      <a:pPr algn="ctr"/>
                      <a:endParaRPr lang="en-US" sz="2800"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02648365"/>
                  </a:ext>
                </a:extLst>
              </a:tr>
            </a:tbl>
          </a:graphicData>
        </a:graphic>
      </p:graphicFrame>
      <p:sp>
        <p:nvSpPr>
          <p:cNvPr id="5" name="TextBox 4">
            <a:extLst>
              <a:ext uri="{FF2B5EF4-FFF2-40B4-BE49-F238E27FC236}">
                <a16:creationId xmlns:a16="http://schemas.microsoft.com/office/drawing/2014/main" id="{9B8E28A5-2C70-1E45-B9AE-AEA9C8DC3547}"/>
              </a:ext>
            </a:extLst>
          </p:cNvPr>
          <p:cNvSpPr txBox="1"/>
          <p:nvPr/>
        </p:nvSpPr>
        <p:spPr>
          <a:xfrm>
            <a:off x="655318" y="5994778"/>
            <a:ext cx="11103296" cy="954107"/>
          </a:xfrm>
          <a:prstGeom prst="rect">
            <a:avLst/>
          </a:prstGeom>
          <a:noFill/>
        </p:spPr>
        <p:txBody>
          <a:bodyPr wrap="none" rtlCol="0">
            <a:spAutoFit/>
          </a:bodyPr>
          <a:lstStyle/>
          <a:p>
            <a:r>
              <a:rPr lang="en-US" sz="2800" dirty="0"/>
              <a:t>Recall, </a:t>
            </a:r>
            <a:r>
              <a:rPr lang="en-US" sz="2800" b="1" dirty="0"/>
              <a:t>No </a:t>
            </a:r>
            <a:r>
              <a:rPr lang="en-US" sz="2800" dirty="0"/>
              <a:t>algorithm guarantees Pareto Efficiency and Respecting Priorities.</a:t>
            </a:r>
          </a:p>
          <a:p>
            <a:r>
              <a:rPr lang="en-US" sz="2800" dirty="0"/>
              <a:t>Which properties are most important to you?</a:t>
            </a:r>
            <a:endParaRPr lang="en-US" sz="2800" b="1" dirty="0"/>
          </a:p>
        </p:txBody>
      </p:sp>
    </p:spTree>
    <p:extLst>
      <p:ext uri="{BB962C8B-B14F-4D97-AF65-F5344CB8AC3E}">
        <p14:creationId xmlns:p14="http://schemas.microsoft.com/office/powerpoint/2010/main" val="343008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A89E-5910-AF4F-9FE6-98BDEBD37405}"/>
              </a:ext>
            </a:extLst>
          </p:cNvPr>
          <p:cNvSpPr>
            <a:spLocks noGrp="1"/>
          </p:cNvSpPr>
          <p:nvPr>
            <p:ph type="title"/>
          </p:nvPr>
        </p:nvSpPr>
        <p:spPr/>
        <p:txBody>
          <a:bodyPr/>
          <a:lstStyle/>
          <a:p>
            <a:r>
              <a:rPr lang="en-US" dirty="0"/>
              <a:t>Most Challenging Material</a:t>
            </a:r>
          </a:p>
        </p:txBody>
      </p:sp>
      <p:sp>
        <p:nvSpPr>
          <p:cNvPr id="3" name="Content Placeholder 2">
            <a:extLst>
              <a:ext uri="{FF2B5EF4-FFF2-40B4-BE49-F238E27FC236}">
                <a16:creationId xmlns:a16="http://schemas.microsoft.com/office/drawing/2014/main" id="{5A3774BD-F30A-CE17-4BFF-C68E8CB1AC36}"/>
              </a:ext>
            </a:extLst>
          </p:cNvPr>
          <p:cNvSpPr>
            <a:spLocks noGrp="1"/>
          </p:cNvSpPr>
          <p:nvPr>
            <p:ph idx="1"/>
          </p:nvPr>
        </p:nvSpPr>
        <p:spPr/>
        <p:txBody>
          <a:bodyPr/>
          <a:lstStyle/>
          <a:p>
            <a:r>
              <a:rPr lang="en-US" dirty="0"/>
              <a:t>Proofs</a:t>
            </a:r>
          </a:p>
          <a:p>
            <a:endParaRPr lang="en-US" dirty="0"/>
          </a:p>
          <a:p>
            <a:r>
              <a:rPr lang="en-US" dirty="0"/>
              <a:t>Stability, Deferred Acceptance</a:t>
            </a:r>
          </a:p>
        </p:txBody>
      </p:sp>
    </p:spTree>
    <p:extLst>
      <p:ext uri="{BB962C8B-B14F-4D97-AF65-F5344CB8AC3E}">
        <p14:creationId xmlns:p14="http://schemas.microsoft.com/office/powerpoint/2010/main" val="665534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CF9F-F83A-AC44-86E6-A7B4972C72C0}"/>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92358F3A-D915-F44F-A8F2-09306F119B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393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1A9B-A971-7657-BDA8-C9B59FED07B7}"/>
              </a:ext>
            </a:extLst>
          </p:cNvPr>
          <p:cNvSpPr>
            <a:spLocks noGrp="1"/>
          </p:cNvSpPr>
          <p:nvPr>
            <p:ph type="title"/>
          </p:nvPr>
        </p:nvSpPr>
        <p:spPr/>
        <p:txBody>
          <a:bodyPr/>
          <a:lstStyle/>
          <a:p>
            <a:r>
              <a:rPr lang="en-US" dirty="0"/>
              <a:t>Why I Love Deferred Acceptance (True Story)</a:t>
            </a:r>
          </a:p>
        </p:txBody>
      </p:sp>
      <p:sp>
        <p:nvSpPr>
          <p:cNvPr id="3" name="Content Placeholder 2">
            <a:extLst>
              <a:ext uri="{FF2B5EF4-FFF2-40B4-BE49-F238E27FC236}">
                <a16:creationId xmlns:a16="http://schemas.microsoft.com/office/drawing/2014/main" id="{5C584E02-876C-085A-F702-0636F438E63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On a second date in Brooklyn, a woman asked me, </a:t>
            </a:r>
          </a:p>
          <a:p>
            <a:pPr marL="0" indent="0">
              <a:buNone/>
            </a:pPr>
            <a:r>
              <a:rPr lang="en-US" dirty="0"/>
              <a:t>“Have you heard of the marriage problem?”</a:t>
            </a:r>
          </a:p>
          <a:p>
            <a:pPr marL="0" indent="0">
              <a:buNone/>
            </a:pPr>
            <a:endParaRPr lang="en-US" dirty="0"/>
          </a:p>
          <a:p>
            <a:pPr marL="0" indent="0">
              <a:buNone/>
            </a:pPr>
            <a:r>
              <a:rPr lang="en-US" dirty="0"/>
              <a:t>Bringing up marriage on a second date?!?</a:t>
            </a:r>
          </a:p>
        </p:txBody>
      </p:sp>
    </p:spTree>
    <p:extLst>
      <p:ext uri="{BB962C8B-B14F-4D97-AF65-F5344CB8AC3E}">
        <p14:creationId xmlns:p14="http://schemas.microsoft.com/office/powerpoint/2010/main" val="1741028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EE04-665D-F142-BE9D-43AA3F2F22DD}"/>
              </a:ext>
            </a:extLst>
          </p:cNvPr>
          <p:cNvSpPr>
            <a:spLocks noGrp="1"/>
          </p:cNvSpPr>
          <p:nvPr>
            <p:ph type="title"/>
          </p:nvPr>
        </p:nvSpPr>
        <p:spPr/>
        <p:txBody>
          <a:bodyPr/>
          <a:lstStyle/>
          <a:p>
            <a:r>
              <a:rPr lang="en-US" dirty="0"/>
              <a:t>Gale and Shapley (1962): </a:t>
            </a:r>
            <a:br>
              <a:rPr lang="en-US" dirty="0"/>
            </a:br>
            <a:r>
              <a:rPr lang="en-US" dirty="0"/>
              <a:t>The “Marriage Problem”</a:t>
            </a:r>
          </a:p>
        </p:txBody>
      </p:sp>
      <p:sp>
        <p:nvSpPr>
          <p:cNvPr id="3" name="Content Placeholder 2">
            <a:extLst>
              <a:ext uri="{FF2B5EF4-FFF2-40B4-BE49-F238E27FC236}">
                <a16:creationId xmlns:a16="http://schemas.microsoft.com/office/drawing/2014/main" id="{EE8B0457-B497-2B4B-84EC-B2B08456EC15}"/>
              </a:ext>
            </a:extLst>
          </p:cNvPr>
          <p:cNvSpPr>
            <a:spLocks noGrp="1"/>
          </p:cNvSpPr>
          <p:nvPr>
            <p:ph idx="1"/>
          </p:nvPr>
        </p:nvSpPr>
        <p:spPr>
          <a:xfrm>
            <a:off x="838200" y="1825625"/>
            <a:ext cx="10870580" cy="4351338"/>
          </a:xfrm>
        </p:spPr>
        <p:txBody>
          <a:bodyPr/>
          <a:lstStyle/>
          <a:p>
            <a:pPr marL="0" indent="0">
              <a:buNone/>
            </a:pPr>
            <a:endParaRPr lang="en-US" dirty="0"/>
          </a:p>
          <a:p>
            <a:pPr marL="0" indent="0">
              <a:buNone/>
            </a:pPr>
            <a:r>
              <a:rPr lang="en-US" dirty="0"/>
              <a:t>Original terminology for 1-to-1 matching (men and women).</a:t>
            </a:r>
          </a:p>
          <a:p>
            <a:pPr marL="0" indent="0">
              <a:buNone/>
            </a:pPr>
            <a:endParaRPr lang="en-US" dirty="0"/>
          </a:p>
          <a:p>
            <a:pPr marL="0" indent="0">
              <a:buNone/>
            </a:pPr>
            <a:endParaRPr lang="en-US" dirty="0"/>
          </a:p>
          <a:p>
            <a:pPr marL="0" indent="0">
              <a:buNone/>
            </a:pPr>
            <a:endParaRPr lang="en-US" dirty="0"/>
          </a:p>
          <a:p>
            <a:pPr marL="0" indent="0">
              <a:buNone/>
            </a:pPr>
            <a:r>
              <a:rPr lang="en-US" dirty="0" err="1"/>
              <a:t>Numberphile</a:t>
            </a:r>
            <a:r>
              <a:rPr lang="en-US" dirty="0"/>
              <a:t> video: </a:t>
            </a: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=Qcv1IqHWAzg </a:t>
            </a:r>
            <a:endParaRPr lang="en-US" dirty="0"/>
          </a:p>
          <a:p>
            <a:pPr marL="0" indent="0">
              <a:buNone/>
            </a:pPr>
            <a:r>
              <a:rPr lang="en-US" dirty="0"/>
              <a:t>Part 2 (proofs): </a:t>
            </a: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=LtTV6rIxhdo</a:t>
            </a:r>
            <a:endParaRPr lang="en-US" dirty="0"/>
          </a:p>
        </p:txBody>
      </p:sp>
    </p:spTree>
    <p:extLst>
      <p:ext uri="{BB962C8B-B14F-4D97-AF65-F5344CB8AC3E}">
        <p14:creationId xmlns:p14="http://schemas.microsoft.com/office/powerpoint/2010/main" val="511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014-6A0E-C387-0A48-6A4A659D35D6}"/>
              </a:ext>
            </a:extLst>
          </p:cNvPr>
          <p:cNvSpPr>
            <a:spLocks noGrp="1"/>
          </p:cNvSpPr>
          <p:nvPr>
            <p:ph type="title"/>
          </p:nvPr>
        </p:nvSpPr>
        <p:spPr/>
        <p:txBody>
          <a:bodyPr/>
          <a:lstStyle/>
          <a:p>
            <a:r>
              <a:rPr lang="en-US" dirty="0"/>
              <a:t>Residency Matching </a:t>
            </a:r>
          </a:p>
        </p:txBody>
      </p:sp>
      <p:sp>
        <p:nvSpPr>
          <p:cNvPr id="3" name="Content Placeholder 2">
            <a:extLst>
              <a:ext uri="{FF2B5EF4-FFF2-40B4-BE49-F238E27FC236}">
                <a16:creationId xmlns:a16="http://schemas.microsoft.com/office/drawing/2014/main" id="{931229EE-B9C1-7DBA-AE8A-76F101FD6D8B}"/>
              </a:ext>
            </a:extLst>
          </p:cNvPr>
          <p:cNvSpPr>
            <a:spLocks noGrp="1"/>
          </p:cNvSpPr>
          <p:nvPr>
            <p:ph idx="1"/>
          </p:nvPr>
        </p:nvSpPr>
        <p:spPr/>
        <p:txBody>
          <a:bodyPr>
            <a:normAutofit fontScale="92500" lnSpcReduction="10000"/>
          </a:bodyPr>
          <a:lstStyle/>
          <a:p>
            <a:pPr marL="0" indent="0">
              <a:buNone/>
            </a:pPr>
            <a:r>
              <a:rPr lang="en-US" dirty="0"/>
              <a:t>Why did they implement a match? Why not just do like most other professions?</a:t>
            </a:r>
          </a:p>
          <a:p>
            <a:pPr marL="0" indent="0">
              <a:buNone/>
            </a:pPr>
            <a:endParaRPr lang="en-US" dirty="0"/>
          </a:p>
          <a:p>
            <a:pPr marL="0" indent="0">
              <a:buNone/>
            </a:pPr>
            <a:r>
              <a:rPr lang="en-US" b="1" dirty="0"/>
              <a:t>Concern: </a:t>
            </a:r>
            <a:r>
              <a:rPr lang="en-US" dirty="0"/>
              <a:t>market was </a:t>
            </a:r>
            <a:r>
              <a:rPr lang="en-US" u="sng" dirty="0"/>
              <a:t>unraveling</a:t>
            </a:r>
            <a:r>
              <a:rPr lang="en-US" dirty="0"/>
              <a:t>. Negative consequences:</a:t>
            </a:r>
          </a:p>
          <a:p>
            <a:r>
              <a:rPr lang="en-US" dirty="0"/>
              <a:t>Thin markets (people don’t know who is available)</a:t>
            </a:r>
          </a:p>
          <a:p>
            <a:r>
              <a:rPr lang="en-US" dirty="0"/>
              <a:t>Also, don’t even know own preferences!</a:t>
            </a:r>
          </a:p>
          <a:p>
            <a:endParaRPr lang="en-US" dirty="0"/>
          </a:p>
          <a:p>
            <a:endParaRPr lang="en-US" dirty="0"/>
          </a:p>
          <a:p>
            <a:pPr marL="0" indent="0">
              <a:buNone/>
            </a:pPr>
            <a:r>
              <a:rPr lang="en-US" dirty="0">
                <a:solidFill>
                  <a:srgbClr val="FF0000"/>
                </a:solidFill>
              </a:rPr>
              <a:t>Maybe save all of this (think market, unraveling, congestion…) for last day before exam?</a:t>
            </a:r>
          </a:p>
        </p:txBody>
      </p:sp>
    </p:spTree>
    <p:extLst>
      <p:ext uri="{BB962C8B-B14F-4D97-AF65-F5344CB8AC3E}">
        <p14:creationId xmlns:p14="http://schemas.microsoft.com/office/powerpoint/2010/main" val="1751067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CB12-C916-538B-2CED-4C9C74954E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721A11-0925-8D6E-BE3E-C9C1C9E04845}"/>
              </a:ext>
            </a:extLst>
          </p:cNvPr>
          <p:cNvSpPr>
            <a:spLocks noGrp="1"/>
          </p:cNvSpPr>
          <p:nvPr>
            <p:ph idx="1"/>
          </p:nvPr>
        </p:nvSpPr>
        <p:spPr/>
        <p:txBody>
          <a:bodyPr>
            <a:normAutofit fontScale="70000" lnSpcReduction="20000"/>
          </a:bodyPr>
          <a:lstStyle/>
          <a:p>
            <a:pPr marL="0" indent="0">
              <a:buNone/>
            </a:pPr>
            <a:r>
              <a:rPr lang="en-US" dirty="0"/>
              <a:t>Okay, that’s why to standardize time. Why not just set a date?</a:t>
            </a:r>
          </a:p>
          <a:p>
            <a:pPr marL="0" indent="0">
              <a:buNone/>
            </a:pPr>
            <a:r>
              <a:rPr lang="en-US" dirty="0"/>
              <a:t>(This is roughly what colleges in US do)</a:t>
            </a:r>
          </a:p>
          <a:p>
            <a:pPr marL="0" indent="0">
              <a:buNone/>
            </a:pPr>
            <a:endParaRPr lang="en-US" dirty="0"/>
          </a:p>
          <a:p>
            <a:pPr marL="0" indent="0">
              <a:buNone/>
            </a:pPr>
            <a:r>
              <a:rPr lang="en-US" dirty="0"/>
              <a:t>Residency programs can’t deal with the uncertainty (small numbers, important to fill spots, can’t easily take lots of extras)</a:t>
            </a:r>
          </a:p>
          <a:p>
            <a:pPr marL="0" indent="0">
              <a:buNone/>
            </a:pPr>
            <a:endParaRPr lang="en-US" dirty="0"/>
          </a:p>
          <a:p>
            <a:pPr marL="0" indent="0">
              <a:buNone/>
            </a:pPr>
            <a:r>
              <a:rPr lang="en-US" dirty="0"/>
              <a:t>Why not just force students to hold at most one offer, run waitlist procedure? Thickness causes congestion – hard to find right match in time. Extending time window doesn’t really work, as it slows down each step of process (people won’t be available).</a:t>
            </a:r>
          </a:p>
          <a:p>
            <a:pPr marL="0" indent="0">
              <a:buNone/>
            </a:pPr>
            <a:endParaRPr lang="en-US" dirty="0"/>
          </a:p>
          <a:p>
            <a:pPr marL="0" indent="0">
              <a:buNone/>
            </a:pPr>
            <a:r>
              <a:rPr lang="en-US" dirty="0"/>
              <a:t>This is why we use direct mechanism. </a:t>
            </a:r>
          </a:p>
          <a:p>
            <a:r>
              <a:rPr lang="en-US" dirty="0"/>
              <a:t>Why use DA? (Stability – what if we can’t enforce our suggestion). Core. Would people really deviate?</a:t>
            </a:r>
          </a:p>
          <a:p>
            <a:r>
              <a:rPr lang="en-US" dirty="0"/>
              <a:t>Why don’t other fields use centralized match? (i.e. for faculty positions)</a:t>
            </a:r>
          </a:p>
        </p:txBody>
      </p:sp>
    </p:spTree>
    <p:extLst>
      <p:ext uri="{BB962C8B-B14F-4D97-AF65-F5344CB8AC3E}">
        <p14:creationId xmlns:p14="http://schemas.microsoft.com/office/powerpoint/2010/main" val="834482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F6-2EED-5147-9E11-B25B58024530}"/>
              </a:ext>
            </a:extLst>
          </p:cNvPr>
          <p:cNvSpPr>
            <a:spLocks noGrp="1"/>
          </p:cNvSpPr>
          <p:nvPr>
            <p:ph type="title"/>
          </p:nvPr>
        </p:nvSpPr>
        <p:spPr/>
        <p:txBody>
          <a:bodyPr/>
          <a:lstStyle/>
          <a:p>
            <a:r>
              <a:rPr lang="en-US" dirty="0"/>
              <a:t>Residency Matching</a:t>
            </a:r>
          </a:p>
        </p:txBody>
      </p:sp>
      <p:sp>
        <p:nvSpPr>
          <p:cNvPr id="3" name="Content Placeholder 2">
            <a:extLst>
              <a:ext uri="{FF2B5EF4-FFF2-40B4-BE49-F238E27FC236}">
                <a16:creationId xmlns:a16="http://schemas.microsoft.com/office/drawing/2014/main" id="{725A4D34-D20A-F946-9F11-21239C0D4794}"/>
              </a:ext>
            </a:extLst>
          </p:cNvPr>
          <p:cNvSpPr>
            <a:spLocks noGrp="1"/>
          </p:cNvSpPr>
          <p:nvPr>
            <p:ph idx="1"/>
          </p:nvPr>
        </p:nvSpPr>
        <p:spPr>
          <a:xfrm>
            <a:off x="838200" y="1825624"/>
            <a:ext cx="11258006" cy="5032376"/>
          </a:xfrm>
        </p:spPr>
        <p:txBody>
          <a:bodyPr>
            <a:normAutofit/>
          </a:bodyPr>
          <a:lstStyle/>
          <a:p>
            <a:pPr marL="0" indent="0">
              <a:buNone/>
            </a:pPr>
            <a:r>
              <a:rPr lang="en-US" b="1" dirty="0"/>
              <a:t>Problem: </a:t>
            </a:r>
            <a:r>
              <a:rPr lang="en-US" dirty="0"/>
              <a:t>Market was “unraveling.” Hospitals raced to make earlier and earlier offers. (Years before graduation!) </a:t>
            </a:r>
          </a:p>
          <a:p>
            <a:pPr marL="0" indent="0">
              <a:buNone/>
            </a:pPr>
            <a:endParaRPr lang="en-US" dirty="0"/>
          </a:p>
          <a:p>
            <a:pPr marL="0" indent="0">
              <a:buNone/>
            </a:pPr>
            <a:r>
              <a:rPr lang="en-US" b="1" dirty="0"/>
              <a:t>Solution: </a:t>
            </a:r>
            <a:r>
              <a:rPr lang="en-US" dirty="0"/>
              <a:t>A centralized match in final year of medical school. Students and hospitals rank each other. Then apply hospital-proposing DA. </a:t>
            </a:r>
          </a:p>
          <a:p>
            <a:pPr marL="0" indent="0">
              <a:buNone/>
            </a:pPr>
            <a:endParaRPr lang="en-US" dirty="0"/>
          </a:p>
          <a:p>
            <a:pPr marL="0" indent="0">
              <a:buNone/>
            </a:pPr>
            <a:r>
              <a:rPr lang="en-US" b="1" dirty="0"/>
              <a:t>Timeline: </a:t>
            </a:r>
          </a:p>
          <a:p>
            <a:r>
              <a:rPr lang="en-US" dirty="0"/>
              <a:t>Reform happened in 1951</a:t>
            </a:r>
          </a:p>
          <a:p>
            <a:r>
              <a:rPr lang="en-US" dirty="0"/>
              <a:t>Earliest academic study of DA in 1962 (Gale &amp; Shapley)</a:t>
            </a:r>
          </a:p>
          <a:p>
            <a:r>
              <a:rPr lang="en-US" dirty="0"/>
              <a:t>Nobody realized the connection until 1984! (Roth)</a:t>
            </a:r>
          </a:p>
        </p:txBody>
      </p:sp>
    </p:spTree>
    <p:extLst>
      <p:ext uri="{BB962C8B-B14F-4D97-AF65-F5344CB8AC3E}">
        <p14:creationId xmlns:p14="http://schemas.microsoft.com/office/powerpoint/2010/main" val="23609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8024-2BB8-F4D9-8F49-82105D093367}"/>
              </a:ext>
            </a:extLst>
          </p:cNvPr>
          <p:cNvSpPr>
            <a:spLocks noGrp="1"/>
          </p:cNvSpPr>
          <p:nvPr>
            <p:ph type="title"/>
          </p:nvPr>
        </p:nvSpPr>
        <p:spPr/>
        <p:txBody>
          <a:bodyPr/>
          <a:lstStyle/>
          <a:p>
            <a:r>
              <a:rPr lang="en-US" dirty="0"/>
              <a:t>Vocab Terms</a:t>
            </a:r>
          </a:p>
        </p:txBody>
      </p:sp>
      <p:sp>
        <p:nvSpPr>
          <p:cNvPr id="3" name="Content Placeholder 2">
            <a:extLst>
              <a:ext uri="{FF2B5EF4-FFF2-40B4-BE49-F238E27FC236}">
                <a16:creationId xmlns:a16="http://schemas.microsoft.com/office/drawing/2014/main" id="{4FC8DA0F-5B1E-E943-C93A-70BB5CB51D39}"/>
              </a:ext>
            </a:extLst>
          </p:cNvPr>
          <p:cNvSpPr>
            <a:spLocks noGrp="1"/>
          </p:cNvSpPr>
          <p:nvPr>
            <p:ph idx="1"/>
          </p:nvPr>
        </p:nvSpPr>
        <p:spPr/>
        <p:txBody>
          <a:bodyPr/>
          <a:lstStyle/>
          <a:p>
            <a:pPr marL="0" indent="0">
              <a:buNone/>
            </a:pPr>
            <a:endParaRPr lang="en-US" dirty="0"/>
          </a:p>
          <a:p>
            <a:pPr marL="0" indent="0">
              <a:buNone/>
            </a:pPr>
            <a:r>
              <a:rPr lang="en-US" dirty="0"/>
              <a:t>The market was </a:t>
            </a:r>
            <a:r>
              <a:rPr lang="en-US" b="1" dirty="0"/>
              <a:t>unraveling</a:t>
            </a:r>
            <a:r>
              <a:rPr lang="en-US" dirty="0"/>
              <a:t>, creating a </a:t>
            </a:r>
            <a:r>
              <a:rPr lang="en-US" b="1" dirty="0"/>
              <a:t>thin market</a:t>
            </a:r>
            <a:r>
              <a:rPr lang="en-US" dirty="0"/>
              <a:t>.</a:t>
            </a:r>
          </a:p>
          <a:p>
            <a:pPr marL="0" indent="0">
              <a:buNone/>
            </a:pPr>
            <a:endParaRPr lang="en-US" dirty="0"/>
          </a:p>
          <a:p>
            <a:pPr marL="0" indent="0">
              <a:buNone/>
            </a:pPr>
            <a:r>
              <a:rPr lang="en-US" dirty="0"/>
              <a:t>A centralized algorithm was introduced to create a </a:t>
            </a:r>
            <a:r>
              <a:rPr lang="en-US" b="1" dirty="0"/>
              <a:t>thick market</a:t>
            </a:r>
            <a:r>
              <a:rPr lang="en-US" dirty="0"/>
              <a:t> and address </a:t>
            </a:r>
            <a:r>
              <a:rPr lang="en-US" b="1" dirty="0"/>
              <a:t>congestion</a:t>
            </a:r>
            <a:r>
              <a:rPr lang="en-US" dirty="0"/>
              <a:t>. </a:t>
            </a:r>
          </a:p>
          <a:p>
            <a:pPr marL="0" indent="0">
              <a:buNone/>
            </a:pPr>
            <a:endParaRPr lang="en-US" dirty="0"/>
          </a:p>
          <a:p>
            <a:pPr marL="0" indent="0">
              <a:buNone/>
            </a:pPr>
            <a:r>
              <a:rPr lang="en-US" dirty="0"/>
              <a:t>Today, job market for faculty positions exhibits </a:t>
            </a:r>
            <a:r>
              <a:rPr lang="en-US" b="1" dirty="0"/>
              <a:t>exploding offers</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41776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CC9A-CF1C-5A4C-5E1C-B15A8DAB3AE7}"/>
              </a:ext>
            </a:extLst>
          </p:cNvPr>
          <p:cNvSpPr>
            <a:spLocks noGrp="1"/>
          </p:cNvSpPr>
          <p:nvPr>
            <p:ph type="title"/>
          </p:nvPr>
        </p:nvSpPr>
        <p:spPr/>
        <p:txBody>
          <a:bodyPr/>
          <a:lstStyle/>
          <a:p>
            <a:r>
              <a:rPr lang="en-US" dirty="0"/>
              <a:t>Top Trading Cycles References</a:t>
            </a:r>
          </a:p>
        </p:txBody>
      </p:sp>
      <p:sp>
        <p:nvSpPr>
          <p:cNvPr id="3" name="Content Placeholder 2">
            <a:extLst>
              <a:ext uri="{FF2B5EF4-FFF2-40B4-BE49-F238E27FC236}">
                <a16:creationId xmlns:a16="http://schemas.microsoft.com/office/drawing/2014/main" id="{89D5B10B-5C1B-F238-2BC4-3F92B9213479}"/>
              </a:ext>
            </a:extLst>
          </p:cNvPr>
          <p:cNvSpPr>
            <a:spLocks noGrp="1"/>
          </p:cNvSpPr>
          <p:nvPr>
            <p:ph idx="1"/>
          </p:nvPr>
        </p:nvSpPr>
        <p:spPr>
          <a:xfrm>
            <a:off x="838200" y="1825625"/>
            <a:ext cx="11049000" cy="4351338"/>
          </a:xfrm>
        </p:spPr>
        <p:txBody>
          <a:bodyPr>
            <a:normAutofit lnSpcReduction="10000"/>
          </a:bodyPr>
          <a:lstStyle/>
          <a:p>
            <a:pPr marL="0" indent="0">
              <a:buNone/>
            </a:pPr>
            <a:r>
              <a:rPr lang="en-US" b="1" dirty="0"/>
              <a:t>Algorithm and Incentives</a:t>
            </a:r>
          </a:p>
          <a:p>
            <a:pPr marL="457200" lvl="1" indent="0">
              <a:buNone/>
            </a:pPr>
            <a:r>
              <a:rPr lang="en-US" sz="2800" dirty="0"/>
              <a:t>On Cores and Indivisibility, Shapley and Scarf (1974)</a:t>
            </a:r>
          </a:p>
          <a:p>
            <a:pPr marL="457200" lvl="1" indent="0">
              <a:buNone/>
            </a:pPr>
            <a:r>
              <a:rPr lang="en-US" sz="2800" dirty="0"/>
              <a:t>Incentive Compatibility in a Market with Indivisible Goods, Roth (1982)</a:t>
            </a:r>
          </a:p>
          <a:p>
            <a:pPr marL="0" indent="0">
              <a:buNone/>
            </a:pPr>
            <a:endParaRPr lang="en-US" dirty="0"/>
          </a:p>
          <a:p>
            <a:pPr marL="0" indent="0">
              <a:buNone/>
            </a:pPr>
            <a:r>
              <a:rPr lang="en-US" b="1" dirty="0"/>
              <a:t>Characterizations</a:t>
            </a:r>
          </a:p>
          <a:p>
            <a:pPr marL="457200" lvl="1" indent="0">
              <a:buNone/>
            </a:pPr>
            <a:r>
              <a:rPr lang="en-US" sz="2800" dirty="0"/>
              <a:t>Strategyproofness and the Strict Core in a Market with Indivisibilities, Ma (1994)</a:t>
            </a:r>
          </a:p>
          <a:p>
            <a:pPr marL="457200" lvl="1" indent="0">
              <a:buNone/>
            </a:pPr>
            <a:r>
              <a:rPr lang="en-US" sz="2800" dirty="0"/>
              <a:t>An Alternative Proof of a Characterization of the TTC Mechanism, </a:t>
            </a:r>
            <a:r>
              <a:rPr lang="en-US" sz="2800" dirty="0" err="1"/>
              <a:t>Sethuraman</a:t>
            </a:r>
            <a:r>
              <a:rPr lang="en-US" sz="2800" dirty="0"/>
              <a:t> (2015)</a:t>
            </a:r>
          </a:p>
          <a:p>
            <a:pPr marL="457200" lvl="1" indent="0">
              <a:buNone/>
            </a:pPr>
            <a:r>
              <a:rPr lang="en-US" sz="2800" dirty="0"/>
              <a:t>Pair Efficient Reallocation of Indivisible Objects, </a:t>
            </a:r>
            <a:r>
              <a:rPr lang="en-US" sz="2800" dirty="0" err="1"/>
              <a:t>Ekici</a:t>
            </a:r>
            <a:r>
              <a:rPr lang="en-US" sz="2800" dirty="0"/>
              <a:t> (2023)</a:t>
            </a:r>
          </a:p>
        </p:txBody>
      </p:sp>
    </p:spTree>
    <p:extLst>
      <p:ext uri="{BB962C8B-B14F-4D97-AF65-F5344CB8AC3E}">
        <p14:creationId xmlns:p14="http://schemas.microsoft.com/office/powerpoint/2010/main" val="4148236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FA41-347F-3045-9A1D-5DE5FEF3C214}"/>
              </a:ext>
            </a:extLst>
          </p:cNvPr>
          <p:cNvSpPr>
            <a:spLocks noGrp="1"/>
          </p:cNvSpPr>
          <p:nvPr>
            <p:ph type="title"/>
          </p:nvPr>
        </p:nvSpPr>
        <p:spPr>
          <a:xfrm>
            <a:off x="495300" y="365125"/>
            <a:ext cx="10515600" cy="1325563"/>
          </a:xfrm>
        </p:spPr>
        <p:txBody>
          <a:bodyPr/>
          <a:lstStyle/>
          <a:p>
            <a:r>
              <a:rPr lang="en-US" dirty="0"/>
              <a:t>Stability</a:t>
            </a:r>
          </a:p>
        </p:txBody>
      </p:sp>
      <p:sp>
        <p:nvSpPr>
          <p:cNvPr id="3" name="Content Placeholder 2">
            <a:extLst>
              <a:ext uri="{FF2B5EF4-FFF2-40B4-BE49-F238E27FC236}">
                <a16:creationId xmlns:a16="http://schemas.microsoft.com/office/drawing/2014/main" id="{039E904B-4FFA-5B47-9A6D-80B526CB8182}"/>
              </a:ext>
            </a:extLst>
          </p:cNvPr>
          <p:cNvSpPr>
            <a:spLocks noGrp="1"/>
          </p:cNvSpPr>
          <p:nvPr>
            <p:ph idx="1"/>
          </p:nvPr>
        </p:nvSpPr>
        <p:spPr>
          <a:xfrm>
            <a:off x="495300" y="1825625"/>
            <a:ext cx="11353800" cy="1069975"/>
          </a:xfrm>
        </p:spPr>
        <p:txBody>
          <a:bodyPr/>
          <a:lstStyle/>
          <a:p>
            <a:pPr marL="0" indent="0">
              <a:buNone/>
            </a:pPr>
            <a:r>
              <a:rPr lang="en-US" b="1" dirty="0"/>
              <a:t>Concern: </a:t>
            </a:r>
            <a:r>
              <a:rPr lang="en-US" dirty="0"/>
              <a:t>We recommend a match, but cannot enforce it. </a:t>
            </a:r>
          </a:p>
          <a:p>
            <a:pPr marL="0" indent="0">
              <a:buNone/>
            </a:pPr>
            <a:r>
              <a:rPr lang="en-US" dirty="0"/>
              <a:t>	      Will anybody be able to profitably deviate from recommendation?</a:t>
            </a:r>
          </a:p>
        </p:txBody>
      </p:sp>
      <p:sp>
        <p:nvSpPr>
          <p:cNvPr id="4" name="Content Placeholder 2">
            <a:extLst>
              <a:ext uri="{FF2B5EF4-FFF2-40B4-BE49-F238E27FC236}">
                <a16:creationId xmlns:a16="http://schemas.microsoft.com/office/drawing/2014/main" id="{481178EB-DF03-874A-A8E3-3A307DD7F381}"/>
              </a:ext>
            </a:extLst>
          </p:cNvPr>
          <p:cNvSpPr txBox="1">
            <a:spLocks/>
          </p:cNvSpPr>
          <p:nvPr/>
        </p:nvSpPr>
        <p:spPr>
          <a:xfrm>
            <a:off x="495300" y="3149872"/>
            <a:ext cx="11201400" cy="3381103"/>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 assignment is </a:t>
            </a:r>
            <a:r>
              <a:rPr lang="en-US" b="1" dirty="0"/>
              <a:t>individually rational </a:t>
            </a:r>
            <a:r>
              <a:rPr lang="en-US" dirty="0"/>
              <a:t>if each matched doctor and hospital agree that being matched to each other is better than being unmatched.</a:t>
            </a:r>
          </a:p>
          <a:p>
            <a:pPr marL="0" indent="0">
              <a:buFont typeface="Arial" panose="020B0604020202020204" pitchFamily="34" charset="0"/>
              <a:buNone/>
            </a:pPr>
            <a:endParaRPr lang="en-US" sz="1000" b="1" dirty="0"/>
          </a:p>
          <a:p>
            <a:pPr marL="0" indent="0">
              <a:buFont typeface="Arial" panose="020B0604020202020204" pitchFamily="34" charset="0"/>
              <a:buNone/>
            </a:pPr>
            <a:r>
              <a:rPr lang="en-US" dirty="0"/>
              <a:t>A doctor </a:t>
            </a:r>
            <a:r>
              <a:rPr lang="en-US" i="1" dirty="0"/>
              <a:t>d</a:t>
            </a:r>
            <a:r>
              <a:rPr lang="en-US" dirty="0"/>
              <a:t> and a hospital </a:t>
            </a:r>
            <a:r>
              <a:rPr lang="en-US" i="1" dirty="0"/>
              <a:t>h </a:t>
            </a:r>
            <a:r>
              <a:rPr lang="en-US" dirty="0"/>
              <a:t>form a </a:t>
            </a:r>
            <a:r>
              <a:rPr lang="en-US" b="1" dirty="0"/>
              <a:t>blocking pair</a:t>
            </a:r>
            <a:r>
              <a:rPr lang="en-US" dirty="0"/>
              <a:t> if </a:t>
            </a:r>
          </a:p>
          <a:p>
            <a:pPr marL="571500" indent="-571500">
              <a:buFont typeface="Arial" panose="020B0604020202020204" pitchFamily="34" charset="0"/>
              <a:buAutoNum type="romanLcParenBoth"/>
            </a:pPr>
            <a:r>
              <a:rPr lang="en-US" i="1" dirty="0"/>
              <a:t>d </a:t>
            </a:r>
            <a:r>
              <a:rPr lang="en-US" dirty="0"/>
              <a:t>prefers </a:t>
            </a:r>
            <a:r>
              <a:rPr lang="en-US" i="1" dirty="0"/>
              <a:t>h</a:t>
            </a:r>
            <a:r>
              <a:rPr lang="en-US" b="1" i="1" dirty="0"/>
              <a:t> </a:t>
            </a:r>
            <a:r>
              <a:rPr lang="en-US" dirty="0"/>
              <a:t>to </a:t>
            </a:r>
            <a:r>
              <a:rPr lang="en-US" i="1" dirty="0"/>
              <a:t>d</a:t>
            </a:r>
            <a:r>
              <a:rPr lang="en-US" dirty="0"/>
              <a:t>’s suggested assignment, and</a:t>
            </a:r>
          </a:p>
          <a:p>
            <a:pPr marL="571500" indent="-571500">
              <a:buFont typeface="Arial" panose="020B0604020202020204" pitchFamily="34" charset="0"/>
              <a:buAutoNum type="romanLcParenBoth"/>
            </a:pPr>
            <a:r>
              <a:rPr lang="en-US" i="1" dirty="0"/>
              <a:t>h </a:t>
            </a:r>
            <a:r>
              <a:rPr lang="en-US" dirty="0"/>
              <a:t>has an unfilled position OR prefers </a:t>
            </a:r>
            <a:r>
              <a:rPr lang="en-US" i="1" dirty="0"/>
              <a:t>d </a:t>
            </a:r>
            <a:r>
              <a:rPr lang="en-US" dirty="0"/>
              <a:t>to another doctor assigned to it. </a:t>
            </a:r>
          </a:p>
          <a:p>
            <a:pPr marL="0" indent="0">
              <a:buNone/>
            </a:pPr>
            <a:endParaRPr lang="en-US" sz="1000" i="1" dirty="0"/>
          </a:p>
          <a:p>
            <a:pPr marL="0" indent="0">
              <a:buNone/>
            </a:pPr>
            <a:r>
              <a:rPr lang="en-US" dirty="0"/>
              <a:t>An assignment is </a:t>
            </a:r>
            <a:r>
              <a:rPr lang="en-US" b="1" dirty="0"/>
              <a:t>stable </a:t>
            </a:r>
            <a:r>
              <a:rPr lang="en-US" dirty="0"/>
              <a:t>if it is individually rational and has no blocking pairs.</a:t>
            </a:r>
          </a:p>
          <a:p>
            <a:pPr marL="571500" indent="-571500">
              <a:buFont typeface="Arial" panose="020B0604020202020204" pitchFamily="34" charset="0"/>
              <a:buAutoNum type="romanLcParenBoth"/>
            </a:pPr>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C17BB98C-49A2-7842-B043-1BBFB7EF2F74}"/>
              </a:ext>
            </a:extLst>
          </p:cNvPr>
          <p:cNvSpPr txBox="1"/>
          <p:nvPr/>
        </p:nvSpPr>
        <p:spPr>
          <a:xfrm>
            <a:off x="6591300" y="365125"/>
            <a:ext cx="4665573" cy="1077218"/>
          </a:xfrm>
          <a:prstGeom prst="rect">
            <a:avLst/>
          </a:prstGeom>
          <a:noFill/>
        </p:spPr>
        <p:txBody>
          <a:bodyPr wrap="none" rtlCol="0">
            <a:spAutoFit/>
          </a:bodyPr>
          <a:lstStyle/>
          <a:p>
            <a:r>
              <a:rPr lang="en-US" sz="2800" dirty="0"/>
              <a:t>What does this remind you of?</a:t>
            </a:r>
          </a:p>
          <a:p>
            <a:endParaRPr lang="en-US" dirty="0"/>
          </a:p>
          <a:p>
            <a:endParaRPr lang="en-US" dirty="0"/>
          </a:p>
        </p:txBody>
      </p:sp>
      <p:sp>
        <p:nvSpPr>
          <p:cNvPr id="6" name="TextBox 5">
            <a:extLst>
              <a:ext uri="{FF2B5EF4-FFF2-40B4-BE49-F238E27FC236}">
                <a16:creationId xmlns:a16="http://schemas.microsoft.com/office/drawing/2014/main" id="{E5DD60D8-AA8B-424B-9FE1-797BB8EBFEA1}"/>
              </a:ext>
            </a:extLst>
          </p:cNvPr>
          <p:cNvSpPr txBox="1"/>
          <p:nvPr/>
        </p:nvSpPr>
        <p:spPr>
          <a:xfrm>
            <a:off x="7543800" y="874887"/>
            <a:ext cx="3314700" cy="830997"/>
          </a:xfrm>
          <a:prstGeom prst="rect">
            <a:avLst/>
          </a:prstGeom>
          <a:noFill/>
        </p:spPr>
        <p:txBody>
          <a:bodyPr wrap="square" rtlCol="0">
            <a:spAutoFit/>
          </a:bodyPr>
          <a:lstStyle/>
          <a:p>
            <a:r>
              <a:rPr lang="en-US" sz="4800" dirty="0">
                <a:solidFill>
                  <a:srgbClr val="FF0000"/>
                </a:solidFill>
              </a:rPr>
              <a:t>The CORE!</a:t>
            </a:r>
          </a:p>
        </p:txBody>
      </p:sp>
    </p:spTree>
    <p:extLst>
      <p:ext uri="{BB962C8B-B14F-4D97-AF65-F5344CB8AC3E}">
        <p14:creationId xmlns:p14="http://schemas.microsoft.com/office/powerpoint/2010/main" val="7272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251D-2A26-284F-B2B2-D5D5994C3AFD}"/>
              </a:ext>
            </a:extLst>
          </p:cNvPr>
          <p:cNvSpPr>
            <a:spLocks noGrp="1"/>
          </p:cNvSpPr>
          <p:nvPr>
            <p:ph type="title"/>
          </p:nvPr>
        </p:nvSpPr>
        <p:spPr>
          <a:xfrm>
            <a:off x="704850" y="365125"/>
            <a:ext cx="10515600" cy="1325563"/>
          </a:xfrm>
        </p:spPr>
        <p:txBody>
          <a:bodyPr/>
          <a:lstStyle/>
          <a:p>
            <a:r>
              <a:rPr lang="en-US" dirty="0"/>
              <a:t>The Core: Comparing to Unit 1</a:t>
            </a:r>
          </a:p>
        </p:txBody>
      </p:sp>
      <p:sp>
        <p:nvSpPr>
          <p:cNvPr id="3" name="Content Placeholder 2">
            <a:extLst>
              <a:ext uri="{FF2B5EF4-FFF2-40B4-BE49-F238E27FC236}">
                <a16:creationId xmlns:a16="http://schemas.microsoft.com/office/drawing/2014/main" id="{C79B6900-0C80-5D44-907F-1013AD296CF7}"/>
              </a:ext>
            </a:extLst>
          </p:cNvPr>
          <p:cNvSpPr>
            <a:spLocks noGrp="1"/>
          </p:cNvSpPr>
          <p:nvPr>
            <p:ph idx="1"/>
          </p:nvPr>
        </p:nvSpPr>
        <p:spPr>
          <a:xfrm>
            <a:off x="704850" y="1946275"/>
            <a:ext cx="11791950" cy="4911725"/>
          </a:xfrm>
        </p:spPr>
        <p:txBody>
          <a:bodyPr>
            <a:normAutofit/>
          </a:bodyPr>
          <a:lstStyle/>
          <a:p>
            <a:pPr marL="0" indent="0">
              <a:buNone/>
            </a:pPr>
            <a:r>
              <a:rPr lang="en-US" b="1" dirty="0"/>
              <a:t>Both Settings: </a:t>
            </a:r>
          </a:p>
          <a:p>
            <a:pPr lvl="1"/>
            <a:r>
              <a:rPr lang="en-US" sz="2800" dirty="0"/>
              <a:t>Core = Outcomes such that no subset can agree on profitable deviation. </a:t>
            </a:r>
          </a:p>
          <a:p>
            <a:pPr marL="0" indent="0">
              <a:buNone/>
            </a:pPr>
            <a:endParaRPr lang="en-US" dirty="0"/>
          </a:p>
          <a:p>
            <a:pPr marL="0" indent="0">
              <a:buNone/>
            </a:pPr>
            <a:r>
              <a:rPr lang="en-US" b="1" dirty="0"/>
              <a:t>Allocation with endowments</a:t>
            </a:r>
            <a:r>
              <a:rPr lang="en-US" dirty="0"/>
              <a:t>: </a:t>
            </a:r>
          </a:p>
          <a:p>
            <a:pPr lvl="1"/>
            <a:r>
              <a:rPr lang="en-US" sz="2800" dirty="0"/>
              <a:t>No direct relationship between what I get and who my object goes to.</a:t>
            </a:r>
          </a:p>
          <a:p>
            <a:pPr lvl="1"/>
            <a:r>
              <a:rPr lang="en-US" sz="2800" dirty="0"/>
              <a:t>Unique core allocation.</a:t>
            </a:r>
          </a:p>
          <a:p>
            <a:pPr marL="0" indent="0">
              <a:buNone/>
            </a:pPr>
            <a:endParaRPr lang="en-US" dirty="0"/>
          </a:p>
          <a:p>
            <a:pPr marL="0" indent="0">
              <a:buNone/>
            </a:pPr>
            <a:r>
              <a:rPr lang="en-US" b="1" dirty="0"/>
              <a:t>Two-sided matching: </a:t>
            </a:r>
          </a:p>
          <a:p>
            <a:pPr lvl="1"/>
            <a:r>
              <a:rPr lang="en-US" sz="2800" dirty="0"/>
              <a:t>Each agent is also an object! </a:t>
            </a:r>
          </a:p>
          <a:p>
            <a:pPr lvl="1"/>
            <a:r>
              <a:rPr lang="en-US" sz="2800" dirty="0"/>
              <a:t>Core (stable matchings) </a:t>
            </a:r>
            <a:r>
              <a:rPr lang="en-US" sz="2800" b="1" dirty="0"/>
              <a:t>not unique</a:t>
            </a:r>
            <a:r>
              <a:rPr lang="en-US" sz="2800" dirty="0"/>
              <a:t>.</a:t>
            </a:r>
          </a:p>
        </p:txBody>
      </p:sp>
    </p:spTree>
    <p:extLst>
      <p:ext uri="{BB962C8B-B14F-4D97-AF65-F5344CB8AC3E}">
        <p14:creationId xmlns:p14="http://schemas.microsoft.com/office/powerpoint/2010/main" val="25900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1BAB4-52A7-56A0-9C15-E6DFB7B47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7EAD0-60DC-8B13-E393-EDD0331D97EE}"/>
              </a:ext>
            </a:extLst>
          </p:cNvPr>
          <p:cNvSpPr>
            <a:spLocks noGrp="1"/>
          </p:cNvSpPr>
          <p:nvPr>
            <p:ph type="title"/>
          </p:nvPr>
        </p:nvSpPr>
        <p:spPr/>
        <p:txBody>
          <a:bodyPr/>
          <a:lstStyle/>
          <a:p>
            <a:r>
              <a:rPr lang="en-US" dirty="0"/>
              <a:t>Positive Comments</a:t>
            </a:r>
          </a:p>
        </p:txBody>
      </p:sp>
      <p:sp>
        <p:nvSpPr>
          <p:cNvPr id="3" name="Content Placeholder 2">
            <a:extLst>
              <a:ext uri="{FF2B5EF4-FFF2-40B4-BE49-F238E27FC236}">
                <a16:creationId xmlns:a16="http://schemas.microsoft.com/office/drawing/2014/main" id="{5A64DA19-F449-243C-D337-E25384F0447F}"/>
              </a:ext>
            </a:extLst>
          </p:cNvPr>
          <p:cNvSpPr>
            <a:spLocks noGrp="1"/>
          </p:cNvSpPr>
          <p:nvPr>
            <p:ph idx="1"/>
          </p:nvPr>
        </p:nvSpPr>
        <p:spPr>
          <a:xfrm>
            <a:off x="838200" y="1582737"/>
            <a:ext cx="11249025" cy="4351338"/>
          </a:xfrm>
        </p:spPr>
        <p:txBody>
          <a:bodyPr>
            <a:noAutofit/>
          </a:bodyPr>
          <a:lstStyle/>
          <a:p>
            <a:r>
              <a:rPr lang="en-US" b="0" i="0" dirty="0">
                <a:solidFill>
                  <a:srgbClr val="2D3B45"/>
                </a:solidFill>
                <a:effectLst/>
              </a:rPr>
              <a:t>Continue teaching the way you do. You are one of the best professors I have had these past three years.</a:t>
            </a:r>
          </a:p>
          <a:p>
            <a:r>
              <a:rPr lang="en-US" b="0" i="0" dirty="0">
                <a:solidFill>
                  <a:srgbClr val="2D3B45"/>
                </a:solidFill>
                <a:effectLst/>
              </a:rPr>
              <a:t>This class is so fun, I look forward to it every week. Thank you for being so passionate about what you teach!</a:t>
            </a:r>
            <a:endParaRPr lang="en-US" dirty="0">
              <a:solidFill>
                <a:srgbClr val="2D3B45"/>
              </a:solidFill>
            </a:endParaRPr>
          </a:p>
          <a:p>
            <a:r>
              <a:rPr lang="en-US" b="0" i="0" dirty="0">
                <a:solidFill>
                  <a:srgbClr val="2D3B45"/>
                </a:solidFill>
                <a:effectLst/>
              </a:rPr>
              <a:t>I really appreciate... how comfortable it feels to asks questions during class</a:t>
            </a:r>
          </a:p>
          <a:p>
            <a:r>
              <a:rPr lang="en-US" b="0" i="0" dirty="0">
                <a:solidFill>
                  <a:srgbClr val="000000"/>
                </a:solidFill>
                <a:effectLst/>
              </a:rPr>
              <a:t>It is like a logic puzzle, which keeps me challenged and invested</a:t>
            </a:r>
            <a:endParaRPr lang="en-US" dirty="0">
              <a:solidFill>
                <a:srgbClr val="2D3B45"/>
              </a:solidFill>
            </a:endParaRPr>
          </a:p>
          <a:p>
            <a:r>
              <a:rPr lang="en-US" b="0" i="0" dirty="0">
                <a:solidFill>
                  <a:srgbClr val="2D3B45"/>
                </a:solidFill>
                <a:effectLst/>
              </a:rPr>
              <a:t>I also have liked learning about how it is very important in which the way words are defined.</a:t>
            </a:r>
          </a:p>
          <a:p>
            <a:r>
              <a:rPr lang="en-US" b="0" i="0" dirty="0">
                <a:solidFill>
                  <a:srgbClr val="2D3B45"/>
                </a:solidFill>
                <a:effectLst/>
              </a:rPr>
              <a:t>I like turning these "moral" concepts of "fairness" and "truthfulness" into quantifiable algorithms and ways of looking at allocations. </a:t>
            </a:r>
          </a:p>
          <a:p>
            <a:pPr marL="0" indent="0">
              <a:buNone/>
            </a:pPr>
            <a:r>
              <a:rPr lang="en-US" b="1" dirty="0">
                <a:solidFill>
                  <a:srgbClr val="2D3B45"/>
                </a:solidFill>
              </a:rPr>
              <a:t>Reminder</a:t>
            </a:r>
            <a:r>
              <a:rPr lang="en-US" dirty="0">
                <a:solidFill>
                  <a:srgbClr val="2D3B45"/>
                </a:solidFill>
              </a:rPr>
              <a:t>: a</a:t>
            </a:r>
            <a:r>
              <a:rPr lang="en-US" b="0" i="0" dirty="0">
                <a:solidFill>
                  <a:srgbClr val="2D3B45"/>
                </a:solidFill>
                <a:effectLst/>
              </a:rPr>
              <a:t>nonymous comment form on Canvas!</a:t>
            </a:r>
          </a:p>
          <a:p>
            <a:endParaRPr lang="en-US" b="0" i="0" dirty="0">
              <a:solidFill>
                <a:srgbClr val="2D3B45"/>
              </a:solidFill>
              <a:effectLst/>
            </a:endParaRPr>
          </a:p>
        </p:txBody>
      </p:sp>
    </p:spTree>
    <p:extLst>
      <p:ext uri="{BB962C8B-B14F-4D97-AF65-F5344CB8AC3E}">
        <p14:creationId xmlns:p14="http://schemas.microsoft.com/office/powerpoint/2010/main" val="3327420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8045-1BF2-944A-AA22-B2DA5D781341}"/>
              </a:ext>
            </a:extLst>
          </p:cNvPr>
          <p:cNvSpPr>
            <a:spLocks noGrp="1"/>
          </p:cNvSpPr>
          <p:nvPr>
            <p:ph type="title"/>
          </p:nvPr>
        </p:nvSpPr>
        <p:spPr/>
        <p:txBody>
          <a:bodyPr/>
          <a:lstStyle/>
          <a:p>
            <a:r>
              <a:rPr lang="en-US" dirty="0"/>
              <a:t>One Definition, Two Interpretations</a:t>
            </a:r>
          </a:p>
        </p:txBody>
      </p:sp>
      <p:sp>
        <p:nvSpPr>
          <p:cNvPr id="3" name="Content Placeholder 2">
            <a:extLst>
              <a:ext uri="{FF2B5EF4-FFF2-40B4-BE49-F238E27FC236}">
                <a16:creationId xmlns:a16="http://schemas.microsoft.com/office/drawing/2014/main" id="{CB2B2558-3311-8D40-9C88-EE66309BC9F8}"/>
              </a:ext>
            </a:extLst>
          </p:cNvPr>
          <p:cNvSpPr>
            <a:spLocks noGrp="1"/>
          </p:cNvSpPr>
          <p:nvPr>
            <p:ph idx="1"/>
          </p:nvPr>
        </p:nvSpPr>
        <p:spPr>
          <a:xfrm>
            <a:off x="838200" y="2057400"/>
            <a:ext cx="9912351" cy="914400"/>
          </a:xfrm>
        </p:spPr>
        <p:txBody>
          <a:bodyPr/>
          <a:lstStyle/>
          <a:p>
            <a:pPr marL="0" indent="0">
              <a:buNone/>
            </a:pPr>
            <a:r>
              <a:rPr lang="en-US" b="1" dirty="0"/>
              <a:t>Fact: </a:t>
            </a:r>
            <a:r>
              <a:rPr lang="en-US" dirty="0"/>
              <a:t>An assignment is stable if and only if it is individually rational, non-wasteful and respects priorities.</a:t>
            </a:r>
          </a:p>
        </p:txBody>
      </p:sp>
      <p:graphicFrame>
        <p:nvGraphicFramePr>
          <p:cNvPr id="4" name="Table 4">
            <a:extLst>
              <a:ext uri="{FF2B5EF4-FFF2-40B4-BE49-F238E27FC236}">
                <a16:creationId xmlns:a16="http://schemas.microsoft.com/office/drawing/2014/main" id="{4149D03D-267D-6940-B4E3-663EC04035AA}"/>
              </a:ext>
            </a:extLst>
          </p:cNvPr>
          <p:cNvGraphicFramePr>
            <a:graphicFrameLocks noGrp="1"/>
          </p:cNvGraphicFramePr>
          <p:nvPr>
            <p:extLst>
              <p:ext uri="{D42A27DB-BD31-4B8C-83A1-F6EECF244321}">
                <p14:modId xmlns:p14="http://schemas.microsoft.com/office/powerpoint/2010/main" val="3101824557"/>
              </p:ext>
            </p:extLst>
          </p:nvPr>
        </p:nvGraphicFramePr>
        <p:xfrm>
          <a:off x="838200" y="3284220"/>
          <a:ext cx="9912351" cy="249936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3569317785"/>
                    </a:ext>
                  </a:extLst>
                </a:gridCol>
                <a:gridCol w="3695700">
                  <a:extLst>
                    <a:ext uri="{9D8B030D-6E8A-4147-A177-3AD203B41FA5}">
                      <a16:colId xmlns:a16="http://schemas.microsoft.com/office/drawing/2014/main" val="1943904009"/>
                    </a:ext>
                  </a:extLst>
                </a:gridCol>
                <a:gridCol w="3759201">
                  <a:extLst>
                    <a:ext uri="{9D8B030D-6E8A-4147-A177-3AD203B41FA5}">
                      <a16:colId xmlns:a16="http://schemas.microsoft.com/office/drawing/2014/main" val="1053543316"/>
                    </a:ext>
                  </a:extLst>
                </a:gridCol>
              </a:tblGrid>
              <a:tr h="370840">
                <a:tc>
                  <a:txBody>
                    <a:bodyPr/>
                    <a:lstStyle/>
                    <a:p>
                      <a:pPr algn="ctr"/>
                      <a:endParaRPr lang="en-US" sz="2800" dirty="0"/>
                    </a:p>
                  </a:txBody>
                  <a:tcPr/>
                </a:tc>
                <a:tc>
                  <a:txBody>
                    <a:bodyPr/>
                    <a:lstStyle/>
                    <a:p>
                      <a:pPr algn="ctr"/>
                      <a:r>
                        <a:rPr lang="en-US" sz="2800" b="1" dirty="0"/>
                        <a:t>Residency Matching</a:t>
                      </a:r>
                    </a:p>
                  </a:txBody>
                  <a:tcPr/>
                </a:tc>
                <a:tc>
                  <a:txBody>
                    <a:bodyPr/>
                    <a:lstStyle/>
                    <a:p>
                      <a:pPr algn="ctr"/>
                      <a:r>
                        <a:rPr lang="en-US" sz="2800" b="1" dirty="0"/>
                        <a:t>School Choice</a:t>
                      </a:r>
                    </a:p>
                  </a:txBody>
                  <a:tcPr/>
                </a:tc>
                <a:extLst>
                  <a:ext uri="{0D108BD9-81ED-4DB2-BD59-A6C34878D82A}">
                    <a16:rowId xmlns:a16="http://schemas.microsoft.com/office/drawing/2014/main" val="30766315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Terminology</a:t>
                      </a:r>
                    </a:p>
                  </a:txBody>
                  <a:tcPr/>
                </a:tc>
                <a:tc>
                  <a:txBody>
                    <a:bodyPr/>
                    <a:lstStyle/>
                    <a:p>
                      <a:pPr algn="ctr"/>
                      <a:r>
                        <a:rPr lang="en-US" sz="2800" dirty="0"/>
                        <a:t>Hospital Preferences</a:t>
                      </a:r>
                    </a:p>
                  </a:txBody>
                  <a:tcPr/>
                </a:tc>
                <a:tc>
                  <a:txBody>
                    <a:bodyPr/>
                    <a:lstStyle/>
                    <a:p>
                      <a:pPr algn="ctr"/>
                      <a:r>
                        <a:rPr lang="en-US" sz="2800" dirty="0"/>
                        <a:t>School Priorities</a:t>
                      </a:r>
                    </a:p>
                  </a:txBody>
                  <a:tcPr/>
                </a:tc>
                <a:extLst>
                  <a:ext uri="{0D108BD9-81ED-4DB2-BD59-A6C34878D82A}">
                    <a16:rowId xmlns:a16="http://schemas.microsoft.com/office/drawing/2014/main" val="3358519437"/>
                  </a:ext>
                </a:extLst>
              </a:tr>
              <a:tr h="370840">
                <a:tc>
                  <a:txBody>
                    <a:bodyPr/>
                    <a:lstStyle/>
                    <a:p>
                      <a:pPr algn="ctr"/>
                      <a:endParaRPr lang="en-US" sz="2800" dirty="0"/>
                    </a:p>
                  </a:txBody>
                  <a:tcPr/>
                </a:tc>
                <a:tc>
                  <a:txBody>
                    <a:bodyPr/>
                    <a:lstStyle/>
                    <a:p>
                      <a:pPr algn="ctr"/>
                      <a:r>
                        <a:rPr lang="en-US" sz="2800" dirty="0"/>
                        <a:t>Stable</a:t>
                      </a:r>
                    </a:p>
                  </a:txBody>
                  <a:tcPr/>
                </a:tc>
                <a:tc>
                  <a:txBody>
                    <a:bodyPr/>
                    <a:lstStyle/>
                    <a:p>
                      <a:pPr algn="ctr"/>
                      <a:r>
                        <a:rPr lang="en-US" sz="2800" dirty="0" err="1"/>
                        <a:t>Nonwasteful</a:t>
                      </a:r>
                      <a:r>
                        <a:rPr lang="en-US" sz="2800" dirty="0"/>
                        <a:t> + IR</a:t>
                      </a:r>
                    </a:p>
                    <a:p>
                      <a:pPr algn="ctr"/>
                      <a:r>
                        <a:rPr lang="en-US" sz="2800" dirty="0"/>
                        <a:t>+ Respects Priorities </a:t>
                      </a:r>
                    </a:p>
                  </a:txBody>
                  <a:tcPr/>
                </a:tc>
                <a:extLst>
                  <a:ext uri="{0D108BD9-81ED-4DB2-BD59-A6C34878D82A}">
                    <a16:rowId xmlns:a16="http://schemas.microsoft.com/office/drawing/2014/main" val="3792404070"/>
                  </a:ext>
                </a:extLst>
              </a:tr>
              <a:tr h="370840">
                <a:tc>
                  <a:txBody>
                    <a:bodyPr/>
                    <a:lstStyle/>
                    <a:p>
                      <a:pPr algn="ctr"/>
                      <a:r>
                        <a:rPr lang="en-US" sz="2800" dirty="0"/>
                        <a:t>Motivation</a:t>
                      </a:r>
                    </a:p>
                  </a:txBody>
                  <a:tcPr/>
                </a:tc>
                <a:tc>
                  <a:txBody>
                    <a:bodyPr/>
                    <a:lstStyle/>
                    <a:p>
                      <a:pPr algn="ctr"/>
                      <a:r>
                        <a:rPr lang="en-US" sz="2800" dirty="0"/>
                        <a:t>People might deviate</a:t>
                      </a:r>
                    </a:p>
                  </a:txBody>
                  <a:tcPr/>
                </a:tc>
                <a:tc>
                  <a:txBody>
                    <a:bodyPr/>
                    <a:lstStyle/>
                    <a:p>
                      <a:pPr algn="ctr"/>
                      <a:r>
                        <a:rPr lang="en-US" sz="2800" dirty="0"/>
                        <a:t>Procedural Fairness</a:t>
                      </a:r>
                    </a:p>
                  </a:txBody>
                  <a:tcPr/>
                </a:tc>
                <a:extLst>
                  <a:ext uri="{0D108BD9-81ED-4DB2-BD59-A6C34878D82A}">
                    <a16:rowId xmlns:a16="http://schemas.microsoft.com/office/drawing/2014/main" val="3888315182"/>
                  </a:ext>
                </a:extLst>
              </a:tr>
            </a:tbl>
          </a:graphicData>
        </a:graphic>
      </p:graphicFrame>
    </p:spTree>
    <p:extLst>
      <p:ext uri="{BB962C8B-B14F-4D97-AF65-F5344CB8AC3E}">
        <p14:creationId xmlns:p14="http://schemas.microsoft.com/office/powerpoint/2010/main" val="2467121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FA9C-005B-7448-8A39-7497CC456B47}"/>
              </a:ext>
            </a:extLst>
          </p:cNvPr>
          <p:cNvSpPr>
            <a:spLocks noGrp="1"/>
          </p:cNvSpPr>
          <p:nvPr>
            <p:ph type="title"/>
          </p:nvPr>
        </p:nvSpPr>
        <p:spPr>
          <a:xfrm>
            <a:off x="838200" y="229293"/>
            <a:ext cx="10515600" cy="1325563"/>
          </a:xfrm>
        </p:spPr>
        <p:txBody>
          <a:bodyPr/>
          <a:lstStyle/>
          <a:p>
            <a:r>
              <a:rPr lang="en-US" dirty="0"/>
              <a:t>Does Stability Matter?</a:t>
            </a:r>
          </a:p>
        </p:txBody>
      </p:sp>
      <p:sp>
        <p:nvSpPr>
          <p:cNvPr id="3" name="Content Placeholder 2">
            <a:extLst>
              <a:ext uri="{FF2B5EF4-FFF2-40B4-BE49-F238E27FC236}">
                <a16:creationId xmlns:a16="http://schemas.microsoft.com/office/drawing/2014/main" id="{F3BCC141-A941-8747-8CB5-7A40ACE9A718}"/>
              </a:ext>
            </a:extLst>
          </p:cNvPr>
          <p:cNvSpPr>
            <a:spLocks noGrp="1"/>
          </p:cNvSpPr>
          <p:nvPr>
            <p:ph idx="1"/>
          </p:nvPr>
        </p:nvSpPr>
        <p:spPr>
          <a:xfrm>
            <a:off x="838200" y="1253331"/>
            <a:ext cx="10515600" cy="4351338"/>
          </a:xfrm>
        </p:spPr>
        <p:txBody>
          <a:bodyPr/>
          <a:lstStyle/>
          <a:p>
            <a:pPr marL="0" indent="0">
              <a:buNone/>
            </a:pPr>
            <a:r>
              <a:rPr lang="en-US" dirty="0"/>
              <a:t>Maybe similar benefits for any centralized clearinghouse?</a:t>
            </a:r>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CDDD1B34-C340-9049-8D6F-19BEDA869B10}"/>
              </a:ext>
            </a:extLst>
          </p:cNvPr>
          <p:cNvSpPr txBox="1"/>
          <p:nvPr/>
        </p:nvSpPr>
        <p:spPr>
          <a:xfrm>
            <a:off x="4763938" y="5842001"/>
            <a:ext cx="1902124" cy="523220"/>
          </a:xfrm>
          <a:prstGeom prst="rect">
            <a:avLst/>
          </a:prstGeom>
          <a:noFill/>
        </p:spPr>
        <p:txBody>
          <a:bodyPr wrap="none" rtlCol="0">
            <a:spAutoFit/>
          </a:bodyPr>
          <a:lstStyle/>
          <a:p>
            <a:r>
              <a:rPr lang="en-US" sz="2800" dirty="0"/>
              <a:t>Roth (1990)</a:t>
            </a:r>
          </a:p>
        </p:txBody>
      </p:sp>
      <p:sp>
        <p:nvSpPr>
          <p:cNvPr id="7" name="TextBox 6">
            <a:extLst>
              <a:ext uri="{FF2B5EF4-FFF2-40B4-BE49-F238E27FC236}">
                <a16:creationId xmlns:a16="http://schemas.microsoft.com/office/drawing/2014/main" id="{09243894-CF96-A54A-9888-11CBFC582704}"/>
              </a:ext>
            </a:extLst>
          </p:cNvPr>
          <p:cNvSpPr txBox="1"/>
          <p:nvPr/>
        </p:nvSpPr>
        <p:spPr>
          <a:xfrm>
            <a:off x="7561850" y="5692529"/>
            <a:ext cx="4354995" cy="954107"/>
          </a:xfrm>
          <a:prstGeom prst="rect">
            <a:avLst/>
          </a:prstGeom>
          <a:noFill/>
        </p:spPr>
        <p:txBody>
          <a:bodyPr wrap="square" rtlCol="0">
            <a:spAutoFit/>
          </a:bodyPr>
          <a:lstStyle/>
          <a:p>
            <a:r>
              <a:rPr lang="en-US" sz="2800" dirty="0"/>
              <a:t>Evidence that stability leads to longevity (Roth 2002).</a:t>
            </a:r>
          </a:p>
        </p:txBody>
      </p:sp>
      <p:pic>
        <p:nvPicPr>
          <p:cNvPr id="8" name="Picture 7">
            <a:extLst>
              <a:ext uri="{FF2B5EF4-FFF2-40B4-BE49-F238E27FC236}">
                <a16:creationId xmlns:a16="http://schemas.microsoft.com/office/drawing/2014/main" id="{9884BAB6-40F6-FC4C-802F-1B802E3353A0}"/>
              </a:ext>
            </a:extLst>
          </p:cNvPr>
          <p:cNvPicPr>
            <a:picLocks noChangeAspect="1"/>
          </p:cNvPicPr>
          <p:nvPr/>
        </p:nvPicPr>
        <p:blipFill rotWithShape="1">
          <a:blip r:embed="rId2"/>
          <a:srcRect t="2256"/>
          <a:stretch/>
        </p:blipFill>
        <p:spPr>
          <a:xfrm>
            <a:off x="730637" y="1926525"/>
            <a:ext cx="6777426" cy="4931475"/>
          </a:xfrm>
          <a:prstGeom prst="rect">
            <a:avLst/>
          </a:prstGeom>
        </p:spPr>
      </p:pic>
    </p:spTree>
    <p:extLst>
      <p:ext uri="{BB962C8B-B14F-4D97-AF65-F5344CB8AC3E}">
        <p14:creationId xmlns:p14="http://schemas.microsoft.com/office/powerpoint/2010/main" val="15353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969E-CE2F-8615-221E-15B553431B6E}"/>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E47C41B8-8593-5D35-C6E6-77A24381F0EE}"/>
              </a:ext>
            </a:extLst>
          </p:cNvPr>
          <p:cNvSpPr>
            <a:spLocks noGrp="1"/>
          </p:cNvSpPr>
          <p:nvPr>
            <p:ph idx="1"/>
          </p:nvPr>
        </p:nvSpPr>
        <p:spPr/>
        <p:txBody>
          <a:bodyPr/>
          <a:lstStyle/>
          <a:p>
            <a:pPr marL="0" indent="0">
              <a:buNone/>
            </a:pPr>
            <a:endParaRPr lang="en-US" dirty="0"/>
          </a:p>
          <a:p>
            <a:pPr marL="0" indent="0">
              <a:buNone/>
            </a:pPr>
            <a:r>
              <a:rPr lang="en-US" dirty="0"/>
              <a:t>Concept Check 5 (due Wednesday at 11:59 pm)</a:t>
            </a:r>
          </a:p>
          <a:p>
            <a:pPr marL="0" indent="0">
              <a:buNone/>
            </a:pPr>
            <a:endParaRPr lang="en-US" dirty="0"/>
          </a:p>
          <a:p>
            <a:pPr marL="0" indent="0">
              <a:buNone/>
            </a:pPr>
            <a:r>
              <a:rPr lang="en-US" b="1" dirty="0"/>
              <a:t>Thursday: </a:t>
            </a:r>
            <a:r>
              <a:rPr lang="en-US" dirty="0"/>
              <a:t>deep dive into residency matching practice</a:t>
            </a:r>
          </a:p>
        </p:txBody>
      </p:sp>
    </p:spTree>
    <p:extLst>
      <p:ext uri="{BB962C8B-B14F-4D97-AF65-F5344CB8AC3E}">
        <p14:creationId xmlns:p14="http://schemas.microsoft.com/office/powerpoint/2010/main" val="2180715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3C20-238B-2C68-44EC-512C9CFA1BB8}"/>
              </a:ext>
            </a:extLst>
          </p:cNvPr>
          <p:cNvSpPr>
            <a:spLocks noGrp="1"/>
          </p:cNvSpPr>
          <p:nvPr>
            <p:ph type="title"/>
          </p:nvPr>
        </p:nvSpPr>
        <p:spPr/>
        <p:txBody>
          <a:bodyPr/>
          <a:lstStyle/>
          <a:p>
            <a:r>
              <a:rPr lang="en-US" dirty="0"/>
              <a:t>References (More on Canvas)</a:t>
            </a:r>
          </a:p>
        </p:txBody>
      </p:sp>
      <p:sp>
        <p:nvSpPr>
          <p:cNvPr id="3" name="Content Placeholder 2">
            <a:extLst>
              <a:ext uri="{FF2B5EF4-FFF2-40B4-BE49-F238E27FC236}">
                <a16:creationId xmlns:a16="http://schemas.microsoft.com/office/drawing/2014/main" id="{2D31EC39-787A-BB27-94FF-E0D1A7C0921B}"/>
              </a:ext>
            </a:extLst>
          </p:cNvPr>
          <p:cNvSpPr>
            <a:spLocks noGrp="1"/>
          </p:cNvSpPr>
          <p:nvPr>
            <p:ph idx="1"/>
          </p:nvPr>
        </p:nvSpPr>
        <p:spPr>
          <a:xfrm>
            <a:off x="838200" y="1619483"/>
            <a:ext cx="10959790" cy="4351338"/>
          </a:xfrm>
        </p:spPr>
        <p:txBody>
          <a:bodyPr>
            <a:noAutofit/>
          </a:bodyPr>
          <a:lstStyle/>
          <a:p>
            <a:pPr marL="0" indent="0">
              <a:buNone/>
            </a:pPr>
            <a:r>
              <a:rPr lang="en-US" sz="2600" b="1" dirty="0"/>
              <a:t>Stability, Lone Wolf</a:t>
            </a:r>
          </a:p>
          <a:p>
            <a:pPr marL="457200" lvl="1" indent="0">
              <a:buNone/>
            </a:pPr>
            <a:r>
              <a:rPr lang="en-US" sz="2600" dirty="0"/>
              <a:t>College Admissions and the Stability of Marriage, Gale and Shapley (1962)</a:t>
            </a:r>
          </a:p>
          <a:p>
            <a:pPr marL="457200" lvl="1" indent="0">
              <a:buNone/>
            </a:pPr>
            <a:r>
              <a:rPr lang="en-US" sz="2600" dirty="0"/>
              <a:t>Stable Marriage Assignment for Unequal Sets, </a:t>
            </a:r>
            <a:r>
              <a:rPr lang="en-US" sz="2600" dirty="0" err="1"/>
              <a:t>McVitie</a:t>
            </a:r>
            <a:r>
              <a:rPr lang="en-US" sz="2600" dirty="0"/>
              <a:t> &amp; Wilson (1970)</a:t>
            </a:r>
          </a:p>
          <a:p>
            <a:pPr marL="0" indent="0">
              <a:buNone/>
            </a:pPr>
            <a:endParaRPr lang="en-US" sz="1000" dirty="0"/>
          </a:p>
          <a:p>
            <a:pPr marL="0" indent="0">
              <a:buNone/>
            </a:pPr>
            <a:r>
              <a:rPr lang="en-US" sz="2600" b="1" dirty="0"/>
              <a:t>Truthfulness:</a:t>
            </a:r>
          </a:p>
          <a:p>
            <a:pPr marL="457200" lvl="1" indent="0">
              <a:buNone/>
            </a:pPr>
            <a:r>
              <a:rPr lang="en-US" sz="2600" dirty="0"/>
              <a:t>Machiavelli and the Gale-Shapley Algorithm, </a:t>
            </a:r>
            <a:r>
              <a:rPr lang="en-US" sz="2600" dirty="0" err="1"/>
              <a:t>Dubins</a:t>
            </a:r>
            <a:r>
              <a:rPr lang="en-US" sz="2600" dirty="0"/>
              <a:t> and Freedman (1981)</a:t>
            </a:r>
          </a:p>
          <a:p>
            <a:pPr marL="457200" lvl="1" indent="0">
              <a:buNone/>
            </a:pPr>
            <a:r>
              <a:rPr lang="en-US" sz="2600" dirty="0"/>
              <a:t>The Economics of Matching: Stability and Incentives, Roth (1982)</a:t>
            </a:r>
          </a:p>
          <a:p>
            <a:pPr marL="0" indent="0">
              <a:buNone/>
            </a:pPr>
            <a:endParaRPr lang="en-US" sz="1000" b="1" dirty="0"/>
          </a:p>
          <a:p>
            <a:pPr marL="0" indent="0">
              <a:buNone/>
            </a:pPr>
            <a:r>
              <a:rPr lang="en-US" sz="2600" b="1" dirty="0"/>
              <a:t>Connection to Residency Matching:</a:t>
            </a:r>
          </a:p>
          <a:p>
            <a:pPr marL="457200" lvl="1" indent="0">
              <a:buNone/>
            </a:pPr>
            <a:r>
              <a:rPr lang="en-US" sz="2600" dirty="0"/>
              <a:t>The Evolution of the Labor Market for Medical Interns and Residents: A Case Study in Game Theory, Roth (1984)</a:t>
            </a:r>
          </a:p>
          <a:p>
            <a:pPr marL="457200" lvl="1" indent="0">
              <a:buNone/>
            </a:pPr>
            <a:r>
              <a:rPr lang="en-US" sz="2600" dirty="0"/>
              <a:t>The Redesign of the Matching Market for American Physicians: Engineering Aspects of Economic Design, Roth and </a:t>
            </a:r>
            <a:r>
              <a:rPr lang="en-US" sz="2600" dirty="0" err="1"/>
              <a:t>Peranson</a:t>
            </a:r>
            <a:r>
              <a:rPr lang="en-US" sz="2600" dirty="0"/>
              <a:t> (1999)</a:t>
            </a:r>
          </a:p>
          <a:p>
            <a:pPr marL="0" indent="0">
              <a:buNone/>
            </a:pPr>
            <a:endParaRPr lang="en-US" sz="2600" dirty="0"/>
          </a:p>
        </p:txBody>
      </p:sp>
    </p:spTree>
    <p:extLst>
      <p:ext uri="{BB962C8B-B14F-4D97-AF65-F5344CB8AC3E}">
        <p14:creationId xmlns:p14="http://schemas.microsoft.com/office/powerpoint/2010/main" val="4010559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3E84-7CBF-4048-B275-EEEF1AF6885E}"/>
              </a:ext>
            </a:extLst>
          </p:cNvPr>
          <p:cNvSpPr>
            <a:spLocks noGrp="1"/>
          </p:cNvSpPr>
          <p:nvPr>
            <p:ph type="title"/>
          </p:nvPr>
        </p:nvSpPr>
        <p:spPr>
          <a:xfrm>
            <a:off x="838200" y="174625"/>
            <a:ext cx="10515600" cy="1325563"/>
          </a:xfrm>
        </p:spPr>
        <p:txBody>
          <a:bodyPr/>
          <a:lstStyle/>
          <a:p>
            <a:r>
              <a:rPr lang="en-US" dirty="0"/>
              <a:t>Study Guide</a:t>
            </a:r>
          </a:p>
        </p:txBody>
      </p:sp>
      <p:sp>
        <p:nvSpPr>
          <p:cNvPr id="3" name="Content Placeholder 2">
            <a:extLst>
              <a:ext uri="{FF2B5EF4-FFF2-40B4-BE49-F238E27FC236}">
                <a16:creationId xmlns:a16="http://schemas.microsoft.com/office/drawing/2014/main" id="{6E5A885C-6765-9B4D-B48F-07B69CAFC163}"/>
              </a:ext>
            </a:extLst>
          </p:cNvPr>
          <p:cNvSpPr>
            <a:spLocks noGrp="1"/>
          </p:cNvSpPr>
          <p:nvPr>
            <p:ph idx="1"/>
          </p:nvPr>
        </p:nvSpPr>
        <p:spPr>
          <a:xfrm>
            <a:off x="838200" y="1456056"/>
            <a:ext cx="4308566" cy="4351338"/>
          </a:xfrm>
        </p:spPr>
        <p:txBody>
          <a:bodyPr/>
          <a:lstStyle/>
          <a:p>
            <a:pPr marL="0" indent="0">
              <a:buNone/>
            </a:pPr>
            <a:r>
              <a:rPr lang="en-US" b="1" dirty="0"/>
              <a:t>Concepts</a:t>
            </a:r>
          </a:p>
          <a:p>
            <a:r>
              <a:rPr lang="en-US" dirty="0"/>
              <a:t>Blocking Pair</a:t>
            </a:r>
          </a:p>
          <a:p>
            <a:r>
              <a:rPr lang="en-US" dirty="0"/>
              <a:t>Stability</a:t>
            </a:r>
          </a:p>
        </p:txBody>
      </p:sp>
      <p:sp>
        <p:nvSpPr>
          <p:cNvPr id="5" name="Content Placeholder 2">
            <a:extLst>
              <a:ext uri="{FF2B5EF4-FFF2-40B4-BE49-F238E27FC236}">
                <a16:creationId xmlns:a16="http://schemas.microsoft.com/office/drawing/2014/main" id="{0983503D-795E-4342-BE9C-E1A772724B36}"/>
              </a:ext>
            </a:extLst>
          </p:cNvPr>
          <p:cNvSpPr txBox="1">
            <a:spLocks/>
          </p:cNvSpPr>
          <p:nvPr/>
        </p:nvSpPr>
        <p:spPr>
          <a:xfrm>
            <a:off x="4789170" y="1434919"/>
            <a:ext cx="7250430" cy="5450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Facts</a:t>
            </a:r>
          </a:p>
          <a:p>
            <a:endParaRPr lang="en-US" dirty="0"/>
          </a:p>
        </p:txBody>
      </p:sp>
    </p:spTree>
    <p:extLst>
      <p:ext uri="{BB962C8B-B14F-4D97-AF65-F5344CB8AC3E}">
        <p14:creationId xmlns:p14="http://schemas.microsoft.com/office/powerpoint/2010/main" val="413509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FA47-2E92-A4BB-F0C0-CBF5CE92DC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B5559-25B8-31DB-2104-AC765A6C9BE3}"/>
              </a:ext>
            </a:extLst>
          </p:cNvPr>
          <p:cNvSpPr>
            <a:spLocks noGrp="1"/>
          </p:cNvSpPr>
          <p:nvPr>
            <p:ph idx="1"/>
          </p:nvPr>
        </p:nvSpPr>
        <p:spPr/>
        <p:txBody>
          <a:bodyPr/>
          <a:lstStyle/>
          <a:p>
            <a:pPr marL="0" indent="0">
              <a:buNone/>
            </a:pPr>
            <a:r>
              <a:rPr lang="en-US" b="0" i="0" dirty="0">
                <a:solidFill>
                  <a:srgbClr val="000000"/>
                </a:solidFill>
                <a:effectLst/>
                <a:latin typeface="var(--cLlJH-contentFontFamily)"/>
              </a:rPr>
              <a:t>Regarding the first claim, since the newly added school is ranked lower than the school to which the student was assigned, this addition does not affect the original assignment for this student. The student was matched with their highest preference considering all available options, and adding a less preferred option does not change their best match according to their preferences. Therefore, the original match for this student remains a valid, non-wasteful match that respects both the student's preferences and the school's priorities. </a:t>
            </a:r>
          </a:p>
          <a:p>
            <a:endParaRPr lang="en-US" dirty="0"/>
          </a:p>
        </p:txBody>
      </p:sp>
    </p:spTree>
    <p:extLst>
      <p:ext uri="{BB962C8B-B14F-4D97-AF65-F5344CB8AC3E}">
        <p14:creationId xmlns:p14="http://schemas.microsoft.com/office/powerpoint/2010/main" val="354665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DA8D-BC0B-9973-5F34-566A40EA5480}"/>
              </a:ext>
            </a:extLst>
          </p:cNvPr>
          <p:cNvSpPr>
            <a:spLocks noGrp="1"/>
          </p:cNvSpPr>
          <p:nvPr>
            <p:ph type="title"/>
          </p:nvPr>
        </p:nvSpPr>
        <p:spPr>
          <a:xfrm>
            <a:off x="838200" y="0"/>
            <a:ext cx="10515600" cy="1325563"/>
          </a:xfrm>
        </p:spPr>
        <p:txBody>
          <a:bodyPr/>
          <a:lstStyle/>
          <a:p>
            <a:r>
              <a:rPr lang="en-US" dirty="0"/>
              <a:t>Suggestions</a:t>
            </a:r>
          </a:p>
        </p:txBody>
      </p:sp>
      <p:sp>
        <p:nvSpPr>
          <p:cNvPr id="3" name="Content Placeholder 2">
            <a:extLst>
              <a:ext uri="{FF2B5EF4-FFF2-40B4-BE49-F238E27FC236}">
                <a16:creationId xmlns:a16="http://schemas.microsoft.com/office/drawing/2014/main" id="{C08F94F0-57F8-570F-0D76-BE9E10F1FB99}"/>
              </a:ext>
            </a:extLst>
          </p:cNvPr>
          <p:cNvSpPr>
            <a:spLocks noGrp="1"/>
          </p:cNvSpPr>
          <p:nvPr>
            <p:ph idx="1"/>
          </p:nvPr>
        </p:nvSpPr>
        <p:spPr>
          <a:xfrm>
            <a:off x="838200" y="1253331"/>
            <a:ext cx="11106150" cy="4351338"/>
          </a:xfrm>
        </p:spPr>
        <p:txBody>
          <a:bodyPr>
            <a:noAutofit/>
          </a:bodyPr>
          <a:lstStyle/>
          <a:p>
            <a:r>
              <a:rPr lang="en-US" b="0" i="0" dirty="0">
                <a:solidFill>
                  <a:srgbClr val="2D3B45"/>
                </a:solidFill>
                <a:effectLst/>
              </a:rPr>
              <a:t>I like the time of office hours, but it isn't the most convenient time to ask questions on homework since I haven't had the chance to look at it yet. </a:t>
            </a:r>
            <a:endParaRPr lang="en-US" dirty="0">
              <a:solidFill>
                <a:srgbClr val="2D3B45"/>
              </a:solidFill>
            </a:endParaRPr>
          </a:p>
          <a:p>
            <a:r>
              <a:rPr lang="en-US" b="0" i="0" dirty="0">
                <a:solidFill>
                  <a:srgbClr val="2D3B45"/>
                </a:solidFill>
                <a:effectLst/>
              </a:rPr>
              <a:t>Is there anyway we could have a 5 minute break during class to use the bathroom, get water, stretch, etc. I don't want to miss material from class for going to the bathroom or having to go get water. </a:t>
            </a:r>
          </a:p>
          <a:p>
            <a:r>
              <a:rPr lang="en-US" b="0" i="0" dirty="0">
                <a:solidFill>
                  <a:srgbClr val="2D3B45"/>
                </a:solidFill>
                <a:effectLst/>
              </a:rPr>
              <a:t>I think that it would be helpful to have a semester outline/schedule available at all times on canvas indicating unit coverage and midterm dates so that students can plan ahead easily.</a:t>
            </a:r>
            <a:endParaRPr lang="en-US" dirty="0">
              <a:solidFill>
                <a:srgbClr val="2D3B45"/>
              </a:solidFill>
            </a:endParaRPr>
          </a:p>
          <a:p>
            <a:r>
              <a:rPr lang="en-US" b="0" i="0" dirty="0">
                <a:solidFill>
                  <a:srgbClr val="2D3B45"/>
                </a:solidFill>
                <a:effectLst/>
              </a:rPr>
              <a:t>I wish that terminologies used in class and slides can keep consistent. For example, in slide 6 page 6, "first preferences first " is used to mean "first choices first." This makes a little bit confused at the first sight.</a:t>
            </a:r>
            <a:endParaRPr lang="en-US" dirty="0">
              <a:solidFill>
                <a:srgbClr val="2D3B45"/>
              </a:solidFill>
            </a:endParaRPr>
          </a:p>
          <a:p>
            <a:r>
              <a:rPr lang="en-US" b="0" i="0" dirty="0">
                <a:solidFill>
                  <a:srgbClr val="000000"/>
                </a:solidFill>
                <a:effectLst/>
              </a:rPr>
              <a:t>Possibly make the </a:t>
            </a:r>
            <a:r>
              <a:rPr lang="en-US" b="0" i="0" dirty="0" err="1">
                <a:solidFill>
                  <a:srgbClr val="000000"/>
                </a:solidFill>
                <a:effectLst/>
              </a:rPr>
              <a:t>homeworks</a:t>
            </a:r>
            <a:r>
              <a:rPr lang="en-US" b="0" i="0" dirty="0">
                <a:solidFill>
                  <a:srgbClr val="000000"/>
                </a:solidFill>
                <a:effectLst/>
              </a:rPr>
              <a:t> a bit shorter, I think I have spent close to 2 hours on this homework which seems a bit excessive. </a:t>
            </a:r>
            <a:endParaRPr lang="en-US" b="0" i="0" dirty="0">
              <a:solidFill>
                <a:srgbClr val="2D3B45"/>
              </a:solidFill>
              <a:effectLst/>
            </a:endParaRPr>
          </a:p>
          <a:p>
            <a:endParaRPr lang="en-US" b="0" i="0" dirty="0">
              <a:solidFill>
                <a:srgbClr val="2D3B45"/>
              </a:solidFill>
              <a:effectLst/>
            </a:endParaRPr>
          </a:p>
          <a:p>
            <a:pPr marL="0" indent="0">
              <a:buNone/>
            </a:pPr>
            <a:endParaRPr lang="en-US" b="0" i="0" dirty="0">
              <a:solidFill>
                <a:srgbClr val="2D3B45"/>
              </a:solidFill>
              <a:effectLst/>
            </a:endParaRPr>
          </a:p>
        </p:txBody>
      </p:sp>
    </p:spTree>
    <p:extLst>
      <p:ext uri="{BB962C8B-B14F-4D97-AF65-F5344CB8AC3E}">
        <p14:creationId xmlns:p14="http://schemas.microsoft.com/office/powerpoint/2010/main" val="261360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E5B3-E345-B25D-AF69-DAEBF04E0849}"/>
              </a:ext>
            </a:extLst>
          </p:cNvPr>
          <p:cNvSpPr>
            <a:spLocks noGrp="1"/>
          </p:cNvSpPr>
          <p:nvPr>
            <p:ph type="title"/>
          </p:nvPr>
        </p:nvSpPr>
        <p:spPr/>
        <p:txBody>
          <a:bodyPr/>
          <a:lstStyle/>
          <a:p>
            <a:r>
              <a:rPr lang="en-US" dirty="0"/>
              <a:t>My Thoughts on Class</a:t>
            </a:r>
          </a:p>
        </p:txBody>
      </p:sp>
      <p:sp>
        <p:nvSpPr>
          <p:cNvPr id="3" name="Content Placeholder 2">
            <a:extLst>
              <a:ext uri="{FF2B5EF4-FFF2-40B4-BE49-F238E27FC236}">
                <a16:creationId xmlns:a16="http://schemas.microsoft.com/office/drawing/2014/main" id="{AC104086-3F58-25A0-1E77-B5171F12EECD}"/>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1690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C5CE20F-6CD0-5049-985D-2455F71D1632}" vid="{217148A0-DF0A-6E48-92B1-F113F43B42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9363</TotalTime>
  <Words>5208</Words>
  <Application>Microsoft Macintosh PowerPoint</Application>
  <PresentationFormat>Widescreen</PresentationFormat>
  <Paragraphs>1362</Paragraphs>
  <Slides>64</Slides>
  <Notes>0</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Cambria Math</vt:lpstr>
      <vt:lpstr>inherit</vt:lpstr>
      <vt:lpstr>LatoWeb</vt:lpstr>
      <vt:lpstr>var(--bBTmQ-userResponseFontFamily)</vt:lpstr>
      <vt:lpstr>var(--bpVcQ-contentFontFamily)</vt:lpstr>
      <vt:lpstr>var(--cLlJH-contentFontFamily)</vt:lpstr>
      <vt:lpstr>Wingdings</vt:lpstr>
      <vt:lpstr>Office Theme</vt:lpstr>
      <vt:lpstr>Warm Up</vt:lpstr>
      <vt:lpstr> Allocating Public Resources</vt:lpstr>
      <vt:lpstr>Plan for Today</vt:lpstr>
      <vt:lpstr>Survey Results</vt:lpstr>
      <vt:lpstr>Most Challenging Material</vt:lpstr>
      <vt:lpstr>Positive Comments</vt:lpstr>
      <vt:lpstr>PowerPoint Presentation</vt:lpstr>
      <vt:lpstr>Suggestions</vt:lpstr>
      <vt:lpstr>My Thoughts on Class</vt:lpstr>
      <vt:lpstr>Homework Review</vt:lpstr>
      <vt:lpstr>Effect of Removing Schools from List</vt:lpstr>
      <vt:lpstr>Effect of Adding Schools To Bottom of List</vt:lpstr>
      <vt:lpstr>An Excellent Answer</vt:lpstr>
      <vt:lpstr>Other Good Answers…</vt:lpstr>
      <vt:lpstr>Not demonstrating effort…</vt:lpstr>
      <vt:lpstr>Homework Review</vt:lpstr>
      <vt:lpstr>Recap: Deferred Acceptance Algorithm</vt:lpstr>
      <vt:lpstr>Results from Last Class</vt:lpstr>
      <vt:lpstr>Feelings About Proofs</vt:lpstr>
      <vt:lpstr>Results from Tuesday’s Class</vt:lpstr>
      <vt:lpstr>PowerPoint Presentation</vt:lpstr>
      <vt:lpstr>PowerPoint Presentation</vt:lpstr>
      <vt:lpstr>Is Deferred Acceptance Truthful?</vt:lpstr>
      <vt:lpstr>Is Deferred Acceptance Truthful?</vt:lpstr>
      <vt:lpstr>Deferred Acceptance: Student Proposing</vt:lpstr>
      <vt:lpstr>Deferred Acceptance: Student Proposing</vt:lpstr>
      <vt:lpstr>Deferred Acceptance: Student Proposing</vt:lpstr>
      <vt:lpstr>Deferred Acceptance: Student Proposing</vt:lpstr>
      <vt:lpstr>Deferred Acceptance: Student Proposing</vt:lpstr>
      <vt:lpstr>Deferred Acceptance: Student Proposing</vt:lpstr>
      <vt:lpstr>Deferred Acceptance: School Proposing</vt:lpstr>
      <vt:lpstr>Deferred Acceptance: School Proposing</vt:lpstr>
      <vt:lpstr>Deferred Acceptance: School Proposing</vt:lpstr>
      <vt:lpstr>Deferred Acceptance: School Proposing</vt:lpstr>
      <vt:lpstr>Is Deferred Acceptance Truthful?</vt:lpstr>
      <vt:lpstr>Is Deferred Acceptance Truthful?</vt:lpstr>
      <vt:lpstr>Cutoff Description of Stable Matching</vt:lpstr>
      <vt:lpstr>School-Proposing DA is not truthful for students</vt:lpstr>
      <vt:lpstr>School-Proposing DA:  Not all Beneficial Deviations are truncations.</vt:lpstr>
      <vt:lpstr>Student-Proposing DA is Truthful for Students!</vt:lpstr>
      <vt:lpstr>Results from Homework</vt:lpstr>
      <vt:lpstr>Proof</vt:lpstr>
      <vt:lpstr>Proof</vt:lpstr>
      <vt:lpstr>Proof</vt:lpstr>
      <vt:lpstr>Proof</vt:lpstr>
      <vt:lpstr>PowerPoint Presentation</vt:lpstr>
      <vt:lpstr>Important Consequences</vt:lpstr>
      <vt:lpstr>School-Proposing DA: Finding Beneficial Deviations</vt:lpstr>
      <vt:lpstr>Summary</vt:lpstr>
      <vt:lpstr>Break</vt:lpstr>
      <vt:lpstr>Why I Love Deferred Acceptance (True Story)</vt:lpstr>
      <vt:lpstr>Gale and Shapley (1962):  The “Marriage Problem”</vt:lpstr>
      <vt:lpstr>Residency Matching </vt:lpstr>
      <vt:lpstr>PowerPoint Presentation</vt:lpstr>
      <vt:lpstr>Residency Matching</vt:lpstr>
      <vt:lpstr>Vocab Terms</vt:lpstr>
      <vt:lpstr>Top Trading Cycles References</vt:lpstr>
      <vt:lpstr>Stability</vt:lpstr>
      <vt:lpstr>The Core: Comparing to Unit 1</vt:lpstr>
      <vt:lpstr>One Definition, Two Interpretations</vt:lpstr>
      <vt:lpstr>Does Stability Matter?</vt:lpstr>
      <vt:lpstr>Coming Up</vt:lpstr>
      <vt:lpstr>References (More on Canvas)</vt:lpstr>
      <vt:lpstr>Study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397</cp:revision>
  <cp:lastPrinted>2023-02-02T14:51:37Z</cp:lastPrinted>
  <dcterms:created xsi:type="dcterms:W3CDTF">2022-02-02T04:57:56Z</dcterms:created>
  <dcterms:modified xsi:type="dcterms:W3CDTF">2024-02-07T04:00:17Z</dcterms:modified>
</cp:coreProperties>
</file>