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01" r:id="rId2"/>
    <p:sldId id="298" r:id="rId3"/>
    <p:sldId id="423" r:id="rId4"/>
    <p:sldId id="304" r:id="rId5"/>
    <p:sldId id="256" r:id="rId6"/>
    <p:sldId id="317" r:id="rId7"/>
    <p:sldId id="419" r:id="rId8"/>
    <p:sldId id="420" r:id="rId9"/>
    <p:sldId id="258" r:id="rId10"/>
    <p:sldId id="300" r:id="rId11"/>
    <p:sldId id="289" r:id="rId12"/>
    <p:sldId id="291" r:id="rId13"/>
    <p:sldId id="292" r:id="rId14"/>
    <p:sldId id="299" r:id="rId15"/>
    <p:sldId id="286" r:id="rId16"/>
    <p:sldId id="290" r:id="rId17"/>
    <p:sldId id="294" r:id="rId18"/>
    <p:sldId id="297" r:id="rId19"/>
    <p:sldId id="293" r:id="rId20"/>
    <p:sldId id="303" r:id="rId21"/>
    <p:sldId id="302" r:id="rId22"/>
    <p:sldId id="421" r:id="rId23"/>
    <p:sldId id="271" r:id="rId24"/>
    <p:sldId id="277" r:id="rId25"/>
    <p:sldId id="422" r:id="rId26"/>
    <p:sldId id="267" r:id="rId27"/>
    <p:sldId id="266" r:id="rId28"/>
    <p:sldId id="268" r:id="rId29"/>
    <p:sldId id="276" r:id="rId30"/>
    <p:sldId id="269" r:id="rId31"/>
    <p:sldId id="274" r:id="rId32"/>
    <p:sldId id="275" r:id="rId33"/>
    <p:sldId id="272" r:id="rId34"/>
    <p:sldId id="273" r:id="rId35"/>
    <p:sldId id="270" r:id="rId36"/>
    <p:sldId id="280" r:id="rId37"/>
    <p:sldId id="265" r:id="rId38"/>
    <p:sldId id="279" r:id="rId39"/>
    <p:sldId id="281" r:id="rId40"/>
    <p:sldId id="284" r:id="rId41"/>
    <p:sldId id="285" r:id="rId42"/>
    <p:sldId id="278" r:id="rId43"/>
    <p:sldId id="283" r:id="rId44"/>
    <p:sldId id="311" r:id="rId45"/>
    <p:sldId id="288" r:id="rId46"/>
    <p:sldId id="312" r:id="rId47"/>
    <p:sldId id="313" r:id="rId48"/>
    <p:sldId id="314" r:id="rId49"/>
    <p:sldId id="315" r:id="rId50"/>
    <p:sldId id="316" r:id="rId51"/>
    <p:sldId id="260" r:id="rId52"/>
    <p:sldId id="261" r:id="rId53"/>
    <p:sldId id="296" r:id="rId54"/>
    <p:sldId id="28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90"/>
    <p:restoredTop sz="95794"/>
  </p:normalViewPr>
  <p:slideViewPr>
    <p:cSldViewPr snapToGrid="0" snapToObjects="1">
      <p:cViewPr varScale="1">
        <p:scale>
          <a:sx n="63" d="100"/>
          <a:sy n="63" d="100"/>
        </p:scale>
        <p:origin x="200"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5503-A5D6-1E40-8164-14CEF6AAB850}" type="datetimeFigureOut">
              <a:rPr lang="en-US" smtClean="0"/>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FA52-D83C-7548-9E8E-7799220140DD}" type="slidenum">
              <a:rPr lang="en-US" smtClean="0"/>
              <a:t>‹#›</a:t>
            </a:fld>
            <a:endParaRPr lang="en-US"/>
          </a:p>
        </p:txBody>
      </p:sp>
    </p:spTree>
    <p:extLst>
      <p:ext uri="{BB962C8B-B14F-4D97-AF65-F5344CB8AC3E}">
        <p14:creationId xmlns:p14="http://schemas.microsoft.com/office/powerpoint/2010/main" val="422573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023-B2A6-0B45-B6CA-E5557E257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B0F6D-4743-7646-988E-32893E42F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1E4E9-A2B9-6242-9F54-4C3168E9F648}"/>
              </a:ext>
            </a:extLst>
          </p:cNvPr>
          <p:cNvSpPr>
            <a:spLocks noGrp="1"/>
          </p:cNvSpPr>
          <p:nvPr>
            <p:ph type="dt" sz="half" idx="10"/>
          </p:nvPr>
        </p:nvSpPr>
        <p:spPr/>
        <p:txBody>
          <a:bodyPr/>
          <a:lstStyle/>
          <a:p>
            <a:fld id="{D97B5EFF-7F3C-1943-9633-AEC9863BFF08}" type="datetime1">
              <a:rPr lang="en-US" smtClean="0"/>
              <a:t>2/7/24</a:t>
            </a:fld>
            <a:endParaRPr lang="en-US"/>
          </a:p>
        </p:txBody>
      </p:sp>
      <p:sp>
        <p:nvSpPr>
          <p:cNvPr id="5" name="Footer Placeholder 4">
            <a:extLst>
              <a:ext uri="{FF2B5EF4-FFF2-40B4-BE49-F238E27FC236}">
                <a16:creationId xmlns:a16="http://schemas.microsoft.com/office/drawing/2014/main" id="{3CC15CFE-2DEA-9D41-BDBA-619E5F5E5C04}"/>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91789FD3-35B4-E94A-976A-E6C2E581E843}"/>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07471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DAA-91A2-A94C-9F1B-221E3587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FAB38-7601-4F4E-A198-B71A80159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31E0-093C-9E4E-95BB-191821A341F7}"/>
              </a:ext>
            </a:extLst>
          </p:cNvPr>
          <p:cNvSpPr>
            <a:spLocks noGrp="1"/>
          </p:cNvSpPr>
          <p:nvPr>
            <p:ph type="dt" sz="half" idx="10"/>
          </p:nvPr>
        </p:nvSpPr>
        <p:spPr/>
        <p:txBody>
          <a:bodyPr/>
          <a:lstStyle/>
          <a:p>
            <a:fld id="{0B893D9C-DB0D-7343-BBE0-75B6A04E4F47}" type="datetime1">
              <a:rPr lang="en-US" smtClean="0"/>
              <a:t>2/7/24</a:t>
            </a:fld>
            <a:endParaRPr lang="en-US"/>
          </a:p>
        </p:txBody>
      </p:sp>
      <p:sp>
        <p:nvSpPr>
          <p:cNvPr id="5" name="Footer Placeholder 4">
            <a:extLst>
              <a:ext uri="{FF2B5EF4-FFF2-40B4-BE49-F238E27FC236}">
                <a16:creationId xmlns:a16="http://schemas.microsoft.com/office/drawing/2014/main" id="{AD3C4375-FF03-E741-B002-B742D83412AC}"/>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285ABED1-FD4A-F44F-BF2B-40BB680DFC0C}"/>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4411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DBEB-77EB-A746-ADDD-2B659ABBF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3E27D-1F98-E24E-B60B-C05D839A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4E269-B011-1B45-939F-FFE3C73CF603}"/>
              </a:ext>
            </a:extLst>
          </p:cNvPr>
          <p:cNvSpPr>
            <a:spLocks noGrp="1"/>
          </p:cNvSpPr>
          <p:nvPr>
            <p:ph type="dt" sz="half" idx="10"/>
          </p:nvPr>
        </p:nvSpPr>
        <p:spPr/>
        <p:txBody>
          <a:bodyPr/>
          <a:lstStyle/>
          <a:p>
            <a:fld id="{FF30034D-C3F7-D34B-B01A-4CB3088622F7}" type="datetime1">
              <a:rPr lang="en-US" smtClean="0"/>
              <a:t>2/7/24</a:t>
            </a:fld>
            <a:endParaRPr lang="en-US"/>
          </a:p>
        </p:txBody>
      </p:sp>
      <p:sp>
        <p:nvSpPr>
          <p:cNvPr id="5" name="Footer Placeholder 4">
            <a:extLst>
              <a:ext uri="{FF2B5EF4-FFF2-40B4-BE49-F238E27FC236}">
                <a16:creationId xmlns:a16="http://schemas.microsoft.com/office/drawing/2014/main" id="{78F4CFF6-576C-F64B-9F32-FB2FA04F6D93}"/>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4DFD72E9-EC23-3643-8BF4-8A59634B1E1F}"/>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3423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1724-6235-0E48-84D4-8690A58EF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39034-8CE7-9E4F-AF97-A96CDAB88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C4B3-7C3C-F046-8C66-3980A0DD243C}"/>
              </a:ext>
            </a:extLst>
          </p:cNvPr>
          <p:cNvSpPr>
            <a:spLocks noGrp="1"/>
          </p:cNvSpPr>
          <p:nvPr>
            <p:ph type="dt" sz="half" idx="10"/>
          </p:nvPr>
        </p:nvSpPr>
        <p:spPr/>
        <p:txBody>
          <a:bodyPr/>
          <a:lstStyle/>
          <a:p>
            <a:fld id="{78C70D7F-502A-1C47-B4BB-BA499F81306D}" type="datetime1">
              <a:rPr lang="en-US" smtClean="0"/>
              <a:t>2/7/24</a:t>
            </a:fld>
            <a:endParaRPr lang="en-US" dirty="0"/>
          </a:p>
        </p:txBody>
      </p:sp>
      <p:sp>
        <p:nvSpPr>
          <p:cNvPr id="5" name="Footer Placeholder 4">
            <a:extLst>
              <a:ext uri="{FF2B5EF4-FFF2-40B4-BE49-F238E27FC236}">
                <a16:creationId xmlns:a16="http://schemas.microsoft.com/office/drawing/2014/main" id="{624598E5-F986-0D46-9659-B9CBCDFD2B7A}"/>
              </a:ext>
            </a:extLst>
          </p:cNvPr>
          <p:cNvSpPr>
            <a:spLocks noGrp="1"/>
          </p:cNvSpPr>
          <p:nvPr>
            <p:ph type="ftr" sz="quarter" idx="11"/>
          </p:nvPr>
        </p:nvSpPr>
        <p:spPr/>
        <p:txBody>
          <a:bodyPr/>
          <a:lstStyle/>
          <a:p>
            <a:r>
              <a:rPr lang="en-US"/>
              <a:t>(c) Nick Arnosti</a:t>
            </a:r>
            <a:endParaRPr lang="en-US" dirty="0"/>
          </a:p>
        </p:txBody>
      </p:sp>
      <p:sp>
        <p:nvSpPr>
          <p:cNvPr id="6" name="Slide Number Placeholder 5">
            <a:extLst>
              <a:ext uri="{FF2B5EF4-FFF2-40B4-BE49-F238E27FC236}">
                <a16:creationId xmlns:a16="http://schemas.microsoft.com/office/drawing/2014/main" id="{C72DAAF1-C999-4444-9421-F2CAAB49CCF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1435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525-5028-7A45-AA4A-2C54D820C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85AAF-1D2D-2B46-877C-7D41E69E3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43158-BD7A-ED4D-A1D5-1292CE684C34}"/>
              </a:ext>
            </a:extLst>
          </p:cNvPr>
          <p:cNvSpPr>
            <a:spLocks noGrp="1"/>
          </p:cNvSpPr>
          <p:nvPr>
            <p:ph type="dt" sz="half" idx="10"/>
          </p:nvPr>
        </p:nvSpPr>
        <p:spPr/>
        <p:txBody>
          <a:bodyPr/>
          <a:lstStyle/>
          <a:p>
            <a:fld id="{FA4A5578-8BEC-9643-953F-F582DAD1A71A}" type="datetime1">
              <a:rPr lang="en-US" smtClean="0"/>
              <a:t>2/7/24</a:t>
            </a:fld>
            <a:endParaRPr lang="en-US"/>
          </a:p>
        </p:txBody>
      </p:sp>
      <p:sp>
        <p:nvSpPr>
          <p:cNvPr id="5" name="Footer Placeholder 4">
            <a:extLst>
              <a:ext uri="{FF2B5EF4-FFF2-40B4-BE49-F238E27FC236}">
                <a16:creationId xmlns:a16="http://schemas.microsoft.com/office/drawing/2014/main" id="{D5E809F6-E3CC-B44B-9B88-60C3A4BF6DF0}"/>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F298AD54-8342-B74A-81F7-E0A36F53373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4416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6DA9-8F91-C645-8749-2E416C72D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999DD-A876-9245-9BFE-D5BFE652A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E8588-63DB-CC43-8F5F-B3D2D958A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629A-8EAF-7247-BEC6-9B05D27E24CB}"/>
              </a:ext>
            </a:extLst>
          </p:cNvPr>
          <p:cNvSpPr>
            <a:spLocks noGrp="1"/>
          </p:cNvSpPr>
          <p:nvPr>
            <p:ph type="dt" sz="half" idx="10"/>
          </p:nvPr>
        </p:nvSpPr>
        <p:spPr/>
        <p:txBody>
          <a:bodyPr/>
          <a:lstStyle/>
          <a:p>
            <a:fld id="{3FF33999-F10F-0245-B417-7BD0FAB7542F}" type="datetime1">
              <a:rPr lang="en-US" smtClean="0"/>
              <a:t>2/7/24</a:t>
            </a:fld>
            <a:endParaRPr lang="en-US"/>
          </a:p>
        </p:txBody>
      </p:sp>
      <p:sp>
        <p:nvSpPr>
          <p:cNvPr id="6" name="Footer Placeholder 5">
            <a:extLst>
              <a:ext uri="{FF2B5EF4-FFF2-40B4-BE49-F238E27FC236}">
                <a16:creationId xmlns:a16="http://schemas.microsoft.com/office/drawing/2014/main" id="{CF84DB71-A5F3-D444-B593-41CC4C04BD3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8681C2A8-1825-F94A-AEBE-206E67AB415B}"/>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67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CE8-9A8A-F241-BB36-73ADF6850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B7D9D-0ECF-984E-A584-40A613BB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D5C-6FE7-D746-B203-6B2DEC0AE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9F657-4550-CC46-8AE3-866C2DB48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6CE6E-B77E-CB42-86E8-B6BBA49B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4D32-D577-FB41-8790-E90E1DD88C8E}"/>
              </a:ext>
            </a:extLst>
          </p:cNvPr>
          <p:cNvSpPr>
            <a:spLocks noGrp="1"/>
          </p:cNvSpPr>
          <p:nvPr>
            <p:ph type="dt" sz="half" idx="10"/>
          </p:nvPr>
        </p:nvSpPr>
        <p:spPr/>
        <p:txBody>
          <a:bodyPr/>
          <a:lstStyle/>
          <a:p>
            <a:fld id="{00EBE9EC-F189-2946-A049-893FEB5E6D4C}" type="datetime1">
              <a:rPr lang="en-US" smtClean="0"/>
              <a:t>2/7/24</a:t>
            </a:fld>
            <a:endParaRPr lang="en-US"/>
          </a:p>
        </p:txBody>
      </p:sp>
      <p:sp>
        <p:nvSpPr>
          <p:cNvPr id="8" name="Footer Placeholder 7">
            <a:extLst>
              <a:ext uri="{FF2B5EF4-FFF2-40B4-BE49-F238E27FC236}">
                <a16:creationId xmlns:a16="http://schemas.microsoft.com/office/drawing/2014/main" id="{712A591D-C011-1F4C-9E52-3CB5899A0B1D}"/>
              </a:ext>
            </a:extLst>
          </p:cNvPr>
          <p:cNvSpPr>
            <a:spLocks noGrp="1"/>
          </p:cNvSpPr>
          <p:nvPr>
            <p:ph type="ftr" sz="quarter" idx="11"/>
          </p:nvPr>
        </p:nvSpPr>
        <p:spPr/>
        <p:txBody>
          <a:bodyPr/>
          <a:lstStyle/>
          <a:p>
            <a:r>
              <a:rPr lang="en-US"/>
              <a:t>(c) Nick Arnosti</a:t>
            </a:r>
          </a:p>
        </p:txBody>
      </p:sp>
      <p:sp>
        <p:nvSpPr>
          <p:cNvPr id="9" name="Slide Number Placeholder 8">
            <a:extLst>
              <a:ext uri="{FF2B5EF4-FFF2-40B4-BE49-F238E27FC236}">
                <a16:creationId xmlns:a16="http://schemas.microsoft.com/office/drawing/2014/main" id="{AD416B6F-BE2B-E74A-835C-2F7E7A0A140A}"/>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6393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25C5-C4C8-3C43-96C4-262CDA4B3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A49BD-B027-CB44-91CD-EFF163AD9469}"/>
              </a:ext>
            </a:extLst>
          </p:cNvPr>
          <p:cNvSpPr>
            <a:spLocks noGrp="1"/>
          </p:cNvSpPr>
          <p:nvPr>
            <p:ph type="dt" sz="half" idx="10"/>
          </p:nvPr>
        </p:nvSpPr>
        <p:spPr/>
        <p:txBody>
          <a:bodyPr/>
          <a:lstStyle/>
          <a:p>
            <a:fld id="{E040C282-B17C-264A-9D08-CEF715C9F64A}" type="datetime1">
              <a:rPr lang="en-US" smtClean="0"/>
              <a:t>2/7/24</a:t>
            </a:fld>
            <a:endParaRPr lang="en-US"/>
          </a:p>
        </p:txBody>
      </p:sp>
      <p:sp>
        <p:nvSpPr>
          <p:cNvPr id="4" name="Footer Placeholder 3">
            <a:extLst>
              <a:ext uri="{FF2B5EF4-FFF2-40B4-BE49-F238E27FC236}">
                <a16:creationId xmlns:a16="http://schemas.microsoft.com/office/drawing/2014/main" id="{97B94B9F-9D46-274B-9715-44335B41328D}"/>
              </a:ext>
            </a:extLst>
          </p:cNvPr>
          <p:cNvSpPr>
            <a:spLocks noGrp="1"/>
          </p:cNvSpPr>
          <p:nvPr>
            <p:ph type="ftr" sz="quarter" idx="11"/>
          </p:nvPr>
        </p:nvSpPr>
        <p:spPr/>
        <p:txBody>
          <a:bodyPr/>
          <a:lstStyle/>
          <a:p>
            <a:r>
              <a:rPr lang="en-US"/>
              <a:t>(c) Nick Arnosti</a:t>
            </a:r>
          </a:p>
        </p:txBody>
      </p:sp>
      <p:sp>
        <p:nvSpPr>
          <p:cNvPr id="5" name="Slide Number Placeholder 4">
            <a:extLst>
              <a:ext uri="{FF2B5EF4-FFF2-40B4-BE49-F238E27FC236}">
                <a16:creationId xmlns:a16="http://schemas.microsoft.com/office/drawing/2014/main" id="{5D08D7EF-2AAB-994B-B6E7-0B52C21FB1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8017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018-85CF-444D-AF1A-3EA3BBA52215}"/>
              </a:ext>
            </a:extLst>
          </p:cNvPr>
          <p:cNvSpPr>
            <a:spLocks noGrp="1"/>
          </p:cNvSpPr>
          <p:nvPr>
            <p:ph type="dt" sz="half" idx="10"/>
          </p:nvPr>
        </p:nvSpPr>
        <p:spPr/>
        <p:txBody>
          <a:bodyPr/>
          <a:lstStyle/>
          <a:p>
            <a:fld id="{4BA91F06-633E-6A4B-AAC6-9EF2821DCD2A}" type="datetime1">
              <a:rPr lang="en-US" smtClean="0"/>
              <a:t>2/7/24</a:t>
            </a:fld>
            <a:endParaRPr lang="en-US"/>
          </a:p>
        </p:txBody>
      </p:sp>
      <p:sp>
        <p:nvSpPr>
          <p:cNvPr id="3" name="Footer Placeholder 2">
            <a:extLst>
              <a:ext uri="{FF2B5EF4-FFF2-40B4-BE49-F238E27FC236}">
                <a16:creationId xmlns:a16="http://schemas.microsoft.com/office/drawing/2014/main" id="{4D61A4B1-E8D8-194A-B07E-7F3D59C28178}"/>
              </a:ext>
            </a:extLst>
          </p:cNvPr>
          <p:cNvSpPr>
            <a:spLocks noGrp="1"/>
          </p:cNvSpPr>
          <p:nvPr>
            <p:ph type="ftr" sz="quarter" idx="11"/>
          </p:nvPr>
        </p:nvSpPr>
        <p:spPr/>
        <p:txBody>
          <a:bodyPr/>
          <a:lstStyle/>
          <a:p>
            <a:r>
              <a:rPr lang="en-US"/>
              <a:t>(c) Nick Arnosti</a:t>
            </a:r>
          </a:p>
        </p:txBody>
      </p:sp>
      <p:sp>
        <p:nvSpPr>
          <p:cNvPr id="4" name="Slide Number Placeholder 3">
            <a:extLst>
              <a:ext uri="{FF2B5EF4-FFF2-40B4-BE49-F238E27FC236}">
                <a16:creationId xmlns:a16="http://schemas.microsoft.com/office/drawing/2014/main" id="{A0D0EF50-6E96-E648-8BF9-1A2C95F6698D}"/>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5666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C3F9-6F04-A64F-8752-82CBC246A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814C3-19B2-1B48-87D1-CB3FA30B4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D9915-8975-134D-A109-B53FE9FD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0AD5-B0CA-A042-97CA-F9CEB384B9D7}"/>
              </a:ext>
            </a:extLst>
          </p:cNvPr>
          <p:cNvSpPr>
            <a:spLocks noGrp="1"/>
          </p:cNvSpPr>
          <p:nvPr>
            <p:ph type="dt" sz="half" idx="10"/>
          </p:nvPr>
        </p:nvSpPr>
        <p:spPr/>
        <p:txBody>
          <a:bodyPr/>
          <a:lstStyle/>
          <a:p>
            <a:fld id="{E507A829-4A59-2045-B650-C100E09B2D49}" type="datetime1">
              <a:rPr lang="en-US" smtClean="0"/>
              <a:t>2/7/24</a:t>
            </a:fld>
            <a:endParaRPr lang="en-US"/>
          </a:p>
        </p:txBody>
      </p:sp>
      <p:sp>
        <p:nvSpPr>
          <p:cNvPr id="6" name="Footer Placeholder 5">
            <a:extLst>
              <a:ext uri="{FF2B5EF4-FFF2-40B4-BE49-F238E27FC236}">
                <a16:creationId xmlns:a16="http://schemas.microsoft.com/office/drawing/2014/main" id="{4CEC8328-8104-7B49-879C-8357F0A5EF4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26D9EC5-CE74-1E44-9ACF-2C1F1A769777}"/>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300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1A3-256A-B846-8558-53AC061C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88676-FE55-9E4F-8D73-A2BCEFA2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8C5AC3-EB6F-B34D-88C9-34B6BDEFE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AF9F-138B-BA43-BFD4-8863FC3DAADD}"/>
              </a:ext>
            </a:extLst>
          </p:cNvPr>
          <p:cNvSpPr>
            <a:spLocks noGrp="1"/>
          </p:cNvSpPr>
          <p:nvPr>
            <p:ph type="dt" sz="half" idx="10"/>
          </p:nvPr>
        </p:nvSpPr>
        <p:spPr/>
        <p:txBody>
          <a:bodyPr/>
          <a:lstStyle/>
          <a:p>
            <a:fld id="{9E4C2469-3F6E-7C4A-AE66-BACB4D2F8946}" type="datetime1">
              <a:rPr lang="en-US" smtClean="0"/>
              <a:t>2/7/24</a:t>
            </a:fld>
            <a:endParaRPr lang="en-US"/>
          </a:p>
        </p:txBody>
      </p:sp>
      <p:sp>
        <p:nvSpPr>
          <p:cNvPr id="6" name="Footer Placeholder 5">
            <a:extLst>
              <a:ext uri="{FF2B5EF4-FFF2-40B4-BE49-F238E27FC236}">
                <a16:creationId xmlns:a16="http://schemas.microsoft.com/office/drawing/2014/main" id="{550D406A-D034-EC41-992B-5783C850577E}"/>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AFC2ED1-E077-D74F-9323-FE75407629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36861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577D7-94AD-4F4A-A845-265863150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5BA6B-2F28-7D43-9892-D1CBB0BF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1BB9-8EAF-6147-8BC9-47FAC666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660C6-A011-AE4A-B26C-7A414DF91AF6}" type="datetime1">
              <a:rPr lang="en-US" smtClean="0"/>
              <a:t>2/7/24</a:t>
            </a:fld>
            <a:endParaRPr lang="en-US" dirty="0"/>
          </a:p>
        </p:txBody>
      </p:sp>
      <p:sp>
        <p:nvSpPr>
          <p:cNvPr id="5" name="Footer Placeholder 4">
            <a:extLst>
              <a:ext uri="{FF2B5EF4-FFF2-40B4-BE49-F238E27FC236}">
                <a16:creationId xmlns:a16="http://schemas.microsoft.com/office/drawing/2014/main" id="{427EAFC9-F0EE-BA46-AEBD-6E8232A38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(c) Nick Arnosti</a:t>
            </a:r>
            <a:endParaRPr lang="en-US" dirty="0"/>
          </a:p>
        </p:txBody>
      </p:sp>
      <p:sp>
        <p:nvSpPr>
          <p:cNvPr id="6" name="Slide Number Placeholder 5">
            <a:extLst>
              <a:ext uri="{FF2B5EF4-FFF2-40B4-BE49-F238E27FC236}">
                <a16:creationId xmlns:a16="http://schemas.microsoft.com/office/drawing/2014/main" id="{2ABD5E2D-6B01-1E47-BE43-B5559600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9584-4773-A84E-8391-EEC4BE76D611}" type="slidenum">
              <a:rPr lang="en-US" smtClean="0"/>
              <a:t>‹#›</a:t>
            </a:fld>
            <a:endParaRPr lang="en-US"/>
          </a:p>
        </p:txBody>
      </p:sp>
    </p:spTree>
    <p:extLst>
      <p:ext uri="{BB962C8B-B14F-4D97-AF65-F5344CB8AC3E}">
        <p14:creationId xmlns:p14="http://schemas.microsoft.com/office/powerpoint/2010/main" val="41475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BE72-8115-6911-3E8C-712D7AD93D49}"/>
              </a:ext>
            </a:extLst>
          </p:cNvPr>
          <p:cNvSpPr>
            <a:spLocks noGrp="1"/>
          </p:cNvSpPr>
          <p:nvPr>
            <p:ph type="title"/>
          </p:nvPr>
        </p:nvSpPr>
        <p:spPr/>
        <p:txBody>
          <a:bodyPr/>
          <a:lstStyle/>
          <a:p>
            <a:r>
              <a:rPr lang="es-ES_tradnl" dirty="0" err="1"/>
              <a:t>Warm</a:t>
            </a:r>
            <a:r>
              <a:rPr lang="es-ES_tradnl" dirty="0"/>
              <a:t> Up</a:t>
            </a:r>
          </a:p>
        </p:txBody>
      </p:sp>
      <p:sp>
        <p:nvSpPr>
          <p:cNvPr id="3" name="Content Placeholder 2">
            <a:extLst>
              <a:ext uri="{FF2B5EF4-FFF2-40B4-BE49-F238E27FC236}">
                <a16:creationId xmlns:a16="http://schemas.microsoft.com/office/drawing/2014/main" id="{E85A471F-7981-D876-7A5C-FEAB88C45F1D}"/>
              </a:ext>
            </a:extLst>
          </p:cNvPr>
          <p:cNvSpPr>
            <a:spLocks noGrp="1"/>
          </p:cNvSpPr>
          <p:nvPr>
            <p:ph idx="1"/>
          </p:nvPr>
        </p:nvSpPr>
        <p:spPr>
          <a:xfrm>
            <a:off x="838200" y="1825625"/>
            <a:ext cx="10515600" cy="1603375"/>
          </a:xfrm>
        </p:spPr>
        <p:txBody>
          <a:bodyPr/>
          <a:lstStyle/>
          <a:p>
            <a:pPr marL="0" indent="0">
              <a:buNone/>
            </a:pPr>
            <a:r>
              <a:rPr lang="es-ES_tradnl" dirty="0" err="1"/>
              <a:t>You</a:t>
            </a:r>
            <a:r>
              <a:rPr lang="es-ES_tradnl" dirty="0"/>
              <a:t> are in </a:t>
            </a:r>
            <a:r>
              <a:rPr lang="es-ES_tradnl" dirty="0" err="1"/>
              <a:t>charge</a:t>
            </a:r>
            <a:r>
              <a:rPr lang="es-ES_tradnl" dirty="0"/>
              <a:t> </a:t>
            </a:r>
            <a:r>
              <a:rPr lang="es-ES_tradnl" dirty="0" err="1"/>
              <a:t>of</a:t>
            </a:r>
            <a:r>
              <a:rPr lang="es-ES_tradnl" dirty="0"/>
              <a:t> </a:t>
            </a:r>
            <a:r>
              <a:rPr lang="es-ES_tradnl" dirty="0" err="1"/>
              <a:t>implementing</a:t>
            </a:r>
            <a:r>
              <a:rPr lang="es-ES_tradnl" dirty="0"/>
              <a:t> a new </a:t>
            </a:r>
            <a:r>
              <a:rPr lang="es-ES_tradnl" dirty="0" err="1"/>
              <a:t>residency</a:t>
            </a:r>
            <a:r>
              <a:rPr lang="es-ES_tradnl" dirty="0"/>
              <a:t> </a:t>
            </a:r>
            <a:r>
              <a:rPr lang="es-ES_tradnl" dirty="0" err="1"/>
              <a:t>matching</a:t>
            </a:r>
            <a:r>
              <a:rPr lang="es-ES_tradnl" dirty="0"/>
              <a:t> </a:t>
            </a:r>
            <a:r>
              <a:rPr lang="es-ES_tradnl" dirty="0" err="1"/>
              <a:t>algorithm</a:t>
            </a:r>
            <a:r>
              <a:rPr lang="es-ES_tradnl" dirty="0"/>
              <a:t>. </a:t>
            </a:r>
          </a:p>
          <a:p>
            <a:pPr marL="0" indent="0">
              <a:buNone/>
            </a:pPr>
            <a:r>
              <a:rPr lang="es-ES_tradnl" dirty="0" err="1"/>
              <a:t>You</a:t>
            </a:r>
            <a:r>
              <a:rPr lang="es-ES_tradnl" dirty="0"/>
              <a:t> </a:t>
            </a:r>
            <a:r>
              <a:rPr lang="es-ES_tradnl" dirty="0" err="1"/>
              <a:t>want</a:t>
            </a:r>
            <a:r>
              <a:rPr lang="es-ES_tradnl" dirty="0"/>
              <a:t> </a:t>
            </a:r>
            <a:r>
              <a:rPr lang="es-ES_tradnl" dirty="0" err="1"/>
              <a:t>to</a:t>
            </a:r>
            <a:r>
              <a:rPr lang="es-ES_tradnl" dirty="0"/>
              <a:t> </a:t>
            </a:r>
            <a:r>
              <a:rPr lang="es-ES_tradnl" dirty="0" err="1"/>
              <a:t>find</a:t>
            </a:r>
            <a:r>
              <a:rPr lang="es-ES_tradnl" dirty="0"/>
              <a:t> a </a:t>
            </a:r>
            <a:r>
              <a:rPr lang="es-ES_tradnl" dirty="0" err="1"/>
              <a:t>stable</a:t>
            </a:r>
            <a:r>
              <a:rPr lang="es-ES_tradnl" dirty="0"/>
              <a:t> match, </a:t>
            </a:r>
            <a:r>
              <a:rPr lang="es-ES_tradnl" dirty="0" err="1"/>
              <a:t>but</a:t>
            </a:r>
            <a:r>
              <a:rPr lang="es-ES_tradnl" dirty="0"/>
              <a:t> </a:t>
            </a:r>
            <a:r>
              <a:rPr lang="es-ES_tradnl" dirty="0" err="1"/>
              <a:t>aren’t</a:t>
            </a:r>
            <a:r>
              <a:rPr lang="es-ES_tradnl" dirty="0"/>
              <a:t> </a:t>
            </a:r>
            <a:r>
              <a:rPr lang="es-ES_tradnl" dirty="0" err="1"/>
              <a:t>sure</a:t>
            </a:r>
            <a:r>
              <a:rPr lang="es-ES_tradnl" dirty="0"/>
              <a:t> </a:t>
            </a:r>
            <a:r>
              <a:rPr lang="es-ES_tradnl" dirty="0" err="1"/>
              <a:t>which</a:t>
            </a:r>
            <a:r>
              <a:rPr lang="es-ES_tradnl" dirty="0"/>
              <a:t> </a:t>
            </a:r>
            <a:r>
              <a:rPr lang="es-ES_tradnl" dirty="0" err="1"/>
              <a:t>one</a:t>
            </a:r>
            <a:r>
              <a:rPr lang="es-ES_tradnl" dirty="0"/>
              <a:t>.</a:t>
            </a:r>
          </a:p>
        </p:txBody>
      </p:sp>
      <p:sp>
        <p:nvSpPr>
          <p:cNvPr id="5" name="TextBox 4">
            <a:extLst>
              <a:ext uri="{FF2B5EF4-FFF2-40B4-BE49-F238E27FC236}">
                <a16:creationId xmlns:a16="http://schemas.microsoft.com/office/drawing/2014/main" id="{082E4550-34B5-7EBB-52BC-64622255A80C}"/>
              </a:ext>
            </a:extLst>
          </p:cNvPr>
          <p:cNvSpPr txBox="1"/>
          <p:nvPr/>
        </p:nvSpPr>
        <p:spPr>
          <a:xfrm>
            <a:off x="838199" y="4163089"/>
            <a:ext cx="10515600" cy="1815882"/>
          </a:xfrm>
          <a:prstGeom prst="rect">
            <a:avLst/>
          </a:prstGeom>
          <a:solidFill>
            <a:schemeClr val="accent4"/>
          </a:solidFill>
        </p:spPr>
        <p:txBody>
          <a:bodyPr wrap="square">
            <a:spAutoFit/>
          </a:bodyPr>
          <a:lstStyle/>
          <a:p>
            <a:pPr marL="0" indent="0">
              <a:buNone/>
            </a:pPr>
            <a:r>
              <a:rPr lang="es-ES_tradnl" sz="2800" b="1" dirty="0" err="1"/>
              <a:t>Group</a:t>
            </a:r>
            <a:r>
              <a:rPr lang="es-ES_tradnl" sz="2800" b="1" dirty="0"/>
              <a:t> </a:t>
            </a:r>
            <a:r>
              <a:rPr lang="es-ES_tradnl" sz="2800" b="1" dirty="0" err="1"/>
              <a:t>Discussion</a:t>
            </a:r>
            <a:r>
              <a:rPr lang="es-ES_tradnl" sz="2800" b="1" dirty="0"/>
              <a:t>: </a:t>
            </a:r>
          </a:p>
          <a:p>
            <a:pPr marL="0" indent="0">
              <a:buNone/>
            </a:pPr>
            <a:r>
              <a:rPr lang="es-ES_tradnl" sz="2800" dirty="0" err="1"/>
              <a:t>Would</a:t>
            </a:r>
            <a:r>
              <a:rPr lang="es-ES_tradnl" sz="2800" dirty="0"/>
              <a:t> </a:t>
            </a:r>
            <a:r>
              <a:rPr lang="es-ES_tradnl" sz="2800" dirty="0" err="1"/>
              <a:t>you</a:t>
            </a:r>
            <a:r>
              <a:rPr lang="es-ES_tradnl" sz="2800" dirty="0"/>
              <a:t> </a:t>
            </a:r>
            <a:r>
              <a:rPr lang="es-ES_tradnl" sz="2800" dirty="0" err="1"/>
              <a:t>recommend</a:t>
            </a:r>
            <a:r>
              <a:rPr lang="es-ES_tradnl" sz="2800" dirty="0"/>
              <a:t> </a:t>
            </a:r>
            <a:r>
              <a:rPr lang="es-ES_tradnl" sz="2800" dirty="0" err="1"/>
              <a:t>student-proposing</a:t>
            </a:r>
            <a:r>
              <a:rPr lang="es-ES_tradnl" sz="2800" dirty="0"/>
              <a:t> DA </a:t>
            </a:r>
            <a:r>
              <a:rPr lang="es-ES_tradnl" sz="2800" dirty="0" err="1"/>
              <a:t>or</a:t>
            </a:r>
            <a:r>
              <a:rPr lang="es-ES_tradnl" sz="2800" dirty="0"/>
              <a:t> </a:t>
            </a:r>
            <a:r>
              <a:rPr lang="es-ES_tradnl" sz="2800" dirty="0" err="1"/>
              <a:t>school-proposing</a:t>
            </a:r>
            <a:r>
              <a:rPr lang="es-ES_tradnl" sz="2800" dirty="0"/>
              <a:t> DA? </a:t>
            </a:r>
          </a:p>
          <a:p>
            <a:pPr marL="0" indent="0">
              <a:buNone/>
            </a:pPr>
            <a:r>
              <a:rPr lang="es-ES_tradnl" sz="2800" dirty="0" err="1"/>
              <a:t>Explain</a:t>
            </a:r>
            <a:r>
              <a:rPr lang="es-ES_tradnl" sz="2800" dirty="0"/>
              <a:t> </a:t>
            </a:r>
            <a:r>
              <a:rPr lang="es-ES_tradnl" sz="2800" dirty="0" err="1"/>
              <a:t>your</a:t>
            </a:r>
            <a:r>
              <a:rPr lang="es-ES_tradnl" sz="2800" dirty="0"/>
              <a:t> </a:t>
            </a:r>
            <a:r>
              <a:rPr lang="es-ES_tradnl" sz="2800" dirty="0" err="1"/>
              <a:t>answer</a:t>
            </a:r>
            <a:r>
              <a:rPr lang="es-ES_tradnl" sz="2800" dirty="0"/>
              <a:t>. </a:t>
            </a:r>
          </a:p>
          <a:p>
            <a:pPr marL="0" indent="0">
              <a:buNone/>
            </a:pPr>
            <a:r>
              <a:rPr lang="es-ES_tradnl" sz="2800" dirty="0" err="1"/>
              <a:t>If</a:t>
            </a:r>
            <a:r>
              <a:rPr lang="es-ES_tradnl" sz="2800" dirty="0"/>
              <a:t> </a:t>
            </a:r>
            <a:r>
              <a:rPr lang="es-ES_tradnl" sz="2800" dirty="0" err="1"/>
              <a:t>you</a:t>
            </a:r>
            <a:r>
              <a:rPr lang="es-ES_tradnl" sz="2800" dirty="0"/>
              <a:t> are </a:t>
            </a:r>
            <a:r>
              <a:rPr lang="es-ES_tradnl" sz="2800" dirty="0" err="1"/>
              <a:t>not</a:t>
            </a:r>
            <a:r>
              <a:rPr lang="es-ES_tradnl" sz="2800" dirty="0"/>
              <a:t> </a:t>
            </a:r>
            <a:r>
              <a:rPr lang="es-ES_tradnl" sz="2800" dirty="0" err="1"/>
              <a:t>willing</a:t>
            </a:r>
            <a:r>
              <a:rPr lang="es-ES_tradnl" sz="2800" dirty="0"/>
              <a:t> </a:t>
            </a:r>
            <a:r>
              <a:rPr lang="es-ES_tradnl" sz="2800" dirty="0" err="1"/>
              <a:t>to</a:t>
            </a:r>
            <a:r>
              <a:rPr lang="es-ES_tradnl" sz="2800" dirty="0"/>
              <a:t> </a:t>
            </a:r>
            <a:r>
              <a:rPr lang="es-ES_tradnl" sz="2800" dirty="0" err="1"/>
              <a:t>make</a:t>
            </a:r>
            <a:r>
              <a:rPr lang="es-ES_tradnl" sz="2800" dirty="0"/>
              <a:t> a </a:t>
            </a:r>
            <a:r>
              <a:rPr lang="es-ES_tradnl" sz="2800" dirty="0" err="1"/>
              <a:t>recommendation</a:t>
            </a:r>
            <a:r>
              <a:rPr lang="es-ES_tradnl" sz="2800" dirty="0"/>
              <a:t>, </a:t>
            </a:r>
            <a:r>
              <a:rPr lang="es-ES_tradnl" sz="2800" dirty="0" err="1"/>
              <a:t>say</a:t>
            </a:r>
            <a:r>
              <a:rPr lang="es-ES_tradnl" sz="2800" dirty="0"/>
              <a:t> </a:t>
            </a:r>
            <a:r>
              <a:rPr lang="es-ES_tradnl" sz="2800" dirty="0" err="1"/>
              <a:t>why</a:t>
            </a:r>
            <a:r>
              <a:rPr lang="es-ES_tradnl" sz="2800" dirty="0"/>
              <a:t> </a:t>
            </a:r>
            <a:r>
              <a:rPr lang="es-ES_tradnl" sz="2800" dirty="0" err="1"/>
              <a:t>not</a:t>
            </a:r>
            <a:r>
              <a:rPr lang="es-ES_tradnl" sz="2800" dirty="0"/>
              <a:t>.</a:t>
            </a:r>
          </a:p>
        </p:txBody>
      </p:sp>
    </p:spTree>
    <p:extLst>
      <p:ext uri="{BB962C8B-B14F-4D97-AF65-F5344CB8AC3E}">
        <p14:creationId xmlns:p14="http://schemas.microsoft.com/office/powerpoint/2010/main" val="133361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504B-A0B3-0393-E19B-637C38F44488}"/>
              </a:ext>
            </a:extLst>
          </p:cNvPr>
          <p:cNvSpPr>
            <a:spLocks noGrp="1"/>
          </p:cNvSpPr>
          <p:nvPr>
            <p:ph type="title"/>
          </p:nvPr>
        </p:nvSpPr>
        <p:spPr/>
        <p:txBody>
          <a:bodyPr/>
          <a:lstStyle/>
          <a:p>
            <a:r>
              <a:rPr lang="es-ES_tradnl" dirty="0" err="1"/>
              <a:t>Recap</a:t>
            </a:r>
            <a:r>
              <a:rPr lang="es-ES_tradnl" dirty="0"/>
              <a:t>: </a:t>
            </a:r>
            <a:r>
              <a:rPr lang="es-ES_tradnl" dirty="0" err="1"/>
              <a:t>Reform</a:t>
            </a:r>
            <a:r>
              <a:rPr lang="es-ES_tradnl" dirty="0"/>
              <a:t> </a:t>
            </a:r>
            <a:r>
              <a:rPr lang="es-ES_tradnl" dirty="0" err="1"/>
              <a:t>Goals</a:t>
            </a:r>
            <a:endParaRPr lang="es-ES_tradnl" dirty="0"/>
          </a:p>
        </p:txBody>
      </p:sp>
      <p:sp>
        <p:nvSpPr>
          <p:cNvPr id="3" name="Content Placeholder 2">
            <a:extLst>
              <a:ext uri="{FF2B5EF4-FFF2-40B4-BE49-F238E27FC236}">
                <a16:creationId xmlns:a16="http://schemas.microsoft.com/office/drawing/2014/main" id="{16AE57D2-0C7F-5DF8-CF3F-FEAA4EFB519B}"/>
              </a:ext>
            </a:extLst>
          </p:cNvPr>
          <p:cNvSpPr>
            <a:spLocks noGrp="1"/>
          </p:cNvSpPr>
          <p:nvPr>
            <p:ph idx="1"/>
          </p:nvPr>
        </p:nvSpPr>
        <p:spPr/>
        <p:txBody>
          <a:bodyPr>
            <a:normAutofit/>
          </a:bodyPr>
          <a:lstStyle/>
          <a:p>
            <a:pPr marL="0" indent="0">
              <a:buNone/>
            </a:pPr>
            <a:endParaRPr lang="es-ES_tradnl" dirty="0"/>
          </a:p>
          <a:p>
            <a:pPr marL="514350" indent="-514350">
              <a:buFont typeface="+mj-lt"/>
              <a:buAutoNum type="arabicPeriod"/>
            </a:pPr>
            <a:r>
              <a:rPr lang="es-ES_tradnl" dirty="0"/>
              <a:t> </a:t>
            </a:r>
            <a:r>
              <a:rPr lang="es-ES_tradnl" b="1" dirty="0" err="1"/>
              <a:t>Thicken</a:t>
            </a:r>
            <a:r>
              <a:rPr lang="es-ES_tradnl" dirty="0"/>
              <a:t> </a:t>
            </a:r>
            <a:r>
              <a:rPr lang="es-ES_tradnl" dirty="0" err="1"/>
              <a:t>the</a:t>
            </a:r>
            <a:r>
              <a:rPr lang="es-ES_tradnl" dirty="0"/>
              <a:t> </a:t>
            </a:r>
            <a:r>
              <a:rPr lang="es-ES_tradnl" dirty="0" err="1"/>
              <a:t>market</a:t>
            </a:r>
            <a:r>
              <a:rPr lang="es-ES_tradnl" dirty="0"/>
              <a:t> </a:t>
            </a:r>
            <a:r>
              <a:rPr lang="es-ES_tradnl" dirty="0" err="1"/>
              <a:t>by</a:t>
            </a:r>
            <a:r>
              <a:rPr lang="es-ES_tradnl" dirty="0"/>
              <a:t> </a:t>
            </a:r>
            <a:r>
              <a:rPr lang="es-ES_tradnl" dirty="0" err="1"/>
              <a:t>coordinating</a:t>
            </a:r>
            <a:r>
              <a:rPr lang="es-ES_tradnl" dirty="0"/>
              <a:t> </a:t>
            </a:r>
            <a:r>
              <a:rPr lang="es-ES_tradnl" dirty="0" err="1"/>
              <a:t>on</a:t>
            </a:r>
            <a:r>
              <a:rPr lang="es-ES_tradnl" dirty="0"/>
              <a:t> </a:t>
            </a:r>
            <a:r>
              <a:rPr lang="es-ES_tradnl" dirty="0" err="1"/>
              <a:t>an</a:t>
            </a:r>
            <a:r>
              <a:rPr lang="es-ES_tradnl" dirty="0"/>
              <a:t> </a:t>
            </a:r>
            <a:r>
              <a:rPr lang="es-ES_tradnl" dirty="0" err="1"/>
              <a:t>offer</a:t>
            </a:r>
            <a:r>
              <a:rPr lang="es-ES_tradnl" dirty="0"/>
              <a:t> </a:t>
            </a:r>
            <a:r>
              <a:rPr lang="es-ES_tradnl" dirty="0" err="1"/>
              <a:t>period</a:t>
            </a:r>
            <a:r>
              <a:rPr lang="es-ES_tradnl" dirty="0"/>
              <a:t>.</a:t>
            </a:r>
          </a:p>
          <a:p>
            <a:pPr marL="514350" indent="-514350">
              <a:buFont typeface="+mj-lt"/>
              <a:buAutoNum type="arabicPeriod"/>
            </a:pPr>
            <a:endParaRPr lang="es-ES_tradnl" dirty="0"/>
          </a:p>
          <a:p>
            <a:pPr marL="514350" indent="-514350">
              <a:buFont typeface="+mj-lt"/>
              <a:buAutoNum type="arabicPeriod"/>
            </a:pPr>
            <a:r>
              <a:rPr lang="es-ES_tradnl" dirty="0"/>
              <a:t> </a:t>
            </a:r>
            <a:r>
              <a:rPr lang="es-ES_tradnl" dirty="0" err="1"/>
              <a:t>Resolve</a:t>
            </a:r>
            <a:r>
              <a:rPr lang="es-ES_tradnl" dirty="0"/>
              <a:t> </a:t>
            </a:r>
            <a:r>
              <a:rPr lang="es-ES_tradnl" b="1" dirty="0" err="1"/>
              <a:t>congestion</a:t>
            </a:r>
            <a:r>
              <a:rPr lang="es-ES_tradnl" dirty="0"/>
              <a:t> </a:t>
            </a:r>
            <a:r>
              <a:rPr lang="es-ES_tradnl" dirty="0" err="1"/>
              <a:t>using</a:t>
            </a:r>
            <a:r>
              <a:rPr lang="es-ES_tradnl" dirty="0"/>
              <a:t> a </a:t>
            </a:r>
            <a:r>
              <a:rPr lang="es-ES_tradnl" dirty="0" err="1"/>
              <a:t>centralized</a:t>
            </a:r>
            <a:r>
              <a:rPr lang="es-ES_tradnl" dirty="0"/>
              <a:t> </a:t>
            </a:r>
            <a:r>
              <a:rPr lang="es-ES_tradnl" dirty="0" err="1"/>
              <a:t>matching</a:t>
            </a:r>
            <a:r>
              <a:rPr lang="es-ES_tradnl" dirty="0"/>
              <a:t> </a:t>
            </a:r>
            <a:r>
              <a:rPr lang="es-ES_tradnl" dirty="0" err="1"/>
              <a:t>algorithm</a:t>
            </a:r>
            <a:r>
              <a:rPr lang="es-ES_tradnl" dirty="0"/>
              <a:t>.</a:t>
            </a:r>
          </a:p>
          <a:p>
            <a:pPr marL="514350" indent="-514350">
              <a:buFont typeface="+mj-lt"/>
              <a:buAutoNum type="arabicPeriod"/>
            </a:pPr>
            <a:endParaRPr lang="es-ES_tradnl" dirty="0"/>
          </a:p>
          <a:p>
            <a:pPr marL="514350" indent="-514350">
              <a:buFont typeface="+mj-lt"/>
              <a:buAutoNum type="arabicPeriod"/>
            </a:pPr>
            <a:r>
              <a:rPr lang="es-ES_tradnl" dirty="0"/>
              <a:t> </a:t>
            </a:r>
            <a:r>
              <a:rPr lang="es-ES_tradnl" dirty="0" err="1"/>
              <a:t>Recommend</a:t>
            </a:r>
            <a:r>
              <a:rPr lang="es-ES_tradnl" dirty="0"/>
              <a:t> a </a:t>
            </a:r>
            <a:r>
              <a:rPr lang="es-ES_tradnl" b="1" dirty="0" err="1"/>
              <a:t>stable</a:t>
            </a:r>
            <a:r>
              <a:rPr lang="es-ES_tradnl" b="1" dirty="0"/>
              <a:t> </a:t>
            </a:r>
            <a:r>
              <a:rPr lang="es-ES_tradnl" dirty="0"/>
              <a:t>match, so no </a:t>
            </a:r>
            <a:r>
              <a:rPr lang="es-ES_tradnl" dirty="0" err="1"/>
              <a:t>one</a:t>
            </a:r>
            <a:r>
              <a:rPr lang="es-ES_tradnl" dirty="0"/>
              <a:t> can </a:t>
            </a:r>
            <a:r>
              <a:rPr lang="es-ES_tradnl" dirty="0" err="1"/>
              <a:t>profitably</a:t>
            </a:r>
            <a:r>
              <a:rPr lang="es-ES_tradnl" dirty="0"/>
              <a:t> </a:t>
            </a:r>
            <a:r>
              <a:rPr lang="es-ES_tradnl" dirty="0" err="1"/>
              <a:t>deviate</a:t>
            </a:r>
            <a:r>
              <a:rPr lang="es-ES_tradnl" dirty="0"/>
              <a:t>.</a:t>
            </a:r>
          </a:p>
          <a:p>
            <a:pPr marL="514350" indent="-514350">
              <a:buFont typeface="+mj-lt"/>
              <a:buAutoNum type="arabicPeriod"/>
            </a:pPr>
            <a:endParaRPr lang="es-ES_tradnl" dirty="0"/>
          </a:p>
          <a:p>
            <a:pPr marL="514350" indent="-514350">
              <a:buFont typeface="+mj-lt"/>
              <a:buAutoNum type="arabicPeriod"/>
            </a:pPr>
            <a:endParaRPr lang="es-ES_tradnl" dirty="0"/>
          </a:p>
          <a:p>
            <a:pPr marL="0" indent="0">
              <a:buNone/>
            </a:pPr>
            <a:endParaRPr lang="es-ES_tradnl" dirty="0"/>
          </a:p>
          <a:p>
            <a:pPr marL="514350" indent="-514350">
              <a:buFont typeface="+mj-lt"/>
              <a:buAutoNum type="arabicPeriod"/>
            </a:pPr>
            <a:endParaRPr lang="es-ES_tradnl" dirty="0"/>
          </a:p>
        </p:txBody>
      </p:sp>
    </p:spTree>
    <p:extLst>
      <p:ext uri="{BB962C8B-B14F-4D97-AF65-F5344CB8AC3E}">
        <p14:creationId xmlns:p14="http://schemas.microsoft.com/office/powerpoint/2010/main" val="244491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98A6-06CB-F44B-B84D-9452747FC602}"/>
              </a:ext>
            </a:extLst>
          </p:cNvPr>
          <p:cNvSpPr>
            <a:spLocks noGrp="1"/>
          </p:cNvSpPr>
          <p:nvPr>
            <p:ph type="title"/>
          </p:nvPr>
        </p:nvSpPr>
        <p:spPr/>
        <p:txBody>
          <a:bodyPr/>
          <a:lstStyle/>
          <a:p>
            <a:r>
              <a:rPr lang="en-US" dirty="0"/>
              <a:t>Clinical Psychology Match</a:t>
            </a:r>
          </a:p>
        </p:txBody>
      </p:sp>
      <p:pic>
        <p:nvPicPr>
          <p:cNvPr id="8" name="Content Placeholder 4">
            <a:extLst>
              <a:ext uri="{FF2B5EF4-FFF2-40B4-BE49-F238E27FC236}">
                <a16:creationId xmlns:a16="http://schemas.microsoft.com/office/drawing/2014/main" id="{CE78D282-6132-314A-A275-CA4F0BF160AB}"/>
              </a:ext>
            </a:extLst>
          </p:cNvPr>
          <p:cNvPicPr>
            <a:picLocks noGrp="1" noChangeAspect="1"/>
          </p:cNvPicPr>
          <p:nvPr>
            <p:ph idx="1"/>
          </p:nvPr>
        </p:nvPicPr>
        <p:blipFill>
          <a:blip r:embed="rId2"/>
          <a:stretch>
            <a:fillRect/>
          </a:stretch>
        </p:blipFill>
        <p:spPr>
          <a:xfrm>
            <a:off x="838200" y="1886585"/>
            <a:ext cx="6516341" cy="4351338"/>
          </a:xfrm>
        </p:spPr>
      </p:pic>
      <p:sp>
        <p:nvSpPr>
          <p:cNvPr id="9" name="TextBox 8">
            <a:extLst>
              <a:ext uri="{FF2B5EF4-FFF2-40B4-BE49-F238E27FC236}">
                <a16:creationId xmlns:a16="http://schemas.microsoft.com/office/drawing/2014/main" id="{4EBD6E03-4933-5B4E-829D-CE90A478C693}"/>
              </a:ext>
            </a:extLst>
          </p:cNvPr>
          <p:cNvSpPr txBox="1"/>
          <p:nvPr/>
        </p:nvSpPr>
        <p:spPr>
          <a:xfrm>
            <a:off x="7452360" y="1886585"/>
            <a:ext cx="4739640" cy="3539430"/>
          </a:xfrm>
          <a:prstGeom prst="rect">
            <a:avLst/>
          </a:prstGeom>
          <a:noFill/>
        </p:spPr>
        <p:txBody>
          <a:bodyPr wrap="square" rtlCol="0">
            <a:spAutoFit/>
          </a:bodyPr>
          <a:lstStyle/>
          <a:p>
            <a:r>
              <a:rPr lang="en-US" sz="2800" dirty="0"/>
              <a:t>“Offer Day” from 9 am to 4 pm.</a:t>
            </a:r>
          </a:p>
          <a:p>
            <a:endParaRPr lang="en-US" sz="2800" dirty="0"/>
          </a:p>
          <a:p>
            <a:r>
              <a:rPr lang="en-US" sz="2800" dirty="0"/>
              <a:t>Offers made over the phone.</a:t>
            </a:r>
          </a:p>
          <a:p>
            <a:endParaRPr lang="en-US" sz="2800" dirty="0"/>
          </a:p>
          <a:p>
            <a:r>
              <a:rPr lang="en-US" sz="2800" dirty="0"/>
              <a:t>With straightforward behavior and no deadline, equivalent to program-proposing Deferred Acceptance.</a:t>
            </a:r>
          </a:p>
        </p:txBody>
      </p:sp>
    </p:spTree>
    <p:extLst>
      <p:ext uri="{BB962C8B-B14F-4D97-AF65-F5344CB8AC3E}">
        <p14:creationId xmlns:p14="http://schemas.microsoft.com/office/powerpoint/2010/main" val="17675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1634-F05E-A146-AFB8-4A3C3E2AD0EA}"/>
              </a:ext>
            </a:extLst>
          </p:cNvPr>
          <p:cNvSpPr>
            <a:spLocks noGrp="1"/>
          </p:cNvSpPr>
          <p:nvPr>
            <p:ph type="title"/>
          </p:nvPr>
        </p:nvSpPr>
        <p:spPr/>
        <p:txBody>
          <a:bodyPr/>
          <a:lstStyle/>
          <a:p>
            <a:r>
              <a:rPr lang="en-US" dirty="0"/>
              <a:t>What Actually Happened?</a:t>
            </a:r>
          </a:p>
        </p:txBody>
      </p:sp>
      <p:sp>
        <p:nvSpPr>
          <p:cNvPr id="3" name="Content Placeholder 2">
            <a:extLst>
              <a:ext uri="{FF2B5EF4-FFF2-40B4-BE49-F238E27FC236}">
                <a16:creationId xmlns:a16="http://schemas.microsoft.com/office/drawing/2014/main" id="{50C2FC81-C027-1640-9692-BE10095FB60D}"/>
              </a:ext>
            </a:extLst>
          </p:cNvPr>
          <p:cNvSpPr>
            <a:spLocks noGrp="1"/>
          </p:cNvSpPr>
          <p:nvPr>
            <p:ph idx="1"/>
          </p:nvPr>
        </p:nvSpPr>
        <p:spPr/>
        <p:txBody>
          <a:bodyPr>
            <a:noAutofit/>
          </a:bodyPr>
          <a:lstStyle/>
          <a:p>
            <a:pPr marL="0" indent="0">
              <a:buNone/>
            </a:pPr>
            <a:r>
              <a:rPr lang="en-US" sz="2400" i="1" dirty="0"/>
              <a:t>On selection day the codirectors said that their general strategy was ‘‘don’t tie up offers with people who will hold them all day.’’ They therefore decided to make their first offers (for their five positions) to numbers 1, 2, 3, 5, and 12 on their rank-order list, with the rationale being that numbers 3, 5, and 12 had indicated that they would accept immediately and that 1 and 2 were so attractive as to be worth taking chances on.</a:t>
            </a:r>
          </a:p>
          <a:p>
            <a:pPr marL="0" indent="0">
              <a:buNone/>
            </a:pPr>
            <a:r>
              <a:rPr lang="en-US" sz="2400" i="1" dirty="0"/>
              <a:t>Two phones were used to make these calls, starting precisely at 9:00 a.m. central standard time. Candidates 3, 5, and 12 accepted immediately, as promised. Candidate 1 was reached at 9:05 (on the fourth attempt, after three busy signals) and held the offer until 9:13, when he called back to reject it. </a:t>
            </a:r>
          </a:p>
          <a:p>
            <a:pPr marL="0" indent="0">
              <a:buNone/>
            </a:pPr>
            <a:br>
              <a:rPr lang="en-US" sz="2400" i="1" dirty="0"/>
            </a:br>
            <a:endParaRPr lang="en-US" sz="2400" i="1" dirty="0"/>
          </a:p>
          <a:p>
            <a:endParaRPr lang="en-US" sz="2400" i="1" dirty="0"/>
          </a:p>
        </p:txBody>
      </p:sp>
      <p:sp>
        <p:nvSpPr>
          <p:cNvPr id="4" name="TextBox 3">
            <a:extLst>
              <a:ext uri="{FF2B5EF4-FFF2-40B4-BE49-F238E27FC236}">
                <a16:creationId xmlns:a16="http://schemas.microsoft.com/office/drawing/2014/main" id="{2E82357E-F66E-7840-ABB2-42471E1D9F19}"/>
              </a:ext>
            </a:extLst>
          </p:cNvPr>
          <p:cNvSpPr txBox="1"/>
          <p:nvPr/>
        </p:nvSpPr>
        <p:spPr>
          <a:xfrm>
            <a:off x="7512171" y="5969655"/>
            <a:ext cx="3116431" cy="523220"/>
          </a:xfrm>
          <a:prstGeom prst="rect">
            <a:avLst/>
          </a:prstGeom>
          <a:noFill/>
        </p:spPr>
        <p:txBody>
          <a:bodyPr wrap="none" rtlCol="0">
            <a:spAutoFit/>
          </a:bodyPr>
          <a:lstStyle/>
          <a:p>
            <a:r>
              <a:rPr lang="en-US" sz="2800" dirty="0">
                <a:solidFill>
                  <a:schemeClr val="accent1"/>
                </a:solidFill>
              </a:rPr>
              <a:t>Roth and Xing, 1997</a:t>
            </a:r>
          </a:p>
        </p:txBody>
      </p:sp>
    </p:spTree>
    <p:extLst>
      <p:ext uri="{BB962C8B-B14F-4D97-AF65-F5344CB8AC3E}">
        <p14:creationId xmlns:p14="http://schemas.microsoft.com/office/powerpoint/2010/main" val="404745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2286-079A-FC44-B5A7-3767B1B7D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D47069-6C32-5146-961F-367FB5190F37}"/>
              </a:ext>
            </a:extLst>
          </p:cNvPr>
          <p:cNvSpPr>
            <a:spLocks noGrp="1"/>
          </p:cNvSpPr>
          <p:nvPr>
            <p:ph idx="1"/>
          </p:nvPr>
        </p:nvSpPr>
        <p:spPr>
          <a:xfrm>
            <a:off x="838200" y="1825624"/>
            <a:ext cx="10515600" cy="4895215"/>
          </a:xfrm>
        </p:spPr>
        <p:txBody>
          <a:bodyPr>
            <a:normAutofit fontScale="85000" lnSpcReduction="20000"/>
          </a:bodyPr>
          <a:lstStyle/>
          <a:p>
            <a:pPr marL="0" indent="0">
              <a:buNone/>
            </a:pPr>
            <a:r>
              <a:rPr lang="en-US" i="1" dirty="0"/>
              <a:t>During this period, an incoming call (on a third phone whose number had been given to candidates) was received from the candidate ranked eighth, who now said that the program was her first choice. She was thanked and told she was still under consideration, and when candidate 1 called to reject the offer he was holding, the codirectors decided to make the next offer to candidate 8 (and not to number 4, as initially planned). </a:t>
            </a:r>
          </a:p>
          <a:p>
            <a:pPr marL="0" indent="0">
              <a:buNone/>
            </a:pPr>
            <a:r>
              <a:rPr lang="en-US" i="1" dirty="0"/>
              <a:t>The offer to number 8 was then made and accepted immediately, and while that phone call was in progress, an incoming call from candidate 2 informed them that she had accepted another position. The decision was then made to offer the remaining position next to the highest-ranked remaining candidate who had indicated that he would accept immediately, number 10, and this offer was accepted at 9:21. </a:t>
            </a:r>
          </a:p>
          <a:p>
            <a:pPr marL="0" indent="0">
              <a:buNone/>
            </a:pPr>
            <a:r>
              <a:rPr lang="en-US" i="1" dirty="0"/>
              <a:t>After the briefest of celebrations, the codirectors called the remaining candidates to inform them that all positions were filled. These calls were completed by 9:35, 35 minutes after the opening of the market. The five positions were filled with the candidates initially ranked 3, 5, 8, 10, and 12.</a:t>
            </a:r>
          </a:p>
        </p:txBody>
      </p:sp>
      <p:sp>
        <p:nvSpPr>
          <p:cNvPr id="4" name="TextBox 3">
            <a:extLst>
              <a:ext uri="{FF2B5EF4-FFF2-40B4-BE49-F238E27FC236}">
                <a16:creationId xmlns:a16="http://schemas.microsoft.com/office/drawing/2014/main" id="{B7DE8E66-8B8C-4248-AF3C-78043B4254E6}"/>
              </a:ext>
            </a:extLst>
          </p:cNvPr>
          <p:cNvSpPr txBox="1"/>
          <p:nvPr/>
        </p:nvSpPr>
        <p:spPr>
          <a:xfrm>
            <a:off x="7512171" y="5969655"/>
            <a:ext cx="3116431" cy="523220"/>
          </a:xfrm>
          <a:prstGeom prst="rect">
            <a:avLst/>
          </a:prstGeom>
          <a:noFill/>
        </p:spPr>
        <p:txBody>
          <a:bodyPr wrap="none" rtlCol="0">
            <a:spAutoFit/>
          </a:bodyPr>
          <a:lstStyle/>
          <a:p>
            <a:r>
              <a:rPr lang="en-US" sz="2800" dirty="0">
                <a:solidFill>
                  <a:schemeClr val="accent1"/>
                </a:solidFill>
              </a:rPr>
              <a:t>Roth and Xing, 1997</a:t>
            </a:r>
          </a:p>
        </p:txBody>
      </p:sp>
    </p:spTree>
    <p:extLst>
      <p:ext uri="{BB962C8B-B14F-4D97-AF65-F5344CB8AC3E}">
        <p14:creationId xmlns:p14="http://schemas.microsoft.com/office/powerpoint/2010/main" val="242252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389D-4F55-25C6-BFE1-34E3BCF3FC89}"/>
              </a:ext>
            </a:extLst>
          </p:cNvPr>
          <p:cNvSpPr>
            <a:spLocks noGrp="1"/>
          </p:cNvSpPr>
          <p:nvPr>
            <p:ph type="title"/>
          </p:nvPr>
        </p:nvSpPr>
        <p:spPr>
          <a:xfrm>
            <a:off x="786276" y="134631"/>
            <a:ext cx="10515600" cy="1325563"/>
          </a:xfrm>
        </p:spPr>
        <p:txBody>
          <a:bodyPr/>
          <a:lstStyle/>
          <a:p>
            <a:r>
              <a:rPr lang="es-ES_tradnl" dirty="0"/>
              <a:t>In </a:t>
            </a:r>
            <a:r>
              <a:rPr lang="es-ES_tradnl" dirty="0" err="1"/>
              <a:t>Class</a:t>
            </a:r>
            <a:r>
              <a:rPr lang="es-ES_tradnl" dirty="0"/>
              <a:t> </a:t>
            </a:r>
            <a:r>
              <a:rPr lang="es-ES_tradnl" dirty="0" err="1"/>
              <a:t>Exercise</a:t>
            </a:r>
            <a:endParaRPr lang="es-ES_tradnl" dirty="0"/>
          </a:p>
        </p:txBody>
      </p:sp>
      <p:graphicFrame>
        <p:nvGraphicFramePr>
          <p:cNvPr id="4" name="Table 4">
            <a:extLst>
              <a:ext uri="{FF2B5EF4-FFF2-40B4-BE49-F238E27FC236}">
                <a16:creationId xmlns:a16="http://schemas.microsoft.com/office/drawing/2014/main" id="{B6A84435-9863-86C4-161D-665FEB2D1C8D}"/>
              </a:ext>
            </a:extLst>
          </p:cNvPr>
          <p:cNvGraphicFramePr>
            <a:graphicFrameLocks noGrp="1"/>
          </p:cNvGraphicFramePr>
          <p:nvPr>
            <p:ph idx="1"/>
            <p:extLst>
              <p:ext uri="{D42A27DB-BD31-4B8C-83A1-F6EECF244321}">
                <p14:modId xmlns:p14="http://schemas.microsoft.com/office/powerpoint/2010/main" val="4248445207"/>
              </p:ext>
            </p:extLst>
          </p:nvPr>
        </p:nvGraphicFramePr>
        <p:xfrm>
          <a:off x="5734389" y="1610426"/>
          <a:ext cx="4848075" cy="4487256"/>
        </p:xfrm>
        <a:graphic>
          <a:graphicData uri="http://schemas.openxmlformats.org/drawingml/2006/table">
            <a:tbl>
              <a:tblPr firstRow="1" bandRow="1">
                <a:tableStyleId>{21E4AEA4-8DFA-4A89-87EB-49C32662AFE0}</a:tableStyleId>
              </a:tblPr>
              <a:tblGrid>
                <a:gridCol w="538675">
                  <a:extLst>
                    <a:ext uri="{9D8B030D-6E8A-4147-A177-3AD203B41FA5}">
                      <a16:colId xmlns:a16="http://schemas.microsoft.com/office/drawing/2014/main" val="455333635"/>
                    </a:ext>
                  </a:extLst>
                </a:gridCol>
                <a:gridCol w="538675">
                  <a:extLst>
                    <a:ext uri="{9D8B030D-6E8A-4147-A177-3AD203B41FA5}">
                      <a16:colId xmlns:a16="http://schemas.microsoft.com/office/drawing/2014/main" val="3443030545"/>
                    </a:ext>
                  </a:extLst>
                </a:gridCol>
                <a:gridCol w="538675">
                  <a:extLst>
                    <a:ext uri="{9D8B030D-6E8A-4147-A177-3AD203B41FA5}">
                      <a16:colId xmlns:a16="http://schemas.microsoft.com/office/drawing/2014/main" val="2530314800"/>
                    </a:ext>
                  </a:extLst>
                </a:gridCol>
                <a:gridCol w="538675">
                  <a:extLst>
                    <a:ext uri="{9D8B030D-6E8A-4147-A177-3AD203B41FA5}">
                      <a16:colId xmlns:a16="http://schemas.microsoft.com/office/drawing/2014/main" val="476762684"/>
                    </a:ext>
                  </a:extLst>
                </a:gridCol>
                <a:gridCol w="538675">
                  <a:extLst>
                    <a:ext uri="{9D8B030D-6E8A-4147-A177-3AD203B41FA5}">
                      <a16:colId xmlns:a16="http://schemas.microsoft.com/office/drawing/2014/main" val="3550229664"/>
                    </a:ext>
                  </a:extLst>
                </a:gridCol>
                <a:gridCol w="538675">
                  <a:extLst>
                    <a:ext uri="{9D8B030D-6E8A-4147-A177-3AD203B41FA5}">
                      <a16:colId xmlns:a16="http://schemas.microsoft.com/office/drawing/2014/main" val="2126008284"/>
                    </a:ext>
                  </a:extLst>
                </a:gridCol>
                <a:gridCol w="538675">
                  <a:extLst>
                    <a:ext uri="{9D8B030D-6E8A-4147-A177-3AD203B41FA5}">
                      <a16:colId xmlns:a16="http://schemas.microsoft.com/office/drawing/2014/main" val="2586690816"/>
                    </a:ext>
                  </a:extLst>
                </a:gridCol>
                <a:gridCol w="538675">
                  <a:extLst>
                    <a:ext uri="{9D8B030D-6E8A-4147-A177-3AD203B41FA5}">
                      <a16:colId xmlns:a16="http://schemas.microsoft.com/office/drawing/2014/main" val="3258201791"/>
                    </a:ext>
                  </a:extLst>
                </a:gridCol>
                <a:gridCol w="538675">
                  <a:extLst>
                    <a:ext uri="{9D8B030D-6E8A-4147-A177-3AD203B41FA5}">
                      <a16:colId xmlns:a16="http://schemas.microsoft.com/office/drawing/2014/main" val="1504648702"/>
                    </a:ext>
                  </a:extLst>
                </a:gridCol>
              </a:tblGrid>
              <a:tr h="498584">
                <a:tc>
                  <a:txBody>
                    <a:bodyPr/>
                    <a:lstStyle/>
                    <a:p>
                      <a:pPr algn="ctr" fontAlgn="b"/>
                      <a:r>
                        <a:rPr lang="en-US" sz="2800" b="1" u="none" strike="noStrike" dirty="0">
                          <a:solidFill>
                            <a:srgbClr val="000000"/>
                          </a:solidFill>
                          <a:effectLst/>
                        </a:rPr>
                        <a:t>A</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B</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C</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D</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E</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F</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G</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H</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I</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6133183"/>
                  </a:ext>
                </a:extLst>
              </a:tr>
              <a:tr h="498584">
                <a:tc>
                  <a:txBody>
                    <a:bodyPr/>
                    <a:lstStyle/>
                    <a:p>
                      <a:pPr algn="ctr" fontAlgn="b"/>
                      <a:r>
                        <a:rPr lang="en-US" sz="2800" b="1" u="none" strike="noStrike" dirty="0">
                          <a:solidFill>
                            <a:srgbClr val="000000"/>
                          </a:solidFill>
                          <a:effectLst/>
                        </a:rPr>
                        <a:t>4</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6</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6</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7940997"/>
                  </a:ext>
                </a:extLst>
              </a:tr>
              <a:tr h="498584">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4</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1224447"/>
                  </a:ext>
                </a:extLst>
              </a:tr>
              <a:tr h="498584">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8</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2996380"/>
                  </a:ext>
                </a:extLst>
              </a:tr>
              <a:tr h="498584">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6</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3</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0705844"/>
                  </a:ext>
                </a:extLst>
              </a:tr>
              <a:tr h="498584">
                <a:tc>
                  <a:txBody>
                    <a:bodyPr/>
                    <a:lstStyle/>
                    <a:p>
                      <a:pPr algn="ctr" fontAlgn="b"/>
                      <a:r>
                        <a:rPr lang="en-US" sz="2800" b="1" u="none" strike="noStrike">
                          <a:solidFill>
                            <a:srgbClr val="000000"/>
                          </a:solidFill>
                          <a:effectLst/>
                        </a:rPr>
                        <a:t>6</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6</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6</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6</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857473"/>
                  </a:ext>
                </a:extLst>
              </a:tr>
              <a:tr h="498584">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1</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7</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858816"/>
                  </a:ext>
                </a:extLst>
              </a:tr>
              <a:tr h="498584">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7</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5</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8</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6</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8731172"/>
                  </a:ext>
                </a:extLst>
              </a:tr>
              <a:tr h="498584">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1</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8</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2</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4</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a:solidFill>
                            <a:srgbClr val="000000"/>
                          </a:solidFill>
                          <a:effectLst/>
                        </a:rPr>
                        <a:t>3</a:t>
                      </a:r>
                      <a:endParaRPr lang="en-US"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3</a:t>
                      </a:r>
                      <a:endParaRPr lang="en-US"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1" u="none" strike="noStrike" dirty="0">
                          <a:solidFill>
                            <a:srgbClr val="000000"/>
                          </a:solidFill>
                          <a:effectLst/>
                        </a:rPr>
                        <a:t>6</a:t>
                      </a:r>
                      <a:endParaRPr lang="en-US"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1423471"/>
                  </a:ext>
                </a:extLst>
              </a:tr>
            </a:tbl>
          </a:graphicData>
        </a:graphic>
      </p:graphicFrame>
      <p:graphicFrame>
        <p:nvGraphicFramePr>
          <p:cNvPr id="5" name="Table 4">
            <a:extLst>
              <a:ext uri="{FF2B5EF4-FFF2-40B4-BE49-F238E27FC236}">
                <a16:creationId xmlns:a16="http://schemas.microsoft.com/office/drawing/2014/main" id="{D20019ED-EF1C-FFF5-2577-F2092A28A6F0}"/>
              </a:ext>
            </a:extLst>
          </p:cNvPr>
          <p:cNvGraphicFramePr>
            <a:graphicFrameLocks/>
          </p:cNvGraphicFramePr>
          <p:nvPr>
            <p:extLst>
              <p:ext uri="{D42A27DB-BD31-4B8C-83A1-F6EECF244321}">
                <p14:modId xmlns:p14="http://schemas.microsoft.com/office/powerpoint/2010/main" val="3913857745"/>
              </p:ext>
            </p:extLst>
          </p:nvPr>
        </p:nvGraphicFramePr>
        <p:xfrm>
          <a:off x="804444" y="1610426"/>
          <a:ext cx="4309400" cy="4985840"/>
        </p:xfrm>
        <a:graphic>
          <a:graphicData uri="http://schemas.openxmlformats.org/drawingml/2006/table">
            <a:tbl>
              <a:tblPr firstRow="1" bandRow="1">
                <a:tableStyleId>{5C22544A-7EE6-4342-B048-85BDC9FD1C3A}</a:tableStyleId>
              </a:tblPr>
              <a:tblGrid>
                <a:gridCol w="538675">
                  <a:extLst>
                    <a:ext uri="{9D8B030D-6E8A-4147-A177-3AD203B41FA5}">
                      <a16:colId xmlns:a16="http://schemas.microsoft.com/office/drawing/2014/main" val="455333635"/>
                    </a:ext>
                  </a:extLst>
                </a:gridCol>
                <a:gridCol w="538675">
                  <a:extLst>
                    <a:ext uri="{9D8B030D-6E8A-4147-A177-3AD203B41FA5}">
                      <a16:colId xmlns:a16="http://schemas.microsoft.com/office/drawing/2014/main" val="3443030545"/>
                    </a:ext>
                  </a:extLst>
                </a:gridCol>
                <a:gridCol w="538675">
                  <a:extLst>
                    <a:ext uri="{9D8B030D-6E8A-4147-A177-3AD203B41FA5}">
                      <a16:colId xmlns:a16="http://schemas.microsoft.com/office/drawing/2014/main" val="2530314800"/>
                    </a:ext>
                  </a:extLst>
                </a:gridCol>
                <a:gridCol w="538675">
                  <a:extLst>
                    <a:ext uri="{9D8B030D-6E8A-4147-A177-3AD203B41FA5}">
                      <a16:colId xmlns:a16="http://schemas.microsoft.com/office/drawing/2014/main" val="476762684"/>
                    </a:ext>
                  </a:extLst>
                </a:gridCol>
                <a:gridCol w="538675">
                  <a:extLst>
                    <a:ext uri="{9D8B030D-6E8A-4147-A177-3AD203B41FA5}">
                      <a16:colId xmlns:a16="http://schemas.microsoft.com/office/drawing/2014/main" val="3550229664"/>
                    </a:ext>
                  </a:extLst>
                </a:gridCol>
                <a:gridCol w="538675">
                  <a:extLst>
                    <a:ext uri="{9D8B030D-6E8A-4147-A177-3AD203B41FA5}">
                      <a16:colId xmlns:a16="http://schemas.microsoft.com/office/drawing/2014/main" val="2126008284"/>
                    </a:ext>
                  </a:extLst>
                </a:gridCol>
                <a:gridCol w="538675">
                  <a:extLst>
                    <a:ext uri="{9D8B030D-6E8A-4147-A177-3AD203B41FA5}">
                      <a16:colId xmlns:a16="http://schemas.microsoft.com/office/drawing/2014/main" val="2586690816"/>
                    </a:ext>
                  </a:extLst>
                </a:gridCol>
                <a:gridCol w="538675">
                  <a:extLst>
                    <a:ext uri="{9D8B030D-6E8A-4147-A177-3AD203B41FA5}">
                      <a16:colId xmlns:a16="http://schemas.microsoft.com/office/drawing/2014/main" val="3258201791"/>
                    </a:ext>
                  </a:extLst>
                </a:gridCol>
              </a:tblGrid>
              <a:tr h="498584">
                <a:tc>
                  <a:txBody>
                    <a:bodyPr/>
                    <a:lstStyle/>
                    <a:p>
                      <a:pPr algn="ctr" fontAlgn="b"/>
                      <a:r>
                        <a:rPr lang="en-US" sz="2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2800" b="1"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8</a:t>
                      </a:r>
                    </a:p>
                  </a:txBody>
                  <a:tcPr marL="9525" marR="9525" marT="9525" marB="0" anchor="b"/>
                </a:tc>
                <a:extLst>
                  <a:ext uri="{0D108BD9-81ED-4DB2-BD59-A6C34878D82A}">
                    <a16:rowId xmlns:a16="http://schemas.microsoft.com/office/drawing/2014/main" val="2446133183"/>
                  </a:ext>
                </a:extLst>
              </a:tr>
              <a:tr h="498584">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2817940997"/>
                  </a:ext>
                </a:extLst>
              </a:tr>
              <a:tr h="498584">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3601224447"/>
                  </a:ext>
                </a:extLst>
              </a:tr>
              <a:tr h="498584">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extLst>
                  <a:ext uri="{0D108BD9-81ED-4DB2-BD59-A6C34878D82A}">
                    <a16:rowId xmlns:a16="http://schemas.microsoft.com/office/drawing/2014/main" val="732996380"/>
                  </a:ext>
                </a:extLst>
              </a:tr>
              <a:tr h="498584">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3540705844"/>
                  </a:ext>
                </a:extLst>
              </a:tr>
              <a:tr h="498584">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3181857473"/>
                  </a:ext>
                </a:extLst>
              </a:tr>
              <a:tr h="498584">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2523858816"/>
                  </a:ext>
                </a:extLst>
              </a:tr>
              <a:tr h="498584">
                <a:tc>
                  <a:txBody>
                    <a:bodyPr/>
                    <a:lstStyle/>
                    <a:p>
                      <a:pPr algn="ctr" fontAlgn="b"/>
                      <a:r>
                        <a:rPr lang="en-US" sz="2800" b="1"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I</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extLst>
                  <a:ext uri="{0D108BD9-81ED-4DB2-BD59-A6C34878D82A}">
                    <a16:rowId xmlns:a16="http://schemas.microsoft.com/office/drawing/2014/main" val="2808731172"/>
                  </a:ext>
                </a:extLst>
              </a:tr>
              <a:tr h="498584">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2801423471"/>
                  </a:ext>
                </a:extLst>
              </a:tr>
              <a:tr h="498584">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2800" b="1" i="0" u="none" strike="noStrike">
                          <a:solidFill>
                            <a:srgbClr val="000000"/>
                          </a:solidFill>
                          <a:effectLst/>
                          <a:latin typeface="Calibri" panose="020F0502020204030204" pitchFamily="34" charset="0"/>
                        </a:rPr>
                        <a:t>H</a:t>
                      </a:r>
                    </a:p>
                  </a:txBody>
                  <a:tcPr marL="9525" marR="9525" marT="9525" marB="0" anchor="b"/>
                </a:tc>
                <a:tc>
                  <a:txBody>
                    <a:bodyPr/>
                    <a:lstStyle/>
                    <a:p>
                      <a:pPr algn="ctr" fontAlgn="b"/>
                      <a:r>
                        <a:rPr lang="en-US" sz="2800" b="1" i="0" u="none" strike="noStrike" dirty="0">
                          <a:solidFill>
                            <a:srgbClr val="00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3464839840"/>
                  </a:ext>
                </a:extLst>
              </a:tr>
            </a:tbl>
          </a:graphicData>
        </a:graphic>
      </p:graphicFrame>
      <p:sp>
        <p:nvSpPr>
          <p:cNvPr id="6" name="TextBox 5">
            <a:extLst>
              <a:ext uri="{FF2B5EF4-FFF2-40B4-BE49-F238E27FC236}">
                <a16:creationId xmlns:a16="http://schemas.microsoft.com/office/drawing/2014/main" id="{9EC03D97-EDB9-F4BF-706E-6296C06D2427}"/>
              </a:ext>
            </a:extLst>
          </p:cNvPr>
          <p:cNvSpPr txBox="1"/>
          <p:nvPr/>
        </p:nvSpPr>
        <p:spPr>
          <a:xfrm>
            <a:off x="786276" y="1137626"/>
            <a:ext cx="3247299" cy="800219"/>
          </a:xfrm>
          <a:prstGeom prst="rect">
            <a:avLst/>
          </a:prstGeom>
          <a:noFill/>
        </p:spPr>
        <p:txBody>
          <a:bodyPr wrap="none" rtlCol="0">
            <a:spAutoFit/>
          </a:bodyPr>
          <a:lstStyle/>
          <a:p>
            <a:r>
              <a:rPr lang="es-ES_tradnl" sz="2800" dirty="0" err="1"/>
              <a:t>Resident</a:t>
            </a:r>
            <a:r>
              <a:rPr lang="es-ES_tradnl" sz="2800" dirty="0"/>
              <a:t> </a:t>
            </a:r>
            <a:r>
              <a:rPr lang="es-ES_tradnl" sz="2800" dirty="0" err="1"/>
              <a:t>Preferences</a:t>
            </a:r>
            <a:endParaRPr lang="es-ES_tradnl" sz="2800" dirty="0"/>
          </a:p>
          <a:p>
            <a:endParaRPr lang="es-ES_tradnl" dirty="0"/>
          </a:p>
        </p:txBody>
      </p:sp>
      <p:sp>
        <p:nvSpPr>
          <p:cNvPr id="7" name="TextBox 6">
            <a:extLst>
              <a:ext uri="{FF2B5EF4-FFF2-40B4-BE49-F238E27FC236}">
                <a16:creationId xmlns:a16="http://schemas.microsoft.com/office/drawing/2014/main" id="{E3B1A00E-DCFF-BCC2-097B-84B9C1B41B96}"/>
              </a:ext>
            </a:extLst>
          </p:cNvPr>
          <p:cNvSpPr txBox="1"/>
          <p:nvPr/>
        </p:nvSpPr>
        <p:spPr>
          <a:xfrm>
            <a:off x="5732517" y="1132775"/>
            <a:ext cx="3178819" cy="800219"/>
          </a:xfrm>
          <a:prstGeom prst="rect">
            <a:avLst/>
          </a:prstGeom>
          <a:noFill/>
        </p:spPr>
        <p:txBody>
          <a:bodyPr wrap="none" rtlCol="0">
            <a:spAutoFit/>
          </a:bodyPr>
          <a:lstStyle/>
          <a:p>
            <a:r>
              <a:rPr lang="es-ES_tradnl" sz="2800" dirty="0"/>
              <a:t>Hospital </a:t>
            </a:r>
            <a:r>
              <a:rPr lang="es-ES_tradnl" sz="2800" dirty="0" err="1"/>
              <a:t>Preferences</a:t>
            </a:r>
            <a:endParaRPr lang="es-ES_tradnl" sz="2800" dirty="0"/>
          </a:p>
          <a:p>
            <a:endParaRPr lang="es-ES_tradnl" dirty="0"/>
          </a:p>
        </p:txBody>
      </p:sp>
    </p:spTree>
    <p:extLst>
      <p:ext uri="{BB962C8B-B14F-4D97-AF65-F5344CB8AC3E}">
        <p14:creationId xmlns:p14="http://schemas.microsoft.com/office/powerpoint/2010/main" val="348763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D84E-9833-CB4B-9AB0-9BA595E0C41A}"/>
              </a:ext>
            </a:extLst>
          </p:cNvPr>
          <p:cNvSpPr>
            <a:spLocks noGrp="1"/>
          </p:cNvSpPr>
          <p:nvPr>
            <p:ph type="title"/>
          </p:nvPr>
        </p:nvSpPr>
        <p:spPr>
          <a:xfrm>
            <a:off x="838200" y="18255"/>
            <a:ext cx="10515600" cy="1325563"/>
          </a:xfrm>
        </p:spPr>
        <p:txBody>
          <a:bodyPr/>
          <a:lstStyle/>
          <a:p>
            <a:r>
              <a:rPr lang="en-US" dirty="0"/>
              <a:t>Simulation Results</a:t>
            </a:r>
          </a:p>
        </p:txBody>
      </p:sp>
      <p:pic>
        <p:nvPicPr>
          <p:cNvPr id="4" name="Picture 3">
            <a:extLst>
              <a:ext uri="{FF2B5EF4-FFF2-40B4-BE49-F238E27FC236}">
                <a16:creationId xmlns:a16="http://schemas.microsoft.com/office/drawing/2014/main" id="{E7C70743-0369-F241-9B27-D306698BACF2}"/>
              </a:ext>
            </a:extLst>
          </p:cNvPr>
          <p:cNvPicPr>
            <a:picLocks noChangeAspect="1"/>
          </p:cNvPicPr>
          <p:nvPr/>
        </p:nvPicPr>
        <p:blipFill>
          <a:blip r:embed="rId2"/>
          <a:stretch>
            <a:fillRect/>
          </a:stretch>
        </p:blipFill>
        <p:spPr>
          <a:xfrm>
            <a:off x="838200" y="1117293"/>
            <a:ext cx="5299059" cy="5768002"/>
          </a:xfrm>
          <a:prstGeom prst="rect">
            <a:avLst/>
          </a:prstGeom>
        </p:spPr>
      </p:pic>
      <p:pic>
        <p:nvPicPr>
          <p:cNvPr id="5" name="Content Placeholder 4">
            <a:extLst>
              <a:ext uri="{FF2B5EF4-FFF2-40B4-BE49-F238E27FC236}">
                <a16:creationId xmlns:a16="http://schemas.microsoft.com/office/drawing/2014/main" id="{802E8FAB-09D1-A140-BA94-97E3D0806702}"/>
              </a:ext>
            </a:extLst>
          </p:cNvPr>
          <p:cNvPicPr>
            <a:picLocks noGrp="1" noChangeAspect="1"/>
          </p:cNvPicPr>
          <p:nvPr>
            <p:ph idx="1"/>
          </p:nvPr>
        </p:nvPicPr>
        <p:blipFill>
          <a:blip r:embed="rId3"/>
          <a:stretch>
            <a:fillRect/>
          </a:stretch>
        </p:blipFill>
        <p:spPr>
          <a:xfrm>
            <a:off x="6350619" y="957599"/>
            <a:ext cx="5532973" cy="5768003"/>
          </a:xfrm>
        </p:spPr>
      </p:pic>
    </p:spTree>
    <p:extLst>
      <p:ext uri="{BB962C8B-B14F-4D97-AF65-F5344CB8AC3E}">
        <p14:creationId xmlns:p14="http://schemas.microsoft.com/office/powerpoint/2010/main" val="38926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17AA-936C-4C4E-B98D-8EDE42BD19F9}"/>
              </a:ext>
            </a:extLst>
          </p:cNvPr>
          <p:cNvSpPr>
            <a:spLocks noGrp="1"/>
          </p:cNvSpPr>
          <p:nvPr>
            <p:ph type="title"/>
          </p:nvPr>
        </p:nvSpPr>
        <p:spPr/>
        <p:txBody>
          <a:bodyPr/>
          <a:lstStyle/>
          <a:p>
            <a:r>
              <a:rPr lang="en-US" dirty="0"/>
              <a:t>What if preferences are correlated?</a:t>
            </a:r>
          </a:p>
        </p:txBody>
      </p:sp>
      <p:pic>
        <p:nvPicPr>
          <p:cNvPr id="5" name="Content Placeholder 4" descr="A picture containing text, receipt&#10;&#10;Description automatically generated">
            <a:extLst>
              <a:ext uri="{FF2B5EF4-FFF2-40B4-BE49-F238E27FC236}">
                <a16:creationId xmlns:a16="http://schemas.microsoft.com/office/drawing/2014/main" id="{BCB10550-0888-6749-B5DA-3032F9F35902}"/>
              </a:ext>
            </a:extLst>
          </p:cNvPr>
          <p:cNvPicPr>
            <a:picLocks noGrp="1" noChangeAspect="1"/>
          </p:cNvPicPr>
          <p:nvPr>
            <p:ph idx="1"/>
          </p:nvPr>
        </p:nvPicPr>
        <p:blipFill rotWithShape="1">
          <a:blip r:embed="rId2"/>
          <a:srcRect l="17945" t="10194" r="21013" b="12500"/>
          <a:stretch/>
        </p:blipFill>
        <p:spPr>
          <a:xfrm rot="5400000">
            <a:off x="3546745" y="-1330056"/>
            <a:ext cx="5266151" cy="10683240"/>
          </a:xfrm>
        </p:spPr>
      </p:pic>
    </p:spTree>
    <p:extLst>
      <p:ext uri="{BB962C8B-B14F-4D97-AF65-F5344CB8AC3E}">
        <p14:creationId xmlns:p14="http://schemas.microsoft.com/office/powerpoint/2010/main" val="31320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2BD6-C4EC-7F45-A668-BCEC5425D72B}"/>
              </a:ext>
            </a:extLst>
          </p:cNvPr>
          <p:cNvSpPr>
            <a:spLocks noGrp="1"/>
          </p:cNvSpPr>
          <p:nvPr>
            <p:ph type="title"/>
          </p:nvPr>
        </p:nvSpPr>
        <p:spPr/>
        <p:txBody>
          <a:bodyPr/>
          <a:lstStyle/>
          <a:p>
            <a:r>
              <a:rPr lang="en-US" dirty="0"/>
              <a:t>Dynamic vs Direct Implementations</a:t>
            </a:r>
          </a:p>
        </p:txBody>
      </p:sp>
      <p:sp>
        <p:nvSpPr>
          <p:cNvPr id="3" name="Content Placeholder 2">
            <a:extLst>
              <a:ext uri="{FF2B5EF4-FFF2-40B4-BE49-F238E27FC236}">
                <a16:creationId xmlns:a16="http://schemas.microsoft.com/office/drawing/2014/main" id="{AB741CA1-E9C7-D640-B035-4D97FA9F30BA}"/>
              </a:ext>
            </a:extLst>
          </p:cNvPr>
          <p:cNvSpPr>
            <a:spLocks noGrp="1"/>
          </p:cNvSpPr>
          <p:nvPr>
            <p:ph idx="1"/>
          </p:nvPr>
        </p:nvSpPr>
        <p:spPr/>
        <p:txBody>
          <a:bodyPr/>
          <a:lstStyle/>
          <a:p>
            <a:r>
              <a:rPr lang="en-US" dirty="0"/>
              <a:t>Dynamic process took too long. </a:t>
            </a:r>
          </a:p>
          <a:p>
            <a:r>
              <a:rPr lang="en-US" dirty="0"/>
              <a:t>Additional strategies available in dynamic implementation.</a:t>
            </a:r>
          </a:p>
          <a:p>
            <a:r>
              <a:rPr lang="en-US" dirty="0"/>
              <a:t>Harder to say ‘no’ (or hold an offer) over the phone.</a:t>
            </a:r>
          </a:p>
        </p:txBody>
      </p:sp>
    </p:spTree>
    <p:extLst>
      <p:ext uri="{BB962C8B-B14F-4D97-AF65-F5344CB8AC3E}">
        <p14:creationId xmlns:p14="http://schemas.microsoft.com/office/powerpoint/2010/main" val="353292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203B-259E-A545-BD8D-4CE6EEBF4019}"/>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880EE3F8-C936-AA44-9E01-10739321FE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3684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ED70-DB6E-9342-BF2E-6BFD203B1D68}"/>
              </a:ext>
            </a:extLst>
          </p:cNvPr>
          <p:cNvSpPr>
            <a:spLocks noGrp="1"/>
          </p:cNvSpPr>
          <p:nvPr>
            <p:ph type="title"/>
          </p:nvPr>
        </p:nvSpPr>
        <p:spPr/>
        <p:txBody>
          <a:bodyPr/>
          <a:lstStyle/>
          <a:p>
            <a:r>
              <a:rPr lang="en-US" dirty="0"/>
              <a:t>The NRMP Redesign</a:t>
            </a:r>
          </a:p>
        </p:txBody>
      </p:sp>
      <p:sp>
        <p:nvSpPr>
          <p:cNvPr id="7" name="Content Placeholder 6">
            <a:extLst>
              <a:ext uri="{FF2B5EF4-FFF2-40B4-BE49-F238E27FC236}">
                <a16:creationId xmlns:a16="http://schemas.microsoft.com/office/drawing/2014/main" id="{8F15E721-25ED-2C43-A7BB-134EBD09B1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213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BD0E-9ED7-4997-60E4-D723E82F5E94}"/>
              </a:ext>
            </a:extLst>
          </p:cNvPr>
          <p:cNvSpPr>
            <a:spLocks noGrp="1"/>
          </p:cNvSpPr>
          <p:nvPr>
            <p:ph type="title"/>
          </p:nvPr>
        </p:nvSpPr>
        <p:spPr/>
        <p:txBody>
          <a:bodyPr/>
          <a:lstStyle/>
          <a:p>
            <a:r>
              <a:rPr lang="es-ES_tradnl" dirty="0" err="1"/>
              <a:t>The</a:t>
            </a:r>
            <a:r>
              <a:rPr lang="es-ES_tradnl" dirty="0"/>
              <a:t> “Rural Hospital” </a:t>
            </a:r>
            <a:r>
              <a:rPr lang="es-ES_tradnl" dirty="0" err="1"/>
              <a:t>Theorem</a:t>
            </a:r>
            <a:endParaRPr lang="es-ES_tradnl" dirty="0"/>
          </a:p>
        </p:txBody>
      </p:sp>
      <p:sp>
        <p:nvSpPr>
          <p:cNvPr id="3" name="Content Placeholder 2">
            <a:extLst>
              <a:ext uri="{FF2B5EF4-FFF2-40B4-BE49-F238E27FC236}">
                <a16:creationId xmlns:a16="http://schemas.microsoft.com/office/drawing/2014/main" id="{53A191CA-2F07-7701-57E1-910633AB9C6F}"/>
              </a:ext>
            </a:extLst>
          </p:cNvPr>
          <p:cNvSpPr>
            <a:spLocks noGrp="1"/>
          </p:cNvSpPr>
          <p:nvPr>
            <p:ph idx="1"/>
          </p:nvPr>
        </p:nvSpPr>
        <p:spPr/>
        <p:txBody>
          <a:bodyPr/>
          <a:lstStyle/>
          <a:p>
            <a:pPr marL="0" indent="0">
              <a:buNone/>
            </a:pPr>
            <a:endParaRPr lang="es-ES_tradnl" dirty="0"/>
          </a:p>
          <a:p>
            <a:pPr marL="0" indent="0">
              <a:buNone/>
            </a:pPr>
            <a:r>
              <a:rPr lang="es-ES_tradnl" dirty="0" err="1"/>
              <a:t>If</a:t>
            </a:r>
            <a:r>
              <a:rPr lang="es-ES_tradnl" dirty="0"/>
              <a:t> </a:t>
            </a:r>
            <a:r>
              <a:rPr lang="es-ES_tradnl" dirty="0" err="1"/>
              <a:t>somebody</a:t>
            </a:r>
            <a:r>
              <a:rPr lang="es-ES_tradnl" dirty="0"/>
              <a:t> </a:t>
            </a:r>
            <a:r>
              <a:rPr lang="es-ES_tradnl" dirty="0" err="1"/>
              <a:t>is</a:t>
            </a:r>
            <a:r>
              <a:rPr lang="es-ES_tradnl" dirty="0"/>
              <a:t> </a:t>
            </a:r>
            <a:r>
              <a:rPr lang="es-ES_tradnl" dirty="0" err="1"/>
              <a:t>matched</a:t>
            </a:r>
            <a:r>
              <a:rPr lang="es-ES_tradnl" dirty="0"/>
              <a:t> (</a:t>
            </a:r>
            <a:r>
              <a:rPr lang="es-ES_tradnl" dirty="0" err="1"/>
              <a:t>unmatched</a:t>
            </a:r>
            <a:r>
              <a:rPr lang="es-ES_tradnl" dirty="0"/>
              <a:t>) in </a:t>
            </a:r>
            <a:r>
              <a:rPr lang="es-ES_tradnl" dirty="0" err="1"/>
              <a:t>one</a:t>
            </a:r>
            <a:r>
              <a:rPr lang="es-ES_tradnl" dirty="0"/>
              <a:t> </a:t>
            </a:r>
            <a:r>
              <a:rPr lang="es-ES_tradnl" dirty="0" err="1"/>
              <a:t>stable</a:t>
            </a:r>
            <a:r>
              <a:rPr lang="es-ES_tradnl" dirty="0"/>
              <a:t> </a:t>
            </a:r>
            <a:r>
              <a:rPr lang="es-ES_tradnl" dirty="0" err="1"/>
              <a:t>matching</a:t>
            </a:r>
            <a:r>
              <a:rPr lang="es-ES_tradnl" dirty="0"/>
              <a:t>, </a:t>
            </a:r>
            <a:r>
              <a:rPr lang="es-ES_tradnl" dirty="0" err="1"/>
              <a:t>then</a:t>
            </a:r>
            <a:r>
              <a:rPr lang="es-ES_tradnl" dirty="0"/>
              <a:t> </a:t>
            </a:r>
            <a:r>
              <a:rPr lang="es-ES_tradnl" dirty="0" err="1"/>
              <a:t>they</a:t>
            </a:r>
            <a:r>
              <a:rPr lang="es-ES_tradnl" dirty="0"/>
              <a:t> are </a:t>
            </a:r>
            <a:r>
              <a:rPr lang="es-ES_tradnl" dirty="0" err="1"/>
              <a:t>matched</a:t>
            </a:r>
            <a:r>
              <a:rPr lang="es-ES_tradnl" dirty="0"/>
              <a:t> (</a:t>
            </a:r>
            <a:r>
              <a:rPr lang="es-ES_tradnl" dirty="0" err="1"/>
              <a:t>unmatched</a:t>
            </a:r>
            <a:r>
              <a:rPr lang="es-ES_tradnl" dirty="0"/>
              <a:t>) in </a:t>
            </a:r>
            <a:r>
              <a:rPr lang="es-ES_tradnl" b="1" dirty="0" err="1"/>
              <a:t>every</a:t>
            </a:r>
            <a:r>
              <a:rPr lang="es-ES_tradnl" b="1" dirty="0"/>
              <a:t> </a:t>
            </a:r>
            <a:r>
              <a:rPr lang="es-ES_tradnl" dirty="0" err="1"/>
              <a:t>stable</a:t>
            </a:r>
            <a:r>
              <a:rPr lang="es-ES_tradnl" dirty="0"/>
              <a:t> </a:t>
            </a:r>
            <a:r>
              <a:rPr lang="es-ES_tradnl" dirty="0" err="1"/>
              <a:t>matching</a:t>
            </a:r>
            <a:r>
              <a:rPr lang="es-ES_tradnl" dirty="0"/>
              <a:t>.</a:t>
            </a:r>
          </a:p>
          <a:p>
            <a:pPr marL="0" indent="0">
              <a:buNone/>
            </a:pPr>
            <a:endParaRPr lang="es-ES_tradnl" dirty="0"/>
          </a:p>
          <a:p>
            <a:pPr marL="0" indent="0">
              <a:buNone/>
            </a:pPr>
            <a:r>
              <a:rPr lang="es-ES_tradnl" dirty="0" err="1"/>
              <a:t>Changing</a:t>
            </a:r>
            <a:r>
              <a:rPr lang="es-ES_tradnl" dirty="0"/>
              <a:t> </a:t>
            </a:r>
            <a:r>
              <a:rPr lang="es-ES_tradnl" dirty="0" err="1"/>
              <a:t>stable</a:t>
            </a:r>
            <a:r>
              <a:rPr lang="es-ES_tradnl" dirty="0"/>
              <a:t> </a:t>
            </a:r>
            <a:r>
              <a:rPr lang="es-ES_tradnl" dirty="0" err="1"/>
              <a:t>matchings</a:t>
            </a:r>
            <a:r>
              <a:rPr lang="es-ES_tradnl" dirty="0"/>
              <a:t> </a:t>
            </a:r>
            <a:r>
              <a:rPr lang="es-ES_tradnl" b="1" dirty="0" err="1"/>
              <a:t>does</a:t>
            </a:r>
            <a:r>
              <a:rPr lang="es-ES_tradnl" b="1" dirty="0"/>
              <a:t> </a:t>
            </a:r>
            <a:r>
              <a:rPr lang="es-ES_tradnl" b="1" dirty="0" err="1"/>
              <a:t>not</a:t>
            </a:r>
            <a:r>
              <a:rPr lang="es-ES_tradnl" b="1" dirty="0"/>
              <a:t> </a:t>
            </a:r>
            <a:r>
              <a:rPr lang="es-ES_tradnl" b="1" dirty="0" err="1"/>
              <a:t>affect</a:t>
            </a:r>
            <a:r>
              <a:rPr lang="es-ES_tradnl" b="1" dirty="0"/>
              <a:t> </a:t>
            </a:r>
            <a:r>
              <a:rPr lang="es-ES_tradnl" dirty="0" err="1"/>
              <a:t>the</a:t>
            </a:r>
            <a:r>
              <a:rPr lang="es-ES_tradnl" dirty="0"/>
              <a:t> </a:t>
            </a:r>
            <a:r>
              <a:rPr lang="es-ES_tradnl" dirty="0" err="1"/>
              <a:t>number</a:t>
            </a:r>
            <a:r>
              <a:rPr lang="es-ES_tradnl" dirty="0"/>
              <a:t> </a:t>
            </a:r>
            <a:r>
              <a:rPr lang="es-ES_tradnl" dirty="0" err="1"/>
              <a:t>of</a:t>
            </a:r>
            <a:r>
              <a:rPr lang="es-ES_tradnl" dirty="0"/>
              <a:t> </a:t>
            </a:r>
            <a:r>
              <a:rPr lang="es-ES_tradnl" dirty="0" err="1"/>
              <a:t>residents</a:t>
            </a:r>
            <a:r>
              <a:rPr lang="es-ES_tradnl" dirty="0"/>
              <a:t> </a:t>
            </a:r>
            <a:r>
              <a:rPr lang="es-ES_tradnl" dirty="0" err="1"/>
              <a:t>matched</a:t>
            </a:r>
            <a:r>
              <a:rPr lang="es-ES_tradnl" dirty="0"/>
              <a:t> </a:t>
            </a:r>
            <a:r>
              <a:rPr lang="es-ES_tradnl" dirty="0" err="1"/>
              <a:t>to</a:t>
            </a:r>
            <a:r>
              <a:rPr lang="es-ES_tradnl" dirty="0"/>
              <a:t> </a:t>
            </a:r>
            <a:r>
              <a:rPr lang="es-ES_tradnl" dirty="0" err="1"/>
              <a:t>each</a:t>
            </a:r>
            <a:r>
              <a:rPr lang="es-ES_tradnl" dirty="0"/>
              <a:t> hospital. </a:t>
            </a:r>
          </a:p>
        </p:txBody>
      </p:sp>
    </p:spTree>
    <p:extLst>
      <p:ext uri="{BB962C8B-B14F-4D97-AF65-F5344CB8AC3E}">
        <p14:creationId xmlns:p14="http://schemas.microsoft.com/office/powerpoint/2010/main" val="159979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C200-653D-C06B-9046-323F44660BB5}"/>
              </a:ext>
            </a:extLst>
          </p:cNvPr>
          <p:cNvSpPr>
            <a:spLocks noGrp="1"/>
          </p:cNvSpPr>
          <p:nvPr>
            <p:ph type="title"/>
          </p:nvPr>
        </p:nvSpPr>
        <p:spPr/>
        <p:txBody>
          <a:bodyPr/>
          <a:lstStyle/>
          <a:p>
            <a:r>
              <a:rPr lang="es-ES_tradnl" dirty="0" err="1"/>
              <a:t>Matching</a:t>
            </a:r>
            <a:r>
              <a:rPr lang="es-ES_tradnl" dirty="0"/>
              <a:t> </a:t>
            </a:r>
            <a:r>
              <a:rPr lang="es-ES_tradnl" dirty="0" err="1"/>
              <a:t>with</a:t>
            </a:r>
            <a:r>
              <a:rPr lang="es-ES_tradnl" dirty="0"/>
              <a:t> </a:t>
            </a:r>
            <a:r>
              <a:rPr lang="es-ES_tradnl" dirty="0" err="1"/>
              <a:t>Couples</a:t>
            </a:r>
            <a:endParaRPr lang="es-ES_tradnl" dirty="0"/>
          </a:p>
        </p:txBody>
      </p:sp>
      <p:sp>
        <p:nvSpPr>
          <p:cNvPr id="3" name="Content Placeholder 2">
            <a:extLst>
              <a:ext uri="{FF2B5EF4-FFF2-40B4-BE49-F238E27FC236}">
                <a16:creationId xmlns:a16="http://schemas.microsoft.com/office/drawing/2014/main" id="{0BAAAC0E-22D9-959A-8D3E-CB523889E5C8}"/>
              </a:ext>
            </a:extLst>
          </p:cNvPr>
          <p:cNvSpPr>
            <a:spLocks noGrp="1"/>
          </p:cNvSpPr>
          <p:nvPr>
            <p:ph idx="1"/>
          </p:nvPr>
        </p:nvSpPr>
        <p:spPr/>
        <p:txBody>
          <a:bodyPr>
            <a:normAutofit/>
          </a:bodyPr>
          <a:lstStyle/>
          <a:p>
            <a:pPr marL="0" indent="0">
              <a:buNone/>
            </a:pPr>
            <a:r>
              <a:rPr lang="es-ES_tradnl" dirty="0" err="1"/>
              <a:t>By</a:t>
            </a:r>
            <a:r>
              <a:rPr lang="es-ES_tradnl" dirty="0"/>
              <a:t> 1980s, </a:t>
            </a:r>
            <a:r>
              <a:rPr lang="es-ES_tradnl" dirty="0" err="1"/>
              <a:t>many</a:t>
            </a:r>
            <a:r>
              <a:rPr lang="es-ES_tradnl" dirty="0"/>
              <a:t> </a:t>
            </a:r>
            <a:r>
              <a:rPr lang="es-ES_tradnl" dirty="0" err="1"/>
              <a:t>couples</a:t>
            </a:r>
            <a:r>
              <a:rPr lang="es-ES_tradnl" dirty="0"/>
              <a:t> </a:t>
            </a:r>
            <a:r>
              <a:rPr lang="es-ES_tradnl" dirty="0" err="1"/>
              <a:t>participated</a:t>
            </a:r>
            <a:r>
              <a:rPr lang="es-ES_tradnl" dirty="0"/>
              <a:t> in </a:t>
            </a:r>
            <a:r>
              <a:rPr lang="es-ES_tradnl" dirty="0" err="1"/>
              <a:t>the</a:t>
            </a:r>
            <a:r>
              <a:rPr lang="es-ES_tradnl" dirty="0"/>
              <a:t> match in </a:t>
            </a:r>
            <a:r>
              <a:rPr lang="es-ES_tradnl" dirty="0" err="1"/>
              <a:t>the</a:t>
            </a:r>
            <a:r>
              <a:rPr lang="es-ES_tradnl" dirty="0"/>
              <a:t> </a:t>
            </a:r>
            <a:r>
              <a:rPr lang="es-ES_tradnl" dirty="0" err="1"/>
              <a:t>same</a:t>
            </a:r>
            <a:r>
              <a:rPr lang="es-ES_tradnl" dirty="0"/>
              <a:t> </a:t>
            </a:r>
            <a:r>
              <a:rPr lang="es-ES_tradnl" dirty="0" err="1"/>
              <a:t>year</a:t>
            </a:r>
            <a:r>
              <a:rPr lang="es-ES_tradnl" dirty="0"/>
              <a:t>. </a:t>
            </a:r>
          </a:p>
          <a:p>
            <a:pPr marL="0" indent="0">
              <a:buNone/>
            </a:pPr>
            <a:endParaRPr lang="es-ES_tradnl" dirty="0"/>
          </a:p>
          <a:p>
            <a:pPr marL="0" indent="0">
              <a:buNone/>
            </a:pPr>
            <a:endParaRPr lang="es-ES_tradnl" dirty="0"/>
          </a:p>
          <a:p>
            <a:pPr marL="0" indent="0" algn="l">
              <a:buNone/>
            </a:pPr>
            <a:r>
              <a:rPr lang="en-US" dirty="0">
                <a:solidFill>
                  <a:srgbClr val="2D3B45"/>
                </a:solidFill>
                <a:latin typeface="LatoWeb"/>
              </a:rPr>
              <a:t>This violates one of our </a:t>
            </a:r>
            <a:r>
              <a:rPr lang="en-US" b="1" dirty="0">
                <a:solidFill>
                  <a:srgbClr val="2D3B45"/>
                </a:solidFill>
                <a:latin typeface="LatoWeb"/>
              </a:rPr>
              <a:t>“Key Assumptions”: </a:t>
            </a:r>
            <a:endParaRPr lang="en-US" b="1" i="0" dirty="0">
              <a:solidFill>
                <a:srgbClr val="2D3B45"/>
              </a:solidFill>
              <a:effectLst/>
              <a:latin typeface="LatoWeb"/>
            </a:endParaRPr>
          </a:p>
          <a:p>
            <a:pPr marL="457200" lvl="1" indent="0">
              <a:buNone/>
            </a:pPr>
            <a:r>
              <a:rPr lang="en-US" sz="2800" b="1" dirty="0"/>
              <a:t>3. No Externalities: </a:t>
            </a:r>
            <a:r>
              <a:rPr lang="en-US" sz="2800" dirty="0"/>
              <a:t>agents care only about their own allocation.</a:t>
            </a:r>
          </a:p>
          <a:p>
            <a:pPr marL="457200" lvl="1" indent="0">
              <a:buNone/>
            </a:pPr>
            <a:endParaRPr lang="en-US" sz="2800" dirty="0"/>
          </a:p>
          <a:p>
            <a:pPr marL="457200" lvl="1" indent="0">
              <a:buNone/>
            </a:pPr>
            <a:endParaRPr lang="en-US" sz="2800" dirty="0"/>
          </a:p>
          <a:p>
            <a:pPr marL="0" indent="0">
              <a:buNone/>
            </a:pPr>
            <a:r>
              <a:rPr lang="en-US" dirty="0"/>
              <a:t>What could happen if we ignore this?</a:t>
            </a:r>
          </a:p>
          <a:p>
            <a:pPr marL="0" indent="0">
              <a:buNone/>
            </a:pPr>
            <a:endParaRPr lang="es-ES_tradnl" dirty="0"/>
          </a:p>
        </p:txBody>
      </p:sp>
    </p:spTree>
    <p:extLst>
      <p:ext uri="{BB962C8B-B14F-4D97-AF65-F5344CB8AC3E}">
        <p14:creationId xmlns:p14="http://schemas.microsoft.com/office/powerpoint/2010/main" val="4039746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EBE1-E72E-51E4-B32F-A782B04DAE89}"/>
              </a:ext>
            </a:extLst>
          </p:cNvPr>
          <p:cNvSpPr>
            <a:spLocks noGrp="1"/>
          </p:cNvSpPr>
          <p:nvPr>
            <p:ph type="title"/>
          </p:nvPr>
        </p:nvSpPr>
        <p:spPr/>
        <p:txBody>
          <a:bodyPr/>
          <a:lstStyle/>
          <a:p>
            <a:r>
              <a:rPr lang="es-ES_tradnl" dirty="0" err="1"/>
              <a:t>Initial</a:t>
            </a:r>
            <a:r>
              <a:rPr lang="es-ES_tradnl" dirty="0"/>
              <a:t> </a:t>
            </a:r>
            <a:r>
              <a:rPr lang="es-ES_tradnl" dirty="0" err="1"/>
              <a:t>Matching</a:t>
            </a:r>
            <a:r>
              <a:rPr lang="es-ES_tradnl" dirty="0"/>
              <a:t> </a:t>
            </a:r>
            <a:r>
              <a:rPr lang="es-ES_tradnl" dirty="0" err="1"/>
              <a:t>with</a:t>
            </a:r>
            <a:r>
              <a:rPr lang="es-ES_tradnl" dirty="0"/>
              <a:t> </a:t>
            </a:r>
            <a:r>
              <a:rPr lang="es-ES_tradnl" dirty="0" err="1"/>
              <a:t>Couples</a:t>
            </a:r>
            <a:r>
              <a:rPr lang="es-ES_tradnl" dirty="0"/>
              <a:t> </a:t>
            </a:r>
            <a:r>
              <a:rPr lang="es-ES_tradnl" dirty="0" err="1"/>
              <a:t>Algorithm</a:t>
            </a:r>
            <a:endParaRPr lang="es-ES_tradnl" dirty="0"/>
          </a:p>
        </p:txBody>
      </p:sp>
      <p:sp>
        <p:nvSpPr>
          <p:cNvPr id="3" name="Content Placeholder 2">
            <a:extLst>
              <a:ext uri="{FF2B5EF4-FFF2-40B4-BE49-F238E27FC236}">
                <a16:creationId xmlns:a16="http://schemas.microsoft.com/office/drawing/2014/main" id="{82468B6C-BF35-12B7-7CBB-0B8E09DB9772}"/>
              </a:ext>
            </a:extLst>
          </p:cNvPr>
          <p:cNvSpPr>
            <a:spLocks noGrp="1"/>
          </p:cNvSpPr>
          <p:nvPr>
            <p:ph idx="1"/>
          </p:nvPr>
        </p:nvSpPr>
        <p:spPr/>
        <p:txBody>
          <a:bodyPr/>
          <a:lstStyle/>
          <a:p>
            <a:pPr marL="0" indent="0" algn="l">
              <a:buNone/>
            </a:pPr>
            <a:r>
              <a:rPr lang="en-US" b="0" i="0" dirty="0">
                <a:solidFill>
                  <a:srgbClr val="2D3B45"/>
                </a:solidFill>
                <a:effectLst/>
                <a:latin typeface="LatoWeb"/>
              </a:rPr>
              <a:t>Initially, the residency match accommodated couples as follows. </a:t>
            </a:r>
          </a:p>
          <a:p>
            <a:pPr marL="0" indent="0" algn="l">
              <a:buNone/>
            </a:pPr>
            <a:r>
              <a:rPr lang="en-US" b="0" i="0" dirty="0">
                <a:solidFill>
                  <a:srgbClr val="2D3B45"/>
                </a:solidFill>
                <a:effectLst/>
                <a:latin typeface="LatoWeb"/>
              </a:rPr>
              <a:t>One member of the couple was designated the "lead member", and matched as normal. </a:t>
            </a:r>
          </a:p>
          <a:p>
            <a:pPr marL="0" indent="0" algn="l">
              <a:buNone/>
            </a:pPr>
            <a:r>
              <a:rPr lang="en-US" b="0" i="0" dirty="0">
                <a:solidFill>
                  <a:srgbClr val="2D3B45"/>
                </a:solidFill>
                <a:effectLst/>
                <a:latin typeface="LatoWeb"/>
              </a:rPr>
              <a:t>Once their match was determined, the list of the "following member" was modified to remove any programs that were too far from the match of the lead member.</a:t>
            </a:r>
          </a:p>
          <a:p>
            <a:pPr marL="0" indent="0" algn="l">
              <a:buNone/>
            </a:pPr>
            <a:endParaRPr lang="en-US" dirty="0">
              <a:solidFill>
                <a:srgbClr val="2D3B45"/>
              </a:solidFill>
              <a:latin typeface="LatoWeb"/>
            </a:endParaRPr>
          </a:p>
          <a:p>
            <a:pPr marL="0" indent="0" algn="l">
              <a:buNone/>
            </a:pPr>
            <a:r>
              <a:rPr lang="en-US" b="1" i="0" dirty="0">
                <a:solidFill>
                  <a:srgbClr val="2D3B45"/>
                </a:solidFill>
                <a:effectLst/>
                <a:latin typeface="LatoWeb"/>
              </a:rPr>
              <a:t>What problems could arise?</a:t>
            </a:r>
          </a:p>
          <a:p>
            <a:pPr marL="0" indent="0" algn="l">
              <a:buNone/>
            </a:pPr>
            <a:endParaRPr lang="en-US" b="0" i="0" dirty="0">
              <a:solidFill>
                <a:srgbClr val="2D3B45"/>
              </a:solidFill>
              <a:effectLst/>
              <a:latin typeface="LatoWeb"/>
            </a:endParaRPr>
          </a:p>
          <a:p>
            <a:pPr marL="0" indent="0">
              <a:buNone/>
            </a:pPr>
            <a:endParaRPr lang="es-ES_tradnl" dirty="0"/>
          </a:p>
        </p:txBody>
      </p:sp>
    </p:spTree>
    <p:extLst>
      <p:ext uri="{BB962C8B-B14F-4D97-AF65-F5344CB8AC3E}">
        <p14:creationId xmlns:p14="http://schemas.microsoft.com/office/powerpoint/2010/main" val="374770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C470-14B8-D02F-2A0D-D5F6A516F94C}"/>
              </a:ext>
            </a:extLst>
          </p:cNvPr>
          <p:cNvSpPr>
            <a:spLocks noGrp="1"/>
          </p:cNvSpPr>
          <p:nvPr>
            <p:ph type="title"/>
          </p:nvPr>
        </p:nvSpPr>
        <p:spPr/>
        <p:txBody>
          <a:bodyPr/>
          <a:lstStyle/>
          <a:p>
            <a:r>
              <a:rPr lang="en-US" dirty="0"/>
              <a:t>Quick Aside: School Choice in Chile</a:t>
            </a:r>
          </a:p>
        </p:txBody>
      </p:sp>
      <p:sp>
        <p:nvSpPr>
          <p:cNvPr id="3" name="Content Placeholder 2">
            <a:extLst>
              <a:ext uri="{FF2B5EF4-FFF2-40B4-BE49-F238E27FC236}">
                <a16:creationId xmlns:a16="http://schemas.microsoft.com/office/drawing/2014/main" id="{A639300B-8A72-58D8-9CC1-4E0612B09A0C}"/>
              </a:ext>
            </a:extLst>
          </p:cNvPr>
          <p:cNvSpPr>
            <a:spLocks noGrp="1"/>
          </p:cNvSpPr>
          <p:nvPr>
            <p:ph idx="1"/>
          </p:nvPr>
        </p:nvSpPr>
        <p:spPr>
          <a:xfrm>
            <a:off x="838200" y="1825625"/>
            <a:ext cx="10282518" cy="4351338"/>
          </a:xfrm>
        </p:spPr>
        <p:txBody>
          <a:bodyPr/>
          <a:lstStyle/>
          <a:p>
            <a:pPr marL="0" indent="0">
              <a:buNone/>
            </a:pPr>
            <a:endParaRPr lang="en-US" dirty="0"/>
          </a:p>
          <a:p>
            <a:pPr marL="0" indent="0">
              <a:buNone/>
            </a:pPr>
            <a:r>
              <a:rPr lang="en-US" b="1" dirty="0"/>
              <a:t>Another Example of Externalities </a:t>
            </a:r>
            <a:r>
              <a:rPr lang="en-US" dirty="0"/>
              <a:t>(siblings).</a:t>
            </a:r>
            <a:r>
              <a:rPr lang="en-US" b="1" dirty="0"/>
              <a:t> </a:t>
            </a:r>
            <a:r>
              <a:rPr lang="en-US" dirty="0"/>
              <a:t>Current solution:</a:t>
            </a:r>
            <a:endParaRPr lang="en-US" b="1" dirty="0"/>
          </a:p>
          <a:p>
            <a:r>
              <a:rPr lang="en-US" dirty="0"/>
              <a:t>Assignment completed first for older grades.</a:t>
            </a:r>
          </a:p>
          <a:p>
            <a:r>
              <a:rPr lang="en-US" dirty="0"/>
              <a:t>Younger siblings’ preferences updated to list assignment of older sibling as first choice.</a:t>
            </a:r>
          </a:p>
          <a:p>
            <a:endParaRPr lang="en-US" dirty="0"/>
          </a:p>
          <a:p>
            <a:pPr marL="0" indent="0">
              <a:buNone/>
            </a:pPr>
            <a:r>
              <a:rPr lang="en-US" dirty="0"/>
              <a:t>As though older sibling is “leading member” of the couple!</a:t>
            </a:r>
          </a:p>
        </p:txBody>
      </p:sp>
    </p:spTree>
    <p:extLst>
      <p:ext uri="{BB962C8B-B14F-4D97-AF65-F5344CB8AC3E}">
        <p14:creationId xmlns:p14="http://schemas.microsoft.com/office/powerpoint/2010/main" val="22319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8FDA-C8A8-0448-93F9-4FC7AAE0C903}"/>
              </a:ext>
            </a:extLst>
          </p:cNvPr>
          <p:cNvSpPr>
            <a:spLocks noGrp="1"/>
          </p:cNvSpPr>
          <p:nvPr>
            <p:ph type="title"/>
          </p:nvPr>
        </p:nvSpPr>
        <p:spPr/>
        <p:txBody>
          <a:bodyPr/>
          <a:lstStyle/>
          <a:p>
            <a:r>
              <a:rPr lang="en-US" dirty="0"/>
              <a:t>Incorporating Couples</a:t>
            </a:r>
          </a:p>
        </p:txBody>
      </p:sp>
      <p:sp>
        <p:nvSpPr>
          <p:cNvPr id="3" name="Content Placeholder 2">
            <a:extLst>
              <a:ext uri="{FF2B5EF4-FFF2-40B4-BE49-F238E27FC236}">
                <a16:creationId xmlns:a16="http://schemas.microsoft.com/office/drawing/2014/main" id="{10CEF01F-0E81-7345-8900-568387C71C7D}"/>
              </a:ext>
            </a:extLst>
          </p:cNvPr>
          <p:cNvSpPr>
            <a:spLocks noGrp="1"/>
          </p:cNvSpPr>
          <p:nvPr>
            <p:ph idx="1"/>
          </p:nvPr>
        </p:nvSpPr>
        <p:spPr/>
        <p:txBody>
          <a:bodyPr/>
          <a:lstStyle/>
          <a:p>
            <a:pPr marL="0" indent="0">
              <a:buNone/>
            </a:pPr>
            <a:r>
              <a:rPr lang="en-US" dirty="0"/>
              <a:t>Informal definition of blocking coalition:</a:t>
            </a:r>
          </a:p>
          <a:p>
            <a:pPr marL="0" indent="0">
              <a:buNone/>
            </a:pPr>
            <a:r>
              <a:rPr lang="en-US" dirty="0"/>
              <a:t>A matching is </a:t>
            </a:r>
            <a:r>
              <a:rPr lang="en-US" b="1" dirty="0"/>
              <a:t>blocked</a:t>
            </a:r>
            <a:r>
              <a:rPr lang="en-US" dirty="0"/>
              <a:t> by a coalition if the coalition can agree upon an allocation that all members of the coalition weakly prefer, and some members strictly prefer.</a:t>
            </a:r>
          </a:p>
          <a:p>
            <a:pPr marL="0" indent="0">
              <a:buNone/>
            </a:pPr>
            <a:endParaRPr lang="en-US" dirty="0"/>
          </a:p>
          <a:p>
            <a:pPr marL="0" indent="0">
              <a:buNone/>
            </a:pPr>
            <a:r>
              <a:rPr lang="en-US" dirty="0"/>
              <a:t>Couples have preferences over </a:t>
            </a:r>
            <a:r>
              <a:rPr lang="en-US" b="1" dirty="0"/>
              <a:t>PAIRS </a:t>
            </a:r>
            <a:r>
              <a:rPr lang="en-US" dirty="0"/>
              <a:t>of positions.</a:t>
            </a:r>
          </a:p>
        </p:txBody>
      </p:sp>
      <p:graphicFrame>
        <p:nvGraphicFramePr>
          <p:cNvPr id="4" name="Table 4">
            <a:extLst>
              <a:ext uri="{FF2B5EF4-FFF2-40B4-BE49-F238E27FC236}">
                <a16:creationId xmlns:a16="http://schemas.microsoft.com/office/drawing/2014/main" id="{31E07205-29FE-8B39-9100-2525E5AF8A78}"/>
              </a:ext>
            </a:extLst>
          </p:cNvPr>
          <p:cNvGraphicFramePr>
            <a:graphicFrameLocks noGrp="1"/>
          </p:cNvGraphicFramePr>
          <p:nvPr>
            <p:extLst>
              <p:ext uri="{D42A27DB-BD31-4B8C-83A1-F6EECF244321}">
                <p14:modId xmlns:p14="http://schemas.microsoft.com/office/powerpoint/2010/main" val="2172087802"/>
              </p:ext>
            </p:extLst>
          </p:nvPr>
        </p:nvGraphicFramePr>
        <p:xfrm>
          <a:off x="8695049" y="4168726"/>
          <a:ext cx="1885244" cy="259080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A</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201533119"/>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C</a:t>
                      </a:r>
                    </a:p>
                  </a:txBody>
                  <a:tcPr>
                    <a:lnL w="57150" cap="flat" cmpd="sng" algn="ctr">
                      <a:solidFill>
                        <a:schemeClr val="tx1"/>
                      </a:solidFill>
                      <a:prstDash val="solid"/>
                      <a:round/>
                      <a:headEnd type="none" w="med" len="med"/>
                      <a:tailEnd type="none" w="med" len="med"/>
                    </a:lnL>
                  </a:tcPr>
                </a:tc>
                <a:tc>
                  <a:txBody>
                    <a:bodyPr/>
                    <a:lstStyle/>
                    <a:p>
                      <a:pPr algn="ctr"/>
                      <a:r>
                        <a:rPr lang="en-US" sz="2800" dirty="0"/>
                        <a:t>B</a:t>
                      </a:r>
                    </a:p>
                  </a:txBody>
                  <a:tcPr/>
                </a:tc>
                <a:extLst>
                  <a:ext uri="{0D108BD9-81ED-4DB2-BD59-A6C34878D82A}">
                    <a16:rowId xmlns:a16="http://schemas.microsoft.com/office/drawing/2014/main" val="2664021789"/>
                  </a:ext>
                </a:extLst>
              </a:tr>
              <a:tr h="370840">
                <a:tc>
                  <a:txBody>
                    <a:bodyPr/>
                    <a:lstStyle/>
                    <a:p>
                      <a:pPr algn="ctr"/>
                      <a:r>
                        <a:rPr lang="en-US" sz="2800" dirty="0"/>
                        <a:t>C</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C</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D</a:t>
                      </a:r>
                    </a:p>
                  </a:txBody>
                  <a:tcPr>
                    <a:lnL w="57150" cap="flat" cmpd="sng" algn="ctr">
                      <a:solidFill>
                        <a:schemeClr val="tx1"/>
                      </a:solidFill>
                      <a:prstDash val="solid"/>
                      <a:round/>
                      <a:headEnd type="none" w="med" len="med"/>
                      <a:tailEnd type="none" w="med" len="med"/>
                    </a:lnL>
                  </a:tcPr>
                </a:tc>
                <a:tc>
                  <a:txBody>
                    <a:bodyPr/>
                    <a:lstStyle/>
                    <a:p>
                      <a:pPr algn="ctr"/>
                      <a:r>
                        <a:rPr lang="en-US" sz="2800" dirty="0"/>
                        <a:t>C</a:t>
                      </a:r>
                    </a:p>
                  </a:txBody>
                  <a:tcPr/>
                </a:tc>
                <a:extLst>
                  <a:ext uri="{0D108BD9-81ED-4DB2-BD59-A6C34878D82A}">
                    <a16:rowId xmlns:a16="http://schemas.microsoft.com/office/drawing/2014/main" val="3306228312"/>
                  </a:ext>
                </a:extLst>
              </a:tr>
              <a:tr h="370840">
                <a:tc>
                  <a:txBody>
                    <a:bodyPr/>
                    <a:lstStyle/>
                    <a:p>
                      <a:pPr algn="ctr"/>
                      <a:r>
                        <a:rPr lang="en-US" sz="2800" dirty="0"/>
                        <a:t>D</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C</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dirty="0"/>
                    </a:p>
                  </a:txBody>
                  <a:tcPr>
                    <a:lnL w="57150" cap="flat" cmpd="sng" algn="ctr">
                      <a:solidFill>
                        <a:schemeClr val="tx1"/>
                      </a:solidFill>
                      <a:prstDash val="solid"/>
                      <a:round/>
                      <a:headEnd type="none" w="med" len="med"/>
                      <a:tailEnd type="none" w="med" len="med"/>
                    </a:lnL>
                  </a:tcPr>
                </a:tc>
                <a:tc>
                  <a:txBody>
                    <a:bodyPr/>
                    <a:lstStyle/>
                    <a:p>
                      <a:pPr algn="ctr"/>
                      <a:endParaRPr lang="en-US" sz="2800" dirty="0"/>
                    </a:p>
                  </a:txBody>
                  <a:tcPr/>
                </a:tc>
                <a:extLst>
                  <a:ext uri="{0D108BD9-81ED-4DB2-BD59-A6C34878D82A}">
                    <a16:rowId xmlns:a16="http://schemas.microsoft.com/office/drawing/2014/main" val="4205692233"/>
                  </a:ext>
                </a:extLst>
              </a:tr>
            </a:tbl>
          </a:graphicData>
        </a:graphic>
      </p:graphicFrame>
    </p:spTree>
    <p:extLst>
      <p:ext uri="{BB962C8B-B14F-4D97-AF65-F5344CB8AC3E}">
        <p14:creationId xmlns:p14="http://schemas.microsoft.com/office/powerpoint/2010/main" val="13473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E49-CF3E-5B4B-976F-1564B9C29B30}"/>
              </a:ext>
            </a:extLst>
          </p:cNvPr>
          <p:cNvSpPr>
            <a:spLocks noGrp="1"/>
          </p:cNvSpPr>
          <p:nvPr>
            <p:ph type="title"/>
          </p:nvPr>
        </p:nvSpPr>
        <p:spPr/>
        <p:txBody>
          <a:bodyPr/>
          <a:lstStyle/>
          <a:p>
            <a:r>
              <a:rPr lang="en-US" dirty="0"/>
              <a:t>Stable Matching Recap (Without Couples)</a:t>
            </a:r>
          </a:p>
        </p:txBody>
      </p:sp>
      <p:sp>
        <p:nvSpPr>
          <p:cNvPr id="3" name="Content Placeholder 2">
            <a:extLst>
              <a:ext uri="{FF2B5EF4-FFF2-40B4-BE49-F238E27FC236}">
                <a16:creationId xmlns:a16="http://schemas.microsoft.com/office/drawing/2014/main" id="{4263F9A8-670E-AD4A-A2C3-14D9EF038DD1}"/>
              </a:ext>
            </a:extLst>
          </p:cNvPr>
          <p:cNvSpPr>
            <a:spLocks noGrp="1"/>
          </p:cNvSpPr>
          <p:nvPr>
            <p:ph idx="1"/>
          </p:nvPr>
        </p:nvSpPr>
        <p:spPr>
          <a:xfrm>
            <a:off x="838199" y="1825625"/>
            <a:ext cx="7660341" cy="4351338"/>
          </a:xfrm>
        </p:spPr>
        <p:txBody>
          <a:bodyPr>
            <a:normAutofit/>
          </a:bodyPr>
          <a:lstStyle/>
          <a:p>
            <a:pPr marL="0" indent="0">
              <a:buNone/>
            </a:pPr>
            <a:r>
              <a:rPr lang="en-US" dirty="0"/>
              <a:t>Important Results:</a:t>
            </a:r>
          </a:p>
          <a:p>
            <a:pPr marL="514350" indent="-514350">
              <a:buFont typeface="+mj-lt"/>
              <a:buAutoNum type="arabicPeriod"/>
            </a:pPr>
            <a:r>
              <a:rPr lang="en-US" dirty="0"/>
              <a:t>Stable matchings always exist.</a:t>
            </a:r>
          </a:p>
          <a:p>
            <a:pPr marL="514350" indent="-514350">
              <a:buFont typeface="+mj-lt"/>
              <a:buAutoNum type="arabicPeriod"/>
            </a:pPr>
            <a:r>
              <a:rPr lang="en-US" dirty="0"/>
              <a:t>The set of assigned students and assigned positions is the same for every stable matching.</a:t>
            </a:r>
          </a:p>
          <a:p>
            <a:pPr marL="514350" indent="-514350">
              <a:buFont typeface="+mj-lt"/>
              <a:buAutoNum type="arabicPeriod"/>
            </a:pPr>
            <a:r>
              <a:rPr lang="en-US" dirty="0"/>
              <a:t>There is a student-optimal stable match.</a:t>
            </a:r>
          </a:p>
          <a:p>
            <a:pPr marL="514350" indent="-514350">
              <a:buFont typeface="+mj-lt"/>
              <a:buAutoNum type="arabicPeriod"/>
            </a:pPr>
            <a:r>
              <a:rPr lang="en-US" dirty="0"/>
              <a:t>Student-proposing DA (with any proposal order) finds the student-optimal match.</a:t>
            </a:r>
          </a:p>
          <a:p>
            <a:pPr marL="514350" indent="-514350">
              <a:buFont typeface="+mj-lt"/>
              <a:buAutoNum type="arabicPeriod"/>
            </a:pPr>
            <a:r>
              <a:rPr lang="en-US" dirty="0"/>
              <a:t>Student-proposing DA is truthful for students.</a:t>
            </a:r>
          </a:p>
          <a:p>
            <a:endParaRPr lang="en-US" dirty="0"/>
          </a:p>
        </p:txBody>
      </p:sp>
    </p:spTree>
    <p:extLst>
      <p:ext uri="{BB962C8B-B14F-4D97-AF65-F5344CB8AC3E}">
        <p14:creationId xmlns:p14="http://schemas.microsoft.com/office/powerpoint/2010/main" val="3980616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7BA5E1-863C-DFC9-0603-1AD4C557D710}"/>
              </a:ext>
            </a:extLst>
          </p:cNvPr>
          <p:cNvPicPr>
            <a:picLocks noChangeAspect="1"/>
          </p:cNvPicPr>
          <p:nvPr/>
        </p:nvPicPr>
        <p:blipFill>
          <a:blip r:embed="rId2"/>
          <a:stretch>
            <a:fillRect/>
          </a:stretch>
        </p:blipFill>
        <p:spPr>
          <a:xfrm>
            <a:off x="0" y="0"/>
            <a:ext cx="9330895" cy="2534024"/>
          </a:xfrm>
          <a:prstGeom prst="rect">
            <a:avLst/>
          </a:prstGeom>
        </p:spPr>
      </p:pic>
      <p:pic>
        <p:nvPicPr>
          <p:cNvPr id="5" name="Picture 4">
            <a:extLst>
              <a:ext uri="{FF2B5EF4-FFF2-40B4-BE49-F238E27FC236}">
                <a16:creationId xmlns:a16="http://schemas.microsoft.com/office/drawing/2014/main" id="{D9D1128C-62BB-B799-F85D-EC226B4A3055}"/>
              </a:ext>
            </a:extLst>
          </p:cNvPr>
          <p:cNvPicPr>
            <a:picLocks noChangeAspect="1"/>
          </p:cNvPicPr>
          <p:nvPr/>
        </p:nvPicPr>
        <p:blipFill>
          <a:blip r:embed="rId3"/>
          <a:stretch>
            <a:fillRect/>
          </a:stretch>
        </p:blipFill>
        <p:spPr>
          <a:xfrm>
            <a:off x="136627" y="2399024"/>
            <a:ext cx="9330895" cy="2914374"/>
          </a:xfrm>
          <a:prstGeom prst="rect">
            <a:avLst/>
          </a:prstGeom>
        </p:spPr>
      </p:pic>
      <p:sp>
        <p:nvSpPr>
          <p:cNvPr id="7" name="TextBox 6">
            <a:extLst>
              <a:ext uri="{FF2B5EF4-FFF2-40B4-BE49-F238E27FC236}">
                <a16:creationId xmlns:a16="http://schemas.microsoft.com/office/drawing/2014/main" id="{524604F3-59F4-F764-2432-7D41DA8A645D}"/>
              </a:ext>
            </a:extLst>
          </p:cNvPr>
          <p:cNvSpPr txBox="1"/>
          <p:nvPr/>
        </p:nvSpPr>
        <p:spPr>
          <a:xfrm>
            <a:off x="5540189" y="1949010"/>
            <a:ext cx="774764" cy="369332"/>
          </a:xfrm>
          <a:prstGeom prst="rect">
            <a:avLst/>
          </a:prstGeom>
          <a:noFill/>
        </p:spPr>
        <p:txBody>
          <a:bodyPr wrap="none" rtlCol="0">
            <a:spAutoFit/>
          </a:bodyPr>
          <a:lstStyle/>
          <a:p>
            <a:r>
              <a:rPr lang="en-US" b="1" dirty="0">
                <a:solidFill>
                  <a:schemeClr val="accent6"/>
                </a:solidFill>
              </a:rPr>
              <a:t>5 Fred</a:t>
            </a:r>
          </a:p>
        </p:txBody>
      </p:sp>
      <p:sp>
        <p:nvSpPr>
          <p:cNvPr id="8" name="TextBox 7">
            <a:extLst>
              <a:ext uri="{FF2B5EF4-FFF2-40B4-BE49-F238E27FC236}">
                <a16:creationId xmlns:a16="http://schemas.microsoft.com/office/drawing/2014/main" id="{6155B3E2-CC79-5133-618F-6C6CB0C5C5C0}"/>
              </a:ext>
            </a:extLst>
          </p:cNvPr>
          <p:cNvSpPr txBox="1"/>
          <p:nvPr/>
        </p:nvSpPr>
        <p:spPr>
          <a:xfrm>
            <a:off x="9467522" y="88386"/>
            <a:ext cx="2607937" cy="2246769"/>
          </a:xfrm>
          <a:prstGeom prst="rect">
            <a:avLst/>
          </a:prstGeom>
          <a:solidFill>
            <a:schemeClr val="accent4"/>
          </a:solidFill>
        </p:spPr>
        <p:txBody>
          <a:bodyPr wrap="square" rtlCol="0">
            <a:spAutoFit/>
          </a:bodyPr>
          <a:lstStyle/>
          <a:p>
            <a:r>
              <a:rPr lang="en-US" sz="2800" dirty="0"/>
              <a:t>Do you think that the order of proposals could ever affect the final outcome?</a:t>
            </a:r>
          </a:p>
        </p:txBody>
      </p:sp>
      <p:pic>
        <p:nvPicPr>
          <p:cNvPr id="10" name="Picture 9">
            <a:extLst>
              <a:ext uri="{FF2B5EF4-FFF2-40B4-BE49-F238E27FC236}">
                <a16:creationId xmlns:a16="http://schemas.microsoft.com/office/drawing/2014/main" id="{B6704099-966D-3A37-2B40-5383A4891853}"/>
              </a:ext>
            </a:extLst>
          </p:cNvPr>
          <p:cNvPicPr>
            <a:picLocks noChangeAspect="1"/>
          </p:cNvPicPr>
          <p:nvPr/>
        </p:nvPicPr>
        <p:blipFill rotWithShape="1">
          <a:blip r:embed="rId4"/>
          <a:srcRect l="24019"/>
          <a:stretch/>
        </p:blipFill>
        <p:spPr>
          <a:xfrm>
            <a:off x="5943600" y="4647641"/>
            <a:ext cx="6248400" cy="2152171"/>
          </a:xfrm>
          <a:prstGeom prst="rect">
            <a:avLst/>
          </a:prstGeom>
        </p:spPr>
      </p:pic>
      <p:pic>
        <p:nvPicPr>
          <p:cNvPr id="4" name="Picture 3">
            <a:extLst>
              <a:ext uri="{FF2B5EF4-FFF2-40B4-BE49-F238E27FC236}">
                <a16:creationId xmlns:a16="http://schemas.microsoft.com/office/drawing/2014/main" id="{A56437C4-5B3E-0BFB-9AD8-4279F36D69E4}"/>
              </a:ext>
            </a:extLst>
          </p:cNvPr>
          <p:cNvPicPr>
            <a:picLocks noChangeAspect="1"/>
          </p:cNvPicPr>
          <p:nvPr/>
        </p:nvPicPr>
        <p:blipFill rotWithShape="1">
          <a:blip r:embed="rId4"/>
          <a:srcRect r="80675"/>
          <a:stretch/>
        </p:blipFill>
        <p:spPr>
          <a:xfrm>
            <a:off x="4476335" y="4630828"/>
            <a:ext cx="1589185" cy="2152171"/>
          </a:xfrm>
          <a:prstGeom prst="rect">
            <a:avLst/>
          </a:prstGeom>
        </p:spPr>
      </p:pic>
      <p:sp>
        <p:nvSpPr>
          <p:cNvPr id="9" name="TextBox 8">
            <a:extLst>
              <a:ext uri="{FF2B5EF4-FFF2-40B4-BE49-F238E27FC236}">
                <a16:creationId xmlns:a16="http://schemas.microsoft.com/office/drawing/2014/main" id="{D98CDAEE-27D5-C54F-BEFD-11DBF305B2A1}"/>
              </a:ext>
            </a:extLst>
          </p:cNvPr>
          <p:cNvSpPr txBox="1"/>
          <p:nvPr/>
        </p:nvSpPr>
        <p:spPr>
          <a:xfrm>
            <a:off x="136627" y="5377267"/>
            <a:ext cx="4658893" cy="1292662"/>
          </a:xfrm>
          <a:prstGeom prst="rect">
            <a:avLst/>
          </a:prstGeom>
          <a:solidFill>
            <a:schemeClr val="accent4"/>
          </a:solidFill>
        </p:spPr>
        <p:txBody>
          <a:bodyPr wrap="square" rtlCol="0">
            <a:spAutoFit/>
          </a:bodyPr>
          <a:lstStyle/>
          <a:p>
            <a:r>
              <a:rPr lang="en-US" sz="2600" dirty="0"/>
              <a:t>After change, what is outcome if:</a:t>
            </a:r>
          </a:p>
          <a:p>
            <a:pPr marL="285750" indent="-285750">
              <a:buFont typeface="Arial" panose="020B0604020202020204" pitchFamily="34" charset="0"/>
              <a:buChar char="•"/>
            </a:pPr>
            <a:r>
              <a:rPr lang="en-US" sz="2600" dirty="0"/>
              <a:t>proposals from R to L?</a:t>
            </a:r>
          </a:p>
          <a:p>
            <a:pPr marL="285750" indent="-285750">
              <a:buFont typeface="Arial" panose="020B0604020202020204" pitchFamily="34" charset="0"/>
              <a:buChar char="•"/>
            </a:pPr>
            <a:r>
              <a:rPr lang="en-US" sz="2600" dirty="0"/>
              <a:t>proposals from L to R?</a:t>
            </a:r>
          </a:p>
        </p:txBody>
      </p:sp>
    </p:spTree>
    <p:extLst>
      <p:ext uri="{BB962C8B-B14F-4D97-AF65-F5344CB8AC3E}">
        <p14:creationId xmlns:p14="http://schemas.microsoft.com/office/powerpoint/2010/main" val="8009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CBF-C411-7949-B8FE-5B2F47D3E448}"/>
              </a:ext>
            </a:extLst>
          </p:cNvPr>
          <p:cNvSpPr>
            <a:spLocks noGrp="1"/>
          </p:cNvSpPr>
          <p:nvPr>
            <p:ph type="title"/>
          </p:nvPr>
        </p:nvSpPr>
        <p:spPr/>
        <p:txBody>
          <a:bodyPr/>
          <a:lstStyle/>
          <a:p>
            <a:r>
              <a:rPr lang="en-US" dirty="0"/>
              <a:t>Incorporating Couples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72C4A5F-C86C-404E-98BD-DA15153AD6D0}"/>
                  </a:ext>
                </a:extLst>
              </p:cNvPr>
              <p:cNvSpPr>
                <a:spLocks noGrp="1"/>
              </p:cNvSpPr>
              <p:nvPr>
                <p:ph idx="1"/>
              </p:nvPr>
            </p:nvSpPr>
            <p:spPr>
              <a:xfrm>
                <a:off x="838200" y="1825625"/>
                <a:ext cx="10515600" cy="4812242"/>
              </a:xfrm>
            </p:spPr>
            <p:txBody>
              <a:bodyPr>
                <a:normAutofit/>
              </a:bodyPr>
              <a:lstStyle/>
              <a:p>
                <a:pPr marL="0" indent="0">
                  <a:buNone/>
                </a:pPr>
                <a:r>
                  <a:rPr lang="en-US" dirty="0"/>
                  <a:t>There are two hospitals, A and B, each with a single position. </a:t>
                </a:r>
              </a:p>
              <a:p>
                <a:pPr marL="0" indent="0">
                  <a:buNone/>
                </a:pPr>
                <a:r>
                  <a:rPr lang="en-US" dirty="0"/>
                  <a:t>There are four doctors. Doctors 1 and 2 are a couple.</a:t>
                </a:r>
                <a:endParaRPr lang="en-US" b="0" dirty="0"/>
              </a:p>
              <a:p>
                <a:pPr marL="0" indent="0">
                  <a:buNone/>
                </a:pPr>
                <a:endParaRPr lang="en-US" i="1" dirty="0">
                  <a:latin typeface="Cambria Math" panose="02040503050406030204" pitchFamily="18" charset="0"/>
                </a:endParaRPr>
              </a:p>
              <a:p>
                <a:pPr marL="0" indent="0">
                  <a:buNone/>
                </a:pPr>
                <a:r>
                  <a:rPr lang="en-US" dirty="0"/>
                  <a:t>Student-Proposing DA (order 4, 3, 2, 1):</a:t>
                </a:r>
              </a:p>
              <a:p>
                <a:pPr marL="514350" indent="-514350">
                  <a:buFont typeface="+mj-lt"/>
                  <a:buAutoNum type="arabicPeriod"/>
                </a:pPr>
                <a:r>
                  <a:rPr lang="en-US" dirty="0"/>
                  <a:t>Doctor 4 applies to A.</a:t>
                </a:r>
              </a:p>
              <a:p>
                <a:pPr marL="514350" indent="-514350">
                  <a:buFont typeface="+mj-lt"/>
                  <a:buAutoNum type="arabicPeriod"/>
                </a:pPr>
                <a:r>
                  <a:rPr lang="en-US" dirty="0"/>
                  <a:t>Doctor 3 applies to B.</a:t>
                </a:r>
              </a:p>
              <a:p>
                <a:pPr marL="514350" indent="-514350">
                  <a:buFont typeface="+mj-lt"/>
                  <a:buAutoNum type="arabicPeriod"/>
                </a:pPr>
                <a:r>
                  <a:rPr lang="en-US" dirty="0"/>
                  <a:t>Doctors 1 and 2 apply to A and B, and are rejected.</a:t>
                </a:r>
              </a:p>
              <a:p>
                <a:pPr marL="0" indent="0">
                  <a:buNone/>
                </a:pPr>
                <a:r>
                  <a:rPr lang="en-US" dirty="0"/>
                  <a:t>Final assignment: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B A. </a:t>
                </a:r>
              </a:p>
              <a:p>
                <a:pPr marL="0" indent="0">
                  <a:buNone/>
                </a:pPr>
                <a:r>
                  <a:rPr lang="en-US" dirty="0"/>
                  <a:t>This is the only stable assignment.</a:t>
                </a:r>
              </a:p>
            </p:txBody>
          </p:sp>
        </mc:Choice>
        <mc:Fallback>
          <p:sp>
            <p:nvSpPr>
              <p:cNvPr id="3" name="Content Placeholder 2">
                <a:extLst>
                  <a:ext uri="{FF2B5EF4-FFF2-40B4-BE49-F238E27FC236}">
                    <a16:creationId xmlns:a16="http://schemas.microsoft.com/office/drawing/2014/main" id="{472C4A5F-C86C-404E-98BD-DA15153AD6D0}"/>
                  </a:ext>
                </a:extLst>
              </p:cNvPr>
              <p:cNvSpPr>
                <a:spLocks noGrp="1" noRot="1" noChangeAspect="1" noMove="1" noResize="1" noEditPoints="1" noAdjustHandles="1" noChangeArrowheads="1" noChangeShapeType="1" noTextEdit="1"/>
              </p:cNvSpPr>
              <p:nvPr>
                <p:ph idx="1"/>
              </p:nvPr>
            </p:nvSpPr>
            <p:spPr>
              <a:xfrm>
                <a:off x="838200" y="1825625"/>
                <a:ext cx="10515600" cy="4812242"/>
              </a:xfrm>
              <a:blipFill>
                <a:blip r:embed="rId2"/>
                <a:stretch>
                  <a:fillRect l="-1206" t="-2105"/>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nvGraphicFramePr>
        <p:xfrm>
          <a:off x="8624711" y="2392680"/>
          <a:ext cx="1885244" cy="103632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201533119"/>
                  </a:ext>
                </a:extLst>
              </a:tr>
            </a:tbl>
          </a:graphicData>
        </a:graphic>
      </p:graphicFrame>
      <p:graphicFrame>
        <p:nvGraphicFramePr>
          <p:cNvPr id="5" name="Table 5">
            <a:extLst>
              <a:ext uri="{FF2B5EF4-FFF2-40B4-BE49-F238E27FC236}">
                <a16:creationId xmlns:a16="http://schemas.microsoft.com/office/drawing/2014/main" id="{0F210866-6FA5-5B4C-9B2C-96394EDD8D2F}"/>
              </a:ext>
            </a:extLst>
          </p:cNvPr>
          <p:cNvGraphicFramePr>
            <a:graphicFrameLocks noGrp="1"/>
          </p:cNvGraphicFramePr>
          <p:nvPr/>
        </p:nvGraphicFramePr>
        <p:xfrm>
          <a:off x="10035822" y="681037"/>
          <a:ext cx="948266" cy="1554480"/>
        </p:xfrm>
        <a:graphic>
          <a:graphicData uri="http://schemas.openxmlformats.org/drawingml/2006/table">
            <a:tbl>
              <a:tblPr firstRow="1" bandRow="1">
                <a:tableStyleId>{21E4AEA4-8DFA-4A89-87EB-49C32662AFE0}</a:tableStyleId>
              </a:tblPr>
              <a:tblGrid>
                <a:gridCol w="474133">
                  <a:extLst>
                    <a:ext uri="{9D8B030D-6E8A-4147-A177-3AD203B41FA5}">
                      <a16:colId xmlns:a16="http://schemas.microsoft.com/office/drawing/2014/main" val="3418421207"/>
                    </a:ext>
                  </a:extLst>
                </a:gridCol>
                <a:gridCol w="474133">
                  <a:extLst>
                    <a:ext uri="{9D8B030D-6E8A-4147-A177-3AD203B41FA5}">
                      <a16:colId xmlns:a16="http://schemas.microsoft.com/office/drawing/2014/main" val="2011742315"/>
                    </a:ext>
                  </a:extLst>
                </a:gridCol>
              </a:tblGrid>
              <a:tr h="345440">
                <a:tc>
                  <a:txBody>
                    <a:bodyPr/>
                    <a:lstStyle/>
                    <a:p>
                      <a:pPr algn="ctr"/>
                      <a:r>
                        <a:rPr lang="en-US" sz="2800" dirty="0"/>
                        <a:t>A</a:t>
                      </a:r>
                    </a:p>
                  </a:txBody>
                  <a:tcPr/>
                </a:tc>
                <a:tc>
                  <a:txBody>
                    <a:bodyPr/>
                    <a:lstStyle/>
                    <a:p>
                      <a:pPr algn="ctr"/>
                      <a:r>
                        <a:rPr lang="en-US" sz="2800" dirty="0"/>
                        <a:t>B</a:t>
                      </a:r>
                    </a:p>
                  </a:txBody>
                  <a:tcPr/>
                </a:tc>
                <a:extLst>
                  <a:ext uri="{0D108BD9-81ED-4DB2-BD59-A6C34878D82A}">
                    <a16:rowId xmlns:a16="http://schemas.microsoft.com/office/drawing/2014/main" val="3501325643"/>
                  </a:ext>
                </a:extLst>
              </a:tr>
              <a:tr h="345440">
                <a:tc>
                  <a:txBody>
                    <a:bodyPr/>
                    <a:lstStyle/>
                    <a:p>
                      <a:pPr algn="ctr"/>
                      <a:r>
                        <a:rPr lang="en-US" sz="2800" dirty="0"/>
                        <a:t>4</a:t>
                      </a:r>
                    </a:p>
                  </a:txBody>
                  <a:tcPr/>
                </a:tc>
                <a:tc>
                  <a:txBody>
                    <a:bodyPr/>
                    <a:lstStyle/>
                    <a:p>
                      <a:pPr algn="ctr"/>
                      <a:r>
                        <a:rPr lang="en-US" sz="2800" dirty="0"/>
                        <a:t>2</a:t>
                      </a:r>
                    </a:p>
                  </a:txBody>
                  <a:tcPr/>
                </a:tc>
                <a:extLst>
                  <a:ext uri="{0D108BD9-81ED-4DB2-BD59-A6C34878D82A}">
                    <a16:rowId xmlns:a16="http://schemas.microsoft.com/office/drawing/2014/main" val="981733757"/>
                  </a:ext>
                </a:extLst>
              </a:tr>
              <a:tr h="345440">
                <a:tc>
                  <a:txBody>
                    <a:bodyPr/>
                    <a:lstStyle/>
                    <a:p>
                      <a:pPr algn="ctr"/>
                      <a:r>
                        <a:rPr lang="en-US" sz="2800" dirty="0"/>
                        <a:t>1</a:t>
                      </a:r>
                    </a:p>
                  </a:txBody>
                  <a:tcPr/>
                </a:tc>
                <a:tc>
                  <a:txBody>
                    <a:bodyPr/>
                    <a:lstStyle/>
                    <a:p>
                      <a:pPr algn="ctr"/>
                      <a:r>
                        <a:rPr lang="en-US" sz="2800" dirty="0"/>
                        <a:t>3</a:t>
                      </a:r>
                    </a:p>
                  </a:txBody>
                  <a:tcPr/>
                </a:tc>
                <a:extLst>
                  <a:ext uri="{0D108BD9-81ED-4DB2-BD59-A6C34878D82A}">
                    <a16:rowId xmlns:a16="http://schemas.microsoft.com/office/drawing/2014/main" val="3087397024"/>
                  </a:ext>
                </a:extLst>
              </a:tr>
            </a:tbl>
          </a:graphicData>
        </a:graphic>
      </p:graphicFrame>
      <p:sp>
        <p:nvSpPr>
          <p:cNvPr id="6" name="TextBox 5">
            <a:extLst>
              <a:ext uri="{FF2B5EF4-FFF2-40B4-BE49-F238E27FC236}">
                <a16:creationId xmlns:a16="http://schemas.microsoft.com/office/drawing/2014/main" id="{6D72A327-8246-3D4E-8172-CB836509E56F}"/>
              </a:ext>
            </a:extLst>
          </p:cNvPr>
          <p:cNvSpPr txBox="1"/>
          <p:nvPr/>
        </p:nvSpPr>
        <p:spPr>
          <a:xfrm>
            <a:off x="6987822" y="5429955"/>
            <a:ext cx="3725334" cy="954107"/>
          </a:xfrm>
          <a:prstGeom prst="rect">
            <a:avLst/>
          </a:prstGeom>
          <a:noFill/>
        </p:spPr>
        <p:txBody>
          <a:bodyPr wrap="square" rtlCol="0">
            <a:spAutoFit/>
          </a:bodyPr>
          <a:lstStyle/>
          <a:p>
            <a:r>
              <a:rPr lang="en-US" sz="2800" dirty="0">
                <a:solidFill>
                  <a:srgbClr val="FF0000"/>
                </a:solidFill>
              </a:rPr>
              <a:t>Final outcome depends on processing order!</a:t>
            </a:r>
          </a:p>
        </p:txBody>
      </p:sp>
    </p:spTree>
    <p:extLst>
      <p:ext uri="{BB962C8B-B14F-4D97-AF65-F5344CB8AC3E}">
        <p14:creationId xmlns:p14="http://schemas.microsoft.com/office/powerpoint/2010/main" val="176081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CBF-C411-7949-B8FE-5B2F47D3E448}"/>
              </a:ext>
            </a:extLst>
          </p:cNvPr>
          <p:cNvSpPr>
            <a:spLocks noGrp="1"/>
          </p:cNvSpPr>
          <p:nvPr>
            <p:ph type="title"/>
          </p:nvPr>
        </p:nvSpPr>
        <p:spPr/>
        <p:txBody>
          <a:bodyPr/>
          <a:lstStyle/>
          <a:p>
            <a:r>
              <a:rPr lang="en-US" dirty="0"/>
              <a:t>Incorporating Couples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2C4A5F-C86C-404E-98BD-DA15153AD6D0}"/>
                  </a:ext>
                </a:extLst>
              </p:cNvPr>
              <p:cNvSpPr>
                <a:spLocks noGrp="1"/>
              </p:cNvSpPr>
              <p:nvPr>
                <p:ph idx="1"/>
              </p:nvPr>
            </p:nvSpPr>
            <p:spPr>
              <a:xfrm>
                <a:off x="838200" y="1825625"/>
                <a:ext cx="10515600" cy="4812242"/>
              </a:xfrm>
            </p:spPr>
            <p:txBody>
              <a:bodyPr>
                <a:normAutofit/>
              </a:bodyPr>
              <a:lstStyle/>
              <a:p>
                <a:pPr marL="0" indent="0">
                  <a:buNone/>
                </a:pPr>
                <a:r>
                  <a:rPr lang="en-US" dirty="0"/>
                  <a:t>There are two hospitals, A and B, each with a single position. </a:t>
                </a:r>
              </a:p>
              <a:p>
                <a:pPr marL="0" indent="0">
                  <a:buNone/>
                </a:pPr>
                <a:r>
                  <a:rPr lang="en-US" dirty="0"/>
                  <a:t>There are four doctors. Doctors 1 and 2 are a couple.</a:t>
                </a:r>
                <a:endParaRPr lang="en-US" b="0" dirty="0"/>
              </a:p>
              <a:p>
                <a:pPr marL="0" indent="0">
                  <a:buNone/>
                </a:pPr>
                <a:endParaRPr lang="en-US" i="1" dirty="0">
                  <a:latin typeface="Cambria Math" panose="02040503050406030204" pitchFamily="18" charset="0"/>
                </a:endParaRPr>
              </a:p>
              <a:p>
                <a:pPr marL="0" indent="0">
                  <a:buNone/>
                </a:pPr>
                <a:r>
                  <a:rPr lang="en-US" dirty="0"/>
                  <a:t>What is the outcome of student-proposing DA?</a:t>
                </a:r>
              </a:p>
              <a:p>
                <a:pPr marL="514350" indent="-514350">
                  <a:buFont typeface="+mj-lt"/>
                  <a:buAutoNum type="arabicPeriod"/>
                </a:pPr>
                <a:r>
                  <a:rPr lang="en-US" dirty="0"/>
                  <a:t>Doctors 1 and 2 apply to A and B, respectively.</a:t>
                </a:r>
              </a:p>
              <a:p>
                <a:pPr marL="514350" indent="-514350">
                  <a:buFont typeface="+mj-lt"/>
                  <a:buAutoNum type="arabicPeriod"/>
                </a:pPr>
                <a:r>
                  <a:rPr lang="en-US" dirty="0"/>
                  <a:t>Doctor 3 applies to B, and is rejected.</a:t>
                </a:r>
              </a:p>
              <a:p>
                <a:pPr marL="514350" indent="-514350">
                  <a:buFont typeface="+mj-lt"/>
                  <a:buAutoNum type="arabicPeriod"/>
                </a:pPr>
                <a:r>
                  <a:rPr lang="en-US" dirty="0"/>
                  <a:t>Doctor 4 applies to A, causing Doctors 1 and 2 to be rejected.</a:t>
                </a:r>
              </a:p>
              <a:p>
                <a:pPr marL="0" indent="0">
                  <a:buNone/>
                </a:pPr>
                <a:r>
                  <a:rPr lang="en-US" dirty="0"/>
                  <a:t>Final assignment: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 </a:t>
                </a:r>
              </a:p>
              <a:p>
                <a:pPr marL="0" indent="0">
                  <a:buNone/>
                </a:pPr>
                <a:r>
                  <a:rPr lang="en-US" dirty="0"/>
                  <a:t>Unstable! B wants to hire 3.</a:t>
                </a:r>
              </a:p>
            </p:txBody>
          </p:sp>
        </mc:Choice>
        <mc:Fallback xmlns="">
          <p:sp>
            <p:nvSpPr>
              <p:cNvPr id="3" name="Content Placeholder 2">
                <a:extLst>
                  <a:ext uri="{FF2B5EF4-FFF2-40B4-BE49-F238E27FC236}">
                    <a16:creationId xmlns:a16="http://schemas.microsoft.com/office/drawing/2014/main" id="{472C4A5F-C86C-404E-98BD-DA15153AD6D0}"/>
                  </a:ext>
                </a:extLst>
              </p:cNvPr>
              <p:cNvSpPr>
                <a:spLocks noGrp="1" noRot="1" noChangeAspect="1" noMove="1" noResize="1" noEditPoints="1" noAdjustHandles="1" noChangeArrowheads="1" noChangeShapeType="1" noTextEdit="1"/>
              </p:cNvSpPr>
              <p:nvPr>
                <p:ph idx="1"/>
              </p:nvPr>
            </p:nvSpPr>
            <p:spPr>
              <a:xfrm>
                <a:off x="838200" y="1825625"/>
                <a:ext cx="10515600" cy="4812242"/>
              </a:xfrm>
              <a:blipFill>
                <a:blip r:embed="rId2"/>
                <a:stretch>
                  <a:fillRect l="-1206" t="-2105"/>
                </a:stretch>
              </a:blipFill>
            </p:spPr>
            <p:txBody>
              <a:bodyPr/>
              <a:lstStyle/>
              <a:p>
                <a:r>
                  <a:rPr lang="es-ES_tradnl">
                    <a:noFill/>
                  </a:rPr>
                  <a:t> </a:t>
                </a:r>
              </a:p>
            </p:txBody>
          </p:sp>
        </mc:Fallback>
      </mc:AlternateContent>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2964175575"/>
              </p:ext>
            </p:extLst>
          </p:nvPr>
        </p:nvGraphicFramePr>
        <p:xfrm>
          <a:off x="8624711" y="2392680"/>
          <a:ext cx="1885244" cy="103632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201533119"/>
                  </a:ext>
                </a:extLst>
              </a:tr>
            </a:tbl>
          </a:graphicData>
        </a:graphic>
      </p:graphicFrame>
      <p:graphicFrame>
        <p:nvGraphicFramePr>
          <p:cNvPr id="5" name="Table 5">
            <a:extLst>
              <a:ext uri="{FF2B5EF4-FFF2-40B4-BE49-F238E27FC236}">
                <a16:creationId xmlns:a16="http://schemas.microsoft.com/office/drawing/2014/main" id="{0F210866-6FA5-5B4C-9B2C-96394EDD8D2F}"/>
              </a:ext>
            </a:extLst>
          </p:cNvPr>
          <p:cNvGraphicFramePr>
            <a:graphicFrameLocks noGrp="1"/>
          </p:cNvGraphicFramePr>
          <p:nvPr>
            <p:extLst>
              <p:ext uri="{D42A27DB-BD31-4B8C-83A1-F6EECF244321}">
                <p14:modId xmlns:p14="http://schemas.microsoft.com/office/powerpoint/2010/main" val="3047253202"/>
              </p:ext>
            </p:extLst>
          </p:nvPr>
        </p:nvGraphicFramePr>
        <p:xfrm>
          <a:off x="10035822" y="681037"/>
          <a:ext cx="948266" cy="1554480"/>
        </p:xfrm>
        <a:graphic>
          <a:graphicData uri="http://schemas.openxmlformats.org/drawingml/2006/table">
            <a:tbl>
              <a:tblPr firstRow="1" bandRow="1">
                <a:tableStyleId>{21E4AEA4-8DFA-4A89-87EB-49C32662AFE0}</a:tableStyleId>
              </a:tblPr>
              <a:tblGrid>
                <a:gridCol w="474133">
                  <a:extLst>
                    <a:ext uri="{9D8B030D-6E8A-4147-A177-3AD203B41FA5}">
                      <a16:colId xmlns:a16="http://schemas.microsoft.com/office/drawing/2014/main" val="3418421207"/>
                    </a:ext>
                  </a:extLst>
                </a:gridCol>
                <a:gridCol w="474133">
                  <a:extLst>
                    <a:ext uri="{9D8B030D-6E8A-4147-A177-3AD203B41FA5}">
                      <a16:colId xmlns:a16="http://schemas.microsoft.com/office/drawing/2014/main" val="2011742315"/>
                    </a:ext>
                  </a:extLst>
                </a:gridCol>
              </a:tblGrid>
              <a:tr h="345440">
                <a:tc>
                  <a:txBody>
                    <a:bodyPr/>
                    <a:lstStyle/>
                    <a:p>
                      <a:pPr algn="ctr"/>
                      <a:r>
                        <a:rPr lang="en-US" sz="2800" dirty="0"/>
                        <a:t>A</a:t>
                      </a:r>
                    </a:p>
                  </a:txBody>
                  <a:tcPr/>
                </a:tc>
                <a:tc>
                  <a:txBody>
                    <a:bodyPr/>
                    <a:lstStyle/>
                    <a:p>
                      <a:pPr algn="ctr"/>
                      <a:r>
                        <a:rPr lang="en-US" sz="2800" dirty="0"/>
                        <a:t>B</a:t>
                      </a:r>
                    </a:p>
                  </a:txBody>
                  <a:tcPr/>
                </a:tc>
                <a:extLst>
                  <a:ext uri="{0D108BD9-81ED-4DB2-BD59-A6C34878D82A}">
                    <a16:rowId xmlns:a16="http://schemas.microsoft.com/office/drawing/2014/main" val="3501325643"/>
                  </a:ext>
                </a:extLst>
              </a:tr>
              <a:tr h="345440">
                <a:tc>
                  <a:txBody>
                    <a:bodyPr/>
                    <a:lstStyle/>
                    <a:p>
                      <a:pPr algn="ctr"/>
                      <a:r>
                        <a:rPr lang="en-US" sz="2800" dirty="0"/>
                        <a:t>4</a:t>
                      </a:r>
                    </a:p>
                  </a:txBody>
                  <a:tcPr/>
                </a:tc>
                <a:tc>
                  <a:txBody>
                    <a:bodyPr/>
                    <a:lstStyle/>
                    <a:p>
                      <a:pPr algn="ctr"/>
                      <a:r>
                        <a:rPr lang="en-US" sz="2800" dirty="0"/>
                        <a:t>2</a:t>
                      </a:r>
                    </a:p>
                  </a:txBody>
                  <a:tcPr/>
                </a:tc>
                <a:extLst>
                  <a:ext uri="{0D108BD9-81ED-4DB2-BD59-A6C34878D82A}">
                    <a16:rowId xmlns:a16="http://schemas.microsoft.com/office/drawing/2014/main" val="981733757"/>
                  </a:ext>
                </a:extLst>
              </a:tr>
              <a:tr h="345440">
                <a:tc>
                  <a:txBody>
                    <a:bodyPr/>
                    <a:lstStyle/>
                    <a:p>
                      <a:pPr algn="ctr"/>
                      <a:r>
                        <a:rPr lang="en-US" sz="2800" dirty="0"/>
                        <a:t>1</a:t>
                      </a:r>
                    </a:p>
                  </a:txBody>
                  <a:tcPr/>
                </a:tc>
                <a:tc>
                  <a:txBody>
                    <a:bodyPr/>
                    <a:lstStyle/>
                    <a:p>
                      <a:pPr algn="ctr"/>
                      <a:r>
                        <a:rPr lang="en-US" sz="2800" dirty="0"/>
                        <a:t>3</a:t>
                      </a:r>
                    </a:p>
                  </a:txBody>
                  <a:tcPr/>
                </a:tc>
                <a:extLst>
                  <a:ext uri="{0D108BD9-81ED-4DB2-BD59-A6C34878D82A}">
                    <a16:rowId xmlns:a16="http://schemas.microsoft.com/office/drawing/2014/main" val="3087397024"/>
                  </a:ext>
                </a:extLst>
              </a:tr>
            </a:tbl>
          </a:graphicData>
        </a:graphic>
      </p:graphicFrame>
      <p:sp>
        <p:nvSpPr>
          <p:cNvPr id="6" name="TextBox 5">
            <a:extLst>
              <a:ext uri="{FF2B5EF4-FFF2-40B4-BE49-F238E27FC236}">
                <a16:creationId xmlns:a16="http://schemas.microsoft.com/office/drawing/2014/main" id="{6D72A327-8246-3D4E-8172-CB836509E56F}"/>
              </a:ext>
            </a:extLst>
          </p:cNvPr>
          <p:cNvSpPr txBox="1"/>
          <p:nvPr/>
        </p:nvSpPr>
        <p:spPr>
          <a:xfrm>
            <a:off x="6987822" y="5429955"/>
            <a:ext cx="3273778" cy="954107"/>
          </a:xfrm>
          <a:prstGeom prst="rect">
            <a:avLst/>
          </a:prstGeom>
          <a:noFill/>
        </p:spPr>
        <p:txBody>
          <a:bodyPr wrap="square" rtlCol="0">
            <a:spAutoFit/>
          </a:bodyPr>
          <a:lstStyle/>
          <a:p>
            <a:r>
              <a:rPr lang="en-US" sz="2800" dirty="0">
                <a:solidFill>
                  <a:srgbClr val="FF0000"/>
                </a:solidFill>
              </a:rPr>
              <a:t>May fail to find a stable assignment!</a:t>
            </a:r>
          </a:p>
        </p:txBody>
      </p:sp>
    </p:spTree>
    <p:extLst>
      <p:ext uri="{BB962C8B-B14F-4D97-AF65-F5344CB8AC3E}">
        <p14:creationId xmlns:p14="http://schemas.microsoft.com/office/powerpoint/2010/main" val="14855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CBF-C411-7949-B8FE-5B2F47D3E448}"/>
              </a:ext>
            </a:extLst>
          </p:cNvPr>
          <p:cNvSpPr>
            <a:spLocks noGrp="1"/>
          </p:cNvSpPr>
          <p:nvPr>
            <p:ph type="title"/>
          </p:nvPr>
        </p:nvSpPr>
        <p:spPr/>
        <p:txBody>
          <a:bodyPr/>
          <a:lstStyle/>
          <a:p>
            <a:r>
              <a:rPr lang="en-US" dirty="0"/>
              <a:t>Incorporating Couples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2C4A5F-C86C-404E-98BD-DA15153AD6D0}"/>
                  </a:ext>
                </a:extLst>
              </p:cNvPr>
              <p:cNvSpPr>
                <a:spLocks noGrp="1"/>
              </p:cNvSpPr>
              <p:nvPr>
                <p:ph idx="1"/>
              </p:nvPr>
            </p:nvSpPr>
            <p:spPr>
              <a:xfrm>
                <a:off x="838200" y="1825625"/>
                <a:ext cx="10515600" cy="4812242"/>
              </a:xfrm>
            </p:spPr>
            <p:txBody>
              <a:bodyPr>
                <a:normAutofit/>
              </a:bodyPr>
              <a:lstStyle/>
              <a:p>
                <a:pPr marL="0" indent="0">
                  <a:buNone/>
                </a:pPr>
                <a:r>
                  <a:rPr lang="en-US" dirty="0"/>
                  <a:t>There are two hospitals, A and B, each with a single position. </a:t>
                </a:r>
              </a:p>
              <a:p>
                <a:pPr marL="0" indent="0">
                  <a:buNone/>
                </a:pPr>
                <a:r>
                  <a:rPr lang="en-US" dirty="0"/>
                  <a:t>There are four doctors. Doctors 1 and 2 are a couple.</a:t>
                </a:r>
                <a:endParaRPr lang="en-US" b="0" dirty="0"/>
              </a:p>
              <a:p>
                <a:pPr marL="0" indent="0">
                  <a:buNone/>
                </a:pPr>
                <a:endParaRPr lang="en-US" i="1" dirty="0">
                  <a:latin typeface="Cambria Math" panose="02040503050406030204" pitchFamily="18" charset="0"/>
                </a:endParaRPr>
              </a:p>
              <a:p>
                <a:pPr marL="0" indent="0">
                  <a:buNone/>
                </a:pPr>
                <a:r>
                  <a:rPr lang="en-US" dirty="0"/>
                  <a:t>Student-Proposing DA (eliminate agent 4):</a:t>
                </a:r>
              </a:p>
              <a:p>
                <a:pPr marL="514350" indent="-514350">
                  <a:buFont typeface="+mj-lt"/>
                  <a:buAutoNum type="arabicPeriod"/>
                </a:pPr>
                <a:r>
                  <a:rPr lang="en-US" dirty="0"/>
                  <a:t>Doctor 3 applies to B.</a:t>
                </a:r>
              </a:p>
              <a:p>
                <a:pPr marL="514350" indent="-514350">
                  <a:buFont typeface="+mj-lt"/>
                  <a:buAutoNum type="arabicPeriod"/>
                </a:pPr>
                <a:r>
                  <a:rPr lang="en-US" dirty="0"/>
                  <a:t>Doctors 1 and 2 apply to A and B, and are accepted.</a:t>
                </a:r>
              </a:p>
              <a:p>
                <a:pPr marL="0" indent="0">
                  <a:buNone/>
                </a:pPr>
                <a:r>
                  <a:rPr lang="en-US" dirty="0"/>
                  <a:t>Final assignment: A B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p>
              <a:p>
                <a:pPr marL="0" indent="0">
                  <a:buNone/>
                </a:pPr>
                <a:r>
                  <a:rPr lang="en-US" dirty="0"/>
                  <a:t>This is the </a:t>
                </a:r>
                <a:r>
                  <a:rPr lang="en-US" b="1" dirty="0"/>
                  <a:t>only</a:t>
                </a:r>
                <a:r>
                  <a:rPr lang="en-US" dirty="0"/>
                  <a:t> stable assignment.</a:t>
                </a:r>
              </a:p>
              <a:p>
                <a:pPr marL="0" indent="0">
                  <a:buNone/>
                </a:pPr>
                <a:r>
                  <a:rPr lang="en-US" dirty="0"/>
                  <a:t>Adding Doctor 4 helps Doctor 3!</a:t>
                </a:r>
              </a:p>
            </p:txBody>
          </p:sp>
        </mc:Choice>
        <mc:Fallback xmlns="">
          <p:sp>
            <p:nvSpPr>
              <p:cNvPr id="3" name="Content Placeholder 2">
                <a:extLst>
                  <a:ext uri="{FF2B5EF4-FFF2-40B4-BE49-F238E27FC236}">
                    <a16:creationId xmlns:a16="http://schemas.microsoft.com/office/drawing/2014/main" id="{472C4A5F-C86C-404E-98BD-DA15153AD6D0}"/>
                  </a:ext>
                </a:extLst>
              </p:cNvPr>
              <p:cNvSpPr>
                <a:spLocks noGrp="1" noRot="1" noChangeAspect="1" noMove="1" noResize="1" noEditPoints="1" noAdjustHandles="1" noChangeArrowheads="1" noChangeShapeType="1" noTextEdit="1"/>
              </p:cNvSpPr>
              <p:nvPr>
                <p:ph idx="1"/>
              </p:nvPr>
            </p:nvSpPr>
            <p:spPr>
              <a:xfrm>
                <a:off x="838200" y="1825625"/>
                <a:ext cx="10515600" cy="4812242"/>
              </a:xfrm>
              <a:blipFill>
                <a:blip r:embed="rId2"/>
                <a:stretch>
                  <a:fillRect l="-1206" t="-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99246157"/>
                  </p:ext>
                </p:extLst>
              </p:nvPr>
            </p:nvGraphicFramePr>
            <p:xfrm>
              <a:off x="8624711" y="2392680"/>
              <a:ext cx="1885244" cy="103632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4201533119"/>
                      </a:ext>
                    </a:extLst>
                  </a:tr>
                </a:tbl>
              </a:graphicData>
            </a:graphic>
          </p:graphicFrame>
        </mc:Choice>
        <mc:Fallback xmlns="">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99246157"/>
                  </p:ext>
                </p:extLst>
              </p:nvPr>
            </p:nvGraphicFramePr>
            <p:xfrm>
              <a:off x="8624711" y="2392680"/>
              <a:ext cx="1885244" cy="103632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51816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51816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endParaRPr lang="en-US"/>
                        </a:p>
                      </a:txBody>
                      <a:tcPr>
                        <a:blipFill>
                          <a:blip r:embed="rId3"/>
                          <a:stretch>
                            <a:fillRect l="-310811" t="-112195" r="-5405" b="-34146"/>
                          </a:stretch>
                        </a:blipFill>
                      </a:tcPr>
                    </a:tc>
                    <a:extLst>
                      <a:ext uri="{0D108BD9-81ED-4DB2-BD59-A6C34878D82A}">
                        <a16:rowId xmlns:a16="http://schemas.microsoft.com/office/drawing/2014/main" val="4201533119"/>
                      </a:ext>
                    </a:extLst>
                  </a:tr>
                </a:tbl>
              </a:graphicData>
            </a:graphic>
          </p:graphicFrame>
        </mc:Fallback>
      </mc:AlternateContent>
      <p:graphicFrame>
        <p:nvGraphicFramePr>
          <p:cNvPr id="5" name="Table 5">
            <a:extLst>
              <a:ext uri="{FF2B5EF4-FFF2-40B4-BE49-F238E27FC236}">
                <a16:creationId xmlns:a16="http://schemas.microsoft.com/office/drawing/2014/main" id="{0F210866-6FA5-5B4C-9B2C-96394EDD8D2F}"/>
              </a:ext>
            </a:extLst>
          </p:cNvPr>
          <p:cNvGraphicFramePr>
            <a:graphicFrameLocks noGrp="1"/>
          </p:cNvGraphicFramePr>
          <p:nvPr/>
        </p:nvGraphicFramePr>
        <p:xfrm>
          <a:off x="10035822" y="681037"/>
          <a:ext cx="948266" cy="1554480"/>
        </p:xfrm>
        <a:graphic>
          <a:graphicData uri="http://schemas.openxmlformats.org/drawingml/2006/table">
            <a:tbl>
              <a:tblPr firstRow="1" bandRow="1">
                <a:tableStyleId>{21E4AEA4-8DFA-4A89-87EB-49C32662AFE0}</a:tableStyleId>
              </a:tblPr>
              <a:tblGrid>
                <a:gridCol w="474133">
                  <a:extLst>
                    <a:ext uri="{9D8B030D-6E8A-4147-A177-3AD203B41FA5}">
                      <a16:colId xmlns:a16="http://schemas.microsoft.com/office/drawing/2014/main" val="3418421207"/>
                    </a:ext>
                  </a:extLst>
                </a:gridCol>
                <a:gridCol w="474133">
                  <a:extLst>
                    <a:ext uri="{9D8B030D-6E8A-4147-A177-3AD203B41FA5}">
                      <a16:colId xmlns:a16="http://schemas.microsoft.com/office/drawing/2014/main" val="2011742315"/>
                    </a:ext>
                  </a:extLst>
                </a:gridCol>
              </a:tblGrid>
              <a:tr h="345440">
                <a:tc>
                  <a:txBody>
                    <a:bodyPr/>
                    <a:lstStyle/>
                    <a:p>
                      <a:pPr algn="ctr"/>
                      <a:r>
                        <a:rPr lang="en-US" sz="2800" dirty="0"/>
                        <a:t>A</a:t>
                      </a:r>
                    </a:p>
                  </a:txBody>
                  <a:tcPr/>
                </a:tc>
                <a:tc>
                  <a:txBody>
                    <a:bodyPr/>
                    <a:lstStyle/>
                    <a:p>
                      <a:pPr algn="ctr"/>
                      <a:r>
                        <a:rPr lang="en-US" sz="2800" dirty="0"/>
                        <a:t>B</a:t>
                      </a:r>
                    </a:p>
                  </a:txBody>
                  <a:tcPr/>
                </a:tc>
                <a:extLst>
                  <a:ext uri="{0D108BD9-81ED-4DB2-BD59-A6C34878D82A}">
                    <a16:rowId xmlns:a16="http://schemas.microsoft.com/office/drawing/2014/main" val="3501325643"/>
                  </a:ext>
                </a:extLst>
              </a:tr>
              <a:tr h="345440">
                <a:tc>
                  <a:txBody>
                    <a:bodyPr/>
                    <a:lstStyle/>
                    <a:p>
                      <a:pPr algn="ctr"/>
                      <a:r>
                        <a:rPr lang="en-US" sz="2800" dirty="0"/>
                        <a:t>4</a:t>
                      </a:r>
                    </a:p>
                  </a:txBody>
                  <a:tcPr/>
                </a:tc>
                <a:tc>
                  <a:txBody>
                    <a:bodyPr/>
                    <a:lstStyle/>
                    <a:p>
                      <a:pPr algn="ctr"/>
                      <a:r>
                        <a:rPr lang="en-US" sz="2800" dirty="0"/>
                        <a:t>2</a:t>
                      </a:r>
                    </a:p>
                  </a:txBody>
                  <a:tcPr/>
                </a:tc>
                <a:extLst>
                  <a:ext uri="{0D108BD9-81ED-4DB2-BD59-A6C34878D82A}">
                    <a16:rowId xmlns:a16="http://schemas.microsoft.com/office/drawing/2014/main" val="981733757"/>
                  </a:ext>
                </a:extLst>
              </a:tr>
              <a:tr h="345440">
                <a:tc>
                  <a:txBody>
                    <a:bodyPr/>
                    <a:lstStyle/>
                    <a:p>
                      <a:pPr algn="ctr"/>
                      <a:r>
                        <a:rPr lang="en-US" sz="2800" dirty="0"/>
                        <a:t>1</a:t>
                      </a:r>
                    </a:p>
                  </a:txBody>
                  <a:tcPr/>
                </a:tc>
                <a:tc>
                  <a:txBody>
                    <a:bodyPr/>
                    <a:lstStyle/>
                    <a:p>
                      <a:pPr algn="ctr"/>
                      <a:r>
                        <a:rPr lang="en-US" sz="2800" dirty="0"/>
                        <a:t>3</a:t>
                      </a:r>
                    </a:p>
                  </a:txBody>
                  <a:tcPr/>
                </a:tc>
                <a:extLst>
                  <a:ext uri="{0D108BD9-81ED-4DB2-BD59-A6C34878D82A}">
                    <a16:rowId xmlns:a16="http://schemas.microsoft.com/office/drawing/2014/main" val="3087397024"/>
                  </a:ext>
                </a:extLst>
              </a:tr>
            </a:tbl>
          </a:graphicData>
        </a:graphic>
      </p:graphicFrame>
      <p:sp>
        <p:nvSpPr>
          <p:cNvPr id="6" name="TextBox 5">
            <a:extLst>
              <a:ext uri="{FF2B5EF4-FFF2-40B4-BE49-F238E27FC236}">
                <a16:creationId xmlns:a16="http://schemas.microsoft.com/office/drawing/2014/main" id="{6D72A327-8246-3D4E-8172-CB836509E56F}"/>
              </a:ext>
            </a:extLst>
          </p:cNvPr>
          <p:cNvSpPr txBox="1"/>
          <p:nvPr/>
        </p:nvSpPr>
        <p:spPr>
          <a:xfrm>
            <a:off x="6987822" y="5429955"/>
            <a:ext cx="3725334" cy="954107"/>
          </a:xfrm>
          <a:prstGeom prst="rect">
            <a:avLst/>
          </a:prstGeom>
          <a:noFill/>
        </p:spPr>
        <p:txBody>
          <a:bodyPr wrap="square" rtlCol="0">
            <a:spAutoFit/>
          </a:bodyPr>
          <a:lstStyle/>
          <a:p>
            <a:r>
              <a:rPr lang="en-US" sz="2800" dirty="0">
                <a:solidFill>
                  <a:srgbClr val="FF0000"/>
                </a:solidFill>
              </a:rPr>
              <a:t>No stable mechanism is population monotonic!</a:t>
            </a:r>
          </a:p>
        </p:txBody>
      </p:sp>
    </p:spTree>
    <p:extLst>
      <p:ext uri="{BB962C8B-B14F-4D97-AF65-F5344CB8AC3E}">
        <p14:creationId xmlns:p14="http://schemas.microsoft.com/office/powerpoint/2010/main" val="279979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BCC4-CEB3-E745-B025-11BC8CF7041C}"/>
              </a:ext>
            </a:extLst>
          </p:cNvPr>
          <p:cNvSpPr>
            <a:spLocks noGrp="1"/>
          </p:cNvSpPr>
          <p:nvPr>
            <p:ph type="title"/>
          </p:nvPr>
        </p:nvSpPr>
        <p:spPr/>
        <p:txBody>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DFF9F1-A7E1-CB44-AB7D-369C14C2579F}"/>
                  </a:ext>
                </a:extLst>
              </p:cNvPr>
              <p:cNvSpPr>
                <a:spLocks noGrp="1"/>
              </p:cNvSpPr>
              <p:nvPr>
                <p:ph idx="1"/>
              </p:nvPr>
            </p:nvSpPr>
            <p:spPr>
              <a:xfrm>
                <a:off x="838200" y="1825624"/>
                <a:ext cx="10515600" cy="5032375"/>
              </a:xfrm>
            </p:spPr>
            <p:txBody>
              <a:bodyPr>
                <a:normAutofit/>
              </a:bodyPr>
              <a:lstStyle/>
              <a:p>
                <a:pPr marL="0" indent="0">
                  <a:buNone/>
                </a:pPr>
                <a:r>
                  <a:rPr lang="en-US" dirty="0"/>
                  <a:t>There are two hospitals, A and B, each with a single position. </a:t>
                </a:r>
              </a:p>
              <a:p>
                <a:pPr marL="0" indent="0">
                  <a:buNone/>
                </a:pPr>
                <a:r>
                  <a:rPr lang="en-US" dirty="0"/>
                  <a:t>There are three doctors. Doctors 1 and 2 are a couple.</a:t>
                </a:r>
              </a:p>
              <a:p>
                <a:pPr marL="0" indent="0">
                  <a:buNone/>
                </a:pPr>
                <a:endParaRPr lang="en-US" dirty="0"/>
              </a:p>
              <a:p>
                <a:pPr marL="0" indent="0">
                  <a:buNone/>
                </a:pPr>
                <a:r>
                  <a:rPr lang="en-US" dirty="0"/>
                  <a:t>There are four individually rational matchings:</a:t>
                </a:r>
              </a:p>
              <a:p>
                <a:pPr marL="0" indent="0">
                  <a:buNone/>
                </a:pPr>
                <a:r>
                  <a:rPr lang="en-US" dirty="0"/>
                  <a:t>A</a:t>
                </a:r>
                <a:r>
                  <a:rPr lang="en-US" i="1" dirty="0"/>
                  <a:t> </a:t>
                </a:r>
                <a:r>
                  <a:rPr lang="en-US" dirty="0"/>
                  <a:t>B</a:t>
                </a:r>
                <a:r>
                  <a:rPr lang="en-US" i="1" dirty="0"/>
                  <a:t> </a:t>
                </a:r>
                <a14:m>
                  <m:oMath xmlns:m="http://schemas.openxmlformats.org/officeDocument/2006/math">
                    <m:r>
                      <a:rPr lang="en-US" i="1" dirty="0">
                        <a:latin typeface="Cambria Math" panose="02040503050406030204" pitchFamily="18" charset="0"/>
                      </a:rPr>
                      <m:t>∅</m:t>
                    </m:r>
                  </m:oMath>
                </a14:m>
                <a:r>
                  <a:rPr lang="en-US" dirty="0"/>
                  <a:t>   	</a:t>
                </a:r>
              </a:p>
              <a:p>
                <a:pPr marL="0" indent="0">
                  <a:buNone/>
                </a:pPr>
                <a:r>
                  <a:rPr lang="en-US" dirty="0"/>
                  <a:t>B A</a:t>
                </a:r>
                <a14:m>
                  <m:oMath xmlns:m="http://schemas.openxmlformats.org/officeDocument/2006/math">
                    <m:r>
                      <a:rPr lang="en-US" b="0" i="0" dirty="0" smtClean="0">
                        <a:latin typeface="Cambria Math" panose="02040503050406030204" pitchFamily="18" charset="0"/>
                      </a:rPr>
                      <m:t> </m:t>
                    </m:r>
                    <m:r>
                      <a:rPr lang="en-US" i="1" dirty="0">
                        <a:latin typeface="Cambria Math" panose="02040503050406030204" pitchFamily="18" charset="0"/>
                      </a:rPr>
                      <m:t>∅</m:t>
                    </m:r>
                  </m:oMath>
                </a14:m>
                <a:r>
                  <a:rPr lang="en-US" i="1" dirty="0">
                    <a:latin typeface="Cambria Math" panose="02040503050406030204" pitchFamily="18" charset="0"/>
                  </a:rPr>
                  <a:t>		</a:t>
                </a:r>
              </a:p>
              <a:p>
                <a:pPr marL="0" indent="0">
                  <a:buNone/>
                </a:pP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 </m:t>
                    </m:r>
                  </m:oMath>
                </a14:m>
                <a:r>
                  <a:rPr lang="en-US" dirty="0"/>
                  <a:t>B 		</a:t>
                </a:r>
              </a:p>
              <a:p>
                <a:pPr marL="0" indent="0">
                  <a:buNone/>
                </a:pP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 </m:t>
                    </m:r>
                  </m:oMath>
                </a14:m>
                <a:r>
                  <a:rPr lang="en-US" dirty="0"/>
                  <a:t>A   </a:t>
                </a:r>
              </a:p>
              <a:p>
                <a:pPr marL="0" indent="0">
                  <a:buNone/>
                </a:pPr>
                <a:endParaRPr lang="en-US" dirty="0"/>
              </a:p>
              <a:p>
                <a:pPr marL="0" indent="0">
                  <a:buNone/>
                </a:pPr>
                <a:endParaRPr lang="en-US" dirty="0"/>
              </a:p>
              <a:p>
                <a:pPr marL="0" indent="0">
                  <a:buNone/>
                </a:pPr>
                <a:endParaRPr lang="en-US" i="1" dirty="0">
                  <a:latin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73DFF9F1-A7E1-CB44-AB7D-369C14C2579F}"/>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206" t="-2015"/>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7FC7FA8C-9FE3-9C40-94EC-D075DC7C2C96}"/>
              </a:ext>
            </a:extLst>
          </p:cNvPr>
          <p:cNvGraphicFramePr>
            <a:graphicFrameLocks noGrp="1"/>
          </p:cNvGraphicFramePr>
          <p:nvPr/>
        </p:nvGraphicFramePr>
        <p:xfrm>
          <a:off x="9596967" y="2437765"/>
          <a:ext cx="1413933"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A</a:t>
                      </a:r>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1533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B</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687523"/>
                  </a:ext>
                </a:extLst>
              </a:tr>
            </a:tbl>
          </a:graphicData>
        </a:graphic>
      </p:graphicFrame>
      <p:graphicFrame>
        <p:nvGraphicFramePr>
          <p:cNvPr id="5" name="Table 5">
            <a:extLst>
              <a:ext uri="{FF2B5EF4-FFF2-40B4-BE49-F238E27FC236}">
                <a16:creationId xmlns:a16="http://schemas.microsoft.com/office/drawing/2014/main" id="{408BFDAC-7E29-6548-A3DD-9B34882B7C9B}"/>
              </a:ext>
            </a:extLst>
          </p:cNvPr>
          <p:cNvGraphicFramePr>
            <a:graphicFrameLocks noGrp="1"/>
          </p:cNvGraphicFramePr>
          <p:nvPr/>
        </p:nvGraphicFramePr>
        <p:xfrm>
          <a:off x="10077686" y="253047"/>
          <a:ext cx="933214" cy="2072640"/>
        </p:xfrm>
        <a:graphic>
          <a:graphicData uri="http://schemas.openxmlformats.org/drawingml/2006/table">
            <a:tbl>
              <a:tblPr firstRow="1" bandRow="1">
                <a:tableStyleId>{21E4AEA4-8DFA-4A89-87EB-49C32662AFE0}</a:tableStyleId>
              </a:tblPr>
              <a:tblGrid>
                <a:gridCol w="466607">
                  <a:extLst>
                    <a:ext uri="{9D8B030D-6E8A-4147-A177-3AD203B41FA5}">
                      <a16:colId xmlns:a16="http://schemas.microsoft.com/office/drawing/2014/main" val="3418421207"/>
                    </a:ext>
                  </a:extLst>
                </a:gridCol>
                <a:gridCol w="466607">
                  <a:extLst>
                    <a:ext uri="{9D8B030D-6E8A-4147-A177-3AD203B41FA5}">
                      <a16:colId xmlns:a16="http://schemas.microsoft.com/office/drawing/2014/main" val="2011742315"/>
                    </a:ext>
                  </a:extLst>
                </a:gridCol>
              </a:tblGrid>
              <a:tr h="302666">
                <a:tc>
                  <a:txBody>
                    <a:bodyPr/>
                    <a:lstStyle/>
                    <a:p>
                      <a:pPr algn="ctr"/>
                      <a:r>
                        <a:rPr lang="en-US" sz="2800" dirty="0"/>
                        <a:t>A</a:t>
                      </a:r>
                    </a:p>
                  </a:txBody>
                  <a:tcPr/>
                </a:tc>
                <a:tc>
                  <a:txBody>
                    <a:bodyPr/>
                    <a:lstStyle/>
                    <a:p>
                      <a:pPr algn="ctr"/>
                      <a:r>
                        <a:rPr lang="en-US" sz="2800" dirty="0"/>
                        <a:t>B</a:t>
                      </a:r>
                    </a:p>
                  </a:txBody>
                  <a:tcPr/>
                </a:tc>
                <a:extLst>
                  <a:ext uri="{0D108BD9-81ED-4DB2-BD59-A6C34878D82A}">
                    <a16:rowId xmlns:a16="http://schemas.microsoft.com/office/drawing/2014/main" val="3501325643"/>
                  </a:ext>
                </a:extLst>
              </a:tr>
              <a:tr h="302666">
                <a:tc>
                  <a:txBody>
                    <a:bodyPr/>
                    <a:lstStyle/>
                    <a:p>
                      <a:pPr algn="ctr"/>
                      <a:r>
                        <a:rPr lang="en-US" sz="2800" dirty="0"/>
                        <a:t>1</a:t>
                      </a:r>
                    </a:p>
                  </a:txBody>
                  <a:tcPr/>
                </a:tc>
                <a:tc>
                  <a:txBody>
                    <a:bodyPr/>
                    <a:lstStyle/>
                    <a:p>
                      <a:pPr algn="ctr"/>
                      <a:r>
                        <a:rPr lang="en-US" sz="2800" dirty="0"/>
                        <a:t>1</a:t>
                      </a:r>
                    </a:p>
                  </a:txBody>
                  <a:tcPr/>
                </a:tc>
                <a:extLst>
                  <a:ext uri="{0D108BD9-81ED-4DB2-BD59-A6C34878D82A}">
                    <a16:rowId xmlns:a16="http://schemas.microsoft.com/office/drawing/2014/main" val="3075366059"/>
                  </a:ext>
                </a:extLst>
              </a:tr>
              <a:tr h="302666">
                <a:tc>
                  <a:txBody>
                    <a:bodyPr/>
                    <a:lstStyle/>
                    <a:p>
                      <a:pPr algn="ctr"/>
                      <a:r>
                        <a:rPr lang="en-US" sz="2800" dirty="0"/>
                        <a:t>3</a:t>
                      </a:r>
                    </a:p>
                  </a:txBody>
                  <a:tcPr/>
                </a:tc>
                <a:tc>
                  <a:txBody>
                    <a:bodyPr/>
                    <a:lstStyle/>
                    <a:p>
                      <a:pPr algn="ctr"/>
                      <a:r>
                        <a:rPr lang="en-US" sz="2800" dirty="0"/>
                        <a:t>3</a:t>
                      </a:r>
                    </a:p>
                  </a:txBody>
                  <a:tcPr/>
                </a:tc>
                <a:extLst>
                  <a:ext uri="{0D108BD9-81ED-4DB2-BD59-A6C34878D82A}">
                    <a16:rowId xmlns:a16="http://schemas.microsoft.com/office/drawing/2014/main" val="981733757"/>
                  </a:ext>
                </a:extLst>
              </a:tr>
              <a:tr h="302666">
                <a:tc>
                  <a:txBody>
                    <a:bodyPr/>
                    <a:lstStyle/>
                    <a:p>
                      <a:pPr algn="ctr"/>
                      <a:r>
                        <a:rPr lang="en-US" sz="2800" dirty="0"/>
                        <a:t>2</a:t>
                      </a:r>
                    </a:p>
                  </a:txBody>
                  <a:tcPr/>
                </a:tc>
                <a:tc>
                  <a:txBody>
                    <a:bodyPr/>
                    <a:lstStyle/>
                    <a:p>
                      <a:pPr algn="ctr"/>
                      <a:r>
                        <a:rPr lang="en-US" sz="2800" dirty="0"/>
                        <a:t>2</a:t>
                      </a:r>
                    </a:p>
                  </a:txBody>
                  <a:tcPr/>
                </a:tc>
                <a:extLst>
                  <a:ext uri="{0D108BD9-81ED-4DB2-BD59-A6C34878D82A}">
                    <a16:rowId xmlns:a16="http://schemas.microsoft.com/office/drawing/2014/main" val="3087397024"/>
                  </a:ext>
                </a:extLst>
              </a:tr>
            </a:tbl>
          </a:graphicData>
        </a:graphic>
      </p:graphicFrame>
      <p:sp>
        <p:nvSpPr>
          <p:cNvPr id="11" name="TextBox 10">
            <a:extLst>
              <a:ext uri="{FF2B5EF4-FFF2-40B4-BE49-F238E27FC236}">
                <a16:creationId xmlns:a16="http://schemas.microsoft.com/office/drawing/2014/main" id="{A4E083CE-6337-B04E-A7B5-6A1F5BABD15C}"/>
              </a:ext>
            </a:extLst>
          </p:cNvPr>
          <p:cNvSpPr txBox="1"/>
          <p:nvPr/>
        </p:nvSpPr>
        <p:spPr>
          <a:xfrm>
            <a:off x="6969777" y="5264042"/>
            <a:ext cx="4131734" cy="523220"/>
          </a:xfrm>
          <a:prstGeom prst="rect">
            <a:avLst/>
          </a:prstGeom>
          <a:noFill/>
        </p:spPr>
        <p:txBody>
          <a:bodyPr wrap="square" rtlCol="0">
            <a:spAutoFit/>
          </a:bodyPr>
          <a:lstStyle/>
          <a:p>
            <a:r>
              <a:rPr lang="en-US" sz="2800" dirty="0">
                <a:solidFill>
                  <a:srgbClr val="FF0000"/>
                </a:solidFill>
              </a:rPr>
              <a:t>No stable matching exists!</a:t>
            </a:r>
          </a:p>
        </p:txBody>
      </p:sp>
      <p:sp>
        <p:nvSpPr>
          <p:cNvPr id="7" name="TextBox 6">
            <a:extLst>
              <a:ext uri="{FF2B5EF4-FFF2-40B4-BE49-F238E27FC236}">
                <a16:creationId xmlns:a16="http://schemas.microsoft.com/office/drawing/2014/main" id="{C76D2333-3FEC-7D4D-FF62-A7FF3B3667F1}"/>
              </a:ext>
            </a:extLst>
          </p:cNvPr>
          <p:cNvSpPr txBox="1"/>
          <p:nvPr/>
        </p:nvSpPr>
        <p:spPr>
          <a:xfrm>
            <a:off x="2372460" y="3845452"/>
            <a:ext cx="6101860" cy="2046714"/>
          </a:xfrm>
          <a:prstGeom prst="rect">
            <a:avLst/>
          </a:prstGeom>
          <a:noFill/>
        </p:spPr>
        <p:txBody>
          <a:bodyPr wrap="square">
            <a:spAutoFit/>
          </a:bodyPr>
          <a:lstStyle/>
          <a:p>
            <a:pPr marL="0" indent="0">
              <a:spcBef>
                <a:spcPts val="600"/>
              </a:spcBef>
              <a:buNone/>
            </a:pPr>
            <a:r>
              <a:rPr lang="en-US" sz="2800" b="1" dirty="0"/>
              <a:t>blocked </a:t>
            </a:r>
            <a:r>
              <a:rPr lang="en-US" sz="2800" dirty="0"/>
              <a:t>by 3B</a:t>
            </a:r>
          </a:p>
          <a:p>
            <a:pPr marL="0" indent="0">
              <a:spcBef>
                <a:spcPts val="600"/>
              </a:spcBef>
              <a:buNone/>
            </a:pPr>
            <a:r>
              <a:rPr lang="en-US" sz="2800" b="1" dirty="0"/>
              <a:t>blocked </a:t>
            </a:r>
            <a:r>
              <a:rPr lang="en-US" sz="2800" dirty="0"/>
              <a:t>by 3A</a:t>
            </a:r>
            <a:endParaRPr lang="en-US" sz="2800" i="1" dirty="0">
              <a:latin typeface="Cambria Math" panose="02040503050406030204" pitchFamily="18" charset="0"/>
            </a:endParaRPr>
          </a:p>
          <a:p>
            <a:pPr marL="0" indent="0">
              <a:spcBef>
                <a:spcPts val="600"/>
              </a:spcBef>
              <a:buNone/>
            </a:pPr>
            <a:r>
              <a:rPr lang="en-US" sz="2800" b="1" dirty="0"/>
              <a:t>blocked </a:t>
            </a:r>
            <a:r>
              <a:rPr lang="en-US" sz="2800" dirty="0"/>
              <a:t>by 3A or 1B 2A</a:t>
            </a:r>
          </a:p>
          <a:p>
            <a:pPr marL="0" indent="0">
              <a:spcBef>
                <a:spcPts val="600"/>
              </a:spcBef>
              <a:buNone/>
            </a:pPr>
            <a:r>
              <a:rPr lang="en-US" sz="2800" b="1" dirty="0"/>
              <a:t>blocked </a:t>
            </a:r>
            <a:r>
              <a:rPr lang="en-US" sz="2800" dirty="0"/>
              <a:t>by 1A, 2B</a:t>
            </a:r>
          </a:p>
        </p:txBody>
      </p:sp>
      <p:sp>
        <p:nvSpPr>
          <p:cNvPr id="6" name="TextBox 5">
            <a:extLst>
              <a:ext uri="{FF2B5EF4-FFF2-40B4-BE49-F238E27FC236}">
                <a16:creationId xmlns:a16="http://schemas.microsoft.com/office/drawing/2014/main" id="{AA066704-9D7A-094E-E346-3F605886D9D8}"/>
              </a:ext>
            </a:extLst>
          </p:cNvPr>
          <p:cNvSpPr txBox="1"/>
          <p:nvPr/>
        </p:nvSpPr>
        <p:spPr>
          <a:xfrm>
            <a:off x="6953699" y="4519516"/>
            <a:ext cx="4057201" cy="523220"/>
          </a:xfrm>
          <a:prstGeom prst="rect">
            <a:avLst/>
          </a:prstGeom>
          <a:solidFill>
            <a:schemeClr val="accent4"/>
          </a:solidFill>
        </p:spPr>
        <p:txBody>
          <a:bodyPr wrap="none" rtlCol="0">
            <a:spAutoFit/>
          </a:bodyPr>
          <a:lstStyle/>
          <a:p>
            <a:r>
              <a:rPr lang="en-US" sz="2800" dirty="0"/>
              <a:t>Which of these are stable?</a:t>
            </a:r>
          </a:p>
        </p:txBody>
      </p:sp>
    </p:spTree>
    <p:extLst>
      <p:ext uri="{BB962C8B-B14F-4D97-AF65-F5344CB8AC3E}">
        <p14:creationId xmlns:p14="http://schemas.microsoft.com/office/powerpoint/2010/main" val="216287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6BD7-AE4C-B2B0-461B-0D88CF87F60B}"/>
              </a:ext>
            </a:extLst>
          </p:cNvPr>
          <p:cNvSpPr>
            <a:spLocks noGrp="1"/>
          </p:cNvSpPr>
          <p:nvPr>
            <p:ph type="title"/>
          </p:nvPr>
        </p:nvSpPr>
        <p:spPr/>
        <p:txBody>
          <a:bodyPr/>
          <a:lstStyle/>
          <a:p>
            <a:r>
              <a:rPr lang="es-ES_tradnl" dirty="0" err="1"/>
              <a:t>Homework</a:t>
            </a:r>
            <a:r>
              <a:rPr lang="es-ES_tradnl" dirty="0"/>
              <a:t> </a:t>
            </a:r>
            <a:r>
              <a:rPr lang="es-ES_tradnl" dirty="0" err="1"/>
              <a:t>Question</a:t>
            </a:r>
            <a:r>
              <a:rPr lang="es-ES_tradnl" dirty="0"/>
              <a:t> 1 &amp; 2  </a:t>
            </a:r>
            <a:r>
              <a:rPr lang="es-ES_tradnl" dirty="0" err="1"/>
              <a:t>Recap</a:t>
            </a:r>
            <a:endParaRPr lang="en-US" dirty="0"/>
          </a:p>
        </p:txBody>
      </p:sp>
      <p:pic>
        <p:nvPicPr>
          <p:cNvPr id="5" name="Content Placeholder 4" descr="A table of numbers and letters&#10;&#10;Description automatically generated">
            <a:extLst>
              <a:ext uri="{FF2B5EF4-FFF2-40B4-BE49-F238E27FC236}">
                <a16:creationId xmlns:a16="http://schemas.microsoft.com/office/drawing/2014/main" id="{2E8C75A0-D69F-BD4D-C07E-53566981BB7F}"/>
              </a:ext>
            </a:extLst>
          </p:cNvPr>
          <p:cNvPicPr>
            <a:picLocks noGrp="1" noChangeAspect="1"/>
          </p:cNvPicPr>
          <p:nvPr>
            <p:ph idx="1"/>
          </p:nvPr>
        </p:nvPicPr>
        <p:blipFill>
          <a:blip r:embed="rId2"/>
          <a:stretch>
            <a:fillRect/>
          </a:stretch>
        </p:blipFill>
        <p:spPr>
          <a:xfrm>
            <a:off x="838200" y="1690688"/>
            <a:ext cx="8216900" cy="3975100"/>
          </a:xfrm>
        </p:spPr>
      </p:pic>
      <p:sp>
        <p:nvSpPr>
          <p:cNvPr id="6" name="TextBox 5">
            <a:extLst>
              <a:ext uri="{FF2B5EF4-FFF2-40B4-BE49-F238E27FC236}">
                <a16:creationId xmlns:a16="http://schemas.microsoft.com/office/drawing/2014/main" id="{82DA901A-FBE8-D61E-AC42-53EB8CA68479}"/>
              </a:ext>
            </a:extLst>
          </p:cNvPr>
          <p:cNvSpPr txBox="1"/>
          <p:nvPr/>
        </p:nvSpPr>
        <p:spPr>
          <a:xfrm>
            <a:off x="955040" y="6014720"/>
            <a:ext cx="5891356" cy="523220"/>
          </a:xfrm>
          <a:prstGeom prst="rect">
            <a:avLst/>
          </a:prstGeom>
          <a:noFill/>
        </p:spPr>
        <p:txBody>
          <a:bodyPr wrap="none" rtlCol="0">
            <a:spAutoFit/>
          </a:bodyPr>
          <a:lstStyle/>
          <a:p>
            <a:r>
              <a:rPr lang="en-US" sz="2800" dirty="0"/>
              <a:t>Which students can benefit from lying?</a:t>
            </a:r>
          </a:p>
        </p:txBody>
      </p:sp>
    </p:spTree>
    <p:extLst>
      <p:ext uri="{BB962C8B-B14F-4D97-AF65-F5344CB8AC3E}">
        <p14:creationId xmlns:p14="http://schemas.microsoft.com/office/powerpoint/2010/main" val="3934092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CBF-C411-7949-B8FE-5B2F47D3E448}"/>
              </a:ext>
            </a:extLst>
          </p:cNvPr>
          <p:cNvSpPr>
            <a:spLocks noGrp="1"/>
          </p:cNvSpPr>
          <p:nvPr>
            <p:ph type="title"/>
          </p:nvPr>
        </p:nvSpPr>
        <p:spPr/>
        <p:txBody>
          <a:bodyPr/>
          <a:lstStyle/>
          <a:p>
            <a:r>
              <a:rPr lang="en-US" dirty="0"/>
              <a:t>Incorporating Couples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2C4A5F-C86C-404E-98BD-DA15153AD6D0}"/>
                  </a:ext>
                </a:extLst>
              </p:cNvPr>
              <p:cNvSpPr>
                <a:spLocks noGrp="1"/>
              </p:cNvSpPr>
              <p:nvPr>
                <p:ph idx="1"/>
              </p:nvPr>
            </p:nvSpPr>
            <p:spPr>
              <a:xfrm>
                <a:off x="838200" y="1825625"/>
                <a:ext cx="10515600" cy="4812242"/>
              </a:xfrm>
            </p:spPr>
            <p:txBody>
              <a:bodyPr>
                <a:normAutofit/>
              </a:bodyPr>
              <a:lstStyle/>
              <a:p>
                <a:pPr marL="0" indent="0">
                  <a:buNone/>
                </a:pPr>
                <a:r>
                  <a:rPr lang="en-US" dirty="0"/>
                  <a:t>There are </a:t>
                </a:r>
                <a:r>
                  <a:rPr lang="en-US" b="1" dirty="0"/>
                  <a:t>three</a:t>
                </a:r>
                <a:r>
                  <a:rPr lang="en-US" dirty="0"/>
                  <a:t> hospitals A, B, C, each with a single position. </a:t>
                </a:r>
              </a:p>
              <a:p>
                <a:pPr marL="0" indent="0">
                  <a:buNone/>
                </a:pPr>
                <a:r>
                  <a:rPr lang="en-US" dirty="0"/>
                  <a:t>There are four doctors. Doctors 1 and 2 are a couple.</a:t>
                </a:r>
                <a:endParaRPr lang="en-US" b="0" dirty="0"/>
              </a:p>
              <a:p>
                <a:pPr marL="0" indent="0">
                  <a:buNone/>
                </a:pPr>
                <a:endParaRPr lang="en-US" i="1" dirty="0">
                  <a:latin typeface="Cambria Math" panose="02040503050406030204" pitchFamily="18" charset="0"/>
                </a:endParaRPr>
              </a:p>
              <a:p>
                <a:pPr marL="0" indent="0">
                  <a:buNone/>
                </a:pPr>
                <a:r>
                  <a:rPr lang="en-US" dirty="0"/>
                  <a:t>5 individually rational, non-wasteful assignments:</a:t>
                </a:r>
              </a:p>
              <a:p>
                <a:pPr marL="0" indent="0">
                  <a:buNone/>
                </a:pPr>
                <a:r>
                  <a:rPr lang="en-US" dirty="0"/>
                  <a:t>A</a:t>
                </a:r>
                <a:r>
                  <a:rPr lang="en-US" i="1" dirty="0"/>
                  <a:t> </a:t>
                </a:r>
                <a:r>
                  <a:rPr lang="en-US" dirty="0"/>
                  <a:t>B</a:t>
                </a:r>
                <a:r>
                  <a:rPr lang="en-US" i="1" dirty="0"/>
                  <a:t> </a:t>
                </a:r>
                <a:r>
                  <a:rPr lang="en-US" dirty="0"/>
                  <a:t>C </a:t>
                </a:r>
                <a14:m>
                  <m:oMath xmlns:m="http://schemas.openxmlformats.org/officeDocument/2006/math">
                    <m:r>
                      <a:rPr lang="en-US" i="1" dirty="0">
                        <a:latin typeface="Cambria Math" panose="02040503050406030204" pitchFamily="18" charset="0"/>
                      </a:rPr>
                      <m:t>∅</m:t>
                    </m:r>
                  </m:oMath>
                </a14:m>
                <a:r>
                  <a:rPr lang="en-US" dirty="0"/>
                  <a:t>   	</a:t>
                </a:r>
                <a:r>
                  <a:rPr lang="en-US" b="1" dirty="0"/>
                  <a:t>blocked </a:t>
                </a:r>
                <a:r>
                  <a:rPr lang="en-US" dirty="0"/>
                  <a:t>by 4A</a:t>
                </a:r>
              </a:p>
              <a:p>
                <a:pPr marL="0" indent="0">
                  <a:buNone/>
                </a:pP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 </m:t>
                    </m:r>
                  </m:oMath>
                </a14:m>
                <a:r>
                  <a:rPr lang="en-US" dirty="0"/>
                  <a:t>C A   	</a:t>
                </a:r>
                <a:r>
                  <a:rPr lang="en-US" b="1" dirty="0"/>
                  <a:t>blocked </a:t>
                </a:r>
                <a:r>
                  <a:rPr lang="en-US" dirty="0"/>
                  <a:t>by 3B</a:t>
                </a:r>
              </a:p>
              <a:p>
                <a:pPr marL="0" indent="0">
                  <a:buNone/>
                </a:pP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 </m:t>
                    </m:r>
                  </m:oMath>
                </a14:m>
                <a:r>
                  <a:rPr lang="en-US" dirty="0"/>
                  <a:t>B A   	</a:t>
                </a:r>
                <a:r>
                  <a:rPr lang="en-US" b="1" dirty="0"/>
                  <a:t>blocked </a:t>
                </a:r>
                <a:r>
                  <a:rPr lang="en-US" dirty="0"/>
                  <a:t>by 4C</a:t>
                </a:r>
              </a:p>
              <a:p>
                <a:pPr marL="0" indent="0">
                  <a:buNone/>
                </a:pPr>
                <a14:m>
                  <m:oMath xmlns:m="http://schemas.openxmlformats.org/officeDocument/2006/math">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 </m:t>
                    </m:r>
                  </m:oMath>
                </a14:m>
                <a:r>
                  <a:rPr lang="en-US" dirty="0"/>
                  <a:t>B C	</a:t>
                </a:r>
                <a:r>
                  <a:rPr lang="en-US" b="1" dirty="0"/>
                  <a:t>blocked </a:t>
                </a:r>
                <a:r>
                  <a:rPr lang="en-US" dirty="0"/>
                  <a:t>by 1A, 2B</a:t>
                </a:r>
              </a:p>
              <a:p>
                <a:pPr marL="0" indent="0">
                  <a:buNone/>
                </a:pPr>
                <a:r>
                  <a:rPr lang="en-US" dirty="0"/>
                  <a:t>A</a:t>
                </a:r>
                <a:r>
                  <a:rPr lang="en-US" i="1" dirty="0"/>
                  <a:t> </a:t>
                </a:r>
                <a:r>
                  <a:rPr lang="en-US" dirty="0"/>
                  <a:t>B</a:t>
                </a:r>
                <a:r>
                  <a:rPr lang="en-US" i="1" dirty="0"/>
                  <a:t> </a:t>
                </a:r>
                <a14:m>
                  <m:oMath xmlns:m="http://schemas.openxmlformats.org/officeDocument/2006/math">
                    <m:r>
                      <a:rPr lang="en-US" i="1" dirty="0">
                        <a:latin typeface="Cambria Math" panose="02040503050406030204" pitchFamily="18" charset="0"/>
                      </a:rPr>
                      <m:t>∅</m:t>
                    </m:r>
                  </m:oMath>
                </a14:m>
                <a:r>
                  <a:rPr lang="en-US" dirty="0"/>
                  <a:t> C	</a:t>
                </a:r>
                <a:r>
                  <a:rPr lang="en-US" b="1" dirty="0"/>
                  <a:t>blocked </a:t>
                </a:r>
                <a:r>
                  <a:rPr lang="en-US" dirty="0"/>
                  <a:t>by 3C</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472C4A5F-C86C-404E-98BD-DA15153AD6D0}"/>
                  </a:ext>
                </a:extLst>
              </p:cNvPr>
              <p:cNvSpPr>
                <a:spLocks noGrp="1" noRot="1" noChangeAspect="1" noMove="1" noResize="1" noEditPoints="1" noAdjustHandles="1" noChangeArrowheads="1" noChangeShapeType="1" noTextEdit="1"/>
              </p:cNvSpPr>
              <p:nvPr>
                <p:ph idx="1"/>
              </p:nvPr>
            </p:nvSpPr>
            <p:spPr>
              <a:xfrm>
                <a:off x="838200" y="1825625"/>
                <a:ext cx="10515600" cy="4812242"/>
              </a:xfrm>
              <a:blipFill>
                <a:blip r:embed="rId2"/>
                <a:stretch>
                  <a:fillRect l="-1206" t="-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1890822540"/>
                  </p:ext>
                </p:extLst>
              </p:nvPr>
            </p:nvGraphicFramePr>
            <p:xfrm>
              <a:off x="8624711" y="2392680"/>
              <a:ext cx="1885244"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C</a:t>
                          </a:r>
                        </a:p>
                      </a:txBody>
                      <a:tcPr/>
                    </a:tc>
                    <a:extLst>
                      <a:ext uri="{0D108BD9-81ED-4DB2-BD59-A6C34878D82A}">
                        <a16:rowId xmlns:a16="http://schemas.microsoft.com/office/drawing/2014/main" val="4201533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i="1" dirty="0" smtClean="0">
                                  <a:latin typeface="Cambria Math" panose="02040503050406030204" pitchFamily="18" charset="0"/>
                                </a:rPr>
                                <m:t>∅</m:t>
                              </m:r>
                            </m:oMath>
                          </a14:m>
                          <a:r>
                            <a:rPr lang="en-US" sz="2800" dirty="0"/>
                            <a:t> </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 </m:t>
                                </m:r>
                                <m:r>
                                  <a:rPr lang="en-US" sz="2800" i="1" dirty="0" smtClean="0">
                                    <a:latin typeface="Cambria Math" panose="02040503050406030204" pitchFamily="18" charset="0"/>
                                  </a:rPr>
                                  <m:t>∅</m:t>
                                </m:r>
                              </m:oMath>
                            </m:oMathPara>
                          </a14:m>
                          <a:endParaRPr lang="en-US" sz="2800" dirty="0"/>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C</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077687523"/>
                      </a:ext>
                    </a:extLst>
                  </a:tr>
                </a:tbl>
              </a:graphicData>
            </a:graphic>
          </p:graphicFrame>
        </mc:Choice>
        <mc:Fallback xmlns="">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1890822540"/>
                  </p:ext>
                </p:extLst>
              </p:nvPr>
            </p:nvGraphicFramePr>
            <p:xfrm>
              <a:off x="8624711" y="2392680"/>
              <a:ext cx="1885244"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51816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51816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C</a:t>
                          </a:r>
                        </a:p>
                      </a:txBody>
                      <a:tcPr/>
                    </a:tc>
                    <a:extLst>
                      <a:ext uri="{0D108BD9-81ED-4DB2-BD59-A6C34878D82A}">
                        <a16:rowId xmlns:a16="http://schemas.microsoft.com/office/drawing/2014/main" val="4201533119"/>
                      </a:ext>
                    </a:extLst>
                  </a:tr>
                  <a:tr h="518160">
                    <a:tc>
                      <a:txBody>
                        <a:bodyPr/>
                        <a:lstStyle/>
                        <a:p>
                          <a:endParaRPr lang="en-US"/>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108" t="-212195" r="-308108" b="-31707"/>
                          </a:stretch>
                        </a:blipFill>
                      </a:tcPr>
                    </a:tc>
                    <a:tc>
                      <a:txBody>
                        <a:bodyPr/>
                        <a:lstStyle/>
                        <a:p>
                          <a:endParaRPr lang="en-US"/>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5263" t="-212195" r="-200000" b="-31707"/>
                          </a:stretch>
                        </a:blipFill>
                      </a:tcPr>
                    </a:tc>
                    <a:tc>
                      <a:txBody>
                        <a:bodyPr/>
                        <a:lstStyle/>
                        <a:p>
                          <a:pPr algn="ctr"/>
                          <a:r>
                            <a:rPr lang="en-US" sz="2800" dirty="0"/>
                            <a:t>C</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077687523"/>
                      </a:ext>
                    </a:extLst>
                  </a:tr>
                </a:tbl>
              </a:graphicData>
            </a:graphic>
          </p:graphicFrame>
        </mc:Fallback>
      </mc:AlternateContent>
      <p:graphicFrame>
        <p:nvGraphicFramePr>
          <p:cNvPr id="5" name="Table 5">
            <a:extLst>
              <a:ext uri="{FF2B5EF4-FFF2-40B4-BE49-F238E27FC236}">
                <a16:creationId xmlns:a16="http://schemas.microsoft.com/office/drawing/2014/main" id="{0F210866-6FA5-5B4C-9B2C-96394EDD8D2F}"/>
              </a:ext>
            </a:extLst>
          </p:cNvPr>
          <p:cNvGraphicFramePr>
            <a:graphicFrameLocks noGrp="1"/>
          </p:cNvGraphicFramePr>
          <p:nvPr>
            <p:extLst>
              <p:ext uri="{D42A27DB-BD31-4B8C-83A1-F6EECF244321}">
                <p14:modId xmlns:p14="http://schemas.microsoft.com/office/powerpoint/2010/main" val="654403917"/>
              </p:ext>
            </p:extLst>
          </p:nvPr>
        </p:nvGraphicFramePr>
        <p:xfrm>
          <a:off x="10227733" y="614963"/>
          <a:ext cx="1399821" cy="1554480"/>
        </p:xfrm>
        <a:graphic>
          <a:graphicData uri="http://schemas.openxmlformats.org/drawingml/2006/table">
            <a:tbl>
              <a:tblPr firstRow="1" bandRow="1">
                <a:tableStyleId>{21E4AEA4-8DFA-4A89-87EB-49C32662AFE0}</a:tableStyleId>
              </a:tblPr>
              <a:tblGrid>
                <a:gridCol w="466607">
                  <a:extLst>
                    <a:ext uri="{9D8B030D-6E8A-4147-A177-3AD203B41FA5}">
                      <a16:colId xmlns:a16="http://schemas.microsoft.com/office/drawing/2014/main" val="3418421207"/>
                    </a:ext>
                  </a:extLst>
                </a:gridCol>
                <a:gridCol w="466607">
                  <a:extLst>
                    <a:ext uri="{9D8B030D-6E8A-4147-A177-3AD203B41FA5}">
                      <a16:colId xmlns:a16="http://schemas.microsoft.com/office/drawing/2014/main" val="2011742315"/>
                    </a:ext>
                  </a:extLst>
                </a:gridCol>
                <a:gridCol w="466607">
                  <a:extLst>
                    <a:ext uri="{9D8B030D-6E8A-4147-A177-3AD203B41FA5}">
                      <a16:colId xmlns:a16="http://schemas.microsoft.com/office/drawing/2014/main" val="1251663120"/>
                    </a:ext>
                  </a:extLst>
                </a:gridCol>
              </a:tblGrid>
              <a:tr h="345440">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C</a:t>
                      </a:r>
                    </a:p>
                  </a:txBody>
                  <a:tcPr/>
                </a:tc>
                <a:extLst>
                  <a:ext uri="{0D108BD9-81ED-4DB2-BD59-A6C34878D82A}">
                    <a16:rowId xmlns:a16="http://schemas.microsoft.com/office/drawing/2014/main" val="3501325643"/>
                  </a:ext>
                </a:extLst>
              </a:tr>
              <a:tr h="345440">
                <a:tc>
                  <a:txBody>
                    <a:bodyPr/>
                    <a:lstStyle/>
                    <a:p>
                      <a:pPr algn="ctr"/>
                      <a:r>
                        <a:rPr lang="en-US" sz="2800" dirty="0"/>
                        <a:t>4</a:t>
                      </a:r>
                    </a:p>
                  </a:txBody>
                  <a:tcPr/>
                </a:tc>
                <a:tc>
                  <a:txBody>
                    <a:bodyPr/>
                    <a:lstStyle/>
                    <a:p>
                      <a:pPr algn="ctr"/>
                      <a:r>
                        <a:rPr lang="en-US" sz="2800" dirty="0"/>
                        <a:t>2</a:t>
                      </a:r>
                    </a:p>
                  </a:txBody>
                  <a:tcPr/>
                </a:tc>
                <a:tc>
                  <a:txBody>
                    <a:bodyPr/>
                    <a:lstStyle/>
                    <a:p>
                      <a:pPr algn="ctr"/>
                      <a:r>
                        <a:rPr lang="en-US" sz="2800" dirty="0"/>
                        <a:t>3</a:t>
                      </a:r>
                    </a:p>
                  </a:txBody>
                  <a:tcPr/>
                </a:tc>
                <a:extLst>
                  <a:ext uri="{0D108BD9-81ED-4DB2-BD59-A6C34878D82A}">
                    <a16:rowId xmlns:a16="http://schemas.microsoft.com/office/drawing/2014/main" val="981733757"/>
                  </a:ext>
                </a:extLst>
              </a:tr>
              <a:tr h="3454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3087397024"/>
                  </a:ext>
                </a:extLst>
              </a:tr>
            </a:tbl>
          </a:graphicData>
        </a:graphic>
      </p:graphicFrame>
      <p:sp>
        <p:nvSpPr>
          <p:cNvPr id="6" name="TextBox 5">
            <a:extLst>
              <a:ext uri="{FF2B5EF4-FFF2-40B4-BE49-F238E27FC236}">
                <a16:creationId xmlns:a16="http://schemas.microsoft.com/office/drawing/2014/main" id="{6D72A327-8246-3D4E-8172-CB836509E56F}"/>
              </a:ext>
            </a:extLst>
          </p:cNvPr>
          <p:cNvSpPr txBox="1"/>
          <p:nvPr/>
        </p:nvSpPr>
        <p:spPr>
          <a:xfrm>
            <a:off x="6987822" y="5429955"/>
            <a:ext cx="4131734" cy="523220"/>
          </a:xfrm>
          <a:prstGeom prst="rect">
            <a:avLst/>
          </a:prstGeom>
          <a:noFill/>
        </p:spPr>
        <p:txBody>
          <a:bodyPr wrap="square" rtlCol="0">
            <a:spAutoFit/>
          </a:bodyPr>
          <a:lstStyle/>
          <a:p>
            <a:r>
              <a:rPr lang="en-US" sz="2800" dirty="0">
                <a:solidFill>
                  <a:srgbClr val="FF0000"/>
                </a:solidFill>
              </a:rPr>
              <a:t>No stable matching exists!</a:t>
            </a:r>
          </a:p>
        </p:txBody>
      </p:sp>
      <p:cxnSp>
        <p:nvCxnSpPr>
          <p:cNvPr id="8" name="Straight Arrow Connector 7">
            <a:extLst>
              <a:ext uri="{FF2B5EF4-FFF2-40B4-BE49-F238E27FC236}">
                <a16:creationId xmlns:a16="http://schemas.microsoft.com/office/drawing/2014/main" id="{9567E265-848A-2443-8E6B-0F4BA9B22E9E}"/>
              </a:ext>
            </a:extLst>
          </p:cNvPr>
          <p:cNvCxnSpPr>
            <a:cxnSpLocks/>
          </p:cNvCxnSpPr>
          <p:nvPr/>
        </p:nvCxnSpPr>
        <p:spPr>
          <a:xfrm flipH="1">
            <a:off x="2026920" y="4231746"/>
            <a:ext cx="701040" cy="2640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0FE444-6993-284D-A1EE-D53B46A489CF}"/>
              </a:ext>
            </a:extLst>
          </p:cNvPr>
          <p:cNvCxnSpPr>
            <a:cxnSpLocks/>
          </p:cNvCxnSpPr>
          <p:nvPr/>
        </p:nvCxnSpPr>
        <p:spPr>
          <a:xfrm flipH="1">
            <a:off x="2026920" y="4780386"/>
            <a:ext cx="701040" cy="2640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6FEC5F-5305-764F-8CBD-ABBD1807DD41}"/>
              </a:ext>
            </a:extLst>
          </p:cNvPr>
          <p:cNvCxnSpPr>
            <a:cxnSpLocks/>
          </p:cNvCxnSpPr>
          <p:nvPr/>
        </p:nvCxnSpPr>
        <p:spPr>
          <a:xfrm flipH="1">
            <a:off x="2026920" y="5297928"/>
            <a:ext cx="701040" cy="2640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D08C8B-6D09-4B47-A2AB-629427BC44D8}"/>
              </a:ext>
            </a:extLst>
          </p:cNvPr>
          <p:cNvCxnSpPr>
            <a:cxnSpLocks/>
          </p:cNvCxnSpPr>
          <p:nvPr/>
        </p:nvCxnSpPr>
        <p:spPr>
          <a:xfrm flipH="1">
            <a:off x="2026920" y="5784372"/>
            <a:ext cx="701040" cy="2640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466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BCC4-CEB3-E745-B025-11BC8CF7041C}"/>
              </a:ext>
            </a:extLst>
          </p:cNvPr>
          <p:cNvSpPr>
            <a:spLocks noGrp="1"/>
          </p:cNvSpPr>
          <p:nvPr>
            <p:ph type="title"/>
          </p:nvPr>
        </p:nvSpPr>
        <p:spPr/>
        <p:txBody>
          <a:bodyPr/>
          <a:lstStyle/>
          <a:p>
            <a:r>
              <a:rPr lang="en-US" dirty="0"/>
              <a:t>Truthfulness of DA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DFF9F1-A7E1-CB44-AB7D-369C14C2579F}"/>
                  </a:ext>
                </a:extLst>
              </p:cNvPr>
              <p:cNvSpPr>
                <a:spLocks noGrp="1"/>
              </p:cNvSpPr>
              <p:nvPr>
                <p:ph idx="1"/>
              </p:nvPr>
            </p:nvSpPr>
            <p:spPr/>
            <p:txBody>
              <a:bodyPr>
                <a:normAutofit lnSpcReduction="10000"/>
              </a:bodyPr>
              <a:lstStyle/>
              <a:p>
                <a:pPr marL="0" indent="0">
                  <a:buNone/>
                </a:pPr>
                <a:r>
                  <a:rPr lang="en-US" dirty="0"/>
                  <a:t>There are two hospitals, A and B, each with a single position. </a:t>
                </a:r>
              </a:p>
              <a:p>
                <a:pPr marL="0" indent="0">
                  <a:buNone/>
                </a:pPr>
                <a:r>
                  <a:rPr lang="en-US" dirty="0"/>
                  <a:t>There are three doctors. Doctors 1 and 2 are a couple.</a:t>
                </a:r>
              </a:p>
              <a:p>
                <a:pPr marL="0" indent="0">
                  <a:buNone/>
                </a:pPr>
                <a:endParaRPr lang="en-US" dirty="0"/>
              </a:p>
              <a:p>
                <a:pPr marL="0" indent="0">
                  <a:buNone/>
                </a:pPr>
                <a:r>
                  <a:rPr lang="en-US" dirty="0"/>
                  <a:t>Student-Proposing DA (couple processed first):</a:t>
                </a:r>
              </a:p>
              <a:p>
                <a:pPr marL="514350" indent="-514350">
                  <a:buFont typeface="+mj-lt"/>
                  <a:buAutoNum type="arabicPeriod"/>
                </a:pPr>
                <a:r>
                  <a:rPr lang="en-US" dirty="0"/>
                  <a:t>1 and 2 propose to A and B.</a:t>
                </a:r>
              </a:p>
              <a:p>
                <a:pPr marL="514350" indent="-514350">
                  <a:buFont typeface="+mj-lt"/>
                  <a:buAutoNum type="arabicPeriod"/>
                </a:pPr>
                <a:r>
                  <a:rPr lang="en-US" dirty="0"/>
                  <a:t>3 proposes to A, and is rejected.</a:t>
                </a:r>
              </a:p>
              <a:p>
                <a:pPr marL="514350" indent="-514350">
                  <a:buFont typeface="+mj-lt"/>
                  <a:buAutoNum type="arabicPeriod"/>
                </a:pPr>
                <a:r>
                  <a:rPr lang="en-US" dirty="0"/>
                  <a:t>3 proposes to B, causing 2 to be rejected.</a:t>
                </a:r>
              </a:p>
              <a:p>
                <a:pPr marL="514350" indent="-514350">
                  <a:buFont typeface="+mj-lt"/>
                  <a:buAutoNum type="arabicPeriod"/>
                </a:pPr>
                <a:r>
                  <a:rPr lang="en-US" dirty="0"/>
                  <a:t>1 and 2 propose to B and A, causing 3 to be rejected.</a:t>
                </a:r>
              </a:p>
              <a:p>
                <a:pPr marL="0" indent="0">
                  <a:buNone/>
                </a:pPr>
                <a:r>
                  <a:rPr lang="en-US" dirty="0"/>
                  <a:t>Final match: B A </a:t>
                </a:r>
                <a14:m>
                  <m:oMath xmlns:m="http://schemas.openxmlformats.org/officeDocument/2006/math">
                    <m:r>
                      <a:rPr lang="en-US" b="0" i="1" smtClean="0">
                        <a:latin typeface="Cambria Math" panose="02040503050406030204" pitchFamily="18" charset="0"/>
                      </a:rPr>
                      <m:t>∅</m:t>
                    </m:r>
                  </m:oMath>
                </a14:m>
                <a:r>
                  <a:rPr lang="en-US" dirty="0"/>
                  <a:t>. </a:t>
                </a:r>
              </a:p>
              <a:p>
                <a:pPr marL="0" indent="0">
                  <a:buNone/>
                </a:pPr>
                <a:endParaRPr lang="en-US"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3DFF9F1-A7E1-CB44-AB7D-369C14C2579F}"/>
                  </a:ext>
                </a:extLst>
              </p:cNvPr>
              <p:cNvSpPr>
                <a:spLocks noGrp="1" noRot="1" noChangeAspect="1" noMove="1" noResize="1" noEditPoints="1" noAdjustHandles="1" noChangeArrowheads="1" noChangeShapeType="1" noTextEdit="1"/>
              </p:cNvSpPr>
              <p:nvPr>
                <p:ph idx="1"/>
              </p:nvPr>
            </p:nvSpPr>
            <p:spPr>
              <a:blipFill>
                <a:blip r:embed="rId2"/>
                <a:stretch>
                  <a:fillRect l="-1206" t="-3198"/>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7FC7FA8C-9FE3-9C40-94EC-D075DC7C2C96}"/>
              </a:ext>
            </a:extLst>
          </p:cNvPr>
          <p:cNvGraphicFramePr>
            <a:graphicFrameLocks noGrp="1"/>
          </p:cNvGraphicFramePr>
          <p:nvPr>
            <p:extLst>
              <p:ext uri="{D42A27DB-BD31-4B8C-83A1-F6EECF244321}">
                <p14:modId xmlns:p14="http://schemas.microsoft.com/office/powerpoint/2010/main" val="9412303"/>
              </p:ext>
            </p:extLst>
          </p:nvPr>
        </p:nvGraphicFramePr>
        <p:xfrm>
          <a:off x="9596967" y="2437765"/>
          <a:ext cx="1413933"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A</a:t>
                      </a:r>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1533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B</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687523"/>
                  </a:ext>
                </a:extLst>
              </a:tr>
            </a:tbl>
          </a:graphicData>
        </a:graphic>
      </p:graphicFrame>
      <p:graphicFrame>
        <p:nvGraphicFramePr>
          <p:cNvPr id="5" name="Table 5">
            <a:extLst>
              <a:ext uri="{FF2B5EF4-FFF2-40B4-BE49-F238E27FC236}">
                <a16:creationId xmlns:a16="http://schemas.microsoft.com/office/drawing/2014/main" id="{408BFDAC-7E29-6548-A3DD-9B34882B7C9B}"/>
              </a:ext>
            </a:extLst>
          </p:cNvPr>
          <p:cNvGraphicFramePr>
            <a:graphicFrameLocks noGrp="1"/>
          </p:cNvGraphicFramePr>
          <p:nvPr>
            <p:extLst>
              <p:ext uri="{D42A27DB-BD31-4B8C-83A1-F6EECF244321}">
                <p14:modId xmlns:p14="http://schemas.microsoft.com/office/powerpoint/2010/main" val="1091865661"/>
              </p:ext>
            </p:extLst>
          </p:nvPr>
        </p:nvGraphicFramePr>
        <p:xfrm>
          <a:off x="10077686" y="253047"/>
          <a:ext cx="933214" cy="2072640"/>
        </p:xfrm>
        <a:graphic>
          <a:graphicData uri="http://schemas.openxmlformats.org/drawingml/2006/table">
            <a:tbl>
              <a:tblPr firstRow="1" bandRow="1">
                <a:tableStyleId>{21E4AEA4-8DFA-4A89-87EB-49C32662AFE0}</a:tableStyleId>
              </a:tblPr>
              <a:tblGrid>
                <a:gridCol w="466607">
                  <a:extLst>
                    <a:ext uri="{9D8B030D-6E8A-4147-A177-3AD203B41FA5}">
                      <a16:colId xmlns:a16="http://schemas.microsoft.com/office/drawing/2014/main" val="3418421207"/>
                    </a:ext>
                  </a:extLst>
                </a:gridCol>
                <a:gridCol w="466607">
                  <a:extLst>
                    <a:ext uri="{9D8B030D-6E8A-4147-A177-3AD203B41FA5}">
                      <a16:colId xmlns:a16="http://schemas.microsoft.com/office/drawing/2014/main" val="2011742315"/>
                    </a:ext>
                  </a:extLst>
                </a:gridCol>
              </a:tblGrid>
              <a:tr h="302666">
                <a:tc>
                  <a:txBody>
                    <a:bodyPr/>
                    <a:lstStyle/>
                    <a:p>
                      <a:pPr algn="ctr"/>
                      <a:r>
                        <a:rPr lang="en-US" sz="2800" dirty="0"/>
                        <a:t>A</a:t>
                      </a:r>
                    </a:p>
                  </a:txBody>
                  <a:tcPr/>
                </a:tc>
                <a:tc>
                  <a:txBody>
                    <a:bodyPr/>
                    <a:lstStyle/>
                    <a:p>
                      <a:pPr algn="ctr"/>
                      <a:r>
                        <a:rPr lang="en-US" sz="2800" dirty="0"/>
                        <a:t>B</a:t>
                      </a:r>
                    </a:p>
                  </a:txBody>
                  <a:tcPr/>
                </a:tc>
                <a:extLst>
                  <a:ext uri="{0D108BD9-81ED-4DB2-BD59-A6C34878D82A}">
                    <a16:rowId xmlns:a16="http://schemas.microsoft.com/office/drawing/2014/main" val="3501325643"/>
                  </a:ext>
                </a:extLst>
              </a:tr>
              <a:tr h="302666">
                <a:tc>
                  <a:txBody>
                    <a:bodyPr/>
                    <a:lstStyle/>
                    <a:p>
                      <a:pPr algn="ctr"/>
                      <a:r>
                        <a:rPr lang="en-US" sz="2800" dirty="0"/>
                        <a:t>1</a:t>
                      </a:r>
                    </a:p>
                  </a:txBody>
                  <a:tcPr/>
                </a:tc>
                <a:tc>
                  <a:txBody>
                    <a:bodyPr/>
                    <a:lstStyle/>
                    <a:p>
                      <a:pPr algn="ctr"/>
                      <a:r>
                        <a:rPr lang="en-US" sz="2800" dirty="0"/>
                        <a:t>1</a:t>
                      </a:r>
                    </a:p>
                  </a:txBody>
                  <a:tcPr/>
                </a:tc>
                <a:extLst>
                  <a:ext uri="{0D108BD9-81ED-4DB2-BD59-A6C34878D82A}">
                    <a16:rowId xmlns:a16="http://schemas.microsoft.com/office/drawing/2014/main" val="3075366059"/>
                  </a:ext>
                </a:extLst>
              </a:tr>
              <a:tr h="302666">
                <a:tc>
                  <a:txBody>
                    <a:bodyPr/>
                    <a:lstStyle/>
                    <a:p>
                      <a:pPr algn="ctr"/>
                      <a:r>
                        <a:rPr lang="en-US" sz="2800" dirty="0"/>
                        <a:t>3</a:t>
                      </a:r>
                    </a:p>
                  </a:txBody>
                  <a:tcPr/>
                </a:tc>
                <a:tc>
                  <a:txBody>
                    <a:bodyPr/>
                    <a:lstStyle/>
                    <a:p>
                      <a:pPr algn="ctr"/>
                      <a:r>
                        <a:rPr lang="en-US" sz="2800" dirty="0"/>
                        <a:t>3</a:t>
                      </a:r>
                    </a:p>
                  </a:txBody>
                  <a:tcPr/>
                </a:tc>
                <a:extLst>
                  <a:ext uri="{0D108BD9-81ED-4DB2-BD59-A6C34878D82A}">
                    <a16:rowId xmlns:a16="http://schemas.microsoft.com/office/drawing/2014/main" val="981733757"/>
                  </a:ext>
                </a:extLst>
              </a:tr>
              <a:tr h="302666">
                <a:tc>
                  <a:txBody>
                    <a:bodyPr/>
                    <a:lstStyle/>
                    <a:p>
                      <a:pPr algn="ctr"/>
                      <a:r>
                        <a:rPr lang="en-US" sz="2800" dirty="0"/>
                        <a:t>2</a:t>
                      </a:r>
                    </a:p>
                  </a:txBody>
                  <a:tcPr/>
                </a:tc>
                <a:tc>
                  <a:txBody>
                    <a:bodyPr/>
                    <a:lstStyle/>
                    <a:p>
                      <a:pPr algn="ctr"/>
                      <a:r>
                        <a:rPr lang="en-US" sz="2800" dirty="0"/>
                        <a:t>2</a:t>
                      </a:r>
                    </a:p>
                  </a:txBody>
                  <a:tcPr/>
                </a:tc>
                <a:extLst>
                  <a:ext uri="{0D108BD9-81ED-4DB2-BD59-A6C34878D82A}">
                    <a16:rowId xmlns:a16="http://schemas.microsoft.com/office/drawing/2014/main" val="3087397024"/>
                  </a:ext>
                </a:extLst>
              </a:tr>
            </a:tbl>
          </a:graphicData>
        </a:graphic>
      </p:graphicFrame>
      <p:sp>
        <p:nvSpPr>
          <p:cNvPr id="6" name="TextBox 5">
            <a:extLst>
              <a:ext uri="{FF2B5EF4-FFF2-40B4-BE49-F238E27FC236}">
                <a16:creationId xmlns:a16="http://schemas.microsoft.com/office/drawing/2014/main" id="{F6211B3A-C8BA-49BD-1819-54E2750F41E6}"/>
              </a:ext>
            </a:extLst>
          </p:cNvPr>
          <p:cNvSpPr txBox="1"/>
          <p:nvPr/>
        </p:nvSpPr>
        <p:spPr>
          <a:xfrm>
            <a:off x="7725859" y="4512948"/>
            <a:ext cx="4130361" cy="523220"/>
          </a:xfrm>
          <a:prstGeom prst="rect">
            <a:avLst/>
          </a:prstGeom>
          <a:solidFill>
            <a:schemeClr val="accent4"/>
          </a:solidFill>
        </p:spPr>
        <p:txBody>
          <a:bodyPr wrap="none" rtlCol="0">
            <a:spAutoFit/>
          </a:bodyPr>
          <a:lstStyle/>
          <a:p>
            <a:r>
              <a:rPr lang="en-US" sz="2800" dirty="0"/>
              <a:t>Could 3 benefit from lying?</a:t>
            </a:r>
          </a:p>
        </p:txBody>
      </p:sp>
    </p:spTree>
    <p:extLst>
      <p:ext uri="{BB962C8B-B14F-4D97-AF65-F5344CB8AC3E}">
        <p14:creationId xmlns:p14="http://schemas.microsoft.com/office/powerpoint/2010/main" val="41244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BCC4-CEB3-E745-B025-11BC8CF7041C}"/>
              </a:ext>
            </a:extLst>
          </p:cNvPr>
          <p:cNvSpPr>
            <a:spLocks noGrp="1"/>
          </p:cNvSpPr>
          <p:nvPr>
            <p:ph type="title"/>
          </p:nvPr>
        </p:nvSpPr>
        <p:spPr/>
        <p:txBody>
          <a:bodyPr/>
          <a:lstStyle/>
          <a:p>
            <a:r>
              <a:rPr lang="en-US" dirty="0"/>
              <a:t>Truthfulness of DA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DFF9F1-A7E1-CB44-AB7D-369C14C2579F}"/>
                  </a:ext>
                </a:extLst>
              </p:cNvPr>
              <p:cNvSpPr>
                <a:spLocks noGrp="1"/>
              </p:cNvSpPr>
              <p:nvPr>
                <p:ph idx="1"/>
              </p:nvPr>
            </p:nvSpPr>
            <p:spPr/>
            <p:txBody>
              <a:bodyPr>
                <a:normAutofit lnSpcReduction="10000"/>
              </a:bodyPr>
              <a:lstStyle/>
              <a:p>
                <a:pPr marL="0" indent="0">
                  <a:buNone/>
                </a:pPr>
                <a:r>
                  <a:rPr lang="en-US" dirty="0"/>
                  <a:t>There are two hospitals, A and B, each with a single position. </a:t>
                </a:r>
              </a:p>
              <a:p>
                <a:pPr marL="0" indent="0">
                  <a:buNone/>
                </a:pPr>
                <a:r>
                  <a:rPr lang="en-US" dirty="0"/>
                  <a:t>There are three doctors. Doctors 1 and 2 are a couple.</a:t>
                </a:r>
              </a:p>
              <a:p>
                <a:pPr marL="0" indent="0">
                  <a:buNone/>
                </a:pPr>
                <a:endParaRPr lang="en-US" dirty="0"/>
              </a:p>
              <a:p>
                <a:pPr marL="0" indent="0">
                  <a:buNone/>
                </a:pPr>
                <a:r>
                  <a:rPr lang="en-US" dirty="0"/>
                  <a:t>Student-Proposing DA (couple processed first):</a:t>
                </a:r>
              </a:p>
              <a:p>
                <a:pPr marL="514350" indent="-514350">
                  <a:buFont typeface="+mj-lt"/>
                  <a:buAutoNum type="arabicPeriod"/>
                </a:pPr>
                <a:r>
                  <a:rPr lang="en-US" dirty="0"/>
                  <a:t>1 and 2 propose to A and B.</a:t>
                </a:r>
              </a:p>
              <a:p>
                <a:pPr marL="514350" indent="-514350">
                  <a:buFont typeface="+mj-lt"/>
                  <a:buAutoNum type="arabicPeriod"/>
                </a:pPr>
                <a:r>
                  <a:rPr lang="en-US" dirty="0"/>
                  <a:t>3 proposes to B, causing 2 to be rejected.</a:t>
                </a:r>
              </a:p>
              <a:p>
                <a:pPr marL="514350" indent="-514350">
                  <a:buFont typeface="+mj-lt"/>
                  <a:buAutoNum type="arabicPeriod"/>
                </a:pPr>
                <a:r>
                  <a:rPr lang="en-US" dirty="0"/>
                  <a:t>1 and 2 propose to B and A, causing 3 to be rejected.</a:t>
                </a:r>
              </a:p>
              <a:p>
                <a:pPr marL="514350" indent="-514350">
                  <a:buFont typeface="+mj-lt"/>
                  <a:buAutoNum type="arabicPeriod"/>
                </a:pPr>
                <a:r>
                  <a:rPr lang="en-US" dirty="0"/>
                  <a:t>3 proposes to A, causing 2 to be rejected.</a:t>
                </a:r>
              </a:p>
              <a:p>
                <a:pPr marL="0" indent="0">
                  <a:buNone/>
                </a:pPr>
                <a:r>
                  <a:rPr lang="en-US" dirty="0"/>
                  <a:t>Final match: </a:t>
                </a:r>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oMath>
                </a14:m>
                <a:r>
                  <a:rPr lang="en-US" dirty="0"/>
                  <a:t> A.</a:t>
                </a:r>
              </a:p>
              <a:p>
                <a:pPr marL="0" indent="0">
                  <a:buNone/>
                </a:pPr>
                <a:endParaRPr lang="en-US"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3DFF9F1-A7E1-CB44-AB7D-369C14C2579F}"/>
                  </a:ext>
                </a:extLst>
              </p:cNvPr>
              <p:cNvSpPr>
                <a:spLocks noGrp="1" noRot="1" noChangeAspect="1" noMove="1" noResize="1" noEditPoints="1" noAdjustHandles="1" noChangeArrowheads="1" noChangeShapeType="1" noTextEdit="1"/>
              </p:cNvSpPr>
              <p:nvPr>
                <p:ph idx="1"/>
              </p:nvPr>
            </p:nvSpPr>
            <p:spPr>
              <a:blipFill>
                <a:blip r:embed="rId2"/>
                <a:stretch>
                  <a:fillRect l="-1206" t="-3198"/>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7FC7FA8C-9FE3-9C40-94EC-D075DC7C2C96}"/>
              </a:ext>
            </a:extLst>
          </p:cNvPr>
          <p:cNvGraphicFramePr>
            <a:graphicFrameLocks noGrp="1"/>
          </p:cNvGraphicFramePr>
          <p:nvPr>
            <p:extLst>
              <p:ext uri="{D42A27DB-BD31-4B8C-83A1-F6EECF244321}">
                <p14:modId xmlns:p14="http://schemas.microsoft.com/office/powerpoint/2010/main" val="3002890790"/>
              </p:ext>
            </p:extLst>
          </p:nvPr>
        </p:nvGraphicFramePr>
        <p:xfrm>
          <a:off x="9596967" y="2437765"/>
          <a:ext cx="1413933"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01533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B</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A</a:t>
                      </a:r>
                    </a:p>
                  </a:txBody>
                  <a:tcPr>
                    <a:lnL w="571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687523"/>
                  </a:ext>
                </a:extLst>
              </a:tr>
            </a:tbl>
          </a:graphicData>
        </a:graphic>
      </p:graphicFrame>
      <p:graphicFrame>
        <p:nvGraphicFramePr>
          <p:cNvPr id="5" name="Table 5">
            <a:extLst>
              <a:ext uri="{FF2B5EF4-FFF2-40B4-BE49-F238E27FC236}">
                <a16:creationId xmlns:a16="http://schemas.microsoft.com/office/drawing/2014/main" id="{408BFDAC-7E29-6548-A3DD-9B34882B7C9B}"/>
              </a:ext>
            </a:extLst>
          </p:cNvPr>
          <p:cNvGraphicFramePr>
            <a:graphicFrameLocks noGrp="1"/>
          </p:cNvGraphicFramePr>
          <p:nvPr/>
        </p:nvGraphicFramePr>
        <p:xfrm>
          <a:off x="10077686" y="253047"/>
          <a:ext cx="933214" cy="2072640"/>
        </p:xfrm>
        <a:graphic>
          <a:graphicData uri="http://schemas.openxmlformats.org/drawingml/2006/table">
            <a:tbl>
              <a:tblPr firstRow="1" bandRow="1">
                <a:tableStyleId>{21E4AEA4-8DFA-4A89-87EB-49C32662AFE0}</a:tableStyleId>
              </a:tblPr>
              <a:tblGrid>
                <a:gridCol w="466607">
                  <a:extLst>
                    <a:ext uri="{9D8B030D-6E8A-4147-A177-3AD203B41FA5}">
                      <a16:colId xmlns:a16="http://schemas.microsoft.com/office/drawing/2014/main" val="3418421207"/>
                    </a:ext>
                  </a:extLst>
                </a:gridCol>
                <a:gridCol w="466607">
                  <a:extLst>
                    <a:ext uri="{9D8B030D-6E8A-4147-A177-3AD203B41FA5}">
                      <a16:colId xmlns:a16="http://schemas.microsoft.com/office/drawing/2014/main" val="2011742315"/>
                    </a:ext>
                  </a:extLst>
                </a:gridCol>
              </a:tblGrid>
              <a:tr h="302666">
                <a:tc>
                  <a:txBody>
                    <a:bodyPr/>
                    <a:lstStyle/>
                    <a:p>
                      <a:pPr algn="ctr"/>
                      <a:r>
                        <a:rPr lang="en-US" sz="2800" dirty="0"/>
                        <a:t>A</a:t>
                      </a:r>
                    </a:p>
                  </a:txBody>
                  <a:tcPr/>
                </a:tc>
                <a:tc>
                  <a:txBody>
                    <a:bodyPr/>
                    <a:lstStyle/>
                    <a:p>
                      <a:pPr algn="ctr"/>
                      <a:r>
                        <a:rPr lang="en-US" sz="2800" dirty="0"/>
                        <a:t>B</a:t>
                      </a:r>
                    </a:p>
                  </a:txBody>
                  <a:tcPr/>
                </a:tc>
                <a:extLst>
                  <a:ext uri="{0D108BD9-81ED-4DB2-BD59-A6C34878D82A}">
                    <a16:rowId xmlns:a16="http://schemas.microsoft.com/office/drawing/2014/main" val="3501325643"/>
                  </a:ext>
                </a:extLst>
              </a:tr>
              <a:tr h="302666">
                <a:tc>
                  <a:txBody>
                    <a:bodyPr/>
                    <a:lstStyle/>
                    <a:p>
                      <a:pPr algn="ctr"/>
                      <a:r>
                        <a:rPr lang="en-US" sz="2800" dirty="0"/>
                        <a:t>1</a:t>
                      </a:r>
                    </a:p>
                  </a:txBody>
                  <a:tcPr/>
                </a:tc>
                <a:tc>
                  <a:txBody>
                    <a:bodyPr/>
                    <a:lstStyle/>
                    <a:p>
                      <a:pPr algn="ctr"/>
                      <a:r>
                        <a:rPr lang="en-US" sz="2800" dirty="0"/>
                        <a:t>1</a:t>
                      </a:r>
                    </a:p>
                  </a:txBody>
                  <a:tcPr/>
                </a:tc>
                <a:extLst>
                  <a:ext uri="{0D108BD9-81ED-4DB2-BD59-A6C34878D82A}">
                    <a16:rowId xmlns:a16="http://schemas.microsoft.com/office/drawing/2014/main" val="3075366059"/>
                  </a:ext>
                </a:extLst>
              </a:tr>
              <a:tr h="302666">
                <a:tc>
                  <a:txBody>
                    <a:bodyPr/>
                    <a:lstStyle/>
                    <a:p>
                      <a:pPr algn="ctr"/>
                      <a:r>
                        <a:rPr lang="en-US" sz="2800" dirty="0"/>
                        <a:t>3</a:t>
                      </a:r>
                    </a:p>
                  </a:txBody>
                  <a:tcPr/>
                </a:tc>
                <a:tc>
                  <a:txBody>
                    <a:bodyPr/>
                    <a:lstStyle/>
                    <a:p>
                      <a:pPr algn="ctr"/>
                      <a:r>
                        <a:rPr lang="en-US" sz="2800" dirty="0"/>
                        <a:t>3</a:t>
                      </a:r>
                    </a:p>
                  </a:txBody>
                  <a:tcPr/>
                </a:tc>
                <a:extLst>
                  <a:ext uri="{0D108BD9-81ED-4DB2-BD59-A6C34878D82A}">
                    <a16:rowId xmlns:a16="http://schemas.microsoft.com/office/drawing/2014/main" val="981733757"/>
                  </a:ext>
                </a:extLst>
              </a:tr>
              <a:tr h="302666">
                <a:tc>
                  <a:txBody>
                    <a:bodyPr/>
                    <a:lstStyle/>
                    <a:p>
                      <a:pPr algn="ctr"/>
                      <a:r>
                        <a:rPr lang="en-US" sz="2800" dirty="0"/>
                        <a:t>2</a:t>
                      </a:r>
                    </a:p>
                  </a:txBody>
                  <a:tcPr/>
                </a:tc>
                <a:tc>
                  <a:txBody>
                    <a:bodyPr/>
                    <a:lstStyle/>
                    <a:p>
                      <a:pPr algn="ctr"/>
                      <a:r>
                        <a:rPr lang="en-US" sz="2800" dirty="0"/>
                        <a:t>2</a:t>
                      </a:r>
                    </a:p>
                  </a:txBody>
                  <a:tcPr/>
                </a:tc>
                <a:extLst>
                  <a:ext uri="{0D108BD9-81ED-4DB2-BD59-A6C34878D82A}">
                    <a16:rowId xmlns:a16="http://schemas.microsoft.com/office/drawing/2014/main" val="3087397024"/>
                  </a:ext>
                </a:extLst>
              </a:tr>
            </a:tbl>
          </a:graphicData>
        </a:graphic>
      </p:graphicFrame>
      <p:sp>
        <p:nvSpPr>
          <p:cNvPr id="6" name="Rectangle 5">
            <a:extLst>
              <a:ext uri="{FF2B5EF4-FFF2-40B4-BE49-F238E27FC236}">
                <a16:creationId xmlns:a16="http://schemas.microsoft.com/office/drawing/2014/main" id="{D1FEB3BD-A10D-4444-85DC-C41F06686187}"/>
              </a:ext>
            </a:extLst>
          </p:cNvPr>
          <p:cNvSpPr/>
          <p:nvPr/>
        </p:nvSpPr>
        <p:spPr>
          <a:xfrm>
            <a:off x="6702732" y="5823923"/>
            <a:ext cx="5269135" cy="523220"/>
          </a:xfrm>
          <a:prstGeom prst="rect">
            <a:avLst/>
          </a:prstGeom>
        </p:spPr>
        <p:txBody>
          <a:bodyPr wrap="none">
            <a:spAutoFit/>
          </a:bodyPr>
          <a:lstStyle/>
          <a:p>
            <a:r>
              <a:rPr lang="en-US" sz="2800" dirty="0">
                <a:solidFill>
                  <a:srgbClr val="FF0000"/>
                </a:solidFill>
              </a:rPr>
              <a:t>Student-proposing DA not truthful!</a:t>
            </a:r>
          </a:p>
        </p:txBody>
      </p:sp>
    </p:spTree>
    <p:extLst>
      <p:ext uri="{BB962C8B-B14F-4D97-AF65-F5344CB8AC3E}">
        <p14:creationId xmlns:p14="http://schemas.microsoft.com/office/powerpoint/2010/main" val="320367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CBF-C411-7949-B8FE-5B2F47D3E448}"/>
              </a:ext>
            </a:extLst>
          </p:cNvPr>
          <p:cNvSpPr>
            <a:spLocks noGrp="1"/>
          </p:cNvSpPr>
          <p:nvPr>
            <p:ph type="title"/>
          </p:nvPr>
        </p:nvSpPr>
        <p:spPr/>
        <p:txBody>
          <a:bodyPr/>
          <a:lstStyle/>
          <a:p>
            <a:r>
              <a:rPr lang="en-US" dirty="0"/>
              <a:t>Incorporating Couples</a:t>
            </a:r>
          </a:p>
        </p:txBody>
      </p:sp>
      <p:sp>
        <p:nvSpPr>
          <p:cNvPr id="3" name="Content Placeholder 2">
            <a:extLst>
              <a:ext uri="{FF2B5EF4-FFF2-40B4-BE49-F238E27FC236}">
                <a16:creationId xmlns:a16="http://schemas.microsoft.com/office/drawing/2014/main" id="{472C4A5F-C86C-404E-98BD-DA15153AD6D0}"/>
              </a:ext>
            </a:extLst>
          </p:cNvPr>
          <p:cNvSpPr>
            <a:spLocks noGrp="1"/>
          </p:cNvSpPr>
          <p:nvPr>
            <p:ph idx="1"/>
          </p:nvPr>
        </p:nvSpPr>
        <p:spPr>
          <a:xfrm>
            <a:off x="838200" y="1825625"/>
            <a:ext cx="10515600" cy="4812242"/>
          </a:xfrm>
        </p:spPr>
        <p:txBody>
          <a:bodyPr>
            <a:normAutofit/>
          </a:bodyPr>
          <a:lstStyle/>
          <a:p>
            <a:pPr marL="0" indent="0">
              <a:buNone/>
            </a:pPr>
            <a:r>
              <a:rPr lang="en-US" dirty="0"/>
              <a:t>There are </a:t>
            </a:r>
            <a:r>
              <a:rPr lang="en-US" b="1" dirty="0"/>
              <a:t>three</a:t>
            </a:r>
            <a:r>
              <a:rPr lang="en-US" dirty="0"/>
              <a:t> hospitals A, B, C, each with a single position. </a:t>
            </a:r>
          </a:p>
          <a:p>
            <a:pPr marL="0" indent="0">
              <a:buNone/>
            </a:pPr>
            <a:r>
              <a:rPr lang="en-US" dirty="0"/>
              <a:t>There are four doctors. Doctors 1 and 2 are a couple.</a:t>
            </a:r>
            <a:endParaRPr lang="en-US" b="0" dirty="0"/>
          </a:p>
          <a:p>
            <a:pPr marL="0" indent="0">
              <a:buNone/>
            </a:pPr>
            <a:endParaRPr lang="en-US" i="1" dirty="0">
              <a:latin typeface="Cambria Math" panose="02040503050406030204" pitchFamily="18" charset="0"/>
            </a:endParaRPr>
          </a:p>
          <a:p>
            <a:pPr marL="0" indent="0">
              <a:buNone/>
            </a:pPr>
            <a:r>
              <a:rPr lang="en-US" dirty="0"/>
              <a:t>Student Proposing DA (in order 4, 3, 2, 1):</a:t>
            </a:r>
          </a:p>
          <a:p>
            <a:pPr marL="514350" indent="-514350">
              <a:buFont typeface="+mj-lt"/>
              <a:buAutoNum type="arabicPeriod"/>
            </a:pPr>
            <a:r>
              <a:rPr lang="en-US" dirty="0"/>
              <a:t>4 applies to C, and is tentatively accepted.</a:t>
            </a:r>
          </a:p>
          <a:p>
            <a:pPr marL="514350" indent="-514350">
              <a:buFont typeface="+mj-lt"/>
              <a:buAutoNum type="arabicPeriod"/>
            </a:pPr>
            <a:r>
              <a:rPr lang="en-US" dirty="0"/>
              <a:t>3 applies to B, and is tentatively accepted.</a:t>
            </a:r>
          </a:p>
          <a:p>
            <a:pPr marL="514350" indent="-514350">
              <a:buFont typeface="+mj-lt"/>
              <a:buAutoNum type="arabicPeriod"/>
            </a:pPr>
            <a:r>
              <a:rPr lang="en-US" dirty="0"/>
              <a:t>1 and 2 apply to A and B, causing 3 to be rejected.</a:t>
            </a:r>
          </a:p>
          <a:p>
            <a:pPr marL="514350" indent="-514350">
              <a:buFont typeface="+mj-lt"/>
              <a:buAutoNum type="arabicPeriod"/>
            </a:pPr>
            <a:r>
              <a:rPr lang="en-US" dirty="0"/>
              <a:t>3 applies to C, causing 4 to be rejected.</a:t>
            </a:r>
          </a:p>
          <a:p>
            <a:pPr marL="514350" indent="-514350">
              <a:buFont typeface="+mj-lt"/>
              <a:buAutoNum type="arabicPeriod"/>
            </a:pPr>
            <a:r>
              <a:rPr lang="en-US" dirty="0"/>
              <a:t>4 applies to A, causing 1 and 2 to be rejected.</a:t>
            </a:r>
          </a:p>
        </p:txBody>
      </p:sp>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3183291193"/>
              </p:ext>
            </p:extLst>
          </p:nvPr>
        </p:nvGraphicFramePr>
        <p:xfrm>
          <a:off x="8758767" y="2437765"/>
          <a:ext cx="1885244"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C</a:t>
                      </a:r>
                    </a:p>
                  </a:txBody>
                  <a:tcPr/>
                </a:tc>
                <a:extLst>
                  <a:ext uri="{0D108BD9-81ED-4DB2-BD59-A6C34878D82A}">
                    <a16:rowId xmlns:a16="http://schemas.microsoft.com/office/drawing/2014/main" val="4201533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C </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C</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077687523"/>
                  </a:ext>
                </a:extLst>
              </a:tr>
            </a:tbl>
          </a:graphicData>
        </a:graphic>
      </p:graphicFrame>
      <p:graphicFrame>
        <p:nvGraphicFramePr>
          <p:cNvPr id="5" name="Table 5">
            <a:extLst>
              <a:ext uri="{FF2B5EF4-FFF2-40B4-BE49-F238E27FC236}">
                <a16:creationId xmlns:a16="http://schemas.microsoft.com/office/drawing/2014/main" id="{0F210866-6FA5-5B4C-9B2C-96394EDD8D2F}"/>
              </a:ext>
            </a:extLst>
          </p:cNvPr>
          <p:cNvGraphicFramePr>
            <a:graphicFrameLocks noGrp="1"/>
          </p:cNvGraphicFramePr>
          <p:nvPr>
            <p:extLst>
              <p:ext uri="{D42A27DB-BD31-4B8C-83A1-F6EECF244321}">
                <p14:modId xmlns:p14="http://schemas.microsoft.com/office/powerpoint/2010/main" val="1162148228"/>
              </p:ext>
            </p:extLst>
          </p:nvPr>
        </p:nvGraphicFramePr>
        <p:xfrm>
          <a:off x="10419645" y="220133"/>
          <a:ext cx="1399821" cy="2072640"/>
        </p:xfrm>
        <a:graphic>
          <a:graphicData uri="http://schemas.openxmlformats.org/drawingml/2006/table">
            <a:tbl>
              <a:tblPr firstRow="1" bandRow="1">
                <a:tableStyleId>{21E4AEA4-8DFA-4A89-87EB-49C32662AFE0}</a:tableStyleId>
              </a:tblPr>
              <a:tblGrid>
                <a:gridCol w="466607">
                  <a:extLst>
                    <a:ext uri="{9D8B030D-6E8A-4147-A177-3AD203B41FA5}">
                      <a16:colId xmlns:a16="http://schemas.microsoft.com/office/drawing/2014/main" val="3418421207"/>
                    </a:ext>
                  </a:extLst>
                </a:gridCol>
                <a:gridCol w="466607">
                  <a:extLst>
                    <a:ext uri="{9D8B030D-6E8A-4147-A177-3AD203B41FA5}">
                      <a16:colId xmlns:a16="http://schemas.microsoft.com/office/drawing/2014/main" val="2011742315"/>
                    </a:ext>
                  </a:extLst>
                </a:gridCol>
                <a:gridCol w="466607">
                  <a:extLst>
                    <a:ext uri="{9D8B030D-6E8A-4147-A177-3AD203B41FA5}">
                      <a16:colId xmlns:a16="http://schemas.microsoft.com/office/drawing/2014/main" val="1251663120"/>
                    </a:ext>
                  </a:extLst>
                </a:gridCol>
              </a:tblGrid>
              <a:tr h="302666">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C</a:t>
                      </a:r>
                    </a:p>
                  </a:txBody>
                  <a:tcPr/>
                </a:tc>
                <a:extLst>
                  <a:ext uri="{0D108BD9-81ED-4DB2-BD59-A6C34878D82A}">
                    <a16:rowId xmlns:a16="http://schemas.microsoft.com/office/drawing/2014/main" val="3501325643"/>
                  </a:ext>
                </a:extLst>
              </a:tr>
              <a:tr h="302666">
                <a:tc>
                  <a:txBody>
                    <a:bodyPr/>
                    <a:lstStyle/>
                    <a:p>
                      <a:pPr algn="ctr"/>
                      <a:r>
                        <a:rPr lang="en-US" sz="2800" dirty="0"/>
                        <a:t>2</a:t>
                      </a:r>
                    </a:p>
                  </a:txBody>
                  <a:tcPr/>
                </a:tc>
                <a:tc>
                  <a:txBody>
                    <a:bodyPr/>
                    <a:lstStyle/>
                    <a:p>
                      <a:pPr algn="ctr"/>
                      <a:r>
                        <a:rPr lang="en-US" sz="2800" dirty="0"/>
                        <a:t>2</a:t>
                      </a:r>
                    </a:p>
                  </a:txBody>
                  <a:tcPr/>
                </a:tc>
                <a:tc>
                  <a:txBody>
                    <a:bodyPr/>
                    <a:lstStyle/>
                    <a:p>
                      <a:pPr algn="ctr"/>
                      <a:r>
                        <a:rPr lang="en-US" sz="2800" dirty="0"/>
                        <a:t>1</a:t>
                      </a:r>
                    </a:p>
                  </a:txBody>
                  <a:tcPr/>
                </a:tc>
                <a:extLst>
                  <a:ext uri="{0D108BD9-81ED-4DB2-BD59-A6C34878D82A}">
                    <a16:rowId xmlns:a16="http://schemas.microsoft.com/office/drawing/2014/main" val="3075366059"/>
                  </a:ext>
                </a:extLst>
              </a:tr>
              <a:tr h="302666">
                <a:tc>
                  <a:txBody>
                    <a:bodyPr/>
                    <a:lstStyle/>
                    <a:p>
                      <a:pPr algn="ctr"/>
                      <a:r>
                        <a:rPr lang="en-US" sz="2800" dirty="0"/>
                        <a:t>4</a:t>
                      </a:r>
                    </a:p>
                  </a:txBody>
                  <a:tcPr/>
                </a:tc>
                <a:tc>
                  <a:txBody>
                    <a:bodyPr/>
                    <a:lstStyle/>
                    <a:p>
                      <a:pPr algn="ctr"/>
                      <a:r>
                        <a:rPr lang="en-US" sz="2800" dirty="0"/>
                        <a:t>3</a:t>
                      </a:r>
                    </a:p>
                  </a:txBody>
                  <a:tcPr/>
                </a:tc>
                <a:tc>
                  <a:txBody>
                    <a:bodyPr/>
                    <a:lstStyle/>
                    <a:p>
                      <a:pPr algn="ctr"/>
                      <a:r>
                        <a:rPr lang="en-US" sz="2800" dirty="0"/>
                        <a:t>3</a:t>
                      </a:r>
                    </a:p>
                  </a:txBody>
                  <a:tcPr/>
                </a:tc>
                <a:extLst>
                  <a:ext uri="{0D108BD9-81ED-4DB2-BD59-A6C34878D82A}">
                    <a16:rowId xmlns:a16="http://schemas.microsoft.com/office/drawing/2014/main" val="981733757"/>
                  </a:ext>
                </a:extLst>
              </a:tr>
              <a:tr h="302666">
                <a:tc>
                  <a:txBody>
                    <a:bodyPr/>
                    <a:lstStyle/>
                    <a:p>
                      <a:pPr algn="ctr"/>
                      <a:r>
                        <a:rPr lang="en-US" sz="2800" dirty="0"/>
                        <a:t>1</a:t>
                      </a:r>
                    </a:p>
                  </a:txBody>
                  <a:tcPr/>
                </a:tc>
                <a:tc>
                  <a:txBody>
                    <a:bodyPr/>
                    <a:lstStyle/>
                    <a:p>
                      <a:pPr algn="ctr"/>
                      <a:endParaRPr lang="en-US" sz="2800" dirty="0"/>
                    </a:p>
                  </a:txBody>
                  <a:tcPr/>
                </a:tc>
                <a:tc>
                  <a:txBody>
                    <a:bodyPr/>
                    <a:lstStyle/>
                    <a:p>
                      <a:pPr algn="ctr"/>
                      <a:r>
                        <a:rPr lang="en-US" sz="2800" dirty="0"/>
                        <a:t>4</a:t>
                      </a:r>
                    </a:p>
                  </a:txBody>
                  <a:tcPr/>
                </a:tc>
                <a:extLst>
                  <a:ext uri="{0D108BD9-81ED-4DB2-BD59-A6C34878D82A}">
                    <a16:rowId xmlns:a16="http://schemas.microsoft.com/office/drawing/2014/main" val="3087397024"/>
                  </a:ext>
                </a:extLst>
              </a:tr>
            </a:tbl>
          </a:graphicData>
        </a:graphic>
      </p:graphicFrame>
    </p:spTree>
    <p:extLst>
      <p:ext uri="{BB962C8B-B14F-4D97-AF65-F5344CB8AC3E}">
        <p14:creationId xmlns:p14="http://schemas.microsoft.com/office/powerpoint/2010/main" val="314028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2CBF-C411-7949-B8FE-5B2F47D3E448}"/>
              </a:ext>
            </a:extLst>
          </p:cNvPr>
          <p:cNvSpPr>
            <a:spLocks noGrp="1"/>
          </p:cNvSpPr>
          <p:nvPr>
            <p:ph type="title"/>
          </p:nvPr>
        </p:nvSpPr>
        <p:spPr/>
        <p:txBody>
          <a:bodyPr/>
          <a:lstStyle/>
          <a:p>
            <a:r>
              <a:rPr lang="en-US" dirty="0"/>
              <a:t>Incorporating Couples</a:t>
            </a:r>
          </a:p>
        </p:txBody>
      </p:sp>
      <p:sp>
        <p:nvSpPr>
          <p:cNvPr id="3" name="Content Placeholder 2">
            <a:extLst>
              <a:ext uri="{FF2B5EF4-FFF2-40B4-BE49-F238E27FC236}">
                <a16:creationId xmlns:a16="http://schemas.microsoft.com/office/drawing/2014/main" id="{472C4A5F-C86C-404E-98BD-DA15153AD6D0}"/>
              </a:ext>
            </a:extLst>
          </p:cNvPr>
          <p:cNvSpPr>
            <a:spLocks noGrp="1"/>
          </p:cNvSpPr>
          <p:nvPr>
            <p:ph idx="1"/>
          </p:nvPr>
        </p:nvSpPr>
        <p:spPr>
          <a:xfrm>
            <a:off x="838200" y="1825625"/>
            <a:ext cx="10515600" cy="4812242"/>
          </a:xfrm>
        </p:spPr>
        <p:txBody>
          <a:bodyPr>
            <a:normAutofit lnSpcReduction="10000"/>
          </a:bodyPr>
          <a:lstStyle/>
          <a:p>
            <a:pPr marL="0" indent="0">
              <a:buNone/>
            </a:pPr>
            <a:r>
              <a:rPr lang="en-US" dirty="0"/>
              <a:t>There are </a:t>
            </a:r>
            <a:r>
              <a:rPr lang="en-US" b="1" dirty="0"/>
              <a:t>three</a:t>
            </a:r>
            <a:r>
              <a:rPr lang="en-US" dirty="0"/>
              <a:t> hospitals A, B, C, each with a single position. </a:t>
            </a:r>
          </a:p>
          <a:p>
            <a:pPr marL="0" indent="0">
              <a:buNone/>
            </a:pPr>
            <a:r>
              <a:rPr lang="en-US" dirty="0"/>
              <a:t>There are four doctors. Doctors 1 and 2 are a couple.</a:t>
            </a:r>
            <a:endParaRPr lang="en-US" b="0" dirty="0"/>
          </a:p>
          <a:p>
            <a:pPr marL="0" indent="0">
              <a:buNone/>
            </a:pPr>
            <a:endParaRPr lang="en-US" i="1" dirty="0">
              <a:latin typeface="Cambria Math" panose="02040503050406030204" pitchFamily="18" charset="0"/>
            </a:endParaRPr>
          </a:p>
          <a:p>
            <a:pPr marL="0" indent="0">
              <a:buNone/>
            </a:pPr>
            <a:r>
              <a:rPr lang="en-US" dirty="0"/>
              <a:t>Student Proposing DA (in order 4, 3, 2, 1):</a:t>
            </a:r>
          </a:p>
          <a:p>
            <a:pPr marL="514350" indent="-514350">
              <a:buFont typeface="+mj-lt"/>
              <a:buAutoNum type="arabicPeriod"/>
            </a:pPr>
            <a:r>
              <a:rPr lang="en-US" dirty="0"/>
              <a:t>4 applies to C, and is tentatively accepted.</a:t>
            </a:r>
          </a:p>
          <a:p>
            <a:pPr marL="514350" indent="-514350">
              <a:buFont typeface="+mj-lt"/>
              <a:buAutoNum type="arabicPeriod"/>
            </a:pPr>
            <a:r>
              <a:rPr lang="en-US" dirty="0"/>
              <a:t>3 applies to C, causing 4 to be rejected.</a:t>
            </a:r>
          </a:p>
          <a:p>
            <a:pPr marL="514350" indent="-514350">
              <a:buFont typeface="+mj-lt"/>
              <a:buAutoNum type="arabicPeriod"/>
            </a:pPr>
            <a:r>
              <a:rPr lang="en-US" dirty="0"/>
              <a:t>4 applies to A, and is tentatively accepted.</a:t>
            </a:r>
          </a:p>
          <a:p>
            <a:pPr marL="514350" indent="-514350">
              <a:buFont typeface="+mj-lt"/>
              <a:buAutoNum type="arabicPeriod"/>
            </a:pPr>
            <a:r>
              <a:rPr lang="en-US" dirty="0"/>
              <a:t>1 and 2 apply to A and B, and are rejected</a:t>
            </a:r>
          </a:p>
          <a:p>
            <a:pPr marL="514350" indent="-514350">
              <a:buFont typeface="+mj-lt"/>
              <a:buAutoNum type="arabicPeriod"/>
            </a:pPr>
            <a:r>
              <a:rPr lang="en-US" dirty="0"/>
              <a:t>1 and 2 apply to C and A, causing 3 to be rejected</a:t>
            </a:r>
          </a:p>
          <a:p>
            <a:pPr marL="514350" indent="-514350">
              <a:buFont typeface="+mj-lt"/>
              <a:buAutoNum type="arabicPeriod"/>
            </a:pPr>
            <a:r>
              <a:rPr lang="en-US" dirty="0"/>
              <a:t>3 applies to B, and is accepted.</a:t>
            </a:r>
          </a:p>
        </p:txBody>
      </p:sp>
      <p:graphicFrame>
        <p:nvGraphicFramePr>
          <p:cNvPr id="4" name="Table 4">
            <a:extLst>
              <a:ext uri="{FF2B5EF4-FFF2-40B4-BE49-F238E27FC236}">
                <a16:creationId xmlns:a16="http://schemas.microsoft.com/office/drawing/2014/main" id="{6F9C8FA5-3CF8-894E-BE1E-B3D553C25BA8}"/>
              </a:ext>
            </a:extLst>
          </p:cNvPr>
          <p:cNvGraphicFramePr>
            <a:graphicFrameLocks noGrp="1"/>
          </p:cNvGraphicFramePr>
          <p:nvPr>
            <p:extLst>
              <p:ext uri="{D42A27DB-BD31-4B8C-83A1-F6EECF244321}">
                <p14:modId xmlns:p14="http://schemas.microsoft.com/office/powerpoint/2010/main" val="1121002601"/>
              </p:ext>
            </p:extLst>
          </p:nvPr>
        </p:nvGraphicFramePr>
        <p:xfrm>
          <a:off x="8758767" y="2437765"/>
          <a:ext cx="1885244" cy="1554480"/>
        </p:xfrm>
        <a:graphic>
          <a:graphicData uri="http://schemas.openxmlformats.org/drawingml/2006/table">
            <a:tbl>
              <a:tblPr firstRow="1" bandRow="1">
                <a:tableStyleId>{5C22544A-7EE6-4342-B048-85BDC9FD1C3A}</a:tableStyleId>
              </a:tblPr>
              <a:tblGrid>
                <a:gridCol w="471311">
                  <a:extLst>
                    <a:ext uri="{9D8B030D-6E8A-4147-A177-3AD203B41FA5}">
                      <a16:colId xmlns:a16="http://schemas.microsoft.com/office/drawing/2014/main" val="1627588972"/>
                    </a:ext>
                  </a:extLst>
                </a:gridCol>
                <a:gridCol w="471311">
                  <a:extLst>
                    <a:ext uri="{9D8B030D-6E8A-4147-A177-3AD203B41FA5}">
                      <a16:colId xmlns:a16="http://schemas.microsoft.com/office/drawing/2014/main" val="239227626"/>
                    </a:ext>
                  </a:extLst>
                </a:gridCol>
                <a:gridCol w="471311">
                  <a:extLst>
                    <a:ext uri="{9D8B030D-6E8A-4147-A177-3AD203B41FA5}">
                      <a16:colId xmlns:a16="http://schemas.microsoft.com/office/drawing/2014/main" val="726873641"/>
                    </a:ext>
                  </a:extLst>
                </a:gridCol>
                <a:gridCol w="471311">
                  <a:extLst>
                    <a:ext uri="{9D8B030D-6E8A-4147-A177-3AD203B41FA5}">
                      <a16:colId xmlns:a16="http://schemas.microsoft.com/office/drawing/2014/main" val="405986147"/>
                    </a:ext>
                  </a:extLst>
                </a:gridCol>
              </a:tblGrid>
              <a:tr h="370840">
                <a:tc>
                  <a:txBody>
                    <a:bodyPr/>
                    <a:lstStyle/>
                    <a:p>
                      <a:pPr algn="ctr"/>
                      <a:r>
                        <a:rPr lang="en-US" sz="2800" dirty="0"/>
                        <a:t>1</a:t>
                      </a:r>
                    </a:p>
                  </a:txBody>
                  <a:tcPr>
                    <a:lnB w="57150" cap="flat" cmpd="sng" algn="ctr">
                      <a:solidFill>
                        <a:schemeClr val="tx1"/>
                      </a:solidFill>
                      <a:prstDash val="solid"/>
                      <a:round/>
                      <a:headEnd type="none" w="med" len="med"/>
                      <a:tailEnd type="none" w="med" len="med"/>
                    </a:lnB>
                  </a:tcPr>
                </a:tc>
                <a:tc>
                  <a:txBody>
                    <a:bodyPr/>
                    <a:lstStyle/>
                    <a:p>
                      <a:pPr algn="ctr"/>
                      <a:r>
                        <a:rPr lang="en-US" sz="2800" dirty="0"/>
                        <a:t>2</a:t>
                      </a:r>
                    </a:p>
                  </a:txBody>
                  <a:tcPr>
                    <a:lnB w="57150" cap="flat" cmpd="sng" algn="ctr">
                      <a:solidFill>
                        <a:schemeClr val="tx1"/>
                      </a:solidFill>
                      <a:prstDash val="solid"/>
                      <a:round/>
                      <a:headEnd type="none" w="med" len="med"/>
                      <a:tailEnd type="none" w="med" len="med"/>
                    </a:lnB>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23071827"/>
                  </a:ext>
                </a:extLst>
              </a:tr>
              <a:tr h="370840">
                <a:tc>
                  <a:txBody>
                    <a:bodyPr/>
                    <a:lstStyle/>
                    <a:p>
                      <a:pPr algn="ctr"/>
                      <a:r>
                        <a:rPr lang="en-US" sz="2800" dirty="0"/>
                        <a:t>A</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C</a:t>
                      </a:r>
                    </a:p>
                  </a:txBody>
                  <a:tcPr>
                    <a:lnL w="57150" cap="flat" cmpd="sng" algn="ctr">
                      <a:solidFill>
                        <a:schemeClr val="tx1"/>
                      </a:solidFill>
                      <a:prstDash val="solid"/>
                      <a:round/>
                      <a:headEnd type="none" w="med" len="med"/>
                      <a:tailEnd type="none" w="med" len="med"/>
                    </a:lnL>
                  </a:tcPr>
                </a:tc>
                <a:tc>
                  <a:txBody>
                    <a:bodyPr/>
                    <a:lstStyle/>
                    <a:p>
                      <a:pPr algn="ctr"/>
                      <a:r>
                        <a:rPr lang="en-US" sz="2800" dirty="0"/>
                        <a:t>C</a:t>
                      </a:r>
                    </a:p>
                  </a:txBody>
                  <a:tcPr/>
                </a:tc>
                <a:extLst>
                  <a:ext uri="{0D108BD9-81ED-4DB2-BD59-A6C34878D82A}">
                    <a16:rowId xmlns:a16="http://schemas.microsoft.com/office/drawing/2014/main" val="42015331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C </a:t>
                      </a:r>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a:t>
                      </a: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B</a:t>
                      </a:r>
                    </a:p>
                  </a:txBody>
                  <a:tcPr>
                    <a:lnL w="57150" cap="flat" cmpd="sng" algn="ctr">
                      <a:solidFill>
                        <a:schemeClr val="tx1"/>
                      </a:solidFill>
                      <a:prstDash val="solid"/>
                      <a:round/>
                      <a:headEnd type="none" w="med" len="med"/>
                      <a:tailEnd type="none" w="med" len="med"/>
                    </a:lnL>
                  </a:tcPr>
                </a:tc>
                <a:tc>
                  <a:txBody>
                    <a:bodyPr/>
                    <a:lstStyle/>
                    <a:p>
                      <a:pPr algn="ctr"/>
                      <a:r>
                        <a:rPr lang="en-US" sz="2800" dirty="0"/>
                        <a:t>A</a:t>
                      </a:r>
                    </a:p>
                  </a:txBody>
                  <a:tcPr/>
                </a:tc>
                <a:extLst>
                  <a:ext uri="{0D108BD9-81ED-4DB2-BD59-A6C34878D82A}">
                    <a16:rowId xmlns:a16="http://schemas.microsoft.com/office/drawing/2014/main" val="4077687523"/>
                  </a:ext>
                </a:extLst>
              </a:tr>
            </a:tbl>
          </a:graphicData>
        </a:graphic>
      </p:graphicFrame>
      <p:graphicFrame>
        <p:nvGraphicFramePr>
          <p:cNvPr id="5" name="Table 5">
            <a:extLst>
              <a:ext uri="{FF2B5EF4-FFF2-40B4-BE49-F238E27FC236}">
                <a16:creationId xmlns:a16="http://schemas.microsoft.com/office/drawing/2014/main" id="{0F210866-6FA5-5B4C-9B2C-96394EDD8D2F}"/>
              </a:ext>
            </a:extLst>
          </p:cNvPr>
          <p:cNvGraphicFramePr>
            <a:graphicFrameLocks noGrp="1"/>
          </p:cNvGraphicFramePr>
          <p:nvPr/>
        </p:nvGraphicFramePr>
        <p:xfrm>
          <a:off x="10419645" y="220133"/>
          <a:ext cx="1399821" cy="2072640"/>
        </p:xfrm>
        <a:graphic>
          <a:graphicData uri="http://schemas.openxmlformats.org/drawingml/2006/table">
            <a:tbl>
              <a:tblPr firstRow="1" bandRow="1">
                <a:tableStyleId>{21E4AEA4-8DFA-4A89-87EB-49C32662AFE0}</a:tableStyleId>
              </a:tblPr>
              <a:tblGrid>
                <a:gridCol w="466607">
                  <a:extLst>
                    <a:ext uri="{9D8B030D-6E8A-4147-A177-3AD203B41FA5}">
                      <a16:colId xmlns:a16="http://schemas.microsoft.com/office/drawing/2014/main" val="3418421207"/>
                    </a:ext>
                  </a:extLst>
                </a:gridCol>
                <a:gridCol w="466607">
                  <a:extLst>
                    <a:ext uri="{9D8B030D-6E8A-4147-A177-3AD203B41FA5}">
                      <a16:colId xmlns:a16="http://schemas.microsoft.com/office/drawing/2014/main" val="2011742315"/>
                    </a:ext>
                  </a:extLst>
                </a:gridCol>
                <a:gridCol w="466607">
                  <a:extLst>
                    <a:ext uri="{9D8B030D-6E8A-4147-A177-3AD203B41FA5}">
                      <a16:colId xmlns:a16="http://schemas.microsoft.com/office/drawing/2014/main" val="1251663120"/>
                    </a:ext>
                  </a:extLst>
                </a:gridCol>
              </a:tblGrid>
              <a:tr h="302666">
                <a:tc>
                  <a:txBody>
                    <a:bodyPr/>
                    <a:lstStyle/>
                    <a:p>
                      <a:pPr algn="ctr"/>
                      <a:r>
                        <a:rPr lang="en-US" sz="2800" dirty="0"/>
                        <a:t>A</a:t>
                      </a:r>
                    </a:p>
                  </a:txBody>
                  <a:tcPr/>
                </a:tc>
                <a:tc>
                  <a:txBody>
                    <a:bodyPr/>
                    <a:lstStyle/>
                    <a:p>
                      <a:pPr algn="ctr"/>
                      <a:r>
                        <a:rPr lang="en-US" sz="2800" dirty="0"/>
                        <a:t>B</a:t>
                      </a:r>
                    </a:p>
                  </a:txBody>
                  <a:tcPr/>
                </a:tc>
                <a:tc>
                  <a:txBody>
                    <a:bodyPr/>
                    <a:lstStyle/>
                    <a:p>
                      <a:pPr algn="ctr"/>
                      <a:r>
                        <a:rPr lang="en-US" sz="2800" dirty="0"/>
                        <a:t>C</a:t>
                      </a:r>
                    </a:p>
                  </a:txBody>
                  <a:tcPr/>
                </a:tc>
                <a:extLst>
                  <a:ext uri="{0D108BD9-81ED-4DB2-BD59-A6C34878D82A}">
                    <a16:rowId xmlns:a16="http://schemas.microsoft.com/office/drawing/2014/main" val="3501325643"/>
                  </a:ext>
                </a:extLst>
              </a:tr>
              <a:tr h="302666">
                <a:tc>
                  <a:txBody>
                    <a:bodyPr/>
                    <a:lstStyle/>
                    <a:p>
                      <a:pPr algn="ctr"/>
                      <a:r>
                        <a:rPr lang="en-US" sz="2800" dirty="0"/>
                        <a:t>2</a:t>
                      </a:r>
                    </a:p>
                  </a:txBody>
                  <a:tcPr/>
                </a:tc>
                <a:tc>
                  <a:txBody>
                    <a:bodyPr/>
                    <a:lstStyle/>
                    <a:p>
                      <a:pPr algn="ctr"/>
                      <a:r>
                        <a:rPr lang="en-US" sz="2800" dirty="0"/>
                        <a:t>2</a:t>
                      </a:r>
                    </a:p>
                  </a:txBody>
                  <a:tcPr/>
                </a:tc>
                <a:tc>
                  <a:txBody>
                    <a:bodyPr/>
                    <a:lstStyle/>
                    <a:p>
                      <a:pPr algn="ctr"/>
                      <a:r>
                        <a:rPr lang="en-US" sz="2800" dirty="0"/>
                        <a:t>1</a:t>
                      </a:r>
                    </a:p>
                  </a:txBody>
                  <a:tcPr/>
                </a:tc>
                <a:extLst>
                  <a:ext uri="{0D108BD9-81ED-4DB2-BD59-A6C34878D82A}">
                    <a16:rowId xmlns:a16="http://schemas.microsoft.com/office/drawing/2014/main" val="3075366059"/>
                  </a:ext>
                </a:extLst>
              </a:tr>
              <a:tr h="302666">
                <a:tc>
                  <a:txBody>
                    <a:bodyPr/>
                    <a:lstStyle/>
                    <a:p>
                      <a:pPr algn="ctr"/>
                      <a:r>
                        <a:rPr lang="en-US" sz="2800" dirty="0"/>
                        <a:t>4</a:t>
                      </a:r>
                    </a:p>
                  </a:txBody>
                  <a:tcPr/>
                </a:tc>
                <a:tc>
                  <a:txBody>
                    <a:bodyPr/>
                    <a:lstStyle/>
                    <a:p>
                      <a:pPr algn="ctr"/>
                      <a:r>
                        <a:rPr lang="en-US" sz="2800" dirty="0"/>
                        <a:t>3</a:t>
                      </a:r>
                    </a:p>
                  </a:txBody>
                  <a:tcPr/>
                </a:tc>
                <a:tc>
                  <a:txBody>
                    <a:bodyPr/>
                    <a:lstStyle/>
                    <a:p>
                      <a:pPr algn="ctr"/>
                      <a:r>
                        <a:rPr lang="en-US" sz="2800" dirty="0"/>
                        <a:t>3</a:t>
                      </a:r>
                    </a:p>
                  </a:txBody>
                  <a:tcPr/>
                </a:tc>
                <a:extLst>
                  <a:ext uri="{0D108BD9-81ED-4DB2-BD59-A6C34878D82A}">
                    <a16:rowId xmlns:a16="http://schemas.microsoft.com/office/drawing/2014/main" val="981733757"/>
                  </a:ext>
                </a:extLst>
              </a:tr>
              <a:tr h="302666">
                <a:tc>
                  <a:txBody>
                    <a:bodyPr/>
                    <a:lstStyle/>
                    <a:p>
                      <a:pPr algn="ctr"/>
                      <a:r>
                        <a:rPr lang="en-US" sz="2800" dirty="0"/>
                        <a:t>1</a:t>
                      </a:r>
                    </a:p>
                  </a:txBody>
                  <a:tcPr/>
                </a:tc>
                <a:tc>
                  <a:txBody>
                    <a:bodyPr/>
                    <a:lstStyle/>
                    <a:p>
                      <a:pPr algn="ctr"/>
                      <a:endParaRPr lang="en-US" sz="2800" dirty="0"/>
                    </a:p>
                  </a:txBody>
                  <a:tcPr/>
                </a:tc>
                <a:tc>
                  <a:txBody>
                    <a:bodyPr/>
                    <a:lstStyle/>
                    <a:p>
                      <a:pPr algn="ctr"/>
                      <a:r>
                        <a:rPr lang="en-US" sz="2800" dirty="0"/>
                        <a:t>4</a:t>
                      </a:r>
                    </a:p>
                  </a:txBody>
                  <a:tcPr/>
                </a:tc>
                <a:extLst>
                  <a:ext uri="{0D108BD9-81ED-4DB2-BD59-A6C34878D82A}">
                    <a16:rowId xmlns:a16="http://schemas.microsoft.com/office/drawing/2014/main" val="3087397024"/>
                  </a:ext>
                </a:extLst>
              </a:tr>
            </a:tbl>
          </a:graphicData>
        </a:graphic>
      </p:graphicFrame>
      <p:sp>
        <p:nvSpPr>
          <p:cNvPr id="6" name="TextBox 5">
            <a:extLst>
              <a:ext uri="{FF2B5EF4-FFF2-40B4-BE49-F238E27FC236}">
                <a16:creationId xmlns:a16="http://schemas.microsoft.com/office/drawing/2014/main" id="{6DCFC6BF-0DAD-5544-B0F5-F31773B88EB5}"/>
              </a:ext>
            </a:extLst>
          </p:cNvPr>
          <p:cNvSpPr txBox="1"/>
          <p:nvPr/>
        </p:nvSpPr>
        <p:spPr>
          <a:xfrm>
            <a:off x="8888025" y="4391098"/>
            <a:ext cx="3063239" cy="2246769"/>
          </a:xfrm>
          <a:prstGeom prst="rect">
            <a:avLst/>
          </a:prstGeom>
          <a:noFill/>
        </p:spPr>
        <p:txBody>
          <a:bodyPr wrap="square" rtlCol="0">
            <a:spAutoFit/>
          </a:bodyPr>
          <a:lstStyle/>
          <a:p>
            <a:r>
              <a:rPr lang="en-US" sz="2800" dirty="0"/>
              <a:t>3 moved B lower and got a better outcome! </a:t>
            </a:r>
          </a:p>
          <a:p>
            <a:r>
              <a:rPr lang="en-US" sz="2800" dirty="0">
                <a:solidFill>
                  <a:srgbClr val="FF0000"/>
                </a:solidFill>
              </a:rPr>
              <a:t>Student-proposing DA not truthful.</a:t>
            </a:r>
          </a:p>
        </p:txBody>
      </p:sp>
    </p:spTree>
    <p:extLst>
      <p:ext uri="{BB962C8B-B14F-4D97-AF65-F5344CB8AC3E}">
        <p14:creationId xmlns:p14="http://schemas.microsoft.com/office/powerpoint/2010/main" val="352340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35FD-2279-B648-9B79-57D4913A839C}"/>
              </a:ext>
            </a:extLst>
          </p:cNvPr>
          <p:cNvSpPr>
            <a:spLocks noGrp="1"/>
          </p:cNvSpPr>
          <p:nvPr>
            <p:ph type="title"/>
          </p:nvPr>
        </p:nvSpPr>
        <p:spPr/>
        <p:txBody>
          <a:bodyPr/>
          <a:lstStyle/>
          <a:p>
            <a:r>
              <a:rPr lang="en-US" dirty="0"/>
              <a:t>Couples Summary</a:t>
            </a:r>
          </a:p>
        </p:txBody>
      </p:sp>
      <p:sp>
        <p:nvSpPr>
          <p:cNvPr id="3" name="Content Placeholder 2">
            <a:extLst>
              <a:ext uri="{FF2B5EF4-FFF2-40B4-BE49-F238E27FC236}">
                <a16:creationId xmlns:a16="http://schemas.microsoft.com/office/drawing/2014/main" id="{1A93362E-B788-5147-8302-6118C292B741}"/>
              </a:ext>
            </a:extLst>
          </p:cNvPr>
          <p:cNvSpPr>
            <a:spLocks noGrp="1"/>
          </p:cNvSpPr>
          <p:nvPr>
            <p:ph idx="1"/>
          </p:nvPr>
        </p:nvSpPr>
        <p:spPr>
          <a:xfrm>
            <a:off x="838200" y="1901825"/>
            <a:ext cx="10515600" cy="4351338"/>
          </a:xfrm>
        </p:spPr>
        <p:txBody>
          <a:bodyPr/>
          <a:lstStyle/>
          <a:p>
            <a:pPr marL="514350" indent="-514350">
              <a:buFont typeface="+mj-lt"/>
              <a:buAutoNum type="arabicPeriod"/>
            </a:pPr>
            <a:r>
              <a:rPr lang="en-US" dirty="0"/>
              <a:t>Stable matchings may fail to exist.</a:t>
            </a:r>
          </a:p>
          <a:p>
            <a:pPr marL="514350" indent="-514350">
              <a:buFont typeface="+mj-lt"/>
              <a:buAutoNum type="arabicPeriod"/>
            </a:pPr>
            <a:endParaRPr lang="en-US" dirty="0"/>
          </a:p>
          <a:p>
            <a:pPr marL="0" indent="0">
              <a:buNone/>
            </a:pPr>
            <a:r>
              <a:rPr lang="en-US" dirty="0"/>
              <a:t>Even when stable matchings exist:</a:t>
            </a:r>
          </a:p>
          <a:p>
            <a:pPr marL="514350" indent="-514350">
              <a:buFont typeface="+mj-lt"/>
              <a:buAutoNum type="arabicPeriod" startAt="2"/>
            </a:pPr>
            <a:r>
              <a:rPr lang="en-US" dirty="0"/>
              <a:t>Student-proposing DA may fail to find it.</a:t>
            </a:r>
          </a:p>
          <a:p>
            <a:pPr marL="514350" indent="-514350">
              <a:buFont typeface="+mj-lt"/>
              <a:buAutoNum type="arabicPeriod" startAt="2"/>
            </a:pPr>
            <a:r>
              <a:rPr lang="en-US" dirty="0"/>
              <a:t>Proposal order may matter.</a:t>
            </a:r>
          </a:p>
          <a:p>
            <a:pPr marL="514350" indent="-514350">
              <a:buFont typeface="+mj-lt"/>
              <a:buAutoNum type="arabicPeriod" startAt="2"/>
            </a:pPr>
            <a:r>
              <a:rPr lang="en-US" dirty="0"/>
              <a:t>Population monotonicity may fail.</a:t>
            </a:r>
          </a:p>
        </p:txBody>
      </p:sp>
      <p:sp>
        <p:nvSpPr>
          <p:cNvPr id="4" name="TextBox 3">
            <a:extLst>
              <a:ext uri="{FF2B5EF4-FFF2-40B4-BE49-F238E27FC236}">
                <a16:creationId xmlns:a16="http://schemas.microsoft.com/office/drawing/2014/main" id="{191A93D4-799F-F64B-8D53-764C9AF8864F}"/>
              </a:ext>
            </a:extLst>
          </p:cNvPr>
          <p:cNvSpPr txBox="1"/>
          <p:nvPr/>
        </p:nvSpPr>
        <p:spPr>
          <a:xfrm>
            <a:off x="561572" y="5212080"/>
            <a:ext cx="11630428" cy="369332"/>
          </a:xfrm>
          <a:prstGeom prst="rect">
            <a:avLst/>
          </a:prstGeom>
          <a:noFill/>
        </p:spPr>
        <p:txBody>
          <a:bodyPr wrap="none" rtlCol="0">
            <a:spAutoFit/>
          </a:bodyPr>
          <a:lstStyle/>
          <a:p>
            <a:r>
              <a:rPr lang="en-US" dirty="0">
                <a:solidFill>
                  <a:srgbClr val="FF0000"/>
                </a:solidFill>
              </a:rPr>
              <a:t>Add examples showing that Rural hospital theorem may fail, DA not truthful, there is no student optimal stable assignment.</a:t>
            </a:r>
          </a:p>
        </p:txBody>
      </p:sp>
    </p:spTree>
    <p:extLst>
      <p:ext uri="{BB962C8B-B14F-4D97-AF65-F5344CB8AC3E}">
        <p14:creationId xmlns:p14="http://schemas.microsoft.com/office/powerpoint/2010/main" val="3639450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E49-CF3E-5B4B-976F-1564B9C29B30}"/>
              </a:ext>
            </a:extLst>
          </p:cNvPr>
          <p:cNvSpPr>
            <a:spLocks noGrp="1"/>
          </p:cNvSpPr>
          <p:nvPr>
            <p:ph type="title"/>
          </p:nvPr>
        </p:nvSpPr>
        <p:spPr/>
        <p:txBody>
          <a:bodyPr/>
          <a:lstStyle/>
          <a:p>
            <a:r>
              <a:rPr lang="en-US" dirty="0"/>
              <a:t>Stable Matching Recap</a:t>
            </a:r>
          </a:p>
        </p:txBody>
      </p:sp>
      <p:sp>
        <p:nvSpPr>
          <p:cNvPr id="3" name="Content Placeholder 2">
            <a:extLst>
              <a:ext uri="{FF2B5EF4-FFF2-40B4-BE49-F238E27FC236}">
                <a16:creationId xmlns:a16="http://schemas.microsoft.com/office/drawing/2014/main" id="{4263F9A8-670E-AD4A-A2C3-14D9EF038DD1}"/>
              </a:ext>
            </a:extLst>
          </p:cNvPr>
          <p:cNvSpPr>
            <a:spLocks noGrp="1"/>
          </p:cNvSpPr>
          <p:nvPr>
            <p:ph idx="1"/>
          </p:nvPr>
        </p:nvSpPr>
        <p:spPr>
          <a:xfrm>
            <a:off x="838200" y="1825625"/>
            <a:ext cx="7437120" cy="3640455"/>
          </a:xfrm>
        </p:spPr>
        <p:txBody>
          <a:bodyPr>
            <a:normAutofit/>
          </a:bodyPr>
          <a:lstStyle/>
          <a:p>
            <a:pPr marL="0" indent="0">
              <a:buNone/>
            </a:pPr>
            <a:r>
              <a:rPr lang="en-US" sz="2600" dirty="0"/>
              <a:t>In “simple” many-to-one matching markets,</a:t>
            </a:r>
          </a:p>
          <a:p>
            <a:pPr marL="514350" indent="-514350">
              <a:buFont typeface="+mj-lt"/>
              <a:buAutoNum type="arabicPeriod"/>
            </a:pPr>
            <a:r>
              <a:rPr lang="en-US" sz="2600" dirty="0"/>
              <a:t>Stable matchings always exist.</a:t>
            </a:r>
          </a:p>
          <a:p>
            <a:pPr marL="514350" indent="-514350">
              <a:buFont typeface="+mj-lt"/>
              <a:buAutoNum type="arabicPeriod"/>
            </a:pPr>
            <a:r>
              <a:rPr lang="en-US" sz="2600" dirty="0"/>
              <a:t>The set of assigned students and assigned positions is the same for every stable matching.</a:t>
            </a:r>
          </a:p>
          <a:p>
            <a:pPr marL="514350" indent="-514350">
              <a:buFont typeface="+mj-lt"/>
              <a:buAutoNum type="arabicPeriod"/>
            </a:pPr>
            <a:r>
              <a:rPr lang="en-US" sz="2600" dirty="0"/>
              <a:t>There is a student-optimal stable match.</a:t>
            </a:r>
          </a:p>
          <a:p>
            <a:pPr marL="514350" indent="-514350">
              <a:buFont typeface="+mj-lt"/>
              <a:buAutoNum type="arabicPeriod"/>
            </a:pPr>
            <a:r>
              <a:rPr lang="en-US" sz="2600" dirty="0"/>
              <a:t>Student-proposing DA (with any proposal order) finds the student-optimal match.</a:t>
            </a:r>
          </a:p>
          <a:p>
            <a:pPr marL="514350" indent="-514350">
              <a:buFont typeface="+mj-lt"/>
              <a:buAutoNum type="arabicPeriod"/>
            </a:pPr>
            <a:r>
              <a:rPr lang="en-US" sz="2600" dirty="0"/>
              <a:t>Student-proposing DA is truthful for students.</a:t>
            </a:r>
          </a:p>
          <a:p>
            <a:endParaRPr lang="en-US" sz="2600" dirty="0"/>
          </a:p>
        </p:txBody>
      </p:sp>
      <p:sp>
        <p:nvSpPr>
          <p:cNvPr id="4" name="TextBox 3">
            <a:extLst>
              <a:ext uri="{FF2B5EF4-FFF2-40B4-BE49-F238E27FC236}">
                <a16:creationId xmlns:a16="http://schemas.microsoft.com/office/drawing/2014/main" id="{5DB2F8C9-90B3-B84A-8BA8-04B6FE6979D5}"/>
              </a:ext>
            </a:extLst>
          </p:cNvPr>
          <p:cNvSpPr txBox="1"/>
          <p:nvPr/>
        </p:nvSpPr>
        <p:spPr>
          <a:xfrm>
            <a:off x="7574280" y="1146482"/>
            <a:ext cx="2135521" cy="954107"/>
          </a:xfrm>
          <a:prstGeom prst="rect">
            <a:avLst/>
          </a:prstGeom>
          <a:noFill/>
        </p:spPr>
        <p:txBody>
          <a:bodyPr wrap="none" rtlCol="0">
            <a:spAutoFit/>
          </a:bodyPr>
          <a:lstStyle/>
          <a:p>
            <a:r>
              <a:rPr lang="en-US" sz="2800" dirty="0"/>
              <a:t>With Couples</a:t>
            </a:r>
          </a:p>
          <a:p>
            <a:endParaRPr lang="en-US" sz="2800" dirty="0"/>
          </a:p>
        </p:txBody>
      </p:sp>
      <p:pic>
        <p:nvPicPr>
          <p:cNvPr id="6" name="Picture 5" descr="A picture containing clipart&#10;&#10;Description automatically generated">
            <a:extLst>
              <a:ext uri="{FF2B5EF4-FFF2-40B4-BE49-F238E27FC236}">
                <a16:creationId xmlns:a16="http://schemas.microsoft.com/office/drawing/2014/main" id="{C0CC10DA-0363-5940-94E6-A7686E7491DB}"/>
              </a:ext>
            </a:extLst>
          </p:cNvPr>
          <p:cNvPicPr>
            <a:picLocks noChangeAspect="1"/>
          </p:cNvPicPr>
          <p:nvPr/>
        </p:nvPicPr>
        <p:blipFill>
          <a:blip r:embed="rId2"/>
          <a:stretch>
            <a:fillRect/>
          </a:stretch>
        </p:blipFill>
        <p:spPr>
          <a:xfrm>
            <a:off x="8275320" y="2137706"/>
            <a:ext cx="489731" cy="465487"/>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444FC88B-E0CE-0544-A375-41971A5765AC}"/>
              </a:ext>
            </a:extLst>
          </p:cNvPr>
          <p:cNvPicPr>
            <a:picLocks noChangeAspect="1"/>
          </p:cNvPicPr>
          <p:nvPr/>
        </p:nvPicPr>
        <p:blipFill>
          <a:blip r:embed="rId2"/>
          <a:stretch>
            <a:fillRect/>
          </a:stretch>
        </p:blipFill>
        <p:spPr>
          <a:xfrm>
            <a:off x="8275317" y="2869490"/>
            <a:ext cx="489731" cy="465487"/>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DD168179-07EB-8E43-8921-5B468E399C8F}"/>
              </a:ext>
            </a:extLst>
          </p:cNvPr>
          <p:cNvPicPr>
            <a:picLocks noChangeAspect="1"/>
          </p:cNvPicPr>
          <p:nvPr/>
        </p:nvPicPr>
        <p:blipFill>
          <a:blip r:embed="rId2"/>
          <a:stretch>
            <a:fillRect/>
          </a:stretch>
        </p:blipFill>
        <p:spPr>
          <a:xfrm>
            <a:off x="8275319" y="3594417"/>
            <a:ext cx="489731" cy="465487"/>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5F3CC1EB-4642-5649-9869-080ACF74E423}"/>
              </a:ext>
            </a:extLst>
          </p:cNvPr>
          <p:cNvPicPr>
            <a:picLocks noChangeAspect="1"/>
          </p:cNvPicPr>
          <p:nvPr/>
        </p:nvPicPr>
        <p:blipFill>
          <a:blip r:embed="rId2"/>
          <a:stretch>
            <a:fillRect/>
          </a:stretch>
        </p:blipFill>
        <p:spPr>
          <a:xfrm>
            <a:off x="8275317" y="4187480"/>
            <a:ext cx="489731" cy="465487"/>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8F7FFF9D-E2BF-A047-8772-DB6328856842}"/>
              </a:ext>
            </a:extLst>
          </p:cNvPr>
          <p:cNvPicPr>
            <a:picLocks noChangeAspect="1"/>
          </p:cNvPicPr>
          <p:nvPr/>
        </p:nvPicPr>
        <p:blipFill>
          <a:blip r:embed="rId2"/>
          <a:stretch>
            <a:fillRect/>
          </a:stretch>
        </p:blipFill>
        <p:spPr>
          <a:xfrm>
            <a:off x="8275317" y="4851809"/>
            <a:ext cx="489731" cy="465487"/>
          </a:xfrm>
          <a:prstGeom prst="rect">
            <a:avLst/>
          </a:prstGeom>
        </p:spPr>
      </p:pic>
      <p:sp>
        <p:nvSpPr>
          <p:cNvPr id="5" name="TextBox 4">
            <a:extLst>
              <a:ext uri="{FF2B5EF4-FFF2-40B4-BE49-F238E27FC236}">
                <a16:creationId xmlns:a16="http://schemas.microsoft.com/office/drawing/2014/main" id="{84C3ADCE-22A7-DE86-8EDD-E074373CCB61}"/>
              </a:ext>
            </a:extLst>
          </p:cNvPr>
          <p:cNvSpPr txBox="1"/>
          <p:nvPr/>
        </p:nvSpPr>
        <p:spPr>
          <a:xfrm>
            <a:off x="6811477" y="5934084"/>
            <a:ext cx="3417410" cy="523220"/>
          </a:xfrm>
          <a:prstGeom prst="rect">
            <a:avLst/>
          </a:prstGeom>
          <a:noFill/>
        </p:spPr>
        <p:txBody>
          <a:bodyPr wrap="none" rtlCol="0">
            <a:spAutoFit/>
          </a:bodyPr>
          <a:lstStyle/>
          <a:p>
            <a:r>
              <a:rPr lang="en-US" sz="2800" dirty="0">
                <a:solidFill>
                  <a:srgbClr val="FF0000"/>
                </a:solidFill>
              </a:rPr>
              <a:t>Love ruins everything!</a:t>
            </a:r>
          </a:p>
        </p:txBody>
      </p:sp>
    </p:spTree>
    <p:extLst>
      <p:ext uri="{BB962C8B-B14F-4D97-AF65-F5344CB8AC3E}">
        <p14:creationId xmlns:p14="http://schemas.microsoft.com/office/powerpoint/2010/main" val="99193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A4B8-D8B7-A546-A89B-93DC3F0D61F1}"/>
              </a:ext>
            </a:extLst>
          </p:cNvPr>
          <p:cNvSpPr>
            <a:spLocks noGrp="1"/>
          </p:cNvSpPr>
          <p:nvPr>
            <p:ph type="title"/>
          </p:nvPr>
        </p:nvSpPr>
        <p:spPr/>
        <p:txBody>
          <a:bodyPr/>
          <a:lstStyle/>
          <a:p>
            <a:r>
              <a:rPr lang="en-US" dirty="0"/>
              <a:t>Similar problems if programs want pairs of residents (even if no couples)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7DBCE8-736A-2E44-B24B-B5D719345E34}"/>
                  </a:ext>
                </a:extLst>
              </p:cNvPr>
              <p:cNvSpPr>
                <a:spLocks noGrp="1"/>
              </p:cNvSpPr>
              <p:nvPr>
                <p:ph idx="1"/>
              </p:nvPr>
            </p:nvSpPr>
            <p:spPr>
              <a:xfrm>
                <a:off x="838200" y="1674496"/>
                <a:ext cx="10947921" cy="5215466"/>
              </a:xfrm>
            </p:spPr>
            <p:txBody>
              <a:bodyPr>
                <a:normAutofit/>
              </a:bodyPr>
              <a:lstStyle/>
              <a:p>
                <a:pPr marL="0" indent="0">
                  <a:buNone/>
                </a:pPr>
                <a:r>
                  <a:rPr lang="en-US" dirty="0">
                    <a:solidFill>
                      <a:srgbClr val="FF0000"/>
                    </a:solidFill>
                  </a:rPr>
                  <a:t>Definition of blocking?</a:t>
                </a:r>
              </a:p>
              <a:p>
                <a:pPr marL="0" indent="0">
                  <a:buNone/>
                </a:pPr>
                <a:r>
                  <a:rPr lang="en-US" dirty="0"/>
                  <a:t>2 hospitals, 2 doctors. </a:t>
                </a:r>
              </a:p>
              <a:p>
                <a:r>
                  <a:rPr lang="en-US" dirty="0"/>
                  <a:t>Hospital A (2 positions): </a:t>
                </a:r>
                <a14:m>
                  <m:oMath xmlns:m="http://schemas.openxmlformats.org/officeDocument/2006/math">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1, 2</m:t>
                        </m:r>
                      </m:e>
                    </m:d>
                    <m:r>
                      <a:rPr lang="en-US" b="0" i="1" dirty="0" smtClean="0">
                        <a:latin typeface="Cambria Math" panose="02040503050406030204" pitchFamily="18" charset="0"/>
                      </a:rPr>
                      <m:t>≻∅</m:t>
                    </m:r>
                  </m:oMath>
                </a14:m>
                <a:endParaRPr lang="en-US" dirty="0"/>
              </a:p>
              <a:p>
                <a:r>
                  <a:rPr lang="en-US" dirty="0"/>
                  <a:t>Hospital B (1 position): </a:t>
                </a:r>
                <a14:m>
                  <m:oMath xmlns:m="http://schemas.openxmlformats.org/officeDocument/2006/math">
                    <m:r>
                      <a:rPr lang="en-US" b="0" i="1" smtClean="0">
                        <a:latin typeface="Cambria Math" panose="02040503050406030204" pitchFamily="18" charset="0"/>
                      </a:rPr>
                      <m:t>1≻2≻∅</m:t>
                    </m:r>
                  </m:oMath>
                </a14:m>
                <a:endParaRPr lang="en-US" dirty="0"/>
              </a:p>
              <a:p>
                <a:r>
                  <a:rPr lang="en-US" dirty="0"/>
                  <a:t>Doctor 1: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endParaRPr lang="en-US" dirty="0"/>
              </a:p>
              <a:p>
                <a:r>
                  <a:rPr lang="en-US" dirty="0"/>
                  <a:t>Doctor 2: </a:t>
                </a:r>
              </a:p>
              <a:p>
                <a:pPr marL="457200" lvl="1" indent="0">
                  <a:buNone/>
                </a:pPr>
                <a:r>
                  <a:rPr lang="en-US" sz="2800" b="0" dirty="0"/>
                  <a:t>If </a:t>
                </a:r>
                <a14:m>
                  <m:oMath xmlns:m="http://schemas.openxmlformats.org/officeDocument/2006/math">
                    <m:r>
                      <a:rPr lang="en-US" sz="2800" b="0" i="1" smtClean="0">
                        <a:latin typeface="Cambria Math" panose="02040503050406030204" pitchFamily="18" charset="0"/>
                      </a:rPr>
                      <m:t>∅,</m:t>
                    </m:r>
                  </m:oMath>
                </a14:m>
                <a:r>
                  <a:rPr lang="en-US" sz="2800" b="0" i="1" dirty="0">
                    <a:latin typeface="Cambria Math" panose="02040503050406030204" pitchFamily="18" charset="0"/>
                  </a:rPr>
                  <a:t> </a:t>
                </a:r>
                <a:r>
                  <a:rPr lang="en-US" sz="2800" b="0" dirty="0">
                    <a:latin typeface="Cambria Math" panose="02040503050406030204" pitchFamily="18" charset="0"/>
                  </a:rPr>
                  <a:t>only stable match is B</a:t>
                </a:r>
                <a:r>
                  <a:rPr lang="en-US" sz="2800" b="0" i="1" dirty="0">
                    <a:latin typeface="Cambria Math" panose="02040503050406030204" pitchFamily="18" charset="0"/>
                  </a:rPr>
                  <a:t> </a:t>
                </a:r>
                <a14:m>
                  <m:oMath xmlns:m="http://schemas.openxmlformats.org/officeDocument/2006/math">
                    <m:r>
                      <a:rPr lang="en-US" sz="2800" i="1">
                        <a:latin typeface="Cambria Math" panose="02040503050406030204" pitchFamily="18" charset="0"/>
                      </a:rPr>
                      <m:t>∅</m:t>
                    </m:r>
                  </m:oMath>
                </a14:m>
                <a:r>
                  <a:rPr lang="en-US" sz="2800" b="0" i="1" dirty="0">
                    <a:latin typeface="Cambria Math" panose="02040503050406030204" pitchFamily="18" charset="0"/>
                  </a:rPr>
                  <a:t>.</a:t>
                </a:r>
              </a:p>
              <a:p>
                <a:pPr marL="457200" lvl="1" indent="0">
                  <a:buNone/>
                </a:pPr>
                <a:r>
                  <a:rPr lang="en-US" sz="2800" b="0" dirty="0"/>
                  <a:t>If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a14:m>
                <a:r>
                  <a:rPr lang="en-US" sz="2800" dirty="0"/>
                  <a:t> only stable match is A A. </a:t>
                </a:r>
              </a:p>
              <a:p>
                <a:pPr marL="457200" lvl="1" indent="0">
                  <a:buNone/>
                </a:pPr>
                <a:r>
                  <a:rPr lang="en-US" sz="2800" b="0" dirty="0"/>
                  <a:t>If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a:t>, </a:t>
                </a:r>
                <a:r>
                  <a:rPr lang="en-US" sz="2800" dirty="0">
                    <a:solidFill>
                      <a:srgbClr val="FF0000"/>
                    </a:solidFill>
                  </a:rPr>
                  <a:t>there is no stable match!</a:t>
                </a:r>
              </a:p>
              <a:p>
                <a:pPr marL="0" indent="0">
                  <a:buNone/>
                </a:pPr>
                <a:r>
                  <a:rPr lang="en-US" dirty="0"/>
                  <a:t>		(A A blocked by 2B, </a:t>
                </a:r>
                <a14:m>
                  <m:oMath xmlns:m="http://schemas.openxmlformats.org/officeDocument/2006/math">
                    <m:r>
                      <a:rPr lang="en-US" i="1">
                        <a:latin typeface="Cambria Math" panose="02040503050406030204" pitchFamily="18" charset="0"/>
                      </a:rPr>
                      <m:t>∅ </m:t>
                    </m:r>
                  </m:oMath>
                </a14:m>
                <a:r>
                  <a:rPr lang="en-US" dirty="0"/>
                  <a:t>B blocked by 1B, B </a:t>
                </a:r>
                <a14:m>
                  <m:oMath xmlns:m="http://schemas.openxmlformats.org/officeDocument/2006/math">
                    <m:r>
                      <a:rPr lang="en-US" i="1" dirty="0">
                        <a:latin typeface="Cambria Math" panose="02040503050406030204" pitchFamily="18" charset="0"/>
                      </a:rPr>
                      <m:t>∅</m:t>
                    </m:r>
                  </m:oMath>
                </a14:m>
                <a:r>
                  <a:rPr lang="en-US" dirty="0"/>
                  <a:t>  blocked by 12A)</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C7DBCE8-736A-2E44-B24B-B5D719345E34}"/>
                  </a:ext>
                </a:extLst>
              </p:cNvPr>
              <p:cNvSpPr>
                <a:spLocks noGrp="1" noRot="1" noChangeAspect="1" noMove="1" noResize="1" noEditPoints="1" noAdjustHandles="1" noChangeArrowheads="1" noChangeShapeType="1" noTextEdit="1"/>
              </p:cNvSpPr>
              <p:nvPr>
                <p:ph idx="1"/>
              </p:nvPr>
            </p:nvSpPr>
            <p:spPr>
              <a:xfrm>
                <a:off x="838200" y="1674496"/>
                <a:ext cx="10947921" cy="5215466"/>
              </a:xfrm>
              <a:blipFill>
                <a:blip r:embed="rId2"/>
                <a:stretch>
                  <a:fillRect l="-1160" t="-219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9589B8F-F460-B14B-9866-ED4348386C5E}"/>
              </a:ext>
            </a:extLst>
          </p:cNvPr>
          <p:cNvSpPr txBox="1"/>
          <p:nvPr/>
        </p:nvSpPr>
        <p:spPr>
          <a:xfrm>
            <a:off x="7178040" y="5027526"/>
            <a:ext cx="4581639" cy="523220"/>
          </a:xfrm>
          <a:prstGeom prst="rect">
            <a:avLst/>
          </a:prstGeom>
          <a:noFill/>
        </p:spPr>
        <p:txBody>
          <a:bodyPr wrap="none" rtlCol="0">
            <a:spAutoFit/>
          </a:bodyPr>
          <a:lstStyle/>
          <a:p>
            <a:r>
              <a:rPr lang="en-US" sz="2800" dirty="0">
                <a:solidFill>
                  <a:srgbClr val="FF0000"/>
                </a:solidFill>
              </a:rPr>
              <a:t>Fails population monotonicity.</a:t>
            </a:r>
          </a:p>
        </p:txBody>
      </p:sp>
    </p:spTree>
    <p:extLst>
      <p:ext uri="{BB962C8B-B14F-4D97-AF65-F5344CB8AC3E}">
        <p14:creationId xmlns:p14="http://schemas.microsoft.com/office/powerpoint/2010/main" val="203572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B2ED-5DB8-C346-9542-C1CA550B6C10}"/>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AF1F56BB-BDA8-2A49-B6CC-D558C5980F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1462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5DE0-D452-9B46-A102-25C1A442DD59}"/>
              </a:ext>
            </a:extLst>
          </p:cNvPr>
          <p:cNvSpPr>
            <a:spLocks noGrp="1"/>
          </p:cNvSpPr>
          <p:nvPr>
            <p:ph type="title"/>
          </p:nvPr>
        </p:nvSpPr>
        <p:spPr/>
        <p:txBody>
          <a:bodyPr/>
          <a:lstStyle/>
          <a:p>
            <a:r>
              <a:rPr lang="en-US" dirty="0"/>
              <a:t>A Look at the Data</a:t>
            </a:r>
          </a:p>
        </p:txBody>
      </p:sp>
      <p:pic>
        <p:nvPicPr>
          <p:cNvPr id="5" name="Content Placeholder 4" descr="Table&#10;&#10;Description automatically generated">
            <a:extLst>
              <a:ext uri="{FF2B5EF4-FFF2-40B4-BE49-F238E27FC236}">
                <a16:creationId xmlns:a16="http://schemas.microsoft.com/office/drawing/2014/main" id="{02BC5526-4A08-FF43-B6D4-080054847199}"/>
              </a:ext>
            </a:extLst>
          </p:cNvPr>
          <p:cNvPicPr>
            <a:picLocks noGrp="1" noChangeAspect="1"/>
          </p:cNvPicPr>
          <p:nvPr>
            <p:ph idx="1"/>
          </p:nvPr>
        </p:nvPicPr>
        <p:blipFill>
          <a:blip r:embed="rId2"/>
          <a:stretch>
            <a:fillRect/>
          </a:stretch>
        </p:blipFill>
        <p:spPr>
          <a:xfrm>
            <a:off x="838200" y="2842974"/>
            <a:ext cx="4559300" cy="2933700"/>
          </a:xfrm>
        </p:spPr>
      </p:pic>
      <p:pic>
        <p:nvPicPr>
          <p:cNvPr id="6" name="Picture 5" descr="Table&#10;&#10;Description automatically generated">
            <a:extLst>
              <a:ext uri="{FF2B5EF4-FFF2-40B4-BE49-F238E27FC236}">
                <a16:creationId xmlns:a16="http://schemas.microsoft.com/office/drawing/2014/main" id="{F1344896-D5BF-5948-85B9-38693B051EC5}"/>
              </a:ext>
            </a:extLst>
          </p:cNvPr>
          <p:cNvPicPr>
            <a:picLocks noChangeAspect="1"/>
          </p:cNvPicPr>
          <p:nvPr/>
        </p:nvPicPr>
        <p:blipFill rotWithShape="1">
          <a:blip r:embed="rId3"/>
          <a:srcRect t="89199"/>
          <a:stretch/>
        </p:blipFill>
        <p:spPr>
          <a:xfrm>
            <a:off x="5910358" y="2310380"/>
            <a:ext cx="5863538" cy="490538"/>
          </a:xfrm>
          <a:prstGeom prst="rect">
            <a:avLst/>
          </a:prstGeom>
        </p:spPr>
      </p:pic>
      <p:pic>
        <p:nvPicPr>
          <p:cNvPr id="7" name="Picture 6" descr="Table&#10;&#10;Description automatically generated">
            <a:extLst>
              <a:ext uri="{FF2B5EF4-FFF2-40B4-BE49-F238E27FC236}">
                <a16:creationId xmlns:a16="http://schemas.microsoft.com/office/drawing/2014/main" id="{BBDCDDC5-E963-0540-BEFC-063223D8FCAF}"/>
              </a:ext>
            </a:extLst>
          </p:cNvPr>
          <p:cNvPicPr>
            <a:picLocks noChangeAspect="1"/>
          </p:cNvPicPr>
          <p:nvPr/>
        </p:nvPicPr>
        <p:blipFill rotWithShape="1">
          <a:blip r:embed="rId3"/>
          <a:srcRect b="86745"/>
          <a:stretch/>
        </p:blipFill>
        <p:spPr>
          <a:xfrm>
            <a:off x="5910358" y="1751739"/>
            <a:ext cx="5863538" cy="601980"/>
          </a:xfrm>
          <a:prstGeom prst="rect">
            <a:avLst/>
          </a:prstGeom>
        </p:spPr>
      </p:pic>
      <p:pic>
        <p:nvPicPr>
          <p:cNvPr id="9" name="Picture 8" descr="Table&#10;&#10;Description automatically generated">
            <a:extLst>
              <a:ext uri="{FF2B5EF4-FFF2-40B4-BE49-F238E27FC236}">
                <a16:creationId xmlns:a16="http://schemas.microsoft.com/office/drawing/2014/main" id="{1C399BE8-6B34-604D-A77A-C1986BC43197}"/>
              </a:ext>
            </a:extLst>
          </p:cNvPr>
          <p:cNvPicPr>
            <a:picLocks noChangeAspect="1"/>
          </p:cNvPicPr>
          <p:nvPr/>
        </p:nvPicPr>
        <p:blipFill>
          <a:blip r:embed="rId4"/>
          <a:stretch>
            <a:fillRect/>
          </a:stretch>
        </p:blipFill>
        <p:spPr>
          <a:xfrm>
            <a:off x="5910358" y="3651794"/>
            <a:ext cx="4286249" cy="2954826"/>
          </a:xfrm>
          <a:prstGeom prst="rect">
            <a:avLst/>
          </a:prstGeom>
        </p:spPr>
      </p:pic>
      <p:sp>
        <p:nvSpPr>
          <p:cNvPr id="10" name="TextBox 9">
            <a:extLst>
              <a:ext uri="{FF2B5EF4-FFF2-40B4-BE49-F238E27FC236}">
                <a16:creationId xmlns:a16="http://schemas.microsoft.com/office/drawing/2014/main" id="{D5760833-C65A-D341-B8A1-4C8FF8288C00}"/>
              </a:ext>
            </a:extLst>
          </p:cNvPr>
          <p:cNvSpPr txBox="1"/>
          <p:nvPr/>
        </p:nvSpPr>
        <p:spPr>
          <a:xfrm>
            <a:off x="5910358" y="2719477"/>
            <a:ext cx="5957400" cy="523220"/>
          </a:xfrm>
          <a:prstGeom prst="rect">
            <a:avLst/>
          </a:prstGeom>
          <a:noFill/>
        </p:spPr>
        <p:txBody>
          <a:bodyPr wrap="none" rtlCol="0">
            <a:spAutoFit/>
          </a:bodyPr>
          <a:lstStyle/>
          <a:p>
            <a:r>
              <a:rPr lang="en-US" sz="2800" dirty="0">
                <a:solidFill>
                  <a:schemeClr val="accent1"/>
                </a:solidFill>
              </a:rPr>
              <a:t>The rural hospital theorem almost held.</a:t>
            </a:r>
          </a:p>
        </p:txBody>
      </p:sp>
      <p:sp>
        <p:nvSpPr>
          <p:cNvPr id="11" name="TextBox 10">
            <a:extLst>
              <a:ext uri="{FF2B5EF4-FFF2-40B4-BE49-F238E27FC236}">
                <a16:creationId xmlns:a16="http://schemas.microsoft.com/office/drawing/2014/main" id="{6E05CC06-87EB-B641-9F7B-7D1F7B65B534}"/>
              </a:ext>
            </a:extLst>
          </p:cNvPr>
          <p:cNvSpPr txBox="1"/>
          <p:nvPr/>
        </p:nvSpPr>
        <p:spPr>
          <a:xfrm>
            <a:off x="838200" y="5776674"/>
            <a:ext cx="4559300" cy="954107"/>
          </a:xfrm>
          <a:prstGeom prst="rect">
            <a:avLst/>
          </a:prstGeom>
          <a:noFill/>
        </p:spPr>
        <p:txBody>
          <a:bodyPr wrap="square" rtlCol="0">
            <a:spAutoFit/>
          </a:bodyPr>
          <a:lstStyle/>
          <a:p>
            <a:r>
              <a:rPr lang="en-US" sz="2800" dirty="0">
                <a:solidFill>
                  <a:schemeClr val="accent1"/>
                </a:solidFill>
              </a:rPr>
              <a:t>Few applicants could benefit from misreporting.</a:t>
            </a:r>
          </a:p>
        </p:txBody>
      </p:sp>
      <p:sp>
        <p:nvSpPr>
          <p:cNvPr id="12" name="TextBox 11">
            <a:extLst>
              <a:ext uri="{FF2B5EF4-FFF2-40B4-BE49-F238E27FC236}">
                <a16:creationId xmlns:a16="http://schemas.microsoft.com/office/drawing/2014/main" id="{90197218-467B-1B49-B68A-F92D49B7980D}"/>
              </a:ext>
            </a:extLst>
          </p:cNvPr>
          <p:cNvSpPr txBox="1"/>
          <p:nvPr/>
        </p:nvSpPr>
        <p:spPr>
          <a:xfrm>
            <a:off x="838200" y="1704917"/>
            <a:ext cx="5072158" cy="523220"/>
          </a:xfrm>
          <a:prstGeom prst="rect">
            <a:avLst/>
          </a:prstGeom>
          <a:noFill/>
        </p:spPr>
        <p:txBody>
          <a:bodyPr wrap="none" rtlCol="0">
            <a:spAutoFit/>
          </a:bodyPr>
          <a:lstStyle/>
          <a:p>
            <a:r>
              <a:rPr lang="en-US" sz="2800" dirty="0">
                <a:solidFill>
                  <a:schemeClr val="accent1"/>
                </a:solidFill>
              </a:rPr>
              <a:t>A stable match was always found.</a:t>
            </a:r>
          </a:p>
        </p:txBody>
      </p:sp>
      <p:sp>
        <p:nvSpPr>
          <p:cNvPr id="13" name="TextBox 12">
            <a:extLst>
              <a:ext uri="{FF2B5EF4-FFF2-40B4-BE49-F238E27FC236}">
                <a16:creationId xmlns:a16="http://schemas.microsoft.com/office/drawing/2014/main" id="{15A2C8B6-AA55-FE4E-AD38-262B86CE1E87}"/>
              </a:ext>
            </a:extLst>
          </p:cNvPr>
          <p:cNvSpPr txBox="1"/>
          <p:nvPr/>
        </p:nvSpPr>
        <p:spPr>
          <a:xfrm>
            <a:off x="10196607" y="5345786"/>
            <a:ext cx="1995393" cy="1384995"/>
          </a:xfrm>
          <a:prstGeom prst="rect">
            <a:avLst/>
          </a:prstGeom>
          <a:noFill/>
        </p:spPr>
        <p:txBody>
          <a:bodyPr wrap="square" rtlCol="0">
            <a:spAutoFit/>
          </a:bodyPr>
          <a:lstStyle/>
          <a:p>
            <a:r>
              <a:rPr lang="en-US" sz="2800" dirty="0">
                <a:solidFill>
                  <a:schemeClr val="accent1"/>
                </a:solidFill>
              </a:rPr>
              <a:t>Sequencing order hardly mattered.</a:t>
            </a:r>
          </a:p>
        </p:txBody>
      </p:sp>
    </p:spTree>
    <p:extLst>
      <p:ext uri="{BB962C8B-B14F-4D97-AF65-F5344CB8AC3E}">
        <p14:creationId xmlns:p14="http://schemas.microsoft.com/office/powerpoint/2010/main" val="374111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E4A5-9588-9284-0500-0974E6C5C2A2}"/>
              </a:ext>
            </a:extLst>
          </p:cNvPr>
          <p:cNvSpPr>
            <a:spLocks noGrp="1"/>
          </p:cNvSpPr>
          <p:nvPr>
            <p:ph type="title"/>
          </p:nvPr>
        </p:nvSpPr>
        <p:spPr/>
        <p:txBody>
          <a:bodyPr/>
          <a:lstStyle/>
          <a:p>
            <a:r>
              <a:rPr lang="es-ES_tradnl" dirty="0" err="1"/>
              <a:t>Recall</a:t>
            </a:r>
            <a:r>
              <a:rPr lang="es-ES_tradnl" dirty="0"/>
              <a:t> </a:t>
            </a:r>
            <a:r>
              <a:rPr lang="es-ES_tradnl" dirty="0" err="1"/>
              <a:t>from</a:t>
            </a:r>
            <a:r>
              <a:rPr lang="es-ES_tradnl" dirty="0"/>
              <a:t> </a:t>
            </a:r>
            <a:r>
              <a:rPr lang="es-ES_tradnl" dirty="0" err="1"/>
              <a:t>Tuesday</a:t>
            </a:r>
            <a:endParaRPr lang="es-ES_tradnl" dirty="0"/>
          </a:p>
        </p:txBody>
      </p:sp>
      <p:sp>
        <p:nvSpPr>
          <p:cNvPr id="3" name="Content Placeholder 2">
            <a:extLst>
              <a:ext uri="{FF2B5EF4-FFF2-40B4-BE49-F238E27FC236}">
                <a16:creationId xmlns:a16="http://schemas.microsoft.com/office/drawing/2014/main" id="{A7A5923E-41EF-B339-0D86-C75430440BA1}"/>
              </a:ext>
            </a:extLst>
          </p:cNvPr>
          <p:cNvSpPr>
            <a:spLocks noGrp="1"/>
          </p:cNvSpPr>
          <p:nvPr>
            <p:ph idx="1"/>
          </p:nvPr>
        </p:nvSpPr>
        <p:spPr>
          <a:xfrm>
            <a:off x="838199" y="1825625"/>
            <a:ext cx="11013831" cy="4351338"/>
          </a:xfrm>
        </p:spPr>
        <p:txBody>
          <a:bodyPr/>
          <a:lstStyle/>
          <a:p>
            <a:pPr marL="0" indent="0">
              <a:buNone/>
            </a:pPr>
            <a:endParaRPr lang="es-ES_tradnl" dirty="0"/>
          </a:p>
          <a:p>
            <a:pPr marL="0" indent="0">
              <a:buNone/>
            </a:pPr>
            <a:r>
              <a:rPr lang="es-ES_tradnl" dirty="0"/>
              <a:t>In </a:t>
            </a:r>
            <a:r>
              <a:rPr lang="es-ES_tradnl" dirty="0" err="1"/>
              <a:t>school-proposing</a:t>
            </a:r>
            <a:r>
              <a:rPr lang="es-ES_tradnl" dirty="0"/>
              <a:t> DA, </a:t>
            </a:r>
            <a:r>
              <a:rPr lang="es-ES_tradnl" dirty="0" err="1"/>
              <a:t>some</a:t>
            </a:r>
            <a:r>
              <a:rPr lang="es-ES_tradnl" dirty="0"/>
              <a:t> </a:t>
            </a:r>
            <a:r>
              <a:rPr lang="es-ES_tradnl" dirty="0" err="1"/>
              <a:t>students</a:t>
            </a:r>
            <a:r>
              <a:rPr lang="es-ES_tradnl" dirty="0"/>
              <a:t> </a:t>
            </a:r>
            <a:r>
              <a:rPr lang="es-ES_tradnl" dirty="0" err="1"/>
              <a:t>may</a:t>
            </a:r>
            <a:r>
              <a:rPr lang="es-ES_tradnl" dirty="0"/>
              <a:t> </a:t>
            </a:r>
            <a:r>
              <a:rPr lang="es-ES_tradnl" dirty="0" err="1"/>
              <a:t>benefit</a:t>
            </a:r>
            <a:r>
              <a:rPr lang="es-ES_tradnl" dirty="0"/>
              <a:t> </a:t>
            </a:r>
            <a:r>
              <a:rPr lang="es-ES_tradnl" dirty="0" err="1"/>
              <a:t>from</a:t>
            </a:r>
            <a:r>
              <a:rPr lang="es-ES_tradnl" dirty="0"/>
              <a:t> </a:t>
            </a:r>
            <a:r>
              <a:rPr lang="es-ES_tradnl" dirty="0" err="1"/>
              <a:t>truncating</a:t>
            </a:r>
            <a:r>
              <a:rPr lang="es-ES_tradnl" dirty="0"/>
              <a:t>.</a:t>
            </a:r>
          </a:p>
          <a:p>
            <a:pPr marL="0" indent="0">
              <a:buNone/>
            </a:pPr>
            <a:r>
              <a:rPr lang="es-ES_tradnl" dirty="0"/>
              <a:t>No </a:t>
            </a:r>
            <a:r>
              <a:rPr lang="es-ES_tradnl" dirty="0" err="1"/>
              <a:t>student</a:t>
            </a:r>
            <a:r>
              <a:rPr lang="es-ES_tradnl" dirty="0"/>
              <a:t> can do </a:t>
            </a:r>
            <a:r>
              <a:rPr lang="es-ES_tradnl" dirty="0" err="1"/>
              <a:t>better</a:t>
            </a:r>
            <a:r>
              <a:rPr lang="es-ES_tradnl" dirty="0"/>
              <a:t> </a:t>
            </a:r>
            <a:r>
              <a:rPr lang="es-ES_tradnl" dirty="0" err="1"/>
              <a:t>than</a:t>
            </a:r>
            <a:r>
              <a:rPr lang="es-ES_tradnl" dirty="0"/>
              <a:t> </a:t>
            </a:r>
            <a:r>
              <a:rPr lang="es-ES_tradnl" dirty="0" err="1"/>
              <a:t>the</a:t>
            </a:r>
            <a:r>
              <a:rPr lang="es-ES_tradnl" dirty="0"/>
              <a:t> </a:t>
            </a:r>
            <a:r>
              <a:rPr lang="es-ES_tradnl" dirty="0" err="1"/>
              <a:t>outcome</a:t>
            </a:r>
            <a:r>
              <a:rPr lang="es-ES_tradnl" dirty="0"/>
              <a:t> </a:t>
            </a:r>
            <a:r>
              <a:rPr lang="es-ES_tradnl" dirty="0" err="1"/>
              <a:t>from</a:t>
            </a:r>
            <a:r>
              <a:rPr lang="es-ES_tradnl" dirty="0"/>
              <a:t> </a:t>
            </a:r>
            <a:r>
              <a:rPr lang="es-ES_tradnl" dirty="0" err="1"/>
              <a:t>student-proposing</a:t>
            </a:r>
            <a:r>
              <a:rPr lang="es-ES_tradnl" dirty="0"/>
              <a:t> DA.</a:t>
            </a:r>
          </a:p>
          <a:p>
            <a:pPr marL="0" indent="0">
              <a:buNone/>
            </a:pPr>
            <a:endParaRPr lang="es-ES_tradnl" dirty="0"/>
          </a:p>
          <a:p>
            <a:pPr marL="0" indent="0">
              <a:buNone/>
            </a:pPr>
            <a:r>
              <a:rPr lang="es-ES_tradnl" b="1" dirty="0" err="1"/>
              <a:t>Conclusion</a:t>
            </a:r>
            <a:r>
              <a:rPr lang="es-ES_tradnl" b="1" dirty="0"/>
              <a:t>: </a:t>
            </a:r>
          </a:p>
          <a:p>
            <a:pPr marL="0" indent="0">
              <a:buNone/>
            </a:pPr>
            <a:r>
              <a:rPr lang="es-ES_tradnl" dirty="0" err="1"/>
              <a:t>Any</a:t>
            </a:r>
            <a:r>
              <a:rPr lang="es-ES_tradnl" dirty="0"/>
              <a:t> </a:t>
            </a:r>
            <a:r>
              <a:rPr lang="es-ES_tradnl" dirty="0" err="1"/>
              <a:t>student</a:t>
            </a:r>
            <a:r>
              <a:rPr lang="es-ES_tradnl" dirty="0"/>
              <a:t> </a:t>
            </a:r>
            <a:r>
              <a:rPr lang="es-ES_tradnl" dirty="0" err="1"/>
              <a:t>with</a:t>
            </a:r>
            <a:r>
              <a:rPr lang="es-ES_tradnl" dirty="0"/>
              <a:t> </a:t>
            </a:r>
            <a:r>
              <a:rPr lang="es-ES_tradnl" dirty="0" err="1"/>
              <a:t>the</a:t>
            </a:r>
            <a:r>
              <a:rPr lang="es-ES_tradnl" dirty="0"/>
              <a:t> </a:t>
            </a:r>
            <a:r>
              <a:rPr lang="es-ES_tradnl" dirty="0" err="1"/>
              <a:t>same</a:t>
            </a:r>
            <a:r>
              <a:rPr lang="es-ES_tradnl" dirty="0"/>
              <a:t> </a:t>
            </a:r>
            <a:r>
              <a:rPr lang="es-ES_tradnl" dirty="0" err="1"/>
              <a:t>partner</a:t>
            </a:r>
            <a:r>
              <a:rPr lang="es-ES_tradnl" dirty="0"/>
              <a:t> </a:t>
            </a:r>
            <a:r>
              <a:rPr lang="es-ES_tradnl" dirty="0" err="1"/>
              <a:t>under</a:t>
            </a:r>
            <a:r>
              <a:rPr lang="es-ES_tradnl" dirty="0"/>
              <a:t> </a:t>
            </a:r>
            <a:r>
              <a:rPr lang="es-ES_tradnl" dirty="0" err="1"/>
              <a:t>both</a:t>
            </a:r>
            <a:r>
              <a:rPr lang="es-ES_tradnl" dirty="0"/>
              <a:t> </a:t>
            </a:r>
            <a:r>
              <a:rPr lang="es-ES_tradnl" dirty="0" err="1"/>
              <a:t>algorithms</a:t>
            </a:r>
            <a:r>
              <a:rPr lang="es-ES_tradnl" dirty="0"/>
              <a:t> </a:t>
            </a:r>
            <a:r>
              <a:rPr lang="es-ES_tradnl" dirty="0" err="1"/>
              <a:t>cannot</a:t>
            </a:r>
            <a:r>
              <a:rPr lang="es-ES_tradnl" dirty="0"/>
              <a:t> </a:t>
            </a:r>
            <a:r>
              <a:rPr lang="es-ES_tradnl" dirty="0" err="1"/>
              <a:t>manipulate</a:t>
            </a:r>
            <a:r>
              <a:rPr lang="es-ES_tradnl" dirty="0"/>
              <a:t>. </a:t>
            </a:r>
            <a:r>
              <a:rPr lang="es-ES_tradnl" dirty="0" err="1"/>
              <a:t>Any</a:t>
            </a:r>
            <a:r>
              <a:rPr lang="es-ES_tradnl" dirty="0"/>
              <a:t> </a:t>
            </a:r>
            <a:r>
              <a:rPr lang="es-ES_tradnl" dirty="0" err="1"/>
              <a:t>student</a:t>
            </a:r>
            <a:r>
              <a:rPr lang="es-ES_tradnl" dirty="0"/>
              <a:t> </a:t>
            </a:r>
            <a:r>
              <a:rPr lang="es-ES_tradnl" dirty="0" err="1"/>
              <a:t>with</a:t>
            </a:r>
            <a:r>
              <a:rPr lang="es-ES_tradnl" dirty="0"/>
              <a:t> </a:t>
            </a:r>
            <a:r>
              <a:rPr lang="es-ES_tradnl" dirty="0" err="1"/>
              <a:t>different</a:t>
            </a:r>
            <a:r>
              <a:rPr lang="es-ES_tradnl" dirty="0"/>
              <a:t> </a:t>
            </a:r>
            <a:r>
              <a:rPr lang="es-ES_tradnl" dirty="0" err="1"/>
              <a:t>partners</a:t>
            </a:r>
            <a:r>
              <a:rPr lang="es-ES_tradnl" dirty="0"/>
              <a:t> can.</a:t>
            </a:r>
          </a:p>
        </p:txBody>
      </p:sp>
    </p:spTree>
    <p:extLst>
      <p:ext uri="{BB962C8B-B14F-4D97-AF65-F5344CB8AC3E}">
        <p14:creationId xmlns:p14="http://schemas.microsoft.com/office/powerpoint/2010/main" val="4166255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C6CE-43FE-2842-B46A-9583D9030649}"/>
              </a:ext>
            </a:extLst>
          </p:cNvPr>
          <p:cNvSpPr>
            <a:spLocks noGrp="1"/>
          </p:cNvSpPr>
          <p:nvPr>
            <p:ph type="title"/>
          </p:nvPr>
        </p:nvSpPr>
        <p:spPr/>
        <p:txBody>
          <a:bodyPr/>
          <a:lstStyle/>
          <a:p>
            <a:r>
              <a:rPr lang="en-US" dirty="0"/>
              <a:t>A Helpful Analogy</a:t>
            </a:r>
          </a:p>
        </p:txBody>
      </p:sp>
      <p:sp>
        <p:nvSpPr>
          <p:cNvPr id="3" name="Content Placeholder 2">
            <a:extLst>
              <a:ext uri="{FF2B5EF4-FFF2-40B4-BE49-F238E27FC236}">
                <a16:creationId xmlns:a16="http://schemas.microsoft.com/office/drawing/2014/main" id="{8DB42C6E-DAAB-D540-9D11-5DC46CAA2B86}"/>
              </a:ext>
            </a:extLst>
          </p:cNvPr>
          <p:cNvSpPr>
            <a:spLocks noGrp="1"/>
          </p:cNvSpPr>
          <p:nvPr>
            <p:ph idx="1"/>
          </p:nvPr>
        </p:nvSpPr>
        <p:spPr/>
        <p:txBody>
          <a:bodyPr>
            <a:normAutofit/>
          </a:bodyPr>
          <a:lstStyle/>
          <a:p>
            <a:pPr marL="0" indent="0">
              <a:buNone/>
            </a:pPr>
            <a:endParaRPr lang="en-US" i="1" dirty="0"/>
          </a:p>
          <a:p>
            <a:pPr marL="0" indent="0">
              <a:buNone/>
            </a:pPr>
            <a:r>
              <a:rPr lang="en-US" i="1" dirty="0"/>
              <a:t>Consider the design of suspension bridges. The Newtonian physics they embody is beautiful both in mathematics and in steel, and college students can be taught to derive the curves that describe the shape of the supporting cables. But no bridge could be built based only on this elegant theoretical treatment, in which the only force is gravity, and all beams are perfectly rigid. Real bridges are built of steel and rest on rock and soil and water, and so bridge design also concerns metal fatigue, soil mechanics, and the forces of waves and wind. </a:t>
            </a:r>
          </a:p>
          <a:p>
            <a:endParaRPr lang="en-US" i="1" dirty="0"/>
          </a:p>
        </p:txBody>
      </p:sp>
      <p:sp>
        <p:nvSpPr>
          <p:cNvPr id="4" name="TextBox 3">
            <a:extLst>
              <a:ext uri="{FF2B5EF4-FFF2-40B4-BE49-F238E27FC236}">
                <a16:creationId xmlns:a16="http://schemas.microsoft.com/office/drawing/2014/main" id="{6B4F1DED-1111-1F44-9FA9-F60D00556BA7}"/>
              </a:ext>
            </a:extLst>
          </p:cNvPr>
          <p:cNvSpPr txBox="1"/>
          <p:nvPr/>
        </p:nvSpPr>
        <p:spPr>
          <a:xfrm>
            <a:off x="7512171" y="5969655"/>
            <a:ext cx="3841629" cy="523220"/>
          </a:xfrm>
          <a:prstGeom prst="rect">
            <a:avLst/>
          </a:prstGeom>
          <a:noFill/>
        </p:spPr>
        <p:txBody>
          <a:bodyPr wrap="none" rtlCol="0">
            <a:spAutoFit/>
          </a:bodyPr>
          <a:lstStyle/>
          <a:p>
            <a:r>
              <a:rPr lang="en-US" sz="2800" dirty="0">
                <a:solidFill>
                  <a:schemeClr val="accent1"/>
                </a:solidFill>
              </a:rPr>
              <a:t>Roth and </a:t>
            </a:r>
            <a:r>
              <a:rPr lang="en-US" sz="2800" dirty="0" err="1">
                <a:solidFill>
                  <a:schemeClr val="accent1"/>
                </a:solidFill>
              </a:rPr>
              <a:t>Peranson</a:t>
            </a:r>
            <a:r>
              <a:rPr lang="en-US" sz="2800" dirty="0">
                <a:solidFill>
                  <a:schemeClr val="accent1"/>
                </a:solidFill>
              </a:rPr>
              <a:t>, 1999</a:t>
            </a:r>
          </a:p>
        </p:txBody>
      </p:sp>
    </p:spTree>
    <p:extLst>
      <p:ext uri="{BB962C8B-B14F-4D97-AF65-F5344CB8AC3E}">
        <p14:creationId xmlns:p14="http://schemas.microsoft.com/office/powerpoint/2010/main" val="1885255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5D75-19A5-BA48-92DD-30D1646EAA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371A7B-F732-6A48-A9E2-70A540842BB0}"/>
              </a:ext>
            </a:extLst>
          </p:cNvPr>
          <p:cNvSpPr>
            <a:spLocks noGrp="1"/>
          </p:cNvSpPr>
          <p:nvPr>
            <p:ph idx="1"/>
          </p:nvPr>
        </p:nvSpPr>
        <p:spPr/>
        <p:txBody>
          <a:bodyPr/>
          <a:lstStyle/>
          <a:p>
            <a:pPr marL="0" indent="0">
              <a:buNone/>
            </a:pPr>
            <a:r>
              <a:rPr lang="en-US" i="1" dirty="0"/>
              <a:t>Many design questions concerning these real-world complications cannot be answered analytically but, instead, must be explored using physical or computational models. Often these involve estimating magnitudes of phenomena missing from the simple Newtonian model, some of which are small enough to be of little consequence, while others will cause the bridge to fall down if not adequately addressed. Just as no suspension bridges could be built without an understanding of the underlying physics, neither could any be built without understanding many additional features, also physical in nature, but more varied and complex than addressed by the simple model. </a:t>
            </a:r>
          </a:p>
          <a:p>
            <a:pPr marL="0" indent="0">
              <a:buNone/>
            </a:pPr>
            <a:endParaRPr lang="en-US" i="1" dirty="0"/>
          </a:p>
        </p:txBody>
      </p:sp>
      <p:sp>
        <p:nvSpPr>
          <p:cNvPr id="4" name="TextBox 3">
            <a:extLst>
              <a:ext uri="{FF2B5EF4-FFF2-40B4-BE49-F238E27FC236}">
                <a16:creationId xmlns:a16="http://schemas.microsoft.com/office/drawing/2014/main" id="{B15D1EAF-32A5-C744-B5D9-2DF2C781AD84}"/>
              </a:ext>
            </a:extLst>
          </p:cNvPr>
          <p:cNvSpPr txBox="1"/>
          <p:nvPr/>
        </p:nvSpPr>
        <p:spPr>
          <a:xfrm>
            <a:off x="7512171" y="5969655"/>
            <a:ext cx="3841629" cy="523220"/>
          </a:xfrm>
          <a:prstGeom prst="rect">
            <a:avLst/>
          </a:prstGeom>
          <a:noFill/>
        </p:spPr>
        <p:txBody>
          <a:bodyPr wrap="none" rtlCol="0">
            <a:spAutoFit/>
          </a:bodyPr>
          <a:lstStyle/>
          <a:p>
            <a:r>
              <a:rPr lang="en-US" sz="2800" dirty="0">
                <a:solidFill>
                  <a:schemeClr val="accent1"/>
                </a:solidFill>
              </a:rPr>
              <a:t>Roth and </a:t>
            </a:r>
            <a:r>
              <a:rPr lang="en-US" sz="2800" dirty="0" err="1">
                <a:solidFill>
                  <a:schemeClr val="accent1"/>
                </a:solidFill>
              </a:rPr>
              <a:t>Peranson</a:t>
            </a:r>
            <a:r>
              <a:rPr lang="en-US" sz="2800" dirty="0">
                <a:solidFill>
                  <a:schemeClr val="accent1"/>
                </a:solidFill>
              </a:rPr>
              <a:t>, 1999</a:t>
            </a:r>
          </a:p>
        </p:txBody>
      </p:sp>
    </p:spTree>
    <p:extLst>
      <p:ext uri="{BB962C8B-B14F-4D97-AF65-F5344CB8AC3E}">
        <p14:creationId xmlns:p14="http://schemas.microsoft.com/office/powerpoint/2010/main" val="643328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0253-8F4A-4041-B449-32DC177D6963}"/>
              </a:ext>
            </a:extLst>
          </p:cNvPr>
          <p:cNvSpPr>
            <a:spLocks noGrp="1"/>
          </p:cNvSpPr>
          <p:nvPr>
            <p:ph type="title"/>
          </p:nvPr>
        </p:nvSpPr>
        <p:spPr/>
        <p:txBody>
          <a:bodyPr/>
          <a:lstStyle/>
          <a:p>
            <a:r>
              <a:rPr lang="en-US" dirty="0"/>
              <a:t>Practical Problems Inspire New Theory</a:t>
            </a:r>
          </a:p>
        </p:txBody>
      </p:sp>
      <p:sp>
        <p:nvSpPr>
          <p:cNvPr id="3" name="Content Placeholder 2">
            <a:extLst>
              <a:ext uri="{FF2B5EF4-FFF2-40B4-BE49-F238E27FC236}">
                <a16:creationId xmlns:a16="http://schemas.microsoft.com/office/drawing/2014/main" id="{DBFD7FF9-B55A-8D4D-A26C-E6E1A9282313}"/>
              </a:ext>
            </a:extLst>
          </p:cNvPr>
          <p:cNvSpPr>
            <a:spLocks noGrp="1"/>
          </p:cNvSpPr>
          <p:nvPr>
            <p:ph idx="1"/>
          </p:nvPr>
        </p:nvSpPr>
        <p:spPr>
          <a:xfrm>
            <a:off x="838200" y="1825624"/>
            <a:ext cx="10515600" cy="4895215"/>
          </a:xfrm>
        </p:spPr>
        <p:txBody>
          <a:bodyPr>
            <a:normAutofit fontScale="92500" lnSpcReduction="10000"/>
          </a:bodyPr>
          <a:lstStyle/>
          <a:p>
            <a:pPr marL="0" indent="0">
              <a:buNone/>
            </a:pPr>
            <a:r>
              <a:rPr lang="en-US" b="1" dirty="0"/>
              <a:t>Large Markets</a:t>
            </a:r>
          </a:p>
          <a:p>
            <a:pPr marL="0" indent="0">
              <a:buNone/>
            </a:pPr>
            <a:r>
              <a:rPr lang="en-US" dirty="0"/>
              <a:t>In large random markets with few couples stable matchings exist.</a:t>
            </a:r>
          </a:p>
          <a:p>
            <a:pPr marL="0" indent="0">
              <a:buNone/>
            </a:pPr>
            <a:r>
              <a:rPr lang="en-US" dirty="0"/>
              <a:t>In a “large market” with couples, stable matchings exist.</a:t>
            </a:r>
          </a:p>
          <a:p>
            <a:pPr marL="0" indent="0">
              <a:buNone/>
            </a:pPr>
            <a:r>
              <a:rPr lang="en-US" dirty="0"/>
              <a:t>(Assumptions needed!) </a:t>
            </a:r>
          </a:p>
          <a:p>
            <a:pPr marL="0" indent="0">
              <a:buNone/>
            </a:pPr>
            <a:endParaRPr lang="en-US" b="1" dirty="0"/>
          </a:p>
          <a:p>
            <a:pPr marL="0" indent="0">
              <a:buNone/>
            </a:pPr>
            <a:r>
              <a:rPr lang="en-US" b="1" dirty="0"/>
              <a:t>Modifying Capacities</a:t>
            </a:r>
          </a:p>
          <a:p>
            <a:pPr marL="0" indent="0">
              <a:buNone/>
            </a:pPr>
            <a:r>
              <a:rPr lang="en-US" dirty="0"/>
              <a:t>Given any instance of a stable matching problem with couples, we can find a “nearby” instance in which a stable matching exists:</a:t>
            </a:r>
          </a:p>
          <a:p>
            <a:r>
              <a:rPr lang="en-US" dirty="0"/>
              <a:t>Same preferences</a:t>
            </a:r>
          </a:p>
          <a:p>
            <a:r>
              <a:rPr lang="en-US" dirty="0"/>
              <a:t>Each hospital’s capacity changed by at most 2.</a:t>
            </a:r>
          </a:p>
          <a:p>
            <a:r>
              <a:rPr lang="en-US" dirty="0"/>
              <a:t>Total hospital capacity changed by at most 4.</a:t>
            </a:r>
          </a:p>
          <a:p>
            <a:pPr marL="0" indent="0">
              <a:buNone/>
            </a:pPr>
            <a:endParaRPr lang="en-US" dirty="0"/>
          </a:p>
        </p:txBody>
      </p:sp>
      <p:sp>
        <p:nvSpPr>
          <p:cNvPr id="4" name="TextBox 3">
            <a:extLst>
              <a:ext uri="{FF2B5EF4-FFF2-40B4-BE49-F238E27FC236}">
                <a16:creationId xmlns:a16="http://schemas.microsoft.com/office/drawing/2014/main" id="{672D6534-FAD0-2A4C-8659-25318440DE42}"/>
              </a:ext>
            </a:extLst>
          </p:cNvPr>
          <p:cNvSpPr txBox="1"/>
          <p:nvPr/>
        </p:nvSpPr>
        <p:spPr>
          <a:xfrm>
            <a:off x="8420968" y="5069465"/>
            <a:ext cx="3771032" cy="523220"/>
          </a:xfrm>
          <a:prstGeom prst="rect">
            <a:avLst/>
          </a:prstGeom>
          <a:noFill/>
        </p:spPr>
        <p:txBody>
          <a:bodyPr wrap="none" rtlCol="0">
            <a:spAutoFit/>
          </a:bodyPr>
          <a:lstStyle/>
          <a:p>
            <a:r>
              <a:rPr lang="en-US" sz="2800" dirty="0">
                <a:solidFill>
                  <a:schemeClr val="accent1"/>
                </a:solidFill>
              </a:rPr>
              <a:t>Nguyen and Vohra, 2018</a:t>
            </a:r>
          </a:p>
        </p:txBody>
      </p:sp>
      <p:sp>
        <p:nvSpPr>
          <p:cNvPr id="5" name="TextBox 4">
            <a:extLst>
              <a:ext uri="{FF2B5EF4-FFF2-40B4-BE49-F238E27FC236}">
                <a16:creationId xmlns:a16="http://schemas.microsoft.com/office/drawing/2014/main" id="{D5D77D04-4F0E-3F42-8B8D-5937EBF6A66A}"/>
              </a:ext>
            </a:extLst>
          </p:cNvPr>
          <p:cNvSpPr txBox="1"/>
          <p:nvPr/>
        </p:nvSpPr>
        <p:spPr>
          <a:xfrm>
            <a:off x="8006880" y="2951946"/>
            <a:ext cx="4185120" cy="954107"/>
          </a:xfrm>
          <a:prstGeom prst="rect">
            <a:avLst/>
          </a:prstGeom>
          <a:noFill/>
        </p:spPr>
        <p:txBody>
          <a:bodyPr wrap="none" rtlCol="0">
            <a:spAutoFit/>
          </a:bodyPr>
          <a:lstStyle/>
          <a:p>
            <a:pPr algn="r"/>
            <a:r>
              <a:rPr lang="en-US" sz="2800" dirty="0">
                <a:solidFill>
                  <a:schemeClr val="accent1"/>
                </a:solidFill>
              </a:rPr>
              <a:t>Azevedo and Hatfield, 2018</a:t>
            </a:r>
          </a:p>
          <a:p>
            <a:pPr algn="r"/>
            <a:r>
              <a:rPr lang="en-US" sz="2800" dirty="0">
                <a:solidFill>
                  <a:schemeClr val="accent1"/>
                </a:solidFill>
              </a:rPr>
              <a:t>Che, Kim, and Kojima 2019</a:t>
            </a:r>
          </a:p>
        </p:txBody>
      </p:sp>
      <p:sp>
        <p:nvSpPr>
          <p:cNvPr id="6" name="TextBox 5">
            <a:extLst>
              <a:ext uri="{FF2B5EF4-FFF2-40B4-BE49-F238E27FC236}">
                <a16:creationId xmlns:a16="http://schemas.microsoft.com/office/drawing/2014/main" id="{4F02F32A-9401-F94C-9072-25D53BCD93D4}"/>
              </a:ext>
            </a:extLst>
          </p:cNvPr>
          <p:cNvSpPr txBox="1"/>
          <p:nvPr/>
        </p:nvSpPr>
        <p:spPr>
          <a:xfrm>
            <a:off x="8088825" y="1780387"/>
            <a:ext cx="4103175" cy="523220"/>
          </a:xfrm>
          <a:prstGeom prst="rect">
            <a:avLst/>
          </a:prstGeom>
          <a:noFill/>
        </p:spPr>
        <p:txBody>
          <a:bodyPr wrap="none" rtlCol="0">
            <a:spAutoFit/>
          </a:bodyPr>
          <a:lstStyle/>
          <a:p>
            <a:r>
              <a:rPr lang="en-US" sz="2800" dirty="0">
                <a:solidFill>
                  <a:schemeClr val="accent1"/>
                </a:solidFill>
              </a:rPr>
              <a:t>Kojima, Pathak, Roth, 2010</a:t>
            </a:r>
          </a:p>
        </p:txBody>
      </p:sp>
    </p:spTree>
    <p:extLst>
      <p:ext uri="{BB962C8B-B14F-4D97-AF65-F5344CB8AC3E}">
        <p14:creationId xmlns:p14="http://schemas.microsoft.com/office/powerpoint/2010/main" val="6232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240D-25CA-3046-8113-8162ACCCDFD0}"/>
              </a:ext>
            </a:extLst>
          </p:cNvPr>
          <p:cNvSpPr>
            <a:spLocks noGrp="1"/>
          </p:cNvSpPr>
          <p:nvPr>
            <p:ph type="title"/>
          </p:nvPr>
        </p:nvSpPr>
        <p:spPr/>
        <p:txBody>
          <a:bodyPr/>
          <a:lstStyle/>
          <a:p>
            <a:r>
              <a:rPr lang="en-US" dirty="0"/>
              <a:t>Which Side Proposes? </a:t>
            </a:r>
          </a:p>
        </p:txBody>
      </p:sp>
      <p:pic>
        <p:nvPicPr>
          <p:cNvPr id="5" name="Content Placeholder 4" descr="Table&#10;&#10;Description automatically generated">
            <a:extLst>
              <a:ext uri="{FF2B5EF4-FFF2-40B4-BE49-F238E27FC236}">
                <a16:creationId xmlns:a16="http://schemas.microsoft.com/office/drawing/2014/main" id="{1F4C3A50-A3AF-1A41-B8B5-7DD656DF3A8F}"/>
              </a:ext>
            </a:extLst>
          </p:cNvPr>
          <p:cNvPicPr>
            <a:picLocks noGrp="1" noChangeAspect="1"/>
          </p:cNvPicPr>
          <p:nvPr>
            <p:ph idx="1"/>
          </p:nvPr>
        </p:nvPicPr>
        <p:blipFill>
          <a:blip r:embed="rId2"/>
          <a:stretch>
            <a:fillRect/>
          </a:stretch>
        </p:blipFill>
        <p:spPr>
          <a:xfrm>
            <a:off x="7467600" y="1690688"/>
            <a:ext cx="3803650" cy="2108430"/>
          </a:xfrm>
        </p:spPr>
      </p:pic>
      <p:pic>
        <p:nvPicPr>
          <p:cNvPr id="7" name="Picture 6" descr="Table&#10;&#10;Description automatically generated">
            <a:extLst>
              <a:ext uri="{FF2B5EF4-FFF2-40B4-BE49-F238E27FC236}">
                <a16:creationId xmlns:a16="http://schemas.microsoft.com/office/drawing/2014/main" id="{D08213E8-C346-C14C-BB04-897C5AF5DEB9}"/>
              </a:ext>
            </a:extLst>
          </p:cNvPr>
          <p:cNvPicPr>
            <a:picLocks noChangeAspect="1"/>
          </p:cNvPicPr>
          <p:nvPr/>
        </p:nvPicPr>
        <p:blipFill>
          <a:blip r:embed="rId3"/>
          <a:stretch>
            <a:fillRect/>
          </a:stretch>
        </p:blipFill>
        <p:spPr>
          <a:xfrm>
            <a:off x="693472" y="1611196"/>
            <a:ext cx="6774128" cy="5246804"/>
          </a:xfrm>
          <a:prstGeom prst="rect">
            <a:avLst/>
          </a:prstGeom>
        </p:spPr>
      </p:pic>
      <p:sp>
        <p:nvSpPr>
          <p:cNvPr id="8" name="TextBox 7">
            <a:extLst>
              <a:ext uri="{FF2B5EF4-FFF2-40B4-BE49-F238E27FC236}">
                <a16:creationId xmlns:a16="http://schemas.microsoft.com/office/drawing/2014/main" id="{6661FF31-2F63-304C-BCF5-506FE7DECC98}"/>
              </a:ext>
            </a:extLst>
          </p:cNvPr>
          <p:cNvSpPr txBox="1"/>
          <p:nvPr/>
        </p:nvSpPr>
        <p:spPr>
          <a:xfrm>
            <a:off x="7736695" y="4012734"/>
            <a:ext cx="3378489" cy="523220"/>
          </a:xfrm>
          <a:prstGeom prst="rect">
            <a:avLst/>
          </a:prstGeom>
          <a:noFill/>
        </p:spPr>
        <p:txBody>
          <a:bodyPr wrap="none" rtlCol="0">
            <a:spAutoFit/>
          </a:bodyPr>
          <a:lstStyle/>
          <a:p>
            <a:r>
              <a:rPr lang="en-US" sz="2800" dirty="0">
                <a:solidFill>
                  <a:srgbClr val="FF0000"/>
                </a:solidFill>
              </a:rPr>
              <a:t>Doesn’t really matter!</a:t>
            </a:r>
          </a:p>
        </p:txBody>
      </p:sp>
    </p:spTree>
    <p:extLst>
      <p:ext uri="{BB962C8B-B14F-4D97-AF65-F5344CB8AC3E}">
        <p14:creationId xmlns:p14="http://schemas.microsoft.com/office/powerpoint/2010/main" val="11337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5943-7950-2C4F-A701-54578C6FACC4}"/>
              </a:ext>
            </a:extLst>
          </p:cNvPr>
          <p:cNvSpPr>
            <a:spLocks noGrp="1"/>
          </p:cNvSpPr>
          <p:nvPr>
            <p:ph type="title"/>
          </p:nvPr>
        </p:nvSpPr>
        <p:spPr/>
        <p:txBody>
          <a:bodyPr/>
          <a:lstStyle/>
          <a:p>
            <a:r>
              <a:rPr lang="en-US" dirty="0"/>
              <a:t>Prior Theory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1FD18A4-4625-B741-858D-2EF690DC70E2}"/>
                  </a:ext>
                </a:extLst>
              </p:cNvPr>
              <p:cNvSpPr>
                <a:spLocks noGrp="1"/>
              </p:cNvSpPr>
              <p:nvPr>
                <p:ph idx="1"/>
              </p:nvPr>
            </p:nvSpPr>
            <p:spPr/>
            <p:txBody>
              <a:bodyPr/>
              <a:lstStyle/>
              <a:p>
                <a:pPr marL="0" indent="0">
                  <a:buNone/>
                </a:pPr>
                <a:r>
                  <a:rPr lang="en-US" dirty="0" err="1"/>
                  <a:t>Pittel</a:t>
                </a:r>
                <a:r>
                  <a:rPr lang="en-US" dirty="0"/>
                  <a:t> 1989: In 1-to-1 markets with </a:t>
                </a:r>
                <a14:m>
                  <m:oMath xmlns:m="http://schemas.openxmlformats.org/officeDocument/2006/math">
                    <m:r>
                      <a:rPr lang="en-US" i="1" dirty="0" smtClean="0">
                        <a:latin typeface="Cambria Math" panose="02040503050406030204" pitchFamily="18" charset="0"/>
                      </a:rPr>
                      <m:t>𝑛</m:t>
                    </m:r>
                  </m:oMath>
                </a14:m>
                <a:r>
                  <a:rPr lang="en-US" dirty="0"/>
                  <a:t> participants on both sides, </a:t>
                </a:r>
              </a:p>
              <a:p>
                <a:pPr marL="0" indent="0">
                  <a:buNone/>
                </a:pPr>
                <a:r>
                  <a:rPr lang="en-US" dirty="0"/>
                  <a:t>and </a:t>
                </a:r>
                <a:r>
                  <a:rPr lang="en-US" b="1" dirty="0"/>
                  <a:t>complete</a:t>
                </a:r>
                <a:r>
                  <a:rPr lang="en-US" dirty="0"/>
                  <a:t>, </a:t>
                </a:r>
                <a:r>
                  <a:rPr lang="en-US" b="1" dirty="0"/>
                  <a:t>uniformly random </a:t>
                </a:r>
                <a:r>
                  <a:rPr lang="en-US" dirty="0"/>
                  <a:t>preferences:</a:t>
                </a:r>
              </a:p>
              <a:p>
                <a:r>
                  <a:rPr lang="en-US" dirty="0"/>
                  <a:t>the average rank of the proposing side is </a:t>
                </a:r>
                <a14:m>
                  <m:oMath xmlns:m="http://schemas.openxmlformats.org/officeDocument/2006/math">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oMath>
                </a14:m>
                <a:endParaRPr lang="en-US" dirty="0"/>
              </a:p>
              <a:p>
                <a:r>
                  <a:rPr lang="en-US" dirty="0"/>
                  <a:t>the average rank of the receiving side is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i="1">
                                <a:latin typeface="Cambria Math" panose="02040503050406030204" pitchFamily="18" charset="0"/>
                              </a:rPr>
                              <m:t>𝑛</m:t>
                            </m:r>
                          </m:e>
                        </m:d>
                      </m:e>
                    </m:func>
                  </m:oMath>
                </a14:m>
                <a:endParaRPr lang="en-US" dirty="0"/>
              </a:p>
              <a:p>
                <a:endParaRPr lang="en-US" dirty="0"/>
              </a:p>
              <a:p>
                <a:pPr marL="0" indent="0">
                  <a:buNone/>
                </a:pPr>
                <a:r>
                  <a:rPr lang="en-US" dirty="0">
                    <a:solidFill>
                      <a:srgbClr val="FF0000"/>
                    </a:solidFill>
                  </a:rPr>
                  <a:t>In this case, it really matters which side proposes!</a:t>
                </a:r>
              </a:p>
            </p:txBody>
          </p:sp>
        </mc:Choice>
        <mc:Fallback>
          <p:sp>
            <p:nvSpPr>
              <p:cNvPr id="3" name="Content Placeholder 2">
                <a:extLst>
                  <a:ext uri="{FF2B5EF4-FFF2-40B4-BE49-F238E27FC236}">
                    <a16:creationId xmlns:a16="http://schemas.microsoft.com/office/drawing/2014/main" id="{41FD18A4-4625-B741-858D-2EF690DC70E2}"/>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690B889-2844-E94B-AB5B-0A4495C91782}"/>
                  </a:ext>
                </a:extLst>
              </p:cNvPr>
              <p:cNvSpPr txBox="1"/>
              <p:nvPr/>
            </p:nvSpPr>
            <p:spPr>
              <a:xfrm>
                <a:off x="10241280" y="2255520"/>
                <a:ext cx="1700017" cy="1641475"/>
              </a:xfrm>
              <a:prstGeom prst="rect">
                <a:avLst/>
              </a:prstGeom>
              <a:noFill/>
            </p:spPr>
            <p:txBody>
              <a:bodyPr wrap="none" rtlCol="0">
                <a:spAutoFit/>
              </a:bodyPr>
              <a:lstStyle/>
              <a:p>
                <a:pPr>
                  <a:spcBef>
                    <a:spcPts val="1000"/>
                  </a:spcBef>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𝑛</m:t>
                      </m:r>
                      <m:r>
                        <a:rPr lang="en-US" sz="2800" i="1" dirty="0" smtClean="0">
                          <a:latin typeface="Cambria Math" panose="02040503050406030204" pitchFamily="18" charset="0"/>
                        </a:rPr>
                        <m:t> = 100</m:t>
                      </m:r>
                    </m:oMath>
                  </m:oMathPara>
                </a14:m>
                <a:endParaRPr lang="en-US" sz="2800" dirty="0"/>
              </a:p>
              <a:p>
                <a:pPr algn="ctr">
                  <a:spcBef>
                    <a:spcPts val="1000"/>
                  </a:spcBef>
                </a:pPr>
                <a:r>
                  <a:rPr lang="en-US" sz="2800" dirty="0"/>
                  <a:t>4.6</a:t>
                </a:r>
              </a:p>
              <a:p>
                <a:pPr algn="ctr">
                  <a:spcBef>
                    <a:spcPts val="1000"/>
                  </a:spcBef>
                </a:pPr>
                <a:r>
                  <a:rPr lang="en-US" sz="2800" dirty="0"/>
                  <a:t>21.7</a:t>
                </a:r>
              </a:p>
            </p:txBody>
          </p:sp>
        </mc:Choice>
        <mc:Fallback xmlns="">
          <p:sp>
            <p:nvSpPr>
              <p:cNvPr id="4" name="TextBox 3">
                <a:extLst>
                  <a:ext uri="{FF2B5EF4-FFF2-40B4-BE49-F238E27FC236}">
                    <a16:creationId xmlns:a16="http://schemas.microsoft.com/office/drawing/2014/main" id="{7690B889-2844-E94B-AB5B-0A4495C91782}"/>
                  </a:ext>
                </a:extLst>
              </p:cNvPr>
              <p:cNvSpPr txBox="1">
                <a:spLocks noRot="1" noChangeAspect="1" noMove="1" noResize="1" noEditPoints="1" noAdjustHandles="1" noChangeArrowheads="1" noChangeShapeType="1" noTextEdit="1"/>
              </p:cNvSpPr>
              <p:nvPr/>
            </p:nvSpPr>
            <p:spPr>
              <a:xfrm>
                <a:off x="10241280" y="2255520"/>
                <a:ext cx="1700017" cy="1641475"/>
              </a:xfrm>
              <a:prstGeom prst="rect">
                <a:avLst/>
              </a:prstGeom>
              <a:blipFill>
                <a:blip r:embed="rId3"/>
                <a:stretch>
                  <a:fillRect b="-9231"/>
                </a:stretch>
              </a:blipFill>
            </p:spPr>
            <p:txBody>
              <a:bodyPr/>
              <a:lstStyle/>
              <a:p>
                <a:r>
                  <a:rPr lang="en-US">
                    <a:noFill/>
                  </a:rPr>
                  <a:t> </a:t>
                </a:r>
              </a:p>
            </p:txBody>
          </p:sp>
        </mc:Fallback>
      </mc:AlternateContent>
    </p:spTree>
    <p:extLst>
      <p:ext uri="{BB962C8B-B14F-4D97-AF65-F5344CB8AC3E}">
        <p14:creationId xmlns:p14="http://schemas.microsoft.com/office/powerpoint/2010/main" val="28298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A1A9-B803-C54B-BD9D-B0F457AF98E9}"/>
              </a:ext>
            </a:extLst>
          </p:cNvPr>
          <p:cNvSpPr>
            <a:spLocks noGrp="1"/>
          </p:cNvSpPr>
          <p:nvPr>
            <p:ph type="title"/>
          </p:nvPr>
        </p:nvSpPr>
        <p:spPr/>
        <p:txBody>
          <a:bodyPr/>
          <a:lstStyle/>
          <a:p>
            <a:r>
              <a:rPr lang="en-US" dirty="0"/>
              <a:t>Practical Problems Inspire New Theory</a:t>
            </a:r>
          </a:p>
        </p:txBody>
      </p:sp>
      <p:sp>
        <p:nvSpPr>
          <p:cNvPr id="3" name="Content Placeholder 2">
            <a:extLst>
              <a:ext uri="{FF2B5EF4-FFF2-40B4-BE49-F238E27FC236}">
                <a16:creationId xmlns:a16="http://schemas.microsoft.com/office/drawing/2014/main" id="{3940FC5E-57F5-5C46-8ED7-1C416C213E6C}"/>
              </a:ext>
            </a:extLst>
          </p:cNvPr>
          <p:cNvSpPr>
            <a:spLocks noGrp="1"/>
          </p:cNvSpPr>
          <p:nvPr>
            <p:ph idx="1"/>
          </p:nvPr>
        </p:nvSpPr>
        <p:spPr/>
        <p:txBody>
          <a:bodyPr>
            <a:normAutofit/>
          </a:bodyPr>
          <a:lstStyle/>
          <a:p>
            <a:pPr marL="0" indent="0">
              <a:buNone/>
            </a:pPr>
            <a:r>
              <a:rPr lang="en-US" dirty="0"/>
              <a:t>Why do most participants have a unique stable partner?</a:t>
            </a:r>
          </a:p>
          <a:p>
            <a:pPr marL="0" indent="0">
              <a:buNone/>
            </a:pPr>
            <a:endParaRPr lang="en-US" dirty="0"/>
          </a:p>
          <a:p>
            <a:pPr marL="0" indent="0">
              <a:buNone/>
            </a:pPr>
            <a:r>
              <a:rPr lang="en-US" b="1" dirty="0"/>
              <a:t>Theory (</a:t>
            </a:r>
            <a:r>
              <a:rPr lang="en-US" b="1" dirty="0" err="1"/>
              <a:t>Pittel</a:t>
            </a:r>
            <a:r>
              <a:rPr lang="en-US" b="1" dirty="0"/>
              <a:t> 1989): </a:t>
            </a:r>
            <a:r>
              <a:rPr lang="en-US" dirty="0"/>
              <a:t>with n men, n women, and </a:t>
            </a:r>
            <a:r>
              <a:rPr lang="en-US" dirty="0" err="1"/>
              <a:t>iid</a:t>
            </a:r>
            <a:r>
              <a:rPr lang="en-US" dirty="0"/>
              <a:t> random preferences, the proposing side makes a big difference!</a:t>
            </a:r>
          </a:p>
          <a:p>
            <a:pPr marL="0" indent="0">
              <a:buNone/>
            </a:pPr>
            <a:endParaRPr lang="en-US" dirty="0"/>
          </a:p>
          <a:p>
            <a:pPr marL="0" indent="0">
              <a:buNone/>
            </a:pPr>
            <a:r>
              <a:rPr lang="en-US" dirty="0"/>
              <a:t>Explanations in Roth-</a:t>
            </a:r>
            <a:r>
              <a:rPr lang="en-US" dirty="0" err="1"/>
              <a:t>Peranson</a:t>
            </a:r>
            <a:r>
              <a:rPr lang="en-US" dirty="0"/>
              <a:t>:</a:t>
            </a:r>
          </a:p>
          <a:p>
            <a:r>
              <a:rPr lang="en-US" dirty="0"/>
              <a:t>Short lists</a:t>
            </a:r>
          </a:p>
          <a:p>
            <a:r>
              <a:rPr lang="en-US" dirty="0"/>
              <a:t>Correlated preferences</a:t>
            </a:r>
          </a:p>
          <a:p>
            <a:pPr marL="0" indent="0">
              <a:buNone/>
            </a:pPr>
            <a:endParaRPr lang="en-US" dirty="0"/>
          </a:p>
        </p:txBody>
      </p:sp>
    </p:spTree>
    <p:extLst>
      <p:ext uri="{BB962C8B-B14F-4D97-AF65-F5344CB8AC3E}">
        <p14:creationId xmlns:p14="http://schemas.microsoft.com/office/powerpoint/2010/main" val="252254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5179-D232-4649-AA83-5FE8BCC083AD}"/>
              </a:ext>
            </a:extLst>
          </p:cNvPr>
          <p:cNvSpPr>
            <a:spLocks noGrp="1"/>
          </p:cNvSpPr>
          <p:nvPr>
            <p:ph type="title"/>
          </p:nvPr>
        </p:nvSpPr>
        <p:spPr>
          <a:xfrm>
            <a:off x="655320" y="383476"/>
            <a:ext cx="10515600" cy="1325563"/>
          </a:xfrm>
        </p:spPr>
        <p:txBody>
          <a:bodyPr/>
          <a:lstStyle/>
          <a:p>
            <a:r>
              <a:rPr lang="en-US" dirty="0"/>
              <a:t>Simulation Results: Incomplete Lists</a:t>
            </a:r>
          </a:p>
        </p:txBody>
      </p:sp>
      <p:pic>
        <p:nvPicPr>
          <p:cNvPr id="4" name="Picture 3">
            <a:extLst>
              <a:ext uri="{FF2B5EF4-FFF2-40B4-BE49-F238E27FC236}">
                <a16:creationId xmlns:a16="http://schemas.microsoft.com/office/drawing/2014/main" id="{53C0CB3E-666A-6042-825D-0C31CC93F440}"/>
              </a:ext>
            </a:extLst>
          </p:cNvPr>
          <p:cNvPicPr>
            <a:picLocks noChangeAspect="1"/>
          </p:cNvPicPr>
          <p:nvPr/>
        </p:nvPicPr>
        <p:blipFill>
          <a:blip r:embed="rId2"/>
          <a:stretch>
            <a:fillRect/>
          </a:stretch>
        </p:blipFill>
        <p:spPr>
          <a:xfrm>
            <a:off x="655320" y="1690688"/>
            <a:ext cx="7324090" cy="4771009"/>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EBF47AB-08B1-8145-BD37-1DF0DC5C3020}"/>
                  </a:ext>
                </a:extLst>
              </p:cNvPr>
              <p:cNvSpPr txBox="1">
                <a:spLocks/>
              </p:cNvSpPr>
              <p:nvPr/>
            </p:nvSpPr>
            <p:spPr>
              <a:xfrm>
                <a:off x="7979410" y="1709038"/>
                <a:ext cx="4072128" cy="47654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Conjecture: </a:t>
                </a:r>
              </a:p>
              <a:p>
                <a:pPr marL="0" indent="0">
                  <a:buFont typeface="Arial" panose="020B0604020202020204" pitchFamily="34" charset="0"/>
                  <a:buNone/>
                </a:pPr>
                <a:r>
                  <a:rPr lang="en-US" dirty="0"/>
                  <a:t>In 1-to-1 uniform random matching markets where students list only k choices, 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the fraction with multiple stable partners </a:t>
                </a:r>
                <a14:m>
                  <m:oMath xmlns:m="http://schemas.openxmlformats.org/officeDocument/2006/math">
                    <m:r>
                      <a:rPr lang="en-US" b="0" i="1" smtClean="0">
                        <a:latin typeface="Cambria Math" panose="02040503050406030204" pitchFamily="18" charset="0"/>
                      </a:rPr>
                      <m:t>→0.</m:t>
                    </m:r>
                  </m:oMath>
                </a14:m>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Proven by </a:t>
                </a:r>
                <a:r>
                  <a:rPr lang="en-US" dirty="0" err="1"/>
                  <a:t>Immorlica</a:t>
                </a:r>
                <a:r>
                  <a:rPr lang="en-US" dirty="0"/>
                  <a:t> and </a:t>
                </a:r>
                <a:r>
                  <a:rPr lang="en-US" dirty="0" err="1"/>
                  <a:t>Mahdian</a:t>
                </a:r>
                <a:r>
                  <a:rPr lang="en-US" dirty="0"/>
                  <a:t> (2005)</a:t>
                </a:r>
              </a:p>
              <a:p>
                <a:pPr marL="0" indent="0">
                  <a:buFont typeface="Arial" panose="020B0604020202020204" pitchFamily="34" charset="0"/>
                  <a:buNone/>
                </a:pPr>
                <a:r>
                  <a:rPr lang="en-US" dirty="0"/>
                  <a:t>Many-to-one markets: Kojima and Pathak (2009).</a:t>
                </a:r>
              </a:p>
            </p:txBody>
          </p:sp>
        </mc:Choice>
        <mc:Fallback xmlns="">
          <p:sp>
            <p:nvSpPr>
              <p:cNvPr id="5" name="Content Placeholder 2">
                <a:extLst>
                  <a:ext uri="{FF2B5EF4-FFF2-40B4-BE49-F238E27FC236}">
                    <a16:creationId xmlns:a16="http://schemas.microsoft.com/office/drawing/2014/main" id="{2EBF47AB-08B1-8145-BD37-1DF0DC5C3020}"/>
                  </a:ext>
                </a:extLst>
              </p:cNvPr>
              <p:cNvSpPr txBox="1">
                <a:spLocks noRot="1" noChangeAspect="1" noMove="1" noResize="1" noEditPoints="1" noAdjustHandles="1" noChangeArrowheads="1" noChangeShapeType="1" noTextEdit="1"/>
              </p:cNvSpPr>
              <p:nvPr/>
            </p:nvSpPr>
            <p:spPr>
              <a:xfrm>
                <a:off x="7979410" y="1709038"/>
                <a:ext cx="4072128" cy="4765485"/>
              </a:xfrm>
              <a:prstGeom prst="rect">
                <a:avLst/>
              </a:prstGeom>
              <a:blipFill>
                <a:blip r:embed="rId3"/>
                <a:stretch>
                  <a:fillRect l="-3115" t="-2926" r="-623" b="-2394"/>
                </a:stretch>
              </a:blipFill>
            </p:spPr>
            <p:txBody>
              <a:bodyPr/>
              <a:lstStyle/>
              <a:p>
                <a:r>
                  <a:rPr lang="en-US">
                    <a:noFill/>
                  </a:rPr>
                  <a:t> </a:t>
                </a:r>
              </a:p>
            </p:txBody>
          </p:sp>
        </mc:Fallback>
      </mc:AlternateContent>
    </p:spTree>
    <p:extLst>
      <p:ext uri="{BB962C8B-B14F-4D97-AF65-F5344CB8AC3E}">
        <p14:creationId xmlns:p14="http://schemas.microsoft.com/office/powerpoint/2010/main" val="372327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5179-D232-4649-AA83-5FE8BCC083AD}"/>
              </a:ext>
            </a:extLst>
          </p:cNvPr>
          <p:cNvSpPr>
            <a:spLocks noGrp="1"/>
          </p:cNvSpPr>
          <p:nvPr>
            <p:ph type="title"/>
          </p:nvPr>
        </p:nvSpPr>
        <p:spPr>
          <a:xfrm>
            <a:off x="655320" y="383476"/>
            <a:ext cx="10515600" cy="1325563"/>
          </a:xfrm>
        </p:spPr>
        <p:txBody>
          <a:bodyPr/>
          <a:lstStyle/>
          <a:p>
            <a:r>
              <a:rPr lang="en-US" dirty="0"/>
              <a:t>Simulation Results: Incomplete Lists</a:t>
            </a:r>
          </a:p>
        </p:txBody>
      </p:sp>
      <p:sp>
        <p:nvSpPr>
          <p:cNvPr id="3" name="Content Placeholder 2">
            <a:extLst>
              <a:ext uri="{FF2B5EF4-FFF2-40B4-BE49-F238E27FC236}">
                <a16:creationId xmlns:a16="http://schemas.microsoft.com/office/drawing/2014/main" id="{D6F97347-FA06-504B-9243-DA52EE0C6C78}"/>
              </a:ext>
            </a:extLst>
          </p:cNvPr>
          <p:cNvSpPr>
            <a:spLocks noGrp="1"/>
          </p:cNvSpPr>
          <p:nvPr>
            <p:ph idx="1"/>
          </p:nvPr>
        </p:nvSpPr>
        <p:spPr>
          <a:xfrm>
            <a:off x="7979410" y="1900523"/>
            <a:ext cx="4072128" cy="4351338"/>
          </a:xfrm>
        </p:spPr>
        <p:txBody>
          <a:bodyPr>
            <a:normAutofit fontScale="92500" lnSpcReduction="10000"/>
          </a:bodyPr>
          <a:lstStyle/>
          <a:p>
            <a:pPr marL="0" indent="0">
              <a:buNone/>
            </a:pPr>
            <a:r>
              <a:rPr lang="en-US" b="1" dirty="0"/>
              <a:t>Intuition: </a:t>
            </a:r>
          </a:p>
          <a:p>
            <a:pPr marL="0" indent="0">
              <a:buNone/>
            </a:pPr>
            <a:r>
              <a:rPr lang="en-US" dirty="0"/>
              <a:t>A school has different stable partners if (and only if) it can trigger a “rejection chain” that returns to it.</a:t>
            </a:r>
          </a:p>
          <a:p>
            <a:pPr marL="0" indent="0">
              <a:buNone/>
            </a:pPr>
            <a:endParaRPr lang="en-US" dirty="0"/>
          </a:p>
          <a:p>
            <a:pPr marL="0" indent="0">
              <a:buNone/>
            </a:pPr>
            <a:r>
              <a:rPr lang="en-US" dirty="0"/>
              <a:t>With short lists, some schools will have unfilled positions. Rejection chains are likely to reach these schools before returning to the original one.</a:t>
            </a:r>
          </a:p>
        </p:txBody>
      </p:sp>
      <p:pic>
        <p:nvPicPr>
          <p:cNvPr id="4" name="Picture 3">
            <a:extLst>
              <a:ext uri="{FF2B5EF4-FFF2-40B4-BE49-F238E27FC236}">
                <a16:creationId xmlns:a16="http://schemas.microsoft.com/office/drawing/2014/main" id="{53C0CB3E-666A-6042-825D-0C31CC93F440}"/>
              </a:ext>
            </a:extLst>
          </p:cNvPr>
          <p:cNvPicPr>
            <a:picLocks noChangeAspect="1"/>
          </p:cNvPicPr>
          <p:nvPr/>
        </p:nvPicPr>
        <p:blipFill>
          <a:blip r:embed="rId2"/>
          <a:stretch>
            <a:fillRect/>
          </a:stretch>
        </p:blipFill>
        <p:spPr>
          <a:xfrm>
            <a:off x="655320" y="1690688"/>
            <a:ext cx="7324090" cy="4771009"/>
          </a:xfrm>
          <a:prstGeom prst="rect">
            <a:avLst/>
          </a:prstGeom>
        </p:spPr>
      </p:pic>
    </p:spTree>
    <p:extLst>
      <p:ext uri="{BB962C8B-B14F-4D97-AF65-F5344CB8AC3E}">
        <p14:creationId xmlns:p14="http://schemas.microsoft.com/office/powerpoint/2010/main" val="1663326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026C-8442-D64D-A71B-9CD4176A3AA7}"/>
              </a:ext>
            </a:extLst>
          </p:cNvPr>
          <p:cNvSpPr>
            <a:spLocks noGrp="1"/>
          </p:cNvSpPr>
          <p:nvPr>
            <p:ph type="title"/>
          </p:nvPr>
        </p:nvSpPr>
        <p:spPr/>
        <p:txBody>
          <a:bodyPr/>
          <a:lstStyle/>
          <a:p>
            <a:r>
              <a:rPr lang="en-US" dirty="0"/>
              <a:t>Re-evaluating Balanced Market </a:t>
            </a:r>
          </a:p>
        </p:txBody>
      </p:sp>
      <p:pic>
        <p:nvPicPr>
          <p:cNvPr id="5" name="Content Placeholder 4">
            <a:extLst>
              <a:ext uri="{FF2B5EF4-FFF2-40B4-BE49-F238E27FC236}">
                <a16:creationId xmlns:a16="http://schemas.microsoft.com/office/drawing/2014/main" id="{D466C511-E4F4-A24E-8B28-E2E236382A23}"/>
              </a:ext>
            </a:extLst>
          </p:cNvPr>
          <p:cNvPicPr>
            <a:picLocks noGrp="1" noChangeAspect="1"/>
          </p:cNvPicPr>
          <p:nvPr>
            <p:ph idx="1"/>
          </p:nvPr>
        </p:nvPicPr>
        <p:blipFill rotWithShape="1">
          <a:blip r:embed="rId2"/>
          <a:srcRect l="11927" t="9879" r="32958" b="59658"/>
          <a:stretch/>
        </p:blipFill>
        <p:spPr>
          <a:xfrm>
            <a:off x="329184" y="2084191"/>
            <a:ext cx="5961888" cy="4264476"/>
          </a:xfrm>
        </p:spPr>
      </p:pic>
      <p:sp>
        <p:nvSpPr>
          <p:cNvPr id="3" name="TextBox 2">
            <a:extLst>
              <a:ext uri="{FF2B5EF4-FFF2-40B4-BE49-F238E27FC236}">
                <a16:creationId xmlns:a16="http://schemas.microsoft.com/office/drawing/2014/main" id="{B0231F77-226F-D548-91CB-FF4D5EB09235}"/>
              </a:ext>
            </a:extLst>
          </p:cNvPr>
          <p:cNvSpPr txBox="1"/>
          <p:nvPr/>
        </p:nvSpPr>
        <p:spPr>
          <a:xfrm>
            <a:off x="1158240" y="6218950"/>
            <a:ext cx="4745658" cy="523220"/>
          </a:xfrm>
          <a:prstGeom prst="rect">
            <a:avLst/>
          </a:prstGeom>
          <a:noFill/>
        </p:spPr>
        <p:txBody>
          <a:bodyPr wrap="none" rtlCol="0">
            <a:spAutoFit/>
          </a:bodyPr>
          <a:lstStyle/>
          <a:p>
            <a:r>
              <a:rPr lang="en-US" sz="2800" dirty="0" err="1"/>
              <a:t>Ashlagi</a:t>
            </a:r>
            <a:r>
              <a:rPr lang="en-US" sz="2800" dirty="0"/>
              <a:t>, Kanoria, </a:t>
            </a:r>
            <a:r>
              <a:rPr lang="en-US" sz="2800" dirty="0" err="1"/>
              <a:t>Leshno</a:t>
            </a:r>
            <a:r>
              <a:rPr lang="en-US" sz="2800" dirty="0"/>
              <a:t> (2017)</a:t>
            </a:r>
          </a:p>
        </p:txBody>
      </p:sp>
      <p:sp>
        <p:nvSpPr>
          <p:cNvPr id="6" name="TextBox 5">
            <a:extLst>
              <a:ext uri="{FF2B5EF4-FFF2-40B4-BE49-F238E27FC236}">
                <a16:creationId xmlns:a16="http://schemas.microsoft.com/office/drawing/2014/main" id="{6A607D2A-3845-F94E-8847-F1CF00FE8862}"/>
              </a:ext>
            </a:extLst>
          </p:cNvPr>
          <p:cNvSpPr txBox="1"/>
          <p:nvPr/>
        </p:nvSpPr>
        <p:spPr>
          <a:xfrm>
            <a:off x="6790943" y="4495401"/>
            <a:ext cx="5071873" cy="2246769"/>
          </a:xfrm>
          <a:prstGeom prst="rect">
            <a:avLst/>
          </a:prstGeom>
          <a:noFill/>
        </p:spPr>
        <p:txBody>
          <a:bodyPr wrap="square" rtlCol="0">
            <a:spAutoFit/>
          </a:bodyPr>
          <a:lstStyle/>
          <a:p>
            <a:r>
              <a:rPr lang="en-US" sz="2800" dirty="0"/>
              <a:t>Azevedo and </a:t>
            </a:r>
            <a:r>
              <a:rPr lang="en-US" sz="2800" dirty="0" err="1"/>
              <a:t>Leshno</a:t>
            </a:r>
            <a:r>
              <a:rPr lang="en-US" sz="2800" dirty="0"/>
              <a:t> (2016):</a:t>
            </a:r>
          </a:p>
          <a:p>
            <a:endParaRPr lang="en-US" sz="2800" dirty="0"/>
          </a:p>
          <a:p>
            <a:r>
              <a:rPr lang="en-US" sz="2800" dirty="0"/>
              <a:t>When the capacity of each school is large, there is generically a unique stable matching.</a:t>
            </a:r>
          </a:p>
        </p:txBody>
      </p:sp>
      <p:sp>
        <p:nvSpPr>
          <p:cNvPr id="4" name="TextBox 3">
            <a:extLst>
              <a:ext uri="{FF2B5EF4-FFF2-40B4-BE49-F238E27FC236}">
                <a16:creationId xmlns:a16="http://schemas.microsoft.com/office/drawing/2014/main" id="{68B8E8CD-0982-D040-B1A1-E8BC140F5D01}"/>
              </a:ext>
            </a:extLst>
          </p:cNvPr>
          <p:cNvSpPr txBox="1"/>
          <p:nvPr/>
        </p:nvSpPr>
        <p:spPr>
          <a:xfrm>
            <a:off x="6790943" y="1885545"/>
            <a:ext cx="4157472" cy="954107"/>
          </a:xfrm>
          <a:prstGeom prst="rect">
            <a:avLst/>
          </a:prstGeom>
          <a:noFill/>
        </p:spPr>
        <p:txBody>
          <a:bodyPr wrap="square" rtlCol="0">
            <a:spAutoFit/>
          </a:bodyPr>
          <a:lstStyle/>
          <a:p>
            <a:r>
              <a:rPr lang="en-US" sz="2800" dirty="0"/>
              <a:t>What about non-uniform random preferences?</a:t>
            </a:r>
          </a:p>
        </p:txBody>
      </p:sp>
    </p:spTree>
    <p:extLst>
      <p:ext uri="{BB962C8B-B14F-4D97-AF65-F5344CB8AC3E}">
        <p14:creationId xmlns:p14="http://schemas.microsoft.com/office/powerpoint/2010/main" val="41921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026C-8442-D64D-A71B-9CD4176A3AA7}"/>
              </a:ext>
            </a:extLst>
          </p:cNvPr>
          <p:cNvSpPr>
            <a:spLocks noGrp="1"/>
          </p:cNvSpPr>
          <p:nvPr>
            <p:ph type="title"/>
          </p:nvPr>
        </p:nvSpPr>
        <p:spPr/>
        <p:txBody>
          <a:bodyPr/>
          <a:lstStyle/>
          <a:p>
            <a:r>
              <a:rPr lang="en-US" dirty="0"/>
              <a:t>One Extra Student Can Make a Big Difference!</a:t>
            </a:r>
          </a:p>
        </p:txBody>
      </p:sp>
      <p:pic>
        <p:nvPicPr>
          <p:cNvPr id="7" name="Picture 6">
            <a:extLst>
              <a:ext uri="{FF2B5EF4-FFF2-40B4-BE49-F238E27FC236}">
                <a16:creationId xmlns:a16="http://schemas.microsoft.com/office/drawing/2014/main" id="{7662733D-D54E-2C4F-A644-89D52AF6D235}"/>
              </a:ext>
            </a:extLst>
          </p:cNvPr>
          <p:cNvPicPr>
            <a:picLocks noChangeAspect="1"/>
          </p:cNvPicPr>
          <p:nvPr/>
        </p:nvPicPr>
        <p:blipFill rotWithShape="1">
          <a:blip r:embed="rId2"/>
          <a:srcRect l="10890" t="9422" r="35736" b="60000"/>
          <a:stretch/>
        </p:blipFill>
        <p:spPr>
          <a:xfrm>
            <a:off x="694944" y="1584318"/>
            <a:ext cx="7363968" cy="5459494"/>
          </a:xfrm>
          <a:prstGeom prst="rect">
            <a:avLst/>
          </a:prstGeom>
        </p:spPr>
      </p:pic>
      <p:sp>
        <p:nvSpPr>
          <p:cNvPr id="10" name="TextBox 9">
            <a:extLst>
              <a:ext uri="{FF2B5EF4-FFF2-40B4-BE49-F238E27FC236}">
                <a16:creationId xmlns:a16="http://schemas.microsoft.com/office/drawing/2014/main" id="{B5392F38-15DB-4F46-BD8A-9DF8E410258B}"/>
              </a:ext>
            </a:extLst>
          </p:cNvPr>
          <p:cNvSpPr txBox="1"/>
          <p:nvPr/>
        </p:nvSpPr>
        <p:spPr>
          <a:xfrm>
            <a:off x="8308887" y="5792230"/>
            <a:ext cx="3529545" cy="954107"/>
          </a:xfrm>
          <a:prstGeom prst="rect">
            <a:avLst/>
          </a:prstGeom>
          <a:noFill/>
        </p:spPr>
        <p:txBody>
          <a:bodyPr wrap="square" rtlCol="0">
            <a:spAutoFit/>
          </a:bodyPr>
          <a:lstStyle/>
          <a:p>
            <a:r>
              <a:rPr lang="en-US" sz="2800" dirty="0" err="1"/>
              <a:t>Ashlagi</a:t>
            </a:r>
            <a:r>
              <a:rPr lang="en-US" sz="2800" dirty="0"/>
              <a:t>, Kanoria, </a:t>
            </a:r>
            <a:r>
              <a:rPr lang="en-US" sz="2800" dirty="0" err="1"/>
              <a:t>Leshno</a:t>
            </a:r>
            <a:r>
              <a:rPr lang="en-US" sz="2800" dirty="0"/>
              <a:t> (2017)</a:t>
            </a:r>
          </a:p>
        </p:txBody>
      </p:sp>
    </p:spTree>
    <p:extLst>
      <p:ext uri="{BB962C8B-B14F-4D97-AF65-F5344CB8AC3E}">
        <p14:creationId xmlns:p14="http://schemas.microsoft.com/office/powerpoint/2010/main" val="410386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dirty="0"/>
              <a:t>Engineering the Allocation </a:t>
            </a:r>
            <a:br>
              <a:rPr lang="en-US" dirty="0"/>
            </a:br>
            <a:r>
              <a:rPr lang="en-US" dirty="0"/>
              <a:t>of Public Resources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a:p>
            <a:r>
              <a:rPr lang="en-US" dirty="0"/>
              <a:t>Stable Matching in Practice</a:t>
            </a:r>
            <a:r>
              <a:rPr lang="en-US"/>
              <a:t>: </a:t>
            </a:r>
          </a:p>
          <a:p>
            <a:r>
              <a:rPr lang="en-US"/>
              <a:t>Dealing </a:t>
            </a:r>
            <a:r>
              <a:rPr lang="en-US" dirty="0"/>
              <a:t>with Couples and </a:t>
            </a:r>
            <a:r>
              <a:rPr lang="en-US"/>
              <a:t>Other Complexities</a:t>
            </a:r>
            <a:endParaRPr lang="en-US" dirty="0"/>
          </a:p>
        </p:txBody>
      </p:sp>
    </p:spTree>
    <p:extLst>
      <p:ext uri="{BB962C8B-B14F-4D97-AF65-F5344CB8AC3E}">
        <p14:creationId xmlns:p14="http://schemas.microsoft.com/office/powerpoint/2010/main" val="1563300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4EB2-1E51-904C-AB1A-7D361B723015}"/>
              </a:ext>
            </a:extLst>
          </p:cNvPr>
          <p:cNvSpPr>
            <a:spLocks noGrp="1"/>
          </p:cNvSpPr>
          <p:nvPr>
            <p:ph type="title"/>
          </p:nvPr>
        </p:nvSpPr>
        <p:spPr/>
        <p:txBody>
          <a:bodyPr/>
          <a:lstStyle/>
          <a:p>
            <a:r>
              <a:rPr lang="en-US" dirty="0"/>
              <a:t>An Open Problem</a:t>
            </a:r>
          </a:p>
        </p:txBody>
      </p:sp>
      <p:sp>
        <p:nvSpPr>
          <p:cNvPr id="3" name="Content Placeholder 2">
            <a:extLst>
              <a:ext uri="{FF2B5EF4-FFF2-40B4-BE49-F238E27FC236}">
                <a16:creationId xmlns:a16="http://schemas.microsoft.com/office/drawing/2014/main" id="{B7252568-1A58-2742-89DD-947B43BE0427}"/>
              </a:ext>
            </a:extLst>
          </p:cNvPr>
          <p:cNvSpPr>
            <a:spLocks noGrp="1"/>
          </p:cNvSpPr>
          <p:nvPr>
            <p:ph idx="1"/>
          </p:nvPr>
        </p:nvSpPr>
        <p:spPr>
          <a:xfrm>
            <a:off x="838200" y="1825625"/>
            <a:ext cx="10975848" cy="4351338"/>
          </a:xfrm>
        </p:spPr>
        <p:txBody>
          <a:bodyPr>
            <a:normAutofit/>
          </a:bodyPr>
          <a:lstStyle/>
          <a:p>
            <a:pPr marL="0" indent="0">
              <a:buNone/>
            </a:pPr>
            <a:r>
              <a:rPr lang="en-US" dirty="0"/>
              <a:t>Consider two 1-to-1 matching markets with complete random preferences </a:t>
            </a:r>
          </a:p>
          <a:p>
            <a:r>
              <a:rPr lang="en-US" dirty="0"/>
              <a:t>Market A: </a:t>
            </a:r>
            <a:r>
              <a:rPr lang="en-US" i="1" dirty="0"/>
              <a:t>n</a:t>
            </a:r>
            <a:r>
              <a:rPr lang="en-US" dirty="0"/>
              <a:t> men and </a:t>
            </a:r>
            <a:r>
              <a:rPr lang="en-US" i="1" dirty="0"/>
              <a:t>m</a:t>
            </a:r>
            <a:r>
              <a:rPr lang="en-US" dirty="0"/>
              <a:t> women, women propose.</a:t>
            </a:r>
          </a:p>
          <a:p>
            <a:r>
              <a:rPr lang="en-US" dirty="0"/>
              <a:t>Market B: </a:t>
            </a:r>
            <a:r>
              <a:rPr lang="en-US" i="1" dirty="0"/>
              <a:t>n+1</a:t>
            </a:r>
            <a:r>
              <a:rPr lang="en-US" dirty="0"/>
              <a:t> men and </a:t>
            </a:r>
            <a:r>
              <a:rPr lang="en-US" i="1" dirty="0"/>
              <a:t>m</a:t>
            </a:r>
            <a:r>
              <a:rPr lang="en-US" dirty="0"/>
              <a:t> women, men propose.</a:t>
            </a:r>
          </a:p>
          <a:p>
            <a:pPr marL="0" indent="0">
              <a:buNone/>
            </a:pPr>
            <a:endParaRPr lang="en-US" dirty="0"/>
          </a:p>
          <a:p>
            <a:pPr marL="0" indent="0">
              <a:buNone/>
            </a:pPr>
            <a:r>
              <a:rPr lang="en-US" b="1" dirty="0"/>
              <a:t>Conjecture</a:t>
            </a:r>
            <a:r>
              <a:rPr lang="en-US" dirty="0"/>
              <a:t>: men’s average rank is always lower (better) in Market A.</a:t>
            </a:r>
          </a:p>
          <a:p>
            <a:pPr marL="0" indent="0">
              <a:buNone/>
            </a:pPr>
            <a:endParaRPr lang="en-US" dirty="0"/>
          </a:p>
          <a:p>
            <a:pPr marL="0" indent="0">
              <a:buNone/>
            </a:pPr>
            <a:r>
              <a:rPr lang="en-US" dirty="0"/>
              <a:t>Potential Conclusion: </a:t>
            </a:r>
          </a:p>
          <a:p>
            <a:pPr marL="0" indent="0">
              <a:buNone/>
            </a:pPr>
            <a:r>
              <a:rPr lang="en-US" dirty="0"/>
              <a:t>	competition is more important than choice of algorithm.</a:t>
            </a:r>
          </a:p>
        </p:txBody>
      </p:sp>
    </p:spTree>
    <p:extLst>
      <p:ext uri="{BB962C8B-B14F-4D97-AF65-F5344CB8AC3E}">
        <p14:creationId xmlns:p14="http://schemas.microsoft.com/office/powerpoint/2010/main" val="2527236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a:xfrm>
            <a:off x="838200" y="1825625"/>
            <a:ext cx="10515600" cy="4351338"/>
          </a:xfrm>
        </p:spPr>
        <p:txBody>
          <a:bodyPr>
            <a:normAutofit lnSpcReduction="10000"/>
          </a:bodyPr>
          <a:lstStyle/>
          <a:p>
            <a:endParaRPr lang="en-US" dirty="0"/>
          </a:p>
          <a:p>
            <a:r>
              <a:rPr lang="en-US" dirty="0"/>
              <a:t>Real-world markets include many complexities, which may break nice theoretical properties.</a:t>
            </a:r>
          </a:p>
          <a:p>
            <a:endParaRPr lang="en-US" dirty="0"/>
          </a:p>
          <a:p>
            <a:r>
              <a:rPr lang="en-US" dirty="0"/>
              <a:t>Nevertheless, simple theory can provide helpful guidance for these markets.</a:t>
            </a:r>
          </a:p>
          <a:p>
            <a:endParaRPr lang="en-US" dirty="0"/>
          </a:p>
          <a:p>
            <a:r>
              <a:rPr lang="en-US" dirty="0"/>
              <a:t>In the medical residency match, the choice of proposing side had a minimal effect on the final assignment (99.9% of students have a unique stable match). </a:t>
            </a:r>
          </a:p>
        </p:txBody>
      </p:sp>
    </p:spTree>
    <p:extLst>
      <p:ext uri="{BB962C8B-B14F-4D97-AF65-F5344CB8AC3E}">
        <p14:creationId xmlns:p14="http://schemas.microsoft.com/office/powerpoint/2010/main" val="3372485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pPr marL="0" indent="0">
              <a:buNone/>
            </a:pPr>
            <a:endParaRPr lang="en-US" dirty="0"/>
          </a:p>
          <a:p>
            <a:pPr marL="0" indent="0">
              <a:buNone/>
            </a:pPr>
            <a:r>
              <a:rPr lang="en-US" dirty="0"/>
              <a:t>Posted Tonight: Reflection and Critical Thinking 4</a:t>
            </a:r>
          </a:p>
          <a:p>
            <a:pPr marL="0" indent="0">
              <a:buNone/>
            </a:pPr>
            <a:endParaRPr lang="en-US" dirty="0"/>
          </a:p>
          <a:p>
            <a:pPr marL="0" indent="0">
              <a:buNone/>
            </a:pPr>
            <a:r>
              <a:rPr lang="en-US" dirty="0"/>
              <a:t>Next week: </a:t>
            </a:r>
          </a:p>
          <a:p>
            <a:r>
              <a:rPr lang="en-US" b="1" dirty="0"/>
              <a:t>Tuesday: </a:t>
            </a:r>
            <a:r>
              <a:rPr lang="en-US" dirty="0"/>
              <a:t>Dealing with indifferences (ties in priority).</a:t>
            </a:r>
          </a:p>
          <a:p>
            <a:r>
              <a:rPr lang="en-US" b="1" dirty="0"/>
              <a:t>Thursday: </a:t>
            </a:r>
            <a:r>
              <a:rPr lang="en-US" dirty="0"/>
              <a:t>Debating merits of centralized matching</a:t>
            </a:r>
          </a:p>
        </p:txBody>
      </p:sp>
      <p:sp>
        <p:nvSpPr>
          <p:cNvPr id="5" name="TextBox 4">
            <a:extLst>
              <a:ext uri="{FF2B5EF4-FFF2-40B4-BE49-F238E27FC236}">
                <a16:creationId xmlns:a16="http://schemas.microsoft.com/office/drawing/2014/main" id="{59D74BBB-2DE0-D9AC-030E-0AE9927E3E8C}"/>
              </a:ext>
            </a:extLst>
          </p:cNvPr>
          <p:cNvSpPr txBox="1"/>
          <p:nvPr/>
        </p:nvSpPr>
        <p:spPr>
          <a:xfrm>
            <a:off x="2560320" y="4854694"/>
            <a:ext cx="6822440" cy="523220"/>
          </a:xfrm>
          <a:prstGeom prst="rect">
            <a:avLst/>
          </a:prstGeom>
          <a:noFill/>
        </p:spPr>
        <p:txBody>
          <a:bodyPr wrap="square">
            <a:spAutoFit/>
          </a:bodyPr>
          <a:lstStyle/>
          <a:p>
            <a:r>
              <a:rPr lang="en-US" sz="2800" dirty="0"/>
              <a:t>(Should it be used for other labor markets?)</a:t>
            </a:r>
          </a:p>
        </p:txBody>
      </p:sp>
    </p:spTree>
    <p:extLst>
      <p:ext uri="{BB962C8B-B14F-4D97-AF65-F5344CB8AC3E}">
        <p14:creationId xmlns:p14="http://schemas.microsoft.com/office/powerpoint/2010/main" val="2707984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2BCC-94D7-0843-B0D3-938C918F70EE}"/>
              </a:ext>
            </a:extLst>
          </p:cNvPr>
          <p:cNvSpPr>
            <a:spLocks noGrp="1"/>
          </p:cNvSpPr>
          <p:nvPr>
            <p:ph type="title"/>
          </p:nvPr>
        </p:nvSpPr>
        <p:spPr/>
        <p:txBody>
          <a:bodyPr/>
          <a:lstStyle/>
          <a:p>
            <a:r>
              <a:rPr lang="en-US" dirty="0"/>
              <a:t>Recent Theory</a:t>
            </a:r>
          </a:p>
        </p:txBody>
      </p:sp>
      <p:sp>
        <p:nvSpPr>
          <p:cNvPr id="3" name="Content Placeholder 2">
            <a:extLst>
              <a:ext uri="{FF2B5EF4-FFF2-40B4-BE49-F238E27FC236}">
                <a16:creationId xmlns:a16="http://schemas.microsoft.com/office/drawing/2014/main" id="{6D4BAA80-843B-AE41-B8DF-492067F854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12693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82F2-4F8B-1049-AA0E-8E3C0BC2771A}"/>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9553A3FE-265E-6940-8987-8BE85CFBF412}"/>
              </a:ext>
            </a:extLst>
          </p:cNvPr>
          <p:cNvSpPr>
            <a:spLocks noGrp="1"/>
          </p:cNvSpPr>
          <p:nvPr>
            <p:ph idx="1"/>
          </p:nvPr>
        </p:nvSpPr>
        <p:spPr/>
        <p:txBody>
          <a:bodyPr/>
          <a:lstStyle/>
          <a:p>
            <a:pPr marL="514350" indent="-514350">
              <a:buFont typeface="+mj-lt"/>
              <a:buAutoNum type="arabicPeriod"/>
            </a:pPr>
            <a:endParaRPr lang="en-US" dirty="0"/>
          </a:p>
          <a:p>
            <a:pPr marL="0" indent="0">
              <a:buNone/>
            </a:pPr>
            <a:r>
              <a:rPr lang="en-US" dirty="0"/>
              <a:t>Do you think that a centralized match should be used in the following markets? How would this work? What challenges might arise?</a:t>
            </a:r>
          </a:p>
          <a:p>
            <a:pPr marL="0" indent="0">
              <a:buNone/>
            </a:pPr>
            <a:endParaRPr lang="en-US" dirty="0"/>
          </a:p>
          <a:p>
            <a:pPr marL="514350" indent="-514350">
              <a:buFont typeface="+mj-lt"/>
              <a:buAutoNum type="arabicPeriod"/>
            </a:pPr>
            <a:r>
              <a:rPr lang="en-US" dirty="0"/>
              <a:t>College admissions</a:t>
            </a:r>
          </a:p>
          <a:p>
            <a:pPr marL="514350" indent="-514350">
              <a:buFont typeface="+mj-lt"/>
              <a:buAutoNum type="arabicPeriod"/>
            </a:pPr>
            <a:r>
              <a:rPr lang="en-US" dirty="0"/>
              <a:t>Fraternity/Sorority Rush </a:t>
            </a:r>
          </a:p>
          <a:p>
            <a:pPr marL="514350" indent="-514350">
              <a:buFont typeface="+mj-lt"/>
              <a:buAutoNum type="arabicPeriod"/>
            </a:pPr>
            <a:r>
              <a:rPr lang="en-US" dirty="0"/>
              <a:t>Entry-level (new college grad) labor markets</a:t>
            </a:r>
          </a:p>
          <a:p>
            <a:pPr marL="514350" indent="-514350">
              <a:buFont typeface="+mj-lt"/>
              <a:buAutoNum type="arabicPeriod"/>
            </a:pPr>
            <a:r>
              <a:rPr lang="en-US" dirty="0"/>
              <a:t>Graduate school</a:t>
            </a:r>
          </a:p>
        </p:txBody>
      </p:sp>
    </p:spTree>
    <p:extLst>
      <p:ext uri="{BB962C8B-B14F-4D97-AF65-F5344CB8AC3E}">
        <p14:creationId xmlns:p14="http://schemas.microsoft.com/office/powerpoint/2010/main" val="225933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8565-B93A-D66D-4948-9B973296C7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42C68D-B741-A76E-22A8-C5D5DF710C64}"/>
              </a:ext>
            </a:extLst>
          </p:cNvPr>
          <p:cNvSpPr>
            <a:spLocks noGrp="1"/>
          </p:cNvSpPr>
          <p:nvPr>
            <p:ph idx="1"/>
          </p:nvPr>
        </p:nvSpPr>
        <p:spPr/>
        <p:txBody>
          <a:bodyPr/>
          <a:lstStyle/>
          <a:p>
            <a:pPr marL="0" indent="0">
              <a:buNone/>
            </a:pPr>
            <a:r>
              <a:rPr lang="en-US" dirty="0"/>
              <a:t>NRMP statistics</a:t>
            </a:r>
          </a:p>
          <a:p>
            <a:pPr marL="0" indent="0">
              <a:buNone/>
            </a:pPr>
            <a:endParaRPr lang="en-US" dirty="0"/>
          </a:p>
          <a:p>
            <a:pPr marL="0" indent="0">
              <a:buNone/>
            </a:pPr>
            <a:r>
              <a:rPr lang="en-US" dirty="0"/>
              <a:t>No hospital ever regrets rejecting a candidate….</a:t>
            </a:r>
          </a:p>
          <a:p>
            <a:pPr marL="0" indent="0">
              <a:buNone/>
            </a:pPr>
            <a:endParaRPr lang="en-US" dirty="0"/>
          </a:p>
          <a:p>
            <a:pPr marL="0" indent="0">
              <a:buNone/>
            </a:pPr>
            <a:r>
              <a:rPr lang="en-US" dirty="0"/>
              <a:t>(Not necessarily true with couples!)</a:t>
            </a:r>
          </a:p>
        </p:txBody>
      </p:sp>
    </p:spTree>
    <p:extLst>
      <p:ext uri="{BB962C8B-B14F-4D97-AF65-F5344CB8AC3E}">
        <p14:creationId xmlns:p14="http://schemas.microsoft.com/office/powerpoint/2010/main" val="13276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F6-2EED-5147-9E11-B25B58024530}"/>
              </a:ext>
            </a:extLst>
          </p:cNvPr>
          <p:cNvSpPr>
            <a:spLocks noGrp="1"/>
          </p:cNvSpPr>
          <p:nvPr>
            <p:ph type="title"/>
          </p:nvPr>
        </p:nvSpPr>
        <p:spPr>
          <a:xfrm>
            <a:off x="363072" y="351678"/>
            <a:ext cx="10515600" cy="1325563"/>
          </a:xfrm>
        </p:spPr>
        <p:txBody>
          <a:bodyPr/>
          <a:lstStyle/>
          <a:p>
            <a:r>
              <a:rPr lang="en-US" dirty="0"/>
              <a:t>Recap</a:t>
            </a:r>
          </a:p>
        </p:txBody>
      </p:sp>
      <p:sp>
        <p:nvSpPr>
          <p:cNvPr id="3" name="Content Placeholder 2">
            <a:extLst>
              <a:ext uri="{FF2B5EF4-FFF2-40B4-BE49-F238E27FC236}">
                <a16:creationId xmlns:a16="http://schemas.microsoft.com/office/drawing/2014/main" id="{725A4D34-D20A-F946-9F11-21239C0D4794}"/>
              </a:ext>
            </a:extLst>
          </p:cNvPr>
          <p:cNvSpPr>
            <a:spLocks noGrp="1"/>
          </p:cNvSpPr>
          <p:nvPr>
            <p:ph idx="1"/>
          </p:nvPr>
        </p:nvSpPr>
        <p:spPr>
          <a:xfrm>
            <a:off x="363072" y="1825624"/>
            <a:ext cx="11994776" cy="5032376"/>
          </a:xfrm>
        </p:spPr>
        <p:txBody>
          <a:bodyPr>
            <a:normAutofit/>
          </a:bodyPr>
          <a:lstStyle/>
          <a:p>
            <a:pPr marL="0" indent="0">
              <a:buNone/>
            </a:pPr>
            <a:r>
              <a:rPr lang="en-US" dirty="0"/>
              <a:t>Deferred Acceptance discovered in parallel by researchers and practitioners.</a:t>
            </a:r>
          </a:p>
          <a:p>
            <a:r>
              <a:rPr lang="en-US" b="1" dirty="0"/>
              <a:t>Residency Matching Reform (1951)</a:t>
            </a:r>
            <a:r>
              <a:rPr lang="en-US" dirty="0"/>
              <a:t>. Response to “unraveling” market.  Hospitals raced to make earlier and earlier offers. (Years before graduation!)</a:t>
            </a:r>
          </a:p>
          <a:p>
            <a:r>
              <a:rPr lang="en-US" b="1" dirty="0"/>
              <a:t>Gale Shapley (1962). </a:t>
            </a:r>
            <a:r>
              <a:rPr lang="en-US" dirty="0"/>
              <a:t>Fun thought experiment about matching men to women. </a:t>
            </a:r>
          </a:p>
          <a:p>
            <a:r>
              <a:rPr lang="en-US" dirty="0"/>
              <a:t>Nobody realized the connection until 1984! (Roth)</a:t>
            </a:r>
          </a:p>
        </p:txBody>
      </p:sp>
    </p:spTree>
    <p:extLst>
      <p:ext uri="{BB962C8B-B14F-4D97-AF65-F5344CB8AC3E}">
        <p14:creationId xmlns:p14="http://schemas.microsoft.com/office/powerpoint/2010/main" val="23609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4B25-AA20-FE84-70CB-E7C53339FE11}"/>
              </a:ext>
            </a:extLst>
          </p:cNvPr>
          <p:cNvSpPr>
            <a:spLocks noGrp="1"/>
          </p:cNvSpPr>
          <p:nvPr>
            <p:ph type="title"/>
          </p:nvPr>
        </p:nvSpPr>
        <p:spPr/>
        <p:txBody>
          <a:bodyPr/>
          <a:lstStyle/>
          <a:p>
            <a:r>
              <a:rPr lang="en-US" dirty="0"/>
              <a:t>Today’s Story</a:t>
            </a:r>
          </a:p>
        </p:txBody>
      </p:sp>
      <p:sp>
        <p:nvSpPr>
          <p:cNvPr id="3" name="Content Placeholder 2">
            <a:extLst>
              <a:ext uri="{FF2B5EF4-FFF2-40B4-BE49-F238E27FC236}">
                <a16:creationId xmlns:a16="http://schemas.microsoft.com/office/drawing/2014/main" id="{EA1DE197-A444-C7A5-020D-2F0CD076F634}"/>
              </a:ext>
            </a:extLst>
          </p:cNvPr>
          <p:cNvSpPr>
            <a:spLocks noGrp="1"/>
          </p:cNvSpPr>
          <p:nvPr>
            <p:ph idx="1"/>
          </p:nvPr>
        </p:nvSpPr>
        <p:spPr/>
        <p:txBody>
          <a:bodyPr/>
          <a:lstStyle/>
          <a:p>
            <a:pPr marL="0" indent="0">
              <a:buNone/>
            </a:pPr>
            <a:endParaRPr lang="en-US" dirty="0"/>
          </a:p>
          <a:p>
            <a:pPr marL="0" indent="0">
              <a:buNone/>
            </a:pPr>
            <a:r>
              <a:rPr lang="en-US" dirty="0"/>
              <a:t>Interplay between research and practice!</a:t>
            </a:r>
          </a:p>
        </p:txBody>
      </p:sp>
    </p:spTree>
    <p:extLst>
      <p:ext uri="{BB962C8B-B14F-4D97-AF65-F5344CB8AC3E}">
        <p14:creationId xmlns:p14="http://schemas.microsoft.com/office/powerpoint/2010/main" val="249426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2D2B-C64B-3849-9442-D450686DF2E6}"/>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BF904BE9-B69B-1D40-927D-6DB1FC4D2259}"/>
              </a:ext>
            </a:extLst>
          </p:cNvPr>
          <p:cNvSpPr>
            <a:spLocks noGrp="1"/>
          </p:cNvSpPr>
          <p:nvPr>
            <p:ph idx="1"/>
          </p:nvPr>
        </p:nvSpPr>
        <p:spPr/>
        <p:txBody>
          <a:bodyPr>
            <a:normAutofit/>
          </a:bodyPr>
          <a:lstStyle/>
          <a:p>
            <a:pPr marL="0" indent="0">
              <a:buNone/>
            </a:pPr>
            <a:endParaRPr lang="en-US" dirty="0"/>
          </a:p>
          <a:p>
            <a:pPr marL="514350" indent="-514350">
              <a:buFont typeface="+mj-lt"/>
              <a:buAutoNum type="arabicPeriod"/>
            </a:pPr>
            <a:r>
              <a:rPr lang="en-US" dirty="0"/>
              <a:t>NRMP Redesign: Matching with Couples</a:t>
            </a:r>
          </a:p>
          <a:p>
            <a:pPr marL="514350" indent="-514350">
              <a:buFont typeface="+mj-lt"/>
              <a:buAutoNum type="arabicPeriod"/>
            </a:pPr>
            <a:endParaRPr lang="en-US" dirty="0"/>
          </a:p>
          <a:p>
            <a:pPr marL="514350" indent="-514350">
              <a:buFont typeface="+mj-lt"/>
              <a:buAutoNum type="arabicPeriod"/>
            </a:pPr>
            <a:r>
              <a:rPr lang="en-US" dirty="0"/>
              <a:t>NRMP Redesign: Which Side Proposes?</a:t>
            </a:r>
          </a:p>
          <a:p>
            <a:pPr marL="514350" indent="-514350">
              <a:buFont typeface="+mj-lt"/>
              <a:buAutoNum type="arabicPeriod"/>
            </a:pPr>
            <a:endParaRPr lang="en-US" dirty="0"/>
          </a:p>
          <a:p>
            <a:pPr marL="514350" indent="-514350">
              <a:buFont typeface="+mj-lt"/>
              <a:buAutoNum type="arabicPeriod"/>
            </a:pPr>
            <a:r>
              <a:rPr lang="en-US" dirty="0"/>
              <a:t>When is there a “nearly unique” stable matching?</a:t>
            </a:r>
          </a:p>
        </p:txBody>
      </p:sp>
    </p:spTree>
    <p:extLst>
      <p:ext uri="{BB962C8B-B14F-4D97-AF65-F5344CB8AC3E}">
        <p14:creationId xmlns:p14="http://schemas.microsoft.com/office/powerpoint/2010/main" val="4084151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3F75E9E-E11A-B84B-825C-EFBB02E1CAE0}" vid="{CBB0FC53-1AA1-A847-961A-8DCF621D46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2661</TotalTime>
  <Words>3398</Words>
  <Application>Microsoft Macintosh PowerPoint</Application>
  <PresentationFormat>Widescreen</PresentationFormat>
  <Paragraphs>690</Paragraphs>
  <Slides>54</Slides>
  <Notes>0</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Cambria Math</vt:lpstr>
      <vt:lpstr>LatoWeb</vt:lpstr>
      <vt:lpstr>Office Theme</vt:lpstr>
      <vt:lpstr>Warm Up</vt:lpstr>
      <vt:lpstr>The “Rural Hospital” Theorem</vt:lpstr>
      <vt:lpstr>Homework Question 1 &amp; 2  Recap</vt:lpstr>
      <vt:lpstr>Recall from Tuesday</vt:lpstr>
      <vt:lpstr>Engineering the Allocation  of Public Resources</vt:lpstr>
      <vt:lpstr>PowerPoint Presentation</vt:lpstr>
      <vt:lpstr>Recap</vt:lpstr>
      <vt:lpstr>Today’s Story</vt:lpstr>
      <vt:lpstr>Plan for Today</vt:lpstr>
      <vt:lpstr>Recap: Reform Goals</vt:lpstr>
      <vt:lpstr>Clinical Psychology Match</vt:lpstr>
      <vt:lpstr>What Actually Happened?</vt:lpstr>
      <vt:lpstr>PowerPoint Presentation</vt:lpstr>
      <vt:lpstr>In Class Exercise</vt:lpstr>
      <vt:lpstr>Simulation Results</vt:lpstr>
      <vt:lpstr>What if preferences are correlated?</vt:lpstr>
      <vt:lpstr>Dynamic vs Direct Implementations</vt:lpstr>
      <vt:lpstr>Break</vt:lpstr>
      <vt:lpstr>The NRMP Redesign</vt:lpstr>
      <vt:lpstr>Matching with Couples</vt:lpstr>
      <vt:lpstr>Initial Matching with Couples Algorithm</vt:lpstr>
      <vt:lpstr>Quick Aside: School Choice in Chile</vt:lpstr>
      <vt:lpstr>Incorporating Couples</vt:lpstr>
      <vt:lpstr>Stable Matching Recap (Without Couples)</vt:lpstr>
      <vt:lpstr>PowerPoint Presentation</vt:lpstr>
      <vt:lpstr>Incorporating Couples</vt:lpstr>
      <vt:lpstr>Incorporating Couples</vt:lpstr>
      <vt:lpstr>Incorporating Couples</vt:lpstr>
      <vt:lpstr>PowerPoint Presentation</vt:lpstr>
      <vt:lpstr>Incorporating Couples</vt:lpstr>
      <vt:lpstr>Truthfulness of DA</vt:lpstr>
      <vt:lpstr>Truthfulness of DA</vt:lpstr>
      <vt:lpstr>Incorporating Couples</vt:lpstr>
      <vt:lpstr>Incorporating Couples</vt:lpstr>
      <vt:lpstr>Couples Summary</vt:lpstr>
      <vt:lpstr>Stable Matching Recap</vt:lpstr>
      <vt:lpstr>Similar problems if programs want pairs of residents (even if no couples)</vt:lpstr>
      <vt:lpstr>What to do?</vt:lpstr>
      <vt:lpstr>A Look at the Data</vt:lpstr>
      <vt:lpstr>A Helpful Analogy</vt:lpstr>
      <vt:lpstr>PowerPoint Presentation</vt:lpstr>
      <vt:lpstr>Practical Problems Inspire New Theory</vt:lpstr>
      <vt:lpstr>Which Side Proposes? </vt:lpstr>
      <vt:lpstr>Prior Theory</vt:lpstr>
      <vt:lpstr>Practical Problems Inspire New Theory</vt:lpstr>
      <vt:lpstr>Simulation Results: Incomplete Lists</vt:lpstr>
      <vt:lpstr>Simulation Results: Incomplete Lists</vt:lpstr>
      <vt:lpstr>Re-evaluating Balanced Market </vt:lpstr>
      <vt:lpstr>One Extra Student Can Make a Big Difference!</vt:lpstr>
      <vt:lpstr>An Open Problem</vt:lpstr>
      <vt:lpstr>Summary</vt:lpstr>
      <vt:lpstr>Coming Up</vt:lpstr>
      <vt:lpstr>Recent Theory</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for  Allocating Public Goods</dc:title>
  <dc:creator>Nicholas A Arnosti</dc:creator>
  <cp:lastModifiedBy>Nick Arnosti</cp:lastModifiedBy>
  <cp:revision>134</cp:revision>
  <cp:lastPrinted>2023-02-09T14:25:06Z</cp:lastPrinted>
  <dcterms:created xsi:type="dcterms:W3CDTF">2022-02-08T14:58:19Z</dcterms:created>
  <dcterms:modified xsi:type="dcterms:W3CDTF">2024-02-08T15:01:59Z</dcterms:modified>
</cp:coreProperties>
</file>