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0" r:id="rId3"/>
    <p:sldId id="260" r:id="rId4"/>
    <p:sldId id="303" r:id="rId5"/>
    <p:sldId id="439" r:id="rId6"/>
    <p:sldId id="298" r:id="rId7"/>
    <p:sldId id="277" r:id="rId8"/>
    <p:sldId id="305" r:id="rId9"/>
    <p:sldId id="437" r:id="rId10"/>
    <p:sldId id="301" r:id="rId11"/>
    <p:sldId id="431" r:id="rId12"/>
    <p:sldId id="435" r:id="rId13"/>
    <p:sldId id="432" r:id="rId14"/>
    <p:sldId id="433" r:id="rId15"/>
    <p:sldId id="312" r:id="rId16"/>
    <p:sldId id="297" r:id="rId17"/>
    <p:sldId id="302" r:id="rId18"/>
    <p:sldId id="436" r:id="rId19"/>
    <p:sldId id="438" r:id="rId20"/>
    <p:sldId id="547" r:id="rId21"/>
    <p:sldId id="590" r:id="rId22"/>
    <p:sldId id="589" r:id="rId23"/>
    <p:sldId id="309" r:id="rId24"/>
    <p:sldId id="440" r:id="rId25"/>
    <p:sldId id="313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0"/>
    <p:restoredTop sz="95794"/>
  </p:normalViewPr>
  <p:slideViewPr>
    <p:cSldViewPr snapToGrid="0" snapToObjects="1">
      <p:cViewPr varScale="1">
        <p:scale>
          <a:sx n="77" d="100"/>
          <a:sy n="77" d="100"/>
        </p:scale>
        <p:origin x="216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B5503-A5D6-1E40-8164-14CEF6AAB850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FA52-D83C-7548-9E8E-77992201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 that analogous results hold with non-equal</a:t>
            </a:r>
            <a:r>
              <a:rPr lang="en-US" baseline="0" dirty="0"/>
              <a:t> list lengths (still more first choices under STB, and conditional rank distributions exhibit single-crossing).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23B51-F9A5-5C44-A6D0-EAF5875A446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0023-B2A6-0B45-B6CA-E5557E25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B0F6D-4743-7646-988E-32893E42F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E4E9-A2B9-6242-9F54-4C3168E9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5EFF-7F3C-1943-9633-AEC9863BFF08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5CFE-2DEA-9D41-BDBA-619E5F5E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9FD3-35B4-E94A-976A-E6C2E581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2DAA-91A2-A94C-9F1B-221E3587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FAB38-7601-4F4E-A198-B71A80159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231E0-093C-9E4E-95BB-191821A3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D9C-DB0D-7343-BBE0-75B6A04E4F47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C4375-FF03-E741-B002-B742D834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ABED1-FD4A-F44F-BF2B-40BB680D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1DBEB-77EB-A746-ADDD-2B659ABBF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3E27D-1F98-E24E-B60B-C05D839A1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4E269-B011-1B45-939F-FFE3C73C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34D-C3F7-D34B-B01A-4CB3088622F7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4CFF6-576C-F64B-9F32-FB2FA04F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D72E9-EC23-3643-8BF4-8A59634B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1724-6235-0E48-84D4-8690A58E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9034-8CE7-9E4F-AF97-A96CDAB8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DC4B3-7C3C-F046-8C66-3980A0DD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D7F-502A-1C47-B4BB-BA499F81306D}" type="datetime1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598E5-F986-0D46-9659-B9CBCDFD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DAAF1-C999-4444-9421-F2CAAB49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7525-5028-7A45-AA4A-2C54D820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85AAF-1D2D-2B46-877C-7D41E69E3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3158-BD7A-ED4D-A1D5-1292CE68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578-8BEC-9643-953F-F582DAD1A71A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809F6-E3CC-B44B-9B88-60C3A4BF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AD54-8342-B74A-81F7-E0A36F5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5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6DA9-8F91-C645-8749-2E416C72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99DD-A876-9245-9BFE-D5BFE652A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E8588-63DB-CC43-8F5F-B3D2D958A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3629A-8EAF-7247-BEC6-9B05D27E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3999-F10F-0245-B417-7BD0FAB7542F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4DB71-A5F3-D444-B593-41CC4C04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1C2A8-1825-F94A-AEBE-206E67AB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FCE8-9A8A-F241-BB36-73ADF685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B7D9D-0ECF-984E-A584-40A613BB4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57D5C-6FE7-D746-B203-6B2DEC0AE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9F657-4550-CC46-8AE3-866C2DB48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CE6E-B77E-CB42-86E8-B6BBA49B0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B4D32-D577-FB41-8790-E90E1DD8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E9EC-F189-2946-A049-893FEB5E6D4C}" type="datetime1">
              <a:rPr lang="en-US" smtClean="0"/>
              <a:t>2/13/24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A591D-C011-1F4C-9E52-3CB5899A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16B6F-BE2B-E74A-835C-2F7E7A0A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25C5-C4C8-3C43-96C4-262CDA4B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A49BD-B027-CB44-91CD-EFF163AD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C282-B17C-264A-9D08-CEF715C9F64A}" type="datetime1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94B9F-9D46-274B-9715-44335B41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8D7EF-2AAB-994B-B6E7-0B52C21F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CC018-85CF-444D-AF1A-3EA3BBA5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1F06-633E-6A4B-AAC6-9EF2821DCD2A}" type="datetime1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1A4B1-E8D8-194A-B07E-7F3D59C2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EF50-6E96-E648-8BF9-1A2C95F6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C3F9-6F04-A64F-8752-82CBC246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14C3-19B2-1B48-87D1-CB3FA30B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D9915-8975-134D-A109-B53FE9FD5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40AD5-B0CA-A042-97CA-F9CEB384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A829-4A59-2045-B650-C100E09B2D49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C8328-8104-7B49-879C-8357F0A5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D9EC5-CE74-1E44-9ACF-2C1F1A76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11A3-256A-B846-8558-53AC061C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88676-FE55-9E4F-8D73-A2BCEFA2D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C5AC3-EB6F-B34D-88C9-34B6BDEFE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FAF9F-138B-BA43-BFD4-8863FC3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2469-3F6E-7C4A-AE66-BACB4D2F8946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D406A-D034-EC41-992B-5783C850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C2ED1-E077-D74F-9323-FE754076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577D7-94AD-4F4A-A845-26586315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5BA6B-2F28-7D43-9892-D1CBB0BF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F1BB9-8EAF-6147-8BC9-47FAC6669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60C6-A011-AE4A-B26C-7A414DF91AF6}" type="datetime1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AFC9-F0EE-BA46-AEBD-6E8232A38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Nick Arnosti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D5E2D-6B01-1E47-BE43-B5559600A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862E-EA23-154E-B067-B6F92D5F2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</a:t>
            </a:r>
            <a:r>
              <a:rPr lang="en-US"/>
              <a:t>Systems for </a:t>
            </a:r>
            <a:br>
              <a:rPr lang="en-US" dirty="0"/>
            </a:br>
            <a:r>
              <a:rPr lang="en-US" dirty="0"/>
              <a:t>Allocating Public Goods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AB92F-519D-4B46-81BF-871326506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Stable Matching in School Choice: </a:t>
            </a:r>
          </a:p>
          <a:p>
            <a:r>
              <a:rPr lang="en-US" dirty="0"/>
              <a:t>Dealing with Ties in Priority</a:t>
            </a:r>
          </a:p>
        </p:txBody>
      </p:sp>
    </p:spTree>
    <p:extLst>
      <p:ext uri="{BB962C8B-B14F-4D97-AF65-F5344CB8AC3E}">
        <p14:creationId xmlns:p14="http://schemas.microsoft.com/office/powerpoint/2010/main" val="156330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EDE7C-A26A-5248-B26C-FFABC178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Break Ties?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524842E-CF50-BE4D-9861-EA6D0B51E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Due to challenges optimizing over the set of stable matches (in terms of incentives, computation, and transparency), in practice school districts settle for weak stability, and use pre-specified tie-breaking rules (usually lotteries).</a:t>
            </a:r>
          </a:p>
        </p:txBody>
      </p:sp>
    </p:spTree>
    <p:extLst>
      <p:ext uri="{BB962C8B-B14F-4D97-AF65-F5344CB8AC3E}">
        <p14:creationId xmlns:p14="http://schemas.microsoft.com/office/powerpoint/2010/main" val="30903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DDA9-8861-5D33-A159-EA7D4B17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Warm</a:t>
            </a:r>
            <a:r>
              <a:rPr lang="es-ES_tradnl" dirty="0"/>
              <a:t> Up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5543DF-B035-96A5-8076-EDAD78CB26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4544061"/>
          <a:ext cx="2327910" cy="207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_tradn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F304A-BB59-825C-BA93-20F3D82B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1D538A-3957-6B79-89D0-EE9BDC009D5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82178"/>
          <a:ext cx="232791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1883202006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1077316074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3452700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1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5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5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9438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4E11BA-A0E7-5E31-8501-BB3F343486C6}"/>
              </a:ext>
            </a:extLst>
          </p:cNvPr>
          <p:cNvSpPr txBox="1">
            <a:spLocks/>
          </p:cNvSpPr>
          <p:nvPr/>
        </p:nvSpPr>
        <p:spPr>
          <a:xfrm>
            <a:off x="838200" y="97790"/>
            <a:ext cx="107823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List all priority profiles that could result from a single district-wide lottery.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List all priority profiles that could result from using independent lotteries.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What questions do you have about tie-breaking? </a:t>
            </a:r>
          </a:p>
        </p:txBody>
      </p:sp>
    </p:spTree>
    <p:extLst>
      <p:ext uri="{BB962C8B-B14F-4D97-AF65-F5344CB8AC3E}">
        <p14:creationId xmlns:p14="http://schemas.microsoft.com/office/powerpoint/2010/main" val="330964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DDA9-8861-5D33-A159-EA7D4B17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Warm</a:t>
            </a:r>
            <a:r>
              <a:rPr lang="es-ES_tradnl" dirty="0"/>
              <a:t> Up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5543DF-B035-96A5-8076-EDAD78CB26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4544061"/>
          <a:ext cx="2327910" cy="207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_tradn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F304A-BB59-825C-BA93-20F3D82B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1D538A-3957-6B79-89D0-EE9BDC009D5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82178"/>
          <a:ext cx="232791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1883202006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1077316074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3452700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1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5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5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9438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4E11BA-A0E7-5E31-8501-BB3F343486C6}"/>
              </a:ext>
            </a:extLst>
          </p:cNvPr>
          <p:cNvSpPr txBox="1">
            <a:spLocks/>
          </p:cNvSpPr>
          <p:nvPr/>
        </p:nvSpPr>
        <p:spPr>
          <a:xfrm>
            <a:off x="838200" y="97790"/>
            <a:ext cx="107823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List all priority profiles that could result from a single district-wide lottery.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List all priority profiles that could result from using independent lotteries.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What questions do you have about tie-breaking? </a:t>
            </a:r>
          </a:p>
        </p:txBody>
      </p:sp>
    </p:spTree>
    <p:extLst>
      <p:ext uri="{BB962C8B-B14F-4D97-AF65-F5344CB8AC3E}">
        <p14:creationId xmlns:p14="http://schemas.microsoft.com/office/powerpoint/2010/main" val="205402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DDA9-8861-5D33-A159-EA7D4B17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Warm</a:t>
            </a:r>
            <a:r>
              <a:rPr lang="es-ES_tradnl" dirty="0"/>
              <a:t> Up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5543DF-B035-96A5-8076-EDAD78CB26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4544061"/>
          <a:ext cx="2327910" cy="207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_tradn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F304A-BB59-825C-BA93-20F3D82B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1D538A-3957-6B79-89D0-EE9BDC009D5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82178"/>
          <a:ext cx="232791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1883202006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1077316074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3452700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1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5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5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94387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1DF567E-6573-204C-307D-1117183DB7E2}"/>
              </a:ext>
            </a:extLst>
          </p:cNvPr>
          <p:cNvGraphicFramePr>
            <a:graphicFrameLocks/>
          </p:cNvGraphicFramePr>
          <p:nvPr/>
        </p:nvGraphicFramePr>
        <p:xfrm>
          <a:off x="6229350" y="3646171"/>
          <a:ext cx="169545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5150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DD4AF32-5135-EC50-27F2-4C637413AB62}"/>
              </a:ext>
            </a:extLst>
          </p:cNvPr>
          <p:cNvSpPr txBox="1"/>
          <p:nvPr/>
        </p:nvSpPr>
        <p:spPr>
          <a:xfrm>
            <a:off x="4992678" y="4199892"/>
            <a:ext cx="8883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A: 1 &gt; 2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A: 2 &gt; 1</a:t>
            </a:r>
          </a:p>
          <a:p>
            <a:endParaRPr lang="es-ES_tradnl" dirty="0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4DF99DC3-6962-56B6-CB8C-3BCD61B8F86F}"/>
              </a:ext>
            </a:extLst>
          </p:cNvPr>
          <p:cNvGraphicFramePr>
            <a:graphicFrameLocks/>
          </p:cNvGraphicFramePr>
          <p:nvPr/>
        </p:nvGraphicFramePr>
        <p:xfrm>
          <a:off x="6229350" y="5276850"/>
          <a:ext cx="169545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5150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A0DB879-8267-CD0D-949C-68FE5C3729AF}"/>
              </a:ext>
            </a:extLst>
          </p:cNvPr>
          <p:cNvSpPr txBox="1"/>
          <p:nvPr/>
        </p:nvSpPr>
        <p:spPr>
          <a:xfrm>
            <a:off x="6585258" y="3152189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B: 2 &gt; 3			B: 3 &gt; 2</a:t>
            </a:r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4F5BE4F5-72C3-0628-7D7A-8C5D20F7F3C4}"/>
              </a:ext>
            </a:extLst>
          </p:cNvPr>
          <p:cNvGraphicFramePr>
            <a:graphicFrameLocks/>
          </p:cNvGraphicFramePr>
          <p:nvPr/>
        </p:nvGraphicFramePr>
        <p:xfrm>
          <a:off x="8944303" y="3646171"/>
          <a:ext cx="169545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5150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AA6140E-CB60-58B2-1C7B-6DFEEEE398BB}"/>
              </a:ext>
            </a:extLst>
          </p:cNvPr>
          <p:cNvGraphicFramePr>
            <a:graphicFrameLocks/>
          </p:cNvGraphicFramePr>
          <p:nvPr/>
        </p:nvGraphicFramePr>
        <p:xfrm>
          <a:off x="8944303" y="5276850"/>
          <a:ext cx="169545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5150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A7D68B8-D1F2-7DED-7AF8-6E38DFAC1B24}"/>
              </a:ext>
            </a:extLst>
          </p:cNvPr>
          <p:cNvSpPr txBox="1"/>
          <p:nvPr/>
        </p:nvSpPr>
        <p:spPr>
          <a:xfrm>
            <a:off x="6826735" y="2350829"/>
            <a:ext cx="3416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err="1"/>
              <a:t>Independent</a:t>
            </a:r>
            <a:r>
              <a:rPr lang="es-ES_tradnl" sz="2800" dirty="0"/>
              <a:t> </a:t>
            </a:r>
            <a:r>
              <a:rPr lang="es-ES_tradnl" sz="2800" dirty="0" err="1"/>
              <a:t>Lotteries</a:t>
            </a:r>
            <a:endParaRPr lang="es-ES_tradnl" sz="2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8DA30E-E41A-1918-3FFE-D7B6B09D9A2B}"/>
              </a:ext>
            </a:extLst>
          </p:cNvPr>
          <p:cNvSpPr txBox="1">
            <a:spLocks/>
          </p:cNvSpPr>
          <p:nvPr/>
        </p:nvSpPr>
        <p:spPr>
          <a:xfrm>
            <a:off x="838200" y="97790"/>
            <a:ext cx="107823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List all priority profiles that could result from a single district-wide lottery.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List all priority profiles that could result from using independent lotteries.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What questions do you have about tie-breaking? </a:t>
            </a:r>
          </a:p>
        </p:txBody>
      </p:sp>
    </p:spTree>
    <p:extLst>
      <p:ext uri="{BB962C8B-B14F-4D97-AF65-F5344CB8AC3E}">
        <p14:creationId xmlns:p14="http://schemas.microsoft.com/office/powerpoint/2010/main" val="362485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DDA9-8861-5D33-A159-EA7D4B17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Warm</a:t>
            </a:r>
            <a:r>
              <a:rPr lang="es-ES_tradnl" dirty="0"/>
              <a:t> Up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5543DF-B035-96A5-8076-EDAD78CB26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4544061"/>
          <a:ext cx="2327910" cy="207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_tradn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F304A-BB59-825C-BA93-20F3D82B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1D538A-3957-6B79-89D0-EE9BDC009D5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82178"/>
          <a:ext cx="232791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1883202006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1077316074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3452700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910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75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5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9438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E021DA-0768-4ACD-AE4B-C5C5772B2243}"/>
              </a:ext>
            </a:extLst>
          </p:cNvPr>
          <p:cNvSpPr txBox="1">
            <a:spLocks/>
          </p:cNvSpPr>
          <p:nvPr/>
        </p:nvSpPr>
        <p:spPr>
          <a:xfrm>
            <a:off x="838200" y="97790"/>
            <a:ext cx="107823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List all priority profiles that could result from a single district-wide lottery.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List all priority profiles that could result from using independent lotteries.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What questions do you have about tie-breaking?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1DF567E-6573-204C-307D-1117183DB7E2}"/>
              </a:ext>
            </a:extLst>
          </p:cNvPr>
          <p:cNvGraphicFramePr>
            <a:graphicFrameLocks/>
          </p:cNvGraphicFramePr>
          <p:nvPr/>
        </p:nvGraphicFramePr>
        <p:xfrm>
          <a:off x="3727527" y="5248911"/>
          <a:ext cx="128554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516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A7D68B8-D1F2-7DED-7AF8-6E38DFAC1B24}"/>
              </a:ext>
            </a:extLst>
          </p:cNvPr>
          <p:cNvSpPr txBox="1"/>
          <p:nvPr/>
        </p:nvSpPr>
        <p:spPr>
          <a:xfrm>
            <a:off x="6657329" y="4232463"/>
            <a:ext cx="2168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Single </a:t>
            </a:r>
            <a:r>
              <a:rPr lang="es-ES_tradnl" sz="2800" dirty="0" err="1"/>
              <a:t>Lottery</a:t>
            </a:r>
            <a:endParaRPr lang="es-ES_tradnl" sz="2800" dirty="0"/>
          </a:p>
        </p:txBody>
      </p: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C2818A7E-1C25-F631-2FA3-3BAEB15FED8C}"/>
              </a:ext>
            </a:extLst>
          </p:cNvPr>
          <p:cNvGraphicFramePr>
            <a:graphicFrameLocks/>
          </p:cNvGraphicFramePr>
          <p:nvPr/>
        </p:nvGraphicFramePr>
        <p:xfrm>
          <a:off x="5065530" y="5238115"/>
          <a:ext cx="128554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516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B966AF33-6219-49D4-CAFE-061FC83B57DE}"/>
              </a:ext>
            </a:extLst>
          </p:cNvPr>
          <p:cNvGraphicFramePr>
            <a:graphicFrameLocks/>
          </p:cNvGraphicFramePr>
          <p:nvPr/>
        </p:nvGraphicFramePr>
        <p:xfrm>
          <a:off x="6403533" y="5238115"/>
          <a:ext cx="128554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516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D26A7642-8ACA-D00D-BAC4-9B153BE552C5}"/>
              </a:ext>
            </a:extLst>
          </p:cNvPr>
          <p:cNvGraphicFramePr>
            <a:graphicFrameLocks/>
          </p:cNvGraphicFramePr>
          <p:nvPr/>
        </p:nvGraphicFramePr>
        <p:xfrm>
          <a:off x="7741536" y="5238115"/>
          <a:ext cx="128554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516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CD12E34A-3D16-64A9-C032-CD7D8CA6FF72}"/>
              </a:ext>
            </a:extLst>
          </p:cNvPr>
          <p:cNvGraphicFramePr>
            <a:graphicFrameLocks/>
          </p:cNvGraphicFramePr>
          <p:nvPr/>
        </p:nvGraphicFramePr>
        <p:xfrm>
          <a:off x="9079539" y="5248911"/>
          <a:ext cx="128554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516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A54CC185-E923-0B53-4053-34115E1D2D4E}"/>
              </a:ext>
            </a:extLst>
          </p:cNvPr>
          <p:cNvGraphicFramePr>
            <a:graphicFrameLocks/>
          </p:cNvGraphicFramePr>
          <p:nvPr/>
        </p:nvGraphicFramePr>
        <p:xfrm>
          <a:off x="10396895" y="5238115"/>
          <a:ext cx="128554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516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428516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FC808BE-78BA-8B9A-C82A-856AC1A7B098}"/>
              </a:ext>
            </a:extLst>
          </p:cNvPr>
          <p:cNvSpPr txBox="1"/>
          <p:nvPr/>
        </p:nvSpPr>
        <p:spPr>
          <a:xfrm>
            <a:off x="3863340" y="48463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1 &gt; 2 &gt;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A5713C-9CF8-9588-31D0-E0B261707C42}"/>
              </a:ext>
            </a:extLst>
          </p:cNvPr>
          <p:cNvSpPr txBox="1"/>
          <p:nvPr/>
        </p:nvSpPr>
        <p:spPr>
          <a:xfrm>
            <a:off x="5219227" y="48463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1 &gt; 3 &gt;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C30EF1-12A6-9E7D-0246-3CDD366ECED1}"/>
              </a:ext>
            </a:extLst>
          </p:cNvPr>
          <p:cNvSpPr txBox="1"/>
          <p:nvPr/>
        </p:nvSpPr>
        <p:spPr>
          <a:xfrm>
            <a:off x="6575114" y="48463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2 &gt; 1 &gt;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05D914-5971-E4BD-DDF2-D9D31FDB5E81}"/>
              </a:ext>
            </a:extLst>
          </p:cNvPr>
          <p:cNvSpPr txBox="1"/>
          <p:nvPr/>
        </p:nvSpPr>
        <p:spPr>
          <a:xfrm>
            <a:off x="7895233" y="48463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2 &gt; 3 &gt;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DD1C85-404E-47D6-FE4A-70DB5B3FC9AE}"/>
              </a:ext>
            </a:extLst>
          </p:cNvPr>
          <p:cNvSpPr txBox="1"/>
          <p:nvPr/>
        </p:nvSpPr>
        <p:spPr>
          <a:xfrm>
            <a:off x="9233236" y="48463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3 &gt; 1 &gt;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50E2DE-334D-5595-CC64-4AB4FE36FC93}"/>
              </a:ext>
            </a:extLst>
          </p:cNvPr>
          <p:cNvSpPr txBox="1"/>
          <p:nvPr/>
        </p:nvSpPr>
        <p:spPr>
          <a:xfrm>
            <a:off x="10550592" y="484632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3 &gt; 2 &gt; 1</a:t>
            </a:r>
          </a:p>
        </p:txBody>
      </p:sp>
    </p:spTree>
    <p:extLst>
      <p:ext uri="{BB962C8B-B14F-4D97-AF65-F5344CB8AC3E}">
        <p14:creationId xmlns:p14="http://schemas.microsoft.com/office/powerpoint/2010/main" val="235554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BC1D-889C-8443-BB8E-FE9A68AE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352" cy="1325563"/>
          </a:xfrm>
        </p:spPr>
        <p:txBody>
          <a:bodyPr/>
          <a:lstStyle/>
          <a:p>
            <a:r>
              <a:rPr lang="en-US" dirty="0"/>
              <a:t>District Lottery vs Independent Lotteries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7143892-5069-F642-B369-D29E4B5D8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012846"/>
              </p:ext>
            </p:extLst>
          </p:nvPr>
        </p:nvGraphicFramePr>
        <p:xfrm>
          <a:off x="1158812" y="1874520"/>
          <a:ext cx="227636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789">
                  <a:extLst>
                    <a:ext uri="{9D8B030D-6E8A-4147-A177-3AD203B41FA5}">
                      <a16:colId xmlns:a16="http://schemas.microsoft.com/office/drawing/2014/main" val="1627588972"/>
                    </a:ext>
                  </a:extLst>
                </a:gridCol>
                <a:gridCol w="758789">
                  <a:extLst>
                    <a:ext uri="{9D8B030D-6E8A-4147-A177-3AD203B41FA5}">
                      <a16:colId xmlns:a16="http://schemas.microsoft.com/office/drawing/2014/main" val="239227626"/>
                    </a:ext>
                  </a:extLst>
                </a:gridCol>
                <a:gridCol w="758789">
                  <a:extLst>
                    <a:ext uri="{9D8B030D-6E8A-4147-A177-3AD203B41FA5}">
                      <a16:colId xmlns:a16="http://schemas.microsoft.com/office/drawing/2014/main" val="138090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07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153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768752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77F49CE-2A65-064A-99CC-D5164FC16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13205"/>
              </p:ext>
            </p:extLst>
          </p:nvPr>
        </p:nvGraphicFramePr>
        <p:xfrm>
          <a:off x="3988427" y="1874520"/>
          <a:ext cx="2926080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5360">
                  <a:extLst>
                    <a:ext uri="{9D8B030D-6E8A-4147-A177-3AD203B41FA5}">
                      <a16:colId xmlns:a16="http://schemas.microsoft.com/office/drawing/2014/main" val="3418421207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11742315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595394408"/>
                    </a:ext>
                  </a:extLst>
                </a:gridCol>
              </a:tblGrid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5643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1, 2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2,3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660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F3BE9CB-0F7B-0963-19D4-5A04E5DB86C5}"/>
              </a:ext>
            </a:extLst>
          </p:cNvPr>
          <p:cNvSpPr txBox="1"/>
          <p:nvPr/>
        </p:nvSpPr>
        <p:spPr>
          <a:xfrm>
            <a:off x="1207043" y="3947161"/>
            <a:ext cx="7689822" cy="224676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Group Work: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each school breaks ties independently, what is the chance that all three students match?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the district runs one lottery, what is the chance that all three students match?</a:t>
            </a:r>
          </a:p>
        </p:txBody>
      </p:sp>
    </p:spTree>
    <p:extLst>
      <p:ext uri="{BB962C8B-B14F-4D97-AF65-F5344CB8AC3E}">
        <p14:creationId xmlns:p14="http://schemas.microsoft.com/office/powerpoint/2010/main" val="14595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203B-259E-A545-BD8D-4CE6EEBF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EE3F8-C936-AA44-9E01-10739321F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6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40C2-03B0-2B47-928C-120D3F22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-176716"/>
            <a:ext cx="4062984" cy="1325563"/>
          </a:xfrm>
        </p:spPr>
        <p:txBody>
          <a:bodyPr/>
          <a:lstStyle/>
          <a:p>
            <a:r>
              <a:rPr lang="en-US" dirty="0"/>
              <a:t>Data from NYC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52177C-9947-2244-AE27-98769D79F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6" b="50060"/>
          <a:stretch/>
        </p:blipFill>
        <p:spPr>
          <a:xfrm>
            <a:off x="-806099" y="890016"/>
            <a:ext cx="7700522" cy="4432567"/>
          </a:xfr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815B0DCA-3A93-F248-9BB1-A63A7DEB8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79" b="51734"/>
          <a:stretch/>
        </p:blipFill>
        <p:spPr>
          <a:xfrm>
            <a:off x="5146829" y="755765"/>
            <a:ext cx="7798526" cy="44325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8AD074A-1544-444B-BC02-3A69F7A02084}"/>
              </a:ext>
            </a:extLst>
          </p:cNvPr>
          <p:cNvSpPr txBox="1">
            <a:spLocks/>
          </p:cNvSpPr>
          <p:nvPr/>
        </p:nvSpPr>
        <p:spPr>
          <a:xfrm>
            <a:off x="7200747" y="-176715"/>
            <a:ext cx="4288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from Boston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280161-9737-DA4C-85CE-7BDA92D52CEB}"/>
              </a:ext>
            </a:extLst>
          </p:cNvPr>
          <p:cNvSpPr txBox="1">
            <a:spLocks/>
          </p:cNvSpPr>
          <p:nvPr/>
        </p:nvSpPr>
        <p:spPr>
          <a:xfrm>
            <a:off x="838200" y="5249430"/>
            <a:ext cx="10782300" cy="153530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b="1" dirty="0"/>
              <a:t>Group Work: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What do you notice?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What questions do you have about this data?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600" dirty="0"/>
              <a:t>Based on this data, which tiebreaking procedure would you choose?</a:t>
            </a:r>
          </a:p>
        </p:txBody>
      </p:sp>
    </p:spTree>
    <p:extLst>
      <p:ext uri="{BB962C8B-B14F-4D97-AF65-F5344CB8AC3E}">
        <p14:creationId xmlns:p14="http://schemas.microsoft.com/office/powerpoint/2010/main" val="1620682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9D94A-7AEA-869A-75DF-278AC389F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DFE0-6161-2238-AD7F-4CE91A71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-176716"/>
            <a:ext cx="4062984" cy="1325563"/>
          </a:xfrm>
        </p:spPr>
        <p:txBody>
          <a:bodyPr/>
          <a:lstStyle/>
          <a:p>
            <a:r>
              <a:rPr lang="en-US" dirty="0"/>
              <a:t>Data from NYC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3AE57A-D5E0-9053-1CAF-0586F11B1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6" b="50060"/>
          <a:stretch/>
        </p:blipFill>
        <p:spPr>
          <a:xfrm>
            <a:off x="-806099" y="890016"/>
            <a:ext cx="7700522" cy="4432567"/>
          </a:xfr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F350277C-2BED-D197-9678-FD01E7BD3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79" b="51734"/>
          <a:stretch/>
        </p:blipFill>
        <p:spPr>
          <a:xfrm>
            <a:off x="5146829" y="755765"/>
            <a:ext cx="7798526" cy="443256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A607F3E-1B16-EA95-F51F-28EB8127E60F}"/>
              </a:ext>
            </a:extLst>
          </p:cNvPr>
          <p:cNvSpPr txBox="1">
            <a:spLocks/>
          </p:cNvSpPr>
          <p:nvPr/>
        </p:nvSpPr>
        <p:spPr>
          <a:xfrm>
            <a:off x="7200747" y="-176715"/>
            <a:ext cx="4288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from Boston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8A703-2757-5E3B-CCF8-1973EE5A4636}"/>
              </a:ext>
            </a:extLst>
          </p:cNvPr>
          <p:cNvSpPr txBox="1"/>
          <p:nvPr/>
        </p:nvSpPr>
        <p:spPr>
          <a:xfrm>
            <a:off x="148590" y="5300956"/>
            <a:ext cx="116852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Single </a:t>
            </a:r>
            <a:r>
              <a:rPr lang="es-ES_tradnl" sz="2800" dirty="0" err="1"/>
              <a:t>Tie-Breaking</a:t>
            </a:r>
            <a:r>
              <a:rPr lang="es-ES_tradnl" sz="2800" dirty="0"/>
              <a:t> </a:t>
            </a:r>
            <a:r>
              <a:rPr lang="es-ES_tradnl" sz="2800" dirty="0" err="1"/>
              <a:t>gives</a:t>
            </a:r>
            <a:r>
              <a:rPr lang="es-ES_tradnl" sz="2800" dirty="0"/>
              <a:t> more </a:t>
            </a:r>
            <a:r>
              <a:rPr lang="es-ES_tradnl" sz="2800" dirty="0" err="1"/>
              <a:t>first</a:t>
            </a:r>
            <a:r>
              <a:rPr lang="es-ES_tradnl" sz="2800" dirty="0"/>
              <a:t> </a:t>
            </a:r>
            <a:r>
              <a:rPr lang="es-ES_tradnl" sz="2800" dirty="0" err="1"/>
              <a:t>choices</a:t>
            </a:r>
            <a:endParaRPr lang="es-ES_tradnl" sz="2800" dirty="0"/>
          </a:p>
          <a:p>
            <a:r>
              <a:rPr lang="es-ES_tradnl" sz="2800" dirty="0" err="1"/>
              <a:t>Independent</a:t>
            </a:r>
            <a:r>
              <a:rPr lang="es-ES_tradnl" sz="2800" dirty="0"/>
              <a:t> </a:t>
            </a:r>
            <a:r>
              <a:rPr lang="es-ES_tradnl" sz="2800" dirty="0" err="1"/>
              <a:t>Tie-Breaking</a:t>
            </a:r>
            <a:r>
              <a:rPr lang="es-ES_tradnl" sz="2800" dirty="0"/>
              <a:t> </a:t>
            </a:r>
          </a:p>
          <a:p>
            <a:pPr lvl="1"/>
            <a:r>
              <a:rPr lang="es-ES_tradnl" sz="2800" dirty="0" err="1"/>
              <a:t>leaves</a:t>
            </a:r>
            <a:r>
              <a:rPr lang="es-ES_tradnl" sz="2800" dirty="0"/>
              <a:t> more </a:t>
            </a:r>
            <a:r>
              <a:rPr lang="es-ES_tradnl" sz="2800" dirty="0" err="1"/>
              <a:t>students</a:t>
            </a:r>
            <a:r>
              <a:rPr lang="es-ES_tradnl" sz="2800" dirty="0"/>
              <a:t> </a:t>
            </a:r>
            <a:r>
              <a:rPr lang="es-ES_tradnl" sz="2800" dirty="0" err="1"/>
              <a:t>unassigned</a:t>
            </a:r>
            <a:r>
              <a:rPr lang="es-ES_tradnl" sz="2800" dirty="0"/>
              <a:t>, </a:t>
            </a:r>
            <a:r>
              <a:rPr lang="es-ES_tradnl" sz="2800" dirty="0" err="1"/>
              <a:t>but</a:t>
            </a:r>
            <a:r>
              <a:rPr lang="es-ES_tradnl" sz="2800" dirty="0"/>
              <a:t> </a:t>
            </a:r>
            <a:r>
              <a:rPr lang="es-ES_tradnl" sz="2800" dirty="0" err="1"/>
              <a:t>gives</a:t>
            </a:r>
            <a:r>
              <a:rPr lang="es-ES_tradnl" sz="2800" dirty="0"/>
              <a:t> more </a:t>
            </a:r>
            <a:r>
              <a:rPr lang="es-ES_tradnl" sz="2800" dirty="0" err="1"/>
              <a:t>students</a:t>
            </a:r>
            <a:r>
              <a:rPr lang="es-ES_tradnl" sz="2800" dirty="0"/>
              <a:t> </a:t>
            </a:r>
            <a:r>
              <a:rPr lang="es-ES_tradnl" sz="2800" dirty="0" err="1"/>
              <a:t>their</a:t>
            </a:r>
            <a:r>
              <a:rPr lang="es-ES_tradnl" sz="2800" dirty="0"/>
              <a:t> </a:t>
            </a:r>
            <a:r>
              <a:rPr lang="es-ES_tradnl" sz="2800" dirty="0" err="1"/>
              <a:t>first</a:t>
            </a:r>
            <a:r>
              <a:rPr lang="es-ES_tradnl" sz="2800" dirty="0"/>
              <a:t> </a:t>
            </a:r>
            <a:r>
              <a:rPr lang="es-ES_tradnl" sz="2800" dirty="0" err="1"/>
              <a:t>choice</a:t>
            </a:r>
            <a:r>
              <a:rPr lang="es-ES_tradn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955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C3FED-92D3-AF22-B920-FFED2D96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Definition of “Student Optimality”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2D877-D835-9B4C-67C4-48E14C85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432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A weakly stable matching is said to be “student optimal” if there is no other weakly stable matching that is at least as good for all students.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F7DD5-931C-5917-91F2-2F7E91601830}"/>
              </a:ext>
            </a:extLst>
          </p:cNvPr>
          <p:cNvSpPr txBox="1"/>
          <p:nvPr/>
        </p:nvSpPr>
        <p:spPr>
          <a:xfrm>
            <a:off x="838199" y="3282462"/>
            <a:ext cx="10404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does it mean that matching M is student optimal: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 definition: given any other stable match, </a:t>
            </a:r>
            <a:r>
              <a:rPr lang="en-US" b="1" dirty="0"/>
              <a:t>all </a:t>
            </a:r>
            <a:r>
              <a:rPr lang="en-US" dirty="0"/>
              <a:t>students agree that M is at least as good, and </a:t>
            </a:r>
            <a:r>
              <a:rPr lang="en-US" b="1" dirty="0"/>
              <a:t>some </a:t>
            </a:r>
            <a:r>
              <a:rPr lang="en-US" dirty="0"/>
              <a:t>student thinks that M is better.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definition: given any other stable match, </a:t>
            </a:r>
            <a:r>
              <a:rPr lang="en-US" b="1" dirty="0"/>
              <a:t>some </a:t>
            </a:r>
            <a:r>
              <a:rPr lang="en-US" dirty="0"/>
              <a:t>student thinks that M is better.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u="sng" dirty="0"/>
              <a:t>much</a:t>
            </a:r>
            <a:r>
              <a:rPr lang="en-US" dirty="0"/>
              <a:t> weaker. In my opinion, it should not be called “student optimal.” I would prefer “undominated”. </a:t>
            </a:r>
          </a:p>
        </p:txBody>
      </p:sp>
    </p:spTree>
    <p:extLst>
      <p:ext uri="{BB962C8B-B14F-4D97-AF65-F5344CB8AC3E}">
        <p14:creationId xmlns:p14="http://schemas.microsoft.com/office/powerpoint/2010/main" val="180271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1E49-CF3E-5B4B-976F-1564B9C2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Matching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3F9A8-670E-AD4A-A2C3-14D9EF03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712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“simple” many-to-one matching markets,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Stable matchings always exist.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set of assigned students and assigned positions is the same for every stable matching.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is a student-optimal stable match.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Student-proposing DA (with any proposal order) finds the student-optimal match.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Student-proposing DA is truthful for students.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Student-proposing DA is population monotonic.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2F8C9-90B3-B84A-8BA8-04B6FE6979D5}"/>
              </a:ext>
            </a:extLst>
          </p:cNvPr>
          <p:cNvSpPr txBox="1"/>
          <p:nvPr/>
        </p:nvSpPr>
        <p:spPr>
          <a:xfrm>
            <a:off x="7574280" y="1146482"/>
            <a:ext cx="2135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With Couples</a:t>
            </a:r>
          </a:p>
          <a:p>
            <a:endParaRPr lang="en-US" sz="2800" dirty="0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C0CC10DA-0363-5940-94E6-A7686E749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20" y="2137706"/>
            <a:ext cx="489731" cy="465487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4FC88B-E0CE-0544-A375-41971A576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17" y="2869490"/>
            <a:ext cx="489731" cy="465487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D168179-07EB-8E43-8921-5B468E399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19" y="3594417"/>
            <a:ext cx="489731" cy="465487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3CC1EB-4642-5649-9869-080ACF74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17" y="4187480"/>
            <a:ext cx="489731" cy="46548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F7FFF9D-E2BF-A047-8772-DB632885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17" y="4851809"/>
            <a:ext cx="489731" cy="465487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1BF4AA-BFA1-FE41-B62E-2702D0D36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17" y="5442918"/>
            <a:ext cx="489731" cy="4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34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FA03-C6F1-444A-A8F1-6F20B013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CE800-7A82-2E41-A793-C2AE6D5C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6C7-214F-6D44-8A77-975144096193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B17E284-C4D8-DB4B-89F8-12AB0C344BCA}"/>
                  </a:ext>
                </a:extLst>
              </p:cNvPr>
              <p:cNvSpPr/>
              <p:nvPr/>
            </p:nvSpPr>
            <p:spPr bwMode="auto">
              <a:xfrm>
                <a:off x="976301" y="3809867"/>
                <a:ext cx="8763000" cy="101217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b="1" dirty="0"/>
                  <a:t>Theorem. </a:t>
                </a:r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, ℓ∈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ℋ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ℋ</m:t>
                        </m:r>
                      </m:e>
                    </m:d>
                  </m:oMath>
                </a14:m>
                <a:endParaRPr lang="en-US" sz="2800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B17E284-C4D8-DB4B-89F8-12AB0C344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6301" y="3809867"/>
                <a:ext cx="8763000" cy="1012177"/>
              </a:xfrm>
              <a:prstGeom prst="roundRect">
                <a:avLst/>
              </a:prstGeom>
              <a:blipFill>
                <a:blip r:embed="rId2"/>
                <a:stretch>
                  <a:fillRect l="-867" t="-7317" b="-1829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A6ECC1A-2A6B-444C-AD20-1D11E92E40FB}"/>
              </a:ext>
            </a:extLst>
          </p:cNvPr>
          <p:cNvSpPr/>
          <p:nvPr/>
        </p:nvSpPr>
        <p:spPr>
          <a:xfrm>
            <a:off x="1676621" y="4961291"/>
            <a:ext cx="2941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Fraction matched with independent lotteries.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064263-F733-DE4B-9B6F-170EBE3C1199}"/>
                  </a:ext>
                </a:extLst>
              </p:cNvPr>
              <p:cNvSpPr/>
              <p:nvPr/>
            </p:nvSpPr>
            <p:spPr>
              <a:xfrm>
                <a:off x="1154723" y="1423851"/>
                <a:ext cx="858457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</a:t>
                </a:r>
                <a:r>
                  <a:rPr lang="en-US" sz="2800" dirty="0">
                    <a:solidFill>
                      <a:schemeClr val="tx1"/>
                    </a:solidFill>
                  </a:rPr>
                  <a:t>are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schools. School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sub>
                    </m:sSub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students.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Each student lists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schools drawn from “popularity” distribution P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without replacement.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All students are in a single priority tier.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3064263-F733-DE4B-9B6F-170EBE3C1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23" y="1423851"/>
                <a:ext cx="8584578" cy="2246769"/>
              </a:xfrm>
              <a:prstGeom prst="rect">
                <a:avLst/>
              </a:prstGeom>
              <a:blipFill>
                <a:blip r:embed="rId3"/>
                <a:stretch>
                  <a:fillRect l="-1180" t="-282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4B3509F-6968-0D42-AB77-BF066C915DE9}"/>
              </a:ext>
            </a:extLst>
          </p:cNvPr>
          <p:cNvSpPr/>
          <p:nvPr/>
        </p:nvSpPr>
        <p:spPr>
          <a:xfrm>
            <a:off x="5153714" y="4971355"/>
            <a:ext cx="2941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Fraction matched with a single lottery.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EEF703-ED8A-5746-8D59-88BB252BE848}"/>
                  </a:ext>
                </a:extLst>
              </p:cNvPr>
              <p:cNvSpPr txBox="1"/>
              <p:nvPr/>
            </p:nvSpPr>
            <p:spPr>
              <a:xfrm>
                <a:off x="4568298" y="5335520"/>
                <a:ext cx="5854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EEF703-ED8A-5746-8D59-88BB252BE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298" y="5335520"/>
                <a:ext cx="585417" cy="584775"/>
              </a:xfrm>
              <a:prstGeom prst="rect">
                <a:avLst/>
              </a:prstGeom>
              <a:blipFill>
                <a:blip r:embed="rId4"/>
                <a:stretch>
                  <a:fillRect r="-212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3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My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6C7-214F-6D44-8A77-9751440961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702416" y="2072784"/>
            <a:ext cx="8584579" cy="10034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Theorem. </a:t>
            </a:r>
            <a:r>
              <a:rPr lang="en-US" sz="2800" dirty="0"/>
              <a:t>If students list same number of schools, more matches with independent lotteries.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D7381EC-6F7B-B0BB-9A68-4C4064188CDC}"/>
              </a:ext>
            </a:extLst>
          </p:cNvPr>
          <p:cNvSpPr/>
          <p:nvPr/>
        </p:nvSpPr>
        <p:spPr bwMode="auto">
          <a:xfrm>
            <a:off x="1702415" y="3396031"/>
            <a:ext cx="8584579" cy="10034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Theorem. </a:t>
            </a:r>
          </a:p>
          <a:p>
            <a:r>
              <a:rPr lang="en-US" sz="2800" dirty="0"/>
              <a:t>Always more first choices with a single lottery.</a:t>
            </a:r>
          </a:p>
        </p:txBody>
      </p:sp>
    </p:spTree>
    <p:extLst>
      <p:ext uri="{BB962C8B-B14F-4D97-AF65-F5344CB8AC3E}">
        <p14:creationId xmlns:p14="http://schemas.microsoft.com/office/powerpoint/2010/main" val="5395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Single-Crossing of Rank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6C7-214F-6D44-8A77-975144096193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 bwMode="auto">
              <a:xfrm>
                <a:off x="1905001" y="5736061"/>
                <a:ext cx="8584579" cy="98541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b="1" dirty="0"/>
                  <a:t>Theorem. </a:t>
                </a:r>
                <a:r>
                  <a:rPr lang="en-US" sz="2800" dirty="0"/>
                  <a:t>Under assumptions above,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ℓ≥2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800" dirty="0"/>
                  <a:t> cross exactly once. </a:t>
                </a: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1" y="5736061"/>
                <a:ext cx="8584579" cy="985414"/>
              </a:xfrm>
              <a:prstGeom prst="roundRect">
                <a:avLst/>
              </a:prstGeom>
              <a:blipFill>
                <a:blip r:embed="rId3"/>
                <a:stretch>
                  <a:fillRect l="-885" t="-1266" b="-17722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38" y="1423646"/>
            <a:ext cx="6045200" cy="41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369E-F14D-F043-B175-5A750204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Lawsuits in Amsterdam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F0C89-55E2-434E-8F50-1621F540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82C1-8FBB-FD12-6351-BCEFE8C8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 Numbers in New York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B9945-C028-7A42-340A-F905BE5EC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5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96BB-C122-916A-6EE7-D2047574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Coming</a:t>
            </a:r>
            <a:r>
              <a:rPr lang="es-ES_tradnl" dirty="0"/>
              <a:t>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45F39-CDA0-643F-4719-14E26F27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Concept </a:t>
            </a:r>
            <a:r>
              <a:rPr lang="es-ES_tradnl" dirty="0" err="1"/>
              <a:t>Check</a:t>
            </a:r>
            <a:r>
              <a:rPr lang="es-ES_tradnl" dirty="0"/>
              <a:t> 6 (</a:t>
            </a:r>
            <a:r>
              <a:rPr lang="es-ES_tradnl" dirty="0" err="1"/>
              <a:t>due</a:t>
            </a:r>
            <a:r>
              <a:rPr lang="es-ES_tradnl" dirty="0"/>
              <a:t> </a:t>
            </a:r>
            <a:r>
              <a:rPr lang="es-ES_tradnl" dirty="0" err="1"/>
              <a:t>Wednesday</a:t>
            </a:r>
            <a:r>
              <a:rPr lang="es-ES_tradnl" dirty="0"/>
              <a:t> at 11:59 pm)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err="1"/>
              <a:t>Midterm</a:t>
            </a:r>
            <a:r>
              <a:rPr lang="es-ES_tradnl" dirty="0"/>
              <a:t> #1 (</a:t>
            </a:r>
            <a:r>
              <a:rPr lang="es-ES_tradnl" dirty="0" err="1"/>
              <a:t>available</a:t>
            </a:r>
            <a:r>
              <a:rPr lang="es-ES_tradnl" dirty="0"/>
              <a:t> </a:t>
            </a:r>
            <a:r>
              <a:rPr lang="es-ES_tradnl" dirty="0" err="1"/>
              <a:t>Thursday</a:t>
            </a:r>
            <a:r>
              <a:rPr lang="es-ES_tradnl" dirty="0"/>
              <a:t> after </a:t>
            </a:r>
            <a:r>
              <a:rPr lang="es-ES_tradnl" dirty="0" err="1"/>
              <a:t>class</a:t>
            </a:r>
            <a:r>
              <a:rPr lang="es-ES_tradnl" dirty="0"/>
              <a:t>, </a:t>
            </a:r>
            <a:r>
              <a:rPr lang="es-ES_tradnl" dirty="0" err="1"/>
              <a:t>due</a:t>
            </a:r>
            <a:r>
              <a:rPr lang="es-ES_tradnl" dirty="0"/>
              <a:t> no </a:t>
            </a:r>
            <a:r>
              <a:rPr lang="es-ES_tradnl" dirty="0" err="1"/>
              <a:t>later</a:t>
            </a:r>
            <a:r>
              <a:rPr lang="es-ES_tradnl" dirty="0"/>
              <a:t> </a:t>
            </a:r>
            <a:r>
              <a:rPr lang="es-ES_tradnl" dirty="0" err="1"/>
              <a:t>than</a:t>
            </a:r>
            <a:r>
              <a:rPr lang="es-ES_tradnl" dirty="0"/>
              <a:t> </a:t>
            </a:r>
            <a:r>
              <a:rPr lang="es-ES_tradnl" dirty="0" err="1"/>
              <a:t>Monday</a:t>
            </a:r>
            <a:r>
              <a:rPr lang="es-ES_tradnl" dirty="0"/>
              <a:t> </a:t>
            </a:r>
            <a:r>
              <a:rPr lang="es-ES_tradnl" dirty="0" err="1"/>
              <a:t>night</a:t>
            </a:r>
            <a:r>
              <a:rPr lang="es-ES_tradnl" dirty="0"/>
              <a:t>)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err="1"/>
              <a:t>Algorithm</a:t>
            </a:r>
            <a:r>
              <a:rPr lang="es-ES_tradnl" dirty="0"/>
              <a:t> </a:t>
            </a:r>
            <a:r>
              <a:rPr lang="es-ES_tradnl" dirty="0" err="1"/>
              <a:t>Practice</a:t>
            </a:r>
            <a:r>
              <a:rPr lang="es-ES_tradnl" dirty="0"/>
              <a:t> </a:t>
            </a:r>
            <a:r>
              <a:rPr lang="es-ES_tradnl" dirty="0" err="1"/>
              <a:t>Problems</a:t>
            </a:r>
            <a:r>
              <a:rPr lang="es-ES_tradnl" dirty="0"/>
              <a:t> (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Canvas</a:t>
            </a:r>
            <a:r>
              <a:rPr lang="es-ES_trad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7673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40C2-03B0-2B47-928C-120D3F22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NYC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52177C-9947-2244-AE27-98769D79F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46" b="50060"/>
          <a:stretch/>
        </p:blipFill>
        <p:spPr>
          <a:xfrm>
            <a:off x="-806099" y="2255520"/>
            <a:ext cx="7700522" cy="4432567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318279A-B96C-E443-A69A-3DE62139E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79" b="49213"/>
          <a:stretch/>
        </p:blipFill>
        <p:spPr>
          <a:xfrm>
            <a:off x="5140104" y="2110039"/>
            <a:ext cx="7855536" cy="47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C940-95AB-4948-B4C5-DC5FD216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CF5A-5B21-3E41-8663-46073DBB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Real-world markets include many complexities, which may break nice theoretical properties.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Nevertheless, simple theory can provide helpful guidance for these markets.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the medical residency match, the choice of proposing side had a minimal effect on the final assignment (99.9% of students have a unique stable match). </a:t>
            </a:r>
          </a:p>
        </p:txBody>
      </p:sp>
    </p:spTree>
    <p:extLst>
      <p:ext uri="{BB962C8B-B14F-4D97-AF65-F5344CB8AC3E}">
        <p14:creationId xmlns:p14="http://schemas.microsoft.com/office/powerpoint/2010/main" val="337248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0668-7812-5146-B5E8-391F477F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Student in the Same Priority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81DBD-AE15-8646-9267-18A6702BA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81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notions of blocking pair:</a:t>
            </a:r>
          </a:p>
          <a:p>
            <a:r>
              <a:rPr lang="en-US" b="1" dirty="0"/>
              <a:t>Weak</a:t>
            </a:r>
            <a:r>
              <a:rPr lang="en-US" dirty="0"/>
              <a:t> blocking pair: student prefers school, and has equal priority to another assigned student.</a:t>
            </a:r>
          </a:p>
          <a:p>
            <a:r>
              <a:rPr lang="en-US" b="1" dirty="0"/>
              <a:t>Strong</a:t>
            </a:r>
            <a:r>
              <a:rPr lang="en-US" dirty="0"/>
              <a:t> blocking pair: student prefers school, and has higher priority than another assigned student.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Two notions of stability: </a:t>
            </a:r>
          </a:p>
          <a:p>
            <a:r>
              <a:rPr lang="en-US" b="1" dirty="0"/>
              <a:t>Strong</a:t>
            </a:r>
            <a:r>
              <a:rPr lang="en-US" dirty="0"/>
              <a:t> stability (no weak blocking pairs)</a:t>
            </a:r>
          </a:p>
          <a:p>
            <a:r>
              <a:rPr lang="en-US" b="1" dirty="0"/>
              <a:t>Weak </a:t>
            </a:r>
            <a:r>
              <a:rPr lang="en-US" dirty="0"/>
              <a:t>stability (no strong blocking pairs)</a:t>
            </a:r>
            <a:endParaRPr lang="en-US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D30E18-F588-AE45-893D-B2253DF6BBC9}"/>
              </a:ext>
            </a:extLst>
          </p:cNvPr>
          <p:cNvGraphicFramePr>
            <a:graphicFrameLocks noGrp="1"/>
          </p:cNvGraphicFramePr>
          <p:nvPr/>
        </p:nvGraphicFramePr>
        <p:xfrm>
          <a:off x="9165908" y="1874520"/>
          <a:ext cx="29260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162758897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39227626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72687364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425256641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14726707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301382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07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153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768752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9813E3-6B67-714E-9E4C-D54D19022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98925"/>
              </p:ext>
            </p:extLst>
          </p:nvPr>
        </p:nvGraphicFramePr>
        <p:xfrm>
          <a:off x="9165908" y="3563937"/>
          <a:ext cx="2926080" cy="207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341842120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1742315"/>
                    </a:ext>
                  </a:extLst>
                </a:gridCol>
              </a:tblGrid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5643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66059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2, 3, 4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1,2,4,6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33757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5, 6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970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C70B217-96BB-8549-9B63-850F8DEEFE78}"/>
              </a:ext>
            </a:extLst>
          </p:cNvPr>
          <p:cNvSpPr txBox="1"/>
          <p:nvPr/>
        </p:nvSpPr>
        <p:spPr>
          <a:xfrm>
            <a:off x="6900672" y="5061466"/>
            <a:ext cx="226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May not exist!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6B38D-F77B-A842-8392-FD91F1AFF961}"/>
              </a:ext>
            </a:extLst>
          </p:cNvPr>
          <p:cNvSpPr txBox="1"/>
          <p:nvPr/>
        </p:nvSpPr>
        <p:spPr>
          <a:xfrm>
            <a:off x="6900672" y="5619214"/>
            <a:ext cx="194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Always exist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AB4CA3-1C01-9749-B12E-1B9C20607373}"/>
              </a:ext>
            </a:extLst>
          </p:cNvPr>
          <p:cNvSpPr txBox="1"/>
          <p:nvPr/>
        </p:nvSpPr>
        <p:spPr>
          <a:xfrm>
            <a:off x="5644896" y="4563380"/>
            <a:ext cx="361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NP-Hard to determine.</a:t>
            </a:r>
          </a:p>
        </p:txBody>
      </p:sp>
    </p:spTree>
    <p:extLst>
      <p:ext uri="{BB962C8B-B14F-4D97-AF65-F5344CB8AC3E}">
        <p14:creationId xmlns:p14="http://schemas.microsoft.com/office/powerpoint/2010/main" val="29605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FE58-3AB0-93C3-A4A0-51DD098E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HW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EF62D0-089F-D469-83E2-257B50403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2235994"/>
            <a:ext cx="8128000" cy="3530600"/>
          </a:xfrm>
        </p:spPr>
      </p:pic>
    </p:spTree>
    <p:extLst>
      <p:ext uri="{BB962C8B-B14F-4D97-AF65-F5344CB8AC3E}">
        <p14:creationId xmlns:p14="http://schemas.microsoft.com/office/powerpoint/2010/main" val="222240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0668-7812-5146-B5E8-391F477F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 Weakly Stable Matching?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D30E18-F588-AE45-893D-B2253DF6B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63573"/>
              </p:ext>
            </p:extLst>
          </p:nvPr>
        </p:nvGraphicFramePr>
        <p:xfrm>
          <a:off x="5807636" y="1544511"/>
          <a:ext cx="29260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162758897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39227626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72687364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425256641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14726707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301382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07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153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768752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9813E3-6B67-714E-9E4C-D54D19022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42726"/>
              </p:ext>
            </p:extLst>
          </p:nvPr>
        </p:nvGraphicFramePr>
        <p:xfrm>
          <a:off x="5807636" y="3233928"/>
          <a:ext cx="2926080" cy="3627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341842120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1742315"/>
                    </a:ext>
                  </a:extLst>
                </a:gridCol>
              </a:tblGrid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5643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66059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33757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97024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80668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66964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81406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FAD8D89D-FEEF-1041-A3FE-4C9AA1293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110587"/>
              </p:ext>
            </p:extLst>
          </p:nvPr>
        </p:nvGraphicFramePr>
        <p:xfrm>
          <a:off x="838200" y="1544511"/>
          <a:ext cx="29260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162758897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39227626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72687364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425256641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147267073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301382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07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153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7687523"/>
                  </a:ext>
                </a:extLst>
              </a:tr>
            </a:tbl>
          </a:graphicData>
        </a:graphic>
      </p:graphicFrame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449C806C-E2C1-2E49-8E6C-E7878D50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13566"/>
              </p:ext>
            </p:extLst>
          </p:nvPr>
        </p:nvGraphicFramePr>
        <p:xfrm>
          <a:off x="838200" y="3233928"/>
          <a:ext cx="2926080" cy="207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341842120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1742315"/>
                    </a:ext>
                  </a:extLst>
                </a:gridCol>
              </a:tblGrid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5643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3,5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66059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2, 3, 4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1,2,4,6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33757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5, 6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97024"/>
                  </a:ext>
                </a:extLst>
              </a:tr>
            </a:tbl>
          </a:graphicData>
        </a:graphic>
      </p:graphicFrame>
      <p:sp>
        <p:nvSpPr>
          <p:cNvPr id="17" name="Right Arrow 16">
            <a:extLst>
              <a:ext uri="{FF2B5EF4-FFF2-40B4-BE49-F238E27FC236}">
                <a16:creationId xmlns:a16="http://schemas.microsoft.com/office/drawing/2014/main" id="{9E6C69A5-3E35-9A44-83B8-421BF66E1840}"/>
              </a:ext>
            </a:extLst>
          </p:cNvPr>
          <p:cNvSpPr/>
          <p:nvPr/>
        </p:nvSpPr>
        <p:spPr>
          <a:xfrm>
            <a:off x="4084320" y="3461028"/>
            <a:ext cx="1506310" cy="6685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74C43-5A90-864E-89F8-B42D32315010}"/>
              </a:ext>
            </a:extLst>
          </p:cNvPr>
          <p:cNvSpPr txBox="1"/>
          <p:nvPr/>
        </p:nvSpPr>
        <p:spPr>
          <a:xfrm>
            <a:off x="3857796" y="4232657"/>
            <a:ext cx="1880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Tiebreaking</a:t>
            </a:r>
          </a:p>
          <a:p>
            <a:pPr algn="ctr"/>
            <a:r>
              <a:rPr lang="en-US" sz="2800" dirty="0"/>
              <a:t>Rule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887E70-B0CA-9A44-9470-738A14212010}"/>
              </a:ext>
            </a:extLst>
          </p:cNvPr>
          <p:cNvSpPr txBox="1"/>
          <p:nvPr/>
        </p:nvSpPr>
        <p:spPr>
          <a:xfrm>
            <a:off x="8802848" y="3461028"/>
            <a:ext cx="3436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Then use </a:t>
            </a:r>
            <a:endParaRPr lang="en-US" sz="2800" dirty="0"/>
          </a:p>
          <a:p>
            <a:r>
              <a:rPr lang="en-US" sz="2800" dirty="0"/>
              <a:t>Deferred Acceptance.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DF9361-4B73-1B48-AB44-7314029C1F7E}"/>
              </a:ext>
            </a:extLst>
          </p:cNvPr>
          <p:cNvSpPr txBox="1"/>
          <p:nvPr/>
        </p:nvSpPr>
        <p:spPr>
          <a:xfrm>
            <a:off x="838200" y="5441505"/>
            <a:ext cx="4752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Every weakly stable matching is stable </a:t>
            </a:r>
            <a:r>
              <a:rPr lang="en-US" sz="2800"/>
              <a:t>in the market </a:t>
            </a:r>
            <a:r>
              <a:rPr lang="en-US" sz="2800" dirty="0"/>
              <a:t>resulting from some tiebreaking rule.</a:t>
            </a:r>
          </a:p>
        </p:txBody>
      </p:sp>
    </p:spTree>
    <p:extLst>
      <p:ext uri="{BB962C8B-B14F-4D97-AF65-F5344CB8AC3E}">
        <p14:creationId xmlns:p14="http://schemas.microsoft.com/office/powerpoint/2010/main" val="18443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3F9A8-670E-AD4A-A2C3-14D9EF03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182" y="895269"/>
            <a:ext cx="8742249" cy="5172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“simple” many-to-one matching markets,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Stable matchings always exist.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set of assigned students and assigned positions is the same for every stable matching.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is a student-optimal stable match.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is a truthful procedure that finds a stable match.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A1D27-0844-7C41-8B07-C8F8D92271BF}"/>
              </a:ext>
            </a:extLst>
          </p:cNvPr>
          <p:cNvSpPr txBox="1"/>
          <p:nvPr/>
        </p:nvSpPr>
        <p:spPr>
          <a:xfrm>
            <a:off x="7809966" y="433045"/>
            <a:ext cx="4284498" cy="181588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Group Work: </a:t>
            </a:r>
          </a:p>
          <a:p>
            <a:r>
              <a:rPr lang="en-US" sz="2800" dirty="0"/>
              <a:t>Which properties hold for weakly stable matchings in markets with indifferences?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83677F-ADF4-BA47-83D8-BB3EA3B9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678" y="4355125"/>
            <a:ext cx="489731" cy="467215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3F5847-E2E8-8343-B084-7A7B25F3D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678" y="2466136"/>
            <a:ext cx="489731" cy="467215"/>
          </a:xfrm>
          <a:prstGeom prst="rect">
            <a:avLst/>
          </a:prstGeom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0F5A3D-7919-4747-993D-29064905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678" y="3098135"/>
            <a:ext cx="489731" cy="465487"/>
          </a:xfrm>
          <a:prstGeom prst="rect">
            <a:avLst/>
          </a:prstGeom>
        </p:spPr>
      </p:pic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787CE4C-B196-6C4C-8B43-4D13A315C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678" y="3857431"/>
            <a:ext cx="489731" cy="4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BC1D-889C-8443-BB8E-FE9A68AE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352" cy="1325563"/>
          </a:xfrm>
        </p:spPr>
        <p:txBody>
          <a:bodyPr/>
          <a:lstStyle/>
          <a:p>
            <a:r>
              <a:rPr lang="en-US" dirty="0"/>
              <a:t>Can We Optimize Over Set of Stable Matches?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EA57B-7531-8044-BDB8-FCAFAA2E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may want to find a (weakly) stable matching that matches the maximum possible number of students.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Concerns: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NP-complete (</a:t>
            </a:r>
            <a:r>
              <a:rPr lang="en-US" dirty="0" err="1"/>
              <a:t>Manlove</a:t>
            </a:r>
            <a:r>
              <a:rPr lang="en-US" dirty="0"/>
              <a:t> 1999).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 truthful.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Complex to explain, verify.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7143892-5069-F642-B369-D29E4B5D8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83801"/>
              </p:ext>
            </p:extLst>
          </p:nvPr>
        </p:nvGraphicFramePr>
        <p:xfrm>
          <a:off x="9388412" y="5112321"/>
          <a:ext cx="97536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162758897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39227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07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153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768752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77F49CE-2A65-064A-99CC-D5164FC16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14226"/>
              </p:ext>
            </p:extLst>
          </p:nvPr>
        </p:nvGraphicFramePr>
        <p:xfrm>
          <a:off x="9165908" y="3563937"/>
          <a:ext cx="2926080" cy="103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341842120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11742315"/>
                    </a:ext>
                  </a:extLst>
                </a:gridCol>
              </a:tblGrid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5643"/>
                  </a:ext>
                </a:extLst>
              </a:tr>
              <a:tr h="3026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1, 2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1, 2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66059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3F2C784-1C2C-9F4C-8946-FA67D7EF2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33644"/>
              </p:ext>
            </p:extLst>
          </p:nvPr>
        </p:nvGraphicFramePr>
        <p:xfrm>
          <a:off x="10866120" y="5112321"/>
          <a:ext cx="97536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1627588972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39227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07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153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B</a:t>
                      </a:r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7687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7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DE3E-BBD1-48FF-861E-E8C627FF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Find a “Student Optimal” stable matching in a truthful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9944-1C5A-93E3-4DEA-BBC8D0BA7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>
                <a:latin typeface="TimesLTStd"/>
              </a:rPr>
              <a:t>I</a:t>
            </a:r>
            <a:r>
              <a:rPr lang="en-US" sz="2200" i="1" dirty="0">
                <a:effectLst/>
                <a:latin typeface="TimesLTStd"/>
              </a:rPr>
              <a:t>f there is a matching produced by student-proposing deferred acceptance with multiple tiebreaking that cannot be produced by deferred acceptance with single tiebreaking, then the matching is not a student-optimal stable matching.</a:t>
            </a:r>
            <a:endParaRPr lang="en-US" sz="2200" i="1" dirty="0">
              <a:effectLst/>
            </a:endParaRPr>
          </a:p>
          <a:p>
            <a:pPr marL="0" indent="0">
              <a:buNone/>
            </a:pPr>
            <a:endParaRPr lang="en-US" sz="2200" i="1" dirty="0">
              <a:latin typeface="TimesLTStd"/>
            </a:endParaRPr>
          </a:p>
          <a:p>
            <a:pPr marL="0" indent="0">
              <a:buNone/>
            </a:pPr>
            <a:r>
              <a:rPr lang="en-US" sz="2200" i="1" dirty="0">
                <a:effectLst/>
                <a:latin typeface="TimesLTStd"/>
              </a:rPr>
              <a:t>However, single tiebreaking can also lead to a matching that is not a student-optimal stable matching. Thus there will sometimes be a potential opportunity to improve on the outcome of deferred acceptance with single tiebreaking. Theorem 1, our main theoretical result, implies that there exists no strategy-proof mechanism </a:t>
            </a:r>
            <a:r>
              <a:rPr lang="en-US" sz="2200" i="1" dirty="0">
                <a:effectLst/>
                <a:latin typeface="UniMath"/>
              </a:rPr>
              <a:t>(</a:t>
            </a:r>
            <a:r>
              <a:rPr lang="en-US" sz="2200" i="1" dirty="0">
                <a:effectLst/>
                <a:latin typeface="TimesLTStd"/>
              </a:rPr>
              <a:t>stable or not</a:t>
            </a:r>
            <a:r>
              <a:rPr lang="en-US" sz="2200" i="1" dirty="0">
                <a:effectLst/>
                <a:latin typeface="UniMath"/>
              </a:rPr>
              <a:t>) </a:t>
            </a:r>
            <a:r>
              <a:rPr lang="en-US" sz="2200" i="1" dirty="0">
                <a:effectLst/>
                <a:latin typeface="TimesLTStd"/>
              </a:rPr>
              <a:t>that Pareto improves on the deferred acceptance algorithm with single tiebreaking. That is, the potential inefficiency of student-pro- posing deferred acceptance with single tiebreaking is the cost of strategy-proofness. </a:t>
            </a:r>
          </a:p>
          <a:p>
            <a:pPr marL="0" indent="0">
              <a:buNone/>
            </a:pPr>
            <a:r>
              <a:rPr lang="en-US" sz="1800" i="1" dirty="0">
                <a:latin typeface="TimesLTStd"/>
              </a:rPr>
              <a:t>							-</a:t>
            </a:r>
            <a:r>
              <a:rPr lang="en-US" sz="1800" i="1" dirty="0" err="1">
                <a:latin typeface="TimesLTStd"/>
              </a:rPr>
              <a:t>Abdulkadiroglu</a:t>
            </a:r>
            <a:r>
              <a:rPr lang="en-US" sz="1800" i="1" dirty="0">
                <a:latin typeface="TimesLTStd"/>
              </a:rPr>
              <a:t>, Pathak, Roth (2009)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4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3F75E9E-E11A-B84B-825C-EFBB02E1CAE0}" vid="{CBB0FC53-1AA1-A847-961A-8DCF621D46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4503</TotalTime>
  <Words>1544</Words>
  <Application>Microsoft Macintosh PowerPoint</Application>
  <PresentationFormat>Widescreen</PresentationFormat>
  <Paragraphs>470</Paragraphs>
  <Slides>26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TimesLTStd</vt:lpstr>
      <vt:lpstr>UniMath</vt:lpstr>
      <vt:lpstr>Office Theme</vt:lpstr>
      <vt:lpstr>Engineering Systems for  Allocating Public Goods</vt:lpstr>
      <vt:lpstr>Stable Matching Recap</vt:lpstr>
      <vt:lpstr>Recap: Last Class</vt:lpstr>
      <vt:lpstr>Many Student in the Same Priority Class</vt:lpstr>
      <vt:lpstr>Example from HW</vt:lpstr>
      <vt:lpstr>How To Find a Weakly Stable Matching?</vt:lpstr>
      <vt:lpstr>PowerPoint Presentation</vt:lpstr>
      <vt:lpstr>Can We Optimize Over Set of Stable Matches?</vt:lpstr>
      <vt:lpstr>Can We Find a “Student Optimal” stable matching in a truthful way?</vt:lpstr>
      <vt:lpstr>How to Break Ties?</vt:lpstr>
      <vt:lpstr>Warm Up</vt:lpstr>
      <vt:lpstr>Warm Up</vt:lpstr>
      <vt:lpstr>Warm Up</vt:lpstr>
      <vt:lpstr>Warm Up</vt:lpstr>
      <vt:lpstr>District Lottery vs Independent Lotteries</vt:lpstr>
      <vt:lpstr>Break</vt:lpstr>
      <vt:lpstr>Data from NYC</vt:lpstr>
      <vt:lpstr>Data from NYC</vt:lpstr>
      <vt:lpstr>Weak Definition of “Student Optimality”</vt:lpstr>
      <vt:lpstr>Model Assumptions</vt:lpstr>
      <vt:lpstr>Some of My Results</vt:lpstr>
      <vt:lpstr>Single-Crossing of Rank Distributions</vt:lpstr>
      <vt:lpstr>Lawsuits in Amsterdam</vt:lpstr>
      <vt:lpstr>Lottery Numbers in New York</vt:lpstr>
      <vt:lpstr>Coming Up</vt:lpstr>
      <vt:lpstr>Data from NYC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Systems for  Allocating Public Goods</dc:title>
  <dc:creator>Nicholas A Arnosti</dc:creator>
  <cp:lastModifiedBy>Nick Arnosti</cp:lastModifiedBy>
  <cp:revision>100</cp:revision>
  <cp:lastPrinted>2022-02-14T13:49:46Z</cp:lastPrinted>
  <dcterms:created xsi:type="dcterms:W3CDTF">2022-02-08T14:58:19Z</dcterms:created>
  <dcterms:modified xsi:type="dcterms:W3CDTF">2024-02-13T18:09:04Z</dcterms:modified>
</cp:coreProperties>
</file>